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46" r:id="rId1"/>
  </p:sldMasterIdLst>
  <p:notesMasterIdLst>
    <p:notesMasterId r:id="rId40"/>
  </p:notesMasterIdLst>
  <p:handoutMasterIdLst>
    <p:handoutMasterId r:id="rId41"/>
  </p:handoutMasterIdLst>
  <p:sldIdLst>
    <p:sldId id="729" r:id="rId2"/>
    <p:sldId id="1575" r:id="rId3"/>
    <p:sldId id="1576" r:id="rId4"/>
    <p:sldId id="1551" r:id="rId5"/>
    <p:sldId id="1577" r:id="rId6"/>
    <p:sldId id="1578" r:id="rId7"/>
    <p:sldId id="1579" r:id="rId8"/>
    <p:sldId id="1580" r:id="rId9"/>
    <p:sldId id="1581" r:id="rId10"/>
    <p:sldId id="1582" r:id="rId11"/>
    <p:sldId id="1607" r:id="rId12"/>
    <p:sldId id="1608" r:id="rId13"/>
    <p:sldId id="1609" r:id="rId14"/>
    <p:sldId id="1610" r:id="rId15"/>
    <p:sldId id="1583" r:id="rId16"/>
    <p:sldId id="1584" r:id="rId17"/>
    <p:sldId id="1585" r:id="rId18"/>
    <p:sldId id="1586" r:id="rId19"/>
    <p:sldId id="1587" r:id="rId20"/>
    <p:sldId id="1588" r:id="rId21"/>
    <p:sldId id="1589" r:id="rId22"/>
    <p:sldId id="1590" r:id="rId23"/>
    <p:sldId id="1591" r:id="rId24"/>
    <p:sldId id="1592" r:id="rId25"/>
    <p:sldId id="1593" r:id="rId26"/>
    <p:sldId id="1594" r:id="rId27"/>
    <p:sldId id="1595" r:id="rId28"/>
    <p:sldId id="1596" r:id="rId29"/>
    <p:sldId id="1597" r:id="rId30"/>
    <p:sldId id="1598" r:id="rId31"/>
    <p:sldId id="1599" r:id="rId32"/>
    <p:sldId id="1600" r:id="rId33"/>
    <p:sldId id="1601" r:id="rId34"/>
    <p:sldId id="1602" r:id="rId35"/>
    <p:sldId id="1603" r:id="rId36"/>
    <p:sldId id="1604" r:id="rId37"/>
    <p:sldId id="1605" r:id="rId38"/>
    <p:sldId id="1606" r:id="rId3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76">
          <p15:clr>
            <a:srgbClr val="A4A3A4"/>
          </p15:clr>
        </p15:guide>
        <p15:guide id="2" orient="horz" pos="1261">
          <p15:clr>
            <a:srgbClr val="A4A3A4"/>
          </p15:clr>
        </p15:guide>
        <p15:guide id="3" orient="horz" pos="1412">
          <p15:clr>
            <a:srgbClr val="A4A3A4"/>
          </p15:clr>
        </p15:guide>
        <p15:guide id="4" pos="3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9">
          <p15:clr>
            <a:srgbClr val="A4A3A4"/>
          </p15:clr>
        </p15:guide>
        <p15:guide id="2" pos="328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 Hwang" initials="" lastIdx="10" clrIdx="0"/>
  <p:cmAuthor id="7" name=" skorman" initials=" smk" lastIdx="4" clrIdx="7"/>
  <p:cmAuthor id="1" name="Dana Roth" initials="DR" lastIdx="0" clrIdx="1"/>
  <p:cmAuthor id="2" name="Dana Pomeroy Roth" initials="DPR" lastIdx="3" clrIdx="2"/>
  <p:cmAuthor id="3" name="RHD" initials="RHD" lastIdx="4" clrIdx="3"/>
  <p:cmAuthor id="4" name="Richard Dougherty" initials="RHD" lastIdx="6" clrIdx="4"/>
  <p:cmAuthor id="5" name="KT" initials="K" lastIdx="3" clrIdx="5"/>
  <p:cmAuthor id="6" name=" " initials=" " lastIdx="1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B5395"/>
    <a:srgbClr val="DAEEFE"/>
    <a:srgbClr val="0076A3"/>
    <a:srgbClr val="0C9B74"/>
    <a:srgbClr val="BBDFFD"/>
    <a:srgbClr val="0066FF"/>
    <a:srgbClr val="FF9900"/>
    <a:srgbClr val="FF99FF"/>
    <a:srgbClr val="FF33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73" autoAdjust="0"/>
    <p:restoredTop sz="94286" autoAdjust="0"/>
  </p:normalViewPr>
  <p:slideViewPr>
    <p:cSldViewPr snapToGrid="0" snapToObjects="1" showGuides="1">
      <p:cViewPr>
        <p:scale>
          <a:sx n="100" d="100"/>
          <a:sy n="100" d="100"/>
        </p:scale>
        <p:origin x="-2028" y="-378"/>
      </p:cViewPr>
      <p:guideLst>
        <p:guide orient="horz" pos="4176"/>
        <p:guide orient="horz" pos="1261"/>
        <p:guide orient="horz" pos="1412"/>
        <p:guide pos="3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napToObjects="1" showGuides="1">
      <p:cViewPr varScale="1">
        <p:scale>
          <a:sx n="69" d="100"/>
          <a:sy n="69" d="100"/>
        </p:scale>
        <p:origin x="-3270" y="-108"/>
      </p:cViewPr>
      <p:guideLst>
        <p:guide orient="horz" pos="2929"/>
        <p:guide pos="328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2" tIns="45686" rIns="91372" bIns="45686" numCol="1" anchor="t" anchorCtr="0" compatLnSpc="1">
            <a:prstTxWarp prst="textNoShape">
              <a:avLst/>
            </a:prstTxWarp>
          </a:bodyPr>
          <a:lstStyle>
            <a:lvl1pPr defTabSz="913564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9" y="2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2" tIns="45686" rIns="91372" bIns="45686" numCol="1" anchor="t" anchorCtr="0" compatLnSpc="1">
            <a:prstTxWarp prst="textNoShape">
              <a:avLst/>
            </a:prstTxWarp>
          </a:bodyPr>
          <a:lstStyle>
            <a:lvl1pPr algn="r" defTabSz="913564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32854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2" tIns="45686" rIns="91372" bIns="45686" numCol="1" anchor="b" anchorCtr="0" compatLnSpc="1">
            <a:prstTxWarp prst="textNoShape">
              <a:avLst/>
            </a:prstTxWarp>
          </a:bodyPr>
          <a:lstStyle>
            <a:lvl1pPr defTabSz="913564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9" y="8832854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2" tIns="45686" rIns="91372" bIns="4568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fld id="{38357463-D1CE-4BFF-A1AD-663F1A17DF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49049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38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2" tIns="45686" rIns="91372" bIns="45686" numCol="1" anchor="t" anchorCtr="0" compatLnSpc="1">
            <a:prstTxWarp prst="textNoShape">
              <a:avLst/>
            </a:prstTxWarp>
          </a:bodyPr>
          <a:lstStyle>
            <a:lvl1pPr defTabSz="913564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9" y="0"/>
            <a:ext cx="3038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2" tIns="45686" rIns="91372" bIns="45686" numCol="1" anchor="t" anchorCtr="0" compatLnSpc="1">
            <a:prstTxWarp prst="textNoShape">
              <a:avLst/>
            </a:prstTxWarp>
          </a:bodyPr>
          <a:lstStyle>
            <a:lvl1pPr algn="r" defTabSz="913564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77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98575" y="687388"/>
            <a:ext cx="4491038" cy="3367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42927" y="4416428"/>
            <a:ext cx="6156324" cy="388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2" tIns="45686" rIns="91372" bIns="45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4"/>
            <a:endParaRPr lang="en-US" noProof="0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39201"/>
            <a:ext cx="3038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2" tIns="45686" rIns="91372" bIns="45686" numCol="1" anchor="b" anchorCtr="0" compatLnSpc="1">
            <a:prstTxWarp prst="textNoShape">
              <a:avLst/>
            </a:prstTxWarp>
          </a:bodyPr>
          <a:lstStyle>
            <a:lvl1pPr defTabSz="913564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9" y="8839201"/>
            <a:ext cx="3038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2" tIns="45686" rIns="91372" bIns="4568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fld id="{657FE82D-8BD1-4F09-9CC7-CFD40F2A98F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6674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spcBef>
        <a:spcPct val="30000"/>
      </a:spcBef>
      <a:spcAft>
        <a:spcPct val="30000"/>
      </a:spcAft>
      <a:buFont typeface="Monotype Sorts" pitchFamily="2" charset="2"/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just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buFont typeface="Arial" charset="0"/>
      <a:buChar char="–"/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658" indent="-285639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2551" indent="-228511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99571" indent="-228511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6590" indent="-228511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3611" indent="-22851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0634" indent="-22851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7650" indent="-22851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4673" indent="-22851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fld id="{2B14834A-8FC9-4C1D-8E02-53DE9F41255B}" type="slidenum">
              <a:rPr lang="en-US" altLang="en-US" sz="1200">
                <a:latin typeface="Times New Roman" pitchFamily="18" charset="0"/>
              </a:rPr>
              <a:pPr>
                <a:defRPr/>
              </a:pPr>
              <a:t>1</a:t>
            </a:fld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1934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FE82D-8BD1-4F09-9CC7-CFD40F2A98F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1822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FE82D-8BD1-4F09-9CC7-CFD40F2A98F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1822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FE82D-8BD1-4F09-9CC7-CFD40F2A98FD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1822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FE82D-8BD1-4F09-9CC7-CFD40F2A98FD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1822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FE82D-8BD1-4F09-9CC7-CFD40F2A98FD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56082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FE82D-8BD1-4F09-9CC7-CFD40F2A98FD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6022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Calibri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6" name="Picture 4" descr="bann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61"/>
          <a:stretch>
            <a:fillRect/>
          </a:stretch>
        </p:blipFill>
        <p:spPr bwMode="auto">
          <a:xfrm>
            <a:off x="-3175" y="223838"/>
            <a:ext cx="91582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01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FOR POLICY DEVELOPMENT PURPOSE555S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728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FOR POLICY DEVELOPMENT PURPOSE555S ONLY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A0057DB5-8FF7-4BA7-8914-A1AF0B1A2C5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544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2125" y="223838"/>
            <a:ext cx="2127250" cy="5902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3838"/>
            <a:ext cx="6232525" cy="5902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FOR POLICY DEVELOPMENT PURPOSE555S ONLY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B6A19AC-5F13-45D0-82BB-124D8123118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161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223838"/>
            <a:ext cx="4818062" cy="708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14450"/>
            <a:ext cx="8229600" cy="481171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FOR POLICY DEVELOPMENT PURPOSE555S ONLY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27C9FCF-F3F4-40F2-BD82-0E67C2AB7E0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3539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1077"/>
            <a:ext cx="8229600" cy="642637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01FF6-6AA1-43AF-BC0C-EA247D76D5A9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rgbClr val="808080"/>
                </a:solidFill>
              </a:rPr>
              <a:t>DRAFT FOR POLICY DEVELOPMENT PURPOSE555S ONLY</a:t>
            </a:r>
            <a:endParaRPr lang="en-US" sz="1556" dirty="0">
              <a:solidFill>
                <a:srgbClr val="808080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43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544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54082"/>
            <a:ext cx="3962628" cy="476250"/>
          </a:xfrm>
          <a:ln/>
        </p:spPr>
        <p:txBody>
          <a:bodyPr/>
          <a:lstStyle>
            <a:lvl1pPr algn="l">
              <a:defRPr lang="en-US" sz="1600" b="1"/>
            </a:lvl1pPr>
          </a:lstStyle>
          <a:p>
            <a:pPr>
              <a:defRPr/>
            </a:pPr>
            <a:r>
              <a:rPr lang="en-US" altLang="en-US" smtClean="0"/>
              <a:t>DRAFT FOR POLICY DEVELOPMENT PURPOSE555S ONLY</a:t>
            </a:r>
            <a:endParaRPr lang="en-US" sz="1800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 anchor="b"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A3CBEC9-3421-470A-8847-5F6DEB543E5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5758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FOR POLICY DEVELOPMENT PURPOSE555S ONLY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1B72EA1-7B23-430E-A64E-0ED8745C61B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6526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4450"/>
            <a:ext cx="4038600" cy="481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4450"/>
            <a:ext cx="4038600" cy="481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FOR POLICY DEVELOPMENT PURPOSE555S ONLY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9DC3DB0-886C-48F7-9F68-2C470700E81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872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FOR POLICY DEVELOPMENT PURPOSE555S ONLY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324AB848-0D79-4BB1-8551-76E286A3428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7029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FOR POLICY DEVELOPMENT PURPOSE555S ONLY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64410CA-55B0-40FE-BEFE-CD979DB58FD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56663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FOR POLICY DEVELOPMENT PURPOSE555S ONLY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BD109FE-154F-49E4-8D02-47A3E8B5008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40674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FOR POLICY DEVELOPMENT PURPOSE555S ONLY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F9B59B9E-22FA-4207-A1FB-7239D803BF8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777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FOR POLICY DEVELOPMENT PURPOSE555S ONLY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A8463FEC-5F86-4FAD-BCFF-6CA12CA885B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79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Calibri" pitchFamily="34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51313" y="223838"/>
            <a:ext cx="481806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14450"/>
            <a:ext cx="8229600" cy="481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DRAFT FOR POLICY DEVELOPMENT PURPOSE555S ONLY</a:t>
            </a:r>
            <a:endParaRPr lang="en-US" dirty="0"/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B23659A-8EA9-485F-B181-D56A6DF5078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1" name="Picture 4" descr="banner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197" b="8861"/>
          <a:stretch>
            <a:fillRect/>
          </a:stretch>
        </p:blipFill>
        <p:spPr bwMode="auto">
          <a:xfrm>
            <a:off x="-3175" y="223838"/>
            <a:ext cx="40116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2070" r:id="rId1"/>
    <p:sldLayoutId id="2147501981" r:id="rId2"/>
    <p:sldLayoutId id="2147501982" r:id="rId3"/>
    <p:sldLayoutId id="2147501983" r:id="rId4"/>
    <p:sldLayoutId id="2147501984" r:id="rId5"/>
    <p:sldLayoutId id="2147501985" r:id="rId6"/>
    <p:sldLayoutId id="2147501986" r:id="rId7"/>
    <p:sldLayoutId id="2147501987" r:id="rId8"/>
    <p:sldLayoutId id="2147501988" r:id="rId9"/>
    <p:sldLayoutId id="2147501989" r:id="rId10"/>
    <p:sldLayoutId id="2147501990" r:id="rId11"/>
    <p:sldLayoutId id="2147501991" r:id="rId12"/>
    <p:sldLayoutId id="2147502114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ss.gov/MIH" TargetMode="Externa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ss.gov/MIH" TargetMode="Externa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.gov/files/documents/2018/09/11/105cmr173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8.tmp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tmp"/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tmp"/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ss.gov/service-details/mih-and-community-ems-educational-resources" TargetMode="Externa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ss.gov/MIH" TargetMode="Externa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mailto:MIH@state.ma.us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Arial" charset="0"/>
            </a:endParaRPr>
          </a:p>
        </p:txBody>
      </p:sp>
      <p:sp>
        <p:nvSpPr>
          <p:cNvPr id="57347" name="Text Box 7"/>
          <p:cNvSpPr txBox="1">
            <a:spLocks noChangeArrowheads="1"/>
          </p:cNvSpPr>
          <p:nvPr/>
        </p:nvSpPr>
        <p:spPr bwMode="auto">
          <a:xfrm>
            <a:off x="193675" y="3157355"/>
            <a:ext cx="8770938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400" b="1" dirty="0"/>
              <a:t>Mobile Integrated Health Care and</a:t>
            </a:r>
            <a:br>
              <a:rPr lang="en-US" sz="2400" b="1" dirty="0"/>
            </a:br>
            <a:r>
              <a:rPr lang="en-US" sz="2400" b="1" dirty="0"/>
              <a:t>Community EMS </a:t>
            </a:r>
            <a:r>
              <a:rPr lang="en-US" sz="2400" b="1" dirty="0" smtClean="0"/>
              <a:t>Programs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b="1" dirty="0"/>
              <a:t>MIH </a:t>
            </a:r>
            <a:r>
              <a:rPr lang="en-US" sz="2800" b="1" dirty="0" smtClean="0"/>
              <a:t>Overview </a:t>
            </a:r>
            <a:r>
              <a:rPr lang="en-US" sz="2800" b="1" dirty="0"/>
              <a:t>for </a:t>
            </a:r>
            <a:r>
              <a:rPr lang="en-US" sz="2800" b="1" dirty="0" smtClean="0"/>
              <a:t>Medical Directors,</a:t>
            </a:r>
            <a:br>
              <a:rPr lang="en-US" sz="2800" b="1" dirty="0" smtClean="0"/>
            </a:br>
            <a:r>
              <a:rPr lang="en-US" sz="2800" b="1" dirty="0" smtClean="0"/>
              <a:t>Hospitals, and Health Care Entities</a:t>
            </a:r>
            <a:endParaRPr lang="en-US" altLang="en-US" b="1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/>
              <a:t/>
            </a:r>
            <a:br>
              <a:rPr lang="en-US" altLang="en-US" sz="1600" b="1" dirty="0" smtClean="0"/>
            </a:br>
            <a:endParaRPr lang="en-US" altLang="en-US" sz="1600" b="1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/>
              <a:t>September 25</a:t>
            </a:r>
            <a:r>
              <a:rPr lang="en-US" altLang="en-US" sz="2000" b="1" dirty="0" smtClean="0"/>
              <a:t>, 2018</a:t>
            </a:r>
            <a:endParaRPr lang="en-US" altLang="en-US" sz="12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b="1" dirty="0"/>
          </a:p>
        </p:txBody>
      </p:sp>
      <p:pic>
        <p:nvPicPr>
          <p:cNvPr id="57348" name="Picture 4" descr="ban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61"/>
          <a:stretch>
            <a:fillRect/>
          </a:stretch>
        </p:blipFill>
        <p:spPr bwMode="auto">
          <a:xfrm>
            <a:off x="0" y="231811"/>
            <a:ext cx="91582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\\hcq-dph-bos-121\hcq\Data\Communications\DPH Logos\DPHLogo_Blu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516" y="1386840"/>
            <a:ext cx="1669256" cy="166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0024" y="0"/>
            <a:ext cx="5133976" cy="1143000"/>
          </a:xfrm>
        </p:spPr>
        <p:txBody>
          <a:bodyPr/>
          <a:lstStyle/>
          <a:p>
            <a:r>
              <a:rPr lang="en-US" dirty="0" smtClean="0"/>
              <a:t>Community EMS Program Services by Priority Area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102269"/>
              </p:ext>
            </p:extLst>
          </p:nvPr>
        </p:nvGraphicFramePr>
        <p:xfrm>
          <a:off x="114299" y="1211541"/>
          <a:ext cx="8924928" cy="4976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1232"/>
                <a:gridCol w="2231232"/>
                <a:gridCol w="2231232"/>
                <a:gridCol w="2231232"/>
              </a:tblGrid>
              <a:tr h="426759">
                <a:tc>
                  <a:txBody>
                    <a:bodyPr/>
                    <a:lstStyle/>
                    <a:p>
                      <a:pPr algn="ctr"/>
                      <a:r>
                        <a:rPr lang="en-US" sz="1100" u="none" dirty="0" smtClean="0"/>
                        <a:t>Substance Use Disorders</a:t>
                      </a:r>
                      <a:endParaRPr lang="en-US" sz="110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u="none" dirty="0" smtClean="0"/>
                        <a:t>Housing Stability /Homelessness</a:t>
                      </a:r>
                      <a:endParaRPr lang="en-US" sz="110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u="none" dirty="0" smtClean="0"/>
                        <a:t>Mental</a:t>
                      </a:r>
                      <a:r>
                        <a:rPr lang="en-US" sz="1100" u="none" baseline="0" dirty="0" smtClean="0"/>
                        <a:t> Illness and Mental Health</a:t>
                      </a:r>
                      <a:endParaRPr lang="en-US" sz="110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u="none" dirty="0" smtClean="0"/>
                        <a:t>Chronic Disease</a:t>
                      </a:r>
                      <a:br>
                        <a:rPr lang="en-US" sz="1100" u="none" dirty="0" smtClean="0"/>
                      </a:br>
                      <a:r>
                        <a:rPr lang="en-US" sz="900" u="none" dirty="0" smtClean="0"/>
                        <a:t>(focus:</a:t>
                      </a:r>
                      <a:r>
                        <a:rPr lang="en-US" sz="900" u="none" baseline="0" dirty="0" smtClean="0"/>
                        <a:t> </a:t>
                      </a:r>
                      <a:r>
                        <a:rPr lang="en-US" sz="900" u="none" dirty="0" smtClean="0"/>
                        <a:t>Cancer, Heart Disease</a:t>
                      </a:r>
                      <a:r>
                        <a:rPr lang="en-US" sz="900" u="none" baseline="0" dirty="0" smtClean="0"/>
                        <a:t> &amp;</a:t>
                      </a:r>
                      <a:r>
                        <a:rPr lang="en-US" sz="900" u="none" dirty="0" smtClean="0"/>
                        <a:t> Diabetes) </a:t>
                      </a:r>
                    </a:p>
                  </a:txBody>
                  <a:tcPr anchor="ctr"/>
                </a:tc>
              </a:tr>
              <a:tr h="3497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Naloxone Information &amp; Training</a:t>
                      </a:r>
                      <a:endParaRPr lang="en-US" sz="9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Assistance with Environmental Lead (</a:t>
                      </a:r>
                      <a:r>
                        <a:rPr lang="en-US" sz="900" u="none" dirty="0" err="1">
                          <a:effectLst/>
                        </a:rPr>
                        <a:t>Pb</a:t>
                      </a:r>
                      <a:r>
                        <a:rPr lang="en-US" sz="900" u="none" dirty="0">
                          <a:effectLst/>
                        </a:rPr>
                        <a:t>) Testing</a:t>
                      </a:r>
                      <a:endParaRPr lang="en-US" sz="9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u="none" dirty="0">
                          <a:effectLst/>
                        </a:rPr>
                        <a:t>Behavioral Health Home and Community Referrals</a:t>
                      </a: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u="none" dirty="0">
                          <a:effectLst/>
                        </a:rPr>
                        <a:t>Asthma Evaluation</a:t>
                      </a: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</a:tr>
              <a:tr h="2950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Sharps Awareness</a:t>
                      </a:r>
                      <a:endParaRPr lang="en-US" sz="9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u="none" dirty="0">
                          <a:effectLst/>
                        </a:rPr>
                        <a:t>Assistance with Radon/Air Quality Testing</a:t>
                      </a: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u="none" dirty="0">
                          <a:effectLst/>
                        </a:rPr>
                        <a:t>Depression and Suicide Prevention Resource Lists in the Community</a:t>
                      </a: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u="none" dirty="0">
                          <a:effectLst/>
                        </a:rPr>
                        <a:t>Health Promotion Screening</a:t>
                      </a: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</a:tr>
              <a:tr h="313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Substance Use Disorders Education</a:t>
                      </a:r>
                      <a:endParaRPr lang="en-US" sz="9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u="none" dirty="0">
                          <a:effectLst/>
                        </a:rPr>
                        <a:t>Child Passenger Safety</a:t>
                      </a: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Fire arms safety</a:t>
                      </a:r>
                      <a:endParaRPr lang="en-US" sz="9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u="none" dirty="0">
                          <a:effectLst/>
                        </a:rPr>
                        <a:t>Provision of Primary Care Resource List &amp; Referral</a:t>
                      </a: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</a:tr>
              <a:tr h="263828">
                <a:tc>
                  <a:txBody>
                    <a:bodyPr/>
                    <a:lstStyle/>
                    <a:p>
                      <a:endParaRPr lang="en-US" sz="1200" u="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Children with Special Care Needs Evaluation</a:t>
                      </a:r>
                      <a:endParaRPr lang="en-US" sz="9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endParaRPr lang="en-US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Sharps Awareness</a:t>
                      </a:r>
                      <a:endParaRPr lang="en-US" sz="9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43" marR="36143" marT="0" marB="0" anchor="ctr"/>
                </a:tc>
              </a:tr>
              <a:tr h="357733">
                <a:tc>
                  <a:txBody>
                    <a:bodyPr/>
                    <a:lstStyle/>
                    <a:p>
                      <a:endParaRPr lang="en-US" sz="1200" u="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Emergency Preparedness Individual Evaluation</a:t>
                      </a:r>
                      <a:endParaRPr lang="en-US" sz="9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endParaRPr lang="en-US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Vaccinations (by Paramedics ONLY)</a:t>
                      </a:r>
                      <a:endParaRPr lang="en-US" sz="9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43" marR="36143" marT="0" marB="0" anchor="ctr"/>
                </a:tc>
              </a:tr>
              <a:tr h="590135">
                <a:tc>
                  <a:txBody>
                    <a:bodyPr/>
                    <a:lstStyle/>
                    <a:p>
                      <a:endParaRPr lang="en-US" sz="1200" u="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u="none" dirty="0">
                          <a:effectLst/>
                        </a:rPr>
                        <a:t>Fire and Burn Prevention and Education</a:t>
                      </a: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endParaRPr lang="en-US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u="none" dirty="0">
                          <a:effectLst/>
                        </a:rPr>
                        <a:t>Well-being </a:t>
                      </a:r>
                      <a:r>
                        <a:rPr lang="en-US" sz="900" u="none" dirty="0" smtClean="0">
                          <a:effectLst/>
                        </a:rPr>
                        <a:t>checks, including</a:t>
                      </a:r>
                      <a:r>
                        <a:rPr lang="en-US" sz="900" u="none" baseline="0" dirty="0" smtClean="0">
                          <a:effectLst/>
                        </a:rPr>
                        <a:t> h</a:t>
                      </a:r>
                      <a:r>
                        <a:rPr lang="en-US" sz="900" u="none" dirty="0" smtClean="0">
                          <a:effectLst/>
                        </a:rPr>
                        <a:t>ome weight check, blood pressure check, blood sugar check, and medication </a:t>
                      </a:r>
                      <a:r>
                        <a:rPr lang="en-US" sz="900" u="none" dirty="0">
                          <a:effectLst/>
                        </a:rPr>
                        <a:t>c</a:t>
                      </a:r>
                      <a:r>
                        <a:rPr lang="en-US" sz="900" u="none" dirty="0" smtClean="0">
                          <a:effectLst/>
                        </a:rPr>
                        <a:t>onfirmation </a:t>
                      </a:r>
                      <a:r>
                        <a:rPr lang="en-US" sz="900" u="none" dirty="0">
                          <a:effectLst/>
                        </a:rPr>
                        <a:t>check (Post-discharge instructions)</a:t>
                      </a: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</a:tr>
              <a:tr h="260846">
                <a:tc>
                  <a:txBody>
                    <a:bodyPr/>
                    <a:lstStyle/>
                    <a:p>
                      <a:endParaRPr lang="en-US" sz="1200" u="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Home and Community Falls Prevention</a:t>
                      </a:r>
                      <a:endParaRPr lang="en-US" sz="9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endParaRPr lang="en-US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</a:tr>
              <a:tr h="256580">
                <a:tc>
                  <a:txBody>
                    <a:bodyPr/>
                    <a:lstStyle/>
                    <a:p>
                      <a:endParaRPr lang="en-US" sz="1200" u="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u="none" dirty="0">
                          <a:effectLst/>
                        </a:rPr>
                        <a:t>Home Safety Evaluation</a:t>
                      </a: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endParaRPr lang="en-US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</a:tr>
              <a:tr h="335374">
                <a:tc>
                  <a:txBody>
                    <a:bodyPr/>
                    <a:lstStyle/>
                    <a:p>
                      <a:endParaRPr lang="en-US" sz="1200" u="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dirty="0" smtClean="0">
                          <a:effectLst/>
                        </a:rPr>
                        <a:t>Housing instability/</a:t>
                      </a:r>
                      <a:br>
                        <a:rPr lang="en-US" sz="900" u="none" dirty="0" smtClean="0">
                          <a:effectLst/>
                        </a:rPr>
                      </a:br>
                      <a:r>
                        <a:rPr lang="en-US" sz="900" u="none" dirty="0" smtClean="0">
                          <a:effectLst/>
                        </a:rPr>
                        <a:t>homelessness risk</a:t>
                      </a:r>
                      <a:endParaRPr lang="en-US" sz="900" u="none" dirty="0" smtClean="0">
                        <a:effectLst/>
                        <a:latin typeface="+mn-lt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endParaRPr lang="en-US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</a:tr>
              <a:tr h="256580">
                <a:tc>
                  <a:txBody>
                    <a:bodyPr/>
                    <a:lstStyle/>
                    <a:p>
                      <a:endParaRPr lang="en-US" sz="1200" u="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u="none" dirty="0">
                          <a:effectLst/>
                        </a:rPr>
                        <a:t>Poison Control Home Evaluation</a:t>
                      </a: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endParaRPr lang="en-US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</a:tr>
              <a:tr h="283204">
                <a:tc>
                  <a:txBody>
                    <a:bodyPr/>
                    <a:lstStyle/>
                    <a:p>
                      <a:endParaRPr lang="en-US" sz="1200" u="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u="none" dirty="0">
                          <a:effectLst/>
                        </a:rPr>
                        <a:t>Water Safety</a:t>
                      </a: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endParaRPr lang="en-US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</a:tr>
              <a:tr h="414212">
                <a:tc>
                  <a:txBody>
                    <a:bodyPr/>
                    <a:lstStyle/>
                    <a:p>
                      <a:endParaRPr lang="en-US" sz="1200" u="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u="none" dirty="0">
                          <a:effectLst/>
                        </a:rPr>
                        <a:t>Welcome Family (Home Evaluation for New Caregivers)</a:t>
                      </a: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endParaRPr lang="en-US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</a:tr>
              <a:tr h="450357">
                <a:tc>
                  <a:txBody>
                    <a:bodyPr/>
                    <a:lstStyle/>
                    <a:p>
                      <a:endParaRPr lang="en-US" sz="1200" u="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u="none" dirty="0">
                          <a:effectLst/>
                        </a:rPr>
                        <a:t>Windows Falls Prevention</a:t>
                      </a: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endParaRPr lang="en-US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u="non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324AB848-0D79-4BB1-8551-76E286A3428B}" type="slidenum">
              <a:rPr lang="en-US" altLang="en-US" sz="1200" smtClean="0"/>
              <a:pPr>
                <a:defRPr/>
              </a:pPr>
              <a:t>10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0534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</a:t>
            </a:r>
            <a:r>
              <a:rPr lang="en-US" dirty="0" smtClean="0"/>
              <a:t>Community 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884"/>
            <a:ext cx="8229600" cy="2438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Paramedics and </a:t>
            </a:r>
            <a:r>
              <a:rPr lang="en-US" sz="2400" dirty="0" smtClean="0"/>
              <a:t>EMTs are familiar with their communities and their patients:</a:t>
            </a:r>
            <a:endParaRPr lang="en-US" sz="2400" dirty="0"/>
          </a:p>
          <a:p>
            <a:pPr marL="685800"/>
            <a:r>
              <a:rPr lang="en-US" sz="2200" dirty="0"/>
              <a:t>Trusted in their community</a:t>
            </a:r>
          </a:p>
          <a:p>
            <a:pPr marL="685800"/>
            <a:r>
              <a:rPr lang="en-US" sz="2200" dirty="0" smtClean="0"/>
              <a:t>Mandated reporters</a:t>
            </a:r>
          </a:p>
          <a:p>
            <a:pPr marL="685800"/>
            <a:r>
              <a:rPr lang="en-US" sz="2200" dirty="0" smtClean="0"/>
              <a:t>See things in the home setting, that other health care providers may not be aware of:</a:t>
            </a:r>
            <a:endParaRPr lang="en-US" sz="22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762000" y="3719284"/>
            <a:ext cx="3790950" cy="2308324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Loose rugs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Piles of mail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Nutrition </a:t>
            </a:r>
            <a:r>
              <a:rPr lang="en-US" dirty="0" smtClean="0">
                <a:latin typeface="+mn-lt"/>
              </a:rPr>
              <a:t>issues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Exercise habits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Transportation </a:t>
            </a:r>
            <a:r>
              <a:rPr lang="en-US" dirty="0" smtClean="0">
                <a:latin typeface="+mn-lt"/>
              </a:rPr>
              <a:t>issues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Lack </a:t>
            </a:r>
            <a:r>
              <a:rPr lang="en-US" dirty="0">
                <a:latin typeface="+mn-lt"/>
              </a:rPr>
              <a:t>of hygiene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Inability to read fine print (medication labels</a:t>
            </a:r>
            <a:r>
              <a:rPr lang="en-US" dirty="0" smtClean="0">
                <a:latin typeface="+mn-lt"/>
              </a:rPr>
              <a:t>)</a:t>
            </a:r>
            <a:endParaRPr lang="en-US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53000" y="3928834"/>
            <a:ext cx="3409950" cy="1754326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Literacy </a:t>
            </a:r>
            <a:r>
              <a:rPr lang="en-US" dirty="0" smtClean="0">
                <a:latin typeface="+mn-lt"/>
              </a:rPr>
              <a:t>issues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Medication </a:t>
            </a:r>
            <a:r>
              <a:rPr lang="en-US" dirty="0">
                <a:latin typeface="+mn-lt"/>
              </a:rPr>
              <a:t>compliance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Prescription Shopping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Early signs of Dementia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Timely input from family </a:t>
            </a:r>
            <a:r>
              <a:rPr lang="en-US" dirty="0" smtClean="0">
                <a:latin typeface="+mn-lt"/>
              </a:rPr>
              <a:t>members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11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42048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Planning: </a:t>
            </a:r>
            <a:br>
              <a:rPr lang="en-US" dirty="0" smtClean="0"/>
            </a:br>
            <a:r>
              <a:rPr lang="en-US" dirty="0" smtClean="0"/>
              <a:t>Making </a:t>
            </a:r>
            <a:r>
              <a:rPr lang="en-US" dirty="0"/>
              <a:t>MIH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238250"/>
            <a:ext cx="8458200" cy="46101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400" dirty="0" smtClean="0"/>
              <a:t>Utilize data</a:t>
            </a:r>
          </a:p>
          <a:p>
            <a:pPr marL="742950" lvl="2" indent="-342900"/>
            <a:r>
              <a:rPr lang="en-US" sz="2000" dirty="0"/>
              <a:t>Review your current costs and reimbursement processes. Look at costs that are typically included in the background that spike with high risk patients</a:t>
            </a:r>
          </a:p>
          <a:p>
            <a:pPr marL="742950" lvl="2" indent="-342900"/>
            <a:r>
              <a:rPr lang="en-US" sz="2000" dirty="0"/>
              <a:t>Think differently about readmission statistics and financial penalties</a:t>
            </a:r>
          </a:p>
          <a:p>
            <a:pPr marL="400050" lvl="2" indent="0">
              <a:buNone/>
            </a:pPr>
            <a:r>
              <a:rPr lang="en-US" sz="1100" dirty="0" smtClean="0"/>
              <a:t> </a:t>
            </a:r>
            <a:r>
              <a:rPr lang="en-US" sz="1100" dirty="0" smtClean="0"/>
              <a:t/>
            </a:r>
            <a:br>
              <a:rPr lang="en-US" sz="1100" dirty="0" smtClean="0"/>
            </a:br>
            <a:endParaRPr lang="en-US" sz="1100" dirty="0" smtClean="0"/>
          </a:p>
          <a:p>
            <a:pPr marL="342900" lvl="1" indent="-342900">
              <a:buFontTx/>
              <a:buChar char="•"/>
            </a:pPr>
            <a:r>
              <a:rPr lang="en-US" sz="2400" dirty="0" smtClean="0"/>
              <a:t>Work with staff members at all levels:</a:t>
            </a:r>
          </a:p>
          <a:p>
            <a:pPr marL="742950" lvl="2" indent="-342900"/>
            <a:r>
              <a:rPr lang="en-US" sz="2000" dirty="0" smtClean="0"/>
              <a:t>Review </a:t>
            </a:r>
            <a:r>
              <a:rPr lang="en-US" sz="2000" dirty="0"/>
              <a:t>clinical </a:t>
            </a:r>
            <a:r>
              <a:rPr lang="en-US" sz="2000" dirty="0" smtClean="0"/>
              <a:t>issues with </a:t>
            </a:r>
            <a:r>
              <a:rPr lang="en-US" sz="2000" dirty="0"/>
              <a:t>case managers, social workers, ER Directors, ICU and Rehab </a:t>
            </a:r>
            <a:r>
              <a:rPr lang="en-US" sz="2000" dirty="0" smtClean="0"/>
              <a:t>staff</a:t>
            </a:r>
            <a:endParaRPr lang="en-US" sz="2000" dirty="0"/>
          </a:p>
          <a:p>
            <a:pPr marL="742950" lvl="2" indent="-342900"/>
            <a:r>
              <a:rPr lang="en-US" sz="2000" dirty="0" smtClean="0"/>
              <a:t>Look </a:t>
            </a:r>
            <a:r>
              <a:rPr lang="en-US" sz="2000" dirty="0"/>
              <a:t>for suggestions from </a:t>
            </a:r>
            <a:r>
              <a:rPr lang="en-US" sz="2000" dirty="0" smtClean="0"/>
              <a:t>staff or community members</a:t>
            </a:r>
          </a:p>
          <a:p>
            <a:pPr marL="742950" lvl="2" indent="-342900"/>
            <a:r>
              <a:rPr lang="en-US" sz="2000" dirty="0"/>
              <a:t>Look for the comments from staff such as “If only we could do this” or “It would really help to do</a:t>
            </a:r>
            <a:r>
              <a:rPr lang="en-US" sz="2000" dirty="0" smtClean="0"/>
              <a:t>______!”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000" dirty="0" smtClean="0"/>
              <a:t> </a:t>
            </a:r>
            <a:endParaRPr lang="en-US" sz="10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12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14610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</a:t>
            </a:r>
            <a:r>
              <a:rPr lang="en-US" dirty="0"/>
              <a:t>MIH </a:t>
            </a:r>
            <a:r>
              <a:rPr lang="en-US" dirty="0" smtClean="0"/>
              <a:t>Work,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485901"/>
            <a:ext cx="8458200" cy="4181474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/>
              <a:t>Discuss partnerships that make sense to solve issues that affect the specific community, and bring together potential partners</a:t>
            </a:r>
            <a:br>
              <a:rPr lang="en-US" dirty="0"/>
            </a:br>
            <a:r>
              <a:rPr lang="en-US" sz="1400" dirty="0"/>
              <a:t> 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/>
          </a:p>
          <a:p>
            <a:pPr marL="342900" lvl="1" indent="-342900">
              <a:buFontTx/>
              <a:buChar char="•"/>
            </a:pPr>
            <a:r>
              <a:rPr lang="en-US" dirty="0"/>
              <a:t>Think about care of patients as a system involving your community</a:t>
            </a:r>
            <a:br>
              <a:rPr lang="en-US" dirty="0"/>
            </a:br>
            <a:r>
              <a:rPr lang="en-US" sz="1000" dirty="0"/>
              <a:t> </a:t>
            </a:r>
            <a:r>
              <a:rPr lang="en-US" sz="1000" dirty="0" smtClean="0"/>
              <a:t/>
            </a:r>
            <a:br>
              <a:rPr lang="en-US" sz="1000" dirty="0" smtClean="0"/>
            </a:br>
            <a:endParaRPr lang="en-US" sz="1000" dirty="0"/>
          </a:p>
          <a:p>
            <a:pPr marL="342900" lvl="1" indent="-342900">
              <a:buFontTx/>
              <a:buChar char="•"/>
            </a:pPr>
            <a:r>
              <a:rPr lang="en-US" dirty="0"/>
              <a:t>Encourage innovative programs and thinking about improvements that matter to patients and </a:t>
            </a:r>
            <a:r>
              <a:rPr lang="en-US" dirty="0" smtClean="0"/>
              <a:t>staff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000" dirty="0" smtClean="0"/>
              <a:t> </a:t>
            </a:r>
            <a:endParaRPr lang="en-US" sz="10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13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97488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Partners </a:t>
            </a:r>
            <a:r>
              <a:rPr lang="en-US" dirty="0" smtClean="0"/>
              <a:t>for</a:t>
            </a:r>
            <a:br>
              <a:rPr lang="en-US" dirty="0" smtClean="0"/>
            </a:br>
            <a:r>
              <a:rPr lang="en-US" dirty="0" smtClean="0"/>
              <a:t>ACOs </a:t>
            </a:r>
            <a:r>
              <a:rPr lang="en-US" dirty="0"/>
              <a:t>and Hospitals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7787"/>
            <a:ext cx="8229600" cy="4811713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Your </a:t>
            </a:r>
            <a:r>
              <a:rPr lang="en-US" sz="2800" b="1" dirty="0" smtClean="0"/>
              <a:t>patient population </a:t>
            </a:r>
            <a:r>
              <a:rPr lang="en-US" sz="2800" b="1" dirty="0"/>
              <a:t>will determine your </a:t>
            </a:r>
            <a:r>
              <a:rPr lang="en-US" sz="2800" b="1" dirty="0" smtClean="0"/>
              <a:t>partners:</a:t>
            </a:r>
            <a:br>
              <a:rPr lang="en-US" sz="2800" b="1" dirty="0" smtClean="0"/>
            </a:br>
            <a:r>
              <a:rPr lang="en-US" sz="1200" b="1" dirty="0" smtClean="0"/>
              <a:t> </a:t>
            </a:r>
          </a:p>
          <a:p>
            <a:r>
              <a:rPr lang="en-US" sz="2600" dirty="0" smtClean="0"/>
              <a:t>Ambulance </a:t>
            </a:r>
            <a:r>
              <a:rPr lang="en-US" sz="2600" dirty="0"/>
              <a:t>Services</a:t>
            </a:r>
          </a:p>
          <a:p>
            <a:r>
              <a:rPr lang="en-US" sz="2600" dirty="0"/>
              <a:t>Visiting Nurse Associations</a:t>
            </a:r>
          </a:p>
          <a:p>
            <a:r>
              <a:rPr lang="en-US" sz="2600" dirty="0" smtClean="0"/>
              <a:t>Skilled </a:t>
            </a:r>
            <a:r>
              <a:rPr lang="en-US" sz="2600" dirty="0"/>
              <a:t>Nursing Facilities</a:t>
            </a:r>
          </a:p>
          <a:p>
            <a:r>
              <a:rPr lang="en-US" sz="2600" dirty="0"/>
              <a:t>Behavioral Health Providers</a:t>
            </a:r>
          </a:p>
          <a:p>
            <a:r>
              <a:rPr lang="en-US" sz="2600" dirty="0"/>
              <a:t>Boards of Health</a:t>
            </a:r>
          </a:p>
          <a:p>
            <a:r>
              <a:rPr lang="en-US" sz="2600" dirty="0"/>
              <a:t>Prisons</a:t>
            </a:r>
          </a:p>
          <a:p>
            <a:r>
              <a:rPr lang="en-US" sz="2600" dirty="0" smtClean="0"/>
              <a:t>Social Service Organizations</a:t>
            </a:r>
          </a:p>
          <a:p>
            <a:r>
              <a:rPr lang="en-US" sz="2600" dirty="0"/>
              <a:t>Newly created </a:t>
            </a:r>
            <a:r>
              <a:rPr lang="en-US" sz="2600" dirty="0" smtClean="0"/>
              <a:t>organization (LLC, Inc., etc.)</a:t>
            </a:r>
            <a:endParaRPr lang="en-US" sz="26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14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1266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 is MIH?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6416"/>
            <a:ext cx="8229600" cy="4918809"/>
          </a:xfrm>
          <a:noFill/>
          <a:ln>
            <a:noFill/>
          </a:ln>
        </p:spPr>
        <p:txBody>
          <a:bodyPr/>
          <a:lstStyle/>
          <a:p>
            <a:pPr marL="285675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panose="020B0604020202020204" pitchFamily="34" charset="0"/>
              </a:rPr>
              <a:t>A </a:t>
            </a:r>
            <a:r>
              <a:rPr lang="en-US" sz="2400" dirty="0">
                <a:cs typeface="Arial" panose="020B0604020202020204" pitchFamily="34" charset="0"/>
              </a:rPr>
              <a:t>system of pre- and post-hospital services that utilizes mobile resources, including EMS Personnel and community paramedics, to deliver a coordinated continuum of care that supports patients’ needs in the community</a:t>
            </a:r>
            <a:r>
              <a:rPr lang="en-US" sz="2400" dirty="0" smtClean="0">
                <a:cs typeface="Arial" panose="020B0604020202020204" pitchFamily="34" charset="0"/>
              </a:rPr>
              <a:t>.</a:t>
            </a:r>
            <a:br>
              <a:rPr lang="en-US" sz="2400" dirty="0" smtClean="0">
                <a:cs typeface="Arial" panose="020B0604020202020204" pitchFamily="34" charset="0"/>
              </a:rPr>
            </a:br>
            <a:r>
              <a:rPr lang="en-US" sz="1200" dirty="0" smtClean="0">
                <a:cs typeface="Arial" panose="020B0604020202020204" pitchFamily="34" charset="0"/>
              </a:rPr>
              <a:t> </a:t>
            </a:r>
            <a:endParaRPr lang="en-US" sz="1200" dirty="0">
              <a:cs typeface="Arial" panose="020B0604020202020204" pitchFamily="34" charset="0"/>
            </a:endParaRPr>
          </a:p>
          <a:p>
            <a:pPr marL="285675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Care is planned through collaborative and innovative program development to address gaps in service delivery and prevent unnecessary hospitalizations and other harmful or wasteful resource delivery</a:t>
            </a:r>
            <a:r>
              <a:rPr lang="en-US" sz="2400" dirty="0" smtClean="0">
                <a:cs typeface="Arial" panose="020B0604020202020204" pitchFamily="34" charset="0"/>
              </a:rPr>
              <a:t>.</a:t>
            </a:r>
            <a:br>
              <a:rPr lang="en-US" sz="2400" dirty="0" smtClean="0">
                <a:cs typeface="Arial" panose="020B0604020202020204" pitchFamily="34" charset="0"/>
              </a:rPr>
            </a:br>
            <a:endParaRPr lang="en-US" sz="1200" dirty="0">
              <a:cs typeface="Arial" panose="020B0604020202020204" pitchFamily="34" charset="0"/>
            </a:endParaRPr>
          </a:p>
          <a:p>
            <a:pPr marL="285675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An MIH Program may apply separately to include an ED Avoidance Component.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15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99202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MIH Services, Partners &amp;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525" y="1333500"/>
            <a:ext cx="2505075" cy="481171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Services</a:t>
            </a:r>
            <a:br>
              <a:rPr lang="en-US" b="1" u="sng" dirty="0" smtClean="0"/>
            </a:br>
            <a:r>
              <a:rPr lang="en-US" sz="1400" b="1" u="sng" dirty="0" smtClean="0"/>
              <a:t> </a:t>
            </a:r>
          </a:p>
          <a:p>
            <a:pPr marL="285750" lvl="1" indent="-1666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Chronic </a:t>
            </a: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disease management</a:t>
            </a:r>
          </a:p>
          <a:p>
            <a:pPr marL="285750" lvl="1" indent="-1666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Behavioral health</a:t>
            </a:r>
          </a:p>
          <a:p>
            <a:pPr marL="285750" lvl="1" indent="-1666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Preventative care</a:t>
            </a:r>
          </a:p>
          <a:p>
            <a:pPr marL="285750" lvl="1" indent="-1666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Post-discharge follow-up visits</a:t>
            </a:r>
          </a:p>
          <a:p>
            <a:pPr marL="285750" lvl="1" indent="-1666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Transport or referral to facilities other than hospital EDs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6812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16</a:t>
            </a:fld>
            <a:endParaRPr lang="en-US" altLang="en-US" sz="1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238500" y="1333500"/>
            <a:ext cx="2647950" cy="481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2400" b="1" u="sng" kern="0" dirty="0" smtClean="0"/>
              <a:t>Health Care Facilities or Entities</a:t>
            </a:r>
            <a:r>
              <a:rPr lang="en-US" b="1" u="sng" kern="0" dirty="0" smtClean="0"/>
              <a:t/>
            </a:r>
            <a:br>
              <a:rPr lang="en-US" b="1" u="sng" kern="0" dirty="0" smtClean="0"/>
            </a:br>
            <a:r>
              <a:rPr lang="en-US" sz="1400" b="1" u="sng" kern="0" dirty="0" smtClean="0"/>
              <a:t> 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Ambulance services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Hospitals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Accountable Care Organizations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Visiting Nurse Associations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Home Health Agencies</a:t>
            </a:r>
            <a:endParaRPr lang="en-US" sz="4400" kern="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181725" y="1333500"/>
            <a:ext cx="2505075" cy="481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1" u="sng" kern="0" dirty="0" smtClean="0"/>
              <a:t>Providers</a:t>
            </a:r>
            <a:br>
              <a:rPr lang="en-US" b="1" u="sng" kern="0" dirty="0" smtClean="0"/>
            </a:br>
            <a:r>
              <a:rPr lang="en-US" sz="1400" b="1" u="sng" kern="0" dirty="0" smtClean="0"/>
              <a:t> 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EMS Personnel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Community Paramedics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Nurses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Physician Assistants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Emergency Service Providers (ESPs)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Social Workers</a:t>
            </a:r>
          </a:p>
        </p:txBody>
      </p:sp>
    </p:spTree>
    <p:extLst>
      <p:ext uri="{BB962C8B-B14F-4D97-AF65-F5344CB8AC3E}">
        <p14:creationId xmlns:p14="http://schemas.microsoft.com/office/powerpoint/2010/main" val="279944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4169" y="223838"/>
            <a:ext cx="4818062" cy="708025"/>
          </a:xfrm>
        </p:spPr>
        <p:txBody>
          <a:bodyPr/>
          <a:lstStyle/>
          <a:p>
            <a:r>
              <a:rPr lang="en-US" dirty="0" smtClean="0"/>
              <a:t>MIH Requirements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867525" y="624522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17</a:t>
            </a:fld>
            <a:endParaRPr lang="en-US" altLang="en-US" sz="12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33376" y="2305051"/>
            <a:ext cx="8134349" cy="4597399"/>
          </a:xfrm>
          <a:noFill/>
          <a:ln>
            <a:noFill/>
          </a:ln>
        </p:spPr>
        <p:txBody>
          <a:bodyPr numCol="2"/>
          <a:lstStyle/>
          <a:p>
            <a:pPr marL="514350" indent="-1714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Completed application </a:t>
            </a:r>
            <a: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>form</a:t>
            </a:r>
            <a:endParaRPr lang="en-US" sz="18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514350" indent="-1714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>Gap </a:t>
            </a:r>
            <a: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>in service delivery </a:t>
            </a:r>
            <a: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>narrative</a:t>
            </a:r>
          </a:p>
          <a:p>
            <a:pPr marL="514350" indent="-1714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>Proposed </a:t>
            </a:r>
            <a:r>
              <a:rPr 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operational partnership </a:t>
            </a:r>
            <a: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>documentation , for example:</a:t>
            </a:r>
          </a:p>
          <a:p>
            <a:pPr marL="914400" lvl="1" indent="-1714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prstClr val="black"/>
                </a:solidFill>
                <a:cs typeface="Arial" panose="020B0604020202020204" pitchFamily="34" charset="0"/>
              </a:rPr>
              <a:t>Memorandum of Understanding (MOU)</a:t>
            </a:r>
          </a:p>
          <a:p>
            <a:pPr marL="914400" lvl="1" indent="-1714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prstClr val="black"/>
                </a:solidFill>
                <a:cs typeface="Arial" panose="020B0604020202020204" pitchFamily="34" charset="0"/>
              </a:rPr>
              <a:t>Memorandum of Agreement (MOA)</a:t>
            </a:r>
          </a:p>
          <a:p>
            <a:pPr marL="914400" lvl="1" indent="-1714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prstClr val="black"/>
                </a:solidFill>
                <a:cs typeface="Arial" panose="020B0604020202020204" pitchFamily="34" charset="0"/>
              </a:rPr>
              <a:t>Letter of Intent (LOI)</a:t>
            </a:r>
          </a:p>
          <a:p>
            <a:pPr marL="514350" indent="-1714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>Organizational </a:t>
            </a:r>
            <a:r>
              <a:rPr 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chart specific to applicant organization’s management and structure in the </a:t>
            </a:r>
            <a: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>field</a:t>
            </a:r>
            <a:b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/>
            </a:r>
            <a:b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/>
            </a:r>
            <a:b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endParaRPr lang="en-US" sz="18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514350" indent="-1714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>Designated Medical Director’s biography</a:t>
            </a:r>
            <a:endParaRPr lang="en-US" sz="18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514350" indent="-1714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>Completed </a:t>
            </a:r>
            <a:r>
              <a:rPr 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MIH Compliance and Capacity </a:t>
            </a:r>
            <a: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>Form (if applicable)</a:t>
            </a:r>
          </a:p>
          <a:p>
            <a:pPr marL="514350" indent="-1714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>Plan </a:t>
            </a:r>
            <a:r>
              <a:rPr 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for medical </a:t>
            </a:r>
            <a: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>oversight, including </a:t>
            </a:r>
            <a:r>
              <a:rPr lang="en-US" sz="1800" dirty="0" smtClean="0"/>
              <a:t>lines </a:t>
            </a:r>
            <a:r>
              <a:rPr lang="en-US" sz="1800" dirty="0"/>
              <a:t>of authority and responsibility, development and review of clinical protocols, training and assessment of skills, communication systems, and continuous quality assurance and </a:t>
            </a:r>
            <a:r>
              <a:rPr lang="en-US" sz="1800" dirty="0" smtClean="0"/>
              <a:t>improvement</a:t>
            </a:r>
            <a:endParaRPr lang="en-US" sz="18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625" y="1238250"/>
            <a:ext cx="80391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+mn-lt"/>
              </a:rPr>
              <a:t>Applicants for MIH must meet the following requirements</a:t>
            </a:r>
            <a:br>
              <a:rPr lang="en-US" sz="2200" b="1" dirty="0">
                <a:latin typeface="+mn-lt"/>
              </a:rPr>
            </a:br>
            <a:r>
              <a:rPr lang="en-US" sz="2200" b="1" dirty="0">
                <a:latin typeface="+mn-lt"/>
              </a:rPr>
              <a:t>as part of their application:</a:t>
            </a: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0188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 is ED Avoidance? 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0559"/>
            <a:ext cx="8512175" cy="5095649"/>
          </a:xfrm>
          <a:noFill/>
          <a:ln>
            <a:noFill/>
          </a:ln>
        </p:spPr>
        <p:txBody>
          <a:bodyPr/>
          <a:lstStyle/>
          <a:p>
            <a:pPr marL="285675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panose="020B0604020202020204" pitchFamily="34" charset="0"/>
              </a:rPr>
              <a:t>A </a:t>
            </a:r>
            <a:r>
              <a:rPr lang="en-US" sz="2200" dirty="0">
                <a:solidFill>
                  <a:prstClr val="black"/>
                </a:solidFill>
                <a:cs typeface="Arial" panose="020B0604020202020204" pitchFamily="34" charset="0"/>
              </a:rPr>
              <a:t>component of an approved MIH Program allowing for management of 911 patients in alternative settings, including outpatient clinics, psychiatric </a:t>
            </a:r>
            <a:r>
              <a:rPr lang="en-US" sz="2200" dirty="0" smtClean="0">
                <a:solidFill>
                  <a:prstClr val="black"/>
                </a:solidFill>
                <a:cs typeface="Arial" panose="020B0604020202020204" pitchFamily="34" charset="0"/>
              </a:rPr>
              <a:t>facilities, </a:t>
            </a:r>
            <a:r>
              <a:rPr lang="en-US" sz="2200" dirty="0">
                <a:solidFill>
                  <a:prstClr val="black"/>
                </a:solidFill>
                <a:cs typeface="Arial" panose="020B0604020202020204" pitchFamily="34" charset="0"/>
              </a:rPr>
              <a:t>and the patient’s </a:t>
            </a:r>
            <a:r>
              <a:rPr lang="en-US" sz="2200" dirty="0" smtClean="0">
                <a:solidFill>
                  <a:prstClr val="black"/>
                </a:solidFill>
                <a:cs typeface="Arial" panose="020B0604020202020204" pitchFamily="34" charset="0"/>
              </a:rPr>
              <a:t>home.</a:t>
            </a:r>
            <a:r>
              <a:rPr lang="en-US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/>
            </a:r>
            <a:br>
              <a:rPr lang="en-US" sz="20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endParaRPr lang="en-US" sz="11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285675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prstClr val="black"/>
                </a:solidFill>
                <a:cs typeface="Arial" panose="020B0604020202020204" pitchFamily="34" charset="0"/>
              </a:rPr>
              <a:t>DPH-approved MIH Programs may apply separately to operate an ED Avoidance Program in addition to the services provided through their MIH Program.</a:t>
            </a:r>
            <a:r>
              <a:rPr lang="en-US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/>
            </a:r>
            <a:br>
              <a:rPr lang="en-US" sz="20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pPr marL="285675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prstClr val="black"/>
                </a:solidFill>
                <a:cs typeface="Arial" panose="020B0604020202020204" pitchFamily="34" charset="0"/>
              </a:rPr>
              <a:t>ED Avoidance </a:t>
            </a:r>
            <a:r>
              <a:rPr lang="en-US" sz="2200" dirty="0">
                <a:solidFill>
                  <a:prstClr val="black"/>
                </a:solidFill>
                <a:cs typeface="Arial" panose="020B0604020202020204" pitchFamily="34" charset="0"/>
              </a:rPr>
              <a:t>utilizes the applicable jurisdiction’s designated primary ambulance service and paramedics with advanced training</a:t>
            </a:r>
            <a:r>
              <a:rPr lang="en-US" sz="2200" dirty="0" smtClean="0">
                <a:solidFill>
                  <a:prstClr val="black"/>
                </a:solidFill>
                <a:cs typeface="Arial" panose="020B0604020202020204" pitchFamily="34" charset="0"/>
              </a:rPr>
              <a:t>.</a:t>
            </a:r>
            <a:r>
              <a:rPr lang="en-US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/>
            </a:r>
            <a:br>
              <a:rPr lang="en-US" sz="20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endParaRPr lang="en-US" sz="11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285674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cs typeface="Arial" panose="020B0604020202020204" pitchFamily="34" charset="0"/>
              </a:rPr>
              <a:t>By treating at home or transporting the patient to an alternative destination, EDA may prevent crowding of hospital emergency </a:t>
            </a:r>
            <a:r>
              <a:rPr lang="en-US" sz="2200" dirty="0" smtClean="0">
                <a:solidFill>
                  <a:prstClr val="black"/>
                </a:solidFill>
                <a:cs typeface="Arial" panose="020B0604020202020204" pitchFamily="34" charset="0"/>
              </a:rPr>
              <a:t>departments as well as more appropriate care.</a:t>
            </a:r>
            <a:endParaRPr lang="en-US" sz="22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18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13290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7224" y="284889"/>
            <a:ext cx="5136776" cy="642637"/>
          </a:xfrm>
        </p:spPr>
        <p:txBody>
          <a:bodyPr/>
          <a:lstStyle/>
          <a:p>
            <a:r>
              <a:rPr lang="en-US" dirty="0" smtClean="0">
                <a:latin typeface="+mn-lt"/>
                <a:cs typeface="Times New Roman" panose="02020603050405020304" pitchFamily="18" charset="0"/>
              </a:rPr>
              <a:t>ED Avoidance Pathway</a:t>
            </a:r>
            <a:endParaRPr lang="en-US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1328" y="1391416"/>
            <a:ext cx="83309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en-US" sz="24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Transition to ED Avoidance follows a primary ambulance service response (911), patient assessment, consultation with on-line medical direction, and patient consent.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407504" y="4414929"/>
            <a:ext cx="73379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Oval 11"/>
          <p:cNvSpPr/>
          <p:nvPr/>
        </p:nvSpPr>
        <p:spPr>
          <a:xfrm>
            <a:off x="245229" y="4280495"/>
            <a:ext cx="162275" cy="216365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179300" y="3711485"/>
            <a:ext cx="1069848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911</a:t>
            </a:r>
            <a:br>
              <a:rPr lang="en-US" sz="12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en-US" sz="12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Call</a:t>
            </a:r>
            <a:endParaRPr lang="en-US" sz="1200" b="1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614259" y="4293373"/>
            <a:ext cx="162275" cy="216365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87463" y="3711485"/>
            <a:ext cx="1069848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On-Scene, is Patient OK </a:t>
            </a:r>
            <a:endParaRPr lang="en-US" sz="1200" b="1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134730" y="4290797"/>
            <a:ext cx="162275" cy="216365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60715" y="3145118"/>
            <a:ext cx="1504380" cy="98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Contact Medical Direction for Permission to Avoid ED Transfer &amp; Initiate Transition</a:t>
            </a:r>
            <a:br>
              <a:rPr lang="en-US" sz="12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en-US" sz="12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to MIH</a:t>
            </a:r>
            <a:endParaRPr lang="en-US" sz="1200" b="1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613106" y="4288220"/>
            <a:ext cx="162275" cy="216365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64070" y="3295986"/>
            <a:ext cx="1260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Initiate Patient ED Refusal and Secure Patient Consent to Treat as MIH Patient</a:t>
            </a:r>
            <a:endParaRPr lang="en-US" sz="1200" b="1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959591" y="4285645"/>
            <a:ext cx="162275" cy="216365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82910" y="3300191"/>
            <a:ext cx="1315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Treat and/or Refer or Transport to Appropriate Health Resource</a:t>
            </a:r>
            <a:endParaRPr lang="en-US" sz="1200" b="1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329908" y="4293373"/>
            <a:ext cx="162275" cy="216365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88925" y="3478682"/>
            <a:ext cx="1069848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Primary Ambulance Service Dispatch</a:t>
            </a:r>
            <a:endParaRPr lang="en-US" sz="1200" b="1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80077" y="4625113"/>
            <a:ext cx="31700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Subject to DPH ED Avoidance Protocol</a:t>
            </a:r>
            <a:endParaRPr lang="en-US" sz="1100" i="1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 smtClean="0"/>
              <a:t>Slide </a:t>
            </a:r>
            <a:r>
              <a:rPr lang="nl-NL" sz="1200" dirty="0" smtClean="0"/>
              <a:t>19</a:t>
            </a:r>
            <a:endParaRPr lang="nl-NL" dirty="0"/>
          </a:p>
        </p:txBody>
      </p:sp>
      <p:grpSp>
        <p:nvGrpSpPr>
          <p:cNvPr id="3" name="Group 2"/>
          <p:cNvGrpSpPr/>
          <p:nvPr/>
        </p:nvGrpSpPr>
        <p:grpSpPr>
          <a:xfrm>
            <a:off x="7832447" y="3025871"/>
            <a:ext cx="1356677" cy="2793749"/>
            <a:chOff x="7832447" y="3025871"/>
            <a:chExt cx="1356677" cy="2793749"/>
          </a:xfrm>
        </p:grpSpPr>
        <p:sp>
          <p:nvSpPr>
            <p:cNvPr id="83" name="TextBox 82"/>
            <p:cNvSpPr txBox="1"/>
            <p:nvPr/>
          </p:nvSpPr>
          <p:spPr>
            <a:xfrm>
              <a:off x="8300334" y="3572058"/>
              <a:ext cx="79002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Behavioral Health</a:t>
              </a:r>
              <a:endParaRPr lang="en-US" sz="11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8328499" y="4012764"/>
              <a:ext cx="733699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Primary Care Provider </a:t>
              </a:r>
              <a:endParaRPr lang="en-US" sz="11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8201572" y="5219456"/>
              <a:ext cx="987552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Substance Abuse Treatment</a:t>
              </a:r>
              <a:endParaRPr lang="en-US" sz="11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8350351" y="4684248"/>
              <a:ext cx="68999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Social Services</a:t>
              </a:r>
              <a:endParaRPr lang="en-US" sz="11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328499" y="3047795"/>
              <a:ext cx="71184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Treat in Home</a:t>
              </a:r>
              <a:endParaRPr lang="en-US" sz="11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</p:txBody>
        </p:sp>
        <p:pic>
          <p:nvPicPr>
            <p:cNvPr id="2050" name="Picture 2" descr="C:\Users\MaMcCabe\AppData\Local\Microsoft\Windows\Temporary Internet Files\Content.IE5\92WXNV9J\Home_icon_black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0989" y="3025871"/>
              <a:ext cx="452811" cy="4528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1" name="Picture 3" descr="C:\Users\MaMcCabe\AppData\Local\Microsoft\Windows\Temporary Internet Files\Content.IE5\NWSXLJ3M\Handshake,_by_David.svg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1861" y="3646368"/>
              <a:ext cx="415538" cy="27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 descr="C:\Users\MaMcCabe\AppData\Local\Microsoft\Windows\Temporary Internet Files\Content.IE5\NWSXLJ3M\stock-vector-woman-doctor-icon-female-physician-with-stethoscope-cross-glyph-vector-illustration-415771162[1].jp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000"/>
            <a:stretch/>
          </p:blipFill>
          <p:spPr bwMode="auto">
            <a:xfrm>
              <a:off x="7864777" y="4099283"/>
              <a:ext cx="463722" cy="457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3" name="Picture 5" descr="C:\Users\MaMcCabe\AppData\Local\Microsoft\Windows\Temporary Internet Files\Content.IE5\NWSXLJ3M\822px-Community_Noun_project_2280.svg[1]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07136" y="4721454"/>
              <a:ext cx="421363" cy="3936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C:\Users\MaMcCabe\AppData\Local\Microsoft\Windows\Temporary Internet Files\Content.IE5\EYNAMDBI\stock-vector-hospital-icon-hospital-icon-eps-hospital-icon-vector-hospital-icon-eps-hospital-icon-jpg-400310392[1].jp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4642"/>
            <a:stretch/>
          </p:blipFill>
          <p:spPr bwMode="auto">
            <a:xfrm>
              <a:off x="7832447" y="5224696"/>
              <a:ext cx="528381" cy="5553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5619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2" grpId="0" animBg="1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501"/>
            <a:ext cx="8229600" cy="3867149"/>
          </a:xfrm>
        </p:spPr>
        <p:txBody>
          <a:bodyPr/>
          <a:lstStyle/>
          <a:p>
            <a:pPr lvl="0"/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Learn about the Community EMS, Mobile Integrated Health Care (MIH) and MIH with ED Avoidance programs</a:t>
            </a:r>
            <a:b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endParaRPr lang="en-US" sz="24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0"/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Understand the role of partnerships in each of the three program types</a:t>
            </a:r>
            <a:b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endParaRPr lang="en-US" sz="2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0"/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Review </a:t>
            </a: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the </a:t>
            </a: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requirements for each application</a:t>
            </a: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/>
            </a:r>
            <a:b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endParaRPr lang="en-US" sz="24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0"/>
            <a:endParaRPr lang="en-US" sz="1400" dirty="0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2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2338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4169" y="223838"/>
            <a:ext cx="4818062" cy="708025"/>
          </a:xfrm>
        </p:spPr>
        <p:txBody>
          <a:bodyPr/>
          <a:lstStyle/>
          <a:p>
            <a:r>
              <a:rPr lang="en-US" dirty="0" smtClean="0"/>
              <a:t>MIH with ED Avoidance Requirements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20</a:t>
            </a:fld>
            <a:endParaRPr lang="en-US" altLang="en-US" sz="12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13766" y="1364527"/>
            <a:ext cx="8655609" cy="4969598"/>
          </a:xfrm>
          <a:noFill/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Applicants for MIH with ED Avoidance must meet the following requirements as part of their application: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endParaRPr lang="en-US" sz="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57150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Completed MIH with ED Avoidance application </a:t>
            </a:r>
            <a:r>
              <a:rPr lang="en-US" sz="2000" dirty="0" smtClean="0"/>
              <a:t>form</a:t>
            </a:r>
          </a:p>
          <a:p>
            <a:pPr marL="57150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Either </a:t>
            </a:r>
            <a:r>
              <a:rPr lang="en-US" sz="2000" dirty="0"/>
              <a:t>a completed MIH Program Application or a Certificate of Approval for an already approved MIH Program</a:t>
            </a:r>
          </a:p>
          <a:p>
            <a:pPr marL="57150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Gap in service delivery </a:t>
            </a:r>
            <a:r>
              <a:rPr lang="en-US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>narrative</a:t>
            </a:r>
            <a:r>
              <a:rPr lang="en-US" sz="2000" dirty="0" smtClean="0"/>
              <a:t> </a:t>
            </a:r>
            <a:r>
              <a:rPr lang="en-US" sz="2000" dirty="0"/>
              <a:t>that is specific to the ED Avoidance Program</a:t>
            </a:r>
          </a:p>
          <a:p>
            <a:pPr marL="57150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Contact </a:t>
            </a:r>
            <a:r>
              <a:rPr lang="en-US" sz="2000" dirty="0"/>
              <a:t>information for each </a:t>
            </a:r>
            <a:r>
              <a:rPr lang="en-US" sz="2000" dirty="0" smtClean="0"/>
              <a:t>medical </a:t>
            </a:r>
            <a:r>
              <a:rPr lang="en-US" sz="2000" dirty="0"/>
              <a:t>director</a:t>
            </a:r>
          </a:p>
          <a:p>
            <a:pPr marL="57150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Program’s policies and procedures demonstrating the process for obtaining a patient’s informed </a:t>
            </a:r>
            <a:r>
              <a:rPr lang="en-US" sz="2000" dirty="0" smtClean="0"/>
              <a:t>consent</a:t>
            </a:r>
            <a:endParaRPr lang="en-US" sz="2000" dirty="0"/>
          </a:p>
          <a:p>
            <a:pPr marL="57150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Clinical and triage protocols</a:t>
            </a:r>
          </a:p>
          <a:p>
            <a:pPr marL="57150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Training </a:t>
            </a:r>
            <a:r>
              <a:rPr lang="en-US" sz="2000" dirty="0" smtClean="0"/>
              <a:t>curriculum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4757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80555" y="4458504"/>
            <a:ext cx="7329775" cy="2043896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en-US" sz="1800" dirty="0" smtClean="0">
                <a:latin typeface="+mn-lt"/>
              </a:rPr>
              <a:t>If an MIH Program also operates an ED Avoidance component, data must be submitted for both the MIH Program and the MIH with ED Avoidance Program.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1800" dirty="0" smtClean="0">
                <a:latin typeface="+mn-lt"/>
              </a:rPr>
              <a:t>Data submission instructions, defined data elements, submission templates for Community EMS and MIH will be available online at </a:t>
            </a:r>
            <a:r>
              <a:rPr lang="en-US" sz="1800" dirty="0" smtClean="0">
                <a:latin typeface="+mn-lt"/>
                <a:hlinkClick r:id="rId2"/>
              </a:rPr>
              <a:t>www.mass.gov/MIH</a:t>
            </a:r>
            <a:r>
              <a:rPr lang="en-US" sz="1800" dirty="0" smtClean="0">
                <a:latin typeface="+mn-lt"/>
              </a:rPr>
              <a:t>.</a:t>
            </a:r>
            <a:br>
              <a:rPr lang="en-US" sz="1800" dirty="0" smtClean="0">
                <a:latin typeface="+mn-lt"/>
              </a:rPr>
            </a:br>
            <a:endParaRPr lang="en-US" sz="1800" dirty="0" smtClean="0">
              <a:latin typeface="+mn-lt"/>
            </a:endParaRPr>
          </a:p>
          <a:p>
            <a:pPr>
              <a:spcBef>
                <a:spcPts val="0"/>
              </a:spcBef>
            </a:pPr>
            <a:r>
              <a:rPr lang="en-US" sz="1800" dirty="0" smtClean="0"/>
              <a:t>Instructions for MATRIS access and use for MIH with ED Avoidance Programs will be available online at </a:t>
            </a:r>
            <a:r>
              <a:rPr lang="en-US" sz="1800" dirty="0">
                <a:hlinkClick r:id="rId2"/>
              </a:rPr>
              <a:t>www.mass.gov/MIH</a:t>
            </a:r>
            <a:r>
              <a:rPr lang="en-US" sz="1800" dirty="0"/>
              <a:t>.</a:t>
            </a:r>
            <a:endParaRPr lang="en-US" sz="1800" dirty="0" smtClean="0">
              <a:latin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b="1" dirty="0" smtClean="0">
              <a:latin typeface="+mn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98258" y="240065"/>
            <a:ext cx="5145741" cy="642637"/>
          </a:xfrm>
        </p:spPr>
        <p:txBody>
          <a:bodyPr/>
          <a:lstStyle/>
          <a:p>
            <a:r>
              <a:rPr lang="en-US" sz="2800" dirty="0" smtClean="0"/>
              <a:t>Required Data Submission</a:t>
            </a:r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620657"/>
              </p:ext>
            </p:extLst>
          </p:nvPr>
        </p:nvGraphicFramePr>
        <p:xfrm>
          <a:off x="824842" y="1330273"/>
          <a:ext cx="7585488" cy="2864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8496"/>
                <a:gridCol w="2672379"/>
                <a:gridCol w="2384613"/>
              </a:tblGrid>
              <a:tr h="816113"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latin typeface="+mn-lt"/>
                      </a:endParaRPr>
                    </a:p>
                  </a:txBody>
                  <a:tcPr marL="82296" marR="82296" marT="54864" marB="5486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Frequenc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y of Submission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Submission Method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82296" marR="82296" marT="54864" marB="54864" anchor="ctr">
                    <a:solidFill>
                      <a:schemeClr val="bg1"/>
                    </a:solidFill>
                  </a:tcPr>
                </a:tc>
              </a:tr>
              <a:tr h="604945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Community EMS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rgbClr val="0C9B7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  <a:cs typeface="Arial" panose="020B0604020202020204" pitchFamily="34" charset="0"/>
                        </a:rPr>
                        <a:t>Annual (optional)</a:t>
                      </a:r>
                      <a:endParaRPr lang="en-US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rgbClr val="0C9B74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Arial" panose="020B0604020202020204" pitchFamily="34" charset="0"/>
                        </a:rPr>
                        <a:t>DPH template with</a:t>
                      </a:r>
                      <a:br>
                        <a:rPr lang="en-US" sz="1600" dirty="0" smtClean="0"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US" sz="1600" dirty="0" smtClean="0">
                          <a:latin typeface="+mn-lt"/>
                          <a:cs typeface="Arial" panose="020B0604020202020204" pitchFamily="34" charset="0"/>
                        </a:rPr>
                        <a:t>pre-defined fields</a:t>
                      </a:r>
                      <a:endParaRPr lang="en-US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rgbClr val="0C9B74">
                        <a:alpha val="18824"/>
                      </a:srgbClr>
                    </a:solidFill>
                  </a:tcPr>
                </a:tc>
              </a:tr>
              <a:tr h="601972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MIH</a:t>
                      </a:r>
                      <a:endParaRPr lang="en-US" sz="2200" b="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  <a:cs typeface="Arial" panose="020B0604020202020204" pitchFamily="34" charset="0"/>
                        </a:rPr>
                        <a:t>Quarterly</a:t>
                      </a:r>
                      <a:endParaRPr lang="en-US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rgbClr val="0076A3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Arial" panose="020B0604020202020204" pitchFamily="34" charset="0"/>
                        </a:rPr>
                        <a:t>DPH</a:t>
                      </a:r>
                      <a:r>
                        <a:rPr lang="en-US" sz="1600" baseline="0" dirty="0" smtClean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smtClean="0">
                          <a:latin typeface="+mn-lt"/>
                          <a:cs typeface="Arial" panose="020B0604020202020204" pitchFamily="34" charset="0"/>
                        </a:rPr>
                        <a:t>template with</a:t>
                      </a:r>
                      <a:br>
                        <a:rPr lang="en-US" sz="1600" dirty="0" smtClean="0"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US" sz="1600" dirty="0" smtClean="0">
                          <a:latin typeface="+mn-lt"/>
                          <a:cs typeface="Arial" panose="020B0604020202020204" pitchFamily="34" charset="0"/>
                        </a:rPr>
                        <a:t>pre-defined fields</a:t>
                      </a:r>
                      <a:endParaRPr lang="en-US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rgbClr val="0076A3">
                        <a:alpha val="18824"/>
                      </a:srgbClr>
                    </a:solidFill>
                  </a:tcPr>
                </a:tc>
              </a:tr>
              <a:tr h="729798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MIH with</a:t>
                      </a:r>
                      <a:br>
                        <a:rPr lang="en-US" sz="22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ED Avoidance</a:t>
                      </a:r>
                    </a:p>
                  </a:txBody>
                  <a:tcPr marL="82296" marR="82296" marT="54864" marB="54864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  <a:cs typeface="Arial" panose="020B0604020202020204" pitchFamily="34" charset="0"/>
                        </a:rPr>
                        <a:t>Real-Time</a:t>
                      </a:r>
                      <a:endParaRPr lang="en-US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rgbClr val="0B5395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Arial" panose="020B0604020202020204" pitchFamily="34" charset="0"/>
                        </a:rPr>
                        <a:t>Massachusetts Ambulance Trip</a:t>
                      </a:r>
                      <a:r>
                        <a:rPr lang="en-US" sz="1600" baseline="0" dirty="0" smtClean="0">
                          <a:latin typeface="+mn-lt"/>
                          <a:cs typeface="Arial" panose="020B0604020202020204" pitchFamily="34" charset="0"/>
                        </a:rPr>
                        <a:t> Record Information System (MATRIS)</a:t>
                      </a:r>
                      <a:endParaRPr lang="en-US" sz="160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rgbClr val="0B5395">
                        <a:alpha val="18824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6553200" y="6416675"/>
            <a:ext cx="2133600" cy="476250"/>
          </a:xfrm>
        </p:spPr>
        <p:txBody>
          <a:bodyPr/>
          <a:lstStyle/>
          <a:p>
            <a:r>
              <a:rPr lang="nl-NL" sz="1200" dirty="0" smtClean="0"/>
              <a:t>Slide </a:t>
            </a:r>
            <a:r>
              <a:rPr lang="nl-NL" sz="1200" dirty="0" smtClean="0"/>
              <a:t>21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368275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5154" y="3298"/>
            <a:ext cx="5118846" cy="1174475"/>
          </a:xfrm>
        </p:spPr>
        <p:txBody>
          <a:bodyPr/>
          <a:lstStyle/>
          <a:p>
            <a:r>
              <a:rPr lang="en-US" sz="2800" dirty="0" smtClean="0">
                <a:latin typeface="+mn-lt"/>
                <a:cs typeface="Times New Roman" panose="02020603050405020304" pitchFamily="18" charset="0"/>
              </a:rPr>
              <a:t>Program Recap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151684"/>
              </p:ext>
            </p:extLst>
          </p:nvPr>
        </p:nvGraphicFramePr>
        <p:xfrm>
          <a:off x="537211" y="1456965"/>
          <a:ext cx="8035290" cy="1215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3130"/>
                <a:gridCol w="662940"/>
                <a:gridCol w="2286000"/>
                <a:gridCol w="685800"/>
                <a:gridCol w="2217420"/>
              </a:tblGrid>
              <a:tr h="121581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n-lt"/>
                          <a:cs typeface="Arial" panose="020B0604020202020204" pitchFamily="34" charset="0"/>
                        </a:rPr>
                        <a:t>COMMUNITY EMS</a:t>
                      </a:r>
                      <a:endParaRPr lang="en-US" sz="2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n-lt"/>
                          <a:cs typeface="Arial" panose="020B0604020202020204" pitchFamily="34" charset="0"/>
                        </a:rPr>
                        <a:t>MIH</a:t>
                      </a:r>
                      <a:endParaRPr lang="en-US" sz="2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n-lt"/>
                          <a:cs typeface="Arial" panose="020B0604020202020204" pitchFamily="34" charset="0"/>
                        </a:rPr>
                        <a:t>MIH w/ ED AVOIDANCE</a:t>
                      </a:r>
                    </a:p>
                  </a:txBody>
                  <a:tcPr marL="82296" marR="82296" marT="54864" marB="54864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354331" y="1285939"/>
            <a:ext cx="411480" cy="51816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  <a:cs typeface="Arial" panose="020B0604020202020204" pitchFamily="34" charset="0"/>
              </a:rPr>
              <a:t>1</a:t>
            </a:r>
            <a:endParaRPr lang="en-US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188971" y="1301179"/>
            <a:ext cx="411480" cy="51816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white"/>
                </a:solidFill>
                <a:cs typeface="Arial" panose="020B0604020202020204" pitchFamily="34" charset="0"/>
              </a:rPr>
              <a:t>2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160771" y="1301179"/>
            <a:ext cx="411480" cy="51816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  <a:cs typeface="Arial" panose="020B0604020202020204" pitchFamily="34" charset="0"/>
              </a:rPr>
              <a:t>3</a:t>
            </a:r>
            <a:endParaRPr lang="en-US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7210" y="2708639"/>
            <a:ext cx="2179096" cy="3444020"/>
          </a:xfrm>
          <a:prstGeom prst="rect">
            <a:avLst/>
          </a:prstGeom>
          <a:solidFill>
            <a:srgbClr val="0C9B74">
              <a:alpha val="18824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171450" lvl="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EMS-based programs, in partnership with </a:t>
            </a:r>
            <a:r>
              <a:rPr lang="en-US" sz="12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municipalities.</a:t>
            </a:r>
            <a:endParaRPr lang="en-US" sz="12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171450" lvl="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171450" lvl="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Focus on advancing illness or injury prevention through needed high value public health services with low risk </a:t>
            </a:r>
            <a:r>
              <a:rPr lang="en-US" sz="12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potential.</a:t>
            </a:r>
            <a:endParaRPr lang="en-US" sz="12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171450" lvl="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171450" lvl="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Approved services defined </a:t>
            </a:r>
            <a:r>
              <a:rPr lang="en-US" sz="12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by DPH, </a:t>
            </a:r>
            <a:r>
              <a:rPr lang="en-US" sz="12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with option to </a:t>
            </a:r>
            <a:r>
              <a:rPr lang="en-US" sz="12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petition to add new services.</a:t>
            </a:r>
            <a:endParaRPr lang="en-US" sz="12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171450" lvl="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171450" lvl="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Change to EMS </a:t>
            </a:r>
            <a:r>
              <a:rPr lang="en-US" sz="12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care settings and patient access </a:t>
            </a:r>
            <a:r>
              <a:rPr lang="en-US" sz="12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points, not the scope of care.</a:t>
            </a:r>
            <a:endParaRPr lang="en-US" sz="12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274320" algn="l"/>
                <a:tab pos="822325" algn="l"/>
                <a:tab pos="0" algn="l"/>
                <a:tab pos="822325" algn="l"/>
              </a:tabLst>
            </a:pPr>
            <a:endParaRPr lang="en-US" sz="1200" dirty="0">
              <a:latin typeface="Times New Roman"/>
              <a:ea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12637" y="2708639"/>
            <a:ext cx="2262019" cy="3471720"/>
          </a:xfrm>
          <a:prstGeom prst="rect">
            <a:avLst/>
          </a:prstGeom>
          <a:solidFill>
            <a:schemeClr val="accent2">
              <a:lumMod val="75000"/>
              <a:alpha val="18824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Utilizes </a:t>
            </a:r>
            <a:r>
              <a:rPr lang="en-US" sz="12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EMS personnel (and </a:t>
            </a:r>
            <a:r>
              <a:rPr lang="en-US" sz="12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other healthcare personnel) </a:t>
            </a:r>
            <a:r>
              <a:rPr lang="en-US" sz="12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to deliver a coordinated continuum of </a:t>
            </a:r>
            <a:r>
              <a:rPr lang="en-US" sz="12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care.</a:t>
            </a:r>
            <a:br>
              <a:rPr lang="en-US" sz="12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endParaRPr lang="en-US" sz="12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Addresses gaps in service delivery within a </a:t>
            </a:r>
            <a:r>
              <a:rPr lang="en-US" sz="12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community.</a:t>
            </a:r>
            <a:endParaRPr lang="en-US" sz="12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Proactively prevents unnecessary hospitalizations or other harmful and wasteful resource </a:t>
            </a:r>
            <a:r>
              <a:rPr lang="en-US" sz="12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delivery.</a:t>
            </a:r>
            <a:br>
              <a:rPr lang="en-US" sz="12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endParaRPr lang="en-US" sz="1200" dirty="0" smtClean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Care is provided outside of the hospital environment.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274320" algn="l"/>
                <a:tab pos="822325" algn="l"/>
                <a:tab pos="0" algn="l"/>
                <a:tab pos="822325" algn="l"/>
              </a:tabLst>
            </a:pPr>
            <a:endParaRPr lang="en-US" sz="1200" dirty="0">
              <a:latin typeface="Times New Roman"/>
              <a:ea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274320" algn="l"/>
                <a:tab pos="822325" algn="l"/>
                <a:tab pos="0" algn="l"/>
                <a:tab pos="822325" algn="l"/>
              </a:tabLst>
            </a:pPr>
            <a:endParaRPr lang="en-US" sz="1200" dirty="0">
              <a:latin typeface="Times New Roman"/>
              <a:ea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66511" y="2708639"/>
            <a:ext cx="2205990" cy="3702552"/>
          </a:xfrm>
          <a:prstGeom prst="rect">
            <a:avLst/>
          </a:prstGeom>
          <a:solidFill>
            <a:schemeClr val="accent1">
              <a:lumMod val="75000"/>
              <a:alpha val="18824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Calibri"/>
              </a:rPr>
              <a:t>Component of </a:t>
            </a:r>
            <a:r>
              <a:rPr lang="en-US" sz="1200" dirty="0" smtClean="0">
                <a:latin typeface="Calibri"/>
              </a:rPr>
              <a:t>an approved MIH Program that must be applied for separately, </a:t>
            </a:r>
            <a:r>
              <a:rPr lang="en-US" sz="1200" dirty="0">
                <a:latin typeface="Calibri"/>
              </a:rPr>
              <a:t>with </a:t>
            </a:r>
            <a:r>
              <a:rPr lang="en-US" sz="1200" dirty="0" smtClean="0">
                <a:latin typeface="Calibri"/>
              </a:rPr>
              <a:t>a goal </a:t>
            </a:r>
            <a:r>
              <a:rPr lang="en-US" sz="1200" dirty="0">
                <a:latin typeface="Calibri"/>
              </a:rPr>
              <a:t>to prevent unnecessary </a:t>
            </a:r>
            <a:r>
              <a:rPr lang="en-US" sz="1200" dirty="0" smtClean="0">
                <a:latin typeface="Calibri"/>
              </a:rPr>
              <a:t>hospitalizations.</a:t>
            </a:r>
            <a:endParaRPr lang="en-US" sz="1200" dirty="0">
              <a:latin typeface="Calibri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274320" algn="l"/>
                <a:tab pos="822325" algn="l"/>
                <a:tab pos="0" algn="l"/>
                <a:tab pos="822325" algn="l"/>
              </a:tabLst>
            </a:pPr>
            <a:endParaRPr lang="en-US" sz="1200" dirty="0">
              <a:latin typeface="Calibri"/>
              <a:ea typeface="Times New Roman"/>
            </a:endParaRPr>
          </a:p>
          <a:p>
            <a:pPr marL="17145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0" algn="l"/>
                <a:tab pos="274320" algn="l"/>
                <a:tab pos="822325" algn="l"/>
                <a:tab pos="0" algn="l"/>
                <a:tab pos="822325" algn="l"/>
              </a:tabLst>
            </a:pPr>
            <a:r>
              <a:rPr lang="en-US" sz="1200" dirty="0">
                <a:latin typeface="Calibri"/>
              </a:rPr>
              <a:t>Operated by </a:t>
            </a:r>
            <a:r>
              <a:rPr lang="en-US" sz="1200" dirty="0" smtClean="0">
                <a:latin typeface="Calibri"/>
              </a:rPr>
              <a:t>an MIH Program and includes the community’s primary ambulance service</a:t>
            </a:r>
            <a:r>
              <a:rPr lang="en-US" sz="1200" dirty="0" smtClean="0">
                <a:latin typeface="Calibri"/>
                <a:ea typeface="Times New Roman"/>
              </a:rPr>
              <a:t>.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274320" algn="l"/>
                <a:tab pos="822325" algn="l"/>
                <a:tab pos="0" algn="l"/>
                <a:tab pos="822325" algn="l"/>
              </a:tabLst>
            </a:pPr>
            <a:endParaRPr lang="en-US" sz="1200" dirty="0">
              <a:latin typeface="Calibri"/>
              <a:ea typeface="Times New Roman"/>
            </a:endParaRPr>
          </a:p>
          <a:p>
            <a:pPr marL="171450" marR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0" algn="l"/>
                <a:tab pos="274320" algn="l"/>
                <a:tab pos="822325" algn="l"/>
                <a:tab pos="0" algn="l"/>
                <a:tab pos="822325" algn="l"/>
              </a:tabLst>
            </a:pPr>
            <a:r>
              <a:rPr lang="en-US" sz="1200" dirty="0" smtClean="0">
                <a:latin typeface="+mn-lt"/>
              </a:rPr>
              <a:t>Follows </a:t>
            </a:r>
            <a:r>
              <a:rPr lang="en-US" sz="1200" dirty="0">
                <a:latin typeface="+mn-lt"/>
              </a:rPr>
              <a:t>a primary ambulance service response, patient assessment, </a:t>
            </a:r>
            <a:r>
              <a:rPr lang="en-US" sz="1200" dirty="0" smtClean="0">
                <a:latin typeface="+mn-lt"/>
              </a:rPr>
              <a:t>consultation </a:t>
            </a:r>
            <a:r>
              <a:rPr lang="en-US" sz="1200" dirty="0">
                <a:latin typeface="+mn-lt"/>
              </a:rPr>
              <a:t>with on-line medical </a:t>
            </a:r>
            <a:r>
              <a:rPr lang="en-US" sz="1200" dirty="0" smtClean="0">
                <a:latin typeface="+mn-lt"/>
              </a:rPr>
              <a:t>direction, and patient consent to treatment </a:t>
            </a:r>
            <a:r>
              <a:rPr lang="en-US" sz="1200" dirty="0">
                <a:latin typeface="+mn-lt"/>
              </a:rPr>
              <a:t>at an alternate destination</a:t>
            </a:r>
            <a:r>
              <a:rPr lang="en-US" sz="1200" dirty="0" smtClean="0">
                <a:latin typeface="+mn-lt"/>
              </a:rPr>
              <a:t>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877050" y="6483350"/>
            <a:ext cx="2133600" cy="476250"/>
          </a:xfrm>
        </p:spPr>
        <p:txBody>
          <a:bodyPr/>
          <a:lstStyle/>
          <a:p>
            <a:r>
              <a:rPr lang="nl-NL" sz="1200" dirty="0" smtClean="0"/>
              <a:t>Slide </a:t>
            </a:r>
            <a:fld id="{E1101FF6-6AA1-43AF-BC0C-EA247D76D5A9}" type="slidenum">
              <a:rPr lang="nl-NL" sz="1200" smtClean="0"/>
              <a:pPr/>
              <a:t>22</a:t>
            </a:fld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286466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188" y="249030"/>
            <a:ext cx="5127812" cy="642637"/>
          </a:xfrm>
        </p:spPr>
        <p:txBody>
          <a:bodyPr/>
          <a:lstStyle/>
          <a:p>
            <a:r>
              <a:rPr lang="en-US" sz="2800" dirty="0" smtClean="0">
                <a:latin typeface="+mn-lt"/>
              </a:rPr>
              <a:t>Application Submission</a:t>
            </a:r>
            <a:endParaRPr lang="en-US" sz="2800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507682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All program and application information will be posted on the MIH website: </a:t>
            </a:r>
            <a:r>
              <a:rPr lang="en-US" sz="2400" dirty="0" smtClean="0">
                <a:hlinkClick r:id="rId2"/>
              </a:rPr>
              <a:t>www.mass.gov/MIH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1000" dirty="0" smtClean="0"/>
              <a:t> </a:t>
            </a:r>
            <a:endParaRPr lang="en-US" sz="1000" dirty="0" smtClean="0"/>
          </a:p>
          <a:p>
            <a:pPr marL="800100"/>
            <a:r>
              <a:rPr lang="en-US" sz="2400" dirty="0" smtClean="0"/>
              <a:t>The Community EMS Program application is now available online</a:t>
            </a:r>
          </a:p>
          <a:p>
            <a:pPr marL="800100"/>
            <a:r>
              <a:rPr lang="en-US" sz="2400" dirty="0" smtClean="0"/>
              <a:t>The MIH and MIH with ED Avoidance Program applications w</a:t>
            </a:r>
            <a:r>
              <a:rPr lang="en-US" sz="2400" dirty="0" smtClean="0"/>
              <a:t>ill be available online in late fall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endParaRPr lang="en-US" dirty="0" smtClean="0">
              <a:latin typeface="+mn-lt"/>
            </a:endParaRPr>
          </a:p>
          <a:p>
            <a:pPr marL="0" indent="0">
              <a:buNone/>
            </a:pPr>
            <a:r>
              <a:rPr lang="en-US" sz="2400" b="1" dirty="0" smtClean="0">
                <a:latin typeface="+mn-lt"/>
              </a:rPr>
              <a:t>Application submission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 smtClean="0"/>
              <a:t>Community EMS, MIH, and MIH with ED Avoidance each have a unique application form, which will be available online as a fillable </a:t>
            </a:r>
            <a:r>
              <a:rPr lang="en-US" sz="1900" dirty="0" smtClean="0"/>
              <a:t>PDF.</a:t>
            </a:r>
            <a:br>
              <a:rPr lang="en-US" sz="1900" dirty="0" smtClean="0"/>
            </a:br>
            <a:r>
              <a:rPr lang="en-US" sz="900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 smtClean="0"/>
              <a:t>Applicants </a:t>
            </a:r>
            <a:r>
              <a:rPr lang="en-US" sz="1900" dirty="0"/>
              <a:t>for all programs will submit completed applications by fax and additional required documents by email or mail to </a:t>
            </a:r>
            <a:r>
              <a:rPr lang="en-US" sz="1900" dirty="0" smtClean="0"/>
              <a:t>DPH.</a:t>
            </a:r>
            <a:br>
              <a:rPr lang="en-US" sz="1900" dirty="0" smtClean="0"/>
            </a:br>
            <a:r>
              <a:rPr lang="en-US" sz="900" dirty="0" smtClean="0"/>
              <a:t> </a:t>
            </a:r>
            <a:endParaRPr lang="en-US" sz="9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 smtClean="0"/>
              <a:t>Applications will </a:t>
            </a:r>
            <a:r>
              <a:rPr lang="en-US" sz="1900" dirty="0"/>
              <a:t>be reviewed in the order that they are received, and applicants will have the opportunity to provide clarification on the information included in their application throughout the review process, as necessary</a:t>
            </a:r>
            <a:r>
              <a:rPr lang="en-US" sz="1900" dirty="0" smtClean="0"/>
              <a:t>.</a:t>
            </a:r>
            <a:br>
              <a:rPr lang="en-US" sz="1900" dirty="0" smtClean="0"/>
            </a:br>
            <a:r>
              <a:rPr lang="en-US" sz="900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/>
              <a:t>Once a </a:t>
            </a:r>
            <a:r>
              <a:rPr lang="en-US" sz="1900" b="1" u="sng" dirty="0"/>
              <a:t>complete</a:t>
            </a:r>
            <a:r>
              <a:rPr lang="en-US" sz="1900" dirty="0"/>
              <a:t> Community EMS application is received, it will be reviewed and applicants will be notified within 30 days of program </a:t>
            </a:r>
            <a:r>
              <a:rPr lang="en-US" sz="1900" dirty="0" smtClean="0"/>
              <a:t>approval.</a:t>
            </a:r>
            <a:br>
              <a:rPr lang="en-US" sz="1900" dirty="0" smtClean="0"/>
            </a:br>
            <a:r>
              <a:rPr lang="en-US" sz="900" dirty="0" smtClean="0"/>
              <a:t> </a:t>
            </a:r>
            <a:endParaRPr lang="en-US" sz="9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 smtClean="0"/>
              <a:t>MIH </a:t>
            </a:r>
            <a:r>
              <a:rPr lang="en-US" sz="1900" dirty="0" smtClean="0"/>
              <a:t>and MIH with ED Avoidance applicants will remit payment for the initial application fee by mail.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254750"/>
            <a:ext cx="2133600" cy="476250"/>
          </a:xfrm>
        </p:spPr>
        <p:txBody>
          <a:bodyPr/>
          <a:lstStyle/>
          <a:p>
            <a:r>
              <a:rPr lang="nl-NL" sz="1200" dirty="0" smtClean="0"/>
              <a:t>Slide </a:t>
            </a:r>
            <a:r>
              <a:rPr lang="nl-NL" sz="1200" dirty="0" smtClean="0"/>
              <a:t>23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95904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7224" y="268370"/>
            <a:ext cx="5136776" cy="642637"/>
          </a:xfrm>
        </p:spPr>
        <p:txBody>
          <a:bodyPr/>
          <a:lstStyle/>
          <a:p>
            <a:r>
              <a:rPr lang="en-US" sz="2800" dirty="0" smtClean="0">
                <a:latin typeface="+mn-lt"/>
              </a:rPr>
              <a:t>Proposed MIH Program Fees 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289757"/>
              </p:ext>
            </p:extLst>
          </p:nvPr>
        </p:nvGraphicFramePr>
        <p:xfrm>
          <a:off x="428626" y="1196542"/>
          <a:ext cx="8505824" cy="2803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8424"/>
                <a:gridCol w="3019425"/>
                <a:gridCol w="2847975"/>
              </a:tblGrid>
              <a:tr h="816113"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latin typeface="+mn-lt"/>
                      </a:endParaRPr>
                    </a:p>
                  </a:txBody>
                  <a:tcPr marL="82296" marR="82296" marT="54864" marB="5486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Application Fee</a:t>
                      </a:r>
                      <a:br>
                        <a:rPr lang="en-US" sz="22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(Due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with Initial Program Application)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Biannual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Registration Fee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(Due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following Program Approval and upon Registration Renewal) </a:t>
                      </a:r>
                    </a:p>
                  </a:txBody>
                  <a:tcPr marL="82296" marR="82296" marT="54864" marB="54864" anchor="ctr">
                    <a:solidFill>
                      <a:schemeClr val="bg1"/>
                    </a:solidFill>
                  </a:tcPr>
                </a:tc>
              </a:tr>
              <a:tr h="604945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Community EMS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rgbClr val="0C9B7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  <a:r>
                        <a:rPr lang="en-US" sz="2200" baseline="0" dirty="0" smtClean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en-US" sz="2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rgbClr val="0C9B74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  <a:endParaRPr lang="en-US" sz="2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rgbClr val="0C9B74">
                        <a:alpha val="18824"/>
                      </a:srgbClr>
                    </a:solidFill>
                  </a:tcPr>
                </a:tc>
              </a:tr>
              <a:tr h="601972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MIH</a:t>
                      </a:r>
                      <a:endParaRPr lang="en-US" sz="2200" b="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n-lt"/>
                          <a:cs typeface="Arial" panose="020B0604020202020204" pitchFamily="34" charset="0"/>
                        </a:rPr>
                        <a:t>$1,000</a:t>
                      </a:r>
                      <a:endParaRPr lang="en-US" sz="2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rgbClr val="0076A3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n-lt"/>
                          <a:cs typeface="Arial" panose="020B0604020202020204" pitchFamily="34" charset="0"/>
                        </a:rPr>
                        <a:t>$30,000</a:t>
                      </a:r>
                      <a:endParaRPr lang="en-US" sz="2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rgbClr val="0076A3">
                        <a:alpha val="18824"/>
                      </a:srgbClr>
                    </a:solidFill>
                  </a:tcPr>
                </a:tc>
              </a:tr>
              <a:tr h="729798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MIH with</a:t>
                      </a:r>
                      <a:br>
                        <a:rPr lang="en-US" sz="22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ED Avoidance (EDA)</a:t>
                      </a:r>
                    </a:p>
                  </a:txBody>
                  <a:tcPr marL="82296" marR="82296" marT="54864" marB="54864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n-lt"/>
                          <a:cs typeface="Arial" panose="020B0604020202020204" pitchFamily="34" charset="0"/>
                        </a:rPr>
                        <a:t>$2,000</a:t>
                      </a:r>
                      <a:endParaRPr lang="en-US" sz="2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rgbClr val="0B5395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n-lt"/>
                          <a:cs typeface="Arial" panose="020B0604020202020204" pitchFamily="34" charset="0"/>
                        </a:rPr>
                        <a:t>$40,000 </a:t>
                      </a:r>
                    </a:p>
                  </a:txBody>
                  <a:tcPr marL="82296" marR="82296" marT="54864" marB="54864" anchor="ctr">
                    <a:solidFill>
                      <a:srgbClr val="0B5395">
                        <a:alpha val="18824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45853" y="4174050"/>
            <a:ext cx="843622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101598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If an applicant applies to operate both an MIH Program and an MIH with EDA Program, they must submit the application fee for each application ($1,000 for MIH; $2,000 for MIH with EDA).</a:t>
            </a:r>
            <a:r>
              <a:rPr lang="en-US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en-US" sz="11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</a:t>
            </a:r>
          </a:p>
          <a:p>
            <a:pPr marL="285750" indent="-285750" defTabSz="101598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If an applicant receives approval to operate </a:t>
            </a:r>
            <a:r>
              <a:rPr lang="en-US" sz="16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both an MIH Program and an MIH with </a:t>
            </a:r>
            <a:r>
              <a:rPr lang="en-US" sz="16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EDA Program, they must submit the registration fee for each program type ($30,000 for MIH; $40,000 for MIH with EDA).</a:t>
            </a:r>
            <a:r>
              <a:rPr lang="en-US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en-US" sz="11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 </a:t>
            </a:r>
          </a:p>
          <a:p>
            <a:pPr marL="285750" indent="-285750" defTabSz="101598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MIH and MIH with ED Avoidance Programs are approved on a </a:t>
            </a:r>
            <a:r>
              <a:rPr lang="en-US" sz="16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two-year </a:t>
            </a:r>
            <a:r>
              <a:rPr lang="en-US" sz="16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basis, and</a:t>
            </a:r>
            <a:br>
              <a:rPr lang="en-US" sz="16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en-US" sz="16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Programs may apply to renew their registration.</a:t>
            </a:r>
            <a:endParaRPr lang="en-US" dirty="0" smtClean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 smtClean="0"/>
              <a:t>Slide </a:t>
            </a:r>
            <a:fld id="{E1101FF6-6AA1-43AF-BC0C-EA247D76D5A9}" type="slidenum">
              <a:rPr lang="nl-NL" sz="1200" smtClean="0"/>
              <a:pPr/>
              <a:t>24</a:t>
            </a:fld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179496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850" y="142875"/>
            <a:ext cx="4552950" cy="857489"/>
          </a:xfrm>
        </p:spPr>
        <p:txBody>
          <a:bodyPr/>
          <a:lstStyle/>
          <a:p>
            <a:r>
              <a:rPr lang="en-US" sz="2800" dirty="0"/>
              <a:t>Community </a:t>
            </a:r>
            <a:r>
              <a:rPr lang="en-US" sz="2800" dirty="0" smtClean="0"/>
              <a:t>EMS Application</a:t>
            </a:r>
            <a:endParaRPr lang="en-US" sz="28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47" y="1244601"/>
            <a:ext cx="3822778" cy="488232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493207" y="1469197"/>
            <a:ext cx="4307893" cy="4657724"/>
          </a:xfr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Please ensure that all information is correct: </a:t>
            </a: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the individual listed will be the primary contact for the application</a:t>
            </a:r>
            <a:b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200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r>
              <a:rPr lang="en-US" sz="2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Digital signature process</a:t>
            </a:r>
          </a:p>
          <a:p>
            <a:pPr lvl="1"/>
            <a:r>
              <a:rPr lang="en-US" sz="2200" dirty="0" smtClean="0">
                <a:solidFill>
                  <a:prstClr val="black"/>
                </a:solidFill>
                <a:cs typeface="Arial" panose="020B0604020202020204" pitchFamily="34" charset="0"/>
              </a:rPr>
              <a:t>Instructions will be available on the MIH website</a:t>
            </a:r>
          </a:p>
          <a:p>
            <a:pPr lvl="1"/>
            <a:r>
              <a:rPr lang="en-US" sz="2200" dirty="0" smtClean="0">
                <a:solidFill>
                  <a:prstClr val="black"/>
                </a:solidFill>
                <a:cs typeface="Arial" panose="020B0604020202020204" pitchFamily="34" charset="0"/>
              </a:rPr>
              <a:t>Wet signatures are not needed</a:t>
            </a:r>
            <a:br>
              <a:rPr lang="en-US" sz="22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200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r>
              <a:rPr lang="en-US" sz="2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Affiliated health care organizations: </a:t>
            </a: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what other organizations is the applicant working with to provide the Community EMS Program services</a:t>
            </a:r>
            <a:b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200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endParaRPr lang="en-US" sz="12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Funding sources</a:t>
            </a:r>
            <a:endParaRPr lang="en-US" sz="23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/>
              <a:t>Slide </a:t>
            </a:r>
            <a:fld id="{E1101FF6-6AA1-43AF-BC0C-EA247D76D5A9}" type="slidenum">
              <a:rPr lang="nl-NL" sz="1200" smtClean="0"/>
              <a:pPr/>
              <a:t>25</a:t>
            </a:fld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425957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850" y="142875"/>
            <a:ext cx="4552950" cy="857489"/>
          </a:xfrm>
        </p:spPr>
        <p:txBody>
          <a:bodyPr/>
          <a:lstStyle/>
          <a:p>
            <a:r>
              <a:rPr lang="en-US" sz="2800" dirty="0"/>
              <a:t>Community EMS</a:t>
            </a:r>
            <a:br>
              <a:rPr lang="en-US" sz="2800" dirty="0"/>
            </a:br>
            <a:r>
              <a:rPr lang="en-US" sz="2800" dirty="0"/>
              <a:t>Application, cont’d</a:t>
            </a:r>
            <a:endParaRPr lang="en-US" sz="28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29" y="1247776"/>
            <a:ext cx="3632659" cy="487679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8932" y="1438276"/>
            <a:ext cx="4307893" cy="3457574"/>
          </a:xfr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Contact and licensure information for the primary ambulance service</a:t>
            </a:r>
          </a:p>
          <a:p>
            <a:pPr marL="0" indent="0">
              <a:buNone/>
            </a:pPr>
            <a:endParaRPr lang="en-US" sz="2400" b="1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Remember: </a:t>
            </a: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there is only </a:t>
            </a:r>
            <a:r>
              <a:rPr lang="en-US" sz="2400" u="sng" dirty="0" smtClean="0">
                <a:solidFill>
                  <a:prstClr val="black"/>
                </a:solidFill>
                <a:cs typeface="Arial" panose="020B0604020202020204" pitchFamily="34" charset="0"/>
              </a:rPr>
              <a:t>ONE</a:t>
            </a: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 primary ambulance service in a given jurisdiction</a:t>
            </a:r>
            <a:endParaRPr lang="en-US" sz="23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/>
              <a:t>Slide </a:t>
            </a:r>
            <a:fld id="{E1101FF6-6AA1-43AF-BC0C-EA247D76D5A9}" type="slidenum">
              <a:rPr lang="nl-NL" sz="1200" smtClean="0"/>
              <a:pPr/>
              <a:t>26</a:t>
            </a:fld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59473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850" y="142875"/>
            <a:ext cx="4552950" cy="857489"/>
          </a:xfrm>
        </p:spPr>
        <p:txBody>
          <a:bodyPr/>
          <a:lstStyle/>
          <a:p>
            <a:r>
              <a:rPr lang="en-US" sz="2800" dirty="0"/>
              <a:t>Community EMS</a:t>
            </a:r>
            <a:br>
              <a:rPr lang="en-US" sz="2800" dirty="0"/>
            </a:br>
            <a:r>
              <a:rPr lang="en-US" sz="2800" dirty="0"/>
              <a:t>Application, cont’d</a:t>
            </a:r>
            <a:endParaRPr lang="en-US" sz="28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21782" y="1304925"/>
            <a:ext cx="4307893" cy="4848225"/>
          </a:xfr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Attestation that the applicant(s) understand the regulatory requirements of the Community EMS program that they are applying to operate</a:t>
            </a:r>
            <a:b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300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Signed by a signatory of the Local Jurisdiction, the Local Public Health Authority, and the Affiliate Hospital Medical Director </a:t>
            </a:r>
            <a:b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300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For the Local Jurisdiction attestation only: applicants may attach a letter of support from the signatory of the Local Jurisdiction</a:t>
            </a:r>
          </a:p>
          <a:p>
            <a:pPr lvl="1"/>
            <a:r>
              <a:rPr lang="en-US" sz="2100" dirty="0" smtClean="0">
                <a:solidFill>
                  <a:prstClr val="black"/>
                </a:solidFill>
                <a:cs typeface="Arial" panose="020B0604020202020204" pitchFamily="34" charset="0"/>
              </a:rPr>
              <a:t>Letter should be on official letterhead</a:t>
            </a:r>
            <a:br>
              <a:rPr lang="en-US" sz="21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300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r>
              <a:rPr lang="en-US" sz="2300" dirty="0" smtClean="0">
                <a:solidFill>
                  <a:prstClr val="black"/>
                </a:solidFill>
                <a:cs typeface="Arial" panose="020B0604020202020204" pitchFamily="34" charset="0"/>
              </a:rPr>
              <a:t>If proposing to operate Community EMS program in more than one municipality, applicant must include required signatures for each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61" y="1304925"/>
            <a:ext cx="3685904" cy="49403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/>
              <a:t>Slide </a:t>
            </a:r>
            <a:fld id="{E1101FF6-6AA1-43AF-BC0C-EA247D76D5A9}" type="slidenum">
              <a:rPr lang="nl-NL" sz="1200" smtClean="0"/>
              <a:pPr/>
              <a:t>27</a:t>
            </a:fld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20056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599" y="0"/>
            <a:ext cx="5105401" cy="1076325"/>
          </a:xfrm>
        </p:spPr>
        <p:txBody>
          <a:bodyPr/>
          <a:lstStyle/>
          <a:p>
            <a:r>
              <a:rPr lang="en-US" sz="2400" dirty="0"/>
              <a:t>Community EMS</a:t>
            </a:r>
            <a:br>
              <a:rPr lang="en-US" sz="2400" dirty="0"/>
            </a:br>
            <a:r>
              <a:rPr lang="en-US" sz="2400" dirty="0"/>
              <a:t>Application, cont’d</a:t>
            </a:r>
            <a:endParaRPr lang="en-US" sz="25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8931" y="1234327"/>
            <a:ext cx="4307893" cy="2766174"/>
          </a:xfr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3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Program overview narrative is provided as an application attachment and should include information for all proposed services:</a:t>
            </a:r>
          </a:p>
          <a:p>
            <a:pPr indent="-228600"/>
            <a:r>
              <a:rPr lang="en-US" sz="21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Target population: </a:t>
            </a:r>
            <a:r>
              <a:rPr lang="en-US" sz="2100" dirty="0" smtClean="0">
                <a:solidFill>
                  <a:prstClr val="black"/>
                </a:solidFill>
                <a:cs typeface="Arial" panose="020B0604020202020204" pitchFamily="34" charset="0"/>
              </a:rPr>
              <a:t>who will the program serve - e.g. healthy adult males in need of vaccinations or elderly population</a:t>
            </a:r>
          </a:p>
          <a:p>
            <a:pPr indent="-228600"/>
            <a:r>
              <a:rPr lang="en-US" sz="21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Location: </a:t>
            </a:r>
            <a:r>
              <a:rPr lang="en-US" sz="2100" dirty="0" smtClean="0">
                <a:solidFill>
                  <a:prstClr val="black"/>
                </a:solidFill>
                <a:cs typeface="Arial" panose="020B0604020202020204" pitchFamily="34" charset="0"/>
              </a:rPr>
              <a:t>municipality where the ambulance service is the primary ambulance service</a:t>
            </a:r>
          </a:p>
          <a:p>
            <a:pPr indent="-228600"/>
            <a:r>
              <a:rPr lang="en-US" sz="21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Timing: </a:t>
            </a:r>
            <a:r>
              <a:rPr lang="en-US" sz="2100" dirty="0" smtClean="0">
                <a:solidFill>
                  <a:prstClr val="black"/>
                </a:solidFill>
                <a:cs typeface="Arial" panose="020B0604020202020204" pitchFamily="34" charset="0"/>
              </a:rPr>
              <a:t>when and how long will services be provided; programs don’t need to run year-round, depending on goals</a:t>
            </a:r>
          </a:p>
          <a:p>
            <a:pPr indent="-228600"/>
            <a:r>
              <a:rPr lang="en-US" sz="21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Operational partnerships: </a:t>
            </a:r>
            <a:r>
              <a:rPr lang="en-US" sz="2100" dirty="0" smtClean="0">
                <a:solidFill>
                  <a:prstClr val="black"/>
                </a:solidFill>
                <a:cs typeface="Arial" panose="020B0604020202020204" pitchFamily="34" charset="0"/>
              </a:rPr>
              <a:t>how you plan to work with your operational partners</a:t>
            </a:r>
            <a:endParaRPr lang="en-US" sz="21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8932" y="4133850"/>
            <a:ext cx="4307893" cy="2111375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700" b="1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Services Provided:</a:t>
            </a:r>
          </a:p>
          <a:p>
            <a:r>
              <a:rPr lang="en-US" sz="16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List all services that are included in application</a:t>
            </a:r>
          </a:p>
          <a:p>
            <a:r>
              <a:rPr lang="en-US" sz="16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If applying to operate a program that is not included on the Defined List of Community EMS Program Services, applicant must submit a Petition with information about the new, proposed services.</a:t>
            </a:r>
            <a:endParaRPr lang="en-US" sz="1600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9" y="1181023"/>
            <a:ext cx="3907026" cy="506420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/>
              <a:t>Slide </a:t>
            </a:r>
            <a:fld id="{E1101FF6-6AA1-43AF-BC0C-EA247D76D5A9}" type="slidenum">
              <a:rPr lang="nl-NL" sz="1200" smtClean="0"/>
              <a:pPr/>
              <a:t>28</a:t>
            </a:fld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63714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850" y="142875"/>
            <a:ext cx="4552950" cy="857489"/>
          </a:xfrm>
        </p:spPr>
        <p:txBody>
          <a:bodyPr/>
          <a:lstStyle/>
          <a:p>
            <a:r>
              <a:rPr lang="en-US" sz="2800" dirty="0"/>
              <a:t>Community EMS</a:t>
            </a:r>
            <a:br>
              <a:rPr lang="en-US" sz="2800" dirty="0"/>
            </a:br>
            <a:r>
              <a:rPr lang="en-US" sz="2800" dirty="0"/>
              <a:t>Application, cont’d</a:t>
            </a:r>
            <a:endParaRPr lang="en-US" sz="28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209175"/>
            <a:ext cx="3837567" cy="50360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25052" y="1275850"/>
            <a:ext cx="4418923" cy="4902700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300" b="1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Attestations by the Local Public Health Authority:</a:t>
            </a:r>
          </a:p>
          <a:p>
            <a:pPr marL="400050" lvl="1">
              <a:buFont typeface="Arial" panose="020B0604020202020204" pitchFamily="34" charset="0"/>
              <a:buChar char="•"/>
            </a:pPr>
            <a:r>
              <a:rPr lang="en-US" sz="21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the proposed program will operate only in the community or communities in which the ambulance service is the primary service</a:t>
            </a:r>
          </a:p>
          <a:p>
            <a:pPr marL="400050" lvl="1">
              <a:buFont typeface="Arial" panose="020B0604020202020204" pitchFamily="34" charset="0"/>
              <a:buChar char="•"/>
            </a:pPr>
            <a:r>
              <a:rPr lang="en-US" sz="21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The proposed activities are approved by the local public health authority and affiliate hospital medical director</a:t>
            </a:r>
          </a:p>
          <a:p>
            <a:pPr>
              <a:buFontTx/>
              <a:buChar char="-"/>
            </a:pPr>
            <a:endParaRPr lang="en-US" sz="2300" kern="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300" b="1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Attestations by the Affiliate Hospital Medical Director (AHMD):</a:t>
            </a:r>
          </a:p>
          <a:p>
            <a:pPr marL="400050" lvl="1">
              <a:buFont typeface="Arial" panose="020B0604020202020204" pitchFamily="34" charset="0"/>
              <a:buChar char="•"/>
            </a:pPr>
            <a:r>
              <a:rPr lang="en-US" sz="21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Ensuring  training is appropriate and complete</a:t>
            </a:r>
          </a:p>
          <a:p>
            <a:pPr marL="742950" lvl="2">
              <a:buFontTx/>
              <a:buChar char="-"/>
            </a:pPr>
            <a:r>
              <a:rPr lang="en-US" sz="19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The AHMD does not need to directly provide it to the EMS Personnel</a:t>
            </a:r>
          </a:p>
          <a:p>
            <a:pPr marL="400050" lvl="1">
              <a:buFont typeface="Arial" panose="020B0604020202020204" pitchFamily="34" charset="0"/>
              <a:buChar char="•"/>
            </a:pPr>
            <a:r>
              <a:rPr lang="en-US" sz="21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Responsible for monitoring quality of delivered services</a:t>
            </a:r>
          </a:p>
          <a:p>
            <a:pPr marL="400050" lvl="1">
              <a:buFont typeface="Arial" panose="020B0604020202020204" pitchFamily="34" charset="0"/>
              <a:buChar char="•"/>
            </a:pPr>
            <a:r>
              <a:rPr lang="en-US" sz="21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EMS personnel only provide services within their scope of practice</a:t>
            </a:r>
          </a:p>
          <a:p>
            <a:pPr marL="400050" lvl="1">
              <a:buFont typeface="Arial" panose="020B0604020202020204" pitchFamily="34" charset="0"/>
              <a:buChar char="•"/>
            </a:pPr>
            <a:r>
              <a:rPr lang="en-US" sz="21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Vehicles used by CEMS are appropriate</a:t>
            </a:r>
          </a:p>
          <a:p>
            <a:pPr marL="400050" lvl="1">
              <a:buFont typeface="Arial" panose="020B0604020202020204" pitchFamily="34" charset="0"/>
              <a:buChar char="•"/>
            </a:pPr>
            <a:r>
              <a:rPr lang="en-US" sz="21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Emergent conditions will still be treated via the 911 system</a:t>
            </a:r>
          </a:p>
          <a:p>
            <a:pPr lvl="1">
              <a:buFontTx/>
              <a:buChar char="-"/>
            </a:pPr>
            <a:endParaRPr lang="en-US" sz="2100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/>
              <a:t>Slide </a:t>
            </a:r>
            <a:fld id="{E1101FF6-6AA1-43AF-BC0C-EA247D76D5A9}" type="slidenum">
              <a:rPr lang="nl-NL" sz="1200" smtClean="0"/>
              <a:pPr/>
              <a:t>29</a:t>
            </a:fld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2616491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Background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6416"/>
            <a:ext cx="8229600" cy="491880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Chapter 111O of the General Laws of Massachusetts </a:t>
            </a:r>
            <a:r>
              <a:rPr lang="en-US" sz="2400" dirty="0" smtClean="0">
                <a:solidFill>
                  <a:srgbClr val="000000"/>
                </a:solidFill>
              </a:rPr>
              <a:t>sets forth </a:t>
            </a:r>
            <a:r>
              <a:rPr lang="en-US" sz="2400" dirty="0">
                <a:solidFill>
                  <a:srgbClr val="000000"/>
                </a:solidFill>
              </a:rPr>
              <a:t>standards for the approval and oversight of </a:t>
            </a:r>
            <a:r>
              <a:rPr lang="en-US" sz="2400" dirty="0"/>
              <a:t>Community EMS Programs and Mobile Integrated Health Programs, including those with ED Avoidance </a:t>
            </a:r>
            <a:r>
              <a:rPr lang="en-US" sz="2400" dirty="0" smtClean="0"/>
              <a:t>Components and </a:t>
            </a:r>
            <a:r>
              <a:rPr lang="en-US" sz="2400" dirty="0" smtClean="0">
                <a:solidFill>
                  <a:srgbClr val="000000"/>
                </a:solidFill>
              </a:rPr>
              <a:t>ensures </a:t>
            </a:r>
            <a:r>
              <a:rPr lang="en-US" sz="2400" dirty="0">
                <a:solidFill>
                  <a:srgbClr val="000000"/>
                </a:solidFill>
              </a:rPr>
              <a:t>a high quality of care, and strong consumer protection in alternate health care settings.</a:t>
            </a:r>
            <a:br>
              <a:rPr lang="en-US" sz="2400" dirty="0">
                <a:solidFill>
                  <a:srgbClr val="000000"/>
                </a:solidFill>
              </a:rPr>
            </a:br>
            <a:endParaRPr lang="en-US" sz="2400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The MIH </a:t>
            </a:r>
            <a:r>
              <a:rPr lang="en-US" sz="2400" dirty="0">
                <a:solidFill>
                  <a:srgbClr val="000000"/>
                </a:solidFill>
              </a:rPr>
              <a:t>Program regulations, </a:t>
            </a:r>
            <a:r>
              <a:rPr lang="en-US" sz="2400" dirty="0">
                <a:solidFill>
                  <a:srgbClr val="000000"/>
                </a:solidFill>
                <a:hlinkClick r:id="rId3"/>
              </a:rPr>
              <a:t>105 CMR 173.000, </a:t>
            </a:r>
            <a:r>
              <a:rPr lang="en-US" sz="2400" i="1" dirty="0">
                <a:hlinkClick r:id="rId3"/>
              </a:rPr>
              <a:t>Mobile Integrated Health Care and Community EMS Programs</a:t>
            </a:r>
            <a:r>
              <a:rPr lang="en-US" sz="2400" dirty="0"/>
              <a:t>, </a:t>
            </a:r>
            <a:r>
              <a:rPr lang="en-US" sz="2400" dirty="0" smtClean="0"/>
              <a:t>went into effect on September 7, 2018.</a:t>
            </a:r>
            <a:endParaRPr lang="en-US" sz="1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3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09135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9074" y="262477"/>
            <a:ext cx="5114925" cy="642637"/>
          </a:xfrm>
        </p:spPr>
        <p:txBody>
          <a:bodyPr/>
          <a:lstStyle/>
          <a:p>
            <a:r>
              <a:rPr lang="en-US" sz="2800" dirty="0" smtClean="0"/>
              <a:t>MIH Application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 smtClean="0"/>
              <a:t>Slide </a:t>
            </a:r>
            <a:r>
              <a:rPr lang="nl-NL" sz="1200" dirty="0" smtClean="0"/>
              <a:t>30</a:t>
            </a:r>
            <a:endParaRPr lang="nl-NL" sz="12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8"/>
          <a:stretch/>
        </p:blipFill>
        <p:spPr>
          <a:xfrm>
            <a:off x="224481" y="1242059"/>
            <a:ext cx="3574130" cy="3887591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558"/>
          <a:stretch/>
        </p:blipFill>
        <p:spPr>
          <a:xfrm>
            <a:off x="3285839" y="3919522"/>
            <a:ext cx="2802089" cy="2262313"/>
          </a:xfrm>
          <a:prstGeom prst="rect">
            <a:avLst/>
          </a:prstGeom>
          <a:ln>
            <a:solidFill>
              <a:srgbClr val="0B5395"/>
            </a:solidFill>
          </a:ln>
        </p:spPr>
      </p:pic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4311106" y="1242059"/>
            <a:ext cx="4309019" cy="1196341"/>
          </a:xfrm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Attestation signatures needed:</a:t>
            </a:r>
          </a:p>
          <a:p>
            <a:r>
              <a:rPr lang="en-US" dirty="0" smtClean="0"/>
              <a:t>Applicant authorized signatory</a:t>
            </a:r>
          </a:p>
          <a:p>
            <a:r>
              <a:rPr lang="en-US" dirty="0" smtClean="0"/>
              <a:t>Program Medical Director</a:t>
            </a:r>
            <a:endParaRPr lang="en-US" sz="1800" dirty="0" smtClean="0">
              <a:latin typeface="+mn-lt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3581400" y="1822938"/>
            <a:ext cx="72970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Content Placeholder 4"/>
          <p:cNvSpPr txBox="1">
            <a:spLocks/>
          </p:cNvSpPr>
          <p:nvPr/>
        </p:nvSpPr>
        <p:spPr bwMode="auto">
          <a:xfrm>
            <a:off x="4377782" y="2590800"/>
            <a:ext cx="4242344" cy="1181100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Executive summary of proposed program, including purpose and goals, organizational partners, and services.</a:t>
            </a:r>
            <a:endParaRPr lang="en-US" sz="1800" kern="0" dirty="0" smtClean="0"/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 bwMode="auto">
          <a:xfrm flipH="1">
            <a:off x="5676902" y="3771900"/>
            <a:ext cx="822052" cy="381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Content Placeholder 4"/>
          <p:cNvSpPr txBox="1">
            <a:spLocks/>
          </p:cNvSpPr>
          <p:nvPr/>
        </p:nvSpPr>
        <p:spPr bwMode="auto">
          <a:xfrm>
            <a:off x="6632303" y="4857750"/>
            <a:ext cx="2121173" cy="723900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Gaps in Service Delivery Narrative</a:t>
            </a:r>
            <a:endParaRPr lang="en-US" sz="1800" kern="0" dirty="0" smtClean="0"/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>
            <a:off x="6010275" y="5219700"/>
            <a:ext cx="62202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0070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9074" y="262477"/>
            <a:ext cx="5114925" cy="642637"/>
          </a:xfrm>
        </p:spPr>
        <p:txBody>
          <a:bodyPr/>
          <a:lstStyle/>
          <a:p>
            <a:r>
              <a:rPr lang="en-US" sz="2800" dirty="0" smtClean="0"/>
              <a:t>MIH Application, cont’d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 smtClean="0"/>
              <a:t>Slide </a:t>
            </a:r>
            <a:r>
              <a:rPr lang="nl-NL" sz="1200" dirty="0" smtClean="0"/>
              <a:t>31</a:t>
            </a:r>
            <a:endParaRPr lang="nl-NL" sz="1200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585"/>
          <a:stretch/>
        </p:blipFill>
        <p:spPr>
          <a:xfrm>
            <a:off x="107677" y="1552574"/>
            <a:ext cx="4689681" cy="2428875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46"/>
          <a:stretch/>
        </p:blipFill>
        <p:spPr>
          <a:xfrm>
            <a:off x="431529" y="3867148"/>
            <a:ext cx="4384880" cy="1910807"/>
          </a:xfrm>
          <a:prstGeom prst="rect">
            <a:avLst/>
          </a:prstGeom>
        </p:spPr>
      </p:pic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4996907" y="1603053"/>
            <a:ext cx="3689894" cy="4642172"/>
          </a:xfrm>
          <a:ln w="28575"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Gaps in Service Delivery, cont’d</a:t>
            </a:r>
          </a:p>
          <a:p>
            <a:pPr marL="0" indent="0">
              <a:buNone/>
            </a:pPr>
            <a:r>
              <a:rPr lang="en-US" dirty="0" smtClean="0"/>
              <a:t>Identify how proposed services will address the improvements outlined in regulation:</a:t>
            </a:r>
          </a:p>
          <a:p>
            <a:r>
              <a:rPr lang="en-US" dirty="0" smtClean="0"/>
              <a:t>Decrease in avoidable ED visits or hospital readmissions</a:t>
            </a:r>
          </a:p>
          <a:p>
            <a:r>
              <a:rPr lang="en-US" dirty="0" smtClean="0"/>
              <a:t>Decrease in total medical expenditure</a:t>
            </a:r>
          </a:p>
          <a:p>
            <a:r>
              <a:rPr lang="en-US" dirty="0" smtClean="0"/>
              <a:t>Decrease in cost to patient</a:t>
            </a:r>
          </a:p>
          <a:p>
            <a:r>
              <a:rPr lang="en-US" dirty="0" smtClean="0"/>
              <a:t>Decrease in time to appropriate patient care in an appropriate healthcare setting</a:t>
            </a:r>
          </a:p>
          <a:p>
            <a:r>
              <a:rPr lang="en-US" dirty="0" smtClean="0"/>
              <a:t>Increase in access to medical or follow-up care under direction of patient’s PCP</a:t>
            </a:r>
          </a:p>
          <a:p>
            <a:r>
              <a:rPr lang="en-US" dirty="0" smtClean="0"/>
              <a:t>Improvement in clinical care coordination, including patient’s adherence to medication &amp; other therapies previously prescribed by the patient’s PCP.</a:t>
            </a:r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 bwMode="auto">
          <a:xfrm flipH="1" flipV="1">
            <a:off x="4505325" y="3867148"/>
            <a:ext cx="491582" cy="5699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1179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9074" y="262477"/>
            <a:ext cx="5114925" cy="642637"/>
          </a:xfrm>
        </p:spPr>
        <p:txBody>
          <a:bodyPr/>
          <a:lstStyle/>
          <a:p>
            <a:r>
              <a:rPr lang="en-US" sz="2800" dirty="0" smtClean="0"/>
              <a:t>MIH Application, cont’d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 smtClean="0"/>
              <a:t>Slide </a:t>
            </a:r>
            <a:r>
              <a:rPr lang="nl-NL" sz="1200" dirty="0" smtClean="0"/>
              <a:t>32</a:t>
            </a:r>
            <a:endParaRPr lang="nl-NL" sz="12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27" y="1266824"/>
            <a:ext cx="3340736" cy="306547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80"/>
          <a:stretch/>
        </p:blipFill>
        <p:spPr>
          <a:xfrm>
            <a:off x="118600" y="4200560"/>
            <a:ext cx="3539000" cy="1946139"/>
          </a:xfrm>
          <a:prstGeom prst="rect">
            <a:avLst/>
          </a:prstGeom>
        </p:spPr>
      </p:pic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4996907" y="1603053"/>
            <a:ext cx="3689894" cy="3349947"/>
          </a:xfrm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Description about coordination of care and interaction with applicable EMS systems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Description of organizational readiness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MIH Program Compliance and Capacity Form</a:t>
            </a:r>
          </a:p>
        </p:txBody>
      </p:sp>
      <p:cxnSp>
        <p:nvCxnSpPr>
          <p:cNvPr id="10" name="Straight Arrow Connector 9"/>
          <p:cNvCxnSpPr>
            <a:stCxn id="9" idx="1"/>
            <a:endCxn id="3" idx="3"/>
          </p:cNvCxnSpPr>
          <p:nvPr/>
        </p:nvCxnSpPr>
        <p:spPr bwMode="auto">
          <a:xfrm flipH="1" flipV="1">
            <a:off x="3583163" y="2799559"/>
            <a:ext cx="1413744" cy="47846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/>
          <p:nvPr/>
        </p:nvCxnSpPr>
        <p:spPr bwMode="auto">
          <a:xfrm flipH="1">
            <a:off x="3486151" y="3278027"/>
            <a:ext cx="1510757" cy="51292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65" y="4745080"/>
            <a:ext cx="3084786" cy="166280"/>
          </a:xfrm>
          <a:prstGeom prst="rect">
            <a:avLst/>
          </a:prstGeom>
        </p:spPr>
      </p:pic>
      <p:cxnSp>
        <p:nvCxnSpPr>
          <p:cNvPr id="16" name="Straight Arrow Connector 15"/>
          <p:cNvCxnSpPr>
            <a:stCxn id="9" idx="1"/>
            <a:endCxn id="8" idx="3"/>
          </p:cNvCxnSpPr>
          <p:nvPr/>
        </p:nvCxnSpPr>
        <p:spPr bwMode="auto">
          <a:xfrm flipH="1">
            <a:off x="3486151" y="3278027"/>
            <a:ext cx="1510756" cy="155019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222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9074" y="262477"/>
            <a:ext cx="5114925" cy="642637"/>
          </a:xfrm>
        </p:spPr>
        <p:txBody>
          <a:bodyPr/>
          <a:lstStyle/>
          <a:p>
            <a:r>
              <a:rPr lang="en-US" sz="2800" dirty="0" smtClean="0"/>
              <a:t>MIH Application, cont’d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 smtClean="0"/>
              <a:t>Slide </a:t>
            </a:r>
            <a:r>
              <a:rPr lang="nl-NL" sz="1200" dirty="0" smtClean="0"/>
              <a:t>33</a:t>
            </a:r>
            <a:endParaRPr lang="nl-NL" sz="12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76" y="1228463"/>
            <a:ext cx="3746823" cy="2714888"/>
          </a:xfrm>
          <a:prstGeom prst="rect">
            <a:avLst/>
          </a:prstGeom>
          <a:ln>
            <a:solidFill>
              <a:srgbClr val="0B5395"/>
            </a:solidFill>
          </a:ln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2365121"/>
            <a:ext cx="3333136" cy="3729384"/>
          </a:xfrm>
          <a:prstGeom prst="rect">
            <a:avLst/>
          </a:prstGeom>
          <a:ln>
            <a:solidFill>
              <a:srgbClr val="0B5395"/>
            </a:solidFill>
          </a:ln>
        </p:spPr>
      </p:pic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756185" y="1359033"/>
            <a:ext cx="3273390" cy="748908"/>
          </a:xfrm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Description of Program’s</a:t>
            </a:r>
            <a:br>
              <a:rPr lang="en-US" dirty="0" smtClean="0"/>
            </a:br>
            <a:r>
              <a:rPr lang="en-US" dirty="0" smtClean="0"/>
              <a:t>Medical Oversight</a:t>
            </a:r>
          </a:p>
        </p:txBody>
      </p:sp>
      <p:sp>
        <p:nvSpPr>
          <p:cNvPr id="9" name="Content Placeholder 4"/>
          <p:cNvSpPr txBox="1">
            <a:spLocks/>
          </p:cNvSpPr>
          <p:nvPr/>
        </p:nvSpPr>
        <p:spPr bwMode="auto">
          <a:xfrm>
            <a:off x="1386932" y="4516276"/>
            <a:ext cx="1927768" cy="446249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 dirty="0" smtClean="0"/>
              <a:t>Attestations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3743325" y="1649251"/>
            <a:ext cx="1012862" cy="45869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>
            <a:stCxn id="9" idx="0"/>
          </p:cNvCxnSpPr>
          <p:nvPr/>
        </p:nvCxnSpPr>
        <p:spPr bwMode="auto">
          <a:xfrm flipH="1" flipV="1">
            <a:off x="2247900" y="3943351"/>
            <a:ext cx="102916" cy="5729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>
            <a:stCxn id="9" idx="3"/>
          </p:cNvCxnSpPr>
          <p:nvPr/>
        </p:nvCxnSpPr>
        <p:spPr bwMode="auto">
          <a:xfrm flipV="1">
            <a:off x="3314700" y="4429125"/>
            <a:ext cx="1543050" cy="31027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8340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9074" y="262477"/>
            <a:ext cx="5114925" cy="642637"/>
          </a:xfrm>
        </p:spPr>
        <p:txBody>
          <a:bodyPr/>
          <a:lstStyle/>
          <a:p>
            <a:r>
              <a:rPr lang="en-US" sz="2800" dirty="0" smtClean="0"/>
              <a:t>MIH with ED Avoidance Application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 smtClean="0"/>
              <a:t>Slide </a:t>
            </a:r>
            <a:r>
              <a:rPr lang="nl-NL" sz="1200" dirty="0" smtClean="0"/>
              <a:t>34</a:t>
            </a:r>
            <a:endParaRPr lang="nl-NL" sz="12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54" y="1276350"/>
            <a:ext cx="3951280" cy="4639096"/>
          </a:xfrm>
          <a:prstGeom prst="rect">
            <a:avLst/>
          </a:prstGeom>
        </p:spPr>
      </p:pic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4615906" y="1356359"/>
            <a:ext cx="4309019" cy="1310641"/>
          </a:xfrm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Attestation signatures needed:</a:t>
            </a:r>
          </a:p>
          <a:p>
            <a:r>
              <a:rPr lang="en-US" dirty="0" smtClean="0"/>
              <a:t>Authorized Signatory of Program</a:t>
            </a:r>
          </a:p>
          <a:p>
            <a:r>
              <a:rPr lang="en-US" dirty="0" smtClean="0"/>
              <a:t>Affiliated Hospital Medical Director</a:t>
            </a:r>
            <a:endParaRPr lang="en-US" sz="1800" dirty="0" smtClean="0">
              <a:latin typeface="+mn-lt"/>
            </a:endParaRPr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 bwMode="auto">
          <a:xfrm flipH="1">
            <a:off x="4029074" y="2011680"/>
            <a:ext cx="586832" cy="27432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576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9074" y="262477"/>
            <a:ext cx="5114925" cy="642637"/>
          </a:xfrm>
        </p:spPr>
        <p:txBody>
          <a:bodyPr/>
          <a:lstStyle/>
          <a:p>
            <a:r>
              <a:rPr lang="en-US" sz="2800" dirty="0" smtClean="0"/>
              <a:t>MIH with ED Avoidance Application, cont’d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 smtClean="0"/>
              <a:t>Slide </a:t>
            </a:r>
            <a:r>
              <a:rPr lang="nl-NL" sz="1200" dirty="0" smtClean="0"/>
              <a:t>35</a:t>
            </a:r>
            <a:endParaRPr lang="nl-NL" sz="1200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30" y="1285874"/>
            <a:ext cx="3682031" cy="4848225"/>
          </a:xfrm>
          <a:prstGeom prst="rect">
            <a:avLst/>
          </a:prstGeom>
          <a:ln>
            <a:solidFill>
              <a:srgbClr val="0B5395"/>
            </a:solidFill>
          </a:ln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811" y="3818237"/>
            <a:ext cx="3396564" cy="2426988"/>
          </a:xfrm>
          <a:prstGeom prst="rect">
            <a:avLst/>
          </a:prstGeom>
          <a:ln>
            <a:solidFill>
              <a:srgbClr val="0B5395"/>
            </a:solidFill>
          </a:ln>
        </p:spPr>
      </p:pic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4689510" y="1222767"/>
            <a:ext cx="4159214" cy="682234"/>
          </a:xfrm>
          <a:ln w="28575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Executive Summary of proposed ED Avoidance Services</a:t>
            </a:r>
          </a:p>
        </p:txBody>
      </p:sp>
      <p:sp>
        <p:nvSpPr>
          <p:cNvPr id="10" name="Content Placeholder 4"/>
          <p:cNvSpPr txBox="1">
            <a:spLocks/>
          </p:cNvSpPr>
          <p:nvPr/>
        </p:nvSpPr>
        <p:spPr bwMode="auto">
          <a:xfrm>
            <a:off x="4689509" y="2219325"/>
            <a:ext cx="4159215" cy="1533525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Description of how Program will coordinate &amp; manage transfer of care from a 911 EMS patient to an MIH patient</a:t>
            </a:r>
          </a:p>
          <a:p>
            <a:r>
              <a:rPr lang="en-US" kern="0" dirty="0" smtClean="0"/>
              <a:t>Policies, procedures, and attestation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>
            <a:off x="3648075" y="1733779"/>
            <a:ext cx="1050653" cy="17122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3890061" y="3040256"/>
            <a:ext cx="799450" cy="52685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0039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188" y="249030"/>
            <a:ext cx="5127812" cy="642637"/>
          </a:xfrm>
        </p:spPr>
        <p:txBody>
          <a:bodyPr/>
          <a:lstStyle/>
          <a:p>
            <a:r>
              <a:rPr lang="en-US" sz="2800" dirty="0" smtClean="0">
                <a:latin typeface="+mn-lt"/>
              </a:rPr>
              <a:t>Upcoming Educational Sessions</a:t>
            </a:r>
            <a:endParaRPr lang="en-US" sz="2800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454775"/>
            <a:ext cx="2133600" cy="476250"/>
          </a:xfrm>
        </p:spPr>
        <p:txBody>
          <a:bodyPr/>
          <a:lstStyle/>
          <a:p>
            <a:r>
              <a:rPr lang="nl-NL" sz="1200" dirty="0" smtClean="0"/>
              <a:t>Slide </a:t>
            </a:r>
            <a:fld id="{E1101FF6-6AA1-43AF-BC0C-EA247D76D5A9}" type="slidenum">
              <a:rPr lang="nl-NL" sz="1200" smtClean="0"/>
              <a:pPr/>
              <a:t>36</a:t>
            </a:fld>
            <a:endParaRPr lang="nl-NL" sz="1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851862"/>
              </p:ext>
            </p:extLst>
          </p:nvPr>
        </p:nvGraphicFramePr>
        <p:xfrm>
          <a:off x="380999" y="1397000"/>
          <a:ext cx="8410575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1"/>
                <a:gridCol w="39909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Topic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Date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MIH Overview for Accountable Care Organizations</a:t>
                      </a:r>
                      <a:r>
                        <a:rPr lang="en-US" sz="2400" baseline="0" dirty="0" smtClean="0"/>
                        <a:t> (ACOs)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Wednesday</a:t>
                      </a:r>
                      <a:r>
                        <a:rPr lang="en-US" sz="2400" baseline="0" dirty="0" smtClean="0"/>
                        <a:t>, September 26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MIH Application Overview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Tuesday, October 16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MIH with ED Avoidance Application</a:t>
                      </a:r>
                      <a:r>
                        <a:rPr lang="en-US" sz="2400" baseline="0" dirty="0" smtClean="0"/>
                        <a:t> Overview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Friday, October 19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457200" y="4561461"/>
            <a:ext cx="8229600" cy="1296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600" kern="0" dirty="0"/>
              <a:t>Register online </a:t>
            </a:r>
            <a:r>
              <a:rPr lang="en-US" sz="2600" kern="0" dirty="0" smtClean="0"/>
              <a:t>at:</a:t>
            </a:r>
            <a:br>
              <a:rPr lang="en-US" sz="2600" kern="0" dirty="0" smtClean="0"/>
            </a:br>
            <a:r>
              <a:rPr lang="en-US" sz="2600" kern="0" dirty="0" smtClean="0">
                <a:hlinkClick r:id="rId2"/>
              </a:rPr>
              <a:t>https</a:t>
            </a:r>
            <a:r>
              <a:rPr lang="en-US" sz="2600" kern="0" dirty="0">
                <a:hlinkClick r:id="rId2"/>
              </a:rPr>
              <a:t>://</a:t>
            </a:r>
            <a:r>
              <a:rPr lang="en-US" sz="2600" kern="0" dirty="0" smtClean="0">
                <a:hlinkClick r:id="rId2"/>
              </a:rPr>
              <a:t>www.mass.gov/service-details/mih-and-community-ems-educational-resources</a:t>
            </a:r>
            <a:r>
              <a:rPr lang="en-US" kern="0" dirty="0"/>
              <a:t/>
            </a:r>
            <a:br>
              <a:rPr lang="en-US" kern="0" dirty="0"/>
            </a:b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64866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188" y="249030"/>
            <a:ext cx="5127812" cy="642637"/>
          </a:xfrm>
        </p:spPr>
        <p:txBody>
          <a:bodyPr/>
          <a:lstStyle/>
          <a:p>
            <a:r>
              <a:rPr lang="en-US" sz="2800" dirty="0" smtClean="0">
                <a:latin typeface="+mn-lt"/>
              </a:rPr>
              <a:t>Online Resources</a:t>
            </a:r>
            <a:endParaRPr lang="en-US" sz="2800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28074"/>
            <a:ext cx="8229600" cy="51789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Information, application materials, and resources will be posted</a:t>
            </a:r>
            <a:br>
              <a:rPr lang="en-US" dirty="0" smtClean="0"/>
            </a:br>
            <a:r>
              <a:rPr lang="en-US" dirty="0" smtClean="0"/>
              <a:t>online as they become available at:</a:t>
            </a:r>
            <a:endParaRPr lang="en-US" dirty="0"/>
          </a:p>
          <a:p>
            <a:pPr marL="0" indent="0" algn="ctr">
              <a:buNone/>
            </a:pPr>
            <a:r>
              <a:rPr lang="en-US" sz="3200" b="1" dirty="0" smtClean="0">
                <a:latin typeface="+mn-lt"/>
                <a:hlinkClick r:id="rId2"/>
              </a:rPr>
              <a:t>www.mass.gov/MIH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endParaRPr lang="en-US" dirty="0" smtClean="0">
              <a:latin typeface="+mn-lt"/>
            </a:endParaRPr>
          </a:p>
          <a:p>
            <a:pPr marL="0" indent="0">
              <a:buNone/>
            </a:pPr>
            <a:r>
              <a:rPr lang="en-US" b="1" dirty="0" smtClean="0"/>
              <a:t>Applicant Resources:</a:t>
            </a:r>
            <a:endParaRPr lang="en-US" b="1" dirty="0"/>
          </a:p>
          <a:p>
            <a:pPr lvl="1"/>
            <a:r>
              <a:rPr lang="en-US" dirty="0"/>
              <a:t>Application forms and instructions for each program </a:t>
            </a:r>
            <a:r>
              <a:rPr lang="en-US" dirty="0" smtClean="0"/>
              <a:t>type</a:t>
            </a:r>
            <a:endParaRPr lang="en-US" dirty="0"/>
          </a:p>
          <a:p>
            <a:pPr lvl="1"/>
            <a:r>
              <a:rPr lang="en-US" dirty="0" smtClean="0"/>
              <a:t>MIH Regulations </a:t>
            </a:r>
            <a:r>
              <a:rPr lang="en-US" dirty="0"/>
              <a:t>and Guidance</a:t>
            </a:r>
          </a:p>
          <a:p>
            <a:pPr lvl="1"/>
            <a:r>
              <a:rPr lang="en-US" dirty="0"/>
              <a:t>Data submission information and resources for each program type</a:t>
            </a:r>
          </a:p>
          <a:p>
            <a:pPr lvl="1"/>
            <a:r>
              <a:rPr lang="en-US" dirty="0"/>
              <a:t>Application resources, such as best practices for completing a </a:t>
            </a:r>
            <a:r>
              <a:rPr lang="en-US" dirty="0" smtClean="0"/>
              <a:t>gap </a:t>
            </a:r>
            <a:r>
              <a:rPr lang="en-US" dirty="0"/>
              <a:t>in service delivery narrative</a:t>
            </a:r>
          </a:p>
          <a:p>
            <a:pPr lvl="1"/>
            <a:r>
              <a:rPr lang="en-US" dirty="0" smtClean="0"/>
              <a:t>Upcoming webinars in-person informational sessions</a:t>
            </a:r>
            <a:endParaRPr lang="en-US" dirty="0"/>
          </a:p>
          <a:p>
            <a:pPr lvl="1"/>
            <a:r>
              <a:rPr lang="en-US" dirty="0"/>
              <a:t>Recorded </a:t>
            </a:r>
            <a:r>
              <a:rPr lang="en-US" dirty="0" smtClean="0"/>
              <a:t>DPH webinars </a:t>
            </a:r>
            <a:r>
              <a:rPr lang="en-US" dirty="0"/>
              <a:t>and training </a:t>
            </a:r>
            <a:r>
              <a:rPr lang="en-US" dirty="0" smtClean="0"/>
              <a:t>materials</a:t>
            </a:r>
            <a:endParaRPr lang="en-US" dirty="0"/>
          </a:p>
          <a:p>
            <a:pPr marL="457200" lvl="1" indent="0">
              <a:buNone/>
            </a:pP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454775"/>
            <a:ext cx="2133600" cy="476250"/>
          </a:xfrm>
        </p:spPr>
        <p:txBody>
          <a:bodyPr/>
          <a:lstStyle/>
          <a:p>
            <a:r>
              <a:rPr lang="nl-NL" sz="1200" dirty="0" smtClean="0"/>
              <a:t>Slide </a:t>
            </a:r>
            <a:fld id="{E1101FF6-6AA1-43AF-BC0C-EA247D76D5A9}" type="slidenum">
              <a:rPr lang="nl-NL" sz="1200" smtClean="0"/>
              <a:pPr/>
              <a:t>37</a:t>
            </a:fld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81549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0050" y="262477"/>
            <a:ext cx="4686300" cy="642637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 smtClean="0"/>
              <a:t>Slide </a:t>
            </a:r>
            <a:fld id="{E1101FF6-6AA1-43AF-BC0C-EA247D76D5A9}" type="slidenum">
              <a:rPr lang="nl-NL" sz="1200" smtClean="0"/>
              <a:pPr/>
              <a:t>38</a:t>
            </a:fld>
            <a:endParaRPr lang="nl-NL" sz="1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1964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b="1" dirty="0" smtClean="0"/>
              <a:t>Thank you for participating</a:t>
            </a:r>
            <a:br>
              <a:rPr lang="en-US" sz="4000" b="1" dirty="0" smtClean="0"/>
            </a:br>
            <a:r>
              <a:rPr lang="en-US" sz="4000" b="1" dirty="0" smtClean="0"/>
              <a:t>in today’s webinar!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5400" b="1" dirty="0" smtClean="0"/>
              <a:t>Questions?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400" dirty="0" smtClean="0"/>
              <a:t>Mobile Integrated Health Care Program</a:t>
            </a:r>
          </a:p>
          <a:p>
            <a:pPr marL="0" indent="0" algn="ctr">
              <a:buNone/>
            </a:pPr>
            <a:r>
              <a:rPr lang="en-US" sz="2400" dirty="0" smtClean="0">
                <a:hlinkClick r:id="rId2"/>
              </a:rPr>
              <a:t>MIH@state.ma.us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617-753-8484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387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Integrated Health Care: Redefining Care Delivery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40006" y="1200415"/>
            <a:ext cx="8473306" cy="322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Mobile Integrated Health Care (MIH) is an </a:t>
            </a:r>
            <a:r>
              <a:rPr lang="en-US" sz="18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opportunity for enhanced partnerships between healthcare </a:t>
            </a:r>
            <a:r>
              <a:rPr lang="en-US" sz="18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entities </a:t>
            </a:r>
            <a:r>
              <a:rPr lang="en-US" sz="18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and healthcare providers to provide innovative healthcare models that </a:t>
            </a:r>
            <a:r>
              <a:rPr lang="en-US" sz="18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use </a:t>
            </a:r>
            <a:r>
              <a:rPr lang="en-US" sz="1800" b="1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mobile resources, </a:t>
            </a:r>
            <a:r>
              <a:rPr lang="en-US" sz="18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including </a:t>
            </a:r>
            <a:r>
              <a:rPr lang="en-US" sz="1800" b="1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EMS personnel</a:t>
            </a:r>
            <a:r>
              <a:rPr lang="en-US" sz="18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to deliver care and services to patients in an out-of-hospital environment. </a:t>
            </a:r>
            <a:r>
              <a:rPr lang="en-US" sz="1800" b="1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1800" b="1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900" b="1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900" b="1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4538"/>
            <a:r>
              <a:rPr lang="en-US" sz="1800" dirty="0" smtClean="0"/>
              <a:t>Encourages </a:t>
            </a:r>
            <a:r>
              <a:rPr lang="en-US" sz="1800" dirty="0"/>
              <a:t>partnerships between various </a:t>
            </a:r>
            <a:r>
              <a:rPr lang="en-US" sz="1800" dirty="0" smtClean="0"/>
              <a:t>healthcare </a:t>
            </a:r>
            <a:r>
              <a:rPr lang="en-US" sz="1800" dirty="0"/>
              <a:t>providers as well as </a:t>
            </a:r>
            <a:r>
              <a:rPr lang="en-US" sz="1800" dirty="0" smtClean="0"/>
              <a:t>ACOs</a:t>
            </a:r>
          </a:p>
          <a:p>
            <a:pPr marL="744538"/>
            <a:r>
              <a:rPr lang="en-US" sz="1800" dirty="0" smtClean="0"/>
              <a:t>Focuses </a:t>
            </a:r>
            <a:r>
              <a:rPr lang="en-US" sz="1800" dirty="0"/>
              <a:t>on care coordination and managed </a:t>
            </a:r>
            <a:r>
              <a:rPr lang="en-US" sz="1800" dirty="0" smtClean="0"/>
              <a:t>care</a:t>
            </a:r>
          </a:p>
          <a:p>
            <a:pPr marL="744538"/>
            <a:r>
              <a:rPr lang="en-US" sz="1800" dirty="0" smtClean="0"/>
              <a:t>Expands </a:t>
            </a:r>
            <a:r>
              <a:rPr lang="en-US" sz="1800" dirty="0"/>
              <a:t>the setting of practitioners beyond the hospital </a:t>
            </a:r>
            <a:r>
              <a:rPr lang="en-US" sz="1800" dirty="0" smtClean="0"/>
              <a:t>environment with </a:t>
            </a:r>
            <a:r>
              <a:rPr lang="en-US" sz="1800" dirty="0"/>
              <a:t>appropriate </a:t>
            </a:r>
            <a:r>
              <a:rPr lang="en-US" sz="1800" dirty="0" smtClean="0"/>
              <a:t>training and medical oversight</a:t>
            </a:r>
          </a:p>
          <a:p>
            <a:pPr marL="744538"/>
            <a:r>
              <a:rPr lang="en-US" sz="1800" dirty="0" smtClean="0"/>
              <a:t>Programs </a:t>
            </a:r>
            <a:r>
              <a:rPr lang="en-US" sz="1800" dirty="0"/>
              <a:t>may differ in </a:t>
            </a:r>
            <a:r>
              <a:rPr lang="en-US" sz="1800" dirty="0" smtClean="0"/>
              <a:t>goals </a:t>
            </a:r>
            <a:r>
              <a:rPr lang="en-US" sz="1800" dirty="0"/>
              <a:t>and services </a:t>
            </a:r>
            <a:r>
              <a:rPr lang="en-US" sz="1800" dirty="0" smtClean="0"/>
              <a:t>provided based on the needs of the communities where they operate 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255220" y="4554243"/>
            <a:ext cx="2762300" cy="1892826"/>
          </a:xfrm>
          <a:prstGeom prst="rect">
            <a:avLst/>
          </a:prstGeom>
          <a:solidFill>
            <a:srgbClr val="DAEEFE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Examples of services</a:t>
            </a:r>
            <a:r>
              <a:rPr lang="en-US" sz="1600" b="1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285750" lvl="1" indent="-1666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Chronic disease management</a:t>
            </a:r>
          </a:p>
          <a:p>
            <a:pPr marL="285750" lvl="1" indent="-1666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Behavioral health</a:t>
            </a:r>
          </a:p>
          <a:p>
            <a:pPr marL="285750" lvl="1" indent="-1666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Preventative care</a:t>
            </a:r>
          </a:p>
          <a:p>
            <a:pPr marL="285750" lvl="1" indent="-1666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Post-discharge follow-up visits</a:t>
            </a:r>
          </a:p>
          <a:p>
            <a:pPr marL="285750" lvl="1" indent="-1666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Transport or referral to facilities other than hospital </a:t>
            </a:r>
            <a:r>
              <a:rPr lang="en-US" sz="1200" dirty="0" smtClean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EDs</a:t>
            </a:r>
            <a:br>
              <a:rPr lang="en-US" sz="1200" dirty="0" smtClean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" dirty="0" smtClean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400" dirty="0">
              <a:solidFill>
                <a:prstClr val="black"/>
              </a:solidFill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95915" y="4554242"/>
            <a:ext cx="2761488" cy="1892808"/>
          </a:xfrm>
          <a:prstGeom prst="rect">
            <a:avLst/>
          </a:prstGeom>
          <a:solidFill>
            <a:srgbClr val="DAEEFE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Examples of healthcare facilities and entities: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Ambulance services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Hospitals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Accountable Care Organizations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Visiting Nurse Associations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Home Health </a:t>
            </a:r>
            <a:r>
              <a:rPr lang="en-US" sz="12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Agencies</a:t>
            </a:r>
            <a:br>
              <a:rPr lang="en-US" sz="12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en-US" sz="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01962" y="4546661"/>
            <a:ext cx="2761488" cy="1892826"/>
          </a:xfrm>
          <a:prstGeom prst="rect">
            <a:avLst/>
          </a:prstGeom>
          <a:solidFill>
            <a:srgbClr val="DAEEFE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Examples of </a:t>
            </a:r>
            <a:r>
              <a:rPr lang="en-US" sz="1600" b="1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providers:</a:t>
            </a:r>
            <a:br>
              <a:rPr lang="en-US" sz="1600" b="1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" b="1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400" b="1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EMS Personnel</a:t>
            </a:r>
            <a:endParaRPr lang="en-US" sz="12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Community Paramedics</a:t>
            </a:r>
            <a:endParaRPr lang="en-US" sz="12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Nurses</a:t>
            </a:r>
            <a:endParaRPr lang="en-US" sz="12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Physician Assistants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Emergency Service Providers (ESPs)</a:t>
            </a:r>
            <a:endParaRPr lang="en-US" sz="12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Social Workers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88150" y="624522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4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75660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MIH </a:t>
            </a:r>
            <a:r>
              <a:rPr lang="en-US" dirty="0"/>
              <a:t>Spectrum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7180" y="1373280"/>
            <a:ext cx="867219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728663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latin typeface="+mn-lt"/>
                <a:ea typeface="+mn-ea"/>
                <a:cs typeface="Arial" panose="020B0604020202020204" pitchFamily="34" charset="0"/>
              </a:rPr>
              <a:t>EMS</a:t>
            </a:r>
            <a:r>
              <a:rPr lang="en-US" sz="2000" b="1" dirty="0">
                <a:solidFill>
                  <a:prstClr val="black"/>
                </a:solidFill>
                <a:latin typeface="+mn-lt"/>
                <a:ea typeface="+mn-ea"/>
                <a:cs typeface="Arial" panose="020B0604020202020204" pitchFamily="34" charset="0"/>
              </a:rPr>
              <a:t>		</a:t>
            </a:r>
            <a:r>
              <a:rPr lang="en-US" sz="2000" b="1" dirty="0" smtClean="0">
                <a:solidFill>
                  <a:srgbClr val="0C9B74"/>
                </a:solidFill>
                <a:latin typeface="+mn-lt"/>
                <a:ea typeface="+mn-ea"/>
                <a:cs typeface="Arial" panose="020B0604020202020204" pitchFamily="34" charset="0"/>
              </a:rPr>
              <a:t>Community </a:t>
            </a:r>
            <a:r>
              <a:rPr lang="en-US" sz="2000" b="1" dirty="0">
                <a:solidFill>
                  <a:srgbClr val="0C9B74"/>
                </a:solidFill>
                <a:latin typeface="+mn-lt"/>
                <a:ea typeface="+mn-ea"/>
                <a:cs typeface="Arial" panose="020B0604020202020204" pitchFamily="34" charset="0"/>
              </a:rPr>
              <a:t>EMS</a:t>
            </a:r>
            <a:r>
              <a:rPr lang="en-US" sz="2000" b="1" dirty="0">
                <a:solidFill>
                  <a:prstClr val="black"/>
                </a:solidFill>
                <a:latin typeface="+mn-lt"/>
                <a:ea typeface="+mn-ea"/>
                <a:cs typeface="Arial" panose="020B0604020202020204" pitchFamily="34" charset="0"/>
              </a:rPr>
              <a:t>	  	  </a:t>
            </a:r>
            <a:r>
              <a:rPr lang="en-US" sz="2000" b="1" dirty="0" smtClean="0">
                <a:solidFill>
                  <a:prstClr val="black"/>
                </a:solidFill>
                <a:latin typeface="+mn-lt"/>
                <a:ea typeface="+mn-ea"/>
                <a:cs typeface="Arial" panose="020B0604020202020204" pitchFamily="34" charset="0"/>
              </a:rPr>
              <a:t> 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MIH</a:t>
            </a:r>
            <a:r>
              <a:rPr lang="en-US" sz="2000" b="1" dirty="0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  <a:cs typeface="Arial" panose="020B0604020202020204" pitchFamily="34" charset="0"/>
              </a:rPr>
              <a:t>	       	  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MIH with ED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Avoidance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2617630"/>
            <a:ext cx="123444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44630" y="2444997"/>
            <a:ext cx="355600" cy="355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-250478" y="3418043"/>
            <a:ext cx="182566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+mn-lt"/>
                <a:cs typeface="Arial" panose="020B0604020202020204" pitchFamily="34" charset="0"/>
              </a:rPr>
              <a:t>Stabilize, treat </a:t>
            </a:r>
          </a:p>
          <a:p>
            <a:pPr algn="ctr"/>
            <a:r>
              <a:rPr lang="en-US" sz="1400" b="1" dirty="0" smtClean="0">
                <a:latin typeface="+mn-lt"/>
                <a:cs typeface="Arial" panose="020B0604020202020204" pitchFamily="34" charset="0"/>
              </a:rPr>
              <a:t>and </a:t>
            </a:r>
            <a:r>
              <a:rPr lang="en-US" sz="1400" b="1" dirty="0">
                <a:latin typeface="+mn-lt"/>
                <a:cs typeface="Arial" panose="020B0604020202020204" pitchFamily="34" charset="0"/>
              </a:rPr>
              <a:t>Transport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617220" y="3005314"/>
            <a:ext cx="0" cy="330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343766" y="2371250"/>
            <a:ext cx="0" cy="3200875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417426" y="2606200"/>
            <a:ext cx="2636414" cy="16510"/>
          </a:xfrm>
          <a:prstGeom prst="straightConnector1">
            <a:avLst/>
          </a:prstGeom>
          <a:ln w="38100">
            <a:solidFill>
              <a:srgbClr val="0C9B74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1879814" y="2439830"/>
            <a:ext cx="355600" cy="355600"/>
          </a:xfrm>
          <a:prstGeom prst="ellipse">
            <a:avLst/>
          </a:prstGeom>
          <a:solidFill>
            <a:srgbClr val="0C9B74"/>
          </a:solidFill>
          <a:ln>
            <a:solidFill>
              <a:srgbClr val="0C9B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41856" y="3142888"/>
            <a:ext cx="2222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C9B74"/>
                </a:solidFill>
                <a:latin typeface="+mn-lt"/>
                <a:cs typeface="Arial" panose="020B0604020202020204" pitchFamily="34" charset="0"/>
              </a:rPr>
              <a:t>Education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2053106" y="2848328"/>
            <a:ext cx="0" cy="330200"/>
          </a:xfrm>
          <a:prstGeom prst="line">
            <a:avLst/>
          </a:prstGeom>
          <a:ln>
            <a:solidFill>
              <a:srgbClr val="0C9B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332247" y="4196015"/>
            <a:ext cx="18256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C9B74"/>
                </a:solidFill>
                <a:latin typeface="+mn-lt"/>
                <a:cs typeface="Arial" panose="020B0604020202020204" pitchFamily="34" charset="0"/>
              </a:rPr>
              <a:t>Preventive Services, Low Risk High Impact</a:t>
            </a:r>
          </a:p>
          <a:p>
            <a:pPr algn="ctr"/>
            <a:r>
              <a:rPr lang="en-US" sz="1400" dirty="0">
                <a:solidFill>
                  <a:srgbClr val="0C9B74"/>
                </a:solidFill>
                <a:latin typeface="+mn-lt"/>
                <a:cs typeface="Arial" panose="020B0604020202020204" pitchFamily="34" charset="0"/>
              </a:rPr>
              <a:t>(e.g. screenings, falls prevention)</a:t>
            </a:r>
          </a:p>
        </p:txBody>
      </p:sp>
      <p:sp>
        <p:nvSpPr>
          <p:cNvPr id="22" name="Oval 21"/>
          <p:cNvSpPr/>
          <p:nvPr/>
        </p:nvSpPr>
        <p:spPr>
          <a:xfrm>
            <a:off x="3068534" y="2439830"/>
            <a:ext cx="355600" cy="355600"/>
          </a:xfrm>
          <a:prstGeom prst="ellipse">
            <a:avLst/>
          </a:prstGeom>
          <a:solidFill>
            <a:srgbClr val="0C9B74"/>
          </a:solidFill>
          <a:ln>
            <a:solidFill>
              <a:srgbClr val="0C9B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3245080" y="2966578"/>
            <a:ext cx="1254" cy="1087262"/>
          </a:xfrm>
          <a:prstGeom prst="line">
            <a:avLst/>
          </a:prstGeom>
          <a:ln>
            <a:solidFill>
              <a:srgbClr val="0C9B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169199" y="2363790"/>
            <a:ext cx="0" cy="46990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373986" y="2598740"/>
            <a:ext cx="1973474" cy="111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213860" y="3368565"/>
            <a:ext cx="215316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Scheduled and Acute 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Treatments, Transport &amp; Refer </a:t>
            </a:r>
          </a:p>
          <a:p>
            <a:pPr algn="ctr"/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(e.g. readmission avoidance, post-discharge follow up)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5280660" y="3007885"/>
            <a:ext cx="0" cy="33020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458460" y="2330697"/>
            <a:ext cx="0" cy="46990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5112640" y="2410867"/>
            <a:ext cx="355600" cy="3556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B050"/>
                </a:solidFill>
              </a:ln>
              <a:solidFill>
                <a:srgbClr val="00B05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6713326" y="2588667"/>
            <a:ext cx="2194454" cy="11183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7528180" y="2420004"/>
            <a:ext cx="355600" cy="3556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812386" y="3457351"/>
            <a:ext cx="1825667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Treat; Transport to</a:t>
            </a:r>
            <a:b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Alternate Destination within the MIH system</a:t>
            </a:r>
            <a:endParaRPr lang="en-US" sz="1400" b="1" dirty="0">
              <a:solidFill>
                <a:schemeClr val="accent1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7709979" y="2866633"/>
            <a:ext cx="0" cy="55141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417426" y="5964372"/>
            <a:ext cx="7576899" cy="0"/>
          </a:xfrm>
          <a:prstGeom prst="straightConnector1">
            <a:avLst/>
          </a:prstGeom>
          <a:ln w="5715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902416" y="6091336"/>
            <a:ext cx="17356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HIGHER RISK</a:t>
            </a:r>
            <a:endParaRPr lang="en-US" sz="1400" i="1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5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08853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8" grpId="0" animBg="1"/>
      <p:bldP spid="19" grpId="0"/>
      <p:bldP spid="21" grpId="0"/>
      <p:bldP spid="22" grpId="0" animBg="1"/>
      <p:bldP spid="29" grpId="0"/>
      <p:bldP spid="33" grpId="0" animBg="1"/>
      <p:bldP spid="36" grpId="0" animBg="1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98258" y="240065"/>
            <a:ext cx="5145741" cy="642637"/>
          </a:xfrm>
        </p:spPr>
        <p:txBody>
          <a:bodyPr/>
          <a:lstStyle/>
          <a:p>
            <a:r>
              <a:rPr lang="en-US" sz="2800" dirty="0" smtClean="0"/>
              <a:t>Background Comparison</a:t>
            </a:r>
            <a:endParaRPr lang="en-US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851129"/>
              </p:ext>
            </p:extLst>
          </p:nvPr>
        </p:nvGraphicFramePr>
        <p:xfrm>
          <a:off x="114916" y="1295129"/>
          <a:ext cx="8903577" cy="5032320"/>
        </p:xfrm>
        <a:graphic>
          <a:graphicData uri="http://schemas.openxmlformats.org/drawingml/2006/table">
            <a:tbl>
              <a:tblPr firstRow="1" firstCol="1" bandRow="1"/>
              <a:tblGrid>
                <a:gridCol w="878129"/>
                <a:gridCol w="2023036"/>
                <a:gridCol w="2000804"/>
                <a:gridCol w="2000804"/>
                <a:gridCol w="2000804"/>
              </a:tblGrid>
              <a:tr h="190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EMS</a:t>
                      </a:r>
                      <a:endParaRPr lang="en-US" sz="1400" dirty="0">
                        <a:effectLst/>
                        <a:latin typeface="+mn-lt"/>
                      </a:endParaRPr>
                    </a:p>
                  </a:txBody>
                  <a:tcPr marL="50297" marR="5029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CEMS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0297" marR="5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9B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MIH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0297" marR="5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MIH with EDA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0297" marR="5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591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Authority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MGL 111C / 105 CMR 170</a:t>
                      </a:r>
                    </a:p>
                  </a:txBody>
                  <a:tcPr marL="50297" marR="5029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MGL 111O / 105 CMR 173</a:t>
                      </a:r>
                    </a:p>
                  </a:txBody>
                  <a:tcPr marL="50297" marR="5029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7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/>
                        </a:rPr>
                        <a:t>Goal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Non-/Emergency EMS services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  <a:tab pos="0" algn="l"/>
                          <a:tab pos="822325" algn="l"/>
                        </a:tabLs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/>
                        </a:rPr>
                        <a:t>Prevention; high value/ low risk services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9B74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Address gaps; prevent over hospitalization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alpha val="1882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Appropriate</a:t>
                      </a:r>
                      <a:r>
                        <a:rPr lang="en-US" sz="1400" baseline="0" dirty="0" smtClean="0">
                          <a:effectLst/>
                          <a:latin typeface="+mn-lt"/>
                        </a:rPr>
                        <a:t> Treatment</a:t>
                      </a:r>
                      <a:endParaRPr lang="en-US" sz="1400" dirty="0">
                        <a:effectLst/>
                        <a:latin typeface="+mn-lt"/>
                      </a:endParaRP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395">
                        <a:alpha val="18824"/>
                      </a:srgbClr>
                    </a:solidFill>
                  </a:tcPr>
                </a:tc>
              </a:tr>
              <a:tr h="347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b="1">
                          <a:effectLst/>
                          <a:latin typeface="+mn-lt"/>
                          <a:ea typeface="Times New Roman"/>
                        </a:rPr>
                        <a:t>Staffing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Certified EMTs/ para.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  <a:tab pos="0" algn="l"/>
                          <a:tab pos="822325" algn="l"/>
                        </a:tabLst>
                      </a:pPr>
                      <a:r>
                        <a:rPr lang="en-US" sz="1400" b="1" dirty="0" smtClean="0">
                          <a:effectLst/>
                          <a:latin typeface="+mn-lt"/>
                          <a:ea typeface="Times New Roman"/>
                        </a:rPr>
                        <a:t>Primary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400" b="1" dirty="0" smtClean="0">
                          <a:effectLst/>
                          <a:latin typeface="+mn-lt"/>
                          <a:ea typeface="Times New Roman"/>
                        </a:rPr>
                        <a:t>ambulance EMS</a:t>
                      </a:r>
                      <a:endParaRPr lang="en-US" sz="1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9B74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dirty="0" smtClean="0">
                          <a:effectLst/>
                          <a:latin typeface="+mn-lt"/>
                        </a:rPr>
                        <a:t>EMS/ Community Para.</a:t>
                      </a:r>
                      <a:endParaRPr lang="en-US" sz="1400" b="1" dirty="0">
                        <a:effectLst/>
                        <a:latin typeface="+mn-lt"/>
                      </a:endParaRP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alpha val="1882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Primary ambulance EMS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395">
                        <a:alpha val="18824"/>
                      </a:srgbClr>
                    </a:solidFill>
                  </a:tcPr>
                </a:tc>
              </a:tr>
              <a:tr h="347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/>
                        </a:rPr>
                        <a:t>Training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Statewide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Treatment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Times New Roman"/>
                        </a:rPr>
                        <a:t> Protocols (STP)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  <a:tab pos="0" algn="l"/>
                          <a:tab pos="822325" algn="l"/>
                        </a:tabLs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STP &amp; Program-specific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Times New Roman"/>
                        </a:rPr>
                        <a:t> training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9B74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  <a:tab pos="0" algn="l"/>
                          <a:tab pos="822325" algn="l"/>
                        </a:tabLs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STP &amp; Program-specific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Times New Roman"/>
                        </a:rPr>
                        <a:t> training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alpha val="1882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STP &amp; Advanced </a:t>
                      </a:r>
                      <a:r>
                        <a:rPr lang="en-US" sz="1400" dirty="0">
                          <a:effectLst/>
                          <a:latin typeface="+mn-lt"/>
                        </a:rPr>
                        <a:t>EDA training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395">
                        <a:alpha val="18824"/>
                      </a:srgbClr>
                    </a:solidFill>
                  </a:tcPr>
                </a:tc>
              </a:tr>
              <a:tr h="347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/>
                        </a:rPr>
                        <a:t>Operation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Juris. service zone plan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  <a:tab pos="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Muni; ambulance AMD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9B74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Healthcare partnerships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alpha val="1882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MIH Program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395">
                        <a:alpha val="18824"/>
                      </a:srgbClr>
                    </a:solidFill>
                  </a:tcPr>
                </a:tc>
              </a:tr>
              <a:tr h="347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/>
                        </a:rPr>
                        <a:t>Oversight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Medical control/direction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  <a:tab pos="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Medical control/direction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9B74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Medical control/direction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alpha val="1882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Medical control/direction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395">
                        <a:alpha val="18824"/>
                      </a:srgbClr>
                    </a:solidFill>
                  </a:tcPr>
                </a:tc>
              </a:tr>
              <a:tr h="347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/>
                        </a:rPr>
                        <a:t>Service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Licensed ambulance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  <a:tab pos="0" algn="l"/>
                          <a:tab pos="822325" algn="l"/>
                        </a:tabLs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/>
                        </a:rPr>
                        <a:t>Primary ambulance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9B74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No preference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alpha val="1882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Primary ambulance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395">
                        <a:alpha val="18824"/>
                      </a:srgbClr>
                    </a:solidFill>
                  </a:tcPr>
                </a:tc>
              </a:tr>
              <a:tr h="347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/>
                        </a:rPr>
                        <a:t>Vehicle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Min. ambulance standards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Appropriate to encounter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9B74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Appropriate to encounter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alpha val="1882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Min. ambulance standards</a:t>
                      </a:r>
                      <a:endParaRPr lang="en-US" sz="1400" dirty="0">
                        <a:effectLst/>
                        <a:latin typeface="+mn-lt"/>
                      </a:endParaRP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395">
                        <a:alpha val="18824"/>
                      </a:srgbClr>
                    </a:solidFill>
                  </a:tcPr>
                </a:tc>
              </a:tr>
              <a:tr h="347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/>
                        </a:rPr>
                        <a:t>Treatment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Assessment, treatment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  <a:tab pos="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DPH-approved 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services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9B74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Setting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Times New Roman"/>
                        </a:rPr>
                        <a:t> change but within Scope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alpha val="1882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Assessment, treatment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395">
                        <a:alpha val="18824"/>
                      </a:srgbClr>
                    </a:solidFill>
                  </a:tcPr>
                </a:tc>
              </a:tr>
              <a:tr h="347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/>
                        </a:rPr>
                        <a:t>Transport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To emergency department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  <a:tab pos="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N/A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9B74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N/A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alpha val="1882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b="1" dirty="0" smtClean="0">
                          <a:effectLst/>
                          <a:latin typeface="+mn-lt"/>
                          <a:ea typeface="Times New Roman"/>
                        </a:rPr>
                        <a:t>Alternative destination</a:t>
                      </a:r>
                      <a:endParaRPr lang="en-US" sz="1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395">
                        <a:alpha val="18824"/>
                      </a:srgbClr>
                    </a:solidFill>
                  </a:tcPr>
                </a:tc>
              </a:tr>
              <a:tr h="347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/>
                        </a:rPr>
                        <a:t>911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Respond to 911; dispatch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  <a:tab pos="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Activate 911 in emergency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9B74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Activate 911 in emergency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alpha val="1882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Respond to 911; dispatch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395">
                        <a:alpha val="18824"/>
                      </a:srgbClr>
                    </a:solidFill>
                  </a:tcPr>
                </a:tc>
              </a:tr>
              <a:tr h="347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dirty="0" smtClean="0">
                          <a:effectLst/>
                          <a:latin typeface="+mn-lt"/>
                        </a:rPr>
                        <a:t>PCP</a:t>
                      </a:r>
                      <a:endParaRPr lang="en-US" sz="1400" b="1" dirty="0">
                        <a:effectLst/>
                        <a:latin typeface="+mn-lt"/>
                      </a:endParaRP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PCP Referral</a:t>
                      </a:r>
                      <a:endParaRPr lang="en-US" sz="1400" dirty="0">
                        <a:effectLst/>
                        <a:latin typeface="+mn-lt"/>
                      </a:endParaRP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9B74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PCP coordination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alpha val="1882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PCP coordination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395">
                        <a:alpha val="18824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6667500" y="6521450"/>
            <a:ext cx="2133600" cy="476250"/>
          </a:xfrm>
        </p:spPr>
        <p:txBody>
          <a:bodyPr/>
          <a:lstStyle/>
          <a:p>
            <a:r>
              <a:rPr lang="nl-NL" sz="1200" dirty="0" smtClean="0"/>
              <a:t>Slide </a:t>
            </a:r>
            <a:r>
              <a:rPr lang="nl-NL" sz="1200" dirty="0" smtClean="0"/>
              <a:t>6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183540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 is </a:t>
            </a:r>
            <a:r>
              <a:rPr lang="en-US" altLang="en-US" dirty="0"/>
              <a:t>Community </a:t>
            </a:r>
            <a:r>
              <a:rPr lang="en-US" altLang="en-US" dirty="0" smtClean="0"/>
              <a:t>EMS?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66" y="1307376"/>
            <a:ext cx="8655609" cy="5331549"/>
          </a:xfrm>
          <a:noFill/>
          <a:ln>
            <a:noFill/>
          </a:ln>
        </p:spPr>
        <p:txBody>
          <a:bodyPr/>
          <a:lstStyle/>
          <a:p>
            <a:pPr marL="285675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Utilizes </a:t>
            </a: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a </a:t>
            </a:r>
            <a:r>
              <a:rPr 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primary ambulance service’s EMS Personnel in partnership with a local public health authority to </a:t>
            </a: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address </a:t>
            </a:r>
            <a:r>
              <a:rPr 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illness or injury prevention through high value public health </a:t>
            </a: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services.</a:t>
            </a:r>
            <a:endParaRPr lang="en-US" sz="2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742874"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>Operated under the 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local public health authority</a:t>
            </a:r>
          </a:p>
          <a:p>
            <a:pPr marL="742874"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Developed in coordination with the designated primary ambulance service</a:t>
            </a:r>
          </a:p>
          <a:p>
            <a:pPr marL="742874"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Approved by the local jurisdiction and the ambulance service's affiliate </a:t>
            </a:r>
            <a:r>
              <a:rPr lang="en-US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>hospital medical director (AHMD)</a:t>
            </a:r>
            <a:br>
              <a:rPr lang="en-US" sz="20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endParaRPr lang="en-US" sz="12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285675" indent="-285750">
              <a:buFont typeface="Arial" panose="020B0604020202020204" pitchFamily="34" charset="0"/>
              <a:buChar char="•"/>
            </a:pPr>
            <a:r>
              <a:rPr lang="en-US" sz="2400" dirty="0"/>
              <a:t>Community EMS services must fit in the scope of practice of the Emergency Medical </a:t>
            </a:r>
            <a:r>
              <a:rPr lang="en-US" sz="2400" dirty="0" smtClean="0"/>
              <a:t>Technician (EMT, AEMT or EMT-P) </a:t>
            </a:r>
            <a:r>
              <a:rPr lang="en-US" sz="2400" dirty="0"/>
              <a:t>and should be high impact with low risk.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200" dirty="0" smtClean="0"/>
              <a:t> </a:t>
            </a:r>
            <a:endParaRPr lang="en-US" sz="12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285675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Approved </a:t>
            </a:r>
            <a:r>
              <a:rPr 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services are defined in a DPH </a:t>
            </a: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list, and Programs </a:t>
            </a:r>
            <a:r>
              <a:rPr 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may </a:t>
            </a: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petition to add new services to this list.</a:t>
            </a:r>
            <a:endParaRPr lang="en-US" sz="2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7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72407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EMS Requirements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8</a:t>
            </a:fld>
            <a:endParaRPr lang="en-US" altLang="en-US" sz="12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13766" y="1526452"/>
            <a:ext cx="8655609" cy="4359998"/>
          </a:xfrm>
          <a:noFill/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Applicants for Community EMS must meet the following requirements as part of their application: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endParaRPr lang="en-US" sz="11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800100"/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Completed application form</a:t>
            </a:r>
          </a:p>
          <a:p>
            <a:pPr marL="800100"/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Signature or letter of support from the authorized signatory of the local jurisdiction</a:t>
            </a:r>
          </a:p>
          <a:p>
            <a:pPr marL="800100"/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Description of the program and proposed services from the Defined List of Community EMS Services</a:t>
            </a:r>
          </a:p>
          <a:p>
            <a:pPr marL="800100"/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Attestation from the local public health authority and the primary ambulance service’s affiliate hospital medical director</a:t>
            </a:r>
            <a:endParaRPr lang="en-US" sz="2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96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0024" y="0"/>
            <a:ext cx="5133976" cy="1143000"/>
          </a:xfrm>
        </p:spPr>
        <p:txBody>
          <a:bodyPr/>
          <a:lstStyle/>
          <a:p>
            <a:r>
              <a:rPr lang="en-US" dirty="0"/>
              <a:t>Defined List </a:t>
            </a:r>
            <a:r>
              <a:rPr lang="en-US" dirty="0" smtClean="0"/>
              <a:t>of Community</a:t>
            </a:r>
            <a:br>
              <a:rPr lang="en-US" dirty="0" smtClean="0"/>
            </a:br>
            <a:r>
              <a:rPr lang="en-US" dirty="0" smtClean="0"/>
              <a:t>EMS Program Services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1298574"/>
            <a:ext cx="8229600" cy="4946651"/>
          </a:xfrm>
        </p:spPr>
        <p:txBody>
          <a:bodyPr/>
          <a:lstStyle/>
          <a:p>
            <a:r>
              <a:rPr lang="en-US" sz="2000" dirty="0" smtClean="0"/>
              <a:t>The </a:t>
            </a:r>
            <a:r>
              <a:rPr lang="en-US" sz="2000" b="1" dirty="0"/>
              <a:t>Defined List of Community EMS Program Services </a:t>
            </a:r>
            <a:r>
              <a:rPr lang="en-US" sz="2000" dirty="0" smtClean="0"/>
              <a:t>provides information about each of the 24 </a:t>
            </a:r>
            <a:r>
              <a:rPr lang="en-US" sz="2000" dirty="0" smtClean="0"/>
              <a:t>evidence-based, </a:t>
            </a:r>
            <a:r>
              <a:rPr lang="en-US" sz="2000" dirty="0" smtClean="0"/>
              <a:t>high value public health services </a:t>
            </a:r>
            <a:r>
              <a:rPr lang="en-US" sz="2000" dirty="0"/>
              <a:t>that a Community EMS Program applicant </a:t>
            </a:r>
            <a:r>
              <a:rPr lang="en-US" sz="2000" dirty="0" smtClean="0"/>
              <a:t>may apply to operate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Services should reflect the need of the community or communities where a proposed program will operate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Community </a:t>
            </a:r>
            <a:r>
              <a:rPr lang="en-US" sz="2000" dirty="0"/>
              <a:t>EMS applicants may submit a petition to add a new service to the </a:t>
            </a:r>
            <a:r>
              <a:rPr lang="en-US" sz="2000" dirty="0" smtClean="0"/>
              <a:t>pre-approved service list </a:t>
            </a:r>
            <a:r>
              <a:rPr lang="en-US" sz="2000" dirty="0"/>
              <a:t>by submitting a written request with appropriate supporting evidence to </a:t>
            </a:r>
            <a:r>
              <a:rPr lang="en-US" sz="2000" dirty="0" smtClean="0"/>
              <a:t>DPH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 smtClean="0"/>
          </a:p>
          <a:p>
            <a:r>
              <a:rPr lang="en-US" sz="2000" dirty="0"/>
              <a:t>Community EMS Program applicants should align proposals with the EOHHS/DPH  priority </a:t>
            </a:r>
            <a:r>
              <a:rPr lang="en-US" sz="2000" dirty="0" smtClean="0"/>
              <a:t>areas: </a:t>
            </a:r>
            <a:r>
              <a:rPr lang="en-US" sz="2000" b="1" dirty="0" smtClean="0"/>
              <a:t>substance use disorders; housing stability/homelessness; mental illness and mental health; and chronic disease</a:t>
            </a:r>
            <a:r>
              <a:rPr lang="en-US" sz="2000" dirty="0" smtClean="0"/>
              <a:t> </a:t>
            </a:r>
            <a:endParaRPr lang="en-US" sz="2000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324AB848-0D79-4BB1-8551-76E286A3428B}" type="slidenum">
              <a:rPr lang="en-US" altLang="en-US" sz="1200" smtClean="0"/>
              <a:pPr>
                <a:defRPr/>
              </a:pPr>
              <a:t>9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45500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104254</TotalTime>
  <Words>2129</Words>
  <Application>Microsoft Office PowerPoint</Application>
  <PresentationFormat>On-screen Show (4:3)</PresentationFormat>
  <Paragraphs>474</Paragraphs>
  <Slides>38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Default Design</vt:lpstr>
      <vt:lpstr>PowerPoint Presentation</vt:lpstr>
      <vt:lpstr>Objectives</vt:lpstr>
      <vt:lpstr>Background </vt:lpstr>
      <vt:lpstr>Mobile Integrated Health Care: Redefining Care Delivery</vt:lpstr>
      <vt:lpstr>Defining the MIH Spectrum</vt:lpstr>
      <vt:lpstr>Background Comparison</vt:lpstr>
      <vt:lpstr>What is Community EMS?</vt:lpstr>
      <vt:lpstr>Community EMS Requirements</vt:lpstr>
      <vt:lpstr>Defined List of Community EMS Program Services</vt:lpstr>
      <vt:lpstr>Community EMS Program Services by Priority Area</vt:lpstr>
      <vt:lpstr>Benefits of Community EMS</vt:lpstr>
      <vt:lpstr>Start Planning:  Making MIH Work</vt:lpstr>
      <vt:lpstr>Making MIH Work, cont’d</vt:lpstr>
      <vt:lpstr>Potential Partners for ACOs and Hospitals</vt:lpstr>
      <vt:lpstr>What is MIH?</vt:lpstr>
      <vt:lpstr>Examples of MIH Services, Partners &amp; Providers</vt:lpstr>
      <vt:lpstr>MIH Requirements</vt:lpstr>
      <vt:lpstr>What is ED Avoidance? </vt:lpstr>
      <vt:lpstr>ED Avoidance Pathway</vt:lpstr>
      <vt:lpstr>MIH with ED Avoidance Requirements</vt:lpstr>
      <vt:lpstr>Required Data Submission</vt:lpstr>
      <vt:lpstr>Program Recap</vt:lpstr>
      <vt:lpstr>Application Submission</vt:lpstr>
      <vt:lpstr>Proposed MIH Program Fees </vt:lpstr>
      <vt:lpstr>Community EMS Application</vt:lpstr>
      <vt:lpstr>Community EMS Application, cont’d</vt:lpstr>
      <vt:lpstr>Community EMS Application, cont’d</vt:lpstr>
      <vt:lpstr>Community EMS Application, cont’d</vt:lpstr>
      <vt:lpstr>Community EMS Application, cont’d</vt:lpstr>
      <vt:lpstr>MIH Application</vt:lpstr>
      <vt:lpstr>MIH Application, cont’d</vt:lpstr>
      <vt:lpstr>MIH Application, cont’d</vt:lpstr>
      <vt:lpstr>MIH Application, cont’d</vt:lpstr>
      <vt:lpstr>MIH with ED Avoidance Application</vt:lpstr>
      <vt:lpstr>MIH with ED Avoidance Application, cont’d</vt:lpstr>
      <vt:lpstr>Upcoming Educational Sessions</vt:lpstr>
      <vt:lpstr>Online Resources</vt:lpstr>
      <vt:lpstr>Questions?</vt:lpstr>
    </vt:vector>
  </TitlesOfParts>
  <Company>Massachusetts Department of Public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BHCSQ;Mark Miller</dc:creator>
  <cp:lastModifiedBy> </cp:lastModifiedBy>
  <cp:revision>3497</cp:revision>
  <cp:lastPrinted>2018-09-05T13:29:16Z</cp:lastPrinted>
  <dcterms:created xsi:type="dcterms:W3CDTF">2001-01-17T15:22:57Z</dcterms:created>
  <dcterms:modified xsi:type="dcterms:W3CDTF">2018-09-24T20:52:45Z</dcterms:modified>
</cp:coreProperties>
</file>