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6" r:id="rId1"/>
    <p:sldMasterId id="2147483898" r:id="rId2"/>
    <p:sldMasterId id="2147483911" r:id="rId3"/>
    <p:sldMasterId id="2147483924" r:id="rId4"/>
    <p:sldMasterId id="2147483937" r:id="rId5"/>
    <p:sldMasterId id="2147484254" r:id="rId6"/>
    <p:sldMasterId id="2147484785" r:id="rId7"/>
    <p:sldMasterId id="2147484798" r:id="rId8"/>
    <p:sldMasterId id="2147485091" r:id="rId9"/>
    <p:sldMasterId id="2147485104" r:id="rId10"/>
  </p:sldMasterIdLst>
  <p:notesMasterIdLst>
    <p:notesMasterId r:id="rId41"/>
  </p:notesMasterIdLst>
  <p:handoutMasterIdLst>
    <p:handoutMasterId r:id="rId42"/>
  </p:handoutMasterIdLst>
  <p:sldIdLst>
    <p:sldId id="1489" r:id="rId11"/>
    <p:sldId id="1522" r:id="rId12"/>
    <p:sldId id="1495" r:id="rId13"/>
    <p:sldId id="1521" r:id="rId14"/>
    <p:sldId id="1498" r:id="rId15"/>
    <p:sldId id="1496" r:id="rId16"/>
    <p:sldId id="1500" r:id="rId17"/>
    <p:sldId id="1501" r:id="rId18"/>
    <p:sldId id="1524" r:id="rId19"/>
    <p:sldId id="1525" r:id="rId20"/>
    <p:sldId id="1499" r:id="rId21"/>
    <p:sldId id="1506" r:id="rId22"/>
    <p:sldId id="1528" r:id="rId23"/>
    <p:sldId id="1529" r:id="rId24"/>
    <p:sldId id="1530" r:id="rId25"/>
    <p:sldId id="1531" r:id="rId26"/>
    <p:sldId id="1535" r:id="rId27"/>
    <p:sldId id="1538" r:id="rId28"/>
    <p:sldId id="1540" r:id="rId29"/>
    <p:sldId id="1541" r:id="rId30"/>
    <p:sldId id="1543" r:id="rId31"/>
    <p:sldId id="1551" r:id="rId32"/>
    <p:sldId id="1544" r:id="rId33"/>
    <p:sldId id="1484" r:id="rId34"/>
    <p:sldId id="1485" r:id="rId35"/>
    <p:sldId id="1486" r:id="rId36"/>
    <p:sldId id="1487" r:id="rId37"/>
    <p:sldId id="1516" r:id="rId38"/>
    <p:sldId id="1550" r:id="rId39"/>
    <p:sldId id="1488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3286">
          <p15:clr>
            <a:srgbClr val="A4A3A4"/>
          </p15:clr>
        </p15:guide>
        <p15:guide id="3" orient="horz" pos="2933">
          <p15:clr>
            <a:srgbClr val="A4A3A4"/>
          </p15:clr>
        </p15:guide>
        <p15:guide id="4" pos="32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7" name="ADeMaria" initials="AD" lastIdx="2" clrIdx="7"/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00"/>
    <a:srgbClr val="FF99FF"/>
    <a:srgbClr val="FF3399"/>
    <a:srgbClr val="FF33CC"/>
    <a:srgbClr val="3399FF"/>
    <a:srgbClr val="CC00FF"/>
    <a:srgbClr val="BBDFFD"/>
    <a:srgbClr val="DAEEFE"/>
    <a:srgbClr val="77B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957" autoAdjust="0"/>
    <p:restoredTop sz="78231" autoAdjust="0"/>
  </p:normalViewPr>
  <p:slideViewPr>
    <p:cSldViewPr snapToGrid="0" snapToObjects="1" showGuides="1">
      <p:cViewPr>
        <p:scale>
          <a:sx n="100" d="100"/>
          <a:sy n="100" d="100"/>
        </p:scale>
        <p:origin x="-984" y="72"/>
      </p:cViewPr>
      <p:guideLst>
        <p:guide orient="horz" pos="4176"/>
        <p:guide orient="horz" pos="1261"/>
        <p:guide orient="horz" pos="1412"/>
        <p:guide pos="392"/>
      </p:guideLst>
    </p:cSldViewPr>
  </p:slideViewPr>
  <p:outlineViewPr>
    <p:cViewPr>
      <p:scale>
        <a:sx n="33" d="100"/>
        <a:sy n="33" d="100"/>
      </p:scale>
      <p:origin x="18" y="268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2544" y="1722"/>
      </p:cViewPr>
      <p:guideLst>
        <p:guide orient="horz" pos="2925"/>
        <p:guide orient="horz" pos="2929"/>
        <p:guide pos="3280"/>
        <p:guide pos="3286"/>
      </p:guideLst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Master" Target="slideMasters/slideMaster10.xml"/>
  <Relationship Id="rId11" Type="http://schemas.openxmlformats.org/officeDocument/2006/relationships/slide" Target="slides/slide1.xml"/>
  <Relationship Id="rId12" Type="http://schemas.openxmlformats.org/officeDocument/2006/relationships/slide" Target="slides/slide2.xml"/>
  <Relationship Id="rId13" Type="http://schemas.openxmlformats.org/officeDocument/2006/relationships/slide" Target="slides/slide3.xml"/>
  <Relationship Id="rId14" Type="http://schemas.openxmlformats.org/officeDocument/2006/relationships/slide" Target="slides/slide4.xml"/>
  <Relationship Id="rId15" Type="http://schemas.openxmlformats.org/officeDocument/2006/relationships/slide" Target="slides/slide5.xml"/>
  <Relationship Id="rId16" Type="http://schemas.openxmlformats.org/officeDocument/2006/relationships/slide" Target="slides/slide6.xml"/>
  <Relationship Id="rId17" Type="http://schemas.openxmlformats.org/officeDocument/2006/relationships/slide" Target="slides/slide7.xml"/>
  <Relationship Id="rId18" Type="http://schemas.openxmlformats.org/officeDocument/2006/relationships/slide" Target="slides/slide8.xml"/>
  <Relationship Id="rId19" Type="http://schemas.openxmlformats.org/officeDocument/2006/relationships/slide" Target="slides/slide9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0.xml"/>
  <Relationship Id="rId21" Type="http://schemas.openxmlformats.org/officeDocument/2006/relationships/slide" Target="slides/slide11.xml"/>
  <Relationship Id="rId22" Type="http://schemas.openxmlformats.org/officeDocument/2006/relationships/slide" Target="slides/slide12.xml"/>
  <Relationship Id="rId23" Type="http://schemas.openxmlformats.org/officeDocument/2006/relationships/slide" Target="slides/slide13.xml"/>
  <Relationship Id="rId24" Type="http://schemas.openxmlformats.org/officeDocument/2006/relationships/slide" Target="slides/slide14.xml"/>
  <Relationship Id="rId25" Type="http://schemas.openxmlformats.org/officeDocument/2006/relationships/slide" Target="slides/slide15.xml"/>
  <Relationship Id="rId26" Type="http://schemas.openxmlformats.org/officeDocument/2006/relationships/slide" Target="slides/slide16.xml"/>
  <Relationship Id="rId27" Type="http://schemas.openxmlformats.org/officeDocument/2006/relationships/slide" Target="slides/slide17.xml"/>
  <Relationship Id="rId28" Type="http://schemas.openxmlformats.org/officeDocument/2006/relationships/slide" Target="slides/slide18.xml"/>
  <Relationship Id="rId29" Type="http://schemas.openxmlformats.org/officeDocument/2006/relationships/slide" Target="slides/slide19.xml"/>
  <Relationship Id="rId3" Type="http://schemas.openxmlformats.org/officeDocument/2006/relationships/slideMaster" Target="slideMasters/slideMaster3.xml"/>
  <Relationship Id="rId30" Type="http://schemas.openxmlformats.org/officeDocument/2006/relationships/slide" Target="slides/slide20.xml"/>
  <Relationship Id="rId31" Type="http://schemas.openxmlformats.org/officeDocument/2006/relationships/slide" Target="slides/slide21.xml"/>
  <Relationship Id="rId32" Type="http://schemas.openxmlformats.org/officeDocument/2006/relationships/slide" Target="slides/slide22.xml"/>
  <Relationship Id="rId33" Type="http://schemas.openxmlformats.org/officeDocument/2006/relationships/slide" Target="slides/slide23.xml"/>
  <Relationship Id="rId34" Type="http://schemas.openxmlformats.org/officeDocument/2006/relationships/slide" Target="slides/slide24.xml"/>
  <Relationship Id="rId35" Type="http://schemas.openxmlformats.org/officeDocument/2006/relationships/slide" Target="slides/slide25.xml"/>
  <Relationship Id="rId36" Type="http://schemas.openxmlformats.org/officeDocument/2006/relationships/slide" Target="slides/slide26.xml"/>
  <Relationship Id="rId37" Type="http://schemas.openxmlformats.org/officeDocument/2006/relationships/slide" Target="slides/slide27.xml"/>
  <Relationship Id="rId38" Type="http://schemas.openxmlformats.org/officeDocument/2006/relationships/slide" Target="slides/slide28.xml"/>
  <Relationship Id="rId39" Type="http://schemas.openxmlformats.org/officeDocument/2006/relationships/slide" Target="slides/slide29.xml"/>
  <Relationship Id="rId4" Type="http://schemas.openxmlformats.org/officeDocument/2006/relationships/slideMaster" Target="slideMasters/slideMaster4.xml"/>
  <Relationship Id="rId40" Type="http://schemas.openxmlformats.org/officeDocument/2006/relationships/slide" Target="slides/slide30.xml"/>
  <Relationship Id="rId41" Type="http://schemas.openxmlformats.org/officeDocument/2006/relationships/notesMaster" Target="notesMasters/notesMaster1.xml"/>
  <Relationship Id="rId42" Type="http://schemas.openxmlformats.org/officeDocument/2006/relationships/handoutMaster" Target="handoutMasters/handoutMaster1.xml"/>
  <Relationship Id="rId43" Type="http://schemas.openxmlformats.org/officeDocument/2006/relationships/commentAuthors" Target="commentAuthors.xml"/>
  <Relationship Id="rId44" Type="http://schemas.openxmlformats.org/officeDocument/2006/relationships/presProps" Target="presProps.xml"/>
  <Relationship Id="rId45" Type="http://schemas.openxmlformats.org/officeDocument/2006/relationships/viewProps" Target="viewProps.xml"/>
  <Relationship Id="rId46" Type="http://schemas.openxmlformats.org/officeDocument/2006/relationships/theme" Target="theme/theme1.xml"/>
  <Relationship Id="rId47" Type="http://schemas.openxmlformats.org/officeDocument/2006/relationships/tableStyles" Target="tableStyles.xml"/>
  <Relationship Id="rId5" Type="http://schemas.openxmlformats.org/officeDocument/2006/relationships/slideMaster" Target="slideMasters/slideMaster5.xml"/>
  <Relationship Id="rId6" Type="http://schemas.openxmlformats.org/officeDocument/2006/relationships/slideMaster" Target="slideMasters/slideMaster6.xml"/>
  <Relationship Id="rId7" Type="http://schemas.openxmlformats.org/officeDocument/2006/relationships/slideMaster" Target="slideMasters/slideMaster7.xml"/>
  <Relationship Id="rId8" Type="http://schemas.openxmlformats.org/officeDocument/2006/relationships/slideMaster" Target="slideMasters/slideMaster8.xml"/>
  <Relationship Id="rId9" Type="http://schemas.openxmlformats.org/officeDocument/2006/relationships/slideMaster" Target="slideMasters/slideMaster9.xml"/>
</Relationships>

</file>

<file path=ppt/charts/_rels/chart1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1.xlsx"/>
</Relationships>

</file>

<file path=ppt/charts/_rels/chart2.xml.rels><?xml version="1.0" encoding="UTF-8"?>

<Relationships xmlns="http://schemas.openxmlformats.org/package/2006/relationships">
  <Relationship Id="rId1" Type="http://schemas.openxmlformats.org/officeDocument/2006/relationships/package" Target="../embeddings/Microsoft_Excel_Worksheet2.xlsx"/>
</Relationships>

</file>

<file path=ppt/charts/_rels/chart3.xml.rels><?xml version="1.0" encoding="UTF-8"?>

<Relationships xmlns="http://schemas.openxmlformats.org/package/2006/relationships">
  <Relationship Id="rId1" Type="http://schemas.openxmlformats.org/officeDocument/2006/relationships/themeOverride" Target="../theme/themeOverride1.xml"/>
  <Relationship Id="rId2" Type="http://schemas.openxmlformats.org/officeDocument/2006/relationships/package" Target="../embeddings/Microsoft_Excel_Worksheet3.xlsx"/>
</Relationships>

</file>

<file path=ppt/charts/_rels/chart4.xml.rels><?xml version="1.0" encoding="UTF-8"?>

<Relationships xmlns="http://schemas.openxmlformats.org/package/2006/relationships">
  <Relationship Id="rId1" Type="http://schemas.openxmlformats.org/officeDocument/2006/relationships/themeOverride" Target="../theme/themeOverride2.xml"/>
  <Relationship Id="rId2" Type="http://schemas.openxmlformats.org/officeDocument/2006/relationships/package" Target="../embeddings/Microsoft_Excel_Worksheet4.xlsx"/>
</Relationships>

</file>

<file path=ppt/charts/_rels/chart5.xml.rels><?xml version="1.0" encoding="UTF-8"?>

<Relationships xmlns="http://schemas.openxmlformats.org/package/2006/relationships">
  <Relationship Id="rId1" Type="http://schemas.openxmlformats.org/officeDocument/2006/relationships/themeOverride" Target="../theme/themeOverride3.xml"/>
  <Relationship Id="rId2" Type="http://schemas.openxmlformats.org/officeDocument/2006/relationships/package" Target="../embeddings/Microsoft_Excel_Worksheet5.xlsx"/>
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8982451315625"/>
          <c:y val="7.784442517956057E-2"/>
          <c:w val="0.85919660784366003"/>
          <c:h val="0.76048015367724564"/>
        </c:manualLayout>
      </c:layout>
      <c:stockChart>
        <c:ser>
          <c:idx val="0"/>
          <c:order val="0"/>
          <c:tx>
            <c:strRef>
              <c:f>MedianVacc!$C$1</c:f>
              <c:strCache>
                <c:ptCount val="1"/>
                <c:pt idx="0">
                  <c:v>Maximum HCWs at Facility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MedianVacc!$A$2:$A$7</c:f>
              <c:strCache>
                <c:ptCount val="6"/>
                <c:pt idx="0">
                  <c:v>Total Vaccinated</c:v>
                </c:pt>
                <c:pt idx="1">
                  <c:v>Vaccinated at Facility</c:v>
                </c:pt>
                <c:pt idx="2">
                  <c:v>Vaccinated Elsewhere</c:v>
                </c:pt>
                <c:pt idx="3">
                  <c:v>Declined Vaccination</c:v>
                </c:pt>
                <c:pt idx="4">
                  <c:v>Unknown Status</c:v>
                </c:pt>
                <c:pt idx="5">
                  <c:v>Medical Contraindication</c:v>
                </c:pt>
              </c:strCache>
            </c:strRef>
          </c:cat>
          <c:val>
            <c:numRef>
              <c:f>MedianVacc!$C$2:$C$7</c:f>
              <c:numCache>
                <c:formatCode>0%</c:formatCode>
                <c:ptCount val="6"/>
                <c:pt idx="0">
                  <c:v>0.99</c:v>
                </c:pt>
                <c:pt idx="1">
                  <c:v>0.89</c:v>
                </c:pt>
                <c:pt idx="2">
                  <c:v>0.45</c:v>
                </c:pt>
                <c:pt idx="3">
                  <c:v>0.17</c:v>
                </c:pt>
                <c:pt idx="4">
                  <c:v>0.26</c:v>
                </c:pt>
                <c:pt idx="5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MedianVacc!$D$1</c:f>
              <c:strCache>
                <c:ptCount val="1"/>
                <c:pt idx="0">
                  <c:v>Minimum HCWs at Facility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MedianVacc!$A$2:$A$7</c:f>
              <c:strCache>
                <c:ptCount val="6"/>
                <c:pt idx="0">
                  <c:v>Total Vaccinated</c:v>
                </c:pt>
                <c:pt idx="1">
                  <c:v>Vaccinated at Facility</c:v>
                </c:pt>
                <c:pt idx="2">
                  <c:v>Vaccinated Elsewhere</c:v>
                </c:pt>
                <c:pt idx="3">
                  <c:v>Declined Vaccination</c:v>
                </c:pt>
                <c:pt idx="4">
                  <c:v>Unknown Status</c:v>
                </c:pt>
                <c:pt idx="5">
                  <c:v>Medical Contraindication</c:v>
                </c:pt>
              </c:strCache>
            </c:strRef>
          </c:cat>
          <c:val>
            <c:numRef>
              <c:f>MedianVacc!$D$2:$D$6</c:f>
              <c:numCache>
                <c:formatCode>0%</c:formatCode>
                <c:ptCount val="5"/>
                <c:pt idx="0">
                  <c:v>0.71</c:v>
                </c:pt>
                <c:pt idx="1">
                  <c:v>0.41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MedianVacc!$E$1</c:f>
              <c:strCache>
                <c:ptCount val="1"/>
                <c:pt idx="0">
                  <c:v>Median % HCWs at Facility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1.9157088122605363E-3"/>
                  <c:y val="-3.5928143712574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5928143712574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MedianVacc!$A$2:$A$7</c:f>
              <c:strCache>
                <c:ptCount val="6"/>
                <c:pt idx="0">
                  <c:v>Total Vaccinated</c:v>
                </c:pt>
                <c:pt idx="1">
                  <c:v>Vaccinated at Facility</c:v>
                </c:pt>
                <c:pt idx="2">
                  <c:v>Vaccinated Elsewhere</c:v>
                </c:pt>
                <c:pt idx="3">
                  <c:v>Declined Vaccination</c:v>
                </c:pt>
                <c:pt idx="4">
                  <c:v>Unknown Status</c:v>
                </c:pt>
                <c:pt idx="5">
                  <c:v>Medical Contraindication</c:v>
                </c:pt>
              </c:strCache>
            </c:strRef>
          </c:cat>
          <c:val>
            <c:numRef>
              <c:f>MedianVacc!$E$2:$E$7</c:f>
              <c:numCache>
                <c:formatCode>0%</c:formatCode>
                <c:ptCount val="6"/>
                <c:pt idx="0">
                  <c:v>0.92</c:v>
                </c:pt>
                <c:pt idx="1">
                  <c:v>0.65</c:v>
                </c:pt>
                <c:pt idx="2">
                  <c:v>0.26</c:v>
                </c:pt>
                <c:pt idx="3">
                  <c:v>0.04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</c:hiLowLines>
        <c:axId val="89504768"/>
        <c:axId val="89506560"/>
      </c:stockChart>
      <c:catAx>
        <c:axId val="895047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506560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89506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Percentage of HCP by Facility</a:t>
                </a:r>
              </a:p>
            </c:rich>
          </c:tx>
          <c:layout>
            <c:manualLayout>
              <c:xMode val="edge"/>
              <c:yMode val="edge"/>
              <c:x val="2.2988505747126436E-2"/>
              <c:y val="0.1706589969666965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50476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HCPType!$M$33</c:f>
              <c:strCache>
                <c:ptCount val="1"/>
                <c:pt idx="0">
                  <c:v>HCP Vaccinated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HCPType!$N$31:$Q$31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HCPType!$N$33:$Q$33</c:f>
              <c:numCache>
                <c:formatCode>0%</c:formatCode>
                <c:ptCount val="4"/>
                <c:pt idx="0">
                  <c:v>0.91</c:v>
                </c:pt>
                <c:pt idx="1">
                  <c:v>0.91</c:v>
                </c:pt>
                <c:pt idx="2">
                  <c:v>0.89</c:v>
                </c:pt>
                <c:pt idx="3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HCPType!$M$34</c:f>
              <c:strCache>
                <c:ptCount val="1"/>
                <c:pt idx="0">
                  <c:v>HCP Declined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HCPType!$N$31:$Q$31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HCPType!$N$34:$Q$34</c:f>
              <c:numCache>
                <c:formatCode>0%</c:formatCode>
                <c:ptCount val="4"/>
                <c:pt idx="0">
                  <c:v>0.05</c:v>
                </c:pt>
                <c:pt idx="1">
                  <c:v>0.06</c:v>
                </c:pt>
                <c:pt idx="2">
                  <c:v>0.01</c:v>
                </c:pt>
                <c:pt idx="3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HCPType!$M$35</c:f>
              <c:strCache>
                <c:ptCount val="1"/>
                <c:pt idx="0">
                  <c:v>HCP with Medical Contraindication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HCPType!$N$31:$Q$31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HCPType!$N$35:$Q$35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HCPType!$M$36</c:f>
              <c:strCache>
                <c:ptCount val="1"/>
                <c:pt idx="0">
                  <c:v>HCP with Status Unknown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HCPType!$N$31:$Q$31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HCPType!$N$36:$Q$36</c:f>
              <c:numCache>
                <c:formatCode>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0.09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9596672"/>
        <c:axId val="89598208"/>
      </c:barChart>
      <c:catAx>
        <c:axId val="895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598208"/>
        <c:crosses val="autoZero"/>
        <c:auto val="1"/>
        <c:lblAlgn val="ctr"/>
        <c:lblOffset val="100"/>
        <c:noMultiLvlLbl val="0"/>
      </c:catAx>
      <c:valAx>
        <c:axId val="8959820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959667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1.1014341837459177E-2"/>
          <c:y val="0.88377928269210004"/>
          <c:w val="0.94904115941362488"/>
          <c:h val="0.116059799551508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ASC!$A$2</c:f>
              <c:strCache>
                <c:ptCount val="1"/>
                <c:pt idx="0">
                  <c:v>HCP Vaccinated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ASC!$B$1:$E$1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ASC!$B$2:$E$2</c:f>
              <c:numCache>
                <c:formatCode>General</c:formatCode>
                <c:ptCount val="4"/>
                <c:pt idx="0">
                  <c:v>0.84898122253296049</c:v>
                </c:pt>
                <c:pt idx="1">
                  <c:v>0.79813664596273293</c:v>
                </c:pt>
                <c:pt idx="2">
                  <c:v>0.90034662045060654</c:v>
                </c:pt>
                <c:pt idx="3">
                  <c:v>0.95081967213114749</c:v>
                </c:pt>
              </c:numCache>
            </c:numRef>
          </c:val>
        </c:ser>
        <c:ser>
          <c:idx val="1"/>
          <c:order val="1"/>
          <c:tx>
            <c:strRef>
              <c:f>ASC!$A$3</c:f>
              <c:strCache>
                <c:ptCount val="1"/>
                <c:pt idx="0">
                  <c:v>HCP Declined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3"/>
              <c:layout>
                <c:manualLayout>
                  <c:x val="1.5692505963461174E-3"/>
                  <c:y val="3.395062278452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ASC!$B$1:$E$1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ASC!$B$3:$E$3</c:f>
              <c:numCache>
                <c:formatCode>General</c:formatCode>
                <c:ptCount val="4"/>
                <c:pt idx="0">
                  <c:v>0.11466240511386336</c:v>
                </c:pt>
                <c:pt idx="1">
                  <c:v>0.17779503105590061</c:v>
                </c:pt>
                <c:pt idx="2">
                  <c:v>4.9393414211438474E-2</c:v>
                </c:pt>
                <c:pt idx="3">
                  <c:v>1.6393442622950821E-2</c:v>
                </c:pt>
              </c:numCache>
            </c:numRef>
          </c:val>
        </c:ser>
        <c:ser>
          <c:idx val="2"/>
          <c:order val="2"/>
          <c:tx>
            <c:strRef>
              <c:f>ASC!$A$4</c:f>
              <c:strCache>
                <c:ptCount val="1"/>
                <c:pt idx="0">
                  <c:v>HCP with Medical Contraindication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769709628610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ASC!$B$1:$E$1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ASC!$B$4:$E$4</c:f>
              <c:numCache>
                <c:formatCode>General</c:formatCode>
                <c:ptCount val="4"/>
                <c:pt idx="0">
                  <c:v>1.2385137834598482E-2</c:v>
                </c:pt>
                <c:pt idx="1">
                  <c:v>1.4751552795031056E-2</c:v>
                </c:pt>
                <c:pt idx="2">
                  <c:v>1.0398613518197574E-2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ASC!$A$5</c:f>
              <c:strCache>
                <c:ptCount val="1"/>
                <c:pt idx="0">
                  <c:v>HCP with Status Unknown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8.7878033395382596E-2"/>
                  <c:y val="-1.289366237219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170281606344224E-2"/>
                  <c:y val="-5.6584371307535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862787569805391E-2"/>
                  <c:y val="-1.6975311392260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85785184421038E-2"/>
                  <c:y val="-1.4146092826883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ASC!$B$1:$E$1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ASC!$B$5:$E$5</c:f>
              <c:numCache>
                <c:formatCode>General</c:formatCode>
                <c:ptCount val="4"/>
                <c:pt idx="0">
                  <c:v>2.3971234518577706E-2</c:v>
                </c:pt>
                <c:pt idx="1">
                  <c:v>9.316770186335404E-3</c:v>
                </c:pt>
                <c:pt idx="2">
                  <c:v>3.9861351819757362E-2</c:v>
                </c:pt>
                <c:pt idx="3">
                  <c:v>3.2786885245901641E-2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9075712"/>
        <c:axId val="89077248"/>
      </c:barChart>
      <c:catAx>
        <c:axId val="890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89077248"/>
        <c:crosses val="autoZero"/>
        <c:auto val="1"/>
        <c:lblAlgn val="ctr"/>
        <c:lblOffset val="100"/>
        <c:noMultiLvlLbl val="0"/>
      </c:catAx>
      <c:valAx>
        <c:axId val="890772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907571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1.78457066219588E-2"/>
          <c:y val="0.87784475284552521"/>
          <c:w val="0.9808311149718385"/>
          <c:h val="0.1200871478808881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640049679833141E-2"/>
          <c:y val="2.9289129670277626E-2"/>
          <c:w val="0.92444565735516881"/>
          <c:h val="0.80095867570143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Dialysis!$A$2</c:f>
              <c:strCache>
                <c:ptCount val="1"/>
                <c:pt idx="0">
                  <c:v>HCP Vaccinated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Dialysis!$B$1:$E$1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Dialysis!$B$2:$E$2</c:f>
              <c:numCache>
                <c:formatCode>General</c:formatCode>
                <c:ptCount val="4"/>
                <c:pt idx="0">
                  <c:v>0.87155090390104661</c:v>
                </c:pt>
                <c:pt idx="1">
                  <c:v>0.86697513013302485</c:v>
                </c:pt>
                <c:pt idx="2">
                  <c:v>0.89344262295081966</c:v>
                </c:pt>
                <c:pt idx="3">
                  <c:v>0.8571428571428571</c:v>
                </c:pt>
              </c:numCache>
            </c:numRef>
          </c:val>
        </c:ser>
        <c:ser>
          <c:idx val="1"/>
          <c:order val="1"/>
          <c:tx>
            <c:strRef>
              <c:f>Dialysis!$A$3</c:f>
              <c:strCache>
                <c:ptCount val="1"/>
                <c:pt idx="0">
                  <c:v>HCP Declined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2.3724792408066431E-3"/>
                  <c:y val="-1.11420612813370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107582640834219E-7"/>
                  <c:y val="2.9018676436772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Dialysis!$B$1:$E$1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Dialysis!$B$3:$E$3</c:f>
              <c:numCache>
                <c:formatCode>General</c:formatCode>
                <c:ptCount val="4"/>
                <c:pt idx="0">
                  <c:v>8.6108468125594667E-2</c:v>
                </c:pt>
                <c:pt idx="1">
                  <c:v>0.10352805089647195</c:v>
                </c:pt>
                <c:pt idx="2">
                  <c:v>2.7322404371584699E-3</c:v>
                </c:pt>
                <c:pt idx="3">
                  <c:v>0.14285714285714285</c:v>
                </c:pt>
              </c:numCache>
            </c:numRef>
          </c:val>
        </c:ser>
        <c:ser>
          <c:idx val="2"/>
          <c:order val="2"/>
          <c:tx>
            <c:strRef>
              <c:f>Dialysis!$A$4</c:f>
              <c:strCache>
                <c:ptCount val="1"/>
                <c:pt idx="0">
                  <c:v>HCP with Medical Contraindication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3724792408066431E-3"/>
                  <c:y val="-5.942432683379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485608170844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Dialysis!$B$1:$E$1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Dialysis!$B$4:$E$4</c:f>
              <c:numCache>
                <c:formatCode>General</c:formatCode>
                <c:ptCount val="4"/>
                <c:pt idx="0">
                  <c:v>7.136060894386299E-3</c:v>
                </c:pt>
                <c:pt idx="1">
                  <c:v>8.6755349913244656E-3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Dialysis!$A$5</c:f>
              <c:strCache>
                <c:ptCount val="1"/>
                <c:pt idx="0">
                  <c:v>HCP with Status Unknown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"/>
              <c:layout>
                <c:manualLayout>
                  <c:x val="9.0722116812262305E-2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76629968178934E-3"/>
                  <c:y val="3.401582961529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Dialysis!$B$1:$E$1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Dialysis!$B$5:$E$5</c:f>
              <c:numCache>
                <c:formatCode>General</c:formatCode>
                <c:ptCount val="4"/>
                <c:pt idx="0">
                  <c:v>3.5204567078972404E-2</c:v>
                </c:pt>
                <c:pt idx="1">
                  <c:v>2.0821283979178717E-2</c:v>
                </c:pt>
                <c:pt idx="2">
                  <c:v>0.10382513661202186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641920"/>
        <c:axId val="90643456"/>
      </c:barChart>
      <c:catAx>
        <c:axId val="906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643456"/>
        <c:crosses val="autoZero"/>
        <c:auto val="1"/>
        <c:lblAlgn val="ctr"/>
        <c:lblOffset val="100"/>
        <c:noMultiLvlLbl val="0"/>
      </c:catAx>
      <c:valAx>
        <c:axId val="9064345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0641920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"/>
          <c:y val="0.87946821665588937"/>
          <c:w val="0.9808311149718385"/>
          <c:h val="0.1200871478808881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614061142713035E-2"/>
          <c:y val="2.266488276709144E-2"/>
          <c:w val="0.88342627100438065"/>
          <c:h val="0.75142069862043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Nonacute!$A$2</c:f>
              <c:strCache>
                <c:ptCount val="1"/>
                <c:pt idx="0">
                  <c:v>HCP Vaccinated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Nonacute!$B$1:$E$1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Nonacute!$B$2:$E$2</c:f>
              <c:numCache>
                <c:formatCode>General</c:formatCode>
                <c:ptCount val="4"/>
                <c:pt idx="0">
                  <c:v>0.77735124760076779</c:v>
                </c:pt>
                <c:pt idx="1">
                  <c:v>0.77566691314487235</c:v>
                </c:pt>
                <c:pt idx="2">
                  <c:v>0.72498537156231713</c:v>
                </c:pt>
                <c:pt idx="3">
                  <c:v>0.83486238532110091</c:v>
                </c:pt>
              </c:numCache>
            </c:numRef>
          </c:val>
        </c:ser>
        <c:ser>
          <c:idx val="1"/>
          <c:order val="1"/>
          <c:tx>
            <c:strRef>
              <c:f>Nonacute!$A$3</c:f>
              <c:strCache>
                <c:ptCount val="1"/>
                <c:pt idx="0">
                  <c:v>HCP Declined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2.3724792408066431E-3"/>
                  <c:y val="-1.11420612813370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Nonacute!$B$1:$E$1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Nonacute!$B$3:$E$3</c:f>
              <c:numCache>
                <c:formatCode>General</c:formatCode>
                <c:ptCount val="4"/>
                <c:pt idx="0">
                  <c:v>0.12073404803145921</c:v>
                </c:pt>
                <c:pt idx="1">
                  <c:v>0.13446334110687674</c:v>
                </c:pt>
                <c:pt idx="2">
                  <c:v>6.4365125804564077E-2</c:v>
                </c:pt>
                <c:pt idx="3">
                  <c:v>5.0700144857556736E-2</c:v>
                </c:pt>
              </c:numCache>
            </c:numRef>
          </c:val>
        </c:ser>
        <c:ser>
          <c:idx val="2"/>
          <c:order val="2"/>
          <c:tx>
            <c:strRef>
              <c:f>Nonacute!$A$4</c:f>
              <c:strCache>
                <c:ptCount val="1"/>
                <c:pt idx="0">
                  <c:v>HCP with Medical Contraindication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3724792408066431E-3"/>
                  <c:y val="-3.7140204271123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Nonacute!$B$1:$E$1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Nonacute!$B$4:$E$4</c:f>
              <c:numCache>
                <c:formatCode>General</c:formatCode>
                <c:ptCount val="4"/>
                <c:pt idx="0">
                  <c:v>1.1844014793314919E-2</c:v>
                </c:pt>
                <c:pt idx="1">
                  <c:v>1.3366702690404414E-2</c:v>
                </c:pt>
                <c:pt idx="2">
                  <c:v>7.0216500877706258E-3</c:v>
                </c:pt>
                <c:pt idx="3">
                  <c:v>2.8971511347175277E-3</c:v>
                </c:pt>
              </c:numCache>
            </c:numRef>
          </c:val>
        </c:ser>
        <c:ser>
          <c:idx val="3"/>
          <c:order val="3"/>
          <c:tx>
            <c:strRef>
              <c:f>Nonacute!$A$5</c:f>
              <c:strCache>
                <c:ptCount val="1"/>
                <c:pt idx="0">
                  <c:v>HCP with Status Unknown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2.0179113564470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Nonacute!$B$1:$E$1</c:f>
              <c:strCache>
                <c:ptCount val="4"/>
                <c:pt idx="0">
                  <c:v>All HCP</c:v>
                </c:pt>
                <c:pt idx="1">
                  <c:v>Salaried Employee</c:v>
                </c:pt>
                <c:pt idx="2">
                  <c:v>Licensed Independent Practitioner</c:v>
                </c:pt>
                <c:pt idx="3">
                  <c:v>Student or Volunteer</c:v>
                </c:pt>
              </c:strCache>
            </c:strRef>
          </c:cat>
          <c:val>
            <c:numRef>
              <c:f>Nonacute!$B$5:$E$5</c:f>
              <c:numCache>
                <c:formatCode>General</c:formatCode>
                <c:ptCount val="4"/>
                <c:pt idx="0">
                  <c:v>9.0070689574458129E-2</c:v>
                </c:pt>
                <c:pt idx="1">
                  <c:v>7.650304305784654E-2</c:v>
                </c:pt>
                <c:pt idx="2">
                  <c:v>0.20362785254534815</c:v>
                </c:pt>
                <c:pt idx="3">
                  <c:v>0.11154031868662483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061056"/>
        <c:axId val="90079232"/>
      </c:barChart>
      <c:catAx>
        <c:axId val="900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0079232"/>
        <c:crosses val="autoZero"/>
        <c:auto val="1"/>
        <c:lblAlgn val="ctr"/>
        <c:lblOffset val="100"/>
        <c:noMultiLvlLbl val="0"/>
      </c:catAx>
      <c:valAx>
        <c:axId val="9007923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0061056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"/>
          <c:y val="0.8566198836063369"/>
          <c:w val="0.9808311149718385"/>
          <c:h val="0.1200871478808881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12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11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685800"/>
            <a:ext cx="4491038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7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4"/>
            <a:endParaRPr lang="en-US" noProof="0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6.xml"/>
</Relationships>

</file>

<file path=ppt/notesSlides/_rels/notesSlide2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7.xml"/>
</Relationships>

</file>

<file path=ppt/notesSlides/_rels/notesSlide2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8.xml"/>
</Relationships>

</file>

<file path=ppt/notesSlides/_rels/notesSlide2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9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0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41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097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730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46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808" indent="-2880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013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817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622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442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23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603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684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4C511F-DA1B-479E-BCD0-CC3D333578DA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8254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808" indent="-2880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013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817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622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442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23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603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684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3A8423-464D-4EEA-A2EC-4F1BD97AF07E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8640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808" indent="-2880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013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817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622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442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23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603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684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85814C-D871-44F7-8D1C-2575F0BE509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9708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808" indent="-2880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013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817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622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442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23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603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684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C9D0D9-D548-4CF8-A6B2-C0F24317AC1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dirty="0" smtClean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0805" eaLnBrk="1" hangingPunct="1"/>
            <a:endParaRPr lang="en-US" altLang="en-US" b="1" dirty="0" smtClean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871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4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06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4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051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8810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600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876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132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537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62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606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784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0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091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9127" y="4416427"/>
            <a:ext cx="6156324" cy="38877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95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808" indent="-2880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013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817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3622" indent="-230403" algn="l" defTabSz="939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442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23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6037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6842" indent="-230403" defTabSz="939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77AD7B-02B0-4BAE-983D-A44E09F85BB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8704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849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98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89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491091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0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  <Relationship Id="rId2" Type="http://schemas.openxmlformats.org/officeDocument/2006/relationships/image" Target="../media/image8.jpeg"/>
  <Relationship Id="rId3" Type="http://schemas.openxmlformats.org/officeDocument/2006/relationships/image" Target="../media/image7.png"/>
</Relationships>

</file>

<file path=ppt/slideLayouts/_rels/slideLayout1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0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3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3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_rels/slideLayout4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  <Relationship Id="rId2" Type="http://schemas.openxmlformats.org/officeDocument/2006/relationships/image" Target="../media/image8.jpeg"/>
  <Relationship Id="rId3" Type="http://schemas.openxmlformats.org/officeDocument/2006/relationships/image" Target="../media/image7.png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5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5.xml"/>
</Relationships>

</file>

<file path=ppt/slideLayouts/_rels/slideLayout6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6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6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7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7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7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6.xml"/>
</Relationships>

</file>

<file path=ppt/slideLayouts/_rels/slideLayout7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7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7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7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7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7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7.xml"/>
</Relationships>

</file>

<file path=ppt/slideLayouts/_rels/slideLayout8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  <Relationship Id="rId2" Type="http://schemas.openxmlformats.org/officeDocument/2006/relationships/image" Target="../media/image8.jpeg"/>
  <Relationship Id="rId3" Type="http://schemas.openxmlformats.org/officeDocument/2006/relationships/image" Target="../media/image7.png"/>
</Relationships>

</file>

<file path=ppt/slideLayouts/_rels/slideLayout8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8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8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8.xml"/>
</Relationships>

</file>

<file path=ppt/slideLayouts/_rels/slideLayout9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  <Relationship Id="rId2" Type="http://schemas.openxmlformats.org/officeDocument/2006/relationships/image" Target="../media/image5.jpeg"/>
  <Relationship Id="rId3" Type="http://schemas.openxmlformats.org/officeDocument/2006/relationships/image" Target="../media/image4.png"/>
</Relationships>

</file>

<file path=ppt/slideLayouts/_rels/slideLayout9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9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223838"/>
            <a:ext cx="4818062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54082"/>
            <a:ext cx="3962628" cy="476250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9195"/>
            <a:ext cx="525606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3" y="1599903"/>
            <a:ext cx="4043795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3"/>
            <a:ext cx="4043795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229196"/>
            <a:ext cx="8226136" cy="5896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  <Relationship Id="rId14" Type="http://schemas.openxmlformats.org/officeDocument/2006/relationships/image" Target="../media/image1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10.xml"/>
  <Relationship Id="rId10" Type="http://schemas.openxmlformats.org/officeDocument/2006/relationships/slideLayout" Target="../slideLayouts/slideLayout119.xml"/>
  <Relationship Id="rId11" Type="http://schemas.openxmlformats.org/officeDocument/2006/relationships/slideLayout" Target="../slideLayouts/slideLayout120.xml"/>
  <Relationship Id="rId12" Type="http://schemas.openxmlformats.org/officeDocument/2006/relationships/slideLayout" Target="../slideLayouts/slideLayout121.xml"/>
  <Relationship Id="rId13" Type="http://schemas.openxmlformats.org/officeDocument/2006/relationships/theme" Target="../theme/theme10.xml"/>
  <Relationship Id="rId14" Type="http://schemas.openxmlformats.org/officeDocument/2006/relationships/image" Target="../media/image6.jpeg"/>
  <Relationship Id="rId15" Type="http://schemas.openxmlformats.org/officeDocument/2006/relationships/image" Target="../media/image7.png"/>
  <Relationship Id="rId16" Type="http://schemas.openxmlformats.org/officeDocument/2006/relationships/image" Target="../media/image3.jpeg"/>
  <Relationship Id="rId2" Type="http://schemas.openxmlformats.org/officeDocument/2006/relationships/slideLayout" Target="../slideLayouts/slideLayout111.xml"/>
  <Relationship Id="rId3" Type="http://schemas.openxmlformats.org/officeDocument/2006/relationships/slideLayout" Target="../slideLayouts/slideLayout112.xml"/>
  <Relationship Id="rId4" Type="http://schemas.openxmlformats.org/officeDocument/2006/relationships/slideLayout" Target="../slideLayouts/slideLayout113.xml"/>
  <Relationship Id="rId5" Type="http://schemas.openxmlformats.org/officeDocument/2006/relationships/slideLayout" Target="../slideLayouts/slideLayout114.xml"/>
  <Relationship Id="rId6" Type="http://schemas.openxmlformats.org/officeDocument/2006/relationships/slideLayout" Target="../slideLayouts/slideLayout115.xml"/>
  <Relationship Id="rId7" Type="http://schemas.openxmlformats.org/officeDocument/2006/relationships/slideLayout" Target="../slideLayouts/slideLayout116.xml"/>
  <Relationship Id="rId8" Type="http://schemas.openxmlformats.org/officeDocument/2006/relationships/slideLayout" Target="../slideLayouts/slideLayout117.xml"/>
  <Relationship Id="rId9" Type="http://schemas.openxmlformats.org/officeDocument/2006/relationships/slideLayout" Target="../slideLayouts/slideLayout118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3.xml"/>
  <Relationship Id="rId10" Type="http://schemas.openxmlformats.org/officeDocument/2006/relationships/slideLayout" Target="../slideLayouts/slideLayout22.xml"/>
  <Relationship Id="rId11" Type="http://schemas.openxmlformats.org/officeDocument/2006/relationships/slideLayout" Target="../slideLayouts/slideLayout23.xml"/>
  <Relationship Id="rId12" Type="http://schemas.openxmlformats.org/officeDocument/2006/relationships/slideLayout" Target="../slideLayouts/slideLayout24.xml"/>
  <Relationship Id="rId13" Type="http://schemas.openxmlformats.org/officeDocument/2006/relationships/theme" Target="../theme/theme2.xml"/>
  <Relationship Id="rId14" Type="http://schemas.openxmlformats.org/officeDocument/2006/relationships/image" Target="../media/image2.jpeg"/>
  <Relationship Id="rId15" Type="http://schemas.openxmlformats.org/officeDocument/2006/relationships/image" Target="../media/image3.jpeg"/>
  <Relationship Id="rId16" Type="http://schemas.openxmlformats.org/officeDocument/2006/relationships/image" Target="../media/image4.png"/>
  <Relationship Id="rId2" Type="http://schemas.openxmlformats.org/officeDocument/2006/relationships/slideLayout" Target="../slideLayouts/slideLayout14.xml"/>
  <Relationship Id="rId3" Type="http://schemas.openxmlformats.org/officeDocument/2006/relationships/slideLayout" Target="../slideLayouts/slideLayout15.xml"/>
  <Relationship Id="rId4" Type="http://schemas.openxmlformats.org/officeDocument/2006/relationships/slideLayout" Target="../slideLayouts/slideLayout16.xml"/>
  <Relationship Id="rId5" Type="http://schemas.openxmlformats.org/officeDocument/2006/relationships/slideLayout" Target="../slideLayouts/slideLayout17.xml"/>
  <Relationship Id="rId6" Type="http://schemas.openxmlformats.org/officeDocument/2006/relationships/slideLayout" Target="../slideLayouts/slideLayout18.xml"/>
  <Relationship Id="rId7" Type="http://schemas.openxmlformats.org/officeDocument/2006/relationships/slideLayout" Target="../slideLayouts/slideLayout19.xml"/>
  <Relationship Id="rId8" Type="http://schemas.openxmlformats.org/officeDocument/2006/relationships/slideLayout" Target="../slideLayouts/slideLayout20.xml"/>
  <Relationship Id="rId9" Type="http://schemas.openxmlformats.org/officeDocument/2006/relationships/slideLayout" Target="../slideLayouts/slideLayout21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5.xml"/>
  <Relationship Id="rId10" Type="http://schemas.openxmlformats.org/officeDocument/2006/relationships/slideLayout" Target="../slideLayouts/slideLayout34.xml"/>
  <Relationship Id="rId11" Type="http://schemas.openxmlformats.org/officeDocument/2006/relationships/slideLayout" Target="../slideLayouts/slideLayout35.xml"/>
  <Relationship Id="rId12" Type="http://schemas.openxmlformats.org/officeDocument/2006/relationships/slideLayout" Target="../slideLayouts/slideLayout36.xml"/>
  <Relationship Id="rId13" Type="http://schemas.openxmlformats.org/officeDocument/2006/relationships/theme" Target="../theme/theme3.xml"/>
  <Relationship Id="rId14" Type="http://schemas.openxmlformats.org/officeDocument/2006/relationships/image" Target="../media/image2.jpeg"/>
  <Relationship Id="rId15" Type="http://schemas.openxmlformats.org/officeDocument/2006/relationships/image" Target="../media/image3.jpeg"/>
  <Relationship Id="rId16" Type="http://schemas.openxmlformats.org/officeDocument/2006/relationships/image" Target="../media/image4.png"/>
  <Relationship Id="rId2" Type="http://schemas.openxmlformats.org/officeDocument/2006/relationships/slideLayout" Target="../slideLayouts/slideLayout26.xml"/>
  <Relationship Id="rId3" Type="http://schemas.openxmlformats.org/officeDocument/2006/relationships/slideLayout" Target="../slideLayouts/slideLayout27.xml"/>
  <Relationship Id="rId4" Type="http://schemas.openxmlformats.org/officeDocument/2006/relationships/slideLayout" Target="../slideLayouts/slideLayout28.xml"/>
  <Relationship Id="rId5" Type="http://schemas.openxmlformats.org/officeDocument/2006/relationships/slideLayout" Target="../slideLayouts/slideLayout29.xml"/>
  <Relationship Id="rId6" Type="http://schemas.openxmlformats.org/officeDocument/2006/relationships/slideLayout" Target="../slideLayouts/slideLayout30.xml"/>
  <Relationship Id="rId7" Type="http://schemas.openxmlformats.org/officeDocument/2006/relationships/slideLayout" Target="../slideLayouts/slideLayout31.xml"/>
  <Relationship Id="rId8" Type="http://schemas.openxmlformats.org/officeDocument/2006/relationships/slideLayout" Target="../slideLayouts/slideLayout32.xml"/>
  <Relationship Id="rId9" Type="http://schemas.openxmlformats.org/officeDocument/2006/relationships/slideLayout" Target="../slideLayouts/slideLayout33.xml"/>
</Relationships>

</file>

<file path=ppt/slideMasters/_rels/slideMaster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7.xml"/>
  <Relationship Id="rId10" Type="http://schemas.openxmlformats.org/officeDocument/2006/relationships/slideLayout" Target="../slideLayouts/slideLayout46.xml"/>
  <Relationship Id="rId11" Type="http://schemas.openxmlformats.org/officeDocument/2006/relationships/slideLayout" Target="../slideLayouts/slideLayout47.xml"/>
  <Relationship Id="rId12" Type="http://schemas.openxmlformats.org/officeDocument/2006/relationships/slideLayout" Target="../slideLayouts/slideLayout48.xml"/>
  <Relationship Id="rId13" Type="http://schemas.openxmlformats.org/officeDocument/2006/relationships/theme" Target="../theme/theme4.xml"/>
  <Relationship Id="rId14" Type="http://schemas.openxmlformats.org/officeDocument/2006/relationships/image" Target="../media/image2.jpeg"/>
  <Relationship Id="rId15" Type="http://schemas.openxmlformats.org/officeDocument/2006/relationships/image" Target="../media/image3.jpeg"/>
  <Relationship Id="rId16" Type="http://schemas.openxmlformats.org/officeDocument/2006/relationships/image" Target="../media/image4.png"/>
  <Relationship Id="rId2" Type="http://schemas.openxmlformats.org/officeDocument/2006/relationships/slideLayout" Target="../slideLayouts/slideLayout38.xml"/>
  <Relationship Id="rId3" Type="http://schemas.openxmlformats.org/officeDocument/2006/relationships/slideLayout" Target="../slideLayouts/slideLayout39.xml"/>
  <Relationship Id="rId4" Type="http://schemas.openxmlformats.org/officeDocument/2006/relationships/slideLayout" Target="../slideLayouts/slideLayout40.xml"/>
  <Relationship Id="rId5" Type="http://schemas.openxmlformats.org/officeDocument/2006/relationships/slideLayout" Target="../slideLayouts/slideLayout41.xml"/>
  <Relationship Id="rId6" Type="http://schemas.openxmlformats.org/officeDocument/2006/relationships/slideLayout" Target="../slideLayouts/slideLayout42.xml"/>
  <Relationship Id="rId7" Type="http://schemas.openxmlformats.org/officeDocument/2006/relationships/slideLayout" Target="../slideLayouts/slideLayout43.xml"/>
  <Relationship Id="rId8" Type="http://schemas.openxmlformats.org/officeDocument/2006/relationships/slideLayout" Target="../slideLayouts/slideLayout44.xml"/>
  <Relationship Id="rId9" Type="http://schemas.openxmlformats.org/officeDocument/2006/relationships/slideLayout" Target="../slideLayouts/slideLayout45.xml"/>
</Relationships>

</file>

<file path=ppt/slideMasters/_rels/slideMaster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9.xml"/>
  <Relationship Id="rId10" Type="http://schemas.openxmlformats.org/officeDocument/2006/relationships/slideLayout" Target="../slideLayouts/slideLayout58.xml"/>
  <Relationship Id="rId11" Type="http://schemas.openxmlformats.org/officeDocument/2006/relationships/slideLayout" Target="../slideLayouts/slideLayout59.xml"/>
  <Relationship Id="rId12" Type="http://schemas.openxmlformats.org/officeDocument/2006/relationships/slideLayout" Target="../slideLayouts/slideLayout60.xml"/>
  <Relationship Id="rId13" Type="http://schemas.openxmlformats.org/officeDocument/2006/relationships/theme" Target="../theme/theme5.xml"/>
  <Relationship Id="rId14" Type="http://schemas.openxmlformats.org/officeDocument/2006/relationships/image" Target="../media/image6.jpeg"/>
  <Relationship Id="rId15" Type="http://schemas.openxmlformats.org/officeDocument/2006/relationships/image" Target="../media/image7.png"/>
  <Relationship Id="rId16" Type="http://schemas.openxmlformats.org/officeDocument/2006/relationships/image" Target="../media/image3.jpeg"/>
  <Relationship Id="rId2" Type="http://schemas.openxmlformats.org/officeDocument/2006/relationships/slideLayout" Target="../slideLayouts/slideLayout50.xml"/>
  <Relationship Id="rId3" Type="http://schemas.openxmlformats.org/officeDocument/2006/relationships/slideLayout" Target="../slideLayouts/slideLayout51.xml"/>
  <Relationship Id="rId4" Type="http://schemas.openxmlformats.org/officeDocument/2006/relationships/slideLayout" Target="../slideLayouts/slideLayout52.xml"/>
  <Relationship Id="rId5" Type="http://schemas.openxmlformats.org/officeDocument/2006/relationships/slideLayout" Target="../slideLayouts/slideLayout53.xml"/>
  <Relationship Id="rId6" Type="http://schemas.openxmlformats.org/officeDocument/2006/relationships/slideLayout" Target="../slideLayouts/slideLayout54.xml"/>
  <Relationship Id="rId7" Type="http://schemas.openxmlformats.org/officeDocument/2006/relationships/slideLayout" Target="../slideLayouts/slideLayout55.xml"/>
  <Relationship Id="rId8" Type="http://schemas.openxmlformats.org/officeDocument/2006/relationships/slideLayout" Target="../slideLayouts/slideLayout56.xml"/>
  <Relationship Id="rId9" Type="http://schemas.openxmlformats.org/officeDocument/2006/relationships/slideLayout" Target="../slideLayouts/slideLayout57.xml"/>
</Relationships>

</file>

<file path=ppt/slideMasters/_rels/slideMaster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1.xml"/>
  <Relationship Id="rId10" Type="http://schemas.openxmlformats.org/officeDocument/2006/relationships/slideLayout" Target="../slideLayouts/slideLayout70.xml"/>
  <Relationship Id="rId11" Type="http://schemas.openxmlformats.org/officeDocument/2006/relationships/slideLayout" Target="../slideLayouts/slideLayout71.xml"/>
  <Relationship Id="rId12" Type="http://schemas.openxmlformats.org/officeDocument/2006/relationships/slideLayout" Target="../slideLayouts/slideLayout72.xml"/>
  <Relationship Id="rId13" Type="http://schemas.openxmlformats.org/officeDocument/2006/relationships/slideLayout" Target="../slideLayouts/slideLayout73.xml"/>
  <Relationship Id="rId14" Type="http://schemas.openxmlformats.org/officeDocument/2006/relationships/theme" Target="../theme/theme6.xml"/>
  <Relationship Id="rId15" Type="http://schemas.openxmlformats.org/officeDocument/2006/relationships/image" Target="../media/image2.jpeg"/>
  <Relationship Id="rId16" Type="http://schemas.openxmlformats.org/officeDocument/2006/relationships/image" Target="../media/image3.jpeg"/>
  <Relationship Id="rId17" Type="http://schemas.openxmlformats.org/officeDocument/2006/relationships/image" Target="../media/image4.png"/>
  <Relationship Id="rId2" Type="http://schemas.openxmlformats.org/officeDocument/2006/relationships/slideLayout" Target="../slideLayouts/slideLayout62.xml"/>
  <Relationship Id="rId3" Type="http://schemas.openxmlformats.org/officeDocument/2006/relationships/slideLayout" Target="../slideLayouts/slideLayout63.xml"/>
  <Relationship Id="rId4" Type="http://schemas.openxmlformats.org/officeDocument/2006/relationships/slideLayout" Target="../slideLayouts/slideLayout64.xml"/>
  <Relationship Id="rId5" Type="http://schemas.openxmlformats.org/officeDocument/2006/relationships/slideLayout" Target="../slideLayouts/slideLayout65.xml"/>
  <Relationship Id="rId6" Type="http://schemas.openxmlformats.org/officeDocument/2006/relationships/slideLayout" Target="../slideLayouts/slideLayout66.xml"/>
  <Relationship Id="rId7" Type="http://schemas.openxmlformats.org/officeDocument/2006/relationships/slideLayout" Target="../slideLayouts/slideLayout67.xml"/>
  <Relationship Id="rId8" Type="http://schemas.openxmlformats.org/officeDocument/2006/relationships/slideLayout" Target="../slideLayouts/slideLayout68.xml"/>
  <Relationship Id="rId9" Type="http://schemas.openxmlformats.org/officeDocument/2006/relationships/slideLayout" Target="../slideLayouts/slideLayout69.xml"/>
</Relationships>

</file>

<file path=ppt/slideMasters/_rels/slideMaster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4.xml"/>
  <Relationship Id="rId10" Type="http://schemas.openxmlformats.org/officeDocument/2006/relationships/slideLayout" Target="../slideLayouts/slideLayout83.xml"/>
  <Relationship Id="rId11" Type="http://schemas.openxmlformats.org/officeDocument/2006/relationships/slideLayout" Target="../slideLayouts/slideLayout84.xml"/>
  <Relationship Id="rId12" Type="http://schemas.openxmlformats.org/officeDocument/2006/relationships/slideLayout" Target="../slideLayouts/slideLayout85.xml"/>
  <Relationship Id="rId13" Type="http://schemas.openxmlformats.org/officeDocument/2006/relationships/theme" Target="../theme/theme7.xml"/>
  <Relationship Id="rId14" Type="http://schemas.openxmlformats.org/officeDocument/2006/relationships/image" Target="../media/image2.jpeg"/>
  <Relationship Id="rId15" Type="http://schemas.openxmlformats.org/officeDocument/2006/relationships/image" Target="../media/image3.jpeg"/>
  <Relationship Id="rId16" Type="http://schemas.openxmlformats.org/officeDocument/2006/relationships/image" Target="../media/image4.png"/>
  <Relationship Id="rId2" Type="http://schemas.openxmlformats.org/officeDocument/2006/relationships/slideLayout" Target="../slideLayouts/slideLayout75.xml"/>
  <Relationship Id="rId3" Type="http://schemas.openxmlformats.org/officeDocument/2006/relationships/slideLayout" Target="../slideLayouts/slideLayout76.xml"/>
  <Relationship Id="rId4" Type="http://schemas.openxmlformats.org/officeDocument/2006/relationships/slideLayout" Target="../slideLayouts/slideLayout77.xml"/>
  <Relationship Id="rId5" Type="http://schemas.openxmlformats.org/officeDocument/2006/relationships/slideLayout" Target="../slideLayouts/slideLayout78.xml"/>
  <Relationship Id="rId6" Type="http://schemas.openxmlformats.org/officeDocument/2006/relationships/slideLayout" Target="../slideLayouts/slideLayout79.xml"/>
  <Relationship Id="rId7" Type="http://schemas.openxmlformats.org/officeDocument/2006/relationships/slideLayout" Target="../slideLayouts/slideLayout80.xml"/>
  <Relationship Id="rId8" Type="http://schemas.openxmlformats.org/officeDocument/2006/relationships/slideLayout" Target="../slideLayouts/slideLayout81.xml"/>
  <Relationship Id="rId9" Type="http://schemas.openxmlformats.org/officeDocument/2006/relationships/slideLayout" Target="../slideLayouts/slideLayout82.xml"/>
</Relationships>

</file>

<file path=ppt/slideMasters/_rels/slideMaster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6.xml"/>
  <Relationship Id="rId10" Type="http://schemas.openxmlformats.org/officeDocument/2006/relationships/slideLayout" Target="../slideLayouts/slideLayout95.xml"/>
  <Relationship Id="rId11" Type="http://schemas.openxmlformats.org/officeDocument/2006/relationships/slideLayout" Target="../slideLayouts/slideLayout96.xml"/>
  <Relationship Id="rId12" Type="http://schemas.openxmlformats.org/officeDocument/2006/relationships/slideLayout" Target="../slideLayouts/slideLayout97.xml"/>
  <Relationship Id="rId13" Type="http://schemas.openxmlformats.org/officeDocument/2006/relationships/theme" Target="../theme/theme8.xml"/>
  <Relationship Id="rId14" Type="http://schemas.openxmlformats.org/officeDocument/2006/relationships/image" Target="../media/image6.jpeg"/>
  <Relationship Id="rId15" Type="http://schemas.openxmlformats.org/officeDocument/2006/relationships/image" Target="../media/image7.png"/>
  <Relationship Id="rId16" Type="http://schemas.openxmlformats.org/officeDocument/2006/relationships/image" Target="../media/image3.jpeg"/>
  <Relationship Id="rId2" Type="http://schemas.openxmlformats.org/officeDocument/2006/relationships/slideLayout" Target="../slideLayouts/slideLayout87.xml"/>
  <Relationship Id="rId3" Type="http://schemas.openxmlformats.org/officeDocument/2006/relationships/slideLayout" Target="../slideLayouts/slideLayout88.xml"/>
  <Relationship Id="rId4" Type="http://schemas.openxmlformats.org/officeDocument/2006/relationships/slideLayout" Target="../slideLayouts/slideLayout89.xml"/>
  <Relationship Id="rId5" Type="http://schemas.openxmlformats.org/officeDocument/2006/relationships/slideLayout" Target="../slideLayouts/slideLayout90.xml"/>
  <Relationship Id="rId6" Type="http://schemas.openxmlformats.org/officeDocument/2006/relationships/slideLayout" Target="../slideLayouts/slideLayout91.xml"/>
  <Relationship Id="rId7" Type="http://schemas.openxmlformats.org/officeDocument/2006/relationships/slideLayout" Target="../slideLayouts/slideLayout92.xml"/>
  <Relationship Id="rId8" Type="http://schemas.openxmlformats.org/officeDocument/2006/relationships/slideLayout" Target="../slideLayouts/slideLayout93.xml"/>
  <Relationship Id="rId9" Type="http://schemas.openxmlformats.org/officeDocument/2006/relationships/slideLayout" Target="../slideLayouts/slideLayout94.xml"/>
</Relationships>

</file>

<file path=ppt/slideMasters/_rels/slideMaster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98.xml"/>
  <Relationship Id="rId10" Type="http://schemas.openxmlformats.org/officeDocument/2006/relationships/slideLayout" Target="../slideLayouts/slideLayout107.xml"/>
  <Relationship Id="rId11" Type="http://schemas.openxmlformats.org/officeDocument/2006/relationships/slideLayout" Target="../slideLayouts/slideLayout108.xml"/>
  <Relationship Id="rId12" Type="http://schemas.openxmlformats.org/officeDocument/2006/relationships/slideLayout" Target="../slideLayouts/slideLayout109.xml"/>
  <Relationship Id="rId13" Type="http://schemas.openxmlformats.org/officeDocument/2006/relationships/theme" Target="../theme/theme9.xml"/>
  <Relationship Id="rId14" Type="http://schemas.openxmlformats.org/officeDocument/2006/relationships/image" Target="../media/image2.jpeg"/>
  <Relationship Id="rId15" Type="http://schemas.openxmlformats.org/officeDocument/2006/relationships/image" Target="../media/image3.jpeg"/>
  <Relationship Id="rId16" Type="http://schemas.openxmlformats.org/officeDocument/2006/relationships/image" Target="../media/image4.png"/>
  <Relationship Id="rId2" Type="http://schemas.openxmlformats.org/officeDocument/2006/relationships/slideLayout" Target="../slideLayouts/slideLayout99.xml"/>
  <Relationship Id="rId3" Type="http://schemas.openxmlformats.org/officeDocument/2006/relationships/slideLayout" Target="../slideLayouts/slideLayout100.xml"/>
  <Relationship Id="rId4" Type="http://schemas.openxmlformats.org/officeDocument/2006/relationships/slideLayout" Target="../slideLayouts/slideLayout101.xml"/>
  <Relationship Id="rId5" Type="http://schemas.openxmlformats.org/officeDocument/2006/relationships/slideLayout" Target="../slideLayouts/slideLayout102.xml"/>
  <Relationship Id="rId6" Type="http://schemas.openxmlformats.org/officeDocument/2006/relationships/slideLayout" Target="../slideLayouts/slideLayout103.xml"/>
  <Relationship Id="rId7" Type="http://schemas.openxmlformats.org/officeDocument/2006/relationships/slideLayout" Target="../slideLayouts/slideLayout104.xml"/>
  <Relationship Id="rId8" Type="http://schemas.openxmlformats.org/officeDocument/2006/relationships/slideLayout" Target="../slideLayouts/slideLayout105.xml"/>
  <Relationship Id="rId9" Type="http://schemas.openxmlformats.org/officeDocument/2006/relationships/slideLayout" Target="../slideLayouts/slideLayout106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smtClean="0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1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3.xml"/>
  <Relationship Id="rId3" Type="http://schemas.openxmlformats.org/officeDocument/2006/relationships/chart" Target="../charts/chart1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4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5.xml"/>
  <Relationship Id="rId3" Type="http://schemas.openxmlformats.org/officeDocument/2006/relationships/chart" Target="../charts/chart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6.xml"/>
  <Relationship Id="rId3" Type="http://schemas.openxmlformats.org/officeDocument/2006/relationships/image" Target="../media/image9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7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8.xml"/>
  <Relationship Id="rId3" Type="http://schemas.openxmlformats.org/officeDocument/2006/relationships/chart" Target="../charts/chart3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9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0.xml"/>
  <Relationship Id="rId3" Type="http://schemas.openxmlformats.org/officeDocument/2006/relationships/chart" Target="../charts/chart4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1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2.xml"/>
  <Relationship Id="rId3" Type="http://schemas.openxmlformats.org/officeDocument/2006/relationships/chart" Target="../charts/chart5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3.xml"/>
  <Relationship Id="rId3" Type="http://schemas.openxmlformats.org/officeDocument/2006/relationships/image" Target="../media/image10.pn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4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5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6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7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8.xml"/>
  <Relationship Id="rId3" Type="http://schemas.openxmlformats.org/officeDocument/2006/relationships/image" Target="../media/image11.pn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9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30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5.xml"/>
  <Relationship Id="rId3" Type="http://schemas.openxmlformats.org/officeDocument/2006/relationships/hyperlink" TargetMode="External" Target="https://www.healthypeople.gov/node/4668/data_details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9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152400" y="1905000"/>
            <a:ext cx="87630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99"/>
                </a:solidFill>
                <a:latin typeface="+mn-lt"/>
              </a:rPr>
              <a:t>Massachusetts </a:t>
            </a:r>
            <a:r>
              <a:rPr lang="en-US" altLang="en-US" b="1" dirty="0" smtClean="0">
                <a:solidFill>
                  <a:srgbClr val="003399"/>
                </a:solidFill>
                <a:latin typeface="+mn-lt"/>
              </a:rPr>
              <a:t>Healthcare </a:t>
            </a:r>
            <a:r>
              <a:rPr lang="en-US" altLang="en-US" b="1" dirty="0">
                <a:solidFill>
                  <a:srgbClr val="003399"/>
                </a:solidFill>
                <a:latin typeface="+mn-lt"/>
              </a:rPr>
              <a:t>Personnel Influenza </a:t>
            </a:r>
            <a:r>
              <a:rPr lang="en-US" altLang="en-US" b="1" dirty="0" smtClean="0">
                <a:solidFill>
                  <a:srgbClr val="003399"/>
                </a:solidFill>
                <a:latin typeface="+mn-lt"/>
              </a:rPr>
              <a:t>Vaccination in Health Care Facilities</a:t>
            </a:r>
            <a:endParaRPr lang="en-US" altLang="en-US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63900"/>
            <a:ext cx="9144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ＭＳ Ｐゴシック" pitchFamily="34" charset="-128"/>
              </a:rPr>
              <a:t>2015-2016 Influenza Season</a:t>
            </a:r>
          </a:p>
          <a:p>
            <a:pPr algn="ctr">
              <a:defRPr/>
            </a:pPr>
            <a:endParaRPr lang="en-US" altLang="en-US" sz="1000" b="1" i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altLang="en-US" sz="1000" b="1" i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Alfred DeMaria, Jr., M.D.</a:t>
            </a:r>
          </a:p>
          <a:p>
            <a:pPr algn="ctr">
              <a:defRPr/>
            </a:pPr>
            <a:r>
              <a:rPr lang="en-US" alt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Bureau of Infectious Disease and Laboratory Sciences</a:t>
            </a:r>
          </a:p>
          <a:p>
            <a:pPr algn="ctr">
              <a:defRPr/>
            </a:pPr>
            <a:endParaRPr lang="en-US" altLang="en-US" sz="10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Katherine T. Fillo, </a:t>
            </a:r>
            <a:r>
              <a:rPr lang="en-US" altLang="en-US" b="1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Ph.D</a:t>
            </a:r>
            <a:r>
              <a:rPr lang="en-US" alt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, RN-BC</a:t>
            </a:r>
          </a:p>
          <a:p>
            <a:pPr algn="ctr">
              <a:defRPr/>
            </a:pPr>
            <a:r>
              <a:rPr lang="en-US" altLang="en-US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Bureau of Health Care Safety and Quality</a:t>
            </a:r>
          </a:p>
          <a:p>
            <a:pPr algn="ctr">
              <a:defRPr/>
            </a:pPr>
            <a:endParaRPr lang="en-US" altLang="en-US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Public Health Council</a:t>
            </a:r>
            <a:endParaRPr lang="en-US" altLang="en-US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February 8, 2017</a:t>
            </a:r>
          </a:p>
          <a:p>
            <a:pPr algn="ctr">
              <a:defRPr/>
            </a:pPr>
            <a:endParaRPr lang="en-US" altLang="en-US" sz="28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altLang="en-US" sz="1600" b="1" i="1" dirty="0" smtClean="0">
              <a:solidFill>
                <a:srgbClr val="0033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9896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NHSN Measures</a:t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Acute Care Hospitals, Ambulatory Surgical Centers, Dialysis Centers and Non-acute Hospitals</a:t>
            </a:r>
            <a:endParaRPr lang="en-US" alt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228600" y="1782763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Percentage HCP in facility with a medical contraindication to vaccine in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2015-2016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228600" y="4191000"/>
            <a:ext cx="868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Percentage HCP in facility with unknown influenza vaccine status in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2015-2016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365" name="AutoShape 18"/>
          <p:cNvSpPr>
            <a:spLocks noChangeArrowheads="1"/>
          </p:cNvSpPr>
          <p:nvPr/>
        </p:nvSpPr>
        <p:spPr bwMode="auto">
          <a:xfrm>
            <a:off x="228600" y="4876800"/>
            <a:ext cx="8686800" cy="10112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962025" y="5178425"/>
            <a:ext cx="3768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>
            <a:spAutoFit/>
          </a:bodyPr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2813" indent="-2286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Unknown </a:t>
            </a:r>
            <a:r>
              <a:rPr lang="en-US" altLang="en-US" sz="1800" dirty="0" smtClean="0">
                <a:solidFill>
                  <a:srgbClr val="000000"/>
                </a:solidFill>
                <a:latin typeface="Arial"/>
              </a:rPr>
              <a:t>Vaccine Status =</a:t>
            </a:r>
          </a:p>
        </p:txBody>
      </p:sp>
      <p:sp>
        <p:nvSpPr>
          <p:cNvPr id="11271" name="Text Box 20"/>
          <p:cNvSpPr txBox="1">
            <a:spLocks noChangeArrowheads="1"/>
          </p:cNvSpPr>
          <p:nvPr/>
        </p:nvSpPr>
        <p:spPr bwMode="auto">
          <a:xfrm>
            <a:off x="3848100" y="4967288"/>
            <a:ext cx="407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>
            <a:spAutoFit/>
          </a:bodyPr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2813" indent="-2286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/>
              </a:rPr>
              <a:t># HCP with Unknown Vaccine Status</a:t>
            </a:r>
          </a:p>
        </p:txBody>
      </p:sp>
      <p:sp>
        <p:nvSpPr>
          <p:cNvPr id="11272" name="Text Box 21"/>
          <p:cNvSpPr txBox="1">
            <a:spLocks noChangeArrowheads="1"/>
          </p:cNvSpPr>
          <p:nvPr/>
        </p:nvSpPr>
        <p:spPr bwMode="auto">
          <a:xfrm>
            <a:off x="4038600" y="5430838"/>
            <a:ext cx="3743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>
            <a:spAutoFit/>
          </a:bodyPr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2813" indent="-2286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/>
              </a:rPr>
              <a:t>Total # HCP at Facility</a:t>
            </a:r>
          </a:p>
        </p:txBody>
      </p:sp>
      <p:sp>
        <p:nvSpPr>
          <p:cNvPr id="15369" name="Line 22"/>
          <p:cNvSpPr>
            <a:spLocks noChangeShapeType="1"/>
          </p:cNvSpPr>
          <p:nvPr/>
        </p:nvSpPr>
        <p:spPr bwMode="auto">
          <a:xfrm flipV="1">
            <a:off x="4030663" y="5357813"/>
            <a:ext cx="3678237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dirty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11274" name="Group 1"/>
          <p:cNvGrpSpPr>
            <a:grpSpLocks/>
          </p:cNvGrpSpPr>
          <p:nvPr/>
        </p:nvGrpSpPr>
        <p:grpSpPr bwMode="auto">
          <a:xfrm>
            <a:off x="228600" y="2913063"/>
            <a:ext cx="8686800" cy="1011237"/>
            <a:chOff x="152400" y="2819400"/>
            <a:chExt cx="8839200" cy="1011238"/>
          </a:xfrm>
          <a:solidFill>
            <a:schemeClr val="bg2"/>
          </a:solidFill>
        </p:grpSpPr>
        <p:sp>
          <p:nvSpPr>
            <p:cNvPr id="11275" name="AutoShape 24"/>
            <p:cNvSpPr>
              <a:spLocks noChangeArrowheads="1"/>
            </p:cNvSpPr>
            <p:nvPr/>
          </p:nvSpPr>
          <p:spPr bwMode="auto">
            <a:xfrm>
              <a:off x="152400" y="2819400"/>
              <a:ext cx="8839200" cy="101123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dirty="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1066689" y="3049587"/>
              <a:ext cx="3768614" cy="3683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Medical Contraindication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Arial"/>
                </a:rPr>
                <a:t> =</a:t>
              </a:r>
            </a:p>
          </p:txBody>
        </p:sp>
        <p:sp>
          <p:nvSpPr>
            <p:cNvPr id="11276" name="Text Box 26"/>
            <p:cNvSpPr txBox="1">
              <a:spLocks noChangeArrowheads="1"/>
            </p:cNvSpPr>
            <p:nvPr/>
          </p:nvSpPr>
          <p:spPr bwMode="auto">
            <a:xfrm>
              <a:off x="3953467" y="2836286"/>
              <a:ext cx="3960546" cy="3698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/>
                </a:rPr>
                <a:t># HCP with Medical Contraindication</a:t>
              </a:r>
            </a:p>
          </p:txBody>
        </p:sp>
        <p:sp>
          <p:nvSpPr>
            <p:cNvPr id="11277" name="Text Box 27"/>
            <p:cNvSpPr txBox="1">
              <a:spLocks noChangeArrowheads="1"/>
            </p:cNvSpPr>
            <p:nvPr/>
          </p:nvSpPr>
          <p:spPr bwMode="auto">
            <a:xfrm>
              <a:off x="4021166" y="3325813"/>
              <a:ext cx="3742767" cy="3667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/>
                </a:rPr>
                <a:t>Total # HCP at Facility</a:t>
              </a:r>
            </a:p>
          </p:txBody>
        </p:sp>
        <p:sp>
          <p:nvSpPr>
            <p:cNvPr id="11279" name="Line 28"/>
            <p:cNvSpPr>
              <a:spLocks noChangeShapeType="1"/>
            </p:cNvSpPr>
            <p:nvPr/>
          </p:nvSpPr>
          <p:spPr bwMode="auto">
            <a:xfrm>
              <a:off x="4021282" y="3276600"/>
              <a:ext cx="374332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537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86F9FBE-F4C7-477F-A3A1-91F7E8DE293A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Clinic, Nursing </a:t>
            </a:r>
            <a:r>
              <a:rPr lang="en-US" sz="2200" dirty="0"/>
              <a:t>H</a:t>
            </a:r>
            <a:r>
              <a:rPr lang="en-US" sz="2200" dirty="0" smtClean="0"/>
              <a:t>ome, Rest </a:t>
            </a:r>
            <a:r>
              <a:rPr lang="en-US" sz="2200" dirty="0"/>
              <a:t>H</a:t>
            </a:r>
            <a:r>
              <a:rPr lang="en-US" sz="2200" dirty="0" smtClean="0"/>
              <a:t>ome, </a:t>
            </a:r>
            <a:r>
              <a:rPr lang="en-US" sz="2200" dirty="0"/>
              <a:t>and </a:t>
            </a:r>
            <a:r>
              <a:rPr lang="en-US" sz="2200" dirty="0" smtClean="0"/>
              <a:t>Adult Day Health Program Measures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0625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Facilities are required to report directly to DPH by May 15, 2016: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Total number </a:t>
            </a:r>
            <a:r>
              <a:rPr lang="en-US" sz="2000" dirty="0"/>
              <a:t>of employees as of December 31, </a:t>
            </a:r>
            <a:r>
              <a:rPr lang="en-US" sz="2000" dirty="0" smtClean="0"/>
              <a:t>2015; </a:t>
            </a:r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otal </a:t>
            </a:r>
            <a:r>
              <a:rPr lang="en-US" sz="2000" dirty="0"/>
              <a:t>number of </a:t>
            </a:r>
            <a:r>
              <a:rPr lang="en-US" sz="2000" dirty="0" smtClean="0"/>
              <a:t>employees receiving seasonal influenza </a:t>
            </a:r>
            <a:r>
              <a:rPr lang="en-US" sz="2000" dirty="0"/>
              <a:t>vaccination provided by the health care facility between August 1, 2015 and March 31, </a:t>
            </a:r>
            <a:r>
              <a:rPr lang="en-US" sz="2000" dirty="0" smtClean="0"/>
              <a:t>2016;</a:t>
            </a:r>
          </a:p>
          <a:p>
            <a:endParaRPr lang="en-US" sz="2000" dirty="0" smtClean="0"/>
          </a:p>
          <a:p>
            <a:r>
              <a:rPr lang="en-US" sz="2000" dirty="0" smtClean="0"/>
              <a:t>Total number of employees receiving </a:t>
            </a:r>
            <a:r>
              <a:rPr lang="en-US" sz="2000" dirty="0"/>
              <a:t>seasonal influenza vaccination administered outside the health care facility between August 1, 2015 and March 31, </a:t>
            </a:r>
            <a:r>
              <a:rPr lang="en-US" sz="2000" dirty="0" smtClean="0"/>
              <a:t>2016; and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otal </a:t>
            </a:r>
            <a:r>
              <a:rPr lang="en-US" sz="2000" dirty="0"/>
              <a:t>number of </a:t>
            </a:r>
            <a:r>
              <a:rPr lang="en-US" sz="2000" dirty="0" smtClean="0"/>
              <a:t>employees who </a:t>
            </a:r>
            <a:r>
              <a:rPr lang="en-US" sz="2000" dirty="0"/>
              <a:t>declined vaccination </a:t>
            </a:r>
            <a:r>
              <a:rPr lang="en-US" sz="2000" dirty="0" smtClean="0"/>
              <a:t>between August </a:t>
            </a:r>
            <a:r>
              <a:rPr lang="en-US" sz="2000" dirty="0"/>
              <a:t>1, 2015 and March 31, </a:t>
            </a:r>
            <a:r>
              <a:rPr lang="en-US" sz="2000" dirty="0" smtClean="0"/>
              <a:t>2016.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7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Clinic, Nursing Home, Rest Home, and Adult Day Health Center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facility vaccination rate was calculated by dividing the number of facility HCPs vaccinated by the total number of facility HCPs.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overall mean percentage of HCPs vaccinated by facility type was calculated as the mean of all facility vaccination rates.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66688" y="2262354"/>
            <a:ext cx="8686800" cy="1011237"/>
            <a:chOff x="96" y="2592"/>
            <a:chExt cx="5472" cy="637"/>
          </a:xfrm>
          <a:solidFill>
            <a:schemeClr val="bg2"/>
          </a:solidFill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96" y="2592"/>
              <a:ext cx="5472" cy="637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dirty="0" smtClean="0">
                <a:solidFill>
                  <a:srgbClr val="FF0000"/>
                </a:solidFill>
                <a:ea typeface="+mn-ea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00" y="2755"/>
              <a:ext cx="2550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Vaccine Coverage =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637" y="2647"/>
              <a:ext cx="3918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HCP Vaccinated at Facility + HCP Vaccinated Elsewhere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48" y="2912"/>
              <a:ext cx="2317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Total # HCP at Facility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637" y="2880"/>
              <a:ext cx="383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4267200" y="0"/>
            <a:ext cx="4876800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 smtClean="0">
                <a:solidFill>
                  <a:schemeClr val="bg1"/>
                </a:solidFill>
                <a:latin typeface="+mn-lt"/>
              </a:rPr>
              <a:t>Median and Range of HCP Influenza Vaccine Coverage at Massachusetts Acute Care Hospitals 2015-16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8750" y="6530975"/>
            <a:ext cx="8839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00" dirty="0" smtClean="0">
                <a:latin typeface="+mn-lt"/>
                <a:ea typeface="+mn-ea"/>
              </a:rPr>
              <a:t>*Median and range are measures of HCP vaccine coverage by reporting MA acute care hospitals, not state aggregate rates for HCP  </a:t>
            </a:r>
          </a:p>
        </p:txBody>
      </p:sp>
      <p:sp>
        <p:nvSpPr>
          <p:cNvPr id="18436" name="Rounded Rectangle 1"/>
          <p:cNvSpPr>
            <a:spLocks noChangeArrowheads="1"/>
          </p:cNvSpPr>
          <p:nvPr/>
        </p:nvSpPr>
        <p:spPr bwMode="auto">
          <a:xfrm>
            <a:off x="127494" y="1524000"/>
            <a:ext cx="2449449" cy="472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rgbClr val="DDDDDD"/>
            </a:solidFill>
            <a:round/>
            <a:headEnd/>
            <a:tailEnd/>
          </a:ln>
        </p:spPr>
        <p:txBody>
          <a:bodyPr lIns="121772" tIns="60885" rIns="121772" bIns="60885"/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65213" indent="-455613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74813" indent="-4572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82825" indent="-455613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892425" indent="-4572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Calibri" pitchFamily="34" charset="0"/>
              </a:rPr>
              <a:t>Key Findings</a:t>
            </a:r>
            <a:endParaRPr lang="en-US" altLang="en-US" sz="500" b="1" dirty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</a:rPr>
              <a:t>The statewide median for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vaccine 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</a:rPr>
              <a:t>coverage </a:t>
            </a:r>
            <a:r>
              <a:rPr lang="en-US" altLang="en-US" sz="1800" dirty="0">
                <a:latin typeface="Calibri" pitchFamily="34" charset="0"/>
              </a:rPr>
              <a:t>was 92</a:t>
            </a:r>
            <a:r>
              <a:rPr lang="en-US" altLang="en-US" sz="1800" dirty="0" smtClean="0">
                <a:latin typeface="Calibri" pitchFamily="34" charset="0"/>
              </a:rPr>
              <a:t>%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>
                <a:latin typeface="Calibri" pitchFamily="34" charset="0"/>
              </a:rPr>
              <a:t>39 (53%) facilities achieved </a:t>
            </a:r>
            <a:r>
              <a:rPr lang="en-US" altLang="en-US" sz="1800" dirty="0">
                <a:latin typeface="Calibri" pitchFamily="34" charset="0"/>
              </a:rPr>
              <a:t>vaccine coverage of </a:t>
            </a:r>
            <a:r>
              <a:rPr lang="en-US" altLang="en-US" sz="1800" dirty="0" smtClean="0">
                <a:latin typeface="Calibri" pitchFamily="34" charset="0"/>
              </a:rPr>
              <a:t>90% </a:t>
            </a:r>
            <a:r>
              <a:rPr lang="en-US" altLang="en-US" sz="1800" dirty="0">
                <a:latin typeface="Calibri" pitchFamily="34" charset="0"/>
              </a:rPr>
              <a:t>or </a:t>
            </a:r>
            <a:r>
              <a:rPr lang="en-US" altLang="en-US" sz="1800" dirty="0" smtClean="0">
                <a:latin typeface="Calibri" pitchFamily="34" charset="0"/>
              </a:rPr>
              <a:t>greater 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Most 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</a:rPr>
              <a:t>HCP were vaccinated at their workplace 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Median declination 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</a:rPr>
              <a:t>was only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4%</a:t>
            </a:r>
            <a:endParaRPr lang="en-US" alt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79022D-9FEF-4F22-B234-962AD8066566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96640"/>
              </p:ext>
            </p:extLst>
          </p:nvPr>
        </p:nvGraphicFramePr>
        <p:xfrm>
          <a:off x="2576944" y="1626919"/>
          <a:ext cx="6421005" cy="384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98223" y="5715000"/>
            <a:ext cx="29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N=74 acute care hospitals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253706" y="152400"/>
            <a:ext cx="4737894" cy="102325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n-US" altLang="en-US" sz="2000" b="1" dirty="0" smtClean="0">
                <a:solidFill>
                  <a:schemeClr val="bg1"/>
                </a:solidFill>
                <a:latin typeface="Calibri" pitchFamily="34" charset="0"/>
              </a:rPr>
              <a:t>Acute Care Hospital Healthcare Personnel Vaccine </a:t>
            </a:r>
            <a:r>
              <a:rPr lang="en-US" altLang="en-US" sz="2000" b="1" dirty="0" smtClean="0">
                <a:latin typeface="Calibri" pitchFamily="34" charset="0"/>
              </a:rPr>
              <a:t>Coverage in Aggregate</a:t>
            </a:r>
            <a:endParaRPr lang="en-US" altLang="en-US" sz="2000" b="1" dirty="0" smtClean="0"/>
          </a:p>
        </p:txBody>
      </p:sp>
      <p:graphicFrame>
        <p:nvGraphicFramePr>
          <p:cNvPr id="788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41248"/>
              </p:ext>
            </p:extLst>
          </p:nvPr>
        </p:nvGraphicFramePr>
        <p:xfrm>
          <a:off x="762000" y="1752600"/>
          <a:ext cx="7146967" cy="4024312"/>
        </p:xfrm>
        <a:graphic>
          <a:graphicData uri="http://schemas.openxmlformats.org/drawingml/2006/table">
            <a:tbl>
              <a:tblPr/>
              <a:tblGrid>
                <a:gridCol w="3216135"/>
                <a:gridCol w="2635444"/>
                <a:gridCol w="1295388"/>
              </a:tblGrid>
              <a:tr h="685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State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Aggregate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HCP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Coverage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7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HCP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Vaccinated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231,727 (91%)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(71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- 99%)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9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Vaccinated at Facility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173,121 (68%)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(41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7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Vaccinated Elsewhere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58,606 (23%)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(3 -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HCP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Declined Vaccination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14,122 (5%)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(0 -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HCP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 Unknown Vaccination Status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7,946 (3%)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(0 -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HCP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 a Medical Contraindication</a:t>
                      </a: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1,653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(1%)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(0 -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7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3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0" name="Text Box 48"/>
          <p:cNvSpPr txBox="1">
            <a:spLocks noChangeArrowheads="1"/>
          </p:cNvSpPr>
          <p:nvPr/>
        </p:nvSpPr>
        <p:spPr bwMode="auto">
          <a:xfrm>
            <a:off x="201613" y="6000750"/>
            <a:ext cx="8104187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*Please note the median is the midpoint of the distribution of each measure at MA acute care hospitals.  The medians will not necessarily sum to 100%.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Median and range are measures of HCP vaccine coverage by reporting MA acute care hospitals, not state average for vaccinated HCP</a:t>
            </a:r>
          </a:p>
        </p:txBody>
      </p:sp>
      <p:sp>
        <p:nvSpPr>
          <p:cNvPr id="1950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02DF2DB-C8A2-4DD2-8048-4C6DCE5A53B7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415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343400" y="152400"/>
            <a:ext cx="4648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Overall HCP Influenza Vaccine Coverage in Massachusetts ACHs by HCP Type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1" name="Rounded Rectangle 1"/>
          <p:cNvSpPr>
            <a:spLocks noChangeArrowheads="1"/>
          </p:cNvSpPr>
          <p:nvPr/>
        </p:nvSpPr>
        <p:spPr bwMode="auto">
          <a:xfrm>
            <a:off x="152399" y="1295400"/>
            <a:ext cx="2650177" cy="488195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rgbClr val="DDDDDD"/>
            </a:solidFill>
            <a:round/>
            <a:headEnd/>
            <a:tailEnd/>
          </a:ln>
        </p:spPr>
        <p:txBody>
          <a:bodyPr lIns="121772" tIns="60885" rIns="121772" bIns="60885"/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65213" indent="-455613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74813" indent="-4572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82825" indent="-455613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892425" indent="-4572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Key Findings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 b="1" dirty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" b="1" dirty="0">
              <a:latin typeface="Garamond" pitchFamily="18" charset="0"/>
              <a:ea typeface="ＭＳ Ｐゴシック" pitchFamily="34" charset="-128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Overall, s</a:t>
            </a:r>
            <a:r>
              <a:rPr lang="en-US" altLang="en-US" sz="1600" dirty="0" smtClean="0">
                <a:latin typeface="Calibri" pitchFamily="34" charset="0"/>
                <a:ea typeface="ＭＳ Ｐゴシック" pitchFamily="34" charset="-128"/>
              </a:rPr>
              <a:t>alaried employees were most </a:t>
            </a: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likely to decline vaccine </a:t>
            </a:r>
            <a:r>
              <a:rPr lang="en-US" altLang="en-US" sz="1600" dirty="0" smtClean="0">
                <a:latin typeface="Calibri" pitchFamily="34" charset="0"/>
                <a:ea typeface="ＭＳ Ｐゴシック" pitchFamily="34" charset="-128"/>
              </a:rPr>
              <a:t>when </a:t>
            </a: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compared to other HCP types. This may be partially explained by salaried employees having the most complete reporting.  </a:t>
            </a:r>
            <a:endParaRPr lang="en-US" altLang="en-US" sz="1600" dirty="0" smtClean="0">
              <a:latin typeface="Calibri" pitchFamily="34" charset="0"/>
              <a:ea typeface="ＭＳ Ｐゴシック" pitchFamily="34" charset="-128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600" dirty="0" smtClean="0">
                <a:latin typeface="Calibri" pitchFamily="34" charset="0"/>
                <a:ea typeface="ＭＳ Ｐゴシック" pitchFamily="34" charset="-128"/>
              </a:rPr>
              <a:t>Licensed </a:t>
            </a: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Independent Practitioners were most likely to have unknown vaccine status.  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8196B98-B21C-42D6-B677-A40FCF6153D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086123"/>
              </p:ext>
            </p:extLst>
          </p:nvPr>
        </p:nvGraphicFramePr>
        <p:xfrm>
          <a:off x="2802577" y="1448791"/>
          <a:ext cx="6126830" cy="47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29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4267200" y="-1979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+mn-lt"/>
              </a:rPr>
              <a:t>Trends Over Time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+mn-lt"/>
              </a:rPr>
              <a:t>Acute Care Hospitals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5" name="Rounded Rectangle 1"/>
          <p:cNvSpPr>
            <a:spLocks noChangeArrowheads="1"/>
          </p:cNvSpPr>
          <p:nvPr/>
        </p:nvSpPr>
        <p:spPr bwMode="auto">
          <a:xfrm>
            <a:off x="304800" y="5138057"/>
            <a:ext cx="8686800" cy="1447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rgbClr val="DDDDDD"/>
            </a:solidFill>
            <a:round/>
            <a:headEnd/>
            <a:tailEnd/>
          </a:ln>
        </p:spPr>
        <p:txBody>
          <a:bodyPr lIns="121772" tIns="60885" rIns="121772" bIns="60885"/>
          <a:lstStyle>
            <a:lvl1pPr algn="l" defTabSz="1217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65213" indent="-455613" algn="l" defTabSz="1217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674813" indent="-457200" algn="l" defTabSz="1217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282825" indent="-455613" algn="l" defTabSz="1217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892425" indent="-457200" algn="l" defTabSz="1217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3496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8068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2640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721225" indent="-4572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Median HCP vaccine coverage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remained steady </a:t>
            </a: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in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2015-16 </a:t>
            </a: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and met the Healthy People 2020 benchmark of 90%.  The median declination rate decreased to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4% in 2015-16.  </a:t>
            </a: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This reporting year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shows a continued </a:t>
            </a: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decrease in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median </a:t>
            </a:r>
            <a:r>
              <a:rPr lang="en-US" altLang="en-US" sz="1900" dirty="0">
                <a:latin typeface="Calibri" pitchFamily="34" charset="0"/>
                <a:ea typeface="ＭＳ Ｐゴシック" pitchFamily="34" charset="-128"/>
              </a:rPr>
              <a:t>declination </a:t>
            </a:r>
            <a:r>
              <a:rPr lang="en-US" altLang="en-US" sz="1900" dirty="0" smtClean="0">
                <a:latin typeface="Calibri" pitchFamily="34" charset="0"/>
                <a:ea typeface="ＭＳ Ｐゴシック" pitchFamily="34" charset="-128"/>
              </a:rPr>
              <a:t>and unknown categories since data collection began in the 2008-09 season.</a:t>
            </a:r>
            <a:endParaRPr lang="en-US" altLang="en-US" sz="1900" dirty="0">
              <a:latin typeface="Calibri" pitchFamily="34" charset="0"/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200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05635"/>
            <a:ext cx="8362682" cy="38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45424"/>
              </p:ext>
            </p:extLst>
          </p:nvPr>
        </p:nvGraphicFramePr>
        <p:xfrm>
          <a:off x="350322" y="2066030"/>
          <a:ext cx="8140534" cy="3826228"/>
        </p:xfrm>
        <a:graphic>
          <a:graphicData uri="http://schemas.openxmlformats.org/drawingml/2006/table">
            <a:tbl>
              <a:tblPr firstRow="1" firstCol="1" bandRow="1"/>
              <a:tblGrid>
                <a:gridCol w="4662774"/>
                <a:gridCol w="2414918"/>
                <a:gridCol w="1062842"/>
              </a:tblGrid>
              <a:tr h="540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small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Range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82%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(22-100%)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Vaccine Declination Rate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14%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(0-77%)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5">
                <a:tc>
                  <a:txBody>
                    <a:bodyPr/>
                    <a:lstStyle/>
                    <a:p>
                      <a:r>
                        <a:rPr lang="en-US" sz="1800" b="1" cap="none" baseline="0" dirty="0" smtClean="0">
                          <a:effectLst/>
                          <a:latin typeface="Calibri" panose="020F0502020204030204" pitchFamily="34" charset="0"/>
                        </a:rPr>
                        <a:t>HCP with Unknown Vaccination Status</a:t>
                      </a:r>
                      <a:endParaRPr lang="en-US" sz="1800" b="1" cap="none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2%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(0-35%)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5">
                <a:tc>
                  <a:txBody>
                    <a:bodyPr/>
                    <a:lstStyle/>
                    <a:p>
                      <a:r>
                        <a:rPr lang="en-US" sz="1800" b="1" cap="none" baseline="0" dirty="0" smtClean="0">
                          <a:effectLst/>
                          <a:latin typeface="Calibri" panose="020F0502020204030204" pitchFamily="34" charset="0"/>
                        </a:rPr>
                        <a:t>HCP with a Medical Contraindication</a:t>
                      </a:r>
                      <a:endParaRPr lang="en-US" sz="1800" b="1" cap="none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(0-9%)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45%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(0-93%)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37%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Arial"/>
                        </a:rPr>
                        <a:t>(0-90%)</a:t>
                      </a:r>
                      <a:endParaRPr lang="en-US" sz="1800" cap="none" baseline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36374" y="0"/>
            <a:ext cx="4441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2015-2016 </a:t>
            </a:r>
            <a:r>
              <a:rPr lang="en-US" altLang="en-US" sz="2400" b="1" dirty="0">
                <a:solidFill>
                  <a:srgbClr val="FFFFFF"/>
                </a:solidFill>
                <a:latin typeface="+mn-lt"/>
              </a:rPr>
              <a:t>Results</a:t>
            </a:r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: </a:t>
            </a: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Ambulatory Surgical Centers </a:t>
            </a:r>
            <a:endParaRPr lang="en-US" alt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261" y="1235034"/>
            <a:ext cx="80395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Mean percentage of HCP at Ambulatory Surgical Centers Vaccinated </a:t>
            </a:r>
            <a:r>
              <a:rPr lang="en-US" sz="2400" b="1" dirty="0">
                <a:latin typeface="+mn-lt"/>
              </a:rPr>
              <a:t>against </a:t>
            </a:r>
            <a:r>
              <a:rPr lang="en-US" sz="2400" b="1" dirty="0" smtClean="0">
                <a:latin typeface="+mn-lt"/>
              </a:rPr>
              <a:t>Influenza During </a:t>
            </a:r>
            <a:r>
              <a:rPr lang="en-US" sz="2400" b="1" dirty="0">
                <a:latin typeface="+mn-lt"/>
              </a:rPr>
              <a:t>2015-2016 </a:t>
            </a:r>
            <a:r>
              <a:rPr lang="en-US" sz="2400" b="1" dirty="0" smtClean="0">
                <a:latin typeface="+mn-lt"/>
              </a:rPr>
              <a:t>season</a:t>
            </a:r>
          </a:p>
          <a:p>
            <a:pPr algn="ctr"/>
            <a:endParaRPr lang="en-US" b="1" cap="small" dirty="0"/>
          </a:p>
          <a:p>
            <a:pPr algn="ctr"/>
            <a:endParaRPr lang="en-US" dirty="0"/>
          </a:p>
          <a:p>
            <a:pPr algn="ctr"/>
            <a:r>
              <a:rPr lang="en-US" b="1" cap="small" dirty="0"/>
              <a:t>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1273" y="6020790"/>
            <a:ext cx="43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N=53 reporting ASCs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764" y="1171577"/>
            <a:ext cx="7920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Overall Ambulatory Surgical Center Vaccination of HCP by Personnel Category</a:t>
            </a:r>
            <a:endParaRPr 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343" y="103031"/>
            <a:ext cx="444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2015-2016 </a:t>
            </a:r>
            <a:r>
              <a:rPr lang="en-US" altLang="en-US" sz="2400" b="1" dirty="0">
                <a:solidFill>
                  <a:srgbClr val="FFFFFF"/>
                </a:solidFill>
                <a:latin typeface="+mn-lt"/>
              </a:rPr>
              <a:t>Results</a:t>
            </a:r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: </a:t>
            </a: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Ambulatory Surgical Centers </a:t>
            </a:r>
            <a:endParaRPr lang="en-US" altLang="en-US" sz="2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170801"/>
              </p:ext>
            </p:extLst>
          </p:nvPr>
        </p:nvGraphicFramePr>
        <p:xfrm>
          <a:off x="593765" y="2125684"/>
          <a:ext cx="8093035" cy="448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101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FFFF"/>
                </a:solidFill>
              </a:rPr>
              <a:t>2015-2016 Results: 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Dialysis Centers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18880"/>
              </p:ext>
            </p:extLst>
          </p:nvPr>
        </p:nvGraphicFramePr>
        <p:xfrm>
          <a:off x="510638" y="2244437"/>
          <a:ext cx="8328562" cy="3939107"/>
        </p:xfrm>
        <a:graphic>
          <a:graphicData uri="http://schemas.openxmlformats.org/drawingml/2006/table">
            <a:tbl>
              <a:tblPr firstRow="1" firstCol="1" bandRow="1"/>
              <a:tblGrid>
                <a:gridCol w="4713269"/>
                <a:gridCol w="1740697"/>
                <a:gridCol w="1874596"/>
              </a:tblGrid>
              <a:tr h="611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Range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86%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(20-100%)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Vaccination Declination Rate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10%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(0-50%)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800" b="1" cap="none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HCP with Unknown Vaccination Status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4%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(0-30%) 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baseline="0" dirty="0" smtClean="0">
                          <a:effectLst/>
                          <a:latin typeface="Calibri" panose="020F0502020204030204" pitchFamily="34" charset="0"/>
                        </a:rPr>
                        <a:t>HCP with a Medical Contraindication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effectLst/>
                          <a:latin typeface="+mn-lt"/>
                          <a:ea typeface="Times New Roman"/>
                        </a:rPr>
                        <a:t>1%</a:t>
                      </a:r>
                      <a:endParaRPr lang="en-US" sz="1800" cap="none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(0-5%)</a:t>
                      </a:r>
                      <a:endParaRPr lang="en-US" sz="1800" cap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59%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(0-90%)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28%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</a:t>
                      </a:r>
                      <a:r>
                        <a:rPr lang="en-US" sz="1800" cap="none" baseline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%)</a:t>
                      </a:r>
                      <a:endParaRPr lang="en-US" sz="1800" cap="none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638" y="1098146"/>
            <a:ext cx="8328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cap="small" dirty="0" smtClean="0"/>
          </a:p>
          <a:p>
            <a:pPr algn="ctr"/>
            <a:r>
              <a:rPr lang="en-US" sz="2000" b="1" dirty="0" smtClean="0"/>
              <a:t>Mean </a:t>
            </a:r>
            <a:r>
              <a:rPr lang="en-US" sz="2000" b="1" dirty="0"/>
              <a:t>Percent of Dialysis Center HCP Vaccinated against Influenza </a:t>
            </a:r>
            <a:r>
              <a:rPr lang="en-US" sz="2000" b="1" dirty="0" smtClean="0"/>
              <a:t>During the 2015-2016 Season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0308" y="6208655"/>
            <a:ext cx="346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N=57 Reporting Facilities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8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en-US" sz="2400" dirty="0" smtClean="0"/>
          </a:p>
          <a:p>
            <a:pPr eaLnBrk="1" fontAlgn="t" hangingPunct="1"/>
            <a:r>
              <a:rPr lang="en-US" sz="2400" dirty="0" smtClean="0"/>
              <a:t>Background</a:t>
            </a:r>
          </a:p>
          <a:p>
            <a:pPr eaLnBrk="1" fontAlgn="t" hangingPunct="1"/>
            <a:r>
              <a:rPr lang="en-US" sz="2400" dirty="0" smtClean="0"/>
              <a:t>Regulation</a:t>
            </a:r>
            <a:endParaRPr lang="en-US" sz="2400" dirty="0"/>
          </a:p>
          <a:p>
            <a:pPr eaLnBrk="1" fontAlgn="t" hangingPunct="1"/>
            <a:r>
              <a:rPr lang="en-US" sz="2400" dirty="0"/>
              <a:t>Performance Goal </a:t>
            </a:r>
            <a:endParaRPr lang="en-US" sz="2400" dirty="0" smtClean="0"/>
          </a:p>
          <a:p>
            <a:pPr eaLnBrk="1" fontAlgn="t" hangingPunct="1"/>
            <a:r>
              <a:rPr lang="en-US" sz="2400" dirty="0" smtClean="0"/>
              <a:t>Methodology</a:t>
            </a:r>
            <a:endParaRPr lang="en-US" sz="2400" dirty="0"/>
          </a:p>
          <a:p>
            <a:pPr eaLnBrk="1" fontAlgn="t" hangingPunct="1"/>
            <a:r>
              <a:rPr lang="en-US" sz="2400" dirty="0" smtClean="0"/>
              <a:t>Measures</a:t>
            </a:r>
            <a:endParaRPr lang="en-US" sz="2400" dirty="0"/>
          </a:p>
          <a:p>
            <a:pPr eaLnBrk="1" fontAlgn="t" hangingPunct="1"/>
            <a:r>
              <a:rPr lang="en-US" sz="2400" dirty="0" smtClean="0"/>
              <a:t>Results</a:t>
            </a:r>
          </a:p>
          <a:p>
            <a:pPr eaLnBrk="1" fontAlgn="t" hangingPunct="1"/>
            <a:r>
              <a:rPr lang="en-US" sz="2400" dirty="0" smtClean="0"/>
              <a:t>Conclusions</a:t>
            </a:r>
          </a:p>
          <a:p>
            <a:pPr eaLnBrk="1" fontAlgn="t" hangingPunct="1"/>
            <a:r>
              <a:rPr lang="en-US" sz="2400" dirty="0" smtClean="0"/>
              <a:t>Enhanced Public Health Actions  </a:t>
            </a:r>
          </a:p>
          <a:p>
            <a:pPr eaLnBrk="1" fontAlgn="t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8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5111" y="178130"/>
            <a:ext cx="4833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2015-2016 </a:t>
            </a:r>
            <a:r>
              <a:rPr lang="en-US" altLang="en-US" sz="2400" b="1" dirty="0">
                <a:solidFill>
                  <a:srgbClr val="FFFFFF"/>
                </a:solidFill>
                <a:latin typeface="+mn-lt"/>
              </a:rPr>
              <a:t>Results: Dialysis Centers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631" y="1234893"/>
            <a:ext cx="8597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Overall Dialysis Center Vaccination of HCP by Personnel Category </a:t>
            </a:r>
            <a:r>
              <a:rPr lang="en-US" sz="2000" b="1" i="1" dirty="0"/>
              <a:t> 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545544"/>
              </p:ext>
            </p:extLst>
          </p:nvPr>
        </p:nvGraphicFramePr>
        <p:xfrm>
          <a:off x="427512" y="1788540"/>
          <a:ext cx="8259287" cy="481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4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75430"/>
              </p:ext>
            </p:extLst>
          </p:nvPr>
        </p:nvGraphicFramePr>
        <p:xfrm>
          <a:off x="641269" y="2422567"/>
          <a:ext cx="8000508" cy="3632704"/>
        </p:xfrm>
        <a:graphic>
          <a:graphicData uri="http://schemas.openxmlformats.org/drawingml/2006/table">
            <a:tbl>
              <a:tblPr firstRow="1" firstCol="1" bandRow="1"/>
              <a:tblGrid>
                <a:gridCol w="4332613"/>
                <a:gridCol w="1897187"/>
                <a:gridCol w="1770708"/>
              </a:tblGrid>
              <a:tr h="805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Mean % Vaccinated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Range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Total Vaccinated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(49-98%)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Vaccination Declination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(0-38%)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HCP with Unknown Vaccination Status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(0-33%)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baseline="0" dirty="0" smtClean="0">
                          <a:effectLst/>
                          <a:latin typeface="Calibri" panose="020F0502020204030204" pitchFamily="34" charset="0"/>
                        </a:rPr>
                        <a:t>HCP with a Medical Contraindication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(0-6%)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Location Vaccinated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At Place of Employment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(20-77%)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Outside Place of Employment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(0-50%)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1268" y="1321107"/>
            <a:ext cx="7727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Mean Percent of Non-Acute Care Hospital HCP Vaccinated against Influenza During </a:t>
            </a:r>
            <a:r>
              <a:rPr lang="en-US" sz="2400" b="1" dirty="0" smtClean="0">
                <a:latin typeface="+mn-lt"/>
              </a:rPr>
              <a:t>the 2015-2016 Season </a:t>
            </a:r>
            <a:endParaRPr 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8868" y="118753"/>
            <a:ext cx="4690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+mn-lt"/>
              </a:rPr>
              <a:t>2015-2016 Results: </a:t>
            </a:r>
            <a:endParaRPr lang="en-US" altLang="en-US" sz="24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Non-Acute Care Hospitals</a:t>
            </a: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68" y="6245225"/>
            <a:ext cx="499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N=36 Reporting Facilities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8868" y="118753"/>
            <a:ext cx="4690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+mn-lt"/>
              </a:rPr>
              <a:t>2015-2016 Results: </a:t>
            </a:r>
            <a:endParaRPr lang="en-US" altLang="en-US" sz="24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Non-Acute Care Hospitals</a:t>
            </a:r>
            <a:r>
              <a:rPr lang="en-US" altLang="en-US" b="1" dirty="0" smtClean="0">
                <a:solidFill>
                  <a:srgbClr val="FFFFFF"/>
                </a:solidFill>
              </a:rPr>
              <a:t> 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2" y="6331941"/>
            <a:ext cx="499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N=36 Reporting Facilities 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764" y="1322366"/>
            <a:ext cx="818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Overall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Non-Acute Care Hospital Vaccination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of HCP by Personnel Category 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59830"/>
              </p:ext>
            </p:extLst>
          </p:nvPr>
        </p:nvGraphicFramePr>
        <p:xfrm>
          <a:off x="831272" y="2153363"/>
          <a:ext cx="7291449" cy="417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28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C89894-C952-40F8-B451-DB1B1AEB000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46266" y="2185060"/>
            <a:ext cx="8039594" cy="4060165"/>
            <a:chOff x="0" y="0"/>
            <a:chExt cx="5587034" cy="2956891"/>
          </a:xfrm>
        </p:grpSpPr>
        <p:pic>
          <p:nvPicPr>
            <p:cNvPr id="7" name="Chart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93909" cy="296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336328" y="144215"/>
              <a:ext cx="706736" cy="35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7432" tIns="2286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Non Acute Hospital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785629" y="157310"/>
              <a:ext cx="668534" cy="22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7432" tIns="2286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Dialysis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2467" y="1318161"/>
            <a:ext cx="777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M</a:t>
            </a:r>
            <a:r>
              <a:rPr lang="en-US" sz="1600" b="1" dirty="0" smtClean="0">
                <a:latin typeface="+mn-lt"/>
              </a:rPr>
              <a:t>ean Percent </a:t>
            </a:r>
            <a:r>
              <a:rPr lang="en-US" sz="1600" b="1" dirty="0">
                <a:latin typeface="+mn-lt"/>
              </a:rPr>
              <a:t>of </a:t>
            </a:r>
            <a:r>
              <a:rPr lang="en-US" sz="1600" b="1" dirty="0" smtClean="0">
                <a:latin typeface="+mn-lt"/>
              </a:rPr>
              <a:t>HCP Vaccination and Declination  Rates for Ambulatory Surgical Centers, Dialysis Centers and Non-Acute Hospitals: 2011-2016 Influenza Season</a:t>
            </a:r>
            <a:endParaRPr lang="en-US" sz="1600" dirty="0"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819636" y="2401065"/>
            <a:ext cx="920794" cy="2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ASC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7228" y="99743"/>
            <a:ext cx="4169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Trends Over Time: </a:t>
            </a:r>
          </a:p>
          <a:p>
            <a:pPr algn="ctr"/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ASCs, Dialysis Centers and Non-Acute Hospitals   </a:t>
            </a:r>
            <a:endParaRPr lang="en-US" altLang="en-US" sz="20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0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517228" y="263627"/>
            <a:ext cx="4169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2015-2016 Results: Clinics</a:t>
            </a:r>
            <a:endParaRPr lang="en-US" altLang="en-US" sz="28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16664"/>
              </p:ext>
            </p:extLst>
          </p:nvPr>
        </p:nvGraphicFramePr>
        <p:xfrm>
          <a:off x="546265" y="2232563"/>
          <a:ext cx="8027719" cy="3586345"/>
        </p:xfrm>
        <a:graphic>
          <a:graphicData uri="http://schemas.openxmlformats.org/drawingml/2006/table">
            <a:tbl>
              <a:tblPr firstRow="1" firstCol="1" bandRow="1"/>
              <a:tblGrid>
                <a:gridCol w="4577268"/>
                <a:gridCol w="1754170"/>
                <a:gridCol w="1696281"/>
              </a:tblGrid>
              <a:tr h="894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66%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(0-118%)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Exceptions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31%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35%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(0-118%)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3142" y="1328540"/>
            <a:ext cx="792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Mean Percent </a:t>
            </a:r>
            <a:r>
              <a:rPr lang="en-US" sz="2400" b="1" dirty="0">
                <a:latin typeface="+mn-lt"/>
              </a:rPr>
              <a:t>of </a:t>
            </a:r>
            <a:r>
              <a:rPr lang="en-US" sz="2400" b="1" dirty="0" smtClean="0">
                <a:latin typeface="+mn-lt"/>
              </a:rPr>
              <a:t>Clinic HCP Vaccinated </a:t>
            </a:r>
            <a:r>
              <a:rPr lang="en-US" sz="2400" b="1" dirty="0">
                <a:latin typeface="+mn-lt"/>
              </a:rPr>
              <a:t>against </a:t>
            </a:r>
            <a:r>
              <a:rPr lang="en-US" sz="2400" b="1" dirty="0" smtClean="0">
                <a:latin typeface="+mn-lt"/>
              </a:rPr>
              <a:t>Influenza During the 2015-2016 Season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031" y="6115792"/>
            <a:ext cx="361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N=142 Reporting Facilities 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0737" y="6115792"/>
            <a:ext cx="374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smtClean="0">
                <a:latin typeface="+mn-lt"/>
              </a:rPr>
              <a:t>Total exceptions may include declination, medical contraindications or religious exemption. 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5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359234" y="132998"/>
            <a:ext cx="438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2015-2016 Results: </a:t>
            </a:r>
          </a:p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Nursing Homes </a:t>
            </a:r>
            <a:endParaRPr lang="en-US" altLang="en-US" sz="28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24316"/>
              </p:ext>
            </p:extLst>
          </p:nvPr>
        </p:nvGraphicFramePr>
        <p:xfrm>
          <a:off x="676896" y="2161309"/>
          <a:ext cx="7683333" cy="3788228"/>
        </p:xfrm>
        <a:graphic>
          <a:graphicData uri="http://schemas.openxmlformats.org/drawingml/2006/table">
            <a:tbl>
              <a:tblPr firstRow="1" firstCol="1" bandRow="1"/>
              <a:tblGrid>
                <a:gridCol w="4351101"/>
                <a:gridCol w="1745651"/>
                <a:gridCol w="1586581"/>
              </a:tblGrid>
              <a:tr h="899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79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73%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(0-108%)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Exceptions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(0-90%)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55%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(0-108%)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8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19%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(0-73%)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6895" y="1199408"/>
            <a:ext cx="76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</a:t>
            </a:r>
            <a:r>
              <a:rPr lang="en-US" sz="2400" b="1" dirty="0" smtClean="0">
                <a:latin typeface="+mn-lt"/>
              </a:rPr>
              <a:t>ean Percent </a:t>
            </a:r>
            <a:r>
              <a:rPr lang="en-US" sz="2400" b="1" dirty="0">
                <a:latin typeface="+mn-lt"/>
              </a:rPr>
              <a:t>of </a:t>
            </a:r>
            <a:r>
              <a:rPr lang="en-US" sz="2400" b="1" dirty="0" smtClean="0">
                <a:latin typeface="+mn-lt"/>
              </a:rPr>
              <a:t>Nursing Home HCP Vaccinated Against Influenza During the </a:t>
            </a:r>
            <a:r>
              <a:rPr lang="en-US" sz="2400" b="1" dirty="0">
                <a:latin typeface="+mn-lt"/>
              </a:rPr>
              <a:t>2015-2016 </a:t>
            </a:r>
            <a:r>
              <a:rPr lang="en-US" sz="2400" b="1" dirty="0" smtClean="0">
                <a:latin typeface="+mn-lt"/>
              </a:rPr>
              <a:t>Season </a:t>
            </a:r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61901" y="6245225"/>
            <a:ext cx="559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N=351 Reporting Facilities 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238" y="6164768"/>
            <a:ext cx="375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smtClean="0">
                <a:latin typeface="+mn-lt"/>
              </a:rPr>
              <a:t>Total exceptions may </a:t>
            </a:r>
            <a:r>
              <a:rPr lang="en-US" sz="1200" dirty="0">
                <a:latin typeface="+mn-lt"/>
              </a:rPr>
              <a:t>include declination, </a:t>
            </a:r>
            <a:r>
              <a:rPr lang="en-US" sz="1200" dirty="0" smtClean="0">
                <a:latin typeface="+mn-lt"/>
              </a:rPr>
              <a:t>medical contraindication or </a:t>
            </a:r>
            <a:r>
              <a:rPr lang="en-US" sz="1200" dirty="0">
                <a:latin typeface="+mn-lt"/>
              </a:rPr>
              <a:t>religious exemption.  </a:t>
            </a:r>
          </a:p>
        </p:txBody>
      </p:sp>
    </p:spTree>
    <p:extLst>
      <p:ext uri="{BB962C8B-B14F-4D97-AF65-F5344CB8AC3E}">
        <p14:creationId xmlns:p14="http://schemas.microsoft.com/office/powerpoint/2010/main" val="1937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70122"/>
              </p:ext>
            </p:extLst>
          </p:nvPr>
        </p:nvGraphicFramePr>
        <p:xfrm>
          <a:off x="581891" y="2123907"/>
          <a:ext cx="7873339" cy="3705107"/>
        </p:xfrm>
        <a:graphic>
          <a:graphicData uri="http://schemas.openxmlformats.org/drawingml/2006/table">
            <a:tbl>
              <a:tblPr firstRow="1" firstCol="1" bandRow="1"/>
              <a:tblGrid>
                <a:gridCol w="4263745"/>
                <a:gridCol w="1867031"/>
                <a:gridCol w="1742563"/>
              </a:tblGrid>
              <a:tr h="923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1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76%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Exceptions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26%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(0-58%)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2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36%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2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(0-97%)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3139" y="1281039"/>
            <a:ext cx="7992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Mean Percent </a:t>
            </a:r>
            <a:r>
              <a:rPr lang="en-US" sz="2400" b="1" dirty="0">
                <a:latin typeface="+mn-lt"/>
              </a:rPr>
              <a:t>of </a:t>
            </a:r>
            <a:r>
              <a:rPr lang="en-US" sz="2400" b="1" dirty="0" smtClean="0">
                <a:latin typeface="+mn-lt"/>
              </a:rPr>
              <a:t>Rest Home HCP Vaccinated Against Influenza During the 2015-2016 Season</a:t>
            </a:r>
            <a:endParaRPr 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8560" y="156851"/>
            <a:ext cx="438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2015-2016 Results: </a:t>
            </a:r>
          </a:p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Rest Homes </a:t>
            </a:r>
            <a:endParaRPr lang="en-US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459" y="6032665"/>
            <a:ext cx="495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N=32 Reporting Facilities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869" y="6245225"/>
            <a:ext cx="35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smtClean="0">
                <a:latin typeface="+mn-lt"/>
              </a:rPr>
              <a:t>Total exceptions </a:t>
            </a:r>
            <a:r>
              <a:rPr lang="en-US" sz="1200" dirty="0">
                <a:latin typeface="+mn-lt"/>
              </a:rPr>
              <a:t>may include declination, </a:t>
            </a:r>
            <a:r>
              <a:rPr lang="en-US" sz="1200" dirty="0" smtClean="0">
                <a:latin typeface="+mn-lt"/>
              </a:rPr>
              <a:t>medical contraindication or </a:t>
            </a:r>
            <a:r>
              <a:rPr lang="en-US" sz="1200" dirty="0">
                <a:latin typeface="+mn-lt"/>
              </a:rPr>
              <a:t>religious exemption.  </a:t>
            </a:r>
          </a:p>
        </p:txBody>
      </p:sp>
    </p:spTree>
    <p:extLst>
      <p:ext uri="{BB962C8B-B14F-4D97-AF65-F5344CB8AC3E}">
        <p14:creationId xmlns:p14="http://schemas.microsoft.com/office/powerpoint/2010/main" val="36890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298868" y="263627"/>
            <a:ext cx="4387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2015-2016 Results: </a:t>
            </a:r>
          </a:p>
          <a:p>
            <a:pPr algn="ctr"/>
            <a:r>
              <a:rPr lang="en-US" altLang="en-US" sz="2400" b="1" dirty="0" smtClean="0">
                <a:solidFill>
                  <a:srgbClr val="FFFFFF"/>
                </a:solidFill>
                <a:latin typeface="+mn-lt"/>
              </a:rPr>
              <a:t>Adult Day Health Programs</a:t>
            </a:r>
            <a:endParaRPr lang="en-US" altLang="en-US" sz="2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32424"/>
              </p:ext>
            </p:extLst>
          </p:nvPr>
        </p:nvGraphicFramePr>
        <p:xfrm>
          <a:off x="688769" y="2375063"/>
          <a:ext cx="7766462" cy="3455718"/>
        </p:xfrm>
        <a:graphic>
          <a:graphicData uri="http://schemas.openxmlformats.org/drawingml/2006/table">
            <a:tbl>
              <a:tblPr firstRow="1" firstCol="1" bandRow="1"/>
              <a:tblGrid>
                <a:gridCol w="4205867"/>
                <a:gridCol w="1841688"/>
                <a:gridCol w="1718907"/>
              </a:tblGrid>
              <a:tr h="861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% Vaccinated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0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(0-113%)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Exceptions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39%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Location Vaccinated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4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At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33%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(0-113%)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Outside Place of Employment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(0-100%)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1273" y="1217734"/>
            <a:ext cx="7855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Mean Percent </a:t>
            </a:r>
            <a:r>
              <a:rPr lang="en-US" sz="2400" b="1" dirty="0">
                <a:latin typeface="Calibri" panose="020F0502020204030204" pitchFamily="34" charset="0"/>
              </a:rPr>
              <a:t>of </a:t>
            </a:r>
            <a:r>
              <a:rPr lang="en-US" sz="2400" b="1" dirty="0" smtClean="0">
                <a:latin typeface="Calibri" panose="020F0502020204030204" pitchFamily="34" charset="0"/>
              </a:rPr>
              <a:t>Adult Day Health HCP Vaccinated against Influenza During the 2015-2016 Season </a:t>
            </a:r>
            <a:r>
              <a:rPr lang="en-US" b="1" i="1" dirty="0"/>
              <a:t>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273" y="6103917"/>
            <a:ext cx="501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N=114 Reporting Programs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870" y="6103917"/>
            <a:ext cx="351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*Total exceptions </a:t>
            </a:r>
            <a:r>
              <a:rPr lang="en-US" sz="1200" dirty="0">
                <a:latin typeface="+mn-lt"/>
              </a:rPr>
              <a:t>may include declination, </a:t>
            </a:r>
            <a:r>
              <a:rPr lang="en-US" sz="1200" dirty="0" smtClean="0">
                <a:latin typeface="+mn-lt"/>
              </a:rPr>
              <a:t>medical contraindication or </a:t>
            </a:r>
            <a:r>
              <a:rPr lang="en-US" sz="1200" dirty="0">
                <a:latin typeface="+mn-lt"/>
              </a:rPr>
              <a:t>religious exemption.  </a:t>
            </a:r>
          </a:p>
        </p:txBody>
      </p:sp>
    </p:spTree>
    <p:extLst>
      <p:ext uri="{BB962C8B-B14F-4D97-AF65-F5344CB8AC3E}">
        <p14:creationId xmlns:p14="http://schemas.microsoft.com/office/powerpoint/2010/main" val="3043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37506" y="1211283"/>
            <a:ext cx="82771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Mean Percent </a:t>
            </a:r>
            <a:r>
              <a:rPr lang="en-US" sz="2000" b="1" dirty="0">
                <a:latin typeface="Calibri" panose="020F0502020204030204" pitchFamily="34" charset="0"/>
              </a:rPr>
              <a:t>of </a:t>
            </a:r>
            <a:r>
              <a:rPr lang="en-US" sz="2000" b="1" dirty="0" smtClean="0">
                <a:latin typeface="Calibri" panose="020F0502020204030204" pitchFamily="34" charset="0"/>
              </a:rPr>
              <a:t>HCP Influenza Vaccinations and Declinations as Reported by Massachusetts Clinics, Nursing Homes, Rest Homes and Adult Day Health Programs: 2011-2016 Seasons</a:t>
            </a:r>
          </a:p>
          <a:p>
            <a:pPr algn="ctr"/>
            <a:endParaRPr lang="en-US" sz="2000" b="1" cap="small" dirty="0" smtClean="0"/>
          </a:p>
          <a:p>
            <a:pPr algn="ctr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072663" y="263627"/>
            <a:ext cx="484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  <a:latin typeface="+mn-lt"/>
              </a:rPr>
              <a:t>Trends Over Time: Clinics, Nursing Homes, Rest Homes and Adult Day Health Programs   </a:t>
            </a:r>
            <a:endParaRPr lang="en-US" altLang="en-US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15035" y="2233598"/>
            <a:ext cx="7117680" cy="3962482"/>
            <a:chOff x="0" y="0"/>
            <a:chExt cx="5591582" cy="2961223"/>
          </a:xfrm>
        </p:grpSpPr>
        <p:pic>
          <p:nvPicPr>
            <p:cNvPr id="21" name="Chart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91582" cy="2961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52285" y="175081"/>
              <a:ext cx="672585" cy="37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7432" tIns="2286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Times New Roman"/>
                </a:rPr>
                <a:t>Rest Home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370010" y="203376"/>
              <a:ext cx="1167944" cy="165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7432" tIns="2286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Nursing Home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Line 18"/>
            <p:cNvCxnSpPr/>
            <p:nvPr/>
          </p:nvCxnSpPr>
          <p:spPr bwMode="auto">
            <a:xfrm flipV="1">
              <a:off x="573029" y="583597"/>
              <a:ext cx="4813445" cy="0"/>
            </a:xfrm>
            <a:prstGeom prst="line">
              <a:avLst/>
            </a:prstGeom>
            <a:noFill/>
            <a:ln w="19050" algn="ctr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611815" y="183922"/>
              <a:ext cx="448873" cy="155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7432" tIns="2286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     Clinic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5367373" y="476604"/>
              <a:ext cx="191010" cy="11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F243E"/>
                  </a:solidFill>
                  <a:effectLst/>
                  <a:latin typeface="Calibri"/>
                  <a:ea typeface="Times New Roman"/>
                </a:rPr>
                <a:t>*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7" name="TextBox 13"/>
          <p:cNvSpPr txBox="1">
            <a:spLocks/>
          </p:cNvSpPr>
          <p:nvPr/>
        </p:nvSpPr>
        <p:spPr>
          <a:xfrm flipH="1">
            <a:off x="6911439" y="2411611"/>
            <a:ext cx="1021276" cy="31538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Adult </a:t>
            </a:r>
            <a:r>
              <a:rPr lang="en-US" sz="1100" b="1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Day Health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39" y="6346655"/>
            <a:ext cx="721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 2015-2016 Season was the first year Adult Day Health Programs were required to report.  </a:t>
            </a:r>
            <a:endParaRPr lang="en-US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171" y="5867264"/>
            <a:ext cx="119447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sz="1300" dirty="0" smtClean="0">
                <a:latin typeface="+mn-lt"/>
              </a:rPr>
              <a:t>Exceptions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9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All facility types have reported higher vaccination rates in 2015-2016 when compared to 2011-2012 season.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Overall ACH </a:t>
            </a:r>
            <a:r>
              <a:rPr lang="en-US" altLang="en-US" sz="2000" dirty="0">
                <a:latin typeface="Calibri" pitchFamily="34" charset="0"/>
              </a:rPr>
              <a:t>vaccine coverage </a:t>
            </a:r>
            <a:r>
              <a:rPr lang="en-US" altLang="en-US" sz="2000" dirty="0" smtClean="0">
                <a:latin typeface="Calibri" pitchFamily="34" charset="0"/>
              </a:rPr>
              <a:t>exceeds </a:t>
            </a:r>
            <a:r>
              <a:rPr lang="en-US" altLang="en-US" sz="2000" dirty="0">
                <a:latin typeface="Calibri" pitchFamily="34" charset="0"/>
              </a:rPr>
              <a:t>the </a:t>
            </a:r>
            <a:r>
              <a:rPr lang="en-US" altLang="en-US" sz="2000" dirty="0" smtClean="0">
                <a:latin typeface="Calibri" pitchFamily="34" charset="0"/>
              </a:rPr>
              <a:t>DPH and Healthy </a:t>
            </a:r>
            <a:r>
              <a:rPr lang="en-US" altLang="en-US" sz="2000" dirty="0">
                <a:latin typeface="Calibri" pitchFamily="34" charset="0"/>
              </a:rPr>
              <a:t>People 2020 benchmark for the </a:t>
            </a:r>
            <a:r>
              <a:rPr lang="en-US" altLang="en-US" sz="2000" dirty="0" smtClean="0">
                <a:latin typeface="Calibri" pitchFamily="34" charset="0"/>
              </a:rPr>
              <a:t>second consecutive year.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No other facility type reached the established overall performance goal.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T</a:t>
            </a:r>
            <a:r>
              <a:rPr lang="en-US" altLang="en-US" sz="2000" dirty="0" smtClean="0">
                <a:latin typeface="Calibri" pitchFamily="34" charset="0"/>
              </a:rPr>
              <a:t>he range of  vaccine coverage varies widely.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Transitioning the required reporting to the CDC’s National Healthcare Safety Network will result in improved capacity to track, monitor and report HCP influenza data in Massachusetts health care facilities.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US" sz="2000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Calibri" pitchFamily="34" charset="0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48F8526-9E2F-41A4-B726-96FCFB52D15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440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Health </a:t>
            </a:r>
            <a:r>
              <a:rPr lang="en-US" sz="2000" dirty="0"/>
              <a:t>care personnel (HCP) are at high risk for influenza </a:t>
            </a:r>
            <a:r>
              <a:rPr lang="en-US" sz="2000" dirty="0" smtClean="0"/>
              <a:t>exposure and illness, </a:t>
            </a:r>
            <a:r>
              <a:rPr lang="en-US" sz="2000" dirty="0"/>
              <a:t>and may be a source of influenza virus transmission in </a:t>
            </a:r>
            <a:r>
              <a:rPr lang="en-US" sz="2000" dirty="0" smtClean="0"/>
              <a:t>health </a:t>
            </a:r>
            <a:r>
              <a:rPr lang="en-US" sz="2000" dirty="0"/>
              <a:t>care settings.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Annual immunization is the </a:t>
            </a:r>
            <a:r>
              <a:rPr lang="en-US" sz="2000" dirty="0" smtClean="0"/>
              <a:t>best method </a:t>
            </a:r>
            <a:r>
              <a:rPr lang="en-US" sz="2000" dirty="0"/>
              <a:t>of preventing influenza and potentially serious complications</a:t>
            </a:r>
            <a:r>
              <a:rPr lang="en-US" sz="2000" dirty="0" smtClean="0"/>
              <a:t>.*</a:t>
            </a:r>
          </a:p>
          <a:p>
            <a:endParaRPr lang="en-US" sz="2000" dirty="0"/>
          </a:p>
          <a:p>
            <a:r>
              <a:rPr lang="en-US" sz="2000" dirty="0" smtClean="0"/>
              <a:t>The Massachusetts Department of Public Health (DPH) </a:t>
            </a:r>
            <a:r>
              <a:rPr lang="en-US" sz="2000" dirty="0"/>
              <a:t>considers the prevention of influenza by promoting vaccination an organizational priority that should be part of </a:t>
            </a:r>
            <a:r>
              <a:rPr lang="en-US" sz="2000" dirty="0" smtClean="0"/>
              <a:t>the overall </a:t>
            </a:r>
            <a:r>
              <a:rPr lang="en-US" sz="2000" dirty="0"/>
              <a:t>institutional commitment to improvement for licensed healthcare facilities. 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800" dirty="0"/>
              <a:t>*https://</a:t>
            </a:r>
            <a:r>
              <a:rPr lang="en-US" sz="1800" dirty="0" smtClean="0"/>
              <a:t>www.cdc.gov/flu/professionals/infectioncontrol/healthcaresettings.htm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2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5008" y="973777"/>
            <a:ext cx="84908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/>
              </a:rPr>
              <a:t>DPH will continue to monitor trends and report annual compliance with the HCP influenza vaccination </a:t>
            </a:r>
            <a:r>
              <a:rPr lang="en-US" dirty="0" smtClean="0">
                <a:latin typeface="+mn-lt"/>
                <a:ea typeface="Times New Roman"/>
              </a:rPr>
              <a:t>requirements.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/>
              </a:rPr>
              <a:t>DPH will </a:t>
            </a:r>
            <a:r>
              <a:rPr lang="en-US" dirty="0" smtClean="0">
                <a:latin typeface="+mn-lt"/>
                <a:ea typeface="Times New Roman"/>
              </a:rPr>
              <a:t>promote </a:t>
            </a:r>
            <a:r>
              <a:rPr lang="en-US" dirty="0">
                <a:latin typeface="+mn-lt"/>
                <a:ea typeface="Times New Roman"/>
              </a:rPr>
              <a:t>continuous quality improvement, and recommend licensed facilities share vaccination rates with all staff, including administrators, boards of directors, practice managers, ombudsperson and patient/family councils. </a:t>
            </a:r>
            <a:endParaRPr lang="en-US" dirty="0" smtClean="0">
              <a:latin typeface="+mn-lt"/>
              <a:ea typeface="Times New Roman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imes New Roman"/>
              </a:rPr>
              <a:t>DPH hosted an acute care hospital HCP Influenza Summit in January 2016.  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ea typeface="Times New Roman"/>
              </a:rPr>
              <a:t>DPH will use lessons learned to foster improvement in facilities new to reporting.  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  <a:ea typeface="Times New Roman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Times New Roman"/>
              </a:rPr>
              <a:t>DPH presented the 2015-16 nursing home findings at a Massachusetts Senior Care Association meeting of over 300 participants in December 2016 and emphasized the importance of vaccination as well as tools to increase adherence.</a:t>
            </a:r>
            <a:endParaRPr lang="en-US" dirty="0">
              <a:latin typeface="+mn-lt"/>
              <a:ea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/>
              </a:rPr>
              <a:t>DPH encourages facilities to review reported data and current HCP influenza policies, and as necessary implement processes to maximize vaccination coverage.</a:t>
            </a:r>
          </a:p>
          <a:p>
            <a:pPr marL="6667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/>
              </a:rPr>
              <a:t>DPH will </a:t>
            </a:r>
            <a:r>
              <a:rPr lang="en-US" dirty="0" smtClean="0">
                <a:latin typeface="+mn-lt"/>
                <a:ea typeface="Times New Roman"/>
              </a:rPr>
              <a:t>promote </a:t>
            </a:r>
            <a:r>
              <a:rPr lang="en-US" dirty="0">
                <a:latin typeface="+mn-lt"/>
                <a:ea typeface="Times New Roman"/>
              </a:rPr>
              <a:t>the DPH and Healthy People 2020 target to vaccinate 90% or greater of eligible HCP in all licensed health care settings.</a:t>
            </a: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n-lt"/>
                <a:ea typeface="Times New Roman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Times New Roman"/>
              </a:rPr>
              <a:t>DPH will </a:t>
            </a:r>
            <a:r>
              <a:rPr lang="en-US" dirty="0" smtClean="0">
                <a:latin typeface="+mn-lt"/>
                <a:ea typeface="Times New Roman"/>
              </a:rPr>
              <a:t>collaborate </a:t>
            </a:r>
            <a:r>
              <a:rPr lang="en-US" dirty="0">
                <a:latin typeface="+mn-lt"/>
                <a:ea typeface="Times New Roman"/>
              </a:rPr>
              <a:t>with public health partners to intensify efforts to improve immunization rates among </a:t>
            </a:r>
            <a:r>
              <a:rPr lang="en-US" dirty="0" smtClean="0">
                <a:latin typeface="+mn-lt"/>
                <a:ea typeface="Times New Roman"/>
              </a:rPr>
              <a:t>HCP, especially among low outliers. </a:t>
            </a:r>
            <a:endParaRPr lang="en-US" dirty="0">
              <a:effectLst/>
              <a:latin typeface="+mn-lt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5634" y="263627"/>
            <a:ext cx="4803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FFFF"/>
                </a:solidFill>
                <a:latin typeface="+mn-lt"/>
              </a:rPr>
              <a:t>Enhanced Public Health Actions </a:t>
            </a:r>
            <a:endParaRPr lang="en-US" altLang="en-US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73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As a condition of licensure, </a:t>
            </a:r>
            <a:r>
              <a:rPr lang="en-US" sz="2000" dirty="0" smtClean="0"/>
              <a:t>DPH regulations require health </a:t>
            </a:r>
            <a:r>
              <a:rPr lang="en-US" sz="2000" dirty="0"/>
              <a:t>care facilities, including hospitals, ambulatory surgical centers, dialysis centers, clinics, nursing homes, rest homes, and adult day health </a:t>
            </a:r>
            <a:r>
              <a:rPr lang="en-US" sz="2000" dirty="0" smtClean="0"/>
              <a:t>programs to: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Offer free-of-charge, annual influenza vaccine to all personnel (full and part-time employees, contracted employees, volunteers, house staff and students);</a:t>
            </a:r>
          </a:p>
          <a:p>
            <a:pPr lvl="0"/>
            <a:r>
              <a:rPr lang="en-US" sz="2000" dirty="0"/>
              <a:t>Document receipt of influenza vaccine administered within and outside the facility or document the declination of </a:t>
            </a:r>
            <a:r>
              <a:rPr lang="en-US" sz="2000" dirty="0" smtClean="0"/>
              <a:t>immunization for HCP; </a:t>
            </a:r>
            <a:r>
              <a:rPr lang="en-US" sz="2000" dirty="0"/>
              <a:t>and</a:t>
            </a:r>
          </a:p>
          <a:p>
            <a:pPr lvl="0"/>
            <a:r>
              <a:rPr lang="en-US" sz="2000" dirty="0"/>
              <a:t>Report information to DPH documenting compliance with the vaccination requirement, in accordance with reporting and data collection guidelines of the Commissioner (105 CMR</a:t>
            </a:r>
            <a:r>
              <a:rPr lang="en-US" sz="2000" dirty="0" smtClean="0"/>
              <a:t>.)</a:t>
            </a:r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1800" dirty="0"/>
              <a:t>105 CMR 130.325, 105 CMR 140.150, 105 CMR 150.002(D)(8), 105 CMR 158.030(L)(8</a:t>
            </a:r>
            <a:r>
              <a:rPr lang="en-US" sz="1800" dirty="0" smtClean="0"/>
              <a:t>)  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7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419600" y="1524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Performance Goal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1"/>
            <a:ext cx="8229600" cy="5030788"/>
          </a:xfrm>
        </p:spPr>
        <p:txBody>
          <a:bodyPr/>
          <a:lstStyle/>
          <a:p>
            <a:pPr indent="0" eaLnBrk="1" hangingPunct="1"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indent="0" eaLnBrk="1" hangingPunct="1">
              <a:buNone/>
            </a:pPr>
            <a:r>
              <a:rPr lang="en-US" sz="2000" dirty="0" smtClean="0"/>
              <a:t>To </a:t>
            </a:r>
            <a:r>
              <a:rPr lang="en-US" sz="2000" dirty="0"/>
              <a:t>protect the lives and welfare of patients, employees, and </a:t>
            </a:r>
            <a:r>
              <a:rPr lang="en-US" sz="2000" dirty="0" smtClean="0"/>
              <a:t>communities,</a:t>
            </a:r>
          </a:p>
          <a:p>
            <a:pPr indent="0" eaLnBrk="1" hangingPunct="1">
              <a:buNone/>
            </a:pPr>
            <a:r>
              <a:rPr lang="en-US" sz="2000" dirty="0" smtClean="0"/>
              <a:t>as </a:t>
            </a:r>
            <a:r>
              <a:rPr lang="en-US" sz="2000" dirty="0"/>
              <a:t>well as to improve quality and reduce healthcare costs, </a:t>
            </a:r>
            <a:r>
              <a:rPr lang="en-US" sz="2000" dirty="0" smtClean="0"/>
              <a:t>DPH </a:t>
            </a:r>
            <a:r>
              <a:rPr lang="en-US" sz="2000" dirty="0"/>
              <a:t>has </a:t>
            </a:r>
            <a:endParaRPr lang="en-US" sz="2000" dirty="0" smtClean="0"/>
          </a:p>
          <a:p>
            <a:pPr indent="0" eaLnBrk="1" hangingPunct="1">
              <a:buNone/>
            </a:pPr>
            <a:r>
              <a:rPr lang="en-US" sz="2000" dirty="0" smtClean="0"/>
              <a:t>established </a:t>
            </a:r>
            <a:r>
              <a:rPr lang="en-US" sz="2000" dirty="0"/>
              <a:t>an overall minimum influenza vaccination rate of 90% or greater </a:t>
            </a:r>
            <a:r>
              <a:rPr lang="en-US" sz="2000" dirty="0" smtClean="0"/>
              <a:t>for </a:t>
            </a:r>
            <a:r>
              <a:rPr lang="en-US" sz="2000" dirty="0"/>
              <a:t>eligible HCP at all licensed healthcare facilities.  </a:t>
            </a:r>
          </a:p>
          <a:p>
            <a:pPr indent="0" eaLnBrk="1" hangingPunct="1"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indent="0" eaLnBrk="1" hangingPunct="1">
              <a:buFontTx/>
              <a:buNone/>
            </a:pPr>
            <a:r>
              <a:rPr lang="en-US" altLang="en-US" sz="2000" dirty="0" smtClean="0">
                <a:latin typeface="Calibri" pitchFamily="34" charset="0"/>
              </a:rPr>
              <a:t>This performance goal is intended to advance patient and HCP health and</a:t>
            </a:r>
          </a:p>
          <a:p>
            <a:pPr indent="0" eaLnBrk="1" hangingPunct="1">
              <a:buFontTx/>
              <a:buNone/>
            </a:pPr>
            <a:r>
              <a:rPr lang="en-US" altLang="en-US" sz="2000" dirty="0" smtClean="0">
                <a:latin typeface="Calibri" pitchFamily="34" charset="0"/>
              </a:rPr>
              <a:t>safety by ensuring optimal HCP influenza vaccination coverage, and is in alignment with the National Healthy People 2020 target of 90% influenza vaccination coverage of HCP.</a:t>
            </a:r>
          </a:p>
          <a:p>
            <a:pPr indent="0" eaLnBrk="1" hangingPunct="1"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indent="0" eaLnBrk="1" hangingPunct="1">
              <a:buFontTx/>
              <a:buNone/>
            </a:pPr>
            <a:endParaRPr lang="en-US" altLang="en-US" sz="2000" dirty="0">
              <a:latin typeface="Calibri" pitchFamily="34" charset="0"/>
            </a:endParaRPr>
          </a:p>
          <a:p>
            <a:pPr indent="0" eaLnBrk="1" hangingPunct="1">
              <a:buFontTx/>
              <a:buNone/>
            </a:pPr>
            <a:r>
              <a:rPr lang="en-US" altLang="en-US" sz="2000" dirty="0">
                <a:latin typeface="Calibri" pitchFamily="34" charset="0"/>
                <a:hlinkClick r:id="rId3"/>
              </a:rPr>
              <a:t>https://</a:t>
            </a:r>
            <a:r>
              <a:rPr lang="en-US" altLang="en-US" sz="2000" dirty="0" smtClean="0">
                <a:latin typeface="Calibri" pitchFamily="34" charset="0"/>
                <a:hlinkClick r:id="rId3"/>
              </a:rPr>
              <a:t>www.healthypeople.gov/node/4668/data_details</a:t>
            </a:r>
            <a:endParaRPr lang="en-US" altLang="en-US" sz="2000" dirty="0" smtClean="0">
              <a:latin typeface="Calibri" pitchFamily="34" charset="0"/>
            </a:endParaRPr>
          </a:p>
          <a:p>
            <a:pPr indent="0" eaLnBrk="1" hangingPunct="1"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81800" y="5767388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002277-B473-4239-98E4-217459988B52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817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Health Care Facilities report HCP influenza vaccination rates to DPH in two ways: </a:t>
            </a:r>
          </a:p>
          <a:p>
            <a:r>
              <a:rPr lang="en-US" sz="2000" dirty="0" smtClean="0"/>
              <a:t>Consistent with the Centers </a:t>
            </a:r>
            <a:r>
              <a:rPr lang="en-US" sz="2000" dirty="0"/>
              <a:t>for Medicare &amp; Medicaid Services (CMS) </a:t>
            </a:r>
            <a:r>
              <a:rPr lang="en-US" sz="2000" dirty="0" smtClean="0"/>
              <a:t>Quality </a:t>
            </a:r>
            <a:r>
              <a:rPr lang="en-US" sz="2000" dirty="0"/>
              <a:t>Reporting </a:t>
            </a:r>
            <a:r>
              <a:rPr lang="en-US" sz="2000" dirty="0" smtClean="0"/>
              <a:t>Programs, DPH requires acute </a:t>
            </a:r>
            <a:r>
              <a:rPr lang="en-US" sz="2000" dirty="0"/>
              <a:t>care hospitals, ambulatory surgical centers, dialysis </a:t>
            </a:r>
            <a:r>
              <a:rPr lang="en-US" sz="2000" dirty="0" smtClean="0"/>
              <a:t>centers </a:t>
            </a:r>
            <a:r>
              <a:rPr lang="en-US" sz="2000" dirty="0"/>
              <a:t>and non-acute </a:t>
            </a:r>
            <a:r>
              <a:rPr lang="en-US" sz="2000" dirty="0" smtClean="0"/>
              <a:t>hospitals to report </a:t>
            </a:r>
            <a:r>
              <a:rPr lang="en-US" sz="2000" dirty="0"/>
              <a:t>health care personnel influenza data through the National Healthcare Safety Network (NHSN) of the Centers for Disease Control </a:t>
            </a:r>
            <a:r>
              <a:rPr lang="en-US" sz="2000" dirty="0" smtClean="0"/>
              <a:t>and </a:t>
            </a:r>
            <a:r>
              <a:rPr lang="en-US" sz="2000" dirty="0"/>
              <a:t>Prevention (CDC).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Clinics</a:t>
            </a:r>
            <a:r>
              <a:rPr lang="en-US" sz="2000" dirty="0"/>
              <a:t>, n</a:t>
            </a:r>
            <a:r>
              <a:rPr lang="en-US" sz="2000" dirty="0" smtClean="0"/>
              <a:t>ursing </a:t>
            </a:r>
            <a:r>
              <a:rPr lang="en-US" sz="2000" dirty="0"/>
              <a:t>homes, rest homes, and adult day </a:t>
            </a:r>
            <a:r>
              <a:rPr lang="en-US" sz="2000" dirty="0" smtClean="0"/>
              <a:t>health programs are required to report </a:t>
            </a:r>
            <a:r>
              <a:rPr lang="en-US" sz="2000" dirty="0"/>
              <a:t>health care personnel influenza data </a:t>
            </a:r>
            <a:r>
              <a:rPr lang="en-US" sz="2000" dirty="0" smtClean="0"/>
              <a:t>directly to the DPH </a:t>
            </a:r>
            <a:r>
              <a:rPr lang="en-US" sz="2000" dirty="0"/>
              <a:t>Healthcare Associated Infection (HAI) Prevention </a:t>
            </a:r>
            <a:r>
              <a:rPr lang="en-US" sz="2000" dirty="0" smtClean="0"/>
              <a:t>Program.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7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1771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NHSN Methodology</a:t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r>
              <a:rPr lang="en-US" sz="1600" dirty="0" smtClean="0"/>
              <a:t>Acute Care Hospitals</a:t>
            </a:r>
            <a:r>
              <a:rPr lang="en-US" sz="1600" dirty="0"/>
              <a:t>, </a:t>
            </a:r>
            <a:r>
              <a:rPr lang="en-US" sz="1600" dirty="0" smtClean="0"/>
              <a:t>Ambulatory Surgical Centers</a:t>
            </a:r>
            <a:r>
              <a:rPr lang="en-US" sz="1600" dirty="0"/>
              <a:t>, </a:t>
            </a:r>
            <a:r>
              <a:rPr lang="en-US" sz="1600" dirty="0" smtClean="0"/>
              <a:t>Dialysis Centers </a:t>
            </a:r>
            <a:r>
              <a:rPr lang="en-US" sz="1600" dirty="0"/>
              <a:t>and </a:t>
            </a:r>
            <a:r>
              <a:rPr lang="en-US" sz="1600" dirty="0" smtClean="0"/>
              <a:t>Non-acute Hospitals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alibri" pitchFamily="34" charset="0"/>
              </a:rPr>
              <a:t>NHSN requires facilities to provide the number of HCP physically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alibri" pitchFamily="34" charset="0"/>
              </a:rPr>
              <a:t>at the facility for one or more days between October 1 and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alibri" pitchFamily="34" charset="0"/>
              </a:rPr>
              <a:t>March 31 of the influenza season for each of the following three categories:</a:t>
            </a:r>
          </a:p>
          <a:p>
            <a:pPr eaLnBrk="1" hangingPunct="1">
              <a:buFontTx/>
              <a:buNone/>
            </a:pPr>
            <a:endParaRPr lang="en-US" altLang="en-US" sz="14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Employees on facility payroll;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Licensed independent practitioners; and 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Students/trainees and volunteers</a:t>
            </a:r>
            <a:endParaRPr lang="en-US" altLang="en-US" sz="2400" dirty="0" smtClean="0">
              <a:latin typeface="Calibri" pitchFamily="34" charset="0"/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4F43DB-9F3A-4388-B8BB-423050917F1F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961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5112" y="33647"/>
            <a:ext cx="490648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NHSN </a:t>
            </a:r>
            <a:r>
              <a:rPr lang="en-US" altLang="en-US" b="1" dirty="0" smtClean="0">
                <a:solidFill>
                  <a:schemeClr val="bg1"/>
                </a:solidFill>
              </a:rPr>
              <a:t> Reporting Requirements</a:t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Acute Care Hospitals, Ambulatory Surgical Centers, Dialysis Centers and Non-acute Hospitals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08" y="1314450"/>
            <a:ext cx="8609610" cy="4811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F</a:t>
            </a:r>
            <a:r>
              <a:rPr lang="en-US" altLang="en-US" sz="2400" dirty="0" smtClean="0">
                <a:latin typeface="Calibri" pitchFamily="34" charset="0"/>
              </a:rPr>
              <a:t>or each category of HCP, for the period October 1, 2015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t</a:t>
            </a:r>
            <a:r>
              <a:rPr lang="en-US" altLang="en-US" sz="2400" dirty="0" smtClean="0">
                <a:latin typeface="Calibri" pitchFamily="34" charset="0"/>
              </a:rPr>
              <a:t>o March 31, 2016, facilities must collect and report the number of:</a:t>
            </a:r>
          </a:p>
          <a:p>
            <a:pPr eaLnBrk="1" hangingPunct="1">
              <a:buFontTx/>
              <a:buNone/>
            </a:pPr>
            <a:endParaRPr lang="en-US" altLang="en-US" sz="14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HCP vaccinated at the facility;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HCP vaccinated elsewhere (PCP office, pharmacy, etc.);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HCP that declined vaccine;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HCP with a medical contraindication to the vaccine; and</a:t>
            </a:r>
          </a:p>
          <a:p>
            <a:pPr lvl="1" eaLnBrk="1" hangingPunct="1"/>
            <a:endParaRPr lang="en-US" altLang="en-US" sz="1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Calibri" pitchFamily="34" charset="0"/>
              </a:rPr>
              <a:t>HCP with unknown vaccine status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09D92A-8895-4309-B6BA-EE3839E9E2DB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0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75" y="0"/>
            <a:ext cx="4911725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NHSN Measures</a:t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Acute Care Hospitals, Ambulatory Surgical Centers, Dialysis Centers and Non-acute Hospitals</a:t>
            </a:r>
            <a:endParaRPr lang="en-US" alt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10243" name="Group 28"/>
          <p:cNvGrpSpPr>
            <a:grpSpLocks/>
          </p:cNvGrpSpPr>
          <p:nvPr/>
        </p:nvGrpSpPr>
        <p:grpSpPr bwMode="auto">
          <a:xfrm>
            <a:off x="187325" y="3192463"/>
            <a:ext cx="8686800" cy="1011237"/>
            <a:chOff x="96" y="2592"/>
            <a:chExt cx="5472" cy="637"/>
          </a:xfrm>
          <a:solidFill>
            <a:schemeClr val="bg2"/>
          </a:solidFill>
        </p:grpSpPr>
        <p:sp>
          <p:nvSpPr>
            <p:cNvPr id="10253" name="AutoShape 5"/>
            <p:cNvSpPr>
              <a:spLocks noChangeArrowheads="1"/>
            </p:cNvSpPr>
            <p:nvPr/>
          </p:nvSpPr>
          <p:spPr bwMode="auto">
            <a:xfrm>
              <a:off x="96" y="2592"/>
              <a:ext cx="5472" cy="637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dirty="0" smtClean="0">
                <a:solidFill>
                  <a:srgbClr val="FF0000"/>
                </a:solidFill>
                <a:ea typeface="+mn-ea"/>
              </a:endParaRPr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138" y="2763"/>
              <a:ext cx="2333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Vaccine Coverage =</a:t>
              </a: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564" y="2647"/>
              <a:ext cx="399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HCP Vaccinated at Facility + HCP Vaccinated Elsewhere</a:t>
              </a:r>
            </a:p>
          </p:txBody>
        </p:sp>
        <p:sp>
          <p:nvSpPr>
            <p:cNvPr id="10256" name="Text Box 8"/>
            <p:cNvSpPr txBox="1">
              <a:spLocks noChangeArrowheads="1"/>
            </p:cNvSpPr>
            <p:nvPr/>
          </p:nvSpPr>
          <p:spPr bwMode="auto">
            <a:xfrm>
              <a:off x="2548" y="2912"/>
              <a:ext cx="2317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Total # HCP at Facility</a:t>
              </a:r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564" y="2880"/>
              <a:ext cx="390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244" name="Group 29"/>
          <p:cNvGrpSpPr>
            <a:grpSpLocks/>
          </p:cNvGrpSpPr>
          <p:nvPr/>
        </p:nvGrpSpPr>
        <p:grpSpPr bwMode="auto">
          <a:xfrm>
            <a:off x="187325" y="4948238"/>
            <a:ext cx="8686800" cy="1012825"/>
            <a:chOff x="96" y="3552"/>
            <a:chExt cx="5568" cy="637"/>
          </a:xfrm>
          <a:solidFill>
            <a:schemeClr val="bg2"/>
          </a:solidFill>
        </p:grpSpPr>
        <p:sp>
          <p:nvSpPr>
            <p:cNvPr id="10248" name="AutoShape 12"/>
            <p:cNvSpPr>
              <a:spLocks noChangeArrowheads="1"/>
            </p:cNvSpPr>
            <p:nvPr/>
          </p:nvSpPr>
          <p:spPr bwMode="auto">
            <a:xfrm>
              <a:off x="96" y="3552"/>
              <a:ext cx="5568" cy="637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 dirty="0" smtClean="0">
                <a:solidFill>
                  <a:srgbClr val="FF0000"/>
                </a:solidFill>
                <a:ea typeface="+mn-ea"/>
              </a:endParaRPr>
            </a:p>
          </p:txBody>
        </p:sp>
        <p:sp>
          <p:nvSpPr>
            <p:cNvPr id="10249" name="Text Box 13"/>
            <p:cNvSpPr txBox="1">
              <a:spLocks noChangeArrowheads="1"/>
            </p:cNvSpPr>
            <p:nvPr/>
          </p:nvSpPr>
          <p:spPr bwMode="auto">
            <a:xfrm>
              <a:off x="959" y="3708"/>
              <a:ext cx="1632" cy="2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Vaccine Declination=</a:t>
              </a:r>
              <a:endParaRPr lang="en-US" altLang="en-US" sz="2400" dirty="0" smtClean="0">
                <a:latin typeface="Arial"/>
              </a:endParaRPr>
            </a:p>
          </p:txBody>
        </p:sp>
        <p:sp>
          <p:nvSpPr>
            <p:cNvPr id="10250" name="Text Box 14"/>
            <p:cNvSpPr txBox="1">
              <a:spLocks noChangeArrowheads="1"/>
            </p:cNvSpPr>
            <p:nvPr/>
          </p:nvSpPr>
          <p:spPr bwMode="auto">
            <a:xfrm>
              <a:off x="2338" y="3592"/>
              <a:ext cx="2043" cy="2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# HCP Declined Vaccine</a:t>
              </a:r>
            </a:p>
          </p:txBody>
        </p: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2338" y="3840"/>
              <a:ext cx="2228" cy="2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algn="l" defTabSz="12176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12176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indent="-228600" algn="l" defTabSz="12176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12176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12176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Arial"/>
                </a:rPr>
                <a:t>Total # HCP at Facility</a:t>
              </a:r>
            </a:p>
          </p:txBody>
        </p:sp>
        <p:sp>
          <p:nvSpPr>
            <p:cNvPr id="10252" name="Line 16"/>
            <p:cNvSpPr>
              <a:spLocks noChangeShapeType="1"/>
            </p:cNvSpPr>
            <p:nvPr/>
          </p:nvSpPr>
          <p:spPr bwMode="auto">
            <a:xfrm>
              <a:off x="2591" y="3840"/>
              <a:ext cx="153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sz="2000" dirty="0">
                <a:solidFill>
                  <a:srgbClr val="FF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4341" name="Text Box 19"/>
          <p:cNvSpPr txBox="1">
            <a:spLocks noChangeArrowheads="1"/>
          </p:cNvSpPr>
          <p:nvPr/>
        </p:nvSpPr>
        <p:spPr bwMode="auto">
          <a:xfrm>
            <a:off x="187325" y="2627313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Percentage HCP vaccinated in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2015-2016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187325" y="44196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Percentage HCP in facility that declined vaccine in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2015-2016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4343" name="Text Box 27"/>
          <p:cNvSpPr txBox="1">
            <a:spLocks noChangeArrowheads="1"/>
          </p:cNvSpPr>
          <p:nvPr/>
        </p:nvSpPr>
        <p:spPr bwMode="auto">
          <a:xfrm>
            <a:off x="-292100" y="1524000"/>
            <a:ext cx="9013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Calculated aggregate percentage for all HCP across Massachusetts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a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cute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+mn-ea"/>
              </a:rPr>
              <a:t>care hospitals, ambulatory surgical centers, dialysis facilities and non-acute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hospitals. 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434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5D64B4-430B-4811-BBFC-D01006B0FCE4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103904</TotalTime>
  <Words>2251</Words>
  <Application>Microsoft Office PowerPoint</Application>
  <PresentationFormat>On-screen Show (4:3)</PresentationFormat>
  <Paragraphs>468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Default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PowerPoint Presentation</vt:lpstr>
      <vt:lpstr>Presentation Overview </vt:lpstr>
      <vt:lpstr>Background </vt:lpstr>
      <vt:lpstr>Background </vt:lpstr>
      <vt:lpstr>Performance Goal</vt:lpstr>
      <vt:lpstr>Methodology </vt:lpstr>
      <vt:lpstr>NHSN Methodology Acute Care Hospitals, Ambulatory Surgical Centers, Dialysis Centers and Non-acute Hospitals</vt:lpstr>
      <vt:lpstr>NHSN  Reporting Requirements Acute Care Hospitals, Ambulatory Surgical Centers, Dialysis Centers and Non-acute Hospitals</vt:lpstr>
      <vt:lpstr>NHSN Measures Acute Care Hospitals, Ambulatory Surgical Centers, Dialysis Centers and Non-acute Hospitals</vt:lpstr>
      <vt:lpstr>NHSN Measures Acute Care Hospitals, Ambulatory Surgical Centers, Dialysis Centers and Non-acute Hospitals</vt:lpstr>
      <vt:lpstr>Clinic, Nursing Home, Rest Home, and Adult Day Health Program Measures</vt:lpstr>
      <vt:lpstr>Clinic, Nursing Home, Rest Home, and Adult Day Health Center Methodology </vt:lpstr>
      <vt:lpstr>Median and Range of HCP Influenza Vaccine Coverage at Massachusetts Acute Care Hospitals 2015-16</vt:lpstr>
      <vt:lpstr>Acute Care Hospital Healthcare Personnel Vaccine Coverage in Aggregate</vt:lpstr>
      <vt:lpstr>Overall HCP Influenza Vaccine Coverage in Massachusetts ACHs by HCP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2001-01-17T15:22:57Z</dcterms:created>
  <dc:creator>BHCSQ</dc:creator>
  <lastModifiedBy/>
  <lastPrinted>2017-02-08T13:38:51Z</lastPrinted>
  <dcterms:modified xsi:type="dcterms:W3CDTF">2017-02-10T16:39:42Z</dcterms:modified>
  <revision>3267</revision>
  <dc:title>PowerPoint Presentation</dc:title>
</coreProperties>
</file>