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8.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848" r:id="rId1"/>
  </p:sldMasterIdLst>
  <p:notesMasterIdLst>
    <p:notesMasterId r:id="rId32"/>
  </p:notesMasterIdLst>
  <p:handoutMasterIdLst>
    <p:handoutMasterId r:id="rId33"/>
  </p:handoutMasterIdLst>
  <p:sldIdLst>
    <p:sldId id="1074" r:id="rId2"/>
    <p:sldId id="1076" r:id="rId3"/>
    <p:sldId id="1077" r:id="rId4"/>
    <p:sldId id="1078" r:id="rId5"/>
    <p:sldId id="1079" r:id="rId6"/>
    <p:sldId id="1080" r:id="rId7"/>
    <p:sldId id="1081" r:id="rId8"/>
    <p:sldId id="1082" r:id="rId9"/>
    <p:sldId id="1083" r:id="rId10"/>
    <p:sldId id="1084" r:id="rId11"/>
    <p:sldId id="1085" r:id="rId12"/>
    <p:sldId id="1086" r:id="rId13"/>
    <p:sldId id="1087" r:id="rId14"/>
    <p:sldId id="1088" r:id="rId15"/>
    <p:sldId id="1089" r:id="rId16"/>
    <p:sldId id="1090" r:id="rId17"/>
    <p:sldId id="1091" r:id="rId18"/>
    <p:sldId id="1092" r:id="rId19"/>
    <p:sldId id="1093" r:id="rId20"/>
    <p:sldId id="1094" r:id="rId21"/>
    <p:sldId id="1095" r:id="rId22"/>
    <p:sldId id="1096" r:id="rId23"/>
    <p:sldId id="1097" r:id="rId24"/>
    <p:sldId id="1098" r:id="rId25"/>
    <p:sldId id="1099" r:id="rId26"/>
    <p:sldId id="1100" r:id="rId27"/>
    <p:sldId id="1101" r:id="rId28"/>
    <p:sldId id="1102" r:id="rId29"/>
    <p:sldId id="1103" r:id="rId30"/>
    <p:sldId id="1104" r:id="rId31"/>
  </p:sldIdLst>
  <p:sldSz cx="12188825" cy="6858000"/>
  <p:notesSz cx="7010400" cy="9296400"/>
  <p:defaultTextStyle>
    <a:defPPr>
      <a:defRPr lang="en-US"/>
    </a:defPPr>
    <a:lvl1pPr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1pPr>
    <a:lvl2pPr marL="451169"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2pPr>
    <a:lvl3pPr marL="903875"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3pPr>
    <a:lvl4pPr marL="1356591"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4pPr>
    <a:lvl5pPr marL="1809306"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5pPr>
    <a:lvl6pPr marL="2263607" algn="l" defTabSz="905446" rtl="0" eaLnBrk="1" latinLnBrk="0" hangingPunct="1">
      <a:defRPr sz="2400" kern="1200">
        <a:solidFill>
          <a:schemeClr val="tx1"/>
        </a:solidFill>
        <a:latin typeface="Garamond" pitchFamily="18" charset="0"/>
        <a:ea typeface="ＭＳ Ｐゴシック" pitchFamily="34" charset="-128"/>
        <a:cs typeface="+mn-cs"/>
      </a:defRPr>
    </a:lvl6pPr>
    <a:lvl7pPr marL="2716327" algn="l" defTabSz="905446" rtl="0" eaLnBrk="1" latinLnBrk="0" hangingPunct="1">
      <a:defRPr sz="2400" kern="1200">
        <a:solidFill>
          <a:schemeClr val="tx1"/>
        </a:solidFill>
        <a:latin typeface="Garamond" pitchFamily="18" charset="0"/>
        <a:ea typeface="ＭＳ Ｐゴシック" pitchFamily="34" charset="-128"/>
        <a:cs typeface="+mn-cs"/>
      </a:defRPr>
    </a:lvl7pPr>
    <a:lvl8pPr marL="3169048" algn="l" defTabSz="905446" rtl="0" eaLnBrk="1" latinLnBrk="0" hangingPunct="1">
      <a:defRPr sz="2400" kern="1200">
        <a:solidFill>
          <a:schemeClr val="tx1"/>
        </a:solidFill>
        <a:latin typeface="Garamond" pitchFamily="18" charset="0"/>
        <a:ea typeface="ＭＳ Ｐゴシック" pitchFamily="34" charset="-128"/>
        <a:cs typeface="+mn-cs"/>
      </a:defRPr>
    </a:lvl8pPr>
    <a:lvl9pPr marL="3621766" algn="l" defTabSz="905446" rtl="0" eaLnBrk="1" latinLnBrk="0" hangingPunct="1">
      <a:defRPr sz="2400" kern="1200">
        <a:solidFill>
          <a:schemeClr val="tx1"/>
        </a:solidFill>
        <a:latin typeface="Garamond" pitchFamily="18" charset="0"/>
        <a:ea typeface="ＭＳ Ｐゴシック" pitchFamily="34" charset="-128"/>
        <a:cs typeface="+mn-cs"/>
      </a:defRPr>
    </a:lvl9pPr>
  </p:defaultTextStyle>
  <p:extLst>
    <p:ext uri="{EFAFB233-063F-42B5-8137-9DF3F51BA10A}">
      <p15:sldGuideLst xmlns="" xmlns:p15="http://schemas.microsoft.com/office/powerpoint/2012/main">
        <p15:guide id="1" orient="horz" pos="5562">
          <p15:clr>
            <a:srgbClr val="A4A3A4"/>
          </p15:clr>
        </p15:guide>
        <p15:guide id="2" orient="horz" pos="1702">
          <p15:clr>
            <a:srgbClr val="A4A3A4"/>
          </p15:clr>
        </p15:guide>
        <p15:guide id="3" orient="horz" pos="1918">
          <p15:clr>
            <a:srgbClr val="A4A3A4"/>
          </p15:clr>
        </p15:guide>
        <p15:guide id="4" pos="575">
          <p15:clr>
            <a:srgbClr val="A4A3A4"/>
          </p15:clr>
        </p15:guide>
        <p15:guide id="5" orient="horz" pos="4176">
          <p15:clr>
            <a:srgbClr val="A4A3A4"/>
          </p15:clr>
        </p15:guide>
        <p15:guide id="6" orient="horz" pos="1278">
          <p15:clr>
            <a:srgbClr val="A4A3A4"/>
          </p15:clr>
        </p15:guide>
        <p15:guide id="7" orient="horz" pos="1440">
          <p15:clr>
            <a:srgbClr val="A4A3A4"/>
          </p15:clr>
        </p15:guide>
      </p15:sldGuideLst>
    </p:ext>
    <p:ext uri="{2D200454-40CA-4A62-9FC3-DE9A4176ACB9}">
      <p15:notesGuideLst xmlns="" xmlns:p15="http://schemas.microsoft.com/office/powerpoint/2012/main">
        <p15:guide id="1" orient="horz" pos="2903">
          <p15:clr>
            <a:srgbClr val="A4A3A4"/>
          </p15:clr>
        </p15:guide>
        <p15:guide id="2" pos="3215">
          <p15:clr>
            <a:srgbClr val="A4A3A4"/>
          </p15:clr>
        </p15:guide>
        <p15:guide id="3" orient="horz" pos="2892">
          <p15:clr>
            <a:srgbClr val="A4A3A4"/>
          </p15:clr>
        </p15:guide>
        <p15:guide id="4" pos="3232">
          <p15:clr>
            <a:srgbClr val="A4A3A4"/>
          </p15:clr>
        </p15:guide>
        <p15:guide id="5" orient="horz" pos="2940">
          <p15:clr>
            <a:srgbClr val="A4A3A4"/>
          </p15:clr>
        </p15:guide>
        <p15:guide id="6" orient="horz" pos="2929">
          <p15:clr>
            <a:srgbClr val="A4A3A4"/>
          </p15:clr>
        </p15:guide>
        <p15:guide id="7" pos="3269">
          <p15:clr>
            <a:srgbClr val="A4A3A4"/>
          </p15:clr>
        </p15:guide>
        <p15:guide id="8"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52" clrIdx="0"/>
  <p:cmAuthor id="1" name=" Eileen McHale " initials=" EM" lastIdx="71" clrIdx="1"/>
  <p:cmAuthor id="2" name="Lauren B. Nelson" initials="" lastIdx="2" clrIdx="2"/>
  <p:cmAuthor id="3" name="Torey McNamara" initials="TLM" lastIdx="14" clrIdx="3"/>
  <p:cmAuthor id="4" name=" " initials=" CB"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6A3"/>
    <a:srgbClr val="C8E3FB"/>
    <a:srgbClr val="59AAF2"/>
    <a:srgbClr val="5946F2"/>
    <a:srgbClr val="333399"/>
    <a:srgbClr val="FFFF69"/>
    <a:srgbClr val="0070C0"/>
    <a:srgbClr val="AFCE14"/>
    <a:srgbClr val="969696"/>
    <a:srgbClr val="A3D8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8" autoAdjust="0"/>
    <p:restoredTop sz="89065" autoAdjust="0"/>
  </p:normalViewPr>
  <p:slideViewPr>
    <p:cSldViewPr snapToGrid="0" snapToObjects="1">
      <p:cViewPr varScale="1">
        <p:scale>
          <a:sx n="78" d="100"/>
          <a:sy n="78" d="100"/>
        </p:scale>
        <p:origin x="-720" y="-102"/>
      </p:cViewPr>
      <p:guideLst>
        <p:guide orient="horz" pos="5562"/>
        <p:guide orient="horz" pos="1702"/>
        <p:guide orient="horz" pos="1918"/>
        <p:guide orient="horz" pos="4176"/>
        <p:guide orient="horz" pos="1278"/>
        <p:guide orient="horz" pos="1440"/>
        <p:guide pos="575"/>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2544" y="72"/>
      </p:cViewPr>
      <p:guideLst>
        <p:guide orient="horz" pos="2903"/>
        <p:guide orient="horz" pos="2892"/>
        <p:guide orient="horz" pos="2940"/>
        <p:guide orient="horz" pos="2929"/>
        <p:guide pos="3215"/>
        <p:guide pos="3232"/>
        <p:guide pos="326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8-2019%20Acute\Acute_Care_FiguresandTable_Comprehensive%20Crosswalk%202018-2019%20working%20draft.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8-2019%20Acute\Acute_Care_FiguresandTable_Comprehensive%20Crosswalk%202018-2019%20working%20draft.xls"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8-2019%20Joyce%20&amp;%20Hillary\3.%20Report%20Tables%20to%20Update\2019%20NonAcute%20Table%20All%20Facility%20Typ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8-2019%20Joyce%20&amp;%20Hillary\Survey%20Monkey%202019\nonacute%20Surveymonkey%20Graph%2018-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68982451315625"/>
          <c:y val="7.784442517956057E-2"/>
          <c:w val="0.85919660784366003"/>
          <c:h val="0.76048015367724553"/>
        </c:manualLayout>
      </c:layout>
      <c:stockChart>
        <c:ser>
          <c:idx val="0"/>
          <c:order val="0"/>
          <c:tx>
            <c:strRef>
              <c:f>MedianVacc!$C$1</c:f>
              <c:strCache>
                <c:ptCount val="1"/>
                <c:pt idx="0">
                  <c:v>Maximum HCWs at Facility</c:v>
                </c:pt>
              </c:strCache>
            </c:strRef>
          </c:tx>
          <c:spPr>
            <a:ln w="28575">
              <a:noFill/>
            </a:ln>
          </c:spPr>
          <c:marker>
            <c:symbol val="none"/>
          </c:marker>
          <c:cat>
            <c:strRef>
              <c:f>MedianVacc!$A$2:$A$7</c:f>
              <c:strCache>
                <c:ptCount val="6"/>
                <c:pt idx="0">
                  <c:v>Total Vaccinated</c:v>
                </c:pt>
                <c:pt idx="1">
                  <c:v>Vaccinated at Facility</c:v>
                </c:pt>
                <c:pt idx="2">
                  <c:v>Vaccinated Elsewhere</c:v>
                </c:pt>
                <c:pt idx="3">
                  <c:v>Declined Vaccination</c:v>
                </c:pt>
                <c:pt idx="4">
                  <c:v>Medical Contraindication</c:v>
                </c:pt>
                <c:pt idx="5">
                  <c:v>Unknown Status</c:v>
                </c:pt>
              </c:strCache>
            </c:strRef>
          </c:cat>
          <c:val>
            <c:numRef>
              <c:f>MedianVacc!$C$2:$C$7</c:f>
              <c:numCache>
                <c:formatCode>0%</c:formatCode>
                <c:ptCount val="6"/>
                <c:pt idx="0">
                  <c:v>0.99</c:v>
                </c:pt>
                <c:pt idx="1">
                  <c:v>0.96000000000000008</c:v>
                </c:pt>
                <c:pt idx="2">
                  <c:v>0.60000000000000009</c:v>
                </c:pt>
                <c:pt idx="3">
                  <c:v>0.18000000000000002</c:v>
                </c:pt>
                <c:pt idx="4">
                  <c:v>2.0000000000000004E-2</c:v>
                </c:pt>
                <c:pt idx="5">
                  <c:v>0.18000000000000002</c:v>
                </c:pt>
              </c:numCache>
            </c:numRef>
          </c:val>
          <c:smooth val="0"/>
          <c:extLst xmlns:c16r2="http://schemas.microsoft.com/office/drawing/2015/06/chart">
            <c:ext xmlns:c16="http://schemas.microsoft.com/office/drawing/2014/chart" uri="{C3380CC4-5D6E-409C-BE32-E72D297353CC}">
              <c16:uniqueId val="{00000000-98D2-4700-A18A-BAA97EA9770F}"/>
            </c:ext>
          </c:extLst>
        </c:ser>
        <c:ser>
          <c:idx val="1"/>
          <c:order val="1"/>
          <c:tx>
            <c:strRef>
              <c:f>MedianVacc!$D$1</c:f>
              <c:strCache>
                <c:ptCount val="1"/>
                <c:pt idx="0">
                  <c:v>Minimum HCWs at Facility</c:v>
                </c:pt>
              </c:strCache>
            </c:strRef>
          </c:tx>
          <c:spPr>
            <a:ln w="28575">
              <a:noFill/>
            </a:ln>
          </c:spPr>
          <c:marker>
            <c:symbol val="none"/>
          </c:marker>
          <c:cat>
            <c:strRef>
              <c:f>MedianVacc!$A$2:$A$7</c:f>
              <c:strCache>
                <c:ptCount val="6"/>
                <c:pt idx="0">
                  <c:v>Total Vaccinated</c:v>
                </c:pt>
                <c:pt idx="1">
                  <c:v>Vaccinated at Facility</c:v>
                </c:pt>
                <c:pt idx="2">
                  <c:v>Vaccinated Elsewhere</c:v>
                </c:pt>
                <c:pt idx="3">
                  <c:v>Declined Vaccination</c:v>
                </c:pt>
                <c:pt idx="4">
                  <c:v>Medical Contraindication</c:v>
                </c:pt>
                <c:pt idx="5">
                  <c:v>Unknown Status</c:v>
                </c:pt>
              </c:strCache>
            </c:strRef>
          </c:cat>
          <c:val>
            <c:numRef>
              <c:f>MedianVacc!$D$2:$D$7</c:f>
              <c:numCache>
                <c:formatCode>0%</c:formatCode>
                <c:ptCount val="6"/>
                <c:pt idx="0">
                  <c:v>0.76000000000000012</c:v>
                </c:pt>
                <c:pt idx="1">
                  <c:v>0.34000000000000008</c:v>
                </c:pt>
                <c:pt idx="2">
                  <c:v>0</c:v>
                </c:pt>
                <c:pt idx="3">
                  <c:v>0</c:v>
                </c:pt>
                <c:pt idx="4">
                  <c:v>0</c:v>
                </c:pt>
                <c:pt idx="5">
                  <c:v>0</c:v>
                </c:pt>
              </c:numCache>
            </c:numRef>
          </c:val>
          <c:smooth val="0"/>
          <c:extLst xmlns:c16r2="http://schemas.microsoft.com/office/drawing/2015/06/chart">
            <c:ext xmlns:c16="http://schemas.microsoft.com/office/drawing/2014/chart" uri="{C3380CC4-5D6E-409C-BE32-E72D297353CC}">
              <c16:uniqueId val="{00000001-98D2-4700-A18A-BAA97EA9770F}"/>
            </c:ext>
          </c:extLst>
        </c:ser>
        <c:ser>
          <c:idx val="2"/>
          <c:order val="2"/>
          <c:tx>
            <c:strRef>
              <c:f>MedianVacc!$E$1</c:f>
              <c:strCache>
                <c:ptCount val="1"/>
                <c:pt idx="0">
                  <c:v>Median % HCWs at Facility</c:v>
                </c:pt>
              </c:strCache>
            </c:strRef>
          </c:tx>
          <c:spPr>
            <a:ln w="28575">
              <a:noFill/>
            </a:ln>
          </c:spPr>
          <c:marker>
            <c:symbol val="dash"/>
            <c:size val="15"/>
            <c:spPr>
              <a:solidFill>
                <a:srgbClr val="000080"/>
              </a:solidFill>
              <a:ln>
                <a:solidFill>
                  <a:srgbClr val="000080"/>
                </a:solidFill>
                <a:prstDash val="solid"/>
              </a:ln>
            </c:spPr>
          </c:marker>
          <c:dLbls>
            <c:dLbl>
              <c:idx val="2"/>
              <c:layout>
                <c:manualLayout>
                  <c:x val="3.4929113277507046E-3"/>
                  <c:y val="-1.020096322976584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8D2-4700-A18A-BAA97EA9770F}"/>
                </c:ext>
              </c:extLst>
            </c:dLbl>
            <c:dLbl>
              <c:idx val="3"/>
              <c:layout>
                <c:manualLayout>
                  <c:x val="0"/>
                  <c:y val="-1.470137967239075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8D2-4700-A18A-BAA97EA9770F}"/>
                </c:ext>
              </c:extLst>
            </c:dLbl>
            <c:dLbl>
              <c:idx val="4"/>
              <c:layout>
                <c:manualLayout>
                  <c:x val="0"/>
                  <c:y val="-2.205206950858613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8D2-4700-A18A-BAA97EA9770F}"/>
                </c:ext>
              </c:extLst>
            </c:dLbl>
            <c:dLbl>
              <c:idx val="5"/>
              <c:layout>
                <c:manualLayout>
                  <c:x val="1.3221000490405593E-16"/>
                  <c:y val="-4.327877809540732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8D2-4700-A18A-BAA97EA9770F}"/>
                </c:ext>
              </c:extLst>
            </c:dLbl>
            <c:spPr>
              <a:noFill/>
              <a:ln w="25400">
                <a:noFill/>
              </a:ln>
            </c:spPr>
            <c:txPr>
              <a:bodyPr/>
              <a:lstStyle/>
              <a:p>
                <a:pPr>
                  <a:defRPr sz="18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MedianVacc!$A$2:$A$7</c:f>
              <c:strCache>
                <c:ptCount val="6"/>
                <c:pt idx="0">
                  <c:v>Total Vaccinated</c:v>
                </c:pt>
                <c:pt idx="1">
                  <c:v>Vaccinated at Facility</c:v>
                </c:pt>
                <c:pt idx="2">
                  <c:v>Vaccinated Elsewhere</c:v>
                </c:pt>
                <c:pt idx="3">
                  <c:v>Declined Vaccination</c:v>
                </c:pt>
                <c:pt idx="4">
                  <c:v>Medical Contraindication</c:v>
                </c:pt>
                <c:pt idx="5">
                  <c:v>Unknown Status</c:v>
                </c:pt>
              </c:strCache>
            </c:strRef>
          </c:cat>
          <c:val>
            <c:numRef>
              <c:f>MedianVacc!$E$2:$E$7</c:f>
              <c:numCache>
                <c:formatCode>0%</c:formatCode>
                <c:ptCount val="6"/>
                <c:pt idx="0">
                  <c:v>0.94000000000000006</c:v>
                </c:pt>
                <c:pt idx="1">
                  <c:v>0.63000000000000012</c:v>
                </c:pt>
                <c:pt idx="2">
                  <c:v>0.30000000000000004</c:v>
                </c:pt>
                <c:pt idx="3">
                  <c:v>3.0000000000000006E-2</c:v>
                </c:pt>
                <c:pt idx="4">
                  <c:v>1.0000000000000002E-2</c:v>
                </c:pt>
                <c:pt idx="5">
                  <c:v>2.0000000000000004E-2</c:v>
                </c:pt>
              </c:numCache>
            </c:numRef>
          </c:val>
          <c:smooth val="0"/>
          <c:extLst xmlns:c16r2="http://schemas.microsoft.com/office/drawing/2015/06/chart">
            <c:ext xmlns:c16="http://schemas.microsoft.com/office/drawing/2014/chart" uri="{C3380CC4-5D6E-409C-BE32-E72D297353CC}">
              <c16:uniqueId val="{00000006-98D2-4700-A18A-BAA97EA9770F}"/>
            </c:ext>
          </c:extLst>
        </c:ser>
        <c:dLbls>
          <c:showLegendKey val="0"/>
          <c:showVal val="0"/>
          <c:showCatName val="0"/>
          <c:showSerName val="0"/>
          <c:showPercent val="0"/>
          <c:showBubbleSize val="0"/>
        </c:dLbls>
        <c:hiLowLines>
          <c:spPr>
            <a:ln w="38100">
              <a:solidFill>
                <a:schemeClr val="accent5"/>
              </a:solidFill>
              <a:prstDash val="solid"/>
            </a:ln>
          </c:spPr>
        </c:hiLowLines>
        <c:axId val="303252992"/>
        <c:axId val="304290048"/>
      </c:stockChart>
      <c:catAx>
        <c:axId val="303252992"/>
        <c:scaling>
          <c:orientation val="minMax"/>
        </c:scaling>
        <c:delete val="0"/>
        <c:axPos val="b"/>
        <c:numFmt formatCode="General" sourceLinked="1"/>
        <c:majorTickMark val="cross"/>
        <c:minorTickMark val="none"/>
        <c:tickLblPos val="nextTo"/>
        <c:spPr>
          <a:ln w="3175">
            <a:solidFill>
              <a:srgbClr val="000000"/>
            </a:solidFill>
            <a:prstDash val="solid"/>
          </a:ln>
        </c:spPr>
        <c:txPr>
          <a:bodyPr rot="0" vert="horz"/>
          <a:lstStyle/>
          <a:p>
            <a:pPr>
              <a:defRPr sz="1100" b="1" i="0" u="none" strike="noStrike" baseline="0">
                <a:solidFill>
                  <a:srgbClr val="000000"/>
                </a:solidFill>
                <a:latin typeface="Arial"/>
                <a:ea typeface="Arial"/>
                <a:cs typeface="Arial"/>
              </a:defRPr>
            </a:pPr>
            <a:endParaRPr lang="en-US"/>
          </a:p>
        </c:txPr>
        <c:crossAx val="304290048"/>
        <c:crosses val="autoZero"/>
        <c:auto val="1"/>
        <c:lblAlgn val="ctr"/>
        <c:lblOffset val="40"/>
        <c:tickLblSkip val="1"/>
        <c:tickMarkSkip val="1"/>
        <c:noMultiLvlLbl val="0"/>
      </c:catAx>
      <c:valAx>
        <c:axId val="304290048"/>
        <c:scaling>
          <c:orientation val="minMax"/>
          <c:max val="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Percentage of HCP by Facility</a:t>
                </a:r>
              </a:p>
            </c:rich>
          </c:tx>
          <c:layout>
            <c:manualLayout>
              <c:xMode val="edge"/>
              <c:yMode val="edge"/>
              <c:x val="8.8559071549186592E-3"/>
              <c:y val="0.18207965962626663"/>
            </c:manualLayout>
          </c:layout>
          <c:overlay val="0"/>
          <c:spPr>
            <a:noFill/>
            <a:ln w="25400">
              <a:noFill/>
            </a:ln>
          </c:spPr>
        </c:title>
        <c:numFmt formatCode="0%" sourceLinked="1"/>
        <c:majorTickMark val="cross"/>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303252992"/>
        <c:crosses val="autoZero"/>
        <c:crossBetween val="between"/>
        <c:majorUnit val="0.2"/>
      </c:valAx>
      <c:spPr>
        <a:noFill/>
        <a:ln w="25400">
          <a:noFill/>
        </a:ln>
      </c:spPr>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408302262072667E-2"/>
          <c:y val="2.9397256378384442E-2"/>
          <c:w val="0.92359169773792738"/>
          <c:h val="0.69328296813841284"/>
        </c:manualLayout>
      </c:layout>
      <c:barChart>
        <c:barDir val="col"/>
        <c:grouping val="percentStacked"/>
        <c:varyColors val="0"/>
        <c:ser>
          <c:idx val="0"/>
          <c:order val="0"/>
          <c:tx>
            <c:strRef>
              <c:f>HCPType!$M$33</c:f>
              <c:strCache>
                <c:ptCount val="1"/>
                <c:pt idx="0">
                  <c:v>HCP Vaccinated</c:v>
                </c:pt>
              </c:strCache>
            </c:strRef>
          </c:tx>
          <c:spPr>
            <a:solidFill>
              <a:schemeClr val="accent1">
                <a:lumMod val="60000"/>
                <a:lumOff val="40000"/>
              </a:schemeClr>
            </a:solidFill>
          </c:spPr>
          <c:invertIfNegative val="0"/>
          <c:dPt>
            <c:idx val="0"/>
            <c:invertIfNegative val="0"/>
            <c:bubble3D val="0"/>
            <c:spPr>
              <a:solidFill>
                <a:srgbClr val="59AAF2"/>
              </a:solidFill>
            </c:spPr>
            <c:extLst xmlns:c16r2="http://schemas.microsoft.com/office/drawing/2015/06/chart">
              <c:ext xmlns:c16="http://schemas.microsoft.com/office/drawing/2014/chart" uri="{C3380CC4-5D6E-409C-BE32-E72D297353CC}">
                <c16:uniqueId val="{00000001-FC73-46FC-BCFE-1625EFC6B3BB}"/>
              </c:ext>
            </c:extLst>
          </c:dPt>
          <c:dPt>
            <c:idx val="1"/>
            <c:invertIfNegative val="0"/>
            <c:bubble3D val="0"/>
            <c:spPr>
              <a:solidFill>
                <a:srgbClr val="59AAF2"/>
              </a:solidFill>
            </c:spPr>
            <c:extLst xmlns:c16r2="http://schemas.microsoft.com/office/drawing/2015/06/chart">
              <c:ext xmlns:c16="http://schemas.microsoft.com/office/drawing/2014/chart" uri="{C3380CC4-5D6E-409C-BE32-E72D297353CC}">
                <c16:uniqueId val="{00000003-FC73-46FC-BCFE-1625EFC6B3BB}"/>
              </c:ext>
            </c:extLst>
          </c:dPt>
          <c:dPt>
            <c:idx val="2"/>
            <c:invertIfNegative val="0"/>
            <c:bubble3D val="0"/>
            <c:spPr>
              <a:solidFill>
                <a:srgbClr val="59AAF2"/>
              </a:solidFill>
            </c:spPr>
            <c:extLst xmlns:c16r2="http://schemas.microsoft.com/office/drawing/2015/06/chart">
              <c:ext xmlns:c16="http://schemas.microsoft.com/office/drawing/2014/chart" uri="{C3380CC4-5D6E-409C-BE32-E72D297353CC}">
                <c16:uniqueId val="{00000005-FC73-46FC-BCFE-1625EFC6B3BB}"/>
              </c:ext>
            </c:extLst>
          </c:dPt>
          <c:dPt>
            <c:idx val="3"/>
            <c:invertIfNegative val="0"/>
            <c:bubble3D val="0"/>
            <c:spPr>
              <a:solidFill>
                <a:srgbClr val="59AAF2"/>
              </a:solidFill>
            </c:spPr>
            <c:extLst xmlns:c16r2="http://schemas.microsoft.com/office/drawing/2015/06/chart">
              <c:ext xmlns:c16="http://schemas.microsoft.com/office/drawing/2014/chart" uri="{C3380CC4-5D6E-409C-BE32-E72D297353CC}">
                <c16:uniqueId val="{00000007-FC73-46FC-BCFE-1625EFC6B3BB}"/>
              </c:ext>
            </c:extLst>
          </c:dPt>
          <c:dLbls>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HCPType!$N$33:$Q$33</c:f>
              <c:numCache>
                <c:formatCode>0%</c:formatCode>
                <c:ptCount val="4"/>
                <c:pt idx="0">
                  <c:v>0.95</c:v>
                </c:pt>
                <c:pt idx="1">
                  <c:v>0.95</c:v>
                </c:pt>
                <c:pt idx="2">
                  <c:v>0.92</c:v>
                </c:pt>
                <c:pt idx="3">
                  <c:v>0.97</c:v>
                </c:pt>
              </c:numCache>
            </c:numRef>
          </c:val>
          <c:extLst xmlns:c16r2="http://schemas.microsoft.com/office/drawing/2015/06/chart">
            <c:ext xmlns:c16="http://schemas.microsoft.com/office/drawing/2014/chart" uri="{C3380CC4-5D6E-409C-BE32-E72D297353CC}">
              <c16:uniqueId val="{00000000-B0F5-42FD-9C99-22ABDE639A5A}"/>
            </c:ext>
          </c:extLst>
        </c:ser>
        <c:ser>
          <c:idx val="1"/>
          <c:order val="1"/>
          <c:tx>
            <c:strRef>
              <c:f>HCPType!$M$34</c:f>
              <c:strCache>
                <c:ptCount val="1"/>
                <c:pt idx="0">
                  <c:v>HCP Declined</c:v>
                </c:pt>
              </c:strCache>
            </c:strRef>
          </c:tx>
          <c:spPr>
            <a:solidFill>
              <a:srgbClr val="7030A0"/>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HCPType!$N$34:$Q$34</c:f>
              <c:numCache>
                <c:formatCode>0%</c:formatCode>
                <c:ptCount val="4"/>
                <c:pt idx="0">
                  <c:v>0.03</c:v>
                </c:pt>
                <c:pt idx="1">
                  <c:v>0.03</c:v>
                </c:pt>
                <c:pt idx="2">
                  <c:v>0.02</c:v>
                </c:pt>
                <c:pt idx="3">
                  <c:v>0.01</c:v>
                </c:pt>
              </c:numCache>
            </c:numRef>
          </c:val>
          <c:extLst xmlns:c16r2="http://schemas.microsoft.com/office/drawing/2015/06/chart">
            <c:ext xmlns:c16="http://schemas.microsoft.com/office/drawing/2014/chart" uri="{C3380CC4-5D6E-409C-BE32-E72D297353CC}">
              <c16:uniqueId val="{00000001-B0F5-42FD-9C99-22ABDE639A5A}"/>
            </c:ext>
          </c:extLst>
        </c:ser>
        <c:ser>
          <c:idx val="2"/>
          <c:order val="2"/>
          <c:tx>
            <c:strRef>
              <c:f>HCPType!$M$35</c:f>
              <c:strCache>
                <c:ptCount val="1"/>
                <c:pt idx="0">
                  <c:v>HCP with Medical Contraindication</c:v>
                </c:pt>
              </c:strCache>
            </c:strRef>
          </c:tx>
          <c:spPr>
            <a:solidFill>
              <a:schemeClr val="accent1">
                <a:lumMod val="50000"/>
              </a:schemeClr>
            </a:solidFill>
          </c:spPr>
          <c:invertIfNegative val="0"/>
          <c:dLbls>
            <c:dLbl>
              <c:idx val="0"/>
              <c:layout>
                <c:manualLayout>
                  <c:x val="9.3375521423248817E-3"/>
                  <c:y val="1.987920954001700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0F5-42FD-9C99-22ABDE639A5A}"/>
                </c:ext>
              </c:extLst>
            </c:dLbl>
            <c:dLbl>
              <c:idx val="1"/>
              <c:layout>
                <c:manualLayout>
                  <c:x val="1.555042568371977E-2"/>
                  <c:y val="-5.2956008568031997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0F5-42FD-9C99-22ABDE639A5A}"/>
                </c:ext>
              </c:extLst>
            </c:dLbl>
            <c:dLbl>
              <c:idx val="2"/>
              <c:layout>
                <c:manualLayout>
                  <c:x val="-3.1100851367439541E-3"/>
                  <c:y val="-9.9396760176414401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0F5-42FD-9C99-22ABDE639A5A}"/>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0F5-42FD-9C99-22ABDE639A5A}"/>
                </c:ext>
              </c:extLst>
            </c:dLbl>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HCPType!$N$35:$Q$35</c:f>
              <c:numCache>
                <c:formatCode>0%</c:formatCode>
                <c:ptCount val="4"/>
                <c:pt idx="0">
                  <c:v>0.01</c:v>
                </c:pt>
                <c:pt idx="1">
                  <c:v>0.01</c:v>
                </c:pt>
                <c:pt idx="2">
                  <c:v>0.01</c:v>
                </c:pt>
                <c:pt idx="3">
                  <c:v>0</c:v>
                </c:pt>
              </c:numCache>
            </c:numRef>
          </c:val>
          <c:extLst xmlns:c16r2="http://schemas.microsoft.com/office/drawing/2015/06/chart">
            <c:ext xmlns:c16="http://schemas.microsoft.com/office/drawing/2014/chart" uri="{C3380CC4-5D6E-409C-BE32-E72D297353CC}">
              <c16:uniqueId val="{00000006-B0F5-42FD-9C99-22ABDE639A5A}"/>
            </c:ext>
          </c:extLst>
        </c:ser>
        <c:ser>
          <c:idx val="3"/>
          <c:order val="3"/>
          <c:tx>
            <c:strRef>
              <c:f>HCPType!$M$36</c:f>
              <c:strCache>
                <c:ptCount val="1"/>
                <c:pt idx="0">
                  <c:v>HCP with Status Unknown</c:v>
                </c:pt>
              </c:strCache>
            </c:strRef>
          </c:tx>
          <c:spPr>
            <a:solidFill>
              <a:schemeClr val="accent1">
                <a:lumMod val="75000"/>
              </a:schemeClr>
            </a:solidFill>
          </c:spPr>
          <c:invertIfNegative val="0"/>
          <c:dLbls>
            <c:dLbl>
              <c:idx val="1"/>
              <c:layout>
                <c:manualLayout>
                  <c:x val="-1.7105468252091745E-2"/>
                  <c:y val="2.6478004284015999E-3"/>
                </c:manualLayout>
              </c:layout>
              <c:showLegendKey val="0"/>
              <c:showVal val="1"/>
              <c:showCatName val="0"/>
              <c:showSerName val="0"/>
              <c:showPercent val="0"/>
              <c:showBubbleSize val="0"/>
            </c:dLbl>
            <c:dLbl>
              <c:idx val="3"/>
              <c:layout>
                <c:manualLayout>
                  <c:x val="-2.332563852557977E-2"/>
                  <c:y val="0"/>
                </c:manualLayout>
              </c:layout>
              <c:showLegendKey val="0"/>
              <c:showVal val="1"/>
              <c:showCatName val="0"/>
              <c:showSerName val="0"/>
              <c:showPercent val="0"/>
              <c:showBubbleSize val="0"/>
            </c:dLbl>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HCPType!$N$36:$Q$36</c:f>
              <c:numCache>
                <c:formatCode>0%</c:formatCode>
                <c:ptCount val="4"/>
                <c:pt idx="0">
                  <c:v>0.02</c:v>
                </c:pt>
                <c:pt idx="1">
                  <c:v>0.01</c:v>
                </c:pt>
                <c:pt idx="2">
                  <c:v>0.05</c:v>
                </c:pt>
                <c:pt idx="3">
                  <c:v>0.02</c:v>
                </c:pt>
              </c:numCache>
            </c:numRef>
          </c:val>
          <c:extLst xmlns:c16r2="http://schemas.microsoft.com/office/drawing/2015/06/chart">
            <c:ext xmlns:c16="http://schemas.microsoft.com/office/drawing/2014/chart" uri="{C3380CC4-5D6E-409C-BE32-E72D297353CC}">
              <c16:uniqueId val="{00000007-B0F5-42FD-9C99-22ABDE639A5A}"/>
            </c:ext>
          </c:extLst>
        </c:ser>
        <c:dLbls>
          <c:showLegendKey val="0"/>
          <c:showVal val="0"/>
          <c:showCatName val="0"/>
          <c:showSerName val="0"/>
          <c:showPercent val="0"/>
          <c:showBubbleSize val="0"/>
        </c:dLbls>
        <c:gapWidth val="75"/>
        <c:overlap val="100"/>
        <c:axId val="196417408"/>
        <c:axId val="196418944"/>
      </c:barChart>
      <c:catAx>
        <c:axId val="196417408"/>
        <c:scaling>
          <c:orientation val="minMax"/>
        </c:scaling>
        <c:delete val="0"/>
        <c:axPos val="b"/>
        <c:numFmt formatCode="General" sourceLinked="1"/>
        <c:majorTickMark val="none"/>
        <c:minorTickMark val="none"/>
        <c:tickLblPos val="nextTo"/>
        <c:txPr>
          <a:bodyPr/>
          <a:lstStyle/>
          <a:p>
            <a:pPr>
              <a:defRPr sz="1400"/>
            </a:pPr>
            <a:endParaRPr lang="en-US"/>
          </a:p>
        </c:txPr>
        <c:crossAx val="196418944"/>
        <c:crosses val="autoZero"/>
        <c:auto val="1"/>
        <c:lblAlgn val="ctr"/>
        <c:lblOffset val="100"/>
        <c:noMultiLvlLbl val="0"/>
      </c:catAx>
      <c:valAx>
        <c:axId val="196418944"/>
        <c:scaling>
          <c:orientation val="minMax"/>
          <c:max val="1"/>
          <c:min val="0.6000000000000002"/>
        </c:scaling>
        <c:delete val="0"/>
        <c:axPos val="l"/>
        <c:majorGridlines/>
        <c:numFmt formatCode="0%" sourceLinked="1"/>
        <c:majorTickMark val="none"/>
        <c:minorTickMark val="none"/>
        <c:tickLblPos val="nextTo"/>
        <c:crossAx val="196417408"/>
        <c:crosses val="autoZero"/>
        <c:crossBetween val="between"/>
        <c:majorUnit val="0.1"/>
      </c:valAx>
      <c:spPr>
        <a:noFill/>
        <a:ln w="25400">
          <a:noFill/>
        </a:ln>
      </c:spPr>
    </c:plotArea>
    <c:legend>
      <c:legendPos val="b"/>
      <c:layout>
        <c:manualLayout>
          <c:xMode val="edge"/>
          <c:yMode val="edge"/>
          <c:x val="1.1014341837459177E-2"/>
          <c:y val="0.88377928269210015"/>
          <c:w val="0.94904115941362499"/>
          <c:h val="0.11605979955150897"/>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7.1818882809140394E-2"/>
          <c:y val="3.2041903852927482E-2"/>
          <c:w val="0.84944653984257124"/>
          <c:h val="0.81136826826050901"/>
        </c:manualLayout>
      </c:layout>
      <c:barChart>
        <c:barDir val="col"/>
        <c:grouping val="clustered"/>
        <c:varyColors val="0"/>
        <c:ser>
          <c:idx val="1"/>
          <c:order val="0"/>
          <c:tx>
            <c:strRef>
              <c:f>'[Acute_Care_FiguresandTable_Comprehensive Crosswalk 2018-2019 working draft.xls]AnnualFigure'!$C$1</c:f>
              <c:strCache>
                <c:ptCount val="1"/>
                <c:pt idx="0">
                  <c:v>Median Percent Vaccinated</c:v>
                </c:pt>
              </c:strCache>
            </c:strRef>
          </c:tx>
          <c:spPr>
            <a:solidFill>
              <a:srgbClr val="59AAF2"/>
            </a:solidFill>
          </c:spPr>
          <c:invertIfNegative val="0"/>
          <c:dLbls>
            <c:spPr>
              <a:noFill/>
              <a:ln>
                <a:noFill/>
              </a:ln>
              <a:effectLst/>
            </c:spPr>
            <c:txPr>
              <a:bodyPr/>
              <a:lstStyle/>
              <a:p>
                <a:pPr>
                  <a:defRPr sz="14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'[Acute_Care_FiguresandTable_Comprehensive Crosswalk 2018-2019 working draft.xls]AnnualFigure'!$A$3:$A$12</c:f>
              <c:strCache>
                <c:ptCount val="10"/>
                <c:pt idx="0">
                  <c:v>2009-2010(n=69)</c:v>
                </c:pt>
                <c:pt idx="1">
                  <c:v>2010-2011(n=73)</c:v>
                </c:pt>
                <c:pt idx="2">
                  <c:v>2011-2012 (n=74)</c:v>
                </c:pt>
                <c:pt idx="3">
                  <c:v>2012-2013(n=76)</c:v>
                </c:pt>
                <c:pt idx="4">
                  <c:v>2013-2014 (n=75)</c:v>
                </c:pt>
                <c:pt idx="5">
                  <c:v>2014-2015 (n=74)</c:v>
                </c:pt>
                <c:pt idx="6">
                  <c:v>2015-2016 (n=74)</c:v>
                </c:pt>
                <c:pt idx="7">
                  <c:v>2016-2017 (n=72)</c:v>
                </c:pt>
                <c:pt idx="8">
                  <c:v>2017-2018 (n=72)</c:v>
                </c:pt>
                <c:pt idx="9">
                  <c:v>2018-2019 (n=72)</c:v>
                </c:pt>
              </c:strCache>
            </c:strRef>
          </c:cat>
          <c:val>
            <c:numRef>
              <c:f>'[Acute_Care_FiguresandTable_Comprehensive Crosswalk 2018-2019 working draft.xls]AnnualFigure'!$C$3:$C$12</c:f>
              <c:numCache>
                <c:formatCode>0%</c:formatCode>
                <c:ptCount val="10"/>
                <c:pt idx="0">
                  <c:v>0.68</c:v>
                </c:pt>
                <c:pt idx="1">
                  <c:v>0.72000000000000008</c:v>
                </c:pt>
                <c:pt idx="2">
                  <c:v>0.8</c:v>
                </c:pt>
                <c:pt idx="3">
                  <c:v>0.85000000000000009</c:v>
                </c:pt>
                <c:pt idx="4">
                  <c:v>0.8600000000000001</c:v>
                </c:pt>
                <c:pt idx="5">
                  <c:v>0.92</c:v>
                </c:pt>
                <c:pt idx="6">
                  <c:v>0.92</c:v>
                </c:pt>
                <c:pt idx="7">
                  <c:v>0.94000000000000006</c:v>
                </c:pt>
                <c:pt idx="8">
                  <c:v>0.94000000000000006</c:v>
                </c:pt>
                <c:pt idx="9">
                  <c:v>0.94000000000000006</c:v>
                </c:pt>
              </c:numCache>
            </c:numRef>
          </c:val>
          <c:extLst xmlns:c16r2="http://schemas.microsoft.com/office/drawing/2015/06/chart">
            <c:ext xmlns:c16="http://schemas.microsoft.com/office/drawing/2014/chart" uri="{C3380CC4-5D6E-409C-BE32-E72D297353CC}">
              <c16:uniqueId val="{00000000-BCFE-410A-BD5B-57CA3C8D34B3}"/>
            </c:ext>
          </c:extLst>
        </c:ser>
        <c:ser>
          <c:idx val="5"/>
          <c:order val="1"/>
          <c:tx>
            <c:strRef>
              <c:f>'[Acute_Care_FiguresandTable_Comprehensive Crosswalk 2018-2019 working draft.xls]AnnualFigure'!$G$1</c:f>
              <c:strCache>
                <c:ptCount val="1"/>
                <c:pt idx="0">
                  <c:v>Median Percent Declined</c:v>
                </c:pt>
              </c:strCache>
            </c:strRef>
          </c:tx>
          <c:spPr>
            <a:solidFill>
              <a:srgbClr val="7030A0"/>
            </a:solidFill>
          </c:spPr>
          <c:invertIfNegative val="0"/>
          <c:dLbls>
            <c:dLbl>
              <c:idx val="0"/>
              <c:layout>
                <c:manualLayout>
                  <c:x val="1.5692640079723541E-2"/>
                  <c:y val="-2.177973723004272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CFE-410A-BD5B-57CA3C8D34B3}"/>
                </c:ext>
              </c:extLst>
            </c:dLbl>
            <c:dLbl>
              <c:idx val="1"/>
              <c:layout>
                <c:manualLayout>
                  <c:x val="2.0923520106298072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CFE-410A-BD5B-57CA3C8D34B3}"/>
                </c:ext>
              </c:extLst>
            </c:dLbl>
            <c:dLbl>
              <c:idx val="2"/>
              <c:layout>
                <c:manualLayout>
                  <c:x val="1.4384920073079925E-2"/>
                  <c:y val="-2.177973723004272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CFE-410A-BD5B-57CA3C8D34B3}"/>
                </c:ext>
              </c:extLst>
            </c:dLbl>
            <c:dLbl>
              <c:idx val="3"/>
              <c:layout>
                <c:manualLayout>
                  <c:x val="5.8058058515665723E-3"/>
                  <c:y val="2.177973723004273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CFE-410A-BD5B-57CA3C8D34B3}"/>
                </c:ext>
              </c:extLst>
            </c:dLbl>
            <c:dLbl>
              <c:idx val="4"/>
              <c:layout>
                <c:manualLayout>
                  <c:x val="9.2977862771569421E-3"/>
                  <c:y val="2.177973723004272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CFE-410A-BD5B-57CA3C8D34B3}"/>
                </c:ext>
              </c:extLst>
            </c:dLbl>
            <c:dLbl>
              <c:idx val="5"/>
              <c:layout>
                <c:manualLayout>
                  <c:x val="1.1769480059792666E-2"/>
                  <c:y val="-2.177973723004272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CFE-410A-BD5B-57CA3C8D34B3}"/>
                </c:ext>
              </c:extLst>
            </c:dLbl>
            <c:dLbl>
              <c:idx val="6"/>
              <c:layout>
                <c:manualLayout>
                  <c:x val="9.1540400465054059E-3"/>
                  <c:y val="-2.177973723004272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CFE-410A-BD5B-57CA3C8D34B3}"/>
                </c:ext>
              </c:extLst>
            </c:dLbl>
            <c:dLbl>
              <c:idx val="7"/>
              <c:layout>
                <c:manualLayout>
                  <c:x val="1.7000360086367183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CFE-410A-BD5B-57CA3C8D34B3}"/>
                </c:ext>
              </c:extLst>
            </c:dLbl>
            <c:dLbl>
              <c:idx val="8"/>
              <c:layout>
                <c:manualLayout>
                  <c:x val="1.5692640079723555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CFE-410A-BD5B-57CA3C8D34B3}"/>
                </c:ext>
              </c:extLst>
            </c:dLbl>
            <c:dLbl>
              <c:idx val="9"/>
              <c:layout>
                <c:manualLayout>
                  <c:x val="9.1540400465054059E-3"/>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BCFE-410A-BD5B-57CA3C8D34B3}"/>
                </c:ext>
              </c:extLst>
            </c:dLbl>
            <c:spPr>
              <a:noFill/>
              <a:ln>
                <a:noFill/>
              </a:ln>
              <a:effectLst/>
            </c:spPr>
            <c:txPr>
              <a:bodyPr/>
              <a:lstStyle/>
              <a:p>
                <a:pPr>
                  <a:defRPr sz="14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'[Acute_Care_FiguresandTable_Comprehensive Crosswalk 2018-2019 working draft.xls]AnnualFigure'!$A$3:$A$12</c:f>
              <c:strCache>
                <c:ptCount val="10"/>
                <c:pt idx="0">
                  <c:v>2009-2010(n=69)</c:v>
                </c:pt>
                <c:pt idx="1">
                  <c:v>2010-2011(n=73)</c:v>
                </c:pt>
                <c:pt idx="2">
                  <c:v>2011-2012 (n=74)</c:v>
                </c:pt>
                <c:pt idx="3">
                  <c:v>2012-2013(n=76)</c:v>
                </c:pt>
                <c:pt idx="4">
                  <c:v>2013-2014 (n=75)</c:v>
                </c:pt>
                <c:pt idx="5">
                  <c:v>2014-2015 (n=74)</c:v>
                </c:pt>
                <c:pt idx="6">
                  <c:v>2015-2016 (n=74)</c:v>
                </c:pt>
                <c:pt idx="7">
                  <c:v>2016-2017 (n=72)</c:v>
                </c:pt>
                <c:pt idx="8">
                  <c:v>2017-2018 (n=72)</c:v>
                </c:pt>
                <c:pt idx="9">
                  <c:v>2018-2019 (n=72)</c:v>
                </c:pt>
              </c:strCache>
            </c:strRef>
          </c:cat>
          <c:val>
            <c:numRef>
              <c:f>'[Acute_Care_FiguresandTable_Comprehensive Crosswalk 2018-2019 working draft.xls]AnnualFigure'!$G$3:$G$12</c:f>
              <c:numCache>
                <c:formatCode>0%</c:formatCode>
                <c:ptCount val="10"/>
                <c:pt idx="0">
                  <c:v>0.13</c:v>
                </c:pt>
                <c:pt idx="1">
                  <c:v>0.21000000000000002</c:v>
                </c:pt>
                <c:pt idx="2">
                  <c:v>0.2</c:v>
                </c:pt>
                <c:pt idx="3">
                  <c:v>9.0000000000000011E-2</c:v>
                </c:pt>
                <c:pt idx="4">
                  <c:v>9.0000000000000011E-2</c:v>
                </c:pt>
                <c:pt idx="5">
                  <c:v>0.05</c:v>
                </c:pt>
                <c:pt idx="6">
                  <c:v>4.0000000000000008E-2</c:v>
                </c:pt>
                <c:pt idx="7">
                  <c:v>4.0000000000000008E-2</c:v>
                </c:pt>
                <c:pt idx="8">
                  <c:v>4.0000000000000008E-2</c:v>
                </c:pt>
                <c:pt idx="9">
                  <c:v>3.0000000000000002E-2</c:v>
                </c:pt>
              </c:numCache>
            </c:numRef>
          </c:val>
          <c:extLst xmlns:c16r2="http://schemas.microsoft.com/office/drawing/2015/06/chart">
            <c:ext xmlns:c16="http://schemas.microsoft.com/office/drawing/2014/chart" uri="{C3380CC4-5D6E-409C-BE32-E72D297353CC}">
              <c16:uniqueId val="{0000000B-BCFE-410A-BD5B-57CA3C8D34B3}"/>
            </c:ext>
          </c:extLst>
        </c:ser>
        <c:ser>
          <c:idx val="7"/>
          <c:order val="2"/>
          <c:tx>
            <c:strRef>
              <c:f>'[Acute_Care_FiguresandTable_Comprehensive Crosswalk 2018-2019 working draft.xls]AnnualFigure'!$I$1</c:f>
              <c:strCache>
                <c:ptCount val="1"/>
                <c:pt idx="0">
                  <c:v>Median Percent Unknown</c:v>
                </c:pt>
              </c:strCache>
            </c:strRef>
          </c:tx>
          <c:spPr>
            <a:solidFill>
              <a:schemeClr val="accent1">
                <a:lumMod val="75000"/>
              </a:schemeClr>
            </a:solidFill>
          </c:spPr>
          <c:invertIfNegative val="0"/>
          <c:dLbls>
            <c:dLbl>
              <c:idx val="3"/>
              <c:layout>
                <c:manualLayout>
                  <c:x val="2.7462120139516221E-2"/>
                  <c:y val="3.702555329107264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BCFE-410A-BD5B-57CA3C8D34B3}"/>
                </c:ext>
              </c:extLst>
            </c:dLbl>
            <c:dLbl>
              <c:idx val="4"/>
              <c:layout>
                <c:manualLayout>
                  <c:x val="2.0923520106298072E-2"/>
                  <c:y val="3.702555329107264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BCFE-410A-BD5B-57CA3C8D34B3}"/>
                </c:ext>
              </c:extLst>
            </c:dLbl>
            <c:dLbl>
              <c:idx val="5"/>
              <c:layout>
                <c:manualLayout>
                  <c:x val="1.9170454506840767E-2"/>
                  <c:y val="3.049163212205982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BCFE-410A-BD5B-57CA3C8D34B3}"/>
                </c:ext>
              </c:extLst>
            </c:dLbl>
            <c:dLbl>
              <c:idx val="6"/>
              <c:layout>
                <c:manualLayout>
                  <c:x val="2.1498402058824952E-2"/>
                  <c:y val="2.177973723004272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BCFE-410A-BD5B-57CA3C8D34B3}"/>
                </c:ext>
              </c:extLst>
            </c:dLbl>
            <c:dLbl>
              <c:idx val="7"/>
              <c:layout>
                <c:manualLayout>
                  <c:x val="1.6123775801598995E-2"/>
                  <c:y val="1.306784233802563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BCFE-410A-BD5B-57CA3C8D34B3}"/>
                </c:ext>
              </c:extLst>
            </c:dLbl>
            <c:dLbl>
              <c:idx val="8"/>
              <c:layout>
                <c:manualLayout>
                  <c:x val="2.019068205218142E-2"/>
                  <c:y val="1.306784233802563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BCFE-410A-BD5B-57CA3C8D34B3}"/>
                </c:ext>
              </c:extLst>
            </c:dLbl>
            <c:dLbl>
              <c:idx val="9"/>
              <c:layout>
                <c:manualLayout>
                  <c:x val="1.9903292560957516E-2"/>
                  <c:y val="2.177973723004272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BCFE-410A-BD5B-57CA3C8D34B3}"/>
                </c:ext>
              </c:extLst>
            </c:dLbl>
            <c:spPr>
              <a:noFill/>
              <a:ln>
                <a:noFill/>
              </a:ln>
              <a:effectLst/>
            </c:spPr>
            <c:txPr>
              <a:bodyPr/>
              <a:lstStyle/>
              <a:p>
                <a:pPr>
                  <a:defRPr sz="14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'[Acute_Care_FiguresandTable_Comprehensive Crosswalk 2018-2019 working draft.xls]AnnualFigure'!$A$3:$A$12</c:f>
              <c:strCache>
                <c:ptCount val="10"/>
                <c:pt idx="0">
                  <c:v>2009-2010(n=69)</c:v>
                </c:pt>
                <c:pt idx="1">
                  <c:v>2010-2011(n=73)</c:v>
                </c:pt>
                <c:pt idx="2">
                  <c:v>2011-2012 (n=74)</c:v>
                </c:pt>
                <c:pt idx="3">
                  <c:v>2012-2013(n=76)</c:v>
                </c:pt>
                <c:pt idx="4">
                  <c:v>2013-2014 (n=75)</c:v>
                </c:pt>
                <c:pt idx="5">
                  <c:v>2014-2015 (n=74)</c:v>
                </c:pt>
                <c:pt idx="6">
                  <c:v>2015-2016 (n=74)</c:v>
                </c:pt>
                <c:pt idx="7">
                  <c:v>2016-2017 (n=72)</c:v>
                </c:pt>
                <c:pt idx="8">
                  <c:v>2017-2018 (n=72)</c:v>
                </c:pt>
                <c:pt idx="9">
                  <c:v>2018-2019 (n=72)</c:v>
                </c:pt>
              </c:strCache>
            </c:strRef>
          </c:cat>
          <c:val>
            <c:numRef>
              <c:f>'[Acute_Care_FiguresandTable_Comprehensive Crosswalk 2018-2019 working draft.xls]AnnualFigure'!$I$3:$I$12</c:f>
              <c:numCache>
                <c:formatCode>General</c:formatCode>
                <c:ptCount val="10"/>
                <c:pt idx="3" formatCode="0%">
                  <c:v>4.0000000000000008E-2</c:v>
                </c:pt>
                <c:pt idx="4" formatCode="0%">
                  <c:v>4.0000000000000008E-2</c:v>
                </c:pt>
                <c:pt idx="5" formatCode="0%">
                  <c:v>3.0000000000000002E-2</c:v>
                </c:pt>
                <c:pt idx="6" formatCode="0%">
                  <c:v>2.0000000000000004E-2</c:v>
                </c:pt>
                <c:pt idx="7" formatCode="0%">
                  <c:v>1.0000000000000002E-2</c:v>
                </c:pt>
                <c:pt idx="8" formatCode="0%">
                  <c:v>1.0000000000000002E-2</c:v>
                </c:pt>
                <c:pt idx="9" formatCode="0%">
                  <c:v>2.0000000000000004E-2</c:v>
                </c:pt>
              </c:numCache>
            </c:numRef>
          </c:val>
          <c:extLst xmlns:c16r2="http://schemas.microsoft.com/office/drawing/2015/06/chart">
            <c:ext xmlns:c16="http://schemas.microsoft.com/office/drawing/2014/chart" uri="{C3380CC4-5D6E-409C-BE32-E72D297353CC}">
              <c16:uniqueId val="{00000013-BCFE-410A-BD5B-57CA3C8D34B3}"/>
            </c:ext>
          </c:extLst>
        </c:ser>
        <c:dLbls>
          <c:showLegendKey val="0"/>
          <c:showVal val="0"/>
          <c:showCatName val="0"/>
          <c:showSerName val="0"/>
          <c:showPercent val="0"/>
          <c:showBubbleSize val="0"/>
        </c:dLbls>
        <c:gapWidth val="150"/>
        <c:axId val="187703680"/>
        <c:axId val="187705216"/>
      </c:barChart>
      <c:catAx>
        <c:axId val="187703680"/>
        <c:scaling>
          <c:orientation val="minMax"/>
        </c:scaling>
        <c:delete val="0"/>
        <c:axPos val="b"/>
        <c:numFmt formatCode="General" sourceLinked="1"/>
        <c:majorTickMark val="out"/>
        <c:minorTickMark val="none"/>
        <c:tickLblPos val="nextTo"/>
        <c:txPr>
          <a:bodyPr rot="840000" vert="horz"/>
          <a:lstStyle/>
          <a:p>
            <a:pPr>
              <a:defRPr sz="1100" b="1" i="0" u="none" strike="noStrike" baseline="0">
                <a:solidFill>
                  <a:srgbClr val="000000"/>
                </a:solidFill>
                <a:latin typeface="Calibri"/>
                <a:ea typeface="Calibri"/>
                <a:cs typeface="Calibri"/>
              </a:defRPr>
            </a:pPr>
            <a:endParaRPr lang="en-US"/>
          </a:p>
        </c:txPr>
        <c:crossAx val="187705216"/>
        <c:crosses val="autoZero"/>
        <c:auto val="1"/>
        <c:lblAlgn val="ctr"/>
        <c:lblOffset val="100"/>
        <c:noMultiLvlLbl val="0"/>
      </c:catAx>
      <c:valAx>
        <c:axId val="187705216"/>
        <c:scaling>
          <c:orientation val="minMax"/>
        </c:scaling>
        <c:delete val="0"/>
        <c:axPos val="l"/>
        <c:majorGridlines/>
        <c:numFmt formatCode="0%" sourceLinked="1"/>
        <c:majorTickMark val="out"/>
        <c:minorTickMark val="out"/>
        <c:tickLblPos val="nextTo"/>
        <c:txPr>
          <a:bodyPr rot="0" vert="horz"/>
          <a:lstStyle/>
          <a:p>
            <a:pPr>
              <a:defRPr sz="1200" b="1" i="0" u="none" strike="noStrike" baseline="0">
                <a:solidFill>
                  <a:srgbClr val="000000"/>
                </a:solidFill>
                <a:latin typeface="Calibri"/>
                <a:ea typeface="Calibri"/>
                <a:cs typeface="Calibri"/>
              </a:defRPr>
            </a:pPr>
            <a:endParaRPr lang="en-US"/>
          </a:p>
        </c:txPr>
        <c:crossAx val="187703680"/>
        <c:crosses val="autoZero"/>
        <c:crossBetween val="between"/>
        <c:majorUnit val="0.2"/>
        <c:minorUnit val="0.1"/>
      </c:valAx>
    </c:plotArea>
    <c:legend>
      <c:legendPos val="r"/>
      <c:layout>
        <c:manualLayout>
          <c:xMode val="edge"/>
          <c:yMode val="edge"/>
          <c:x val="0.11366010496994887"/>
          <c:y val="0.92812617496611727"/>
          <c:w val="0.73472079930529144"/>
          <c:h val="7.0175745575662654E-2"/>
        </c:manualLayout>
      </c:layout>
      <c:overlay val="0"/>
      <c:txPr>
        <a:bodyPr/>
        <a:lstStyle/>
        <a:p>
          <a:pPr>
            <a:defRPr sz="12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66E-2"/>
          <c:y val="7.9113461246189731E-2"/>
          <c:w val="0.9397535482486018"/>
          <c:h val="0.75720453726458448"/>
        </c:manualLayout>
      </c:layout>
      <c:barChart>
        <c:barDir val="col"/>
        <c:grouping val="percentStacked"/>
        <c:varyColors val="0"/>
        <c:ser>
          <c:idx val="0"/>
          <c:order val="0"/>
          <c:tx>
            <c:strRef>
              <c:f>ASC!$A$2</c:f>
              <c:strCache>
                <c:ptCount val="1"/>
                <c:pt idx="0">
                  <c:v>HCP Vaccinated</c:v>
                </c:pt>
              </c:strCache>
            </c:strRef>
          </c:tx>
          <c:spPr>
            <a:solidFill>
              <a:srgbClr val="59AAF2"/>
            </a:solidFill>
          </c:spPr>
          <c:invertIfNegative val="0"/>
          <c:dLbls>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ASC!$B$2:$E$2</c:f>
              <c:numCache>
                <c:formatCode>General</c:formatCode>
                <c:ptCount val="4"/>
                <c:pt idx="0">
                  <c:v>0.85000000000000009</c:v>
                </c:pt>
                <c:pt idx="1">
                  <c:v>0.83000000000000007</c:v>
                </c:pt>
                <c:pt idx="2">
                  <c:v>0.87000000000000011</c:v>
                </c:pt>
                <c:pt idx="3">
                  <c:v>0.89</c:v>
                </c:pt>
              </c:numCache>
            </c:numRef>
          </c:val>
          <c:extLst xmlns:c16r2="http://schemas.microsoft.com/office/drawing/2015/06/chart">
            <c:ext xmlns:c16="http://schemas.microsoft.com/office/drawing/2014/chart" uri="{C3380CC4-5D6E-409C-BE32-E72D297353CC}">
              <c16:uniqueId val="{00000000-97C8-4A1D-BFDB-5294C27229D6}"/>
            </c:ext>
          </c:extLst>
        </c:ser>
        <c:ser>
          <c:idx val="1"/>
          <c:order val="1"/>
          <c:tx>
            <c:strRef>
              <c:f>ASC!$A$3</c:f>
              <c:strCache>
                <c:ptCount val="1"/>
                <c:pt idx="0">
                  <c:v>HCP Declined</c:v>
                </c:pt>
              </c:strCache>
            </c:strRef>
          </c:tx>
          <c:spPr>
            <a:solidFill>
              <a:srgbClr val="7030A0"/>
            </a:solidFill>
          </c:spPr>
          <c:invertIfNegative val="0"/>
          <c:dLbls>
            <c:dLbl>
              <c:idx val="3"/>
              <c:layout>
                <c:manualLayout>
                  <c:x val="3.9256093502901311E-3"/>
                  <c:y val="6.9041036695854962E-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7C8-4A1D-BFDB-5294C27229D6}"/>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ASC!$B$3:$E$3</c:f>
              <c:numCache>
                <c:formatCode>General</c:formatCode>
                <c:ptCount val="4"/>
                <c:pt idx="0">
                  <c:v>8.0000000000000016E-2</c:v>
                </c:pt>
                <c:pt idx="1">
                  <c:v>0.13</c:v>
                </c:pt>
                <c:pt idx="2">
                  <c:v>4.0000000000000008E-2</c:v>
                </c:pt>
                <c:pt idx="3">
                  <c:v>2.0000000000000004E-2</c:v>
                </c:pt>
              </c:numCache>
            </c:numRef>
          </c:val>
          <c:extLst xmlns:c16r2="http://schemas.microsoft.com/office/drawing/2015/06/chart">
            <c:ext xmlns:c16="http://schemas.microsoft.com/office/drawing/2014/chart" uri="{C3380CC4-5D6E-409C-BE32-E72D297353CC}">
              <c16:uniqueId val="{00000002-97C8-4A1D-BFDB-5294C27229D6}"/>
            </c:ext>
          </c:extLst>
        </c:ser>
        <c:ser>
          <c:idx val="2"/>
          <c:order val="2"/>
          <c:tx>
            <c:strRef>
              <c:f>ASC!$A$4</c:f>
              <c:strCache>
                <c:ptCount val="1"/>
                <c:pt idx="0">
                  <c:v>HCP with Medical Contraindication</c:v>
                </c:pt>
              </c:strCache>
            </c:strRef>
          </c:tx>
          <c:spPr>
            <a:solidFill>
              <a:schemeClr val="accent5">
                <a:lumMod val="75000"/>
              </a:schemeClr>
            </a:solidFill>
          </c:spPr>
          <c:invertIfNegative val="0"/>
          <c:dLbls>
            <c:dLbl>
              <c:idx val="3"/>
              <c:layout>
                <c:manualLayout>
                  <c:x val="0"/>
                  <c:y val="-1.769709628610483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7C8-4A1D-BFDB-5294C27229D6}"/>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ASC!$B$4:$E$4</c:f>
              <c:numCache>
                <c:formatCode>General</c:formatCode>
                <c:ptCount val="4"/>
                <c:pt idx="0">
                  <c:v>1.0000000000000002E-2</c:v>
                </c:pt>
                <c:pt idx="1">
                  <c:v>1.0000000000000002E-2</c:v>
                </c:pt>
                <c:pt idx="2">
                  <c:v>1.0000000000000002E-2</c:v>
                </c:pt>
                <c:pt idx="3">
                  <c:v>2.0000000000000004E-2</c:v>
                </c:pt>
              </c:numCache>
            </c:numRef>
          </c:val>
          <c:extLst xmlns:c16r2="http://schemas.microsoft.com/office/drawing/2015/06/chart">
            <c:ext xmlns:c16="http://schemas.microsoft.com/office/drawing/2014/chart" uri="{C3380CC4-5D6E-409C-BE32-E72D297353CC}">
              <c16:uniqueId val="{00000004-97C8-4A1D-BFDB-5294C27229D6}"/>
            </c:ext>
          </c:extLst>
        </c:ser>
        <c:ser>
          <c:idx val="3"/>
          <c:order val="3"/>
          <c:tx>
            <c:strRef>
              <c:f>ASC!$A$5</c:f>
              <c:strCache>
                <c:ptCount val="1"/>
                <c:pt idx="0">
                  <c:v>HCP with Status Unknown</c:v>
                </c:pt>
              </c:strCache>
            </c:strRef>
          </c:tx>
          <c:spPr>
            <a:solidFill>
              <a:schemeClr val="tx2"/>
            </a:solidFill>
          </c:spPr>
          <c:invertIfNegative val="0"/>
          <c:dLbls>
            <c:dLbl>
              <c:idx val="0"/>
              <c:layout>
                <c:manualLayout>
                  <c:x val="5.4064795189894726E-3"/>
                  <c:y val="-1.818604415156292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7C8-4A1D-BFDB-5294C27229D6}"/>
                </c:ext>
              </c:extLst>
            </c:dLbl>
            <c:dLbl>
              <c:idx val="1"/>
              <c:layout>
                <c:manualLayout>
                  <c:x val="6.9873545766105632E-4"/>
                  <c:y val="-1.095064826227083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7C8-4A1D-BFDB-5294C27229D6}"/>
                </c:ext>
              </c:extLst>
            </c:dLbl>
            <c:dLbl>
              <c:idx val="2"/>
              <c:layout>
                <c:manualLayout>
                  <c:x val="5.7877597541179382E-3"/>
                  <c:y val="4.8777214166345319E-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7C8-4A1D-BFDB-5294C27229D6}"/>
                </c:ext>
              </c:extLst>
            </c:dLbl>
            <c:dLbl>
              <c:idx val="3"/>
              <c:layout>
                <c:manualLayout>
                  <c:x val="-5.2019240643768026E-3"/>
                  <c:y val="-1.140093724271247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7C8-4A1D-BFDB-5294C27229D6}"/>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ASC!$B$5:$E$5</c:f>
              <c:numCache>
                <c:formatCode>General</c:formatCode>
                <c:ptCount val="4"/>
                <c:pt idx="0">
                  <c:v>6.0000000000000005E-2</c:v>
                </c:pt>
                <c:pt idx="1">
                  <c:v>3.0000000000000002E-2</c:v>
                </c:pt>
                <c:pt idx="2">
                  <c:v>8.0000000000000016E-2</c:v>
                </c:pt>
                <c:pt idx="3">
                  <c:v>7.0000000000000021E-2</c:v>
                </c:pt>
              </c:numCache>
            </c:numRef>
          </c:val>
          <c:extLst xmlns:c16r2="http://schemas.microsoft.com/office/drawing/2015/06/chart">
            <c:ext xmlns:c16="http://schemas.microsoft.com/office/drawing/2014/chart" uri="{C3380CC4-5D6E-409C-BE32-E72D297353CC}">
              <c16:uniqueId val="{00000009-97C8-4A1D-BFDB-5294C27229D6}"/>
            </c:ext>
          </c:extLst>
        </c:ser>
        <c:dLbls>
          <c:showLegendKey val="0"/>
          <c:showVal val="0"/>
          <c:showCatName val="0"/>
          <c:showSerName val="0"/>
          <c:showPercent val="0"/>
          <c:showBubbleSize val="0"/>
        </c:dLbls>
        <c:gapWidth val="75"/>
        <c:overlap val="100"/>
        <c:axId val="197323776"/>
        <c:axId val="198791936"/>
      </c:barChart>
      <c:catAx>
        <c:axId val="197323776"/>
        <c:scaling>
          <c:orientation val="minMax"/>
        </c:scaling>
        <c:delete val="0"/>
        <c:axPos val="b"/>
        <c:numFmt formatCode="General" sourceLinked="1"/>
        <c:majorTickMark val="none"/>
        <c:minorTickMark val="none"/>
        <c:tickLblPos val="nextTo"/>
        <c:txPr>
          <a:bodyPr/>
          <a:lstStyle/>
          <a:p>
            <a:pPr>
              <a:defRPr sz="1200" b="1"/>
            </a:pPr>
            <a:endParaRPr lang="en-US"/>
          </a:p>
        </c:txPr>
        <c:crossAx val="198791936"/>
        <c:crosses val="autoZero"/>
        <c:auto val="1"/>
        <c:lblAlgn val="ctr"/>
        <c:lblOffset val="100"/>
        <c:noMultiLvlLbl val="0"/>
      </c:catAx>
      <c:valAx>
        <c:axId val="198791936"/>
        <c:scaling>
          <c:orientation val="minMax"/>
          <c:max val="1"/>
          <c:min val="0.6000000000000002"/>
        </c:scaling>
        <c:delete val="0"/>
        <c:axPos val="l"/>
        <c:majorGridlines/>
        <c:numFmt formatCode="0%" sourceLinked="1"/>
        <c:majorTickMark val="none"/>
        <c:minorTickMark val="none"/>
        <c:tickLblPos val="nextTo"/>
        <c:txPr>
          <a:bodyPr/>
          <a:lstStyle/>
          <a:p>
            <a:pPr>
              <a:defRPr sz="2000" b="1"/>
            </a:pPr>
            <a:endParaRPr lang="en-US"/>
          </a:p>
        </c:txPr>
        <c:crossAx val="197323776"/>
        <c:crosses val="autoZero"/>
        <c:crossBetween val="between"/>
        <c:majorUnit val="0.1"/>
      </c:valAx>
      <c:spPr>
        <a:noFill/>
        <a:ln w="25400">
          <a:noFill/>
        </a:ln>
      </c:spPr>
    </c:plotArea>
    <c:legend>
      <c:legendPos val="b"/>
      <c:layout>
        <c:manualLayout>
          <c:xMode val="edge"/>
          <c:yMode val="edge"/>
          <c:x val="3.1983660054624198E-2"/>
          <c:y val="0.93732036913640693"/>
          <c:w val="0.96669317692989276"/>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45E-2"/>
          <c:y val="7.9113461246189717E-2"/>
          <c:w val="0.9397535482486018"/>
          <c:h val="0.75720453726458425"/>
        </c:manualLayout>
      </c:layout>
      <c:barChart>
        <c:barDir val="col"/>
        <c:grouping val="percentStacked"/>
        <c:varyColors val="0"/>
        <c:ser>
          <c:idx val="0"/>
          <c:order val="0"/>
          <c:tx>
            <c:strRef>
              <c:f>Dialysis!$A$2</c:f>
              <c:strCache>
                <c:ptCount val="1"/>
                <c:pt idx="0">
                  <c:v>HCP Vaccinated</c:v>
                </c:pt>
              </c:strCache>
            </c:strRef>
          </c:tx>
          <c:spPr>
            <a:solidFill>
              <a:srgbClr val="59AAF2"/>
            </a:solidFill>
          </c:spPr>
          <c:invertIfNegative val="0"/>
          <c:dLbls>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Dialysis!$B$2:$E$2</c:f>
              <c:numCache>
                <c:formatCode>General</c:formatCode>
                <c:ptCount val="4"/>
                <c:pt idx="0">
                  <c:v>0.83</c:v>
                </c:pt>
                <c:pt idx="1">
                  <c:v>0.83</c:v>
                </c:pt>
                <c:pt idx="2">
                  <c:v>0.8</c:v>
                </c:pt>
                <c:pt idx="3">
                  <c:v>1</c:v>
                </c:pt>
              </c:numCache>
            </c:numRef>
          </c:val>
          <c:extLst xmlns:c16r2="http://schemas.microsoft.com/office/drawing/2015/06/chart">
            <c:ext xmlns:c16="http://schemas.microsoft.com/office/drawing/2014/chart" uri="{C3380CC4-5D6E-409C-BE32-E72D297353CC}">
              <c16:uniqueId val="{00000000-0ED2-4DBC-9E43-F656B5275239}"/>
            </c:ext>
          </c:extLst>
        </c:ser>
        <c:ser>
          <c:idx val="1"/>
          <c:order val="1"/>
          <c:tx>
            <c:strRef>
              <c:f>Dialysis!$A$3</c:f>
              <c:strCache>
                <c:ptCount val="1"/>
                <c:pt idx="0">
                  <c:v>HCP Declined</c:v>
                </c:pt>
              </c:strCache>
            </c:strRef>
          </c:tx>
          <c:spPr>
            <a:solidFill>
              <a:srgbClr val="7030A0"/>
            </a:solidFill>
          </c:spPr>
          <c:invertIfNegative val="0"/>
          <c:dPt>
            <c:idx val="0"/>
            <c:invertIfNegative val="0"/>
            <c:bubble3D val="0"/>
            <c:extLst xmlns:c16r2="http://schemas.microsoft.com/office/drawing/2015/06/chart">
              <c:ext xmlns:c16="http://schemas.microsoft.com/office/drawing/2014/chart" uri="{C3380CC4-5D6E-409C-BE32-E72D297353CC}">
                <c16:uniqueId val="{00000001-0ED2-4DBC-9E43-F656B5275239}"/>
              </c:ext>
            </c:extLst>
          </c:dPt>
          <c:dPt>
            <c:idx val="1"/>
            <c:invertIfNegative val="0"/>
            <c:bubble3D val="0"/>
            <c:extLst xmlns:c16r2="http://schemas.microsoft.com/office/drawing/2015/06/chart">
              <c:ext xmlns:c16="http://schemas.microsoft.com/office/drawing/2014/chart" uri="{C3380CC4-5D6E-409C-BE32-E72D297353CC}">
                <c16:uniqueId val="{00000002-0ED2-4DBC-9E43-F656B5275239}"/>
              </c:ext>
            </c:extLst>
          </c:dPt>
          <c:dPt>
            <c:idx val="2"/>
            <c:invertIfNegative val="0"/>
            <c:bubble3D val="0"/>
            <c:extLst xmlns:c16r2="http://schemas.microsoft.com/office/drawing/2015/06/chart">
              <c:ext xmlns:c16="http://schemas.microsoft.com/office/drawing/2014/chart" uri="{C3380CC4-5D6E-409C-BE32-E72D297353CC}">
                <c16:uniqueId val="{00000003-0ED2-4DBC-9E43-F656B5275239}"/>
              </c:ext>
            </c:extLst>
          </c:dPt>
          <c:dPt>
            <c:idx val="3"/>
            <c:invertIfNegative val="0"/>
            <c:bubble3D val="0"/>
            <c:extLst xmlns:c16r2="http://schemas.microsoft.com/office/drawing/2015/06/chart">
              <c:ext xmlns:c16="http://schemas.microsoft.com/office/drawing/2014/chart" uri="{C3380CC4-5D6E-409C-BE32-E72D297353CC}">
                <c16:uniqueId val="{00000004-0ED2-4DBC-9E43-F656B5275239}"/>
              </c:ext>
            </c:extLst>
          </c:dPt>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ED2-4DBC-9E43-F656B5275239}"/>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Dialysis!$B$3:$E$3</c:f>
              <c:numCache>
                <c:formatCode>General</c:formatCode>
                <c:ptCount val="4"/>
                <c:pt idx="0">
                  <c:v>0.09</c:v>
                </c:pt>
                <c:pt idx="1">
                  <c:v>0.11</c:v>
                </c:pt>
                <c:pt idx="2">
                  <c:v>0.01</c:v>
                </c:pt>
                <c:pt idx="3">
                  <c:v>0</c:v>
                </c:pt>
              </c:numCache>
            </c:numRef>
          </c:val>
          <c:extLst xmlns:c16r2="http://schemas.microsoft.com/office/drawing/2015/06/chart">
            <c:ext xmlns:c16="http://schemas.microsoft.com/office/drawing/2014/chart" uri="{C3380CC4-5D6E-409C-BE32-E72D297353CC}">
              <c16:uniqueId val="{00000005-0ED2-4DBC-9E43-F656B5275239}"/>
            </c:ext>
          </c:extLst>
        </c:ser>
        <c:ser>
          <c:idx val="2"/>
          <c:order val="2"/>
          <c:tx>
            <c:strRef>
              <c:f>Dialysis!$A$4</c:f>
              <c:strCache>
                <c:ptCount val="1"/>
                <c:pt idx="0">
                  <c:v>HCP with Medical Contraindication</c:v>
                </c:pt>
              </c:strCache>
            </c:strRef>
          </c:tx>
          <c:spPr>
            <a:solidFill>
              <a:schemeClr val="accent5">
                <a:lumMod val="75000"/>
              </a:schemeClr>
            </a:solidFill>
          </c:spPr>
          <c:invertIfNegative val="0"/>
          <c:dLbls>
            <c:dLbl>
              <c:idx val="2"/>
              <c:layout>
                <c:manualLayout>
                  <c:x val="4.2413947323769997E-2"/>
                  <c:y val="-6.069695396876794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D2-4DBC-9E43-F656B5275239}"/>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D2-4DBC-9E43-F656B5275239}"/>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Dialysis!$B$4:$E$4</c:f>
              <c:numCache>
                <c:formatCode>General</c:formatCode>
                <c:ptCount val="4"/>
                <c:pt idx="0">
                  <c:v>0.01</c:v>
                </c:pt>
                <c:pt idx="1">
                  <c:v>0.01</c:v>
                </c:pt>
                <c:pt idx="3">
                  <c:v>0</c:v>
                </c:pt>
              </c:numCache>
            </c:numRef>
          </c:val>
          <c:extLst xmlns:c16r2="http://schemas.microsoft.com/office/drawing/2015/06/chart">
            <c:ext xmlns:c16="http://schemas.microsoft.com/office/drawing/2014/chart" uri="{C3380CC4-5D6E-409C-BE32-E72D297353CC}">
              <c16:uniqueId val="{00000008-0ED2-4DBC-9E43-F656B5275239}"/>
            </c:ext>
          </c:extLst>
        </c:ser>
        <c:ser>
          <c:idx val="3"/>
          <c:order val="3"/>
          <c:tx>
            <c:strRef>
              <c:f>Dialysis!$A$5</c:f>
              <c:strCache>
                <c:ptCount val="1"/>
                <c:pt idx="0">
                  <c:v>HCP with Status Unknown</c:v>
                </c:pt>
              </c:strCache>
            </c:strRef>
          </c:tx>
          <c:spPr>
            <a:solidFill>
              <a:schemeClr val="tx2"/>
            </a:solidFill>
          </c:spPr>
          <c:invertIfNegative val="0"/>
          <c:dLbls>
            <c:dLbl>
              <c:idx val="0"/>
              <c:layout>
                <c:manualLayout>
                  <c:x val="-2.8406769050768996E-3"/>
                  <c:y val="-1.28937217046253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ED2-4DBC-9E43-F656B5275239}"/>
                </c:ext>
              </c:extLst>
            </c:dLbl>
            <c:dLbl>
              <c:idx val="1"/>
              <c:layout>
                <c:manualLayout>
                  <c:x val="6.9873545766105632E-4"/>
                  <c:y val="-1.37512852301211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ED2-4DBC-9E43-F656B5275239}"/>
                </c:ext>
              </c:extLst>
            </c:dLbl>
            <c:dLbl>
              <c:idx val="2"/>
              <c:layout>
                <c:manualLayout>
                  <c:x val="4.6095945506797967E-3"/>
                  <c:y val="-4.732371039683062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ED2-4DBC-9E43-F656B5275239}"/>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ED2-4DBC-9E43-F656B5275239}"/>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Dialysis!$B$5:$E$5</c:f>
              <c:numCache>
                <c:formatCode>General</c:formatCode>
                <c:ptCount val="4"/>
                <c:pt idx="0">
                  <c:v>0.08</c:v>
                </c:pt>
                <c:pt idx="1">
                  <c:v>0.05</c:v>
                </c:pt>
                <c:pt idx="2">
                  <c:v>0.19</c:v>
                </c:pt>
                <c:pt idx="3">
                  <c:v>0</c:v>
                </c:pt>
              </c:numCache>
            </c:numRef>
          </c:val>
          <c:extLst xmlns:c16r2="http://schemas.microsoft.com/office/drawing/2015/06/chart">
            <c:ext xmlns:c16="http://schemas.microsoft.com/office/drawing/2014/chart" uri="{C3380CC4-5D6E-409C-BE32-E72D297353CC}">
              <c16:uniqueId val="{0000000D-0ED2-4DBC-9E43-F656B5275239}"/>
            </c:ext>
          </c:extLst>
        </c:ser>
        <c:dLbls>
          <c:showLegendKey val="0"/>
          <c:showVal val="0"/>
          <c:showCatName val="0"/>
          <c:showSerName val="0"/>
          <c:showPercent val="0"/>
          <c:showBubbleSize val="0"/>
        </c:dLbls>
        <c:gapWidth val="75"/>
        <c:overlap val="100"/>
        <c:axId val="221042560"/>
        <c:axId val="221044096"/>
      </c:barChart>
      <c:catAx>
        <c:axId val="221042560"/>
        <c:scaling>
          <c:orientation val="minMax"/>
        </c:scaling>
        <c:delete val="0"/>
        <c:axPos val="b"/>
        <c:numFmt formatCode="General" sourceLinked="1"/>
        <c:majorTickMark val="none"/>
        <c:minorTickMark val="none"/>
        <c:tickLblPos val="nextTo"/>
        <c:txPr>
          <a:bodyPr/>
          <a:lstStyle/>
          <a:p>
            <a:pPr>
              <a:defRPr sz="1200" b="1"/>
            </a:pPr>
            <a:endParaRPr lang="en-US"/>
          </a:p>
        </c:txPr>
        <c:crossAx val="221044096"/>
        <c:crosses val="autoZero"/>
        <c:auto val="1"/>
        <c:lblAlgn val="ctr"/>
        <c:lblOffset val="100"/>
        <c:noMultiLvlLbl val="0"/>
      </c:catAx>
      <c:valAx>
        <c:axId val="221044096"/>
        <c:scaling>
          <c:orientation val="minMax"/>
          <c:max val="1"/>
          <c:min val="0.60000000000000009"/>
        </c:scaling>
        <c:delete val="0"/>
        <c:axPos val="l"/>
        <c:majorGridlines/>
        <c:numFmt formatCode="0%" sourceLinked="1"/>
        <c:majorTickMark val="none"/>
        <c:minorTickMark val="none"/>
        <c:tickLblPos val="nextTo"/>
        <c:txPr>
          <a:bodyPr/>
          <a:lstStyle/>
          <a:p>
            <a:pPr>
              <a:defRPr sz="2000" b="1"/>
            </a:pPr>
            <a:endParaRPr lang="en-US"/>
          </a:p>
        </c:txPr>
        <c:crossAx val="221042560"/>
        <c:crosses val="autoZero"/>
        <c:crossBetween val="between"/>
        <c:majorUnit val="0.1"/>
      </c:valAx>
      <c:spPr>
        <a:noFill/>
        <a:ln w="25400">
          <a:noFill/>
        </a:ln>
      </c:spPr>
    </c:plotArea>
    <c:legend>
      <c:legendPos val="b"/>
      <c:layout>
        <c:manualLayout>
          <c:xMode val="edge"/>
          <c:yMode val="edge"/>
          <c:x val="3.1983660054624191E-2"/>
          <c:y val="0.93732036913640704"/>
          <c:w val="0.96669317692989254"/>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66E-2"/>
          <c:y val="7.9113461246189731E-2"/>
          <c:w val="0.9397535482486018"/>
          <c:h val="0.75720453726458448"/>
        </c:manualLayout>
      </c:layout>
      <c:barChart>
        <c:barDir val="col"/>
        <c:grouping val="percentStacked"/>
        <c:varyColors val="0"/>
        <c:ser>
          <c:idx val="0"/>
          <c:order val="0"/>
          <c:tx>
            <c:strRef>
              <c:f>'Non-Acute'!$A$2</c:f>
              <c:strCache>
                <c:ptCount val="1"/>
                <c:pt idx="0">
                  <c:v>HCP Vaccinated</c:v>
                </c:pt>
              </c:strCache>
            </c:strRef>
          </c:tx>
          <c:spPr>
            <a:solidFill>
              <a:srgbClr val="59AAF2"/>
            </a:solidFill>
          </c:spPr>
          <c:invertIfNegative val="0"/>
          <c:dLbls>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'Non-Acute'!$B$2:$E$2</c:f>
              <c:numCache>
                <c:formatCode>General</c:formatCode>
                <c:ptCount val="4"/>
                <c:pt idx="0">
                  <c:v>0.88</c:v>
                </c:pt>
                <c:pt idx="1">
                  <c:v>0.87000000000000011</c:v>
                </c:pt>
                <c:pt idx="2">
                  <c:v>0.9</c:v>
                </c:pt>
                <c:pt idx="3">
                  <c:v>0.98</c:v>
                </c:pt>
              </c:numCache>
            </c:numRef>
          </c:val>
          <c:extLst xmlns:c16r2="http://schemas.microsoft.com/office/drawing/2015/06/chart">
            <c:ext xmlns:c16="http://schemas.microsoft.com/office/drawing/2014/chart" uri="{C3380CC4-5D6E-409C-BE32-E72D297353CC}">
              <c16:uniqueId val="{00000000-9629-43A5-A8E5-9B0BFD62D01A}"/>
            </c:ext>
          </c:extLst>
        </c:ser>
        <c:ser>
          <c:idx val="1"/>
          <c:order val="1"/>
          <c:tx>
            <c:strRef>
              <c:f>'Non-Acute'!$A$3</c:f>
              <c:strCache>
                <c:ptCount val="1"/>
                <c:pt idx="0">
                  <c:v>HCP Declined</c:v>
                </c:pt>
              </c:strCache>
            </c:strRef>
          </c:tx>
          <c:spPr>
            <a:solidFill>
              <a:srgbClr val="7030A0"/>
            </a:solidFill>
          </c:spPr>
          <c:invertIfNegative val="0"/>
          <c:dLbls>
            <c:dLbl>
              <c:idx val="2"/>
              <c:layout>
                <c:manualLayout>
                  <c:x val="3.5344956103141589E-3"/>
                  <c:y val="2.078760469505238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629-43A5-A8E5-9B0BFD62D01A}"/>
                </c:ext>
              </c:extLst>
            </c:dLbl>
            <c:dLbl>
              <c:idx val="3"/>
              <c:layout>
                <c:manualLayout>
                  <c:x val="8.6382867921596992E-3"/>
                  <c:y val="-6.8022145442733347E-3"/>
                </c:manualLayout>
              </c:layout>
              <c:numFmt formatCode="0%" sourceLinked="0"/>
              <c:spPr>
                <a:noFill/>
                <a:ln>
                  <a:noFill/>
                </a:ln>
                <a:effectLst/>
              </c:spPr>
              <c:txPr>
                <a:bodyPr/>
                <a:lstStyle/>
                <a:p>
                  <a:pPr>
                    <a:defRPr sz="2000" b="1">
                      <a:solidFill>
                        <a:schemeClr val="tx1"/>
                      </a:solidFill>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629-43A5-A8E5-9B0BFD62D01A}"/>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'Non-Acute'!$B$3:$E$3</c:f>
              <c:numCache>
                <c:formatCode>General</c:formatCode>
                <c:ptCount val="4"/>
                <c:pt idx="0">
                  <c:v>7.0000000000000021E-2</c:v>
                </c:pt>
                <c:pt idx="1">
                  <c:v>8.0000000000000016E-2</c:v>
                </c:pt>
                <c:pt idx="2">
                  <c:v>1.0000000000000002E-2</c:v>
                </c:pt>
                <c:pt idx="3">
                  <c:v>1.0000000000000002E-2</c:v>
                </c:pt>
              </c:numCache>
            </c:numRef>
          </c:val>
          <c:extLst xmlns:c16r2="http://schemas.microsoft.com/office/drawing/2015/06/chart">
            <c:ext xmlns:c16="http://schemas.microsoft.com/office/drawing/2014/chart" uri="{C3380CC4-5D6E-409C-BE32-E72D297353CC}">
              <c16:uniqueId val="{00000003-9629-43A5-A8E5-9B0BFD62D01A}"/>
            </c:ext>
          </c:extLst>
        </c:ser>
        <c:ser>
          <c:idx val="2"/>
          <c:order val="2"/>
          <c:tx>
            <c:strRef>
              <c:f>'Non-Acute'!$A$4</c:f>
              <c:strCache>
                <c:ptCount val="1"/>
                <c:pt idx="0">
                  <c:v>HCP with Medical Contraindication</c:v>
                </c:pt>
              </c:strCache>
            </c:strRef>
          </c:tx>
          <c:spPr>
            <a:solidFill>
              <a:schemeClr val="accent5">
                <a:lumMod val="75000"/>
              </a:schemeClr>
            </a:solidFill>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629-43A5-A8E5-9B0BFD62D01A}"/>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629-43A5-A8E5-9B0BFD62D01A}"/>
                </c:ext>
              </c:extLst>
            </c:dLbl>
            <c:dLbl>
              <c:idx val="2"/>
              <c:layout>
                <c:manualLayout>
                  <c:x val="7.0653212213717528E-3"/>
                  <c:y val="-2.138885208622414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629-43A5-A8E5-9B0BFD62D01A}"/>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629-43A5-A8E5-9B0BFD62D01A}"/>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'Non-Acute'!$B$4:$E$4</c:f>
              <c:numCache>
                <c:formatCode>General</c:formatCode>
                <c:ptCount val="4"/>
                <c:pt idx="0">
                  <c:v>0</c:v>
                </c:pt>
                <c:pt idx="1">
                  <c:v>0</c:v>
                </c:pt>
                <c:pt idx="2">
                  <c:v>1.0000000000000002E-2</c:v>
                </c:pt>
                <c:pt idx="3">
                  <c:v>0</c:v>
                </c:pt>
              </c:numCache>
            </c:numRef>
          </c:val>
          <c:extLst xmlns:c16r2="http://schemas.microsoft.com/office/drawing/2015/06/chart">
            <c:ext xmlns:c16="http://schemas.microsoft.com/office/drawing/2014/chart" uri="{C3380CC4-5D6E-409C-BE32-E72D297353CC}">
              <c16:uniqueId val="{00000008-9629-43A5-A8E5-9B0BFD62D01A}"/>
            </c:ext>
          </c:extLst>
        </c:ser>
        <c:ser>
          <c:idx val="3"/>
          <c:order val="3"/>
          <c:tx>
            <c:strRef>
              <c:f>'Non-Acute'!$A$5</c:f>
              <c:strCache>
                <c:ptCount val="1"/>
                <c:pt idx="0">
                  <c:v>HCP with Status Unknown</c:v>
                </c:pt>
              </c:strCache>
            </c:strRef>
          </c:tx>
          <c:spPr>
            <a:solidFill>
              <a:schemeClr val="tx2"/>
            </a:solidFill>
          </c:spPr>
          <c:invertIfNegative val="0"/>
          <c:dLbls>
            <c:dLbl>
              <c:idx val="0"/>
              <c:layout>
                <c:manualLayout>
                  <c:x val="5.4064795189894726E-3"/>
                  <c:y val="-1.818604415156292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629-43A5-A8E5-9B0BFD62D01A}"/>
                </c:ext>
              </c:extLst>
            </c:dLbl>
            <c:dLbl>
              <c:idx val="1"/>
              <c:layout>
                <c:manualLayout>
                  <c:x val="6.9873545766105632E-4"/>
                  <c:y val="-1.095064826227083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629-43A5-A8E5-9B0BFD62D01A}"/>
                </c:ext>
              </c:extLst>
            </c:dLbl>
            <c:dLbl>
              <c:idx val="2"/>
              <c:layout>
                <c:manualLayout>
                  <c:x val="5.7877597541179382E-3"/>
                  <c:y val="4.8777214166345319E-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629-43A5-A8E5-9B0BFD62D01A}"/>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9629-43A5-A8E5-9B0BFD62D01A}"/>
                </c:ext>
              </c:extLst>
            </c:dLbl>
            <c:numFmt formatCode="0%" sourceLinked="0"/>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'Non-Acute'!$B$5:$E$5</c:f>
              <c:numCache>
                <c:formatCode>General</c:formatCode>
                <c:ptCount val="4"/>
                <c:pt idx="0">
                  <c:v>4.0000000000000008E-2</c:v>
                </c:pt>
                <c:pt idx="1">
                  <c:v>4.0000000000000008E-2</c:v>
                </c:pt>
                <c:pt idx="2">
                  <c:v>9.0000000000000011E-2</c:v>
                </c:pt>
                <c:pt idx="3">
                  <c:v>0</c:v>
                </c:pt>
              </c:numCache>
            </c:numRef>
          </c:val>
          <c:extLst xmlns:c16r2="http://schemas.microsoft.com/office/drawing/2015/06/chart">
            <c:ext xmlns:c16="http://schemas.microsoft.com/office/drawing/2014/chart" uri="{C3380CC4-5D6E-409C-BE32-E72D297353CC}">
              <c16:uniqueId val="{0000000D-9629-43A5-A8E5-9B0BFD62D01A}"/>
            </c:ext>
          </c:extLst>
        </c:ser>
        <c:dLbls>
          <c:showLegendKey val="0"/>
          <c:showVal val="0"/>
          <c:showCatName val="0"/>
          <c:showSerName val="0"/>
          <c:showPercent val="0"/>
          <c:showBubbleSize val="0"/>
        </c:dLbls>
        <c:gapWidth val="75"/>
        <c:overlap val="100"/>
        <c:axId val="223290496"/>
        <c:axId val="223292032"/>
      </c:barChart>
      <c:catAx>
        <c:axId val="223290496"/>
        <c:scaling>
          <c:orientation val="minMax"/>
        </c:scaling>
        <c:delete val="0"/>
        <c:axPos val="b"/>
        <c:numFmt formatCode="General" sourceLinked="1"/>
        <c:majorTickMark val="none"/>
        <c:minorTickMark val="none"/>
        <c:tickLblPos val="nextTo"/>
        <c:txPr>
          <a:bodyPr/>
          <a:lstStyle/>
          <a:p>
            <a:pPr>
              <a:defRPr sz="1200" b="1"/>
            </a:pPr>
            <a:endParaRPr lang="en-US"/>
          </a:p>
        </c:txPr>
        <c:crossAx val="223292032"/>
        <c:crosses val="autoZero"/>
        <c:auto val="1"/>
        <c:lblAlgn val="ctr"/>
        <c:lblOffset val="100"/>
        <c:noMultiLvlLbl val="0"/>
      </c:catAx>
      <c:valAx>
        <c:axId val="223292032"/>
        <c:scaling>
          <c:orientation val="minMax"/>
          <c:max val="1"/>
          <c:min val="0.6000000000000002"/>
        </c:scaling>
        <c:delete val="0"/>
        <c:axPos val="l"/>
        <c:majorGridlines/>
        <c:numFmt formatCode="0%" sourceLinked="1"/>
        <c:majorTickMark val="none"/>
        <c:minorTickMark val="none"/>
        <c:tickLblPos val="nextTo"/>
        <c:txPr>
          <a:bodyPr/>
          <a:lstStyle/>
          <a:p>
            <a:pPr>
              <a:defRPr sz="2000" b="1"/>
            </a:pPr>
            <a:endParaRPr lang="en-US"/>
          </a:p>
        </c:txPr>
        <c:crossAx val="223290496"/>
        <c:crosses val="autoZero"/>
        <c:crossBetween val="between"/>
        <c:majorUnit val="0.1"/>
      </c:valAx>
      <c:spPr>
        <a:noFill/>
        <a:ln w="25400">
          <a:noFill/>
        </a:ln>
      </c:spPr>
    </c:plotArea>
    <c:legend>
      <c:legendPos val="b"/>
      <c:layout>
        <c:manualLayout>
          <c:xMode val="edge"/>
          <c:yMode val="edge"/>
          <c:x val="3.1983660054624198E-2"/>
          <c:y val="0.93732036913640693"/>
          <c:w val="0.96669317692989276"/>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7"/>
        </c:manualLayout>
      </c:layout>
      <c:barChart>
        <c:barDir val="col"/>
        <c:grouping val="stacked"/>
        <c:varyColors val="0"/>
        <c:ser>
          <c:idx val="0"/>
          <c:order val="0"/>
          <c:tx>
            <c:strRef>
              <c:f>AllFacilitiesFigure!$B$11</c:f>
              <c:strCache>
                <c:ptCount val="1"/>
                <c:pt idx="0">
                  <c:v>Vaccinated</c:v>
                </c:pt>
              </c:strCache>
            </c:strRef>
          </c:tx>
          <c:spPr>
            <a:solidFill>
              <a:srgbClr val="0076A3"/>
            </a:solidFill>
            <a:ln w="9525">
              <a:solidFill>
                <a:srgbClr val="000000"/>
              </a:solidFill>
              <a:prstDash val="solid"/>
            </a:ln>
          </c:spPr>
          <c:invertIfNegative val="0"/>
          <c:cat>
            <c:strRef>
              <c:f>AllFacilitiesFigure!$A$12:$A$28</c:f>
              <c:strCache>
                <c:ptCount val="17"/>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strCache>
            </c:strRef>
          </c:cat>
          <c:val>
            <c:numRef>
              <c:f>AllFacilitiesFigure!$B$12:$B$28</c:f>
              <c:numCache>
                <c:formatCode>0%</c:formatCode>
                <c:ptCount val="17"/>
                <c:pt idx="0">
                  <c:v>0.81</c:v>
                </c:pt>
                <c:pt idx="1">
                  <c:v>0.82000000000000006</c:v>
                </c:pt>
                <c:pt idx="2">
                  <c:v>0.85000000000000009</c:v>
                </c:pt>
                <c:pt idx="3">
                  <c:v>0.83000000000000007</c:v>
                </c:pt>
                <c:pt idx="4">
                  <c:v>0.8600000000000001</c:v>
                </c:pt>
                <c:pt idx="6">
                  <c:v>0.88</c:v>
                </c:pt>
                <c:pt idx="7">
                  <c:v>0.8600000000000001</c:v>
                </c:pt>
                <c:pt idx="8">
                  <c:v>0.88</c:v>
                </c:pt>
                <c:pt idx="9">
                  <c:v>0.8600000000000001</c:v>
                </c:pt>
                <c:pt idx="10">
                  <c:v>0.83000000000000007</c:v>
                </c:pt>
                <c:pt idx="12">
                  <c:v>0.81</c:v>
                </c:pt>
                <c:pt idx="13">
                  <c:v>0.78</c:v>
                </c:pt>
                <c:pt idx="14">
                  <c:v>0.79</c:v>
                </c:pt>
                <c:pt idx="15">
                  <c:v>0.8</c:v>
                </c:pt>
                <c:pt idx="16">
                  <c:v>0.82000000000000006</c:v>
                </c:pt>
              </c:numCache>
            </c:numRef>
          </c:val>
          <c:extLst xmlns:c16r2="http://schemas.microsoft.com/office/drawing/2015/06/chart">
            <c:ext xmlns:c16="http://schemas.microsoft.com/office/drawing/2014/chart" uri="{C3380CC4-5D6E-409C-BE32-E72D297353CC}">
              <c16:uniqueId val="{00000000-BB87-44FA-A0CE-208EC26AB7CF}"/>
            </c:ext>
          </c:extLst>
        </c:ser>
        <c:ser>
          <c:idx val="1"/>
          <c:order val="1"/>
          <c:tx>
            <c:strRef>
              <c:f>AllFacilitiesFigure!$C$11</c:f>
              <c:strCache>
                <c:ptCount val="1"/>
                <c:pt idx="0">
                  <c:v>Declined</c:v>
                </c:pt>
              </c:strCache>
            </c:strRef>
          </c:tx>
          <c:spPr>
            <a:solidFill>
              <a:srgbClr val="C8E3FB"/>
            </a:solidFill>
            <a:ln w="9525">
              <a:solidFill>
                <a:srgbClr val="000000"/>
              </a:solidFill>
              <a:prstDash val="solid"/>
            </a:ln>
          </c:spPr>
          <c:invertIfNegative val="0"/>
          <c:cat>
            <c:strRef>
              <c:f>AllFacilitiesFigure!$A$12:$A$28</c:f>
              <c:strCache>
                <c:ptCount val="17"/>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strCache>
            </c:strRef>
          </c:cat>
          <c:val>
            <c:numRef>
              <c:f>AllFacilitiesFigure!$C$12:$C$28</c:f>
              <c:numCache>
                <c:formatCode>0%</c:formatCode>
                <c:ptCount val="17"/>
                <c:pt idx="0">
                  <c:v>0.15000000000000002</c:v>
                </c:pt>
                <c:pt idx="1">
                  <c:v>0.14000000000000001</c:v>
                </c:pt>
                <c:pt idx="2">
                  <c:v>0.12000000000000001</c:v>
                </c:pt>
                <c:pt idx="3">
                  <c:v>0.12000000000000001</c:v>
                </c:pt>
                <c:pt idx="4">
                  <c:v>9.0000000000000011E-2</c:v>
                </c:pt>
                <c:pt idx="6">
                  <c:v>0.12000000000000001</c:v>
                </c:pt>
                <c:pt idx="7">
                  <c:v>0.1</c:v>
                </c:pt>
                <c:pt idx="8">
                  <c:v>8.0000000000000016E-2</c:v>
                </c:pt>
                <c:pt idx="9">
                  <c:v>8.0000000000000016E-2</c:v>
                </c:pt>
                <c:pt idx="10">
                  <c:v>9.0000000000000011E-2</c:v>
                </c:pt>
                <c:pt idx="12">
                  <c:v>0.15000000000000002</c:v>
                </c:pt>
                <c:pt idx="13">
                  <c:v>0.13</c:v>
                </c:pt>
                <c:pt idx="14">
                  <c:v>0.12000000000000001</c:v>
                </c:pt>
                <c:pt idx="15">
                  <c:v>0.13</c:v>
                </c:pt>
                <c:pt idx="16">
                  <c:v>9.0000000000000011E-2</c:v>
                </c:pt>
              </c:numCache>
            </c:numRef>
          </c:val>
          <c:extLst xmlns:c16r2="http://schemas.microsoft.com/office/drawing/2015/06/chart">
            <c:ext xmlns:c16="http://schemas.microsoft.com/office/drawing/2014/chart" uri="{C3380CC4-5D6E-409C-BE32-E72D297353CC}">
              <c16:uniqueId val="{00000001-BB87-44FA-A0CE-208EC26AB7CF}"/>
            </c:ext>
          </c:extLst>
        </c:ser>
        <c:dLbls>
          <c:showLegendKey val="0"/>
          <c:showVal val="0"/>
          <c:showCatName val="0"/>
          <c:showSerName val="0"/>
          <c:showPercent val="0"/>
          <c:showBubbleSize val="0"/>
        </c:dLbls>
        <c:gapWidth val="25"/>
        <c:overlap val="100"/>
        <c:axId val="187739520"/>
        <c:axId val="187765888"/>
      </c:barChart>
      <c:catAx>
        <c:axId val="187739520"/>
        <c:scaling>
          <c:orientation val="minMax"/>
        </c:scaling>
        <c:delete val="0"/>
        <c:axPos val="b"/>
        <c:numFmt formatCode="General" sourceLinked="1"/>
        <c:majorTickMark val="none"/>
        <c:minorTickMark val="none"/>
        <c:tickLblPos val="nextTo"/>
        <c:spPr>
          <a:ln w="3175">
            <a:solidFill>
              <a:srgbClr val="000000"/>
            </a:solidFill>
            <a:prstDash val="solid"/>
          </a:ln>
        </c:spPr>
        <c:txPr>
          <a:bodyPr rot="-2700000" vert="horz"/>
          <a:lstStyle/>
          <a:p>
            <a:pPr>
              <a:defRPr sz="1600" b="1" i="0" u="none" strike="noStrike" baseline="0">
                <a:solidFill>
                  <a:srgbClr val="000000"/>
                </a:solidFill>
                <a:latin typeface="Arial"/>
                <a:ea typeface="Arial"/>
                <a:cs typeface="Arial"/>
              </a:defRPr>
            </a:pPr>
            <a:endParaRPr lang="en-US"/>
          </a:p>
        </c:txPr>
        <c:crossAx val="187765888"/>
        <c:crosses val="autoZero"/>
        <c:auto val="1"/>
        <c:lblAlgn val="ctr"/>
        <c:lblOffset val="0"/>
        <c:tickLblSkip val="1"/>
        <c:tickMarkSkip val="4"/>
        <c:noMultiLvlLbl val="0"/>
      </c:catAx>
      <c:valAx>
        <c:axId val="187765888"/>
        <c:scaling>
          <c:orientation val="minMax"/>
          <c:max val="1.2"/>
          <c:min val="0"/>
        </c:scaling>
        <c:delete val="0"/>
        <c:axPos val="l"/>
        <c:majorGridlines/>
        <c:numFmt formatCode="0%" sourceLinked="0"/>
        <c:majorTickMark val="none"/>
        <c:minorTickMark val="none"/>
        <c:tickLblPos val="nextTo"/>
        <c:txPr>
          <a:bodyPr rot="0" vert="horz"/>
          <a:lstStyle/>
          <a:p>
            <a:pPr>
              <a:defRPr sz="1100" b="0" i="0" u="none" strike="noStrike" baseline="0">
                <a:solidFill>
                  <a:srgbClr val="000000"/>
                </a:solidFill>
                <a:latin typeface="Arial"/>
                <a:ea typeface="Arial"/>
                <a:cs typeface="Arial"/>
              </a:defRPr>
            </a:pPr>
            <a:endParaRPr lang="en-US"/>
          </a:p>
        </c:txPr>
        <c:crossAx val="187739520"/>
        <c:crosses val="autoZero"/>
        <c:crossBetween val="between"/>
        <c:majorUnit val="0.2"/>
      </c:valAx>
      <c:spPr>
        <a:noFill/>
        <a:ln w="25400">
          <a:noFill/>
        </a:ln>
      </c:spPr>
    </c:plotArea>
    <c:legend>
      <c:legendPos val="b"/>
      <c:layout>
        <c:manualLayout>
          <c:xMode val="edge"/>
          <c:yMode val="edge"/>
          <c:x val="0.13652221146008658"/>
          <c:y val="0.88943067567373757"/>
          <c:w val="0.69403601257582026"/>
          <c:h val="8.3256780402449715E-2"/>
        </c:manualLayout>
      </c:layout>
      <c:overlay val="0"/>
      <c:spPr>
        <a:solidFill>
          <a:srgbClr val="FFFFFF"/>
        </a:solidFill>
        <a:ln w="25400">
          <a:noFill/>
        </a:ln>
      </c:spPr>
      <c:txPr>
        <a:bodyPr/>
        <a:lstStyle/>
        <a:p>
          <a:pPr>
            <a:defRPr sz="2400" b="1" i="0" u="none" strike="noStrike" baseline="0">
              <a:solidFill>
                <a:srgbClr val="000000"/>
              </a:solidFill>
              <a:latin typeface="+mn-lt"/>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7"/>
        </c:manualLayout>
      </c:layout>
      <c:barChart>
        <c:barDir val="col"/>
        <c:grouping val="stacked"/>
        <c:varyColors val="0"/>
        <c:ser>
          <c:idx val="2"/>
          <c:order val="0"/>
          <c:tx>
            <c:strRef>
              <c:f>'2017 Graphs'!$A$37</c:f>
              <c:strCache>
                <c:ptCount val="1"/>
                <c:pt idx="0">
                  <c:v>Vaccinated</c:v>
                </c:pt>
              </c:strCache>
            </c:strRef>
          </c:tx>
          <c:spPr>
            <a:solidFill>
              <a:schemeClr val="accent1"/>
            </a:solidFill>
            <a:ln w="9525">
              <a:solidFill>
                <a:srgbClr val="000000"/>
              </a:solidFill>
              <a:prstDash val="solid"/>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Graphs'!$B$12:$B$24</c:f>
              <c:numCache>
                <c:formatCode>General</c:formatCode>
                <c:ptCount val="13"/>
              </c:numCache>
            </c:numRef>
          </c:val>
          <c:extLst xmlns:c16r2="http://schemas.microsoft.com/office/drawing/2015/06/chart">
            <c:ext xmlns:c16="http://schemas.microsoft.com/office/drawing/2014/chart" uri="{C3380CC4-5D6E-409C-BE32-E72D297353CC}">
              <c16:uniqueId val="{00000000-5274-4C3E-88E8-040EFF9D11C4}"/>
            </c:ext>
          </c:extLst>
        </c:ser>
        <c:ser>
          <c:idx val="3"/>
          <c:order val="1"/>
          <c:tx>
            <c:strRef>
              <c:f>'2017 Graphs'!$A$38</c:f>
              <c:strCache>
                <c:ptCount val="1"/>
                <c:pt idx="0">
                  <c:v>Declined</c:v>
                </c:pt>
              </c:strCache>
            </c:strRef>
          </c:tx>
          <c:spPr>
            <a:solidFill>
              <a:schemeClr val="accent1">
                <a:lumMod val="20000"/>
                <a:lumOff val="80000"/>
              </a:schemeClr>
            </a:solidFill>
            <a:ln w="9525">
              <a:solidFill>
                <a:srgbClr val="000000"/>
              </a:solidFill>
              <a:prstDash val="solid"/>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Graphs'!$C$12:$C$24</c:f>
              <c:numCache>
                <c:formatCode>General</c:formatCode>
                <c:ptCount val="13"/>
              </c:numCache>
            </c:numRef>
          </c:val>
          <c:extLst xmlns:c16r2="http://schemas.microsoft.com/office/drawing/2015/06/chart">
            <c:ext xmlns:c16="http://schemas.microsoft.com/office/drawing/2014/chart" uri="{C3380CC4-5D6E-409C-BE32-E72D297353CC}">
              <c16:uniqueId val="{00000001-5274-4C3E-88E8-040EFF9D11C4}"/>
            </c:ext>
          </c:extLst>
        </c:ser>
        <c:ser>
          <c:idx val="4"/>
          <c:order val="2"/>
          <c:tx>
            <c:strRef>
              <c:f>'2017 Graphs'!$A$38</c:f>
              <c:strCache>
                <c:ptCount val="1"/>
                <c:pt idx="0">
                  <c:v>Declined</c:v>
                </c:pt>
              </c:strCache>
            </c:strRef>
          </c:tx>
          <c:spPr>
            <a:solidFill>
              <a:schemeClr val="accent5">
                <a:lumMod val="75000"/>
              </a:schemeClr>
            </a:solidFill>
            <a:ln w="9525">
              <a:solidFill>
                <a:srgbClr val="000000"/>
              </a:solidFill>
              <a:prstDash val="solid"/>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Graphs'!$D$12:$D$23</c:f>
              <c:numCache>
                <c:formatCode>General</c:formatCode>
                <c:ptCount val="12"/>
              </c:numCache>
            </c:numRef>
          </c:val>
          <c:extLst xmlns:c16r2="http://schemas.microsoft.com/office/drawing/2015/06/chart">
            <c:ext xmlns:c16="http://schemas.microsoft.com/office/drawing/2014/chart" uri="{C3380CC4-5D6E-409C-BE32-E72D297353CC}">
              <c16:uniqueId val="{00000002-5274-4C3E-88E8-040EFF9D11C4}"/>
            </c:ext>
          </c:extLst>
        </c:ser>
        <c:ser>
          <c:idx val="5"/>
          <c:order val="3"/>
          <c:tx>
            <c:strRef>
              <c:f>'2017 Graphs'!$E$11</c:f>
              <c:strCache>
                <c:ptCount val="1"/>
                <c:pt idx="0">
                  <c:v>2013-14 Declination</c:v>
                </c:pt>
              </c:strCache>
            </c:strRef>
          </c:tx>
          <c:spPr>
            <a:solidFill>
              <a:schemeClr val="accent5">
                <a:lumMod val="20000"/>
                <a:lumOff val="80000"/>
              </a:schemeClr>
            </a:solidFill>
            <a:ln w="9525">
              <a:solidFill>
                <a:srgbClr val="000000"/>
              </a:solidFill>
              <a:prstDash val="solid"/>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Graphs'!$E$12:$E$24</c:f>
              <c:numCache>
                <c:formatCode>General</c:formatCode>
                <c:ptCount val="13"/>
              </c:numCache>
            </c:numRef>
          </c:val>
          <c:extLst xmlns:c16r2="http://schemas.microsoft.com/office/drawing/2015/06/chart">
            <c:ext xmlns:c16="http://schemas.microsoft.com/office/drawing/2014/chart" uri="{C3380CC4-5D6E-409C-BE32-E72D297353CC}">
              <c16:uniqueId val="{00000003-5274-4C3E-88E8-040EFF9D11C4}"/>
            </c:ext>
          </c:extLst>
        </c:ser>
        <c:ser>
          <c:idx val="6"/>
          <c:order val="4"/>
          <c:tx>
            <c:strRef>
              <c:f>'2017 Graphs'!$A$37</c:f>
              <c:strCache>
                <c:ptCount val="1"/>
                <c:pt idx="0">
                  <c:v>Vaccinated</c:v>
                </c:pt>
              </c:strCache>
            </c:strRef>
          </c:tx>
          <c:spPr>
            <a:solidFill>
              <a:srgbClr val="0076A3"/>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Graphs'!$F$12:$F$24</c:f>
              <c:numCache>
                <c:formatCode>General</c:formatCode>
                <c:ptCount val="13"/>
                <c:pt idx="0" formatCode="0%">
                  <c:v>0.65000000000000013</c:v>
                </c:pt>
                <c:pt idx="6" formatCode="0%">
                  <c:v>0.75000000000000011</c:v>
                </c:pt>
                <c:pt idx="12" formatCode="0%">
                  <c:v>0.7400000000000001</c:v>
                </c:pt>
              </c:numCache>
            </c:numRef>
          </c:val>
          <c:extLst xmlns:c16r2="http://schemas.microsoft.com/office/drawing/2015/06/chart">
            <c:ext xmlns:c16="http://schemas.microsoft.com/office/drawing/2014/chart" uri="{C3380CC4-5D6E-409C-BE32-E72D297353CC}">
              <c16:uniqueId val="{00000004-5274-4C3E-88E8-040EFF9D11C4}"/>
            </c:ext>
          </c:extLst>
        </c:ser>
        <c:ser>
          <c:idx val="7"/>
          <c:order val="5"/>
          <c:tx>
            <c:strRef>
              <c:f>'2017 Graphs'!$A$38</c:f>
              <c:strCache>
                <c:ptCount val="1"/>
                <c:pt idx="0">
                  <c:v>Declined</c:v>
                </c:pt>
              </c:strCache>
            </c:strRef>
          </c:tx>
          <c:spPr>
            <a:solidFill>
              <a:srgbClr val="C8E3FB"/>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Graphs'!$G$12:$G$24</c:f>
              <c:numCache>
                <c:formatCode>General</c:formatCode>
                <c:ptCount val="13"/>
                <c:pt idx="0" formatCode="0%">
                  <c:v>0.27</c:v>
                </c:pt>
                <c:pt idx="6" formatCode="0%">
                  <c:v>0.22</c:v>
                </c:pt>
                <c:pt idx="12" formatCode="0%">
                  <c:v>0.27</c:v>
                </c:pt>
              </c:numCache>
            </c:numRef>
          </c:val>
          <c:extLst xmlns:c16r2="http://schemas.microsoft.com/office/drawing/2015/06/chart">
            <c:ext xmlns:c16="http://schemas.microsoft.com/office/drawing/2014/chart" uri="{C3380CC4-5D6E-409C-BE32-E72D297353CC}">
              <c16:uniqueId val="{00000005-5274-4C3E-88E8-040EFF9D11C4}"/>
            </c:ext>
          </c:extLst>
        </c:ser>
        <c:ser>
          <c:idx val="8"/>
          <c:order val="6"/>
          <c:tx>
            <c:strRef>
              <c:f>'2017 Graphs'!$H$11</c:f>
              <c:strCache>
                <c:ptCount val="1"/>
                <c:pt idx="0">
                  <c:v>2015-16 Coverage</c:v>
                </c:pt>
              </c:strCache>
            </c:strRef>
          </c:tx>
          <c:spPr>
            <a:solidFill>
              <a:srgbClr val="0076A3"/>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Graphs'!$H$12:$H$24</c:f>
              <c:numCache>
                <c:formatCode>0%</c:formatCode>
                <c:ptCount val="13"/>
                <c:pt idx="1">
                  <c:v>0.69000000000000006</c:v>
                </c:pt>
                <c:pt idx="7">
                  <c:v>0.7400000000000001</c:v>
                </c:pt>
              </c:numCache>
            </c:numRef>
          </c:val>
          <c:extLst xmlns:c16r2="http://schemas.microsoft.com/office/drawing/2015/06/chart">
            <c:ext xmlns:c16="http://schemas.microsoft.com/office/drawing/2014/chart" uri="{C3380CC4-5D6E-409C-BE32-E72D297353CC}">
              <c16:uniqueId val="{00000006-5274-4C3E-88E8-040EFF9D11C4}"/>
            </c:ext>
          </c:extLst>
        </c:ser>
        <c:ser>
          <c:idx val="9"/>
          <c:order val="7"/>
          <c:tx>
            <c:strRef>
              <c:f>'2017 Graphs'!$I$11</c:f>
              <c:strCache>
                <c:ptCount val="1"/>
                <c:pt idx="0">
                  <c:v>2015-16 Declination</c:v>
                </c:pt>
              </c:strCache>
            </c:strRef>
          </c:tx>
          <c:spPr>
            <a:solidFill>
              <a:srgbClr val="C8E3FB"/>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Graphs'!$I$12:$I$24</c:f>
              <c:numCache>
                <c:formatCode>0%</c:formatCode>
                <c:ptCount val="13"/>
                <c:pt idx="1">
                  <c:v>0.29000000000000004</c:v>
                </c:pt>
                <c:pt idx="7">
                  <c:v>0.23</c:v>
                </c:pt>
              </c:numCache>
            </c:numRef>
          </c:val>
          <c:extLst xmlns:c16r2="http://schemas.microsoft.com/office/drawing/2015/06/chart">
            <c:ext xmlns:c16="http://schemas.microsoft.com/office/drawing/2014/chart" uri="{C3380CC4-5D6E-409C-BE32-E72D297353CC}">
              <c16:uniqueId val="{00000007-5274-4C3E-88E8-040EFF9D11C4}"/>
            </c:ext>
          </c:extLst>
        </c:ser>
        <c:ser>
          <c:idx val="10"/>
          <c:order val="8"/>
          <c:tx>
            <c:strRef>
              <c:f>'2017 Graphs'!$J$11</c:f>
              <c:strCache>
                <c:ptCount val="1"/>
                <c:pt idx="0">
                  <c:v>2016-17 Coverage</c:v>
                </c:pt>
              </c:strCache>
            </c:strRef>
          </c:tx>
          <c:spPr>
            <a:solidFill>
              <a:srgbClr val="0076A3"/>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Graphs'!$J$12:$J$33</c:f>
              <c:numCache>
                <c:formatCode>General</c:formatCode>
                <c:ptCount val="22"/>
                <c:pt idx="2" formatCode="0%">
                  <c:v>0.65000000000000013</c:v>
                </c:pt>
                <c:pt idx="3" formatCode="0%">
                  <c:v>0.75000000000000011</c:v>
                </c:pt>
                <c:pt idx="4" formatCode="0%">
                  <c:v>0.68</c:v>
                </c:pt>
                <c:pt idx="8" formatCode="0%">
                  <c:v>0.75000000000000011</c:v>
                </c:pt>
                <c:pt idx="9" formatCode="0%">
                  <c:v>0.71000000000000008</c:v>
                </c:pt>
                <c:pt idx="10" formatCode="0%">
                  <c:v>0.72000000000000008</c:v>
                </c:pt>
                <c:pt idx="13" formatCode="0%">
                  <c:v>0.76000000000000012</c:v>
                </c:pt>
                <c:pt idx="14" formatCode="0%">
                  <c:v>0.75000000000000011</c:v>
                </c:pt>
                <c:pt idx="15" formatCode="0%">
                  <c:v>0.71000000000000008</c:v>
                </c:pt>
                <c:pt idx="16" formatCode="0%">
                  <c:v>0.65000000000000013</c:v>
                </c:pt>
                <c:pt idx="18" formatCode="0%">
                  <c:v>0.63000000000000012</c:v>
                </c:pt>
                <c:pt idx="19" formatCode="0%">
                  <c:v>0.60000000000000009</c:v>
                </c:pt>
                <c:pt idx="20" formatCode="0%">
                  <c:v>0.63000000000000012</c:v>
                </c:pt>
                <c:pt idx="21" formatCode="0%">
                  <c:v>0.6100000000000001</c:v>
                </c:pt>
              </c:numCache>
            </c:numRef>
          </c:val>
          <c:extLst xmlns:c16r2="http://schemas.microsoft.com/office/drawing/2015/06/chart">
            <c:ext xmlns:c16="http://schemas.microsoft.com/office/drawing/2014/chart" uri="{C3380CC4-5D6E-409C-BE32-E72D297353CC}">
              <c16:uniqueId val="{00000008-5274-4C3E-88E8-040EFF9D11C4}"/>
            </c:ext>
          </c:extLst>
        </c:ser>
        <c:ser>
          <c:idx val="11"/>
          <c:order val="9"/>
          <c:tx>
            <c:strRef>
              <c:f>'2017 Graphs'!$K$11</c:f>
              <c:strCache>
                <c:ptCount val="1"/>
                <c:pt idx="0">
                  <c:v>2016-17 Declination</c:v>
                </c:pt>
              </c:strCache>
            </c:strRef>
          </c:tx>
          <c:spPr>
            <a:solidFill>
              <a:srgbClr val="C8E3FB"/>
            </a:solidFill>
            <a:ln>
              <a:solidFill>
                <a:srgbClr val="000000"/>
              </a:solidFill>
            </a:ln>
          </c:spPr>
          <c:invertIfNegative val="0"/>
          <c:cat>
            <c:strRef>
              <c:f>'2017 Graphs'!$L$12:$L$34</c:f>
              <c:strCache>
                <c:ptCount val="22"/>
                <c:pt idx="0">
                  <c:v>2014-15</c:v>
                </c:pt>
                <c:pt idx="1">
                  <c:v>2015-16</c:v>
                </c:pt>
                <c:pt idx="2">
                  <c:v>2016-17</c:v>
                </c:pt>
                <c:pt idx="3">
                  <c:v>2017-18</c:v>
                </c:pt>
                <c:pt idx="4">
                  <c:v>2018-19</c:v>
                </c:pt>
                <c:pt idx="6">
                  <c:v>2014-15</c:v>
                </c:pt>
                <c:pt idx="7">
                  <c:v>2015-16</c:v>
                </c:pt>
                <c:pt idx="8">
                  <c:v>2016-17</c:v>
                </c:pt>
                <c:pt idx="9">
                  <c:v>2017-18</c:v>
                </c:pt>
                <c:pt idx="10">
                  <c:v>2018-19</c:v>
                </c:pt>
                <c:pt idx="12">
                  <c:v>2014-15</c:v>
                </c:pt>
                <c:pt idx="13">
                  <c:v>2015-16</c:v>
                </c:pt>
                <c:pt idx="14">
                  <c:v>2016-17</c:v>
                </c:pt>
                <c:pt idx="15">
                  <c:v>2017-18</c:v>
                </c:pt>
                <c:pt idx="16">
                  <c:v>2018-19</c:v>
                </c:pt>
                <c:pt idx="18">
                  <c:v>2015-16</c:v>
                </c:pt>
                <c:pt idx="19">
                  <c:v>2016-17</c:v>
                </c:pt>
                <c:pt idx="20">
                  <c:v>2017-18</c:v>
                </c:pt>
                <c:pt idx="21">
                  <c:v>2018-19</c:v>
                </c:pt>
              </c:strCache>
            </c:strRef>
          </c:cat>
          <c:val>
            <c:numRef>
              <c:f>'2017 Graphs'!$K$12:$K$33</c:f>
              <c:numCache>
                <c:formatCode>General</c:formatCode>
                <c:ptCount val="22"/>
                <c:pt idx="2" formatCode="0%">
                  <c:v>0.27</c:v>
                </c:pt>
                <c:pt idx="3" formatCode="0%">
                  <c:v>0.2</c:v>
                </c:pt>
                <c:pt idx="4" formatCode="0%">
                  <c:v>0.23</c:v>
                </c:pt>
                <c:pt idx="8" formatCode="0%">
                  <c:v>0.23</c:v>
                </c:pt>
                <c:pt idx="9" formatCode="0%">
                  <c:v>0.18000000000000002</c:v>
                </c:pt>
                <c:pt idx="10" formatCode="0%">
                  <c:v>0.16</c:v>
                </c:pt>
                <c:pt idx="13" formatCode="0%">
                  <c:v>0.26</c:v>
                </c:pt>
                <c:pt idx="14" formatCode="0%">
                  <c:v>0.30000000000000004</c:v>
                </c:pt>
                <c:pt idx="15" formatCode="0%">
                  <c:v>0.4</c:v>
                </c:pt>
                <c:pt idx="16" formatCode="0%">
                  <c:v>0.29000000000000004</c:v>
                </c:pt>
                <c:pt idx="18" formatCode="0%">
                  <c:v>0.39000000000000007</c:v>
                </c:pt>
                <c:pt idx="19" formatCode="0%">
                  <c:v>0.4</c:v>
                </c:pt>
                <c:pt idx="20" formatCode="0%">
                  <c:v>0.36000000000000004</c:v>
                </c:pt>
                <c:pt idx="21" formatCode="0%">
                  <c:v>0.33000000000000007</c:v>
                </c:pt>
              </c:numCache>
            </c:numRef>
          </c:val>
          <c:extLst xmlns:c16r2="http://schemas.microsoft.com/office/drawing/2015/06/chart">
            <c:ext xmlns:c16="http://schemas.microsoft.com/office/drawing/2014/chart" uri="{C3380CC4-5D6E-409C-BE32-E72D297353CC}">
              <c16:uniqueId val="{00000009-5274-4C3E-88E8-040EFF9D11C4}"/>
            </c:ext>
          </c:extLst>
        </c:ser>
        <c:dLbls>
          <c:showLegendKey val="0"/>
          <c:showVal val="0"/>
          <c:showCatName val="0"/>
          <c:showSerName val="0"/>
          <c:showPercent val="0"/>
          <c:showBubbleSize val="0"/>
        </c:dLbls>
        <c:gapWidth val="25"/>
        <c:overlap val="100"/>
        <c:axId val="191880192"/>
        <c:axId val="191886080"/>
      </c:barChart>
      <c:catAx>
        <c:axId val="191880192"/>
        <c:scaling>
          <c:orientation val="minMax"/>
        </c:scaling>
        <c:delete val="0"/>
        <c:axPos val="b"/>
        <c:numFmt formatCode="General" sourceLinked="1"/>
        <c:majorTickMark val="none"/>
        <c:minorTickMark val="none"/>
        <c:tickLblPos val="nextTo"/>
        <c:spPr>
          <a:ln w="3175">
            <a:solidFill>
              <a:srgbClr val="000000"/>
            </a:solidFill>
            <a:prstDash val="solid"/>
          </a:ln>
        </c:spPr>
        <c:txPr>
          <a:bodyPr rot="-2700000" vert="horz"/>
          <a:lstStyle/>
          <a:p>
            <a:pPr>
              <a:defRPr/>
            </a:pPr>
            <a:endParaRPr lang="en-US"/>
          </a:p>
        </c:txPr>
        <c:crossAx val="191886080"/>
        <c:crosses val="autoZero"/>
        <c:auto val="1"/>
        <c:lblAlgn val="ctr"/>
        <c:lblOffset val="0"/>
        <c:tickLblSkip val="1"/>
        <c:tickMarkSkip val="4"/>
        <c:noMultiLvlLbl val="0"/>
      </c:catAx>
      <c:valAx>
        <c:axId val="191886080"/>
        <c:scaling>
          <c:orientation val="minMax"/>
          <c:max val="1.2"/>
          <c:min val="0"/>
        </c:scaling>
        <c:delete val="0"/>
        <c:axPos val="l"/>
        <c:majorGridlines/>
        <c:numFmt formatCode="0%" sourceLinked="0"/>
        <c:majorTickMark val="none"/>
        <c:minorTickMark val="none"/>
        <c:tickLblPos val="nextTo"/>
        <c:txPr>
          <a:bodyPr rot="0" vert="horz"/>
          <a:lstStyle/>
          <a:p>
            <a:pPr>
              <a:defRPr/>
            </a:pPr>
            <a:endParaRPr lang="en-US"/>
          </a:p>
        </c:txPr>
        <c:crossAx val="191880192"/>
        <c:crosses val="autoZero"/>
        <c:crossBetween val="between"/>
        <c:majorUnit val="0.2"/>
      </c:valAx>
    </c:plotArea>
    <c:legend>
      <c:legendPos val="b"/>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manualLayout>
          <c:xMode val="edge"/>
          <c:yMode val="edge"/>
          <c:x val="0.30468265220938584"/>
          <c:y val="0.89230123057441446"/>
          <c:w val="0.42909994718599809"/>
          <c:h val="6.3208402613297396E-2"/>
        </c:manualLayout>
      </c:layout>
      <c:overlay val="0"/>
      <c:txPr>
        <a:bodyPr/>
        <a:lstStyle/>
        <a:p>
          <a:pPr>
            <a:defRPr sz="2000" b="1">
              <a:latin typeface="+mn-lt"/>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5" name="Rectangle 3"/>
          <p:cNvSpPr>
            <a:spLocks noGrp="1" noChangeArrowheads="1"/>
          </p:cNvSpPr>
          <p:nvPr>
            <p:ph type="dt" sz="quarter" idx="1"/>
          </p:nvPr>
        </p:nvSpPr>
        <p:spPr bwMode="auto">
          <a:xfrm>
            <a:off x="3971927"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6" name="Rectangle 4"/>
          <p:cNvSpPr>
            <a:spLocks noGrp="1" noChangeArrowheads="1"/>
          </p:cNvSpPr>
          <p:nvPr>
            <p:ph type="ftr" sz="quarter" idx="2"/>
          </p:nvPr>
        </p:nvSpPr>
        <p:spPr bwMode="auto">
          <a:xfrm>
            <a:off x="2"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71927"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66C7E7B7-5AAE-4C0D-8EE9-105BA2A56171}" type="slidenum">
              <a:rPr lang="en-US" altLang="en-US"/>
              <a:pPr>
                <a:defRPr/>
              </a:pPr>
              <a:t>‹#›</a:t>
            </a:fld>
            <a:endParaRPr lang="en-US" altLang="en-US" dirty="0"/>
          </a:p>
        </p:txBody>
      </p:sp>
    </p:spTree>
    <p:extLst>
      <p:ext uri="{BB962C8B-B14F-4D97-AF65-F5344CB8AC3E}">
        <p14:creationId xmlns:p14="http://schemas.microsoft.com/office/powerpoint/2010/main" val="65525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3" name="Rectangle 3"/>
          <p:cNvSpPr>
            <a:spLocks noGrp="1" noChangeArrowheads="1"/>
          </p:cNvSpPr>
          <p:nvPr>
            <p:ph type="dt" idx="1"/>
          </p:nvPr>
        </p:nvSpPr>
        <p:spPr bwMode="auto">
          <a:xfrm>
            <a:off x="3971927"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53252" name="Rectangle 4"/>
          <p:cNvSpPr>
            <a:spLocks noGrp="1" noRot="1" noChangeAspect="1" noChangeArrowheads="1" noTextEdit="1"/>
          </p:cNvSpPr>
          <p:nvPr>
            <p:ph type="sldImg" idx="2"/>
          </p:nvPr>
        </p:nvSpPr>
        <p:spPr bwMode="auto">
          <a:xfrm>
            <a:off x="552450" y="687388"/>
            <a:ext cx="5986463" cy="3368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7"/>
            <a:ext cx="6156325"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2"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A920A4EE-8F81-4B24-A0FF-2DD43905E047}" type="slidenum">
              <a:rPr lang="en-US" altLang="en-US"/>
              <a:pPr>
                <a:defRPr/>
              </a:pPr>
              <a:t>‹#›</a:t>
            </a:fld>
            <a:endParaRPr lang="en-US" altLang="en-US" dirty="0"/>
          </a:p>
        </p:txBody>
      </p:sp>
    </p:spTree>
    <p:extLst>
      <p:ext uri="{BB962C8B-B14F-4D97-AF65-F5344CB8AC3E}">
        <p14:creationId xmlns:p14="http://schemas.microsoft.com/office/powerpoint/2010/main" val="1467519296"/>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pitchFamily="34" charset="-128"/>
        <a:cs typeface="ＭＳ Ｐゴシック" charset="0"/>
      </a:defRPr>
    </a:lvl1pPr>
    <a:lvl2pPr marL="451169" algn="just" rtl="0" eaLnBrk="0" fontAlgn="base" hangingPunct="0">
      <a:spcBef>
        <a:spcPct val="30000"/>
      </a:spcBef>
      <a:spcAft>
        <a:spcPct val="0"/>
      </a:spcAft>
      <a:buChar char="•"/>
      <a:defRPr sz="1200" kern="1200">
        <a:solidFill>
          <a:schemeClr val="tx1"/>
        </a:solidFill>
        <a:latin typeface="Arial" charset="0"/>
        <a:ea typeface="ＭＳ Ｐゴシック" pitchFamily="34" charset="-128"/>
        <a:cs typeface="+mn-cs"/>
      </a:defRPr>
    </a:lvl2pPr>
    <a:lvl3pPr marL="903875" algn="just" rtl="0" eaLnBrk="0" fontAlgn="base" hangingPunct="0">
      <a:spcBef>
        <a:spcPct val="30000"/>
      </a:spcBef>
      <a:spcAft>
        <a:spcPct val="0"/>
      </a:spcAft>
      <a:buFont typeface="Arial" charset="0"/>
      <a:buChar char="–"/>
      <a:defRPr sz="1100" kern="1200">
        <a:solidFill>
          <a:schemeClr val="tx1"/>
        </a:solidFill>
        <a:latin typeface="Arial" charset="0"/>
        <a:ea typeface="ＭＳ Ｐゴシック" pitchFamily="34" charset="-128"/>
        <a:cs typeface="+mn-cs"/>
      </a:defRPr>
    </a:lvl3pPr>
    <a:lvl4pPr marL="1582948" indent="-224801"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09306"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61669" algn="l" defTabSz="904670" rtl="0" eaLnBrk="1" latinLnBrk="0" hangingPunct="1">
      <a:defRPr sz="1200" kern="1200">
        <a:solidFill>
          <a:schemeClr val="tx1"/>
        </a:solidFill>
        <a:latin typeface="+mn-lt"/>
        <a:ea typeface="+mn-ea"/>
        <a:cs typeface="+mn-cs"/>
      </a:defRPr>
    </a:lvl6pPr>
    <a:lvl7pPr marL="2714003" algn="l" defTabSz="904670" rtl="0" eaLnBrk="1" latinLnBrk="0" hangingPunct="1">
      <a:defRPr sz="1200" kern="1200">
        <a:solidFill>
          <a:schemeClr val="tx1"/>
        </a:solidFill>
        <a:latin typeface="+mn-lt"/>
        <a:ea typeface="+mn-ea"/>
        <a:cs typeface="+mn-cs"/>
      </a:defRPr>
    </a:lvl7pPr>
    <a:lvl8pPr marL="3166337" algn="l" defTabSz="904670" rtl="0" eaLnBrk="1" latinLnBrk="0" hangingPunct="1">
      <a:defRPr sz="1200" kern="1200">
        <a:solidFill>
          <a:schemeClr val="tx1"/>
        </a:solidFill>
        <a:latin typeface="+mn-lt"/>
        <a:ea typeface="+mn-ea"/>
        <a:cs typeface="+mn-cs"/>
      </a:defRPr>
    </a:lvl8pPr>
    <a:lvl9pPr marL="3618667" algn="l" defTabSz="904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a:t>
            </a:fld>
            <a:endParaRPr lang="en-US" altLang="en-US" dirty="0"/>
          </a:p>
        </p:txBody>
      </p:sp>
    </p:spTree>
    <p:extLst>
      <p:ext uri="{BB962C8B-B14F-4D97-AF65-F5344CB8AC3E}">
        <p14:creationId xmlns:p14="http://schemas.microsoft.com/office/powerpoint/2010/main" val="3634597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C885814C-D871-44F7-8D1C-2575F0BE509D}" type="slidenum">
              <a:rPr lang="en-US" altLang="en-US" smtClean="0">
                <a:solidFill>
                  <a:prstClr val="black"/>
                </a:solidFill>
              </a:rPr>
              <a:pPr algn="r" eaLnBrk="1" hangingPunct="1">
                <a:spcBef>
                  <a:spcPct val="0"/>
                </a:spcBef>
              </a:pPr>
              <a:t>11</a:t>
            </a:fld>
            <a:endParaRPr lang="en-US" altLang="en-US" dirty="0">
              <a:solidFill>
                <a:prstClr val="black"/>
              </a:solidFill>
            </a:endParaRPr>
          </a:p>
        </p:txBody>
      </p:sp>
      <p:sp>
        <p:nvSpPr>
          <p:cNvPr id="44035" name="Rectangle 2"/>
          <p:cNvSpPr>
            <a:spLocks noGrp="1" noRot="1" noChangeAspect="1" noChangeArrowheads="1" noTextEdit="1"/>
          </p:cNvSpPr>
          <p:nvPr>
            <p:ph type="sldImg"/>
          </p:nvPr>
        </p:nvSpPr>
        <p:spPr>
          <a:xfrm>
            <a:off x="552450" y="687388"/>
            <a:ext cx="5986463" cy="3368675"/>
          </a:xfrm>
          <a:ln/>
        </p:spPr>
      </p:sp>
      <p:sp>
        <p:nvSpPr>
          <p:cNvPr id="44036" name="Rectangle 3"/>
          <p:cNvSpPr>
            <a:spLocks noGrp="1" noChangeArrowheads="1"/>
          </p:cNvSpPr>
          <p:nvPr>
            <p:ph type="body" idx="1"/>
          </p:nvPr>
        </p:nvSpPr>
        <p:spPr>
          <a:noFill/>
        </p:spPr>
        <p:txBody>
          <a:bodyPr/>
          <a:lstStyle/>
          <a:p>
            <a:pPr eaLnBrk="1" hangingPunct="1"/>
            <a:r>
              <a:rPr lang="en-US" altLang="en-US" b="1" dirty="0"/>
              <a:t>Chart updated 6-17-19</a:t>
            </a:r>
          </a:p>
          <a:p>
            <a:pPr eaLnBrk="1" hangingPunct="1"/>
            <a:r>
              <a:rPr lang="en-US" altLang="en-US" b="1" dirty="0"/>
              <a:t>QA</a:t>
            </a:r>
            <a:r>
              <a:rPr lang="en-US" altLang="en-US" b="1" baseline="0" dirty="0"/>
              <a:t> 6-18-19</a:t>
            </a:r>
          </a:p>
          <a:p>
            <a:pPr marL="0" marR="0" indent="0" algn="just" defTabSz="914400" rtl="0" eaLnBrk="1" fontAlgn="base" latinLnBrk="0" hangingPunct="1">
              <a:lnSpc>
                <a:spcPct val="100000"/>
              </a:lnSpc>
              <a:spcBef>
                <a:spcPct val="30000"/>
              </a:spcBef>
              <a:spcAft>
                <a:spcPct val="30000"/>
              </a:spcAft>
              <a:buClrTx/>
              <a:buSzTx/>
              <a:buFont typeface="Monotype Sorts" pitchFamily="2" charset="2"/>
              <a:buNone/>
              <a:tabLst/>
              <a:defRPr/>
            </a:pPr>
            <a:r>
              <a:rPr lang="en-US" altLang="en-US" b="1" dirty="0"/>
              <a:t>QA 6-25-19</a:t>
            </a:r>
          </a:p>
          <a:p>
            <a:pPr eaLnBrk="1" hangingPunct="1"/>
            <a:endParaRPr lang="en-US" altLang="en-US" b="1" dirty="0"/>
          </a:p>
          <a:p>
            <a:pPr eaLnBrk="1" hangingPunct="1"/>
            <a:endParaRPr lang="en-US" altLang="en-US" b="1" dirty="0"/>
          </a:p>
          <a:p>
            <a:pPr eaLnBrk="1" hangingPunct="1"/>
            <a:r>
              <a:rPr lang="en-US" altLang="en-US" b="1" dirty="0"/>
              <a:t>N=269,543</a:t>
            </a:r>
          </a:p>
        </p:txBody>
      </p:sp>
    </p:spTree>
    <p:extLst>
      <p:ext uri="{BB962C8B-B14F-4D97-AF65-F5344CB8AC3E}">
        <p14:creationId xmlns:p14="http://schemas.microsoft.com/office/powerpoint/2010/main" val="359708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AC9D0D9-D548-4CF8-A6B2-C0F24317AC14}" type="slidenum">
              <a:rPr lang="en-US" altLang="en-US" smtClean="0">
                <a:solidFill>
                  <a:prstClr val="black"/>
                </a:solidFill>
              </a:rPr>
              <a:pPr algn="r" eaLnBrk="1" hangingPunct="1">
                <a:spcBef>
                  <a:spcPct val="0"/>
                </a:spcBef>
              </a:pPr>
              <a:t>12</a:t>
            </a:fld>
            <a:endParaRPr lang="en-US" altLang="en-US" dirty="0">
              <a:solidFill>
                <a:prstClr val="black"/>
              </a:solidFill>
            </a:endParaRPr>
          </a:p>
        </p:txBody>
      </p:sp>
      <p:sp>
        <p:nvSpPr>
          <p:cNvPr id="45059" name="Rectangle 2"/>
          <p:cNvSpPr>
            <a:spLocks noGrp="1" noRot="1" noChangeAspect="1" noTextEdit="1"/>
          </p:cNvSpPr>
          <p:nvPr>
            <p:ph type="sldImg"/>
          </p:nvPr>
        </p:nvSpPr>
        <p:spPr>
          <a:xfrm>
            <a:off x="552450" y="687388"/>
            <a:ext cx="5986463" cy="3368675"/>
          </a:xfrm>
          <a:ln/>
        </p:spPr>
      </p:sp>
      <p:sp>
        <p:nvSpPr>
          <p:cNvPr id="45060"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121" eaLnBrk="1" hangingPunct="1"/>
            <a:endParaRPr lang="en-US" altLang="en-US" b="1" dirty="0">
              <a:solidFill>
                <a:srgbClr val="969696"/>
              </a:solidFill>
            </a:endParaRPr>
          </a:p>
        </p:txBody>
      </p:sp>
    </p:spTree>
    <p:extLst>
      <p:ext uri="{BB962C8B-B14F-4D97-AF65-F5344CB8AC3E}">
        <p14:creationId xmlns:p14="http://schemas.microsoft.com/office/powerpoint/2010/main" val="1787972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r>
              <a:rPr lang="en-US" sz="1400" dirty="0"/>
              <a:t>Slide updated 6-14-19</a:t>
            </a:r>
          </a:p>
          <a:p>
            <a:r>
              <a:rPr lang="en-US" sz="1400" dirty="0"/>
              <a:t>QA 6-18-19</a:t>
            </a:r>
          </a:p>
          <a:p>
            <a:r>
              <a:rPr lang="en-US" sz="1400" dirty="0"/>
              <a:t>QA</a:t>
            </a:r>
            <a:r>
              <a:rPr lang="en-US" sz="1400" baseline="0" dirty="0"/>
              <a:t> 6-25-19    </a:t>
            </a:r>
          </a:p>
          <a:p>
            <a:endParaRPr lang="en-US" sz="1400" baseline="0" dirty="0"/>
          </a:p>
          <a:p>
            <a:pPr marL="0" marR="0" indent="0" algn="just" defTabSz="914400" rtl="0" eaLnBrk="0" fontAlgn="base" latinLnBrk="0" hangingPunct="0">
              <a:lnSpc>
                <a:spcPct val="100000"/>
              </a:lnSpc>
              <a:spcBef>
                <a:spcPct val="30000"/>
              </a:spcBef>
              <a:spcAft>
                <a:spcPct val="30000"/>
              </a:spcAft>
              <a:buClrTx/>
              <a:buSzTx/>
              <a:buFont typeface="Monotype Sorts" pitchFamily="2" charset="2"/>
              <a:buNone/>
              <a:tabLst/>
              <a:defRPr/>
            </a:pPr>
            <a:r>
              <a:rPr lang="en-US" sz="1400" b="1" i="0" kern="1200" baseline="0" dirty="0">
                <a:solidFill>
                  <a:schemeClr val="tx1"/>
                </a:solidFill>
                <a:latin typeface="Arial" charset="0"/>
                <a:ea typeface="ＭＳ Ｐゴシック" pitchFamily="34" charset="-128"/>
                <a:cs typeface="ＭＳ Ｐゴシック" charset="0"/>
              </a:rPr>
              <a:t>As of October 1, 2018, ASCQR no longer requires ASCs to submit Healthcare Personnel Influenza Vaccination event data 	</a:t>
            </a:r>
          </a:p>
          <a:p>
            <a:r>
              <a:rPr lang="en-US" sz="1400" b="1" dirty="0"/>
              <a:t>83%:</a:t>
            </a:r>
            <a:r>
              <a:rPr lang="en-US" sz="1400" b="1" baseline="0" dirty="0"/>
              <a:t> </a:t>
            </a:r>
            <a:r>
              <a:rPr lang="en-US" sz="1400" b="1" dirty="0"/>
              <a:t>Mean percentage vaccinated during 2017-2018</a:t>
            </a:r>
            <a:r>
              <a:rPr lang="en-US" sz="1400" dirty="0"/>
              <a:t>.</a:t>
            </a:r>
            <a:r>
              <a:rPr lang="en-US" sz="1400" baseline="0" dirty="0"/>
              <a:t> </a:t>
            </a:r>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195871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14</a:t>
            </a:fld>
            <a:endParaRPr lang="en-US" altLang="en-US" dirty="0"/>
          </a:p>
        </p:txBody>
      </p:sp>
    </p:spTree>
    <p:extLst>
      <p:ext uri="{BB962C8B-B14F-4D97-AF65-F5344CB8AC3E}">
        <p14:creationId xmlns:p14="http://schemas.microsoft.com/office/powerpoint/2010/main" val="792713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15</a:t>
            </a:fld>
            <a:endParaRPr lang="en-US" altLang="en-US" dirty="0"/>
          </a:p>
        </p:txBody>
      </p:sp>
    </p:spTree>
    <p:extLst>
      <p:ext uri="{BB962C8B-B14F-4D97-AF65-F5344CB8AC3E}">
        <p14:creationId xmlns:p14="http://schemas.microsoft.com/office/powerpoint/2010/main" val="3609641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r>
              <a:rPr lang="en-US" dirty="0"/>
              <a:t>Graph updated 6-20-19. by JC </a:t>
            </a:r>
          </a:p>
          <a:p>
            <a:r>
              <a:rPr lang="en-US" dirty="0"/>
              <a:t> Data embedded – (for</a:t>
            </a:r>
            <a:r>
              <a:rPr lang="en-US" baseline="0" dirty="0"/>
              <a:t> student/volunteer – N=1) so did not include</a:t>
            </a:r>
          </a:p>
          <a:p>
            <a:r>
              <a:rPr lang="en-US" baseline="0" dirty="0"/>
              <a:t>Q/A 6/24/19</a:t>
            </a:r>
          </a:p>
          <a:p>
            <a:r>
              <a:rPr lang="en-US" sz="1200" dirty="0"/>
              <a:t>QA</a:t>
            </a:r>
            <a:r>
              <a:rPr lang="en-US" sz="1200" baseline="0" dirty="0"/>
              <a:t> 6-25-19</a:t>
            </a:r>
            <a:endParaRPr lang="en-US" dirty="0"/>
          </a:p>
          <a:p>
            <a:r>
              <a:rPr lang="en-US" sz="1200" b="1" u="sng" kern="1200" dirty="0">
                <a:solidFill>
                  <a:schemeClr val="tx1"/>
                </a:solidFill>
                <a:effectLst/>
                <a:latin typeface="Arial" charset="0"/>
                <a:ea typeface="ＭＳ Ｐゴシック" pitchFamily="34" charset="-128"/>
                <a:cs typeface="ＭＳ Ｐゴシック" charset="0"/>
              </a:rPr>
              <a:t>Dialysis:</a:t>
            </a:r>
            <a:endParaRPr lang="en-US" sz="1200" kern="1200" dirty="0">
              <a:solidFill>
                <a:schemeClr val="tx1"/>
              </a:solidFill>
              <a:effectLst/>
              <a:latin typeface="Arial" charset="0"/>
              <a:ea typeface="ＭＳ Ｐゴシック" pitchFamily="34" charset="-128"/>
              <a:cs typeface="ＭＳ Ｐゴシック" charset="0"/>
            </a:endParaRPr>
          </a:p>
          <a:p>
            <a:r>
              <a:rPr lang="en-US" sz="1200" kern="1200" dirty="0">
                <a:solidFill>
                  <a:schemeClr val="tx1"/>
                </a:solidFill>
                <a:effectLst/>
                <a:latin typeface="Arial" charset="0"/>
                <a:ea typeface="ＭＳ Ｐゴシック" pitchFamily="34" charset="-128"/>
                <a:cs typeface="ＭＳ Ｐゴシック" charset="0"/>
              </a:rPr>
              <a:t>All HCP=2,294</a:t>
            </a:r>
          </a:p>
          <a:p>
            <a:r>
              <a:rPr lang="en-US" sz="1200" kern="1200" dirty="0">
                <a:solidFill>
                  <a:schemeClr val="tx1"/>
                </a:solidFill>
                <a:effectLst/>
                <a:latin typeface="Arial" charset="0"/>
                <a:ea typeface="ＭＳ Ｐゴシック" pitchFamily="34" charset="-128"/>
                <a:cs typeface="ＭＳ Ｐゴシック" charset="0"/>
              </a:rPr>
              <a:t>Salaried Emp=1,799</a:t>
            </a:r>
          </a:p>
          <a:p>
            <a:r>
              <a:rPr lang="en-US" sz="1200" kern="1200" dirty="0">
                <a:solidFill>
                  <a:schemeClr val="tx1"/>
                </a:solidFill>
                <a:effectLst/>
                <a:latin typeface="Arial" charset="0"/>
                <a:ea typeface="ＭＳ Ｐゴシック" pitchFamily="34" charset="-128"/>
                <a:cs typeface="ＭＳ Ｐゴシック" charset="0"/>
              </a:rPr>
              <a:t>LIPs=494</a:t>
            </a:r>
          </a:p>
          <a:p>
            <a:r>
              <a:rPr lang="en-US" sz="1200" kern="1200" dirty="0">
                <a:solidFill>
                  <a:schemeClr val="tx1"/>
                </a:solidFill>
                <a:effectLst/>
                <a:latin typeface="Arial" charset="0"/>
                <a:ea typeface="ＭＳ Ｐゴシック" pitchFamily="34" charset="-128"/>
                <a:cs typeface="ＭＳ Ｐゴシック" charset="0"/>
              </a:rPr>
              <a:t>Stud Vols=1</a:t>
            </a: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16</a:t>
            </a:fld>
            <a:endParaRPr lang="en-US" altLang="en-US" dirty="0">
              <a:solidFill>
                <a:prstClr val="black"/>
              </a:solidFill>
            </a:endParaRPr>
          </a:p>
        </p:txBody>
      </p:sp>
    </p:spTree>
    <p:extLst>
      <p:ext uri="{BB962C8B-B14F-4D97-AF65-F5344CB8AC3E}">
        <p14:creationId xmlns:p14="http://schemas.microsoft.com/office/powerpoint/2010/main" val="408245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r>
              <a:rPr lang="en-US" dirty="0"/>
              <a:t>Slide updated 6-14-19</a:t>
            </a:r>
          </a:p>
          <a:p>
            <a:r>
              <a:rPr lang="en-US" dirty="0"/>
              <a:t>QA 6-18-19</a:t>
            </a:r>
          </a:p>
          <a:p>
            <a:r>
              <a:rPr lang="en-US" sz="1200" dirty="0"/>
              <a:t>QA</a:t>
            </a:r>
            <a:r>
              <a:rPr lang="en-US" sz="1200" baseline="0" dirty="0"/>
              <a:t> 6-25-19</a:t>
            </a:r>
            <a:endParaRPr lang="en-US" dirty="0"/>
          </a:p>
          <a:p>
            <a:r>
              <a:rPr lang="en-US" b="1" dirty="0"/>
              <a:t>80%: Mean percentage vaccinated during 2017-2018</a:t>
            </a:r>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17</a:t>
            </a:fld>
            <a:endParaRPr lang="en-US" altLang="en-US" dirty="0"/>
          </a:p>
        </p:txBody>
      </p:sp>
    </p:spTree>
    <p:extLst>
      <p:ext uri="{BB962C8B-B14F-4D97-AF65-F5344CB8AC3E}">
        <p14:creationId xmlns:p14="http://schemas.microsoft.com/office/powerpoint/2010/main" val="2496006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18</a:t>
            </a:fld>
            <a:endParaRPr lang="en-US" altLang="en-US" dirty="0"/>
          </a:p>
        </p:txBody>
      </p:sp>
    </p:spTree>
    <p:extLst>
      <p:ext uri="{BB962C8B-B14F-4D97-AF65-F5344CB8AC3E}">
        <p14:creationId xmlns:p14="http://schemas.microsoft.com/office/powerpoint/2010/main" val="792713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71387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20</a:t>
            </a:fld>
            <a:endParaRPr lang="en-US" altLang="en-US" dirty="0"/>
          </a:p>
        </p:txBody>
      </p:sp>
    </p:spTree>
    <p:extLst>
      <p:ext uri="{BB962C8B-B14F-4D97-AF65-F5344CB8AC3E}">
        <p14:creationId xmlns:p14="http://schemas.microsoft.com/office/powerpoint/2010/main" val="414881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r>
              <a:rPr lang="en-US" sz="1200" b="1" i="0" kern="1200" baseline="0" dirty="0">
                <a:solidFill>
                  <a:schemeClr val="tx1"/>
                </a:solidFill>
                <a:latin typeface="Arial" charset="0"/>
                <a:ea typeface="ＭＳ Ｐゴシック" pitchFamily="34" charset="-128"/>
                <a:cs typeface="ＭＳ Ｐゴシック" charset="0"/>
              </a:rPr>
              <a:t>As of October 1, 2018, ESRD QIP no longer requires outpatient dialysis facilities to submit Healthcare Personnel Influenza Vaccination event data 	</a:t>
            </a:r>
          </a:p>
          <a:p>
            <a:pPr marL="0" marR="0" indent="0" algn="just" defTabSz="914400" rtl="0" eaLnBrk="0" fontAlgn="base" latinLnBrk="0" hangingPunct="0">
              <a:lnSpc>
                <a:spcPct val="100000"/>
              </a:lnSpc>
              <a:spcBef>
                <a:spcPct val="30000"/>
              </a:spcBef>
              <a:spcAft>
                <a:spcPct val="30000"/>
              </a:spcAft>
              <a:buClrTx/>
              <a:buSzTx/>
              <a:buFont typeface="Monotype Sorts" pitchFamily="2" charset="2"/>
              <a:buNone/>
              <a:tabLst/>
              <a:defRPr/>
            </a:pPr>
            <a:r>
              <a:rPr lang="en-US" sz="1200" b="1" i="0" kern="1200" baseline="0" dirty="0">
                <a:solidFill>
                  <a:schemeClr val="tx1"/>
                </a:solidFill>
                <a:latin typeface="Arial" charset="0"/>
                <a:ea typeface="ＭＳ Ｐゴシック" pitchFamily="34" charset="-128"/>
                <a:cs typeface="ＭＳ Ｐゴシック" charset="0"/>
              </a:rPr>
              <a:t>As of October 1, 2018, ASCQR no longer requires ASCs to submit Healthcare Personnel Influenza Vaccination event data </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a:t>
            </a:fld>
            <a:endParaRPr lang="en-US" altLang="en-US" dirty="0"/>
          </a:p>
        </p:txBody>
      </p:sp>
    </p:spTree>
    <p:extLst>
      <p:ext uri="{BB962C8B-B14F-4D97-AF65-F5344CB8AC3E}">
        <p14:creationId xmlns:p14="http://schemas.microsoft.com/office/powerpoint/2010/main" val="1303834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pPr defTabSz="905640">
              <a:defRPr/>
            </a:pPr>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3511132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1981537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2381620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24</a:t>
            </a:fld>
            <a:endParaRPr lang="en-US" altLang="en-US" dirty="0"/>
          </a:p>
        </p:txBody>
      </p:sp>
    </p:spTree>
    <p:extLst>
      <p:ext uri="{BB962C8B-B14F-4D97-AF65-F5344CB8AC3E}">
        <p14:creationId xmlns:p14="http://schemas.microsoft.com/office/powerpoint/2010/main" val="3694606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25</a:t>
            </a:fld>
            <a:endParaRPr lang="en-US" altLang="en-US" dirty="0"/>
          </a:p>
        </p:txBody>
      </p:sp>
    </p:spTree>
    <p:extLst>
      <p:ext uri="{BB962C8B-B14F-4D97-AF65-F5344CB8AC3E}">
        <p14:creationId xmlns:p14="http://schemas.microsoft.com/office/powerpoint/2010/main" val="17413145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26</a:t>
            </a:fld>
            <a:endParaRPr lang="en-US" altLang="en-US" dirty="0"/>
          </a:p>
        </p:txBody>
      </p:sp>
    </p:spTree>
    <p:extLst>
      <p:ext uri="{BB962C8B-B14F-4D97-AF65-F5344CB8AC3E}">
        <p14:creationId xmlns:p14="http://schemas.microsoft.com/office/powerpoint/2010/main" val="18039245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27</a:t>
            </a:fld>
            <a:endParaRPr lang="en-US" altLang="en-US" dirty="0"/>
          </a:p>
        </p:txBody>
      </p:sp>
    </p:spTree>
    <p:extLst>
      <p:ext uri="{BB962C8B-B14F-4D97-AF65-F5344CB8AC3E}">
        <p14:creationId xmlns:p14="http://schemas.microsoft.com/office/powerpoint/2010/main" val="2676055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28</a:t>
            </a:fld>
            <a:endParaRPr lang="en-US" altLang="en-US" dirty="0"/>
          </a:p>
        </p:txBody>
      </p:sp>
    </p:spTree>
    <p:extLst>
      <p:ext uri="{BB962C8B-B14F-4D97-AF65-F5344CB8AC3E}">
        <p14:creationId xmlns:p14="http://schemas.microsoft.com/office/powerpoint/2010/main" val="890339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29</a:t>
            </a:fld>
            <a:endParaRPr lang="en-US" altLang="en-US" dirty="0"/>
          </a:p>
        </p:txBody>
      </p:sp>
    </p:spTree>
    <p:extLst>
      <p:ext uri="{BB962C8B-B14F-4D97-AF65-F5344CB8AC3E}">
        <p14:creationId xmlns:p14="http://schemas.microsoft.com/office/powerpoint/2010/main" val="943239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30</a:t>
            </a:fld>
            <a:endParaRPr lang="en-US" altLang="en-US" dirty="0"/>
          </a:p>
        </p:txBody>
      </p:sp>
    </p:spTree>
    <p:extLst>
      <p:ext uri="{BB962C8B-B14F-4D97-AF65-F5344CB8AC3E}">
        <p14:creationId xmlns:p14="http://schemas.microsoft.com/office/powerpoint/2010/main" val="363049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defTabSz="939108" eaLnBrk="0" hangingPunct="0">
              <a:spcBef>
                <a:spcPct val="30000"/>
              </a:spcBef>
              <a:defRPr sz="1200">
                <a:solidFill>
                  <a:schemeClr val="tx1"/>
                </a:solidFill>
                <a:latin typeface="Arial" pitchFamily="34" charset="0"/>
              </a:defRPr>
            </a:lvl1pPr>
            <a:lvl2pPr marL="748726" indent="-287972" algn="l" defTabSz="939108" eaLnBrk="0" hangingPunct="0">
              <a:spcBef>
                <a:spcPct val="30000"/>
              </a:spcBef>
              <a:defRPr sz="1200">
                <a:solidFill>
                  <a:schemeClr val="tx1"/>
                </a:solidFill>
                <a:latin typeface="Arial" pitchFamily="34" charset="0"/>
              </a:defRPr>
            </a:lvl2pPr>
            <a:lvl3pPr marL="1151888" indent="-230378" algn="l" defTabSz="939108" eaLnBrk="0" hangingPunct="0">
              <a:spcBef>
                <a:spcPct val="30000"/>
              </a:spcBef>
              <a:defRPr sz="1200">
                <a:solidFill>
                  <a:schemeClr val="tx1"/>
                </a:solidFill>
                <a:latin typeface="Arial" pitchFamily="34" charset="0"/>
              </a:defRPr>
            </a:lvl3pPr>
            <a:lvl4pPr marL="1612641" indent="-230378" algn="l" defTabSz="939108" eaLnBrk="0" hangingPunct="0">
              <a:spcBef>
                <a:spcPct val="30000"/>
              </a:spcBef>
              <a:defRPr sz="1200">
                <a:solidFill>
                  <a:schemeClr val="tx1"/>
                </a:solidFill>
                <a:latin typeface="Arial" pitchFamily="34" charset="0"/>
              </a:defRPr>
            </a:lvl4pPr>
            <a:lvl5pPr marL="2073397" indent="-230378" algn="l" defTabSz="939108" eaLnBrk="0" hangingPunct="0">
              <a:spcBef>
                <a:spcPct val="30000"/>
              </a:spcBef>
              <a:defRPr sz="1200">
                <a:solidFill>
                  <a:schemeClr val="tx1"/>
                </a:solidFill>
                <a:latin typeface="Arial" pitchFamily="34" charset="0"/>
              </a:defRPr>
            </a:lvl5pPr>
            <a:lvl6pPr marL="2534151" indent="-230378" defTabSz="939108" eaLnBrk="0" fontAlgn="base" hangingPunct="0">
              <a:spcBef>
                <a:spcPct val="30000"/>
              </a:spcBef>
              <a:spcAft>
                <a:spcPct val="0"/>
              </a:spcAft>
              <a:defRPr sz="1200">
                <a:solidFill>
                  <a:schemeClr val="tx1"/>
                </a:solidFill>
                <a:latin typeface="Arial" pitchFamily="34" charset="0"/>
              </a:defRPr>
            </a:lvl6pPr>
            <a:lvl7pPr marL="2994906" indent="-230378" defTabSz="939108" eaLnBrk="0" fontAlgn="base" hangingPunct="0">
              <a:spcBef>
                <a:spcPct val="30000"/>
              </a:spcBef>
              <a:spcAft>
                <a:spcPct val="0"/>
              </a:spcAft>
              <a:defRPr sz="1200">
                <a:solidFill>
                  <a:schemeClr val="tx1"/>
                </a:solidFill>
                <a:latin typeface="Arial" pitchFamily="34" charset="0"/>
              </a:defRPr>
            </a:lvl7pPr>
            <a:lvl8pPr marL="3455661" indent="-230378" defTabSz="939108" eaLnBrk="0" fontAlgn="base" hangingPunct="0">
              <a:spcBef>
                <a:spcPct val="30000"/>
              </a:spcBef>
              <a:spcAft>
                <a:spcPct val="0"/>
              </a:spcAft>
              <a:defRPr sz="1200">
                <a:solidFill>
                  <a:schemeClr val="tx1"/>
                </a:solidFill>
                <a:latin typeface="Arial" pitchFamily="34" charset="0"/>
              </a:defRPr>
            </a:lvl8pPr>
            <a:lvl9pPr marL="3916415" indent="-230378" defTabSz="93910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7177AD7B-02B0-4BAE-983D-A44E09F85BB9}" type="slidenum">
              <a:rPr lang="en-US" altLang="en-US" smtClean="0"/>
              <a:pPr algn="r" eaLnBrk="1" hangingPunct="1">
                <a:spcBef>
                  <a:spcPct val="0"/>
                </a:spcBef>
              </a:pPr>
              <a:t>4</a:t>
            </a:fld>
            <a:endParaRPr lang="en-US" altLang="en-US" dirty="0"/>
          </a:p>
        </p:txBody>
      </p:sp>
      <p:sp>
        <p:nvSpPr>
          <p:cNvPr id="33795" name="Rectangle 2"/>
          <p:cNvSpPr>
            <a:spLocks noGrp="1" noRot="1" noChangeAspect="1" noChangeArrowheads="1" noTextEdit="1"/>
          </p:cNvSpPr>
          <p:nvPr>
            <p:ph type="sldImg"/>
          </p:nvPr>
        </p:nvSpPr>
        <p:spPr>
          <a:xfrm>
            <a:off x="552450" y="687388"/>
            <a:ext cx="5986463" cy="3368675"/>
          </a:xfrm>
          <a:ln/>
        </p:spPr>
      </p:sp>
      <p:sp>
        <p:nvSpPr>
          <p:cNvPr id="33796" name="Rectangle 3"/>
          <p:cNvSpPr>
            <a:spLocks noGrp="1" noChangeArrowheads="1"/>
          </p:cNvSpPr>
          <p:nvPr>
            <p:ph type="body" idx="1"/>
          </p:nvPr>
        </p:nvSpPr>
        <p:spPr>
          <a:noFill/>
        </p:spPr>
        <p:txBody>
          <a:bodyPr/>
          <a:lstStyle/>
          <a:p>
            <a:pPr eaLnBrk="1" hangingPunct="1"/>
            <a:endParaRPr lang="en-US" altLang="en-US" b="1" dirty="0"/>
          </a:p>
        </p:txBody>
      </p:sp>
    </p:spTree>
    <p:extLst>
      <p:ext uri="{BB962C8B-B14F-4D97-AF65-F5344CB8AC3E}">
        <p14:creationId xmlns:p14="http://schemas.microsoft.com/office/powerpoint/2010/main" val="1887040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r>
              <a:rPr lang="en-US" sz="1200" b="1" i="0" kern="1200" baseline="0" dirty="0">
                <a:solidFill>
                  <a:schemeClr val="tx1"/>
                </a:solidFill>
                <a:latin typeface="Arial" charset="0"/>
                <a:ea typeface="ＭＳ Ｐゴシック" pitchFamily="34" charset="-128"/>
                <a:cs typeface="ＭＳ Ｐゴシック" charset="0"/>
              </a:rPr>
              <a:t>Added June 26, 2019: </a:t>
            </a:r>
          </a:p>
          <a:p>
            <a:r>
              <a:rPr lang="en-US" sz="1200" b="1" i="0" kern="1200" baseline="0" dirty="0">
                <a:solidFill>
                  <a:schemeClr val="tx1"/>
                </a:solidFill>
                <a:latin typeface="Arial" charset="0"/>
                <a:ea typeface="ＭＳ Ｐゴシック" pitchFamily="34" charset="-128"/>
                <a:cs typeface="ＭＳ Ｐゴシック" charset="0"/>
              </a:rPr>
              <a:t>As of October 1, 2018, ESRD QIP no longer requires outpatient dialysis facilities to submit Healthcare Personnel Influenza Vaccination event data 	</a:t>
            </a:r>
          </a:p>
          <a:p>
            <a:pPr marL="0" marR="0" indent="0" algn="just" defTabSz="914400" rtl="0" eaLnBrk="0" fontAlgn="base" latinLnBrk="0" hangingPunct="0">
              <a:lnSpc>
                <a:spcPct val="100000"/>
              </a:lnSpc>
              <a:spcBef>
                <a:spcPct val="30000"/>
              </a:spcBef>
              <a:spcAft>
                <a:spcPct val="30000"/>
              </a:spcAft>
              <a:buClrTx/>
              <a:buSzTx/>
              <a:buFont typeface="Monotype Sorts" pitchFamily="2" charset="2"/>
              <a:buNone/>
              <a:tabLst/>
              <a:defRPr/>
            </a:pPr>
            <a:r>
              <a:rPr lang="en-US" sz="1200" b="1" i="0" kern="1200" baseline="0" dirty="0">
                <a:solidFill>
                  <a:schemeClr val="tx1"/>
                </a:solidFill>
                <a:latin typeface="Arial" charset="0"/>
                <a:ea typeface="ＭＳ Ｐゴシック" pitchFamily="34" charset="-128"/>
                <a:cs typeface="ＭＳ Ｐゴシック" charset="0"/>
              </a:rPr>
              <a:t>As of October 1, 2018, ASCQR no longer requires ASCs to submit Healthcare Personnel Influenza Vaccination event data 	</a:t>
            </a:r>
          </a:p>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4218495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6</a:t>
            </a:fld>
            <a:endParaRPr lang="en-US" altLang="en-US" dirty="0"/>
          </a:p>
        </p:txBody>
      </p:sp>
    </p:spTree>
    <p:extLst>
      <p:ext uri="{BB962C8B-B14F-4D97-AF65-F5344CB8AC3E}">
        <p14:creationId xmlns:p14="http://schemas.microsoft.com/office/powerpoint/2010/main" val="543897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7</a:t>
            </a:fld>
            <a:endParaRPr lang="en-US" altLang="en-US" dirty="0"/>
          </a:p>
        </p:txBody>
      </p:sp>
    </p:spTree>
    <p:extLst>
      <p:ext uri="{BB962C8B-B14F-4D97-AF65-F5344CB8AC3E}">
        <p14:creationId xmlns:p14="http://schemas.microsoft.com/office/powerpoint/2010/main" val="115340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2450" y="687388"/>
            <a:ext cx="5986463" cy="3368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8</a:t>
            </a:fld>
            <a:endParaRPr lang="en-US" altLang="en-US" dirty="0">
              <a:solidFill>
                <a:prstClr val="black"/>
              </a:solidFill>
            </a:endParaRPr>
          </a:p>
        </p:txBody>
      </p:sp>
    </p:spTree>
    <p:extLst>
      <p:ext uri="{BB962C8B-B14F-4D97-AF65-F5344CB8AC3E}">
        <p14:creationId xmlns:p14="http://schemas.microsoft.com/office/powerpoint/2010/main" val="620971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F4C511F-DA1B-479E-BCD0-CC3D333578DA}" type="slidenum">
              <a:rPr lang="en-US" altLang="en-US" smtClean="0">
                <a:solidFill>
                  <a:prstClr val="black"/>
                </a:solidFill>
              </a:rPr>
              <a:pPr algn="r" eaLnBrk="1" hangingPunct="1">
                <a:spcBef>
                  <a:spcPct val="0"/>
                </a:spcBef>
              </a:pPr>
              <a:t>9</a:t>
            </a:fld>
            <a:endParaRPr lang="en-US" altLang="en-US" dirty="0">
              <a:solidFill>
                <a:prstClr val="black"/>
              </a:solidFill>
            </a:endParaRPr>
          </a:p>
        </p:txBody>
      </p:sp>
      <p:sp>
        <p:nvSpPr>
          <p:cNvPr id="39939" name="Rectangle 2"/>
          <p:cNvSpPr>
            <a:spLocks noGrp="1" noRot="1" noChangeAspect="1" noChangeArrowheads="1" noTextEdit="1"/>
          </p:cNvSpPr>
          <p:nvPr>
            <p:ph type="sldImg"/>
          </p:nvPr>
        </p:nvSpPr>
        <p:spPr>
          <a:xfrm>
            <a:off x="552450" y="687388"/>
            <a:ext cx="5986463" cy="3368675"/>
          </a:xfrm>
          <a:ln/>
        </p:spPr>
      </p:sp>
      <p:sp>
        <p:nvSpPr>
          <p:cNvPr id="39940" name="Rectangle 3"/>
          <p:cNvSpPr>
            <a:spLocks noGrp="1" noChangeArrowheads="1"/>
          </p:cNvSpPr>
          <p:nvPr>
            <p:ph type="body" idx="1"/>
          </p:nvPr>
        </p:nvSpPr>
        <p:spPr>
          <a:noFill/>
        </p:spPr>
        <p:txBody>
          <a:bodyPr/>
          <a:lstStyle/>
          <a:p>
            <a:pPr eaLnBrk="1" hangingPunct="1"/>
            <a:r>
              <a:rPr lang="en-US" altLang="en-US" b="1" dirty="0"/>
              <a:t>Updated 6-17-19</a:t>
            </a:r>
          </a:p>
          <a:p>
            <a:pPr eaLnBrk="1" hangingPunct="1"/>
            <a:r>
              <a:rPr lang="en-US" altLang="en-US" b="1" dirty="0"/>
              <a:t>QA 6-25-19</a:t>
            </a:r>
          </a:p>
          <a:p>
            <a:pPr eaLnBrk="1" hangingPunct="1"/>
            <a:endParaRPr lang="en-US" altLang="en-US" b="1" dirty="0"/>
          </a:p>
          <a:p>
            <a:pPr eaLnBrk="1" hangingPunct="1">
              <a:spcBef>
                <a:spcPct val="50000"/>
              </a:spcBef>
              <a:buFontTx/>
              <a:buNone/>
              <a:defRPr/>
            </a:pPr>
            <a:r>
              <a:rPr lang="en-US" altLang="en-US" sz="1200" dirty="0">
                <a:solidFill>
                  <a:prstClr val="white">
                    <a:lumMod val="50000"/>
                  </a:prstClr>
                </a:solidFill>
                <a:latin typeface="Calibri"/>
              </a:rPr>
              <a:t>**Please note the median is the midpoint of the distribution of each measure at MA acute care hospitals.  The medians will not necessarily sum to 100%.</a:t>
            </a:r>
          </a:p>
          <a:p>
            <a:pPr eaLnBrk="1" hangingPunct="1">
              <a:spcBef>
                <a:spcPct val="50000"/>
              </a:spcBef>
              <a:buFontTx/>
              <a:buNone/>
              <a:defRPr/>
            </a:pPr>
            <a:r>
              <a:rPr lang="en-US" altLang="en-US" sz="1200" dirty="0">
                <a:solidFill>
                  <a:prstClr val="white">
                    <a:lumMod val="50000"/>
                  </a:prstClr>
                </a:solidFill>
                <a:latin typeface="Calibri"/>
              </a:rPr>
              <a:t>Median and range are measures of HCP vaccine coverage by reporting MA acute care hospitals, not state average for total vaccinated HCP</a:t>
            </a:r>
          </a:p>
          <a:p>
            <a:pPr eaLnBrk="1" hangingPunct="1"/>
            <a:endParaRPr lang="en-US" altLang="en-US" b="1" dirty="0"/>
          </a:p>
          <a:p>
            <a:pPr eaLnBrk="1" hangingPunct="1"/>
            <a:r>
              <a:rPr lang="en-US" sz="1200" b="1" i="0" u="none" strike="noStrike" kern="1200" dirty="0">
                <a:solidFill>
                  <a:schemeClr val="tx1"/>
                </a:solidFill>
                <a:effectLst/>
                <a:latin typeface="Arial" charset="0"/>
                <a:ea typeface="ＭＳ Ｐゴシック" pitchFamily="34" charset="-128"/>
                <a:cs typeface="ＭＳ Ｐゴシック" charset="0"/>
              </a:rPr>
              <a:t> </a:t>
            </a:r>
            <a:endParaRPr lang="en-US" altLang="en-US" b="1" dirty="0"/>
          </a:p>
        </p:txBody>
      </p:sp>
    </p:spTree>
    <p:extLst>
      <p:ext uri="{BB962C8B-B14F-4D97-AF65-F5344CB8AC3E}">
        <p14:creationId xmlns:p14="http://schemas.microsoft.com/office/powerpoint/2010/main" val="228254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13A8423-464D-4EEA-A2EC-4F1BD97AF07E}" type="slidenum">
              <a:rPr lang="en-US" altLang="en-US" smtClean="0">
                <a:solidFill>
                  <a:prstClr val="black"/>
                </a:solidFill>
              </a:rPr>
              <a:pPr algn="r" eaLnBrk="1" hangingPunct="1">
                <a:spcBef>
                  <a:spcPct val="0"/>
                </a:spcBef>
              </a:pPr>
              <a:t>10</a:t>
            </a:fld>
            <a:endParaRPr lang="en-US" altLang="en-US" dirty="0">
              <a:solidFill>
                <a:prstClr val="black"/>
              </a:solidFill>
            </a:endParaRPr>
          </a:p>
        </p:txBody>
      </p:sp>
      <p:sp>
        <p:nvSpPr>
          <p:cNvPr id="40963" name="Rectangle 2"/>
          <p:cNvSpPr>
            <a:spLocks noGrp="1" noRot="1" noChangeAspect="1" noChangeArrowheads="1" noTextEdit="1"/>
          </p:cNvSpPr>
          <p:nvPr>
            <p:ph type="sldImg"/>
          </p:nvPr>
        </p:nvSpPr>
        <p:spPr>
          <a:xfrm>
            <a:off x="552450" y="687388"/>
            <a:ext cx="5986463" cy="3368675"/>
          </a:xfrm>
          <a:ln/>
        </p:spPr>
      </p:sp>
      <p:sp>
        <p:nvSpPr>
          <p:cNvPr id="40964" name="Rectangle 3"/>
          <p:cNvSpPr>
            <a:spLocks noGrp="1" noChangeArrowheads="1"/>
          </p:cNvSpPr>
          <p:nvPr>
            <p:ph type="body" idx="1"/>
          </p:nvPr>
        </p:nvSpPr>
        <p:spPr>
          <a:noFill/>
        </p:spPr>
        <p:txBody>
          <a:bodyPr/>
          <a:lstStyle/>
          <a:p>
            <a:pPr marL="0" marR="0" indent="0" algn="just" defTabSz="914400" rtl="0" eaLnBrk="1" fontAlgn="base" latinLnBrk="0" hangingPunct="1">
              <a:lnSpc>
                <a:spcPct val="100000"/>
              </a:lnSpc>
              <a:spcBef>
                <a:spcPct val="30000"/>
              </a:spcBef>
              <a:spcAft>
                <a:spcPct val="30000"/>
              </a:spcAft>
              <a:buClrTx/>
              <a:buSzTx/>
              <a:buFont typeface="Monotype Sorts" pitchFamily="2" charset="2"/>
              <a:buNone/>
              <a:tabLst/>
              <a:defRPr/>
            </a:pPr>
            <a:r>
              <a:rPr lang="en-US" altLang="en-US" b="1" dirty="0"/>
              <a:t>Table updated 6-18-19</a:t>
            </a:r>
          </a:p>
          <a:p>
            <a:pPr eaLnBrk="1" hangingPunct="1"/>
            <a:r>
              <a:rPr lang="en-US" altLang="en-US" b="1" dirty="0"/>
              <a:t>QA 6-18-19</a:t>
            </a:r>
          </a:p>
          <a:p>
            <a:pPr marL="0" marR="0" indent="0" algn="just" defTabSz="914400" rtl="0" eaLnBrk="1" fontAlgn="base" latinLnBrk="0" hangingPunct="1">
              <a:lnSpc>
                <a:spcPct val="100000"/>
              </a:lnSpc>
              <a:spcBef>
                <a:spcPct val="30000"/>
              </a:spcBef>
              <a:spcAft>
                <a:spcPct val="30000"/>
              </a:spcAft>
              <a:buClrTx/>
              <a:buSzTx/>
              <a:buFont typeface="Monotype Sorts" pitchFamily="2" charset="2"/>
              <a:buNone/>
              <a:tabLst/>
              <a:defRPr/>
            </a:pPr>
            <a:r>
              <a:rPr lang="en-US" altLang="en-US" b="1" dirty="0"/>
              <a:t>QA 6-25-19</a:t>
            </a:r>
          </a:p>
          <a:p>
            <a:pPr eaLnBrk="1" hangingPunct="1"/>
            <a:endParaRPr lang="en-US" altLang="en-US" b="1" dirty="0"/>
          </a:p>
          <a:p>
            <a:pPr eaLnBrk="1" hangingPunct="1"/>
            <a:endParaRPr lang="en-US" altLang="en-US" b="1" dirty="0"/>
          </a:p>
          <a:p>
            <a:pPr eaLnBrk="1" hangingPunct="1">
              <a:spcBef>
                <a:spcPct val="50000"/>
              </a:spcBef>
              <a:buFontTx/>
              <a:buNone/>
              <a:defRPr/>
            </a:pPr>
            <a:endParaRPr lang="en-US" altLang="en-US" b="1" baseline="0" dirty="0"/>
          </a:p>
          <a:p>
            <a:pPr eaLnBrk="1" hangingPunct="1">
              <a:spcBef>
                <a:spcPct val="50000"/>
              </a:spcBef>
              <a:buFontTx/>
              <a:buNone/>
              <a:defRPr/>
            </a:pPr>
            <a:endParaRPr lang="en-US" altLang="en-US" b="1" baseline="0" dirty="0"/>
          </a:p>
          <a:p>
            <a:pPr eaLnBrk="1" hangingPunct="1">
              <a:spcBef>
                <a:spcPct val="50000"/>
              </a:spcBef>
              <a:buFontTx/>
              <a:buNone/>
              <a:defRPr/>
            </a:pPr>
            <a:endParaRPr lang="en-US" altLang="en-US" sz="1200" b="1" baseline="0" dirty="0">
              <a:solidFill>
                <a:prstClr val="white">
                  <a:lumMod val="50000"/>
                </a:prstClr>
              </a:solidFill>
              <a:latin typeface="Calibri"/>
            </a:endParaRPr>
          </a:p>
        </p:txBody>
      </p:sp>
    </p:spTree>
    <p:extLst>
      <p:ext uri="{BB962C8B-B14F-4D97-AF65-F5344CB8AC3E}">
        <p14:creationId xmlns:p14="http://schemas.microsoft.com/office/powerpoint/2010/main" val="2738640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4420" y="2130425"/>
            <a:ext cx="8490244"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 xmlns:a16="http://schemas.microsoft.com/office/drawing/2014/main" id="{4CC38585-9175-5F41-B983-E626A8B41D81}"/>
              </a:ext>
            </a:extLst>
          </p:cNvPr>
          <p:cNvSpPr/>
          <p:nvPr userDrawn="1"/>
        </p:nvSpPr>
        <p:spPr>
          <a:xfrm>
            <a:off x="0" y="2"/>
            <a:ext cx="12188825"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 xmlns:a16="http://schemas.microsoft.com/office/drawing/2014/main" id="{A57BF16A-46A2-2C4D-B679-429BA6325698}"/>
              </a:ext>
            </a:extLst>
          </p:cNvPr>
          <p:cNvSpPr txBox="1"/>
          <p:nvPr userDrawn="1"/>
        </p:nvSpPr>
        <p:spPr>
          <a:xfrm>
            <a:off x="1768166" y="173754"/>
            <a:ext cx="10420660"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 xmlns:a16="http://schemas.microsoft.com/office/drawing/2014/main" id="{B9E6C06E-03B8-7949-8144-A02BF1F0C7F8}"/>
              </a:ext>
            </a:extLst>
          </p:cNvPr>
          <p:cNvPicPr>
            <a:picLocks noChangeAspect="1"/>
          </p:cNvPicPr>
          <p:nvPr userDrawn="1"/>
        </p:nvPicPr>
        <p:blipFill>
          <a:blip r:embed="rId2"/>
          <a:stretch>
            <a:fillRect/>
          </a:stretch>
        </p:blipFill>
        <p:spPr>
          <a:xfrm>
            <a:off x="703330" y="2"/>
            <a:ext cx="1185138" cy="2487495"/>
          </a:xfrm>
          <a:prstGeom prst="rect">
            <a:avLst/>
          </a:prstGeom>
          <a:solidFill>
            <a:schemeClr val="bg1"/>
          </a:solidFill>
        </p:spPr>
      </p:pic>
    </p:spTree>
    <p:extLst>
      <p:ext uri="{BB962C8B-B14F-4D97-AF65-F5344CB8AC3E}">
        <p14:creationId xmlns:p14="http://schemas.microsoft.com/office/powerpoint/2010/main" val="1024498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443" y="6356351"/>
            <a:ext cx="284406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Massachusetts Department of Public Health       mass.gov/dph</a:t>
            </a:r>
          </a:p>
        </p:txBody>
      </p:sp>
      <p:sp>
        <p:nvSpPr>
          <p:cNvPr id="4" name="Slide Number Placeholder 3"/>
          <p:cNvSpPr>
            <a:spLocks noGrp="1"/>
          </p:cNvSpPr>
          <p:nvPr>
            <p:ph type="sldNum" sz="quarter" idx="12"/>
          </p:nvPr>
        </p:nvSpPr>
        <p:spPr/>
        <p:txBody>
          <a:bodyPr/>
          <a:lstStyle/>
          <a:p>
            <a:fld id="{A838386D-B8BC-4CBC-B64A-1C12F5A58E8C}" type="slidenum">
              <a:rPr lang="en-US" smtClean="0"/>
              <a:t>‹#›</a:t>
            </a:fld>
            <a:endParaRPr lang="en-US"/>
          </a:p>
        </p:txBody>
      </p:sp>
    </p:spTree>
    <p:extLst>
      <p:ext uri="{BB962C8B-B14F-4D97-AF65-F5344CB8AC3E}">
        <p14:creationId xmlns:p14="http://schemas.microsoft.com/office/powerpoint/2010/main" val="23702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443" y="6356351"/>
            <a:ext cx="284406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Massachusetts Department of Public Health       mass.gov/dph</a:t>
            </a:r>
          </a:p>
        </p:txBody>
      </p:sp>
      <p:sp>
        <p:nvSpPr>
          <p:cNvPr id="5" name="Slide Number Placeholder 4"/>
          <p:cNvSpPr>
            <a:spLocks noGrp="1"/>
          </p:cNvSpPr>
          <p:nvPr>
            <p:ph type="sldNum" sz="quarter" idx="12"/>
          </p:nvPr>
        </p:nvSpPr>
        <p:spPr/>
        <p:txBody>
          <a:bodyPr/>
          <a:lstStyle/>
          <a:p>
            <a:fld id="{A838386D-B8BC-4CBC-B64A-1C12F5A58E8C}" type="slidenum">
              <a:rPr lang="en-US" smtClean="0"/>
              <a:t>‹#›</a:t>
            </a:fld>
            <a:endParaRPr lang="en-US"/>
          </a:p>
        </p:txBody>
      </p:sp>
    </p:spTree>
    <p:extLst>
      <p:ext uri="{BB962C8B-B14F-4D97-AF65-F5344CB8AC3E}">
        <p14:creationId xmlns:p14="http://schemas.microsoft.com/office/powerpoint/2010/main" val="2683604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5"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5" y="2906714"/>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443" y="6356351"/>
            <a:ext cx="284406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Massachusetts Department of Public Health       mass.gov/dph</a:t>
            </a:r>
          </a:p>
        </p:txBody>
      </p:sp>
      <p:sp>
        <p:nvSpPr>
          <p:cNvPr id="6" name="Slide Number Placeholder 5"/>
          <p:cNvSpPr>
            <a:spLocks noGrp="1"/>
          </p:cNvSpPr>
          <p:nvPr>
            <p:ph type="sldNum" sz="quarter" idx="12"/>
          </p:nvPr>
        </p:nvSpPr>
        <p:spPr/>
        <p:txBody>
          <a:bodyPr/>
          <a:lstStyle/>
          <a:p>
            <a:fld id="{A838386D-B8BC-4CBC-B64A-1C12F5A58E8C}" type="slidenum">
              <a:rPr lang="en-US" smtClean="0"/>
              <a:t>‹#›</a:t>
            </a:fld>
            <a:endParaRPr lang="en-US"/>
          </a:p>
        </p:txBody>
      </p:sp>
    </p:spTree>
    <p:extLst>
      <p:ext uri="{BB962C8B-B14F-4D97-AF65-F5344CB8AC3E}">
        <p14:creationId xmlns:p14="http://schemas.microsoft.com/office/powerpoint/2010/main" val="236900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36206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2"/>
            <a:ext cx="540879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3" y="1600202"/>
            <a:ext cx="540879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90715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2" y="1535113"/>
            <a:ext cx="53849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2" y="2174875"/>
            <a:ext cx="53849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225" y="1535113"/>
            <a:ext cx="538815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225" y="2174875"/>
            <a:ext cx="538815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 xmlns:a16="http://schemas.microsoft.com/office/drawing/2014/main" id="{5AFA3409-650A-E04D-9C6C-C839AFCA4D9A}"/>
              </a:ext>
            </a:extLst>
          </p:cNvPr>
          <p:cNvSpPr>
            <a:spLocks noGrp="1"/>
          </p:cNvSpPr>
          <p:nvPr>
            <p:ph type="sldNum" sz="quarter" idx="10"/>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 xmlns:a16="http://schemas.microsoft.com/office/drawing/2014/main" id="{EF3A1742-1D21-6E49-B1F6-D58AC8A01F49}"/>
              </a:ext>
            </a:extLst>
          </p:cNvPr>
          <p:cNvSpPr>
            <a:spLocks noGrp="1"/>
          </p:cNvSpPr>
          <p:nvPr>
            <p:ph type="ftr" sz="quarter" idx="11"/>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94158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AF37ED-E52C-D04B-BD70-B183C03E603D}"/>
              </a:ext>
            </a:extLst>
          </p:cNvPr>
          <p:cNvSpPr>
            <a:spLocks noGrp="1"/>
          </p:cNvSpPr>
          <p:nvPr>
            <p:ph sz="half" idx="1" hasCustomPrompt="1"/>
          </p:nvPr>
        </p:nvSpPr>
        <p:spPr>
          <a:xfrm>
            <a:off x="837983" y="1371600"/>
            <a:ext cx="5180251"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 xmlns:a16="http://schemas.microsoft.com/office/drawing/2014/main" id="{06BF9CA7-3F15-9446-8EB4-C69A47791146}"/>
              </a:ext>
            </a:extLst>
          </p:cNvPr>
          <p:cNvSpPr>
            <a:spLocks noGrp="1"/>
          </p:cNvSpPr>
          <p:nvPr>
            <p:ph sz="half" idx="2" hasCustomPrompt="1"/>
          </p:nvPr>
        </p:nvSpPr>
        <p:spPr>
          <a:xfrm>
            <a:off x="6170594" y="1371600"/>
            <a:ext cx="5180251"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 xmlns:a16="http://schemas.microsoft.com/office/drawing/2014/main" id="{5E6C81A7-EF54-644A-A3A3-A900741EE329}"/>
              </a:ext>
            </a:extLst>
          </p:cNvPr>
          <p:cNvSpPr/>
          <p:nvPr userDrawn="1"/>
        </p:nvSpPr>
        <p:spPr>
          <a:xfrm>
            <a:off x="0" y="6510529"/>
            <a:ext cx="12188825"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 xmlns:a16="http://schemas.microsoft.com/office/drawing/2014/main" id="{093944A5-DA90-DB40-BCC8-0A6C4A82F040}"/>
              </a:ext>
            </a:extLst>
          </p:cNvPr>
          <p:cNvSpPr>
            <a:spLocks noGrp="1"/>
          </p:cNvSpPr>
          <p:nvPr>
            <p:ph type="sldNum" sz="quarter" idx="4"/>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 xmlns:a16="http://schemas.microsoft.com/office/drawing/2014/main" id="{0DFBDE89-FFE1-E340-9D69-8210BFC18AEB}"/>
              </a:ext>
            </a:extLst>
          </p:cNvPr>
          <p:cNvSpPr>
            <a:spLocks noGrp="1"/>
          </p:cNvSpPr>
          <p:nvPr>
            <p:ph type="ftr" sz="quarter" idx="3"/>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1" name="Rectangle 10">
            <a:extLst>
              <a:ext uri="{FF2B5EF4-FFF2-40B4-BE49-F238E27FC236}">
                <a16:creationId xmlns="" xmlns:a16="http://schemas.microsoft.com/office/drawing/2014/main" id="{9C11C5B4-7BBB-FC41-86C0-AAB198118171}"/>
              </a:ext>
            </a:extLst>
          </p:cNvPr>
          <p:cNvSpPr/>
          <p:nvPr userDrawn="1"/>
        </p:nvSpPr>
        <p:spPr>
          <a:xfrm>
            <a:off x="0" y="2"/>
            <a:ext cx="12188825"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 xmlns:a16="http://schemas.microsoft.com/office/drawing/2014/main" id="{D6E2F905-B39E-504D-8E43-B107523010D3}"/>
              </a:ext>
            </a:extLst>
          </p:cNvPr>
          <p:cNvSpPr txBox="1"/>
          <p:nvPr userDrawn="1"/>
        </p:nvSpPr>
        <p:spPr>
          <a:xfrm>
            <a:off x="721707" y="293879"/>
            <a:ext cx="7084754"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55961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E61A8284-67CC-404B-90F5-554DCBF9132D}"/>
              </a:ext>
            </a:extLst>
          </p:cNvPr>
          <p:cNvSpPr>
            <a:spLocks noGrp="1"/>
          </p:cNvSpPr>
          <p:nvPr>
            <p:ph type="body" idx="1"/>
          </p:nvPr>
        </p:nvSpPr>
        <p:spPr>
          <a:xfrm>
            <a:off x="839571" y="1097280"/>
            <a:ext cx="515644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5A90A712-FBB8-5B49-9A19-7524CF76EC3A}"/>
              </a:ext>
            </a:extLst>
          </p:cNvPr>
          <p:cNvSpPr>
            <a:spLocks noGrp="1"/>
          </p:cNvSpPr>
          <p:nvPr>
            <p:ph sz="half" idx="2" hasCustomPrompt="1"/>
          </p:nvPr>
        </p:nvSpPr>
        <p:spPr>
          <a:xfrm>
            <a:off x="839571" y="1920238"/>
            <a:ext cx="5156444"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 xmlns:a16="http://schemas.microsoft.com/office/drawing/2014/main" id="{55855752-6A74-934C-B334-F2DD6B79DA48}"/>
              </a:ext>
            </a:extLst>
          </p:cNvPr>
          <p:cNvSpPr>
            <a:spLocks noGrp="1"/>
          </p:cNvSpPr>
          <p:nvPr>
            <p:ph type="body" sz="quarter" idx="3"/>
          </p:nvPr>
        </p:nvSpPr>
        <p:spPr>
          <a:xfrm>
            <a:off x="6170595" y="1097280"/>
            <a:ext cx="518183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E51ED7E2-1F15-7C46-9001-20B2F8A00C5A}"/>
              </a:ext>
            </a:extLst>
          </p:cNvPr>
          <p:cNvSpPr>
            <a:spLocks noGrp="1"/>
          </p:cNvSpPr>
          <p:nvPr>
            <p:ph sz="quarter" idx="4" hasCustomPrompt="1"/>
          </p:nvPr>
        </p:nvSpPr>
        <p:spPr>
          <a:xfrm>
            <a:off x="6170595" y="1920238"/>
            <a:ext cx="518183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 xmlns:a16="http://schemas.microsoft.com/office/drawing/2014/main" id="{599027F3-96A1-F54F-89E8-F47E6B10DE1B}"/>
              </a:ext>
            </a:extLst>
          </p:cNvPr>
          <p:cNvSpPr/>
          <p:nvPr userDrawn="1"/>
        </p:nvSpPr>
        <p:spPr>
          <a:xfrm>
            <a:off x="0" y="2"/>
            <a:ext cx="12188825"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 xmlns:a16="http://schemas.microsoft.com/office/drawing/2014/main" id="{6DF137F5-2097-674B-B3F7-F6DD317C147C}"/>
              </a:ext>
            </a:extLst>
          </p:cNvPr>
          <p:cNvSpPr txBox="1"/>
          <p:nvPr userDrawn="1"/>
        </p:nvSpPr>
        <p:spPr>
          <a:xfrm>
            <a:off x="721707" y="293879"/>
            <a:ext cx="7084754"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 xmlns:a16="http://schemas.microsoft.com/office/drawing/2014/main" id="{97CFBF09-BBCF-454C-91A3-1D89A60FA302}"/>
              </a:ext>
            </a:extLst>
          </p:cNvPr>
          <p:cNvSpPr/>
          <p:nvPr userDrawn="1"/>
        </p:nvSpPr>
        <p:spPr>
          <a:xfrm>
            <a:off x="0" y="6510529"/>
            <a:ext cx="12188825"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 xmlns:a16="http://schemas.microsoft.com/office/drawing/2014/main" id="{EEF3B907-07EC-464A-9168-21644716BCF2}"/>
              </a:ext>
            </a:extLst>
          </p:cNvPr>
          <p:cNvSpPr>
            <a:spLocks noGrp="1"/>
          </p:cNvSpPr>
          <p:nvPr>
            <p:ph type="sldNum" sz="quarter" idx="10"/>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 xmlns:a16="http://schemas.microsoft.com/office/drawing/2014/main" id="{1561A3A6-AA0A-054F-AD42-397A9574A9D0}"/>
              </a:ext>
            </a:extLst>
          </p:cNvPr>
          <p:cNvSpPr>
            <a:spLocks noGrp="1"/>
          </p:cNvSpPr>
          <p:nvPr>
            <p:ph type="ftr" sz="quarter" idx="11"/>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30478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101E840A-BCBE-4B40-B158-B16879D32C9F}"/>
              </a:ext>
            </a:extLst>
          </p:cNvPr>
          <p:cNvSpPr/>
          <p:nvPr userDrawn="1"/>
        </p:nvSpPr>
        <p:spPr>
          <a:xfrm>
            <a:off x="0" y="2"/>
            <a:ext cx="12188825"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 xmlns:a16="http://schemas.microsoft.com/office/drawing/2014/main" id="{F63E049E-FD56-F54C-8BAD-BC944A51238B}"/>
              </a:ext>
            </a:extLst>
          </p:cNvPr>
          <p:cNvSpPr txBox="1"/>
          <p:nvPr userDrawn="1"/>
        </p:nvSpPr>
        <p:spPr>
          <a:xfrm>
            <a:off x="721707" y="159655"/>
            <a:ext cx="7084754"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 xmlns:a16="http://schemas.microsoft.com/office/drawing/2014/main" id="{5BB607E6-0B1F-BB4A-9794-46A0CA431F4F}"/>
              </a:ext>
            </a:extLst>
          </p:cNvPr>
          <p:cNvSpPr/>
          <p:nvPr userDrawn="1"/>
        </p:nvSpPr>
        <p:spPr>
          <a:xfrm>
            <a:off x="0" y="6510529"/>
            <a:ext cx="12188825"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1951" y="1353770"/>
            <a:ext cx="842976"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081" y="2423785"/>
            <a:ext cx="837982"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 xmlns:a16="http://schemas.microsoft.com/office/drawing/2014/main" id="{8F5FDECC-88AB-4247-9773-F39572AE3242}"/>
              </a:ext>
            </a:extLst>
          </p:cNvPr>
          <p:cNvSpPr/>
          <p:nvPr userDrawn="1"/>
        </p:nvSpPr>
        <p:spPr>
          <a:xfrm>
            <a:off x="2422693" y="1401897"/>
            <a:ext cx="9217800"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366" y="4887039"/>
            <a:ext cx="1199837"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366" y="3597197"/>
            <a:ext cx="1129411" cy="1129705"/>
          </a:xfrm>
          <a:prstGeom prst="rect">
            <a:avLst/>
          </a:prstGeom>
        </p:spPr>
      </p:pic>
    </p:spTree>
    <p:extLst>
      <p:ext uri="{BB962C8B-B14F-4D97-AF65-F5344CB8AC3E}">
        <p14:creationId xmlns:p14="http://schemas.microsoft.com/office/powerpoint/2010/main" val="123583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4CC38585-9175-5F41-B983-E626A8B41D81}"/>
              </a:ext>
            </a:extLst>
          </p:cNvPr>
          <p:cNvSpPr/>
          <p:nvPr userDrawn="1"/>
        </p:nvSpPr>
        <p:spPr>
          <a:xfrm>
            <a:off x="0" y="2"/>
            <a:ext cx="12188825"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 xmlns:a16="http://schemas.microsoft.com/office/drawing/2014/main" id="{C0A2F920-3F11-AE49-8B23-113E3DB9044E}"/>
              </a:ext>
            </a:extLst>
          </p:cNvPr>
          <p:cNvSpPr txBox="1">
            <a:spLocks/>
          </p:cNvSpPr>
          <p:nvPr userDrawn="1"/>
        </p:nvSpPr>
        <p:spPr>
          <a:xfrm>
            <a:off x="2142025" y="1725493"/>
            <a:ext cx="8151276"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 xmlns:a16="http://schemas.microsoft.com/office/drawing/2014/main" id="{046DACA1-5854-FE4E-B523-7C1C85892163}"/>
              </a:ext>
            </a:extLst>
          </p:cNvPr>
          <p:cNvSpPr/>
          <p:nvPr userDrawn="1"/>
        </p:nvSpPr>
        <p:spPr>
          <a:xfrm>
            <a:off x="-1707403" y="791680"/>
            <a:ext cx="193595"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 xmlns:a16="http://schemas.microsoft.com/office/drawing/2014/main" id="{A57BF16A-46A2-2C4D-B679-429BA6325698}"/>
              </a:ext>
            </a:extLst>
          </p:cNvPr>
          <p:cNvSpPr txBox="1"/>
          <p:nvPr userDrawn="1"/>
        </p:nvSpPr>
        <p:spPr>
          <a:xfrm>
            <a:off x="1768166" y="173754"/>
            <a:ext cx="10420660"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 xmlns:a16="http://schemas.microsoft.com/office/drawing/2014/main" id="{B9E6C06E-03B8-7949-8144-A02BF1F0C7F8}"/>
              </a:ext>
            </a:extLst>
          </p:cNvPr>
          <p:cNvPicPr>
            <a:picLocks noChangeAspect="1"/>
          </p:cNvPicPr>
          <p:nvPr userDrawn="1"/>
        </p:nvPicPr>
        <p:blipFill>
          <a:blip r:embed="rId2"/>
          <a:stretch>
            <a:fillRect/>
          </a:stretch>
        </p:blipFill>
        <p:spPr>
          <a:xfrm>
            <a:off x="703330" y="2"/>
            <a:ext cx="1185138" cy="2487495"/>
          </a:xfrm>
          <a:prstGeom prst="rect">
            <a:avLst/>
          </a:prstGeom>
          <a:solidFill>
            <a:schemeClr val="bg1"/>
          </a:solidFill>
        </p:spPr>
      </p:pic>
      <p:sp>
        <p:nvSpPr>
          <p:cNvPr id="10" name="Subtitle 3">
            <a:extLst>
              <a:ext uri="{FF2B5EF4-FFF2-40B4-BE49-F238E27FC236}">
                <a16:creationId xmlns="" xmlns:a16="http://schemas.microsoft.com/office/drawing/2014/main" id="{73BCFC28-B021-C74C-B60E-3525D726A156}"/>
              </a:ext>
            </a:extLst>
          </p:cNvPr>
          <p:cNvSpPr txBox="1">
            <a:spLocks/>
          </p:cNvSpPr>
          <p:nvPr userDrawn="1"/>
        </p:nvSpPr>
        <p:spPr>
          <a:xfrm>
            <a:off x="4198888" y="3581406"/>
            <a:ext cx="4037549"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1240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3" y="2130428"/>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443" y="6356351"/>
            <a:ext cx="284406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Massachusetts Department of Public Health       mass.gov/dph</a:t>
            </a:r>
          </a:p>
        </p:txBody>
      </p:sp>
      <p:sp>
        <p:nvSpPr>
          <p:cNvPr id="6" name="Slide Number Placeholder 5"/>
          <p:cNvSpPr>
            <a:spLocks noGrp="1"/>
          </p:cNvSpPr>
          <p:nvPr>
            <p:ph type="sldNum" sz="quarter" idx="12"/>
          </p:nvPr>
        </p:nvSpPr>
        <p:spPr/>
        <p:txBody>
          <a:bodyPr/>
          <a:lstStyle/>
          <a:p>
            <a:fld id="{A838386D-B8BC-4CBC-B64A-1C12F5A58E8C}" type="slidenum">
              <a:rPr lang="en-US" smtClean="0"/>
              <a:t>‹#›</a:t>
            </a:fld>
            <a:endParaRPr lang="en-US"/>
          </a:p>
        </p:txBody>
      </p:sp>
    </p:spTree>
    <p:extLst>
      <p:ext uri="{BB962C8B-B14F-4D97-AF65-F5344CB8AC3E}">
        <p14:creationId xmlns:p14="http://schemas.microsoft.com/office/powerpoint/2010/main" val="237160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 xmlns:a16="http://schemas.microsoft.com/office/drawing/2014/main" id="{101E840A-BCBE-4B40-B158-B16879D32C9F}"/>
              </a:ext>
            </a:extLst>
          </p:cNvPr>
          <p:cNvSpPr/>
          <p:nvPr userDrawn="1"/>
        </p:nvSpPr>
        <p:spPr>
          <a:xfrm>
            <a:off x="0" y="1"/>
            <a:ext cx="12188825"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667" y="56525"/>
            <a:ext cx="10969943"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 xmlns:a16="http://schemas.microsoft.com/office/drawing/2014/main" id="{5BB607E6-0B1F-BB4A-9794-46A0CA431F4F}"/>
              </a:ext>
            </a:extLst>
          </p:cNvPr>
          <p:cNvSpPr/>
          <p:nvPr userDrawn="1"/>
        </p:nvSpPr>
        <p:spPr>
          <a:xfrm>
            <a:off x="0" y="6510529"/>
            <a:ext cx="12188825"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4242" y="6492488"/>
            <a:ext cx="2735702"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0974" y="6510528"/>
            <a:ext cx="3815494"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853488597"/>
      </p:ext>
    </p:extLst>
  </p:cSld>
  <p:clrMap bg1="lt1" tx1="dk1" bg2="lt2" tx2="dk2" accent1="accent1" accent2="accent2" accent3="accent3" accent4="accent4" accent5="accent5" accent6="accent6" hlink="hlink" folHlink="folHlink"/>
  <p:sldLayoutIdLst>
    <p:sldLayoutId id="2147485849" r:id="rId1"/>
    <p:sldLayoutId id="2147485850" r:id="rId2"/>
    <p:sldLayoutId id="2147485851" r:id="rId3"/>
    <p:sldLayoutId id="2147485852" r:id="rId4"/>
    <p:sldLayoutId id="2147485853" r:id="rId5"/>
    <p:sldLayoutId id="2147485854" r:id="rId6"/>
    <p:sldLayoutId id="2147485855" r:id="rId7"/>
    <p:sldLayoutId id="2147485856" r:id="rId8"/>
    <p:sldLayoutId id="2147485857" r:id="rId9"/>
    <p:sldLayoutId id="2147485858" r:id="rId10"/>
    <p:sldLayoutId id="2147485859" r:id="rId11"/>
    <p:sldLayoutId id="2147485860" r:id="rId12"/>
  </p:sldLayoutIdLst>
  <p:hf sldNum="0"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flu/prevent/keyfact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ass.gov/service-details/flu-vaccination-reports-healthcare-personne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mailto:katherine.fillo@state.ma.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ypeople.gov/node/4668/data_details"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4420" y="2130425"/>
            <a:ext cx="8490244" cy="1904247"/>
          </a:xfrm>
        </p:spPr>
        <p:txBody>
          <a:bodyPr>
            <a:normAutofit fontScale="90000"/>
          </a:bodyPr>
          <a:lstStyle/>
          <a:p>
            <a:r>
              <a:rPr lang="en-US" altLang="en-US" sz="4200" dirty="0"/>
              <a:t>Massachusetts Healthcare Personnel Influenza Vaccination in</a:t>
            </a:r>
            <a:br>
              <a:rPr lang="en-US" altLang="en-US" sz="4200" dirty="0"/>
            </a:br>
            <a:r>
              <a:rPr lang="en-US" altLang="en-US" sz="4200" dirty="0"/>
              <a:t>Health Care Facilities for the 2018-2019 Season</a:t>
            </a:r>
            <a:endParaRPr lang="en-US" sz="4200" dirty="0"/>
          </a:p>
        </p:txBody>
      </p:sp>
      <p:sp>
        <p:nvSpPr>
          <p:cNvPr id="3" name="Rectangle 15"/>
          <p:cNvSpPr txBox="1">
            <a:spLocks noChangeArrowheads="1"/>
          </p:cNvSpPr>
          <p:nvPr/>
        </p:nvSpPr>
        <p:spPr>
          <a:xfrm>
            <a:off x="644335" y="3943837"/>
            <a:ext cx="4280170" cy="858587"/>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lnSpc>
                <a:spcPct val="80000"/>
              </a:lnSpc>
              <a:spcAft>
                <a:spcPts val="0"/>
              </a:spcAft>
              <a:buNone/>
            </a:pPr>
            <a:r>
              <a:rPr lang="en-US" altLang="en-US" sz="2400" b="1" dirty="0">
                <a:solidFill>
                  <a:schemeClr val="bg1"/>
                </a:solidFill>
              </a:rPr>
              <a:t>Public Health Council</a:t>
            </a:r>
          </a:p>
          <a:p>
            <a:pPr marL="0" indent="0" fontAlgn="auto">
              <a:lnSpc>
                <a:spcPct val="80000"/>
              </a:lnSpc>
              <a:spcAft>
                <a:spcPts val="0"/>
              </a:spcAft>
              <a:buNone/>
            </a:pPr>
            <a:r>
              <a:rPr lang="en-US" altLang="en-US" sz="2400" b="1" dirty="0">
                <a:solidFill>
                  <a:schemeClr val="bg1"/>
                </a:solidFill>
              </a:rPr>
              <a:t>July 10, 2019</a:t>
            </a:r>
          </a:p>
        </p:txBody>
      </p:sp>
      <p:sp>
        <p:nvSpPr>
          <p:cNvPr id="4" name="Rectangle 15"/>
          <p:cNvSpPr txBox="1">
            <a:spLocks noChangeArrowheads="1"/>
          </p:cNvSpPr>
          <p:nvPr/>
        </p:nvSpPr>
        <p:spPr>
          <a:xfrm>
            <a:off x="644335" y="5074678"/>
            <a:ext cx="7623365" cy="1316598"/>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lnSpc>
                <a:spcPct val="80000"/>
              </a:lnSpc>
              <a:spcAft>
                <a:spcPts val="1200"/>
              </a:spcAft>
              <a:buNone/>
            </a:pPr>
            <a:r>
              <a:rPr lang="en-US" altLang="en-US" sz="1800" dirty="0">
                <a:solidFill>
                  <a:schemeClr val="bg1"/>
                </a:solidFill>
              </a:rPr>
              <a:t>Joyce Cohen, MPH, Epidemiologist</a:t>
            </a:r>
          </a:p>
          <a:p>
            <a:pPr marL="0" indent="0" fontAlgn="auto">
              <a:lnSpc>
                <a:spcPct val="80000"/>
              </a:lnSpc>
              <a:spcAft>
                <a:spcPts val="1200"/>
              </a:spcAft>
              <a:buNone/>
            </a:pPr>
            <a:r>
              <a:rPr lang="en-US" altLang="en-US" sz="1800" dirty="0">
                <a:solidFill>
                  <a:schemeClr val="bg1"/>
                </a:solidFill>
              </a:rPr>
              <a:t>Katherine T. Fillo, </a:t>
            </a:r>
            <a:r>
              <a:rPr lang="en-US" sz="1800" dirty="0" err="1">
                <a:solidFill>
                  <a:schemeClr val="bg1"/>
                </a:solidFill>
              </a:rPr>
              <a:t>Ph.D</a:t>
            </a:r>
            <a:r>
              <a:rPr lang="en-US" sz="1800" dirty="0">
                <a:solidFill>
                  <a:schemeClr val="bg1"/>
                </a:solidFill>
              </a:rPr>
              <a:t>, MPH, RN-BC, Director of Clinical Quality Improvement</a:t>
            </a:r>
          </a:p>
          <a:p>
            <a:pPr marL="0" indent="0" fontAlgn="auto">
              <a:lnSpc>
                <a:spcPct val="80000"/>
              </a:lnSpc>
              <a:spcAft>
                <a:spcPts val="1200"/>
              </a:spcAft>
              <a:buNone/>
            </a:pPr>
            <a:r>
              <a:rPr lang="en-US" altLang="en-US" sz="1800" dirty="0">
                <a:solidFill>
                  <a:schemeClr val="bg1"/>
                </a:solidFill>
              </a:rPr>
              <a:t>Hillary A. Johnson, MHS, Epidemiologist</a:t>
            </a:r>
            <a:endParaRPr lang="en-US" sz="1800" dirty="0">
              <a:solidFill>
                <a:schemeClr val="bg1"/>
              </a:solidFill>
            </a:endParaRPr>
          </a:p>
          <a:p>
            <a:pPr marL="0" indent="0" fontAlgn="auto">
              <a:spcAft>
                <a:spcPts val="1200"/>
              </a:spcAft>
              <a:buNone/>
            </a:pPr>
            <a:r>
              <a:rPr lang="en-US" sz="1800" dirty="0">
                <a:solidFill>
                  <a:schemeClr val="bg1"/>
                </a:solidFill>
              </a:rPr>
              <a:t>Eileen McHale, RN, BSN, Healthcare Associated Infection Coordinator </a:t>
            </a:r>
            <a:endParaRPr lang="en-US" altLang="en-US" sz="2000" dirty="0">
              <a:solidFill>
                <a:schemeClr val="bg1"/>
              </a:solidFill>
            </a:endParaRPr>
          </a:p>
        </p:txBody>
      </p:sp>
    </p:spTree>
    <p:extLst>
      <p:ext uri="{BB962C8B-B14F-4D97-AF65-F5344CB8AC3E}">
        <p14:creationId xmlns:p14="http://schemas.microsoft.com/office/powerpoint/2010/main" val="256082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628651" y="0"/>
            <a:ext cx="11357028" cy="9810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fontAlgn="t" hangingPunct="1"/>
            <a:r>
              <a:rPr lang="en-US" altLang="en-US" sz="3400" dirty="0">
                <a:solidFill>
                  <a:schemeClr val="bg1"/>
                </a:solidFill>
                <a:latin typeface="Calibri" pitchFamily="34" charset="0"/>
              </a:rPr>
              <a:t>Acute Care Hospital Healthcare Personnel Vaccine</a:t>
            </a:r>
            <a:br>
              <a:rPr lang="en-US" altLang="en-US" sz="3400" dirty="0">
                <a:solidFill>
                  <a:schemeClr val="bg1"/>
                </a:solidFill>
                <a:latin typeface="Calibri" pitchFamily="34" charset="0"/>
              </a:rPr>
            </a:br>
            <a:r>
              <a:rPr lang="en-US" altLang="en-US" sz="3400" dirty="0">
                <a:solidFill>
                  <a:schemeClr val="bg1"/>
                </a:solidFill>
                <a:latin typeface="Calibri" pitchFamily="34" charset="0"/>
              </a:rPr>
              <a:t>Coverage in Aggregate 2018-2019</a:t>
            </a:r>
            <a:endParaRPr lang="en-US" altLang="en-US" sz="3400" dirty="0">
              <a:solidFill>
                <a:schemeClr val="bg1"/>
              </a:solidFill>
            </a:endParaRPr>
          </a:p>
        </p:txBody>
      </p:sp>
      <p:graphicFrame>
        <p:nvGraphicFramePr>
          <p:cNvPr id="78851" name="Group 3"/>
          <p:cNvGraphicFramePr>
            <a:graphicFrameLocks noGrp="1"/>
          </p:cNvGraphicFramePr>
          <p:nvPr>
            <p:extLst>
              <p:ext uri="{D42A27DB-BD31-4B8C-83A1-F6EECF244321}">
                <p14:modId xmlns:p14="http://schemas.microsoft.com/office/powerpoint/2010/main" val="3226470360"/>
              </p:ext>
            </p:extLst>
          </p:nvPr>
        </p:nvGraphicFramePr>
        <p:xfrm>
          <a:off x="1002901" y="1352599"/>
          <a:ext cx="9526807" cy="4024312"/>
        </p:xfrm>
        <a:graphic>
          <a:graphicData uri="http://schemas.openxmlformats.org/drawingml/2006/table">
            <a:tbl>
              <a:tblPr/>
              <a:tblGrid>
                <a:gridCol w="4287063">
                  <a:extLst>
                    <a:ext uri="{9D8B030D-6E8A-4147-A177-3AD203B41FA5}">
                      <a16:colId xmlns="" xmlns:a16="http://schemas.microsoft.com/office/drawing/2014/main" val="20000"/>
                    </a:ext>
                  </a:extLst>
                </a:gridCol>
                <a:gridCol w="3513010">
                  <a:extLst>
                    <a:ext uri="{9D8B030D-6E8A-4147-A177-3AD203B41FA5}">
                      <a16:colId xmlns="" xmlns:a16="http://schemas.microsoft.com/office/drawing/2014/main" val="20001"/>
                    </a:ext>
                  </a:extLst>
                </a:gridCol>
                <a:gridCol w="1726734">
                  <a:extLst>
                    <a:ext uri="{9D8B030D-6E8A-4147-A177-3AD203B41FA5}">
                      <a16:colId xmlns="" xmlns:a16="http://schemas.microsoft.com/office/drawing/2014/main" val="20002"/>
                    </a:ext>
                  </a:extLst>
                </a:gridCol>
              </a:tblGrid>
              <a:tr h="685698">
                <a:tc>
                  <a:txBody>
                    <a:bodyPr/>
                    <a:lstStyle/>
                    <a:p>
                      <a:pPr algn="ctr" fontAlgn="b"/>
                      <a:r>
                        <a:rPr lang="en-US" sz="1000" b="1" i="0" u="none" strike="noStrike" dirty="0">
                          <a:solidFill>
                            <a:schemeClr val="tx1"/>
                          </a:solidFill>
                          <a:effectLst/>
                          <a:latin typeface="+mn-lt"/>
                        </a:rPr>
                        <a:t> </a:t>
                      </a:r>
                    </a:p>
                  </a:txBody>
                  <a:tcPr marL="12697" marR="12697" marT="9523"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algn="ctr" fontAlgn="b"/>
                      <a:r>
                        <a:rPr lang="en-US" sz="1600" b="1" i="0" u="none" strike="noStrike" dirty="0">
                          <a:solidFill>
                            <a:schemeClr val="tx1"/>
                          </a:solidFill>
                          <a:effectLst/>
                          <a:latin typeface="+mn-lt"/>
                        </a:rPr>
                        <a:t>Mean State Aggregate HCP Vaccine Coverage</a:t>
                      </a:r>
                    </a:p>
                  </a:txBody>
                  <a:tcPr marL="12697" marR="12697" marT="9523"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algn="ctr" fontAlgn="b"/>
                      <a:r>
                        <a:rPr lang="en-US" sz="1600" b="1" i="0" u="none" strike="noStrike" dirty="0">
                          <a:solidFill>
                            <a:schemeClr val="tx1"/>
                          </a:solidFill>
                          <a:effectLst/>
                          <a:latin typeface="+mn-lt"/>
                        </a:rPr>
                        <a:t>Range</a:t>
                      </a:r>
                    </a:p>
                  </a:txBody>
                  <a:tcPr marL="12697" marR="12697" marT="9523"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0"/>
                  </a:ext>
                </a:extLst>
              </a:tr>
              <a:tr h="447049">
                <a:tc>
                  <a:txBody>
                    <a:bodyPr/>
                    <a:lstStyle/>
                    <a:p>
                      <a:pPr algn="l" fontAlgn="b"/>
                      <a:r>
                        <a:rPr lang="en-US" sz="1600" b="1" i="0" u="none" strike="noStrike" dirty="0">
                          <a:solidFill>
                            <a:schemeClr val="tx1"/>
                          </a:solidFill>
                          <a:effectLst/>
                          <a:latin typeface="+mn-lt"/>
                        </a:rPr>
                        <a:t>Total HCP Vaccinated</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255,755 (95%)</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(76 - 99%)</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0698">
                <a:tc>
                  <a:txBody>
                    <a:bodyPr/>
                    <a:lstStyle/>
                    <a:p>
                      <a:pPr algn="r" fontAlgn="b"/>
                      <a:r>
                        <a:rPr lang="en-US" sz="1600" b="0" i="0" u="none" strike="noStrike" dirty="0">
                          <a:solidFill>
                            <a:schemeClr val="tx1"/>
                          </a:solidFill>
                          <a:effectLst/>
                          <a:latin typeface="+mn-lt"/>
                        </a:rPr>
                        <a:t>Vaccinated at Facility</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186,322 (73%)</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(34 - 96%)</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48872">
                <a:tc>
                  <a:txBody>
                    <a:bodyPr/>
                    <a:lstStyle/>
                    <a:p>
                      <a:pPr algn="r" fontAlgn="b"/>
                      <a:r>
                        <a:rPr lang="en-US" sz="1600" b="0" i="0" u="none" strike="noStrike" dirty="0">
                          <a:solidFill>
                            <a:schemeClr val="tx1"/>
                          </a:solidFill>
                          <a:effectLst/>
                          <a:latin typeface="+mn-lt"/>
                        </a:rPr>
                        <a:t>Vaccinated Elsewhere</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  69,433 (27%)</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(0- 60%)</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48872">
                <a:tc>
                  <a:txBody>
                    <a:bodyPr/>
                    <a:lstStyle/>
                    <a:p>
                      <a:pPr algn="l" fontAlgn="b"/>
                      <a:r>
                        <a:rPr lang="en-US" sz="1600" b="1" i="0" u="none" strike="noStrike" dirty="0">
                          <a:solidFill>
                            <a:schemeClr val="tx1"/>
                          </a:solidFill>
                          <a:effectLst/>
                          <a:latin typeface="+mn-lt"/>
                        </a:rPr>
                        <a:t>HCP Declined Vaccination</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7,623 (3%)</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(0 - 18%)</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38540">
                <a:tc>
                  <a:txBody>
                    <a:bodyPr/>
                    <a:lstStyle/>
                    <a:p>
                      <a:pPr marL="0" marR="0" indent="0" algn="l" defTabSz="1209408" rtl="0" eaLnBrk="1" fontAlgn="b"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mn-lt"/>
                        </a:rPr>
                        <a:t>HCP with a Medical Contraindication</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1,370 (1%)</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(0 - 2%)</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55711">
                <a:tc>
                  <a:txBody>
                    <a:bodyPr/>
                    <a:lstStyle/>
                    <a:p>
                      <a:pPr marL="0" marR="0" indent="0" algn="l" defTabSz="1209408" rtl="0" eaLnBrk="1" fontAlgn="b"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mn-lt"/>
                        </a:rPr>
                        <a:t>HCP with Unknown Vaccination Status</a:t>
                      </a: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4,795 (2%)</a:t>
                      </a:r>
                    </a:p>
                  </a:txBody>
                  <a:tcPr marL="12697" marR="12697" marT="9524"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chemeClr val="tx1"/>
                          </a:solidFill>
                          <a:effectLst/>
                          <a:latin typeface="+mn-lt"/>
                        </a:rPr>
                        <a:t>(0 - 18%)</a:t>
                      </a:r>
                    </a:p>
                  </a:txBody>
                  <a:tcPr marL="12697" marR="12697" marT="9524" marB="0" anchor="ctr">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48872">
                <a:tc>
                  <a:txBody>
                    <a:bodyPr/>
                    <a:lstStyle/>
                    <a:p>
                      <a:pPr algn="l" fontAlgn="b"/>
                      <a:endParaRPr lang="en-US" sz="1000" b="1" i="0" u="none" strike="noStrike" dirty="0">
                        <a:effectLst/>
                        <a:latin typeface="MS Sans Serif"/>
                      </a:endParaRPr>
                    </a:p>
                  </a:txBody>
                  <a:tcPr marL="12697" marR="12697" marT="9523" marB="0" anchor="ctr">
                    <a:lnL cap="flat">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r>
                        <a:rPr lang="en-US" sz="1600" b="0" i="0" u="none" strike="noStrike" dirty="0">
                          <a:effectLst/>
                          <a:latin typeface="+mn-lt"/>
                        </a:rPr>
                        <a:t>N=269,543</a:t>
                      </a:r>
                    </a:p>
                  </a:txBody>
                  <a:tcPr marL="12697" marR="12697" marT="9523" marB="0" anchor="ctr">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endParaRPr lang="en-US" sz="1600" b="0" i="0" u="none" strike="noStrike" dirty="0">
                        <a:effectLst/>
                        <a:latin typeface="MS Sans Serif"/>
                      </a:endParaRPr>
                    </a:p>
                  </a:txBody>
                  <a:tcPr marL="12697" marR="12697" marT="9523" marB="0" anchor="ctr">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6" name="TextBox 5"/>
          <p:cNvSpPr txBox="1"/>
          <p:nvPr/>
        </p:nvSpPr>
        <p:spPr>
          <a:xfrm>
            <a:off x="810554" y="5876220"/>
            <a:ext cx="9719154" cy="338554"/>
          </a:xfrm>
          <a:prstGeom prst="rect">
            <a:avLst/>
          </a:prstGeom>
          <a:noFill/>
        </p:spPr>
        <p:txBody>
          <a:bodyPr wrap="square" rtlCol="0">
            <a:spAutoFit/>
          </a:bodyPr>
          <a:lstStyle/>
          <a:p>
            <a:r>
              <a:rPr lang="en-US" sz="1600" dirty="0">
                <a:latin typeface="Calibri"/>
              </a:rPr>
              <a:t>*Mean Percentages may add up to &gt;100% due to rounding</a:t>
            </a:r>
          </a:p>
        </p:txBody>
      </p:sp>
      <p:sp>
        <p:nvSpPr>
          <p:cNvPr id="7"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10</a:t>
            </a:fld>
            <a:endParaRPr lang="en-US" dirty="0">
              <a:solidFill>
                <a:srgbClr val="464646">
                  <a:lumMod val="40000"/>
                  <a:lumOff val="60000"/>
                </a:srgbClr>
              </a:solidFill>
              <a:latin typeface="+mn-lt"/>
            </a:endParaRPr>
          </a:p>
        </p:txBody>
      </p:sp>
      <p:sp>
        <p:nvSpPr>
          <p:cNvPr id="8"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405848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609600" y="0"/>
            <a:ext cx="11376078" cy="9810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50000"/>
              </a:spcBef>
              <a:defRPr/>
            </a:pPr>
            <a:r>
              <a:rPr lang="en-US" altLang="en-US" sz="3400" dirty="0">
                <a:solidFill>
                  <a:schemeClr val="bg1"/>
                </a:solidFill>
                <a:latin typeface="+mn-lt"/>
              </a:rPr>
              <a:t>Overall HCP Influenza Vaccine Coverage in</a:t>
            </a:r>
            <a:br>
              <a:rPr lang="en-US" altLang="en-US" sz="3400" dirty="0">
                <a:solidFill>
                  <a:schemeClr val="bg1"/>
                </a:solidFill>
                <a:latin typeface="+mn-lt"/>
              </a:rPr>
            </a:br>
            <a:r>
              <a:rPr lang="en-US" altLang="en-US" sz="3400" dirty="0">
                <a:solidFill>
                  <a:schemeClr val="bg1"/>
                </a:solidFill>
                <a:latin typeface="+mn-lt"/>
              </a:rPr>
              <a:t>Massachusetts ACHs by HCP Type 2018-2019</a:t>
            </a:r>
          </a:p>
        </p:txBody>
      </p:sp>
      <p:sp>
        <p:nvSpPr>
          <p:cNvPr id="22531" name="Rounded Rectangle 1"/>
          <p:cNvSpPr>
            <a:spLocks noChangeArrowheads="1"/>
          </p:cNvSpPr>
          <p:nvPr/>
        </p:nvSpPr>
        <p:spPr bwMode="auto">
          <a:xfrm>
            <a:off x="203204" y="1295444"/>
            <a:ext cx="3532650" cy="4552906"/>
          </a:xfrm>
          <a:prstGeom prst="roundRect">
            <a:avLst>
              <a:gd name="adj" fmla="val 16667"/>
            </a:avLst>
          </a:prstGeom>
          <a:solidFill>
            <a:schemeClr val="accent5">
              <a:lumMod val="20000"/>
              <a:lumOff val="80000"/>
            </a:schemeClr>
          </a:solidFill>
          <a:ln w="38100">
            <a:solidFill>
              <a:srgbClr val="DDDDDD"/>
            </a:solidFill>
            <a:round/>
            <a:headEnd/>
            <a:tailEnd/>
          </a:ln>
        </p:spPr>
        <p:txBody>
          <a:bodyPr lIns="161176" tIns="80580" rIns="161176" bIns="80580"/>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700" b="1" dirty="0">
                <a:solidFill>
                  <a:srgbClr val="006699"/>
                </a:solidFill>
                <a:latin typeface="Calibri" pitchFamily="34" charset="0"/>
              </a:rPr>
              <a:t>Key Findings</a:t>
            </a:r>
          </a:p>
          <a:p>
            <a:pPr algn="ctr" eaLnBrk="1" hangingPunct="1">
              <a:spcBef>
                <a:spcPct val="0"/>
              </a:spcBef>
              <a:buFontTx/>
              <a:buNone/>
            </a:pPr>
            <a:endParaRPr lang="en-US" altLang="en-US" sz="800" b="1" dirty="0">
              <a:solidFill>
                <a:srgbClr val="006699"/>
              </a:solidFill>
              <a:latin typeface="Calibri" pitchFamily="34" charset="0"/>
            </a:endParaRPr>
          </a:p>
          <a:p>
            <a:pPr algn="ctr" eaLnBrk="1" hangingPunct="1">
              <a:spcBef>
                <a:spcPct val="0"/>
              </a:spcBef>
              <a:buFontTx/>
              <a:buNone/>
            </a:pPr>
            <a:endParaRPr lang="en-US" altLang="en-US" sz="500" b="1" dirty="0">
              <a:solidFill>
                <a:prstClr val="black"/>
              </a:solidFill>
              <a:latin typeface="Garamond" pitchFamily="18" charset="0"/>
            </a:endParaRPr>
          </a:p>
          <a:p>
            <a:pPr marL="378266" indent="-378266" eaLnBrk="1" hangingPunct="1">
              <a:spcBef>
                <a:spcPct val="0"/>
              </a:spcBef>
            </a:pPr>
            <a:r>
              <a:rPr lang="en-US" altLang="en-US" sz="2100" dirty="0">
                <a:solidFill>
                  <a:prstClr val="black"/>
                </a:solidFill>
                <a:latin typeface="Calibri" pitchFamily="34" charset="0"/>
              </a:rPr>
              <a:t>All HCP categories at  acute care hospitals met the 2020 Healthy People Goal of 90% vaccination coverage</a:t>
            </a:r>
          </a:p>
          <a:p>
            <a:pPr eaLnBrk="1" hangingPunct="1">
              <a:spcBef>
                <a:spcPct val="0"/>
              </a:spcBef>
              <a:buNone/>
            </a:pPr>
            <a:endParaRPr lang="en-US" altLang="en-US" sz="2100" dirty="0">
              <a:solidFill>
                <a:prstClr val="black"/>
              </a:solidFill>
              <a:latin typeface="Calibri" pitchFamily="34" charset="0"/>
            </a:endParaRPr>
          </a:p>
          <a:p>
            <a:pPr marL="378266" indent="-378266" eaLnBrk="1" hangingPunct="1">
              <a:spcBef>
                <a:spcPct val="0"/>
              </a:spcBef>
            </a:pPr>
            <a:r>
              <a:rPr lang="en-US" altLang="en-US" sz="2100" dirty="0">
                <a:solidFill>
                  <a:prstClr val="black"/>
                </a:solidFill>
                <a:latin typeface="Calibri" pitchFamily="34" charset="0"/>
              </a:rPr>
              <a:t>Licensed Independent Practitioners are more likely to have an unknown vaccination status (5%)  </a:t>
            </a:r>
          </a:p>
        </p:txBody>
      </p:sp>
      <p:graphicFrame>
        <p:nvGraphicFramePr>
          <p:cNvPr id="8" name="Chart 7"/>
          <p:cNvGraphicFramePr>
            <a:graphicFrameLocks/>
          </p:cNvGraphicFramePr>
          <p:nvPr>
            <p:extLst>
              <p:ext uri="{D42A27DB-BD31-4B8C-83A1-F6EECF244321}">
                <p14:modId xmlns:p14="http://schemas.microsoft.com/office/powerpoint/2010/main" val="618810662"/>
              </p:ext>
            </p:extLst>
          </p:nvPr>
        </p:nvGraphicFramePr>
        <p:xfrm>
          <a:off x="4021846" y="1051916"/>
          <a:ext cx="8166979" cy="479643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486150" y="6244261"/>
            <a:ext cx="5462778" cy="307777"/>
          </a:xfrm>
          <a:prstGeom prst="rect">
            <a:avLst/>
          </a:prstGeom>
          <a:noFill/>
        </p:spPr>
        <p:txBody>
          <a:bodyPr wrap="square" rtlCol="0">
            <a:spAutoFit/>
          </a:bodyPr>
          <a:lstStyle/>
          <a:p>
            <a:r>
              <a:rPr lang="en-US" sz="1400" dirty="0">
                <a:latin typeface="+mn-lt"/>
              </a:rPr>
              <a:t>*Percentages may add up to greater than 100% due to rounding.</a:t>
            </a:r>
          </a:p>
        </p:txBody>
      </p:sp>
      <p:sp>
        <p:nvSpPr>
          <p:cNvPr id="3" name="TextBox 2"/>
          <p:cNvSpPr txBox="1"/>
          <p:nvPr/>
        </p:nvSpPr>
        <p:spPr>
          <a:xfrm>
            <a:off x="3516779" y="5932079"/>
            <a:ext cx="3770906" cy="338554"/>
          </a:xfrm>
          <a:prstGeom prst="rect">
            <a:avLst/>
          </a:prstGeom>
          <a:noFill/>
        </p:spPr>
        <p:txBody>
          <a:bodyPr wrap="square" rtlCol="0">
            <a:spAutoFit/>
          </a:bodyPr>
          <a:lstStyle/>
          <a:p>
            <a:r>
              <a:rPr lang="en-US" sz="1600" dirty="0">
                <a:latin typeface="+mn-lt"/>
              </a:rPr>
              <a:t>N=269,543 ACH HCPs</a:t>
            </a:r>
          </a:p>
        </p:txBody>
      </p:sp>
      <p:sp>
        <p:nvSpPr>
          <p:cNvPr id="9"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11</a:t>
            </a:fld>
            <a:endParaRPr lang="en-US" dirty="0">
              <a:solidFill>
                <a:srgbClr val="464646">
                  <a:lumMod val="40000"/>
                  <a:lumOff val="60000"/>
                </a:srgbClr>
              </a:solidFill>
              <a:latin typeface="+mn-lt"/>
            </a:endParaRPr>
          </a:p>
        </p:txBody>
      </p:sp>
      <p:sp>
        <p:nvSpPr>
          <p:cNvPr id="10"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83204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p:cNvSpPr>
          <p:nvPr/>
        </p:nvSpPr>
        <p:spPr bwMode="auto">
          <a:xfrm>
            <a:off x="619125" y="-1978"/>
            <a:ext cx="11468127" cy="983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200" tIns="60619" rIns="121200" bIns="60619"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0"/>
              </a:spcBef>
              <a:buNone/>
              <a:defRPr/>
            </a:pPr>
            <a:r>
              <a:rPr lang="en-US" altLang="en-US" sz="3700" b="1" dirty="0">
                <a:solidFill>
                  <a:prstClr val="white"/>
                </a:solidFill>
                <a:latin typeface="Calibri"/>
              </a:rPr>
              <a:t>Trends Over Time: Acute Care Hospitals</a:t>
            </a:r>
          </a:p>
        </p:txBody>
      </p:sp>
      <p:sp>
        <p:nvSpPr>
          <p:cNvPr id="23555" name="Rounded Rectangle 1"/>
          <p:cNvSpPr>
            <a:spLocks noChangeArrowheads="1"/>
          </p:cNvSpPr>
          <p:nvPr/>
        </p:nvSpPr>
        <p:spPr bwMode="auto">
          <a:xfrm>
            <a:off x="228600" y="6022888"/>
            <a:ext cx="11639549" cy="418239"/>
          </a:xfrm>
          <a:prstGeom prst="roundRect">
            <a:avLst>
              <a:gd name="adj" fmla="val 16667"/>
            </a:avLst>
          </a:prstGeom>
          <a:solidFill>
            <a:schemeClr val="accent5">
              <a:lumMod val="40000"/>
              <a:lumOff val="60000"/>
            </a:schemeClr>
          </a:solidFill>
          <a:ln w="38100">
            <a:solidFill>
              <a:schemeClr val="bg1">
                <a:lumMod val="65000"/>
              </a:schemeClr>
            </a:solidFill>
            <a:round/>
            <a:headEnd/>
            <a:tailEnd/>
          </a:ln>
        </p:spPr>
        <p:txBody>
          <a:bodyPr lIns="161390" tIns="80687" rIns="161390" bIns="80687"/>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800" dirty="0">
                <a:solidFill>
                  <a:prstClr val="black"/>
                </a:solidFill>
                <a:latin typeface="Calibri" pitchFamily="34" charset="0"/>
              </a:rPr>
              <a:t>Median HCP vaccine coverage remained constant in 2018-19 and exceeded the Healthy People 2020 benchmark of 90%.  </a:t>
            </a: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p:txBody>
      </p:sp>
      <p:sp>
        <p:nvSpPr>
          <p:cNvPr id="3" name="TextBox 2"/>
          <p:cNvSpPr txBox="1"/>
          <p:nvPr/>
        </p:nvSpPr>
        <p:spPr>
          <a:xfrm>
            <a:off x="1142403" y="1642062"/>
            <a:ext cx="461665" cy="3317418"/>
          </a:xfrm>
          <a:prstGeom prst="rect">
            <a:avLst/>
          </a:prstGeom>
          <a:noFill/>
        </p:spPr>
        <p:txBody>
          <a:bodyPr vert="vert270" wrap="square" rtlCol="0">
            <a:spAutoFit/>
          </a:bodyPr>
          <a:lstStyle/>
          <a:p>
            <a:pPr algn="ctr"/>
            <a:r>
              <a:rPr lang="en-US" sz="1800" b="1" dirty="0">
                <a:latin typeface="+mn-lt"/>
              </a:rPr>
              <a:t>Percentage of HCP by Facility</a:t>
            </a:r>
          </a:p>
        </p:txBody>
      </p:sp>
      <p:graphicFrame>
        <p:nvGraphicFramePr>
          <p:cNvPr id="7" name="Chart 6"/>
          <p:cNvGraphicFramePr>
            <a:graphicFrameLocks/>
          </p:cNvGraphicFramePr>
          <p:nvPr>
            <p:extLst>
              <p:ext uri="{D42A27DB-BD31-4B8C-83A1-F6EECF244321}">
                <p14:modId xmlns:p14="http://schemas.microsoft.com/office/powerpoint/2010/main" val="997367602"/>
              </p:ext>
            </p:extLst>
          </p:nvPr>
        </p:nvGraphicFramePr>
        <p:xfrm>
          <a:off x="1465657" y="981075"/>
          <a:ext cx="10155859" cy="496252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12</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6990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63549313"/>
              </p:ext>
            </p:extLst>
          </p:nvPr>
        </p:nvGraphicFramePr>
        <p:xfrm>
          <a:off x="466974" y="1885658"/>
          <a:ext cx="10851219" cy="4289726"/>
        </p:xfrm>
        <a:graphic>
          <a:graphicData uri="http://schemas.openxmlformats.org/drawingml/2006/table">
            <a:tbl>
              <a:tblPr firstRow="1" firstCol="1" bandRow="1"/>
              <a:tblGrid>
                <a:gridCol w="6215413">
                  <a:extLst>
                    <a:ext uri="{9D8B030D-6E8A-4147-A177-3AD203B41FA5}">
                      <a16:colId xmlns="" xmlns:a16="http://schemas.microsoft.com/office/drawing/2014/main" val="20000"/>
                    </a:ext>
                  </a:extLst>
                </a:gridCol>
                <a:gridCol w="2484543">
                  <a:extLst>
                    <a:ext uri="{9D8B030D-6E8A-4147-A177-3AD203B41FA5}">
                      <a16:colId xmlns="" xmlns:a16="http://schemas.microsoft.com/office/drawing/2014/main" val="20001"/>
                    </a:ext>
                  </a:extLst>
                </a:gridCol>
                <a:gridCol w="2151263">
                  <a:extLst>
                    <a:ext uri="{9D8B030D-6E8A-4147-A177-3AD203B41FA5}">
                      <a16:colId xmlns="" xmlns:a16="http://schemas.microsoft.com/office/drawing/2014/main" val="20002"/>
                    </a:ext>
                  </a:extLst>
                </a:gridCol>
              </a:tblGrid>
              <a:tr h="549212">
                <a:tc>
                  <a:txBody>
                    <a:bodyPr/>
                    <a:lstStyle/>
                    <a:p>
                      <a:pPr marL="0" marR="0">
                        <a:spcBef>
                          <a:spcPts val="0"/>
                        </a:spcBef>
                        <a:spcAft>
                          <a:spcPts val="0"/>
                        </a:spcAft>
                      </a:pPr>
                      <a:r>
                        <a:rPr lang="en-US" sz="1800" b="1" cap="small" dirty="0">
                          <a:effectLst/>
                          <a:latin typeface="+mj-lt"/>
                          <a:ea typeface="Times New Roman"/>
                          <a:cs typeface="Arial"/>
                        </a:rPr>
                        <a:t> </a:t>
                      </a:r>
                      <a:endParaRPr lang="en-US" sz="1800" dirty="0">
                        <a:effectLst/>
                        <a:latin typeface="+mj-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r">
                        <a:spcBef>
                          <a:spcPts val="0"/>
                        </a:spcBef>
                        <a:spcAft>
                          <a:spcPts val="0"/>
                        </a:spcAft>
                      </a:pPr>
                      <a:r>
                        <a:rPr lang="en-US" sz="1800" b="1" cap="none" baseline="0" dirty="0">
                          <a:solidFill>
                            <a:schemeClr val="tx1"/>
                          </a:solidFill>
                          <a:effectLst/>
                          <a:latin typeface="+mj-lt"/>
                          <a:ea typeface="Times New Roman"/>
                          <a:cs typeface="Arial"/>
                        </a:rPr>
                        <a:t>Mean % Vaccinated</a:t>
                      </a:r>
                      <a:endParaRPr lang="en-US" sz="1800" cap="none" baseline="0" dirty="0">
                        <a:solidFill>
                          <a:schemeClr val="tx1"/>
                        </a:solidFill>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r">
                        <a:spcBef>
                          <a:spcPts val="0"/>
                        </a:spcBef>
                        <a:spcAft>
                          <a:spcPts val="0"/>
                        </a:spcAft>
                      </a:pPr>
                      <a:r>
                        <a:rPr lang="en-US" sz="1800" b="1" cap="none" baseline="0" dirty="0">
                          <a:solidFill>
                            <a:schemeClr val="tx1"/>
                          </a:solidFill>
                          <a:effectLst/>
                          <a:latin typeface="+mj-lt"/>
                          <a:ea typeface="Times New Roman"/>
                          <a:cs typeface="Arial"/>
                        </a:rPr>
                        <a:t>Range</a:t>
                      </a:r>
                      <a:endParaRPr lang="en-US" sz="1800" cap="none" baseline="0" dirty="0">
                        <a:solidFill>
                          <a:schemeClr val="tx1"/>
                        </a:solidFill>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549212">
                <a:tc>
                  <a:txBody>
                    <a:bodyPr/>
                    <a:lstStyle/>
                    <a:p>
                      <a:pPr marL="0" marR="0">
                        <a:spcBef>
                          <a:spcPts val="0"/>
                        </a:spcBef>
                        <a:spcAft>
                          <a:spcPts val="0"/>
                        </a:spcAft>
                      </a:pPr>
                      <a:r>
                        <a:rPr lang="en-US" sz="1800" b="1" cap="none" baseline="0" dirty="0">
                          <a:effectLst/>
                          <a:latin typeface="+mj-lt"/>
                          <a:ea typeface="Times New Roman"/>
                          <a:cs typeface="Arial"/>
                        </a:rPr>
                        <a:t>Total Vaccinated</a:t>
                      </a:r>
                      <a:endParaRPr lang="en-US" sz="1800" cap="none" baseline="0" dirty="0">
                        <a:effectLst/>
                        <a:latin typeface="+mj-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86%</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(44-100%)</a:t>
                      </a: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454425">
                <a:tc>
                  <a:txBody>
                    <a:bodyPr/>
                    <a:lstStyle/>
                    <a:p>
                      <a:pPr marL="0" marR="0">
                        <a:spcBef>
                          <a:spcPts val="0"/>
                        </a:spcBef>
                        <a:spcAft>
                          <a:spcPts val="0"/>
                        </a:spcAft>
                      </a:pPr>
                      <a:r>
                        <a:rPr lang="en-US" sz="1800" b="1" dirty="0">
                          <a:solidFill>
                            <a:schemeClr val="tx1"/>
                          </a:solidFill>
                          <a:effectLst/>
                          <a:latin typeface="+mj-lt"/>
                          <a:ea typeface="Times New Roman"/>
                          <a:cs typeface="Arial"/>
                        </a:rPr>
                        <a:t>Total</a:t>
                      </a:r>
                      <a:r>
                        <a:rPr lang="en-US" sz="1800" b="1" baseline="0" dirty="0">
                          <a:solidFill>
                            <a:schemeClr val="tx1"/>
                          </a:solidFill>
                          <a:effectLst/>
                          <a:latin typeface="+mj-lt"/>
                          <a:ea typeface="Times New Roman"/>
                          <a:cs typeface="Arial"/>
                        </a:rPr>
                        <a:t> Exceptions</a:t>
                      </a:r>
                      <a:endParaRPr lang="en-US" sz="1800" dirty="0">
                        <a:solidFill>
                          <a:schemeClr val="tx1"/>
                        </a:solidFill>
                        <a:effectLst/>
                        <a:latin typeface="+mj-lt"/>
                        <a:ea typeface="Times New Roman"/>
                      </a:endParaRPr>
                    </a:p>
                  </a:txBody>
                  <a:tcPr marL="91416" marR="9141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54425">
                <a:tc>
                  <a:txBody>
                    <a:bodyPr/>
                    <a:lstStyle/>
                    <a:p>
                      <a:pPr marL="0" marR="0" indent="0" algn="r" defTabSz="121217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Times New Roman"/>
                          <a:cs typeface="+mn-cs"/>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rPr>
                        <a:t>9%</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solidFill>
                            <a:schemeClr val="tx1"/>
                          </a:solidFill>
                          <a:effectLst/>
                          <a:latin typeface="+mj-lt"/>
                          <a:ea typeface="Times New Roman"/>
                        </a:rPr>
                        <a:t>(0-38%)</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54425">
                <a:tc>
                  <a:txBody>
                    <a:bodyPr/>
                    <a:lstStyle/>
                    <a:p>
                      <a:pPr marL="0" marR="0" indent="0" algn="r" defTabSz="121217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Times New Roman"/>
                          <a:cs typeface="+mn-cs"/>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1%</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(0-8%)</a:t>
                      </a: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54425">
                <a:tc>
                  <a:txBody>
                    <a:bodyPr/>
                    <a:lstStyle/>
                    <a:p>
                      <a:pPr marL="0" marR="0" algn="r">
                        <a:spcBef>
                          <a:spcPts val="0"/>
                        </a:spcBef>
                        <a:spcAft>
                          <a:spcPts val="0"/>
                        </a:spcAft>
                      </a:pPr>
                      <a:r>
                        <a:rPr lang="en-US" sz="1800" dirty="0">
                          <a:effectLst/>
                          <a:latin typeface="+mj-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4%</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solidFill>
                            <a:schemeClr val="tx1"/>
                          </a:solidFill>
                          <a:effectLst/>
                          <a:latin typeface="+mj-lt"/>
                          <a:ea typeface="Times New Roman"/>
                          <a:cs typeface="Arial"/>
                        </a:rPr>
                        <a:t>(0-47%)</a:t>
                      </a:r>
                      <a:endParaRPr lang="en-US" sz="1800" cap="none" baseline="0" dirty="0">
                        <a:solidFill>
                          <a:schemeClr val="tx1"/>
                        </a:solidFill>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54425">
                <a:tc>
                  <a:txBody>
                    <a:bodyPr/>
                    <a:lstStyle/>
                    <a:p>
                      <a:pPr marL="0" marR="0" algn="r">
                        <a:spcBef>
                          <a:spcPts val="0"/>
                        </a:spcBef>
                        <a:spcAft>
                          <a:spcPts val="0"/>
                        </a:spcAft>
                      </a:pPr>
                      <a:r>
                        <a:rPr lang="en-US" sz="1800" b="1" u="sng" cap="none" baseline="0" dirty="0">
                          <a:effectLst/>
                          <a:latin typeface="+mj-lt"/>
                          <a:ea typeface="Times New Roman"/>
                          <a:cs typeface="Arial"/>
                        </a:rPr>
                        <a:t>Location Vaccinated</a:t>
                      </a:r>
                      <a:endParaRPr lang="en-US" sz="1800" u="sng" cap="none" baseline="0" dirty="0">
                        <a:effectLst/>
                        <a:latin typeface="+mj-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 </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 </a:t>
                      </a: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54425">
                <a:tc>
                  <a:txBody>
                    <a:bodyPr/>
                    <a:lstStyle/>
                    <a:p>
                      <a:pPr marL="0" marR="0" algn="r">
                        <a:spcBef>
                          <a:spcPts val="0"/>
                        </a:spcBef>
                        <a:spcAft>
                          <a:spcPts val="0"/>
                        </a:spcAft>
                      </a:pPr>
                      <a:r>
                        <a:rPr lang="en-US" sz="1800" b="1" cap="none" baseline="0" dirty="0">
                          <a:effectLst/>
                          <a:latin typeface="+mj-lt"/>
                          <a:ea typeface="Times New Roman"/>
                          <a:cs typeface="Arial"/>
                        </a:rPr>
                        <a:t>At Place of Employment</a:t>
                      </a:r>
                      <a:endParaRPr lang="en-US" sz="1800" cap="none" baseline="0" dirty="0">
                        <a:effectLst/>
                        <a:latin typeface="+mj-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60%</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(0-100%)</a:t>
                      </a: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64752">
                <a:tc>
                  <a:txBody>
                    <a:bodyPr/>
                    <a:lstStyle/>
                    <a:p>
                      <a:pPr marL="0" marR="0" algn="r">
                        <a:spcBef>
                          <a:spcPts val="0"/>
                        </a:spcBef>
                        <a:spcAft>
                          <a:spcPts val="0"/>
                        </a:spcAft>
                      </a:pPr>
                      <a:r>
                        <a:rPr lang="en-US" sz="1800" b="1" cap="none" baseline="0" dirty="0">
                          <a:effectLst/>
                          <a:latin typeface="+mj-lt"/>
                          <a:ea typeface="Times New Roman"/>
                          <a:cs typeface="Arial"/>
                        </a:rPr>
                        <a:t>Outside Place of Employment</a:t>
                      </a:r>
                      <a:endParaRPr lang="en-US" sz="1800" cap="none" baseline="0" dirty="0">
                        <a:effectLst/>
                        <a:latin typeface="+mj-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40%</a:t>
                      </a:r>
                      <a:endParaRPr lang="en-US" sz="1800" cap="none" baseline="0" dirty="0">
                        <a:effectLst/>
                        <a:latin typeface="+mj-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1800" cap="none" baseline="0" dirty="0">
                          <a:effectLst/>
                          <a:latin typeface="+mj-lt"/>
                          <a:ea typeface="Times New Roman"/>
                          <a:cs typeface="Arial"/>
                        </a:rPr>
                        <a:t>(0-100%)</a:t>
                      </a:r>
                      <a:endParaRPr lang="en-US" sz="1800" cap="none" baseline="0" dirty="0">
                        <a:effectLst/>
                        <a:latin typeface="+mj-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5" name="Rectangle 4"/>
          <p:cNvSpPr/>
          <p:nvPr/>
        </p:nvSpPr>
        <p:spPr>
          <a:xfrm>
            <a:off x="466974" y="1024556"/>
            <a:ext cx="11112411" cy="861102"/>
          </a:xfrm>
          <a:prstGeom prst="rect">
            <a:avLst/>
          </a:prstGeom>
        </p:spPr>
        <p:txBody>
          <a:bodyPr wrap="square" lIns="121218" tIns="60627" rIns="121218" bIns="60627">
            <a:spAutoFit/>
          </a:bodyPr>
          <a:lstStyle/>
          <a:p>
            <a:pPr algn="ctr"/>
            <a:r>
              <a:rPr lang="en-US" b="1" dirty="0">
                <a:latin typeface="+mj-lt"/>
              </a:rPr>
              <a:t>Mean percentage of HCP at Ambulatory Surgical Centers Vaccinated against Influenza During 2018-2019 Season</a:t>
            </a:r>
            <a:r>
              <a:rPr lang="en-US" b="1" cap="small" dirty="0">
                <a:latin typeface="+mj-lt"/>
              </a:rPr>
              <a:t> </a:t>
            </a:r>
            <a:endParaRPr lang="en-US" dirty="0">
              <a:latin typeface="+mj-lt"/>
            </a:endParaRPr>
          </a:p>
        </p:txBody>
      </p:sp>
      <p:sp>
        <p:nvSpPr>
          <p:cNvPr id="6" name="TextBox 5"/>
          <p:cNvSpPr txBox="1"/>
          <p:nvPr/>
        </p:nvSpPr>
        <p:spPr>
          <a:xfrm>
            <a:off x="392881" y="6168788"/>
            <a:ext cx="2896825" cy="368659"/>
          </a:xfrm>
          <a:prstGeom prst="rect">
            <a:avLst/>
          </a:prstGeom>
          <a:noFill/>
        </p:spPr>
        <p:txBody>
          <a:bodyPr wrap="square" lIns="121218" tIns="60627" rIns="121218" bIns="60627" rtlCol="0">
            <a:spAutoFit/>
          </a:bodyPr>
          <a:lstStyle/>
          <a:p>
            <a:r>
              <a:rPr lang="en-US" sz="1600" dirty="0">
                <a:latin typeface="+mn-lt"/>
              </a:rPr>
              <a:t>N=39 reporting ASCs</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Ambulatory Surgical Centers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13</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73647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4789" y="6200775"/>
            <a:ext cx="6661641" cy="368659"/>
          </a:xfrm>
          <a:prstGeom prst="rect">
            <a:avLst/>
          </a:prstGeom>
          <a:noFill/>
        </p:spPr>
        <p:txBody>
          <a:bodyPr wrap="square" lIns="121218" tIns="60627" rIns="121218" bIns="60627" rtlCol="0">
            <a:spAutoFit/>
          </a:bodyPr>
          <a:lstStyle>
            <a:defPPr>
              <a:defRPr lang="en-US"/>
            </a:defPPr>
            <a:lvl1pPr>
              <a:defRPr b="1">
                <a:latin typeface="+mn-lt"/>
              </a:defRPr>
            </a:lvl1pPr>
          </a:lstStyle>
          <a:p>
            <a:r>
              <a:rPr lang="en-US" sz="1600" b="0" dirty="0"/>
              <a:t>N=2,174 ASC HCP</a:t>
            </a:r>
          </a:p>
        </p:txBody>
      </p:sp>
      <p:sp>
        <p:nvSpPr>
          <p:cNvPr id="7" name="Rectangle 6"/>
          <p:cNvSpPr/>
          <p:nvPr/>
        </p:nvSpPr>
        <p:spPr>
          <a:xfrm>
            <a:off x="899202" y="1046143"/>
            <a:ext cx="10578423" cy="492111"/>
          </a:xfrm>
          <a:prstGeom prst="rect">
            <a:avLst/>
          </a:prstGeom>
        </p:spPr>
        <p:txBody>
          <a:bodyPr wrap="square" lIns="121581" tIns="60796" rIns="121581" bIns="60796">
            <a:spAutoFit/>
          </a:bodyPr>
          <a:lstStyle/>
          <a:p>
            <a:pPr algn="ctr"/>
            <a:r>
              <a:rPr lang="en-US" b="1" dirty="0">
                <a:solidFill>
                  <a:prstClr val="black"/>
                </a:solidFill>
                <a:latin typeface="Calibri"/>
              </a:rPr>
              <a:t>Overall Ambulatory Surgical Center Vaccination of HCP by Personnel Category </a:t>
            </a:r>
            <a:endParaRPr lang="en-US" sz="2000" dirty="0"/>
          </a:p>
        </p:txBody>
      </p:sp>
      <p:graphicFrame>
        <p:nvGraphicFramePr>
          <p:cNvPr id="8" name="Chart 7"/>
          <p:cNvGraphicFramePr>
            <a:graphicFrameLocks/>
          </p:cNvGraphicFramePr>
          <p:nvPr>
            <p:extLst>
              <p:ext uri="{D42A27DB-BD31-4B8C-83A1-F6EECF244321}">
                <p14:modId xmlns:p14="http://schemas.microsoft.com/office/powerpoint/2010/main" val="3119133007"/>
              </p:ext>
            </p:extLst>
          </p:nvPr>
        </p:nvGraphicFramePr>
        <p:xfrm>
          <a:off x="899202" y="1320773"/>
          <a:ext cx="10787903" cy="4880002"/>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Ambulatory Surgical Centers</a:t>
            </a:r>
          </a:p>
        </p:txBody>
      </p:sp>
      <p:sp>
        <p:nvSpPr>
          <p:cNvPr id="10"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14</a:t>
            </a:fld>
            <a:endParaRPr lang="en-US" dirty="0">
              <a:solidFill>
                <a:srgbClr val="464646">
                  <a:lumMod val="40000"/>
                  <a:lumOff val="60000"/>
                </a:srgbClr>
              </a:solidFill>
              <a:latin typeface="+mn-lt"/>
            </a:endParaRPr>
          </a:p>
        </p:txBody>
      </p:sp>
      <p:sp>
        <p:nvSpPr>
          <p:cNvPr id="11"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21616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87231306"/>
              </p:ext>
            </p:extLst>
          </p:nvPr>
        </p:nvGraphicFramePr>
        <p:xfrm>
          <a:off x="587974" y="1892061"/>
          <a:ext cx="11101858" cy="4238305"/>
        </p:xfrm>
        <a:graphic>
          <a:graphicData uri="http://schemas.openxmlformats.org/drawingml/2006/table">
            <a:tbl>
              <a:tblPr firstRow="1" firstCol="1" bandRow="1"/>
              <a:tblGrid>
                <a:gridCol w="6282722">
                  <a:extLst>
                    <a:ext uri="{9D8B030D-6E8A-4147-A177-3AD203B41FA5}">
                      <a16:colId xmlns="" xmlns:a16="http://schemas.microsoft.com/office/drawing/2014/main" val="20000"/>
                    </a:ext>
                  </a:extLst>
                </a:gridCol>
                <a:gridCol w="2313979">
                  <a:extLst>
                    <a:ext uri="{9D8B030D-6E8A-4147-A177-3AD203B41FA5}">
                      <a16:colId xmlns="" xmlns:a16="http://schemas.microsoft.com/office/drawing/2014/main" val="20001"/>
                    </a:ext>
                  </a:extLst>
                </a:gridCol>
                <a:gridCol w="2505157">
                  <a:extLst>
                    <a:ext uri="{9D8B030D-6E8A-4147-A177-3AD203B41FA5}">
                      <a16:colId xmlns="" xmlns:a16="http://schemas.microsoft.com/office/drawing/2014/main" val="20002"/>
                    </a:ext>
                  </a:extLst>
                </a:gridCol>
              </a:tblGrid>
              <a:tr h="611508">
                <a:tc>
                  <a:txBody>
                    <a:bodyPr/>
                    <a:lstStyle/>
                    <a:p>
                      <a:pPr marL="0" marR="0">
                        <a:spcBef>
                          <a:spcPts val="0"/>
                        </a:spcBef>
                        <a:spcAft>
                          <a:spcPts val="0"/>
                        </a:spcAft>
                      </a:pPr>
                      <a:r>
                        <a:rPr lang="en-US" sz="1800" b="1" cap="none" baseline="0" dirty="0">
                          <a:effectLst/>
                          <a:latin typeface="+mn-lt"/>
                          <a:ea typeface="Times New Roman"/>
                          <a:cs typeface="Arial"/>
                        </a:rPr>
                        <a:t> </a:t>
                      </a:r>
                      <a:endParaRPr lang="en-US" sz="1800" cap="none" baseline="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cap="none" baseline="0" dirty="0">
                          <a:solidFill>
                            <a:schemeClr val="tx1"/>
                          </a:solidFill>
                          <a:effectLst/>
                          <a:latin typeface="+mn-lt"/>
                          <a:ea typeface="Times New Roman"/>
                          <a:cs typeface="Arial"/>
                        </a:rPr>
                        <a:t>Mean % Vaccinated</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cap="none" baseline="0" dirty="0">
                          <a:solidFill>
                            <a:schemeClr val="tx1"/>
                          </a:solidFill>
                          <a:effectLst/>
                          <a:latin typeface="+mn-lt"/>
                          <a:ea typeface="Times New Roman"/>
                          <a:cs typeface="Arial"/>
                        </a:rPr>
                        <a:t>Range</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73833">
                <a:tc>
                  <a:txBody>
                    <a:bodyPr/>
                    <a:lstStyle/>
                    <a:p>
                      <a:pPr marL="0" marR="0">
                        <a:spcBef>
                          <a:spcPts val="0"/>
                        </a:spcBef>
                        <a:spcAft>
                          <a:spcPts val="0"/>
                        </a:spcAft>
                      </a:pPr>
                      <a:r>
                        <a:rPr lang="en-US" sz="1800" b="1" cap="none" baseline="0" dirty="0">
                          <a:effectLst/>
                          <a:latin typeface="+mn-lt"/>
                          <a:ea typeface="Times New Roman"/>
                          <a:cs typeface="Arial"/>
                        </a:rPr>
                        <a:t>Total Vaccinated</a:t>
                      </a:r>
                      <a:endParaRPr lang="en-US" sz="1800" cap="none" baseline="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83%</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(23-100%)</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299198">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solidFill>
                          <a:schemeClr val="tx1"/>
                        </a:solidFill>
                        <a:effectLst/>
                        <a:latin typeface="+mn-lt"/>
                        <a:ea typeface="Times New Roman"/>
                      </a:endParaRPr>
                    </a:p>
                  </a:txBody>
                  <a:tcPr marL="91416" marR="9141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73833">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rPr>
                        <a:t>9%</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rPr>
                        <a:t>(0-37%)</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73833">
                <a:tc>
                  <a:txBody>
                    <a:bodyPr/>
                    <a:lstStyle/>
                    <a:p>
                      <a:pPr marL="0" marR="0" algn="r">
                        <a:spcBef>
                          <a:spcPts val="0"/>
                        </a:spcBef>
                        <a:spcAft>
                          <a:spcPts val="0"/>
                        </a:spcAft>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1%</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(0-6%)</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73833">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7%</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(0-50%) </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73833">
                <a:tc>
                  <a:txBody>
                    <a:bodyPr/>
                    <a:lstStyle/>
                    <a:p>
                      <a:pPr marL="0" marR="0" algn="r">
                        <a:spcBef>
                          <a:spcPts val="0"/>
                        </a:spcBef>
                        <a:spcAft>
                          <a:spcPts val="0"/>
                        </a:spcAft>
                      </a:pPr>
                      <a:r>
                        <a:rPr lang="en-US" sz="1800" b="1" u="sng" cap="none" baseline="0" dirty="0">
                          <a:effectLst/>
                          <a:latin typeface="+mn-lt"/>
                          <a:ea typeface="Times New Roman"/>
                          <a:cs typeface="Arial"/>
                        </a:rPr>
                        <a:t>Location Vaccinated</a:t>
                      </a:r>
                      <a:endParaRPr lang="en-US" sz="1800" u="sng" cap="none" baseline="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 </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 </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73833">
                <a:tc>
                  <a:txBody>
                    <a:bodyPr/>
                    <a:lstStyle/>
                    <a:p>
                      <a:pPr marL="0" marR="0" algn="r">
                        <a:spcBef>
                          <a:spcPts val="0"/>
                        </a:spcBef>
                        <a:spcAft>
                          <a:spcPts val="0"/>
                        </a:spcAft>
                      </a:pPr>
                      <a:r>
                        <a:rPr lang="en-US" sz="1800" b="1" cap="none" baseline="0" dirty="0">
                          <a:effectLst/>
                          <a:latin typeface="+mn-lt"/>
                          <a:ea typeface="Times New Roman"/>
                          <a:cs typeface="Arial"/>
                        </a:rPr>
                        <a:t>At Place of Employment</a:t>
                      </a:r>
                      <a:endParaRPr lang="en-US" sz="1800" cap="none" baseline="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71%</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(25-100%)</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84601">
                <a:tc>
                  <a:txBody>
                    <a:bodyPr/>
                    <a:lstStyle/>
                    <a:p>
                      <a:pPr marL="0" marR="0" algn="r">
                        <a:spcBef>
                          <a:spcPts val="0"/>
                        </a:spcBef>
                        <a:spcAft>
                          <a:spcPts val="0"/>
                        </a:spcAft>
                      </a:pPr>
                      <a:r>
                        <a:rPr lang="en-US" sz="1800" b="1" cap="none" baseline="0" dirty="0">
                          <a:effectLst/>
                          <a:latin typeface="+mn-lt"/>
                          <a:ea typeface="Times New Roman"/>
                          <a:cs typeface="Arial"/>
                        </a:rPr>
                        <a:t>Outside Place of Employment</a:t>
                      </a:r>
                      <a:endParaRPr lang="en-US" sz="1800" cap="none" baseline="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29%</a:t>
                      </a:r>
                      <a:endParaRPr lang="en-US" sz="1800" cap="none" baseline="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cap="none" baseline="0" dirty="0">
                          <a:solidFill>
                            <a:schemeClr val="tx1"/>
                          </a:solidFill>
                          <a:effectLst/>
                          <a:latin typeface="+mn-lt"/>
                          <a:ea typeface="Times New Roman"/>
                          <a:cs typeface="Arial"/>
                        </a:rPr>
                        <a:t>(0-75%)</a:t>
                      </a:r>
                      <a:endParaRPr lang="en-US" sz="1800" cap="none" baseline="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6" name="Rectangle 5"/>
          <p:cNvSpPr/>
          <p:nvPr/>
        </p:nvSpPr>
        <p:spPr>
          <a:xfrm>
            <a:off x="680673" y="1030634"/>
            <a:ext cx="11101858" cy="861427"/>
          </a:xfrm>
          <a:prstGeom prst="rect">
            <a:avLst/>
          </a:prstGeom>
        </p:spPr>
        <p:txBody>
          <a:bodyPr wrap="square" lIns="121564" tIns="60788" rIns="121564" bIns="60788">
            <a:spAutoFit/>
          </a:bodyPr>
          <a:lstStyle/>
          <a:p>
            <a:pPr algn="ctr" eaLnBrk="0" hangingPunct="0"/>
            <a:r>
              <a:rPr lang="en-US" b="1" dirty="0">
                <a:solidFill>
                  <a:prstClr val="black"/>
                </a:solidFill>
                <a:latin typeface="+mj-lt"/>
              </a:rPr>
              <a:t>Mean Percent of Dialysis Center HCP Vaccinated against Influenza</a:t>
            </a:r>
            <a:br>
              <a:rPr lang="en-US" b="1" dirty="0">
                <a:solidFill>
                  <a:prstClr val="black"/>
                </a:solidFill>
                <a:latin typeface="+mj-lt"/>
              </a:rPr>
            </a:br>
            <a:r>
              <a:rPr lang="en-US" b="1" dirty="0">
                <a:solidFill>
                  <a:prstClr val="black"/>
                </a:solidFill>
                <a:latin typeface="+mj-lt"/>
              </a:rPr>
              <a:t>During </a:t>
            </a:r>
            <a:r>
              <a:rPr lang="en-US" b="1" dirty="0">
                <a:latin typeface="+mj-lt"/>
              </a:rPr>
              <a:t>the 2018-2019 </a:t>
            </a:r>
            <a:r>
              <a:rPr lang="en-US" b="1" dirty="0">
                <a:solidFill>
                  <a:prstClr val="black"/>
                </a:solidFill>
                <a:latin typeface="+mj-lt"/>
              </a:rPr>
              <a:t>Season</a:t>
            </a:r>
            <a:endParaRPr lang="en-US" dirty="0">
              <a:solidFill>
                <a:prstClr val="black"/>
              </a:solidFill>
              <a:latin typeface="+mj-lt"/>
            </a:endParaRPr>
          </a:p>
        </p:txBody>
      </p:sp>
      <p:sp>
        <p:nvSpPr>
          <p:cNvPr id="4" name="TextBox 3"/>
          <p:cNvSpPr txBox="1"/>
          <p:nvPr/>
        </p:nvSpPr>
        <p:spPr>
          <a:xfrm>
            <a:off x="600187" y="6166471"/>
            <a:ext cx="4618298" cy="368985"/>
          </a:xfrm>
          <a:prstGeom prst="rect">
            <a:avLst/>
          </a:prstGeom>
          <a:noFill/>
        </p:spPr>
        <p:txBody>
          <a:bodyPr wrap="square" lIns="121564" tIns="60788" rIns="121564" bIns="60788" rtlCol="0">
            <a:spAutoFit/>
          </a:bodyPr>
          <a:lstStyle/>
          <a:p>
            <a:pPr eaLnBrk="0" hangingPunct="0"/>
            <a:r>
              <a:rPr lang="en-US" sz="1600" dirty="0">
                <a:solidFill>
                  <a:prstClr val="black"/>
                </a:solidFill>
                <a:latin typeface="Calibri"/>
              </a:rPr>
              <a:t>N=</a:t>
            </a:r>
            <a:r>
              <a:rPr lang="en-US" sz="1600" dirty="0">
                <a:latin typeface="Calibri"/>
              </a:rPr>
              <a:t>61</a:t>
            </a:r>
            <a:r>
              <a:rPr lang="en-US" sz="1600" dirty="0">
                <a:solidFill>
                  <a:prstClr val="black"/>
                </a:solidFill>
                <a:latin typeface="Calibri"/>
              </a:rPr>
              <a:t> Reporting Facilities </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Dialysis Centers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15</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751442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1514" y="1053294"/>
            <a:ext cx="10558374" cy="491915"/>
          </a:xfrm>
          <a:prstGeom prst="rect">
            <a:avLst/>
          </a:prstGeom>
        </p:spPr>
        <p:txBody>
          <a:bodyPr wrap="square" lIns="121373" tIns="60699" rIns="121373" bIns="60699">
            <a:spAutoFit/>
          </a:bodyPr>
          <a:lstStyle/>
          <a:p>
            <a:pPr algn="ctr" eaLnBrk="0" hangingPunct="0"/>
            <a:r>
              <a:rPr lang="en-US" b="1" dirty="0">
                <a:solidFill>
                  <a:prstClr val="black"/>
                </a:solidFill>
                <a:latin typeface="Calibri"/>
              </a:rPr>
              <a:t>Overall Dialysis Center Vaccination of HCP by Personnel Category</a:t>
            </a:r>
            <a:endParaRPr lang="en-US" dirty="0">
              <a:solidFill>
                <a:prstClr val="black"/>
              </a:solidFill>
              <a:latin typeface="Calibri"/>
            </a:endParaRPr>
          </a:p>
        </p:txBody>
      </p:sp>
      <p:graphicFrame>
        <p:nvGraphicFramePr>
          <p:cNvPr id="8" name="Chart 7"/>
          <p:cNvGraphicFramePr>
            <a:graphicFrameLocks/>
          </p:cNvGraphicFramePr>
          <p:nvPr>
            <p:extLst>
              <p:ext uri="{D42A27DB-BD31-4B8C-83A1-F6EECF244321}">
                <p14:modId xmlns:p14="http://schemas.microsoft.com/office/powerpoint/2010/main" val="1949936611"/>
              </p:ext>
            </p:extLst>
          </p:nvPr>
        </p:nvGraphicFramePr>
        <p:xfrm>
          <a:off x="791514" y="1299251"/>
          <a:ext cx="10787903" cy="494778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34314" y="6167322"/>
            <a:ext cx="4618298" cy="368985"/>
          </a:xfrm>
          <a:prstGeom prst="rect">
            <a:avLst/>
          </a:prstGeom>
          <a:noFill/>
        </p:spPr>
        <p:txBody>
          <a:bodyPr wrap="square" lIns="121564" tIns="60788" rIns="121564" bIns="60788" rtlCol="0">
            <a:spAutoFit/>
          </a:bodyPr>
          <a:lstStyle/>
          <a:p>
            <a:pPr eaLnBrk="0" hangingPunct="0"/>
            <a:r>
              <a:rPr lang="en-US" sz="1600" dirty="0">
                <a:solidFill>
                  <a:prstClr val="black"/>
                </a:solidFill>
                <a:latin typeface="Calibri"/>
              </a:rPr>
              <a:t>N=2,294 Dialysis HCPs</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Dialysis Centers</a:t>
            </a:r>
          </a:p>
        </p:txBody>
      </p:sp>
      <p:sp>
        <p:nvSpPr>
          <p:cNvPr id="10"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16</a:t>
            </a:fld>
            <a:endParaRPr lang="en-US" dirty="0">
              <a:solidFill>
                <a:srgbClr val="464646">
                  <a:lumMod val="40000"/>
                  <a:lumOff val="60000"/>
                </a:srgbClr>
              </a:solidFill>
              <a:latin typeface="+mn-lt"/>
            </a:endParaRPr>
          </a:p>
        </p:txBody>
      </p:sp>
      <p:sp>
        <p:nvSpPr>
          <p:cNvPr id="11"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77234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04950539"/>
              </p:ext>
            </p:extLst>
          </p:nvPr>
        </p:nvGraphicFramePr>
        <p:xfrm>
          <a:off x="854801" y="2001576"/>
          <a:ext cx="10664566" cy="3909426"/>
        </p:xfrm>
        <a:graphic>
          <a:graphicData uri="http://schemas.openxmlformats.org/drawingml/2006/table">
            <a:tbl>
              <a:tblPr firstRow="1" firstCol="1" bandRow="1"/>
              <a:tblGrid>
                <a:gridCol w="5775313">
                  <a:extLst>
                    <a:ext uri="{9D8B030D-6E8A-4147-A177-3AD203B41FA5}">
                      <a16:colId xmlns="" xmlns:a16="http://schemas.microsoft.com/office/drawing/2014/main" val="20000"/>
                    </a:ext>
                  </a:extLst>
                </a:gridCol>
                <a:gridCol w="2528924">
                  <a:extLst>
                    <a:ext uri="{9D8B030D-6E8A-4147-A177-3AD203B41FA5}">
                      <a16:colId xmlns="" xmlns:a16="http://schemas.microsoft.com/office/drawing/2014/main" val="20001"/>
                    </a:ext>
                  </a:extLst>
                </a:gridCol>
                <a:gridCol w="2360329">
                  <a:extLst>
                    <a:ext uri="{9D8B030D-6E8A-4147-A177-3AD203B41FA5}">
                      <a16:colId xmlns="" xmlns:a16="http://schemas.microsoft.com/office/drawing/2014/main" val="20002"/>
                    </a:ext>
                  </a:extLst>
                </a:gridCol>
              </a:tblGrid>
              <a:tr h="805235">
                <a:tc>
                  <a:txBody>
                    <a:bodyPr/>
                    <a:lstStyle/>
                    <a:p>
                      <a:pPr marL="0" marR="0">
                        <a:spcBef>
                          <a:spcPts val="0"/>
                        </a:spcBef>
                        <a:spcAft>
                          <a:spcPts val="0"/>
                        </a:spcAft>
                      </a:pPr>
                      <a:r>
                        <a:rPr lang="en-US" sz="1800" b="1" i="1" dirty="0">
                          <a:solidFill>
                            <a:srgbClr val="4F81BD"/>
                          </a:solidFill>
                          <a:effectLst/>
                          <a:latin typeface="+mn-lt"/>
                          <a:ea typeface="Times New Roman"/>
                        </a:rPr>
                        <a:t> </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rPr>
                        <a:t>Mean % Vaccinated</a:t>
                      </a:r>
                      <a:endParaRPr lang="en-US" sz="180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rPr>
                        <a:t>Range</a:t>
                      </a:r>
                      <a:endParaRPr lang="en-US" sz="180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02617">
                <a:tc>
                  <a:txBody>
                    <a:bodyPr/>
                    <a:lstStyle/>
                    <a:p>
                      <a:pPr marL="0" marR="0">
                        <a:spcBef>
                          <a:spcPts val="0"/>
                        </a:spcBef>
                        <a:spcAft>
                          <a:spcPts val="0"/>
                        </a:spcAft>
                      </a:pPr>
                      <a:r>
                        <a:rPr lang="en-US" sz="1800" b="1" dirty="0">
                          <a:effectLst/>
                          <a:latin typeface="+mn-lt"/>
                          <a:ea typeface="Times New Roman"/>
                        </a:rPr>
                        <a:t>Total Vaccinated</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82%</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(45-99%)</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276722">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solidFill>
                          <a:schemeClr val="tx1"/>
                        </a:solidFill>
                        <a:effectLst/>
                        <a:latin typeface="+mn-lt"/>
                        <a:ea typeface="Times New Roman"/>
                      </a:endParaRPr>
                    </a:p>
                  </a:txBody>
                  <a:tcPr marL="91416" marR="9141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02617">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9%</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solidFill>
                            <a:schemeClr val="tx1"/>
                          </a:solidFill>
                          <a:effectLst/>
                          <a:latin typeface="+mn-lt"/>
                          <a:ea typeface="Times New Roman"/>
                        </a:rPr>
                        <a:t>(0-28%)</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02617">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(0-5%)</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02617">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8%</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solidFill>
                            <a:schemeClr val="tx1"/>
                          </a:solidFill>
                          <a:effectLst/>
                          <a:latin typeface="+mn-lt"/>
                          <a:ea typeface="Times New Roman"/>
                        </a:rPr>
                        <a:t>(0-51%) </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02617">
                <a:tc>
                  <a:txBody>
                    <a:bodyPr/>
                    <a:lstStyle/>
                    <a:p>
                      <a:pPr marL="0" marR="0" algn="r">
                        <a:spcBef>
                          <a:spcPts val="0"/>
                        </a:spcBef>
                        <a:spcAft>
                          <a:spcPts val="0"/>
                        </a:spcAft>
                      </a:pPr>
                      <a:r>
                        <a:rPr lang="en-US" sz="1800" b="1" u="sng" dirty="0">
                          <a:effectLst/>
                          <a:latin typeface="+mn-lt"/>
                          <a:ea typeface="Times New Roman"/>
                        </a:rPr>
                        <a:t>Location Vaccinated</a:t>
                      </a:r>
                      <a:endParaRPr lang="en-US" sz="1800" u="sng"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endParaRPr lang="en-US" sz="1800" dirty="0">
                        <a:effectLst/>
                        <a:latin typeface="+mn-lt"/>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 </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02617">
                <a:tc>
                  <a:txBody>
                    <a:bodyPr/>
                    <a:lstStyle/>
                    <a:p>
                      <a:pPr marL="0" marR="0" algn="r">
                        <a:spcBef>
                          <a:spcPts val="0"/>
                        </a:spcBef>
                        <a:spcAft>
                          <a:spcPts val="0"/>
                        </a:spcAft>
                      </a:pPr>
                      <a:r>
                        <a:rPr lang="en-US" sz="1800" b="1" dirty="0">
                          <a:effectLst/>
                          <a:latin typeface="+mn-lt"/>
                          <a:ea typeface="Times New Roman"/>
                        </a:rPr>
                        <a:t>At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69%</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(50-93%)</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11767">
                <a:tc>
                  <a:txBody>
                    <a:bodyPr/>
                    <a:lstStyle/>
                    <a:p>
                      <a:pPr marL="0" marR="0" algn="r">
                        <a:spcBef>
                          <a:spcPts val="0"/>
                        </a:spcBef>
                        <a:spcAft>
                          <a:spcPts val="0"/>
                        </a:spcAft>
                      </a:pPr>
                      <a:r>
                        <a:rPr lang="en-US" sz="1800" b="1" dirty="0">
                          <a:effectLst/>
                          <a:latin typeface="+mn-lt"/>
                          <a:ea typeface="Times New Roman"/>
                        </a:rPr>
                        <a:t>Outside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31%</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(7-50%)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4" name="Rectangle 3"/>
          <p:cNvSpPr/>
          <p:nvPr/>
        </p:nvSpPr>
        <p:spPr>
          <a:xfrm>
            <a:off x="854801" y="1073458"/>
            <a:ext cx="10300485" cy="861443"/>
          </a:xfrm>
          <a:prstGeom prst="rect">
            <a:avLst/>
          </a:prstGeom>
        </p:spPr>
        <p:txBody>
          <a:bodyPr wrap="square" lIns="121581" tIns="60796" rIns="121581" bIns="60796">
            <a:spAutoFit/>
          </a:bodyPr>
          <a:lstStyle/>
          <a:p>
            <a:pPr algn="ctr"/>
            <a:r>
              <a:rPr lang="en-US" b="1" dirty="0">
                <a:latin typeface="+mn-lt"/>
              </a:rPr>
              <a:t>Mean Percent of Non-Acute Care Hospital HCP Vaccinated against Influenza During the 2018-2019 Season </a:t>
            </a:r>
            <a:endParaRPr lang="en-US" dirty="0">
              <a:latin typeface="+mn-lt"/>
            </a:endParaRPr>
          </a:p>
        </p:txBody>
      </p:sp>
      <p:sp>
        <p:nvSpPr>
          <p:cNvPr id="6" name="TextBox 5"/>
          <p:cNvSpPr txBox="1"/>
          <p:nvPr/>
        </p:nvSpPr>
        <p:spPr>
          <a:xfrm>
            <a:off x="854801" y="6151489"/>
            <a:ext cx="6661641" cy="369001"/>
          </a:xfrm>
          <a:prstGeom prst="rect">
            <a:avLst/>
          </a:prstGeom>
          <a:noFill/>
        </p:spPr>
        <p:txBody>
          <a:bodyPr wrap="square" lIns="121581" tIns="60796" rIns="121581" bIns="60796" rtlCol="0">
            <a:spAutoFit/>
          </a:bodyPr>
          <a:lstStyle/>
          <a:p>
            <a:r>
              <a:rPr lang="en-US" sz="1600" dirty="0">
                <a:latin typeface="+mn-lt"/>
              </a:rPr>
              <a:t>N=31 Reporting Facilities </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Non-Acute Care Hospitals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17</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42408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3917" y="6216091"/>
            <a:ext cx="6661641" cy="338223"/>
          </a:xfrm>
          <a:prstGeom prst="rect">
            <a:avLst/>
          </a:prstGeom>
          <a:noFill/>
        </p:spPr>
        <p:txBody>
          <a:bodyPr wrap="square" lIns="121581" tIns="60796" rIns="121581" bIns="60796" rtlCol="0">
            <a:spAutoFit/>
          </a:bodyPr>
          <a:lstStyle/>
          <a:p>
            <a:r>
              <a:rPr lang="en-US" sz="1400" dirty="0">
                <a:latin typeface="+mn-lt"/>
              </a:rPr>
              <a:t>N=20,441 Non-Acute HCP</a:t>
            </a:r>
          </a:p>
        </p:txBody>
      </p:sp>
      <p:sp>
        <p:nvSpPr>
          <p:cNvPr id="7" name="Rectangle 6"/>
          <p:cNvSpPr/>
          <p:nvPr/>
        </p:nvSpPr>
        <p:spPr>
          <a:xfrm>
            <a:off x="637224" y="1036618"/>
            <a:ext cx="10914538" cy="492111"/>
          </a:xfrm>
          <a:prstGeom prst="rect">
            <a:avLst/>
          </a:prstGeom>
        </p:spPr>
        <p:txBody>
          <a:bodyPr wrap="square" lIns="121581" tIns="60796" rIns="121581" bIns="60796">
            <a:spAutoFit/>
          </a:bodyPr>
          <a:lstStyle/>
          <a:p>
            <a:pPr algn="ctr"/>
            <a:r>
              <a:rPr lang="en-US" b="1" dirty="0">
                <a:solidFill>
                  <a:prstClr val="black"/>
                </a:solidFill>
                <a:latin typeface="Calibri"/>
              </a:rPr>
              <a:t>Overall Non-Acute Care Hospital Vaccination of HCP by Personnel Category </a:t>
            </a:r>
            <a:endParaRPr lang="en-US" sz="2000" dirty="0"/>
          </a:p>
        </p:txBody>
      </p:sp>
      <p:graphicFrame>
        <p:nvGraphicFramePr>
          <p:cNvPr id="8" name="Chart 7"/>
          <p:cNvGraphicFramePr>
            <a:graphicFrameLocks/>
          </p:cNvGraphicFramePr>
          <p:nvPr>
            <p:extLst>
              <p:ext uri="{D42A27DB-BD31-4B8C-83A1-F6EECF244321}">
                <p14:modId xmlns:p14="http://schemas.microsoft.com/office/powerpoint/2010/main" val="95274517"/>
              </p:ext>
            </p:extLst>
          </p:nvPr>
        </p:nvGraphicFramePr>
        <p:xfrm>
          <a:off x="763859" y="1287402"/>
          <a:ext cx="10787903" cy="4928689"/>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Non-Acute Care Hospitals</a:t>
            </a:r>
          </a:p>
        </p:txBody>
      </p:sp>
      <p:sp>
        <p:nvSpPr>
          <p:cNvPr id="10"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18</a:t>
            </a:fld>
            <a:endParaRPr lang="en-US" dirty="0">
              <a:solidFill>
                <a:srgbClr val="464646">
                  <a:lumMod val="40000"/>
                  <a:lumOff val="60000"/>
                </a:srgbClr>
              </a:solidFill>
              <a:latin typeface="+mn-lt"/>
            </a:endParaRPr>
          </a:p>
        </p:txBody>
      </p:sp>
      <p:sp>
        <p:nvSpPr>
          <p:cNvPr id="11"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2579561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15557" y="1098756"/>
            <a:ext cx="11616874" cy="738530"/>
          </a:xfrm>
          <a:prstGeom prst="rect">
            <a:avLst/>
          </a:prstGeom>
        </p:spPr>
        <p:txBody>
          <a:bodyPr wrap="square" lIns="121789" tIns="60894" rIns="121789" bIns="60894">
            <a:spAutoFit/>
          </a:bodyPr>
          <a:lstStyle/>
          <a:p>
            <a:pPr algn="ctr"/>
            <a:r>
              <a:rPr lang="en-US" sz="2000" b="1" dirty="0">
                <a:latin typeface="+mn-lt"/>
              </a:rPr>
              <a:t>Mean Percent of HCP Vaccination and Declination  Rates for Ambulatory Surgical Centers, Dialysis Centers and Non-Acute Hospitals: 2014-2019 Influenza Seasons</a:t>
            </a:r>
            <a:endParaRPr lang="en-US" sz="2000" dirty="0">
              <a:latin typeface="+mn-lt"/>
            </a:endParaRPr>
          </a:p>
        </p:txBody>
      </p:sp>
      <p:grpSp>
        <p:nvGrpSpPr>
          <p:cNvPr id="27" name="Group 26"/>
          <p:cNvGrpSpPr>
            <a:grpSpLocks/>
          </p:cNvGrpSpPr>
          <p:nvPr/>
        </p:nvGrpSpPr>
        <p:grpSpPr bwMode="auto">
          <a:xfrm>
            <a:off x="1341122" y="1892204"/>
            <a:ext cx="9450935" cy="4508617"/>
            <a:chOff x="-1451846" y="-1096579"/>
            <a:chExt cx="8365509" cy="4932590"/>
          </a:xfrm>
        </p:grpSpPr>
        <p:graphicFrame>
          <p:nvGraphicFramePr>
            <p:cNvPr id="28" name="Chart 27"/>
            <p:cNvGraphicFramePr>
              <a:graphicFrameLocks/>
            </p:cNvGraphicFramePr>
            <p:nvPr>
              <p:extLst>
                <p:ext uri="{D42A27DB-BD31-4B8C-83A1-F6EECF244321}">
                  <p14:modId xmlns:p14="http://schemas.microsoft.com/office/powerpoint/2010/main" val="392081138"/>
                </p:ext>
              </p:extLst>
            </p:nvPr>
          </p:nvGraphicFramePr>
          <p:xfrm>
            <a:off x="-1451846" y="-1096579"/>
            <a:ext cx="8365509" cy="4932590"/>
          </p:xfrm>
          <a:graphic>
            <a:graphicData uri="http://schemas.openxmlformats.org/drawingml/2006/chart">
              <c:chart xmlns:c="http://schemas.openxmlformats.org/drawingml/2006/chart" xmlns:r="http://schemas.openxmlformats.org/officeDocument/2006/relationships" r:id="rId3"/>
            </a:graphicData>
          </a:graphic>
        </p:graphicFrame>
        <p:sp>
          <p:nvSpPr>
            <p:cNvPr id="33" name="TextBox 11"/>
            <p:cNvSpPr txBox="1"/>
            <p:nvPr/>
          </p:nvSpPr>
          <p:spPr bwMode="auto">
            <a:xfrm>
              <a:off x="5405643" y="597231"/>
              <a:ext cx="191010" cy="11671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100" b="1" dirty="0">
                <a:solidFill>
                  <a:schemeClr val="tx2">
                    <a:lumMod val="50000"/>
                  </a:schemeClr>
                </a:solidFill>
              </a:endParaRPr>
            </a:p>
          </p:txBody>
        </p:sp>
      </p:grpSp>
      <p:sp>
        <p:nvSpPr>
          <p:cNvPr id="17" name="TextBox 16"/>
          <p:cNvSpPr txBox="1"/>
          <p:nvPr/>
        </p:nvSpPr>
        <p:spPr>
          <a:xfrm>
            <a:off x="3045113" y="2060993"/>
            <a:ext cx="1498895" cy="461665"/>
          </a:xfrm>
          <a:prstGeom prst="rect">
            <a:avLst/>
          </a:prstGeom>
          <a:noFill/>
        </p:spPr>
        <p:txBody>
          <a:bodyPr wrap="square" rtlCol="0">
            <a:spAutoFit/>
          </a:bodyPr>
          <a:lstStyle/>
          <a:p>
            <a:r>
              <a:rPr lang="en-US" b="1" dirty="0">
                <a:latin typeface="+mn-lt"/>
              </a:rPr>
              <a:t>ASC</a:t>
            </a:r>
          </a:p>
        </p:txBody>
      </p:sp>
      <p:sp>
        <p:nvSpPr>
          <p:cNvPr id="18" name="TextBox 17"/>
          <p:cNvSpPr txBox="1"/>
          <p:nvPr/>
        </p:nvSpPr>
        <p:spPr>
          <a:xfrm>
            <a:off x="5753736" y="2091694"/>
            <a:ext cx="1498895" cy="461665"/>
          </a:xfrm>
          <a:prstGeom prst="rect">
            <a:avLst/>
          </a:prstGeom>
          <a:noFill/>
        </p:spPr>
        <p:txBody>
          <a:bodyPr wrap="square" rtlCol="0">
            <a:spAutoFit/>
          </a:bodyPr>
          <a:lstStyle/>
          <a:p>
            <a:r>
              <a:rPr lang="en-US" b="1" dirty="0">
                <a:latin typeface="+mn-lt"/>
              </a:rPr>
              <a:t>Dialysis</a:t>
            </a:r>
          </a:p>
        </p:txBody>
      </p:sp>
      <p:sp>
        <p:nvSpPr>
          <p:cNvPr id="19" name="TextBox 18"/>
          <p:cNvSpPr txBox="1"/>
          <p:nvPr/>
        </p:nvSpPr>
        <p:spPr>
          <a:xfrm>
            <a:off x="8482879" y="1928810"/>
            <a:ext cx="1725388" cy="830997"/>
          </a:xfrm>
          <a:prstGeom prst="rect">
            <a:avLst/>
          </a:prstGeom>
          <a:noFill/>
        </p:spPr>
        <p:txBody>
          <a:bodyPr wrap="square" rtlCol="0">
            <a:spAutoFit/>
          </a:bodyPr>
          <a:lstStyle/>
          <a:p>
            <a:pPr algn="ctr"/>
            <a:r>
              <a:rPr lang="en-US" b="1" dirty="0">
                <a:latin typeface="+mn-lt"/>
              </a:rPr>
              <a:t>Non-Acute Hospitals</a:t>
            </a:r>
          </a:p>
        </p:txBody>
      </p:sp>
      <p:cxnSp>
        <p:nvCxnSpPr>
          <p:cNvPr id="5" name="Straight Connector 4"/>
          <p:cNvCxnSpPr/>
          <p:nvPr/>
        </p:nvCxnSpPr>
        <p:spPr bwMode="auto">
          <a:xfrm>
            <a:off x="2290493" y="2866108"/>
            <a:ext cx="8425380"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 xmlns:a16="http://schemas.microsoft.com/office/drawing/2014/main" id="{C87D5D19-D3E3-4FE9-9D8A-6A2366FAF80B}"/>
              </a:ext>
            </a:extLst>
          </p:cNvPr>
          <p:cNvSpPr txBox="1"/>
          <p:nvPr/>
        </p:nvSpPr>
        <p:spPr>
          <a:xfrm>
            <a:off x="10847703" y="2908039"/>
            <a:ext cx="1181419" cy="369332"/>
          </a:xfrm>
          <a:prstGeom prst="rect">
            <a:avLst/>
          </a:prstGeom>
          <a:noFill/>
        </p:spPr>
        <p:txBody>
          <a:bodyPr wrap="square" rtlCol="0">
            <a:spAutoFit/>
          </a:bodyPr>
          <a:lstStyle/>
          <a:p>
            <a:r>
              <a:rPr lang="en-US" sz="1800" b="1" dirty="0">
                <a:latin typeface="+mn-lt"/>
              </a:rPr>
              <a:t>90% Goal</a:t>
            </a:r>
          </a:p>
        </p:txBody>
      </p:sp>
      <p:sp>
        <p:nvSpPr>
          <p:cNvPr id="14" name="Rectangle 13"/>
          <p:cNvSpPr/>
          <p:nvPr/>
        </p:nvSpPr>
        <p:spPr>
          <a:xfrm>
            <a:off x="617357" y="-95250"/>
            <a:ext cx="11270702" cy="1169418"/>
          </a:xfrm>
          <a:prstGeom prst="rect">
            <a:avLst/>
          </a:prstGeom>
        </p:spPr>
        <p:txBody>
          <a:bodyPr wrap="square" lIns="121789" tIns="60894" rIns="121789" bIns="60894">
            <a:spAutoFit/>
          </a:bodyPr>
          <a:lstStyle/>
          <a:p>
            <a:r>
              <a:rPr lang="en-US" altLang="en-US" sz="3400" b="1" dirty="0">
                <a:solidFill>
                  <a:srgbClr val="FFFFFF"/>
                </a:solidFill>
                <a:latin typeface="+mn-lt"/>
              </a:rPr>
              <a:t>Trends Over Time: ASCs, Dialysis Centers,</a:t>
            </a:r>
            <a:br>
              <a:rPr lang="en-US" altLang="en-US" sz="3400" b="1" dirty="0">
                <a:solidFill>
                  <a:srgbClr val="FFFFFF"/>
                </a:solidFill>
                <a:latin typeface="+mn-lt"/>
              </a:rPr>
            </a:br>
            <a:r>
              <a:rPr lang="en-US" altLang="en-US" sz="3400" b="1" dirty="0">
                <a:solidFill>
                  <a:srgbClr val="FFFFFF"/>
                </a:solidFill>
                <a:latin typeface="+mn-lt"/>
              </a:rPr>
              <a:t>and Non-Acute Hospitals</a:t>
            </a:r>
          </a:p>
        </p:txBody>
      </p:sp>
      <p:sp>
        <p:nvSpPr>
          <p:cNvPr id="15"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19</a:t>
            </a:fld>
            <a:endParaRPr lang="en-US" dirty="0">
              <a:solidFill>
                <a:srgbClr val="464646">
                  <a:lumMod val="40000"/>
                  <a:lumOff val="60000"/>
                </a:srgbClr>
              </a:solidFill>
              <a:latin typeface="+mn-lt"/>
            </a:endParaRPr>
          </a:p>
        </p:txBody>
      </p:sp>
      <p:sp>
        <p:nvSpPr>
          <p:cNvPr id="16"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27064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Background </a:t>
            </a:r>
          </a:p>
        </p:txBody>
      </p:sp>
      <p:sp>
        <p:nvSpPr>
          <p:cNvPr id="3" name="Content Placeholder 2"/>
          <p:cNvSpPr>
            <a:spLocks noGrp="1"/>
          </p:cNvSpPr>
          <p:nvPr>
            <p:ph idx="1"/>
          </p:nvPr>
        </p:nvSpPr>
        <p:spPr>
          <a:xfrm>
            <a:off x="464912" y="1227419"/>
            <a:ext cx="10968673" cy="5256233"/>
          </a:xfrm>
        </p:spPr>
        <p:txBody>
          <a:bodyPr>
            <a:normAutofit/>
          </a:bodyPr>
          <a:lstStyle/>
          <a:p>
            <a:pPr indent="-285750"/>
            <a:r>
              <a:rPr lang="en-US" sz="2400" dirty="0"/>
              <a:t>Health care personnel (HCP) are at high risk for influenza exposure and illness, and may be a source of influenza virus transmission in health care settings</a:t>
            </a:r>
          </a:p>
          <a:p>
            <a:pPr indent="-285750"/>
            <a:endParaRPr lang="en-US" sz="2400" dirty="0"/>
          </a:p>
          <a:p>
            <a:pPr indent="-285750"/>
            <a:r>
              <a:rPr lang="en-US" sz="2400" dirty="0"/>
              <a:t>Annual immunization is the best method of preventing influenza and potentially serious complications*</a:t>
            </a:r>
          </a:p>
          <a:p>
            <a:pPr indent="-285750"/>
            <a:endParaRPr lang="en-US" sz="2400" dirty="0"/>
          </a:p>
          <a:p>
            <a:pPr indent="-285750"/>
            <a:r>
              <a:rPr lang="en-US" sz="2400" dirty="0"/>
              <a:t>The Massachusetts Department of Public Health (DPH) considers the prevention of influenza by promoting vaccination an organizational priority that should be part of the overall institutional commitment to improvement for licensed healthcare facilities </a:t>
            </a:r>
          </a:p>
          <a:p>
            <a:endParaRPr lang="en-US" sz="2400" dirty="0"/>
          </a:p>
          <a:p>
            <a:pPr marL="0" indent="0">
              <a:buNone/>
            </a:pPr>
            <a:r>
              <a:rPr lang="en-US" sz="1800" dirty="0"/>
              <a:t>* </a:t>
            </a:r>
            <a:r>
              <a:rPr lang="en-US" sz="1800" dirty="0">
                <a:hlinkClick r:id="rId3"/>
              </a:rPr>
              <a:t>https://www.cdc.gov/flu/prevent/keyfacts.htm</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27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solidFill>
                <a:schemeClr val="bg1">
                  <a:lumMod val="50000"/>
                </a:schemeClr>
              </a:solidFill>
            </a:endParaRPr>
          </a:p>
          <a:p>
            <a:pPr marL="0" indent="0">
              <a:buNone/>
            </a:pPr>
            <a:endParaRPr lang="en-US" sz="2400" dirty="0">
              <a:solidFill>
                <a:schemeClr val="bg1">
                  <a:lumMod val="50000"/>
                </a:schemeClr>
              </a:solidFill>
            </a:endParaRPr>
          </a:p>
          <a:p>
            <a:endParaRPr lang="en-US" sz="2700" dirty="0"/>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355032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47000"/>
            <a:ext cx="10969943" cy="874654"/>
          </a:xfrm>
        </p:spPr>
        <p:txBody>
          <a:bodyPr>
            <a:noAutofit/>
          </a:bodyPr>
          <a:lstStyle/>
          <a:p>
            <a:r>
              <a:rPr lang="en-US" sz="3400" dirty="0">
                <a:solidFill>
                  <a:schemeClr val="bg1"/>
                </a:solidFill>
              </a:rPr>
              <a:t>Clinic, Nursing Home, Rest Home, and Adult Day Health Program Measures</a:t>
            </a:r>
          </a:p>
        </p:txBody>
      </p:sp>
      <p:sp>
        <p:nvSpPr>
          <p:cNvPr id="3" name="Content Placeholder 2"/>
          <p:cNvSpPr>
            <a:spLocks noGrp="1"/>
          </p:cNvSpPr>
          <p:nvPr>
            <p:ph idx="1"/>
          </p:nvPr>
        </p:nvSpPr>
        <p:spPr>
          <a:xfrm>
            <a:off x="609441" y="1314512"/>
            <a:ext cx="10969943" cy="5062599"/>
          </a:xfrm>
        </p:spPr>
        <p:txBody>
          <a:bodyPr>
            <a:normAutofit fontScale="92500" lnSpcReduction="20000"/>
          </a:bodyPr>
          <a:lstStyle/>
          <a:p>
            <a:pPr marL="0" indent="0">
              <a:buNone/>
            </a:pPr>
            <a:r>
              <a:rPr lang="en-US" sz="2700" dirty="0"/>
              <a:t>Facilities were required to report directly to DPH via an </a:t>
            </a:r>
            <a:r>
              <a:rPr lang="en-US" sz="2700" u="sng" dirty="0"/>
              <a:t>online survey </a:t>
            </a:r>
            <a:r>
              <a:rPr lang="en-US" sz="2700" dirty="0"/>
              <a:t>by April 15, 2019: </a:t>
            </a:r>
          </a:p>
          <a:p>
            <a:pPr marL="0" indent="0">
              <a:buNone/>
            </a:pPr>
            <a:endParaRPr lang="en-US" sz="1000" dirty="0"/>
          </a:p>
          <a:p>
            <a:r>
              <a:rPr lang="en-US" sz="2700" dirty="0"/>
              <a:t>Total number of employees who worked at least one day between October 1, 2018 and March 31, 2019; </a:t>
            </a:r>
          </a:p>
          <a:p>
            <a:r>
              <a:rPr lang="en-US" sz="2700" dirty="0"/>
              <a:t>Total number of employees receiving influenza vaccination provided by the health care facility for the 2018-2019 influenza season;</a:t>
            </a:r>
          </a:p>
          <a:p>
            <a:r>
              <a:rPr lang="en-US" sz="2700" dirty="0"/>
              <a:t>Total number of employees receiving influenza vaccination administered outside the health care facility for the 2018-2019 influenza season;</a:t>
            </a:r>
          </a:p>
          <a:p>
            <a:r>
              <a:rPr lang="en-US" sz="2700" dirty="0"/>
              <a:t>Total number of employees who declined vaccination for the 2018-2019 influenza season; </a:t>
            </a:r>
          </a:p>
          <a:p>
            <a:r>
              <a:rPr lang="en-US" sz="2700" dirty="0"/>
              <a:t>Total number of employees who reported medical contraindications to influenza vaccination for the 2018-2019 influenza season; and</a:t>
            </a:r>
          </a:p>
          <a:p>
            <a:r>
              <a:rPr lang="en-US" sz="2700" dirty="0"/>
              <a:t>Total number of employees with unknown vaccination status for the 2018-2019 influenza season</a:t>
            </a:r>
            <a:r>
              <a:rPr lang="en-US" sz="2700" b="1" dirty="0"/>
              <a:t>.</a:t>
            </a:r>
            <a:r>
              <a:rPr lang="en-US" sz="2700" dirty="0"/>
              <a:t> </a:t>
            </a:r>
          </a:p>
          <a:p>
            <a:endParaRPr lang="en-US" sz="3200"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20</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399477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12896112"/>
              </p:ext>
            </p:extLst>
          </p:nvPr>
        </p:nvGraphicFramePr>
        <p:xfrm>
          <a:off x="870629" y="1919885"/>
          <a:ext cx="10558373" cy="4228685"/>
        </p:xfrm>
        <a:graphic>
          <a:graphicData uri="http://schemas.openxmlformats.org/drawingml/2006/table">
            <a:tbl>
              <a:tblPr firstRow="1" firstCol="1" bandRow="1"/>
              <a:tblGrid>
                <a:gridCol w="6020204">
                  <a:extLst>
                    <a:ext uri="{9D8B030D-6E8A-4147-A177-3AD203B41FA5}">
                      <a16:colId xmlns="" xmlns:a16="http://schemas.microsoft.com/office/drawing/2014/main" val="20000"/>
                    </a:ext>
                  </a:extLst>
                </a:gridCol>
                <a:gridCol w="2307154">
                  <a:extLst>
                    <a:ext uri="{9D8B030D-6E8A-4147-A177-3AD203B41FA5}">
                      <a16:colId xmlns="" xmlns:a16="http://schemas.microsoft.com/office/drawing/2014/main" val="20001"/>
                    </a:ext>
                  </a:extLst>
                </a:gridCol>
                <a:gridCol w="2231015">
                  <a:extLst>
                    <a:ext uri="{9D8B030D-6E8A-4147-A177-3AD203B41FA5}">
                      <a16:colId xmlns="" xmlns:a16="http://schemas.microsoft.com/office/drawing/2014/main" val="20002"/>
                    </a:ext>
                  </a:extLst>
                </a:gridCol>
              </a:tblGrid>
              <a:tr h="642340">
                <a:tc>
                  <a:txBody>
                    <a:bodyPr/>
                    <a:lstStyle/>
                    <a:p>
                      <a:pPr marL="0" marR="0">
                        <a:spcBef>
                          <a:spcPts val="0"/>
                        </a:spcBef>
                        <a:spcAft>
                          <a:spcPts val="0"/>
                        </a:spcAft>
                      </a:pPr>
                      <a:r>
                        <a:rPr lang="en-US" sz="1800" b="1" dirty="0">
                          <a:solidFill>
                            <a:srgbClr val="FFFFFF"/>
                          </a:solidFill>
                          <a:effectLst/>
                          <a:latin typeface="+mn-lt"/>
                          <a:ea typeface="Times New Roman"/>
                          <a:cs typeface="Arial"/>
                        </a:rPr>
                        <a:t> </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Mean % Vaccinated</a:t>
                      </a:r>
                      <a:endParaRPr lang="en-US" sz="180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Range</a:t>
                      </a:r>
                      <a:endParaRPr lang="en-US" sz="180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47023">
                <a:tc>
                  <a:txBody>
                    <a:bodyPr/>
                    <a:lstStyle/>
                    <a:p>
                      <a:pPr marL="0" marR="0">
                        <a:spcBef>
                          <a:spcPts val="0"/>
                        </a:spcBef>
                        <a:spcAft>
                          <a:spcPts val="0"/>
                        </a:spcAft>
                      </a:pPr>
                      <a:r>
                        <a:rPr lang="en-US" sz="1800" b="1" dirty="0">
                          <a:effectLst/>
                          <a:latin typeface="+mn-lt"/>
                          <a:ea typeface="Times New Roman"/>
                          <a:cs typeface="Arial"/>
                        </a:rPr>
                        <a:t>Total Vaccinated</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68%</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447023">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47023">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23%</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(0-100%)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47023">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(0-18%)</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47023">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8%</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(0-88%)</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47023">
                <a:tc>
                  <a:txBody>
                    <a:bodyPr/>
                    <a:lstStyle/>
                    <a:p>
                      <a:pPr marL="0" marR="0" algn="r">
                        <a:spcBef>
                          <a:spcPts val="0"/>
                        </a:spcBef>
                        <a:spcAft>
                          <a:spcPts val="0"/>
                        </a:spcAft>
                      </a:pPr>
                      <a:r>
                        <a:rPr lang="en-US" sz="1800" b="1" u="sng" dirty="0">
                          <a:effectLst/>
                          <a:latin typeface="+mn-lt"/>
                          <a:ea typeface="Times New Roman"/>
                          <a:cs typeface="Arial"/>
                        </a:rPr>
                        <a:t>Location Vaccinated</a:t>
                      </a:r>
                      <a:endParaRPr lang="en-US" sz="1800" u="sng"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47023">
                <a:tc>
                  <a:txBody>
                    <a:bodyPr/>
                    <a:lstStyle/>
                    <a:p>
                      <a:pPr marL="0" marR="0" algn="r">
                        <a:spcBef>
                          <a:spcPts val="0"/>
                        </a:spcBef>
                        <a:spcAft>
                          <a:spcPts val="0"/>
                        </a:spcAft>
                      </a:pPr>
                      <a:r>
                        <a:rPr lang="en-US" sz="1800" b="1" dirty="0">
                          <a:effectLst/>
                          <a:latin typeface="+mn-lt"/>
                          <a:ea typeface="Times New Roman"/>
                          <a:cs typeface="Arial"/>
                        </a:rPr>
                        <a:t>At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39%</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57184">
                <a:tc>
                  <a:txBody>
                    <a:bodyPr/>
                    <a:lstStyle/>
                    <a:p>
                      <a:pPr marL="0" marR="0" algn="r">
                        <a:spcBef>
                          <a:spcPts val="0"/>
                        </a:spcBef>
                        <a:spcAft>
                          <a:spcPts val="0"/>
                        </a:spcAft>
                      </a:pPr>
                      <a:r>
                        <a:rPr lang="en-US" sz="1800" b="1" dirty="0">
                          <a:effectLst/>
                          <a:latin typeface="+mn-lt"/>
                          <a:ea typeface="Times New Roman"/>
                          <a:cs typeface="Arial"/>
                        </a:rPr>
                        <a:t>Outside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62%</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6" name="Rectangle 5"/>
          <p:cNvSpPr/>
          <p:nvPr/>
        </p:nvSpPr>
        <p:spPr>
          <a:xfrm>
            <a:off x="870630" y="1011174"/>
            <a:ext cx="10558372" cy="861641"/>
          </a:xfrm>
          <a:prstGeom prst="rect">
            <a:avLst/>
          </a:prstGeom>
        </p:spPr>
        <p:txBody>
          <a:bodyPr wrap="square" lIns="121789" tIns="60894" rIns="121789" bIns="60894">
            <a:spAutoFit/>
          </a:bodyPr>
          <a:lstStyle/>
          <a:p>
            <a:pPr algn="ctr"/>
            <a:r>
              <a:rPr lang="en-US" b="1" dirty="0">
                <a:latin typeface="+mn-lt"/>
              </a:rPr>
              <a:t>Mean Percent of Clinic HCP Vaccinated against Influenza</a:t>
            </a:r>
            <a:br>
              <a:rPr lang="en-US" b="1" dirty="0">
                <a:latin typeface="+mn-lt"/>
              </a:rPr>
            </a:br>
            <a:r>
              <a:rPr lang="en-US" b="1" dirty="0">
                <a:latin typeface="+mn-lt"/>
              </a:rPr>
              <a:t>During the 2018-2019 Season</a:t>
            </a:r>
            <a:endParaRPr lang="en-US" dirty="0">
              <a:latin typeface="+mn-lt"/>
            </a:endParaRPr>
          </a:p>
        </p:txBody>
      </p:sp>
      <p:sp>
        <p:nvSpPr>
          <p:cNvPr id="4" name="TextBox 3"/>
          <p:cNvSpPr txBox="1"/>
          <p:nvPr/>
        </p:nvSpPr>
        <p:spPr>
          <a:xfrm>
            <a:off x="784904" y="6228390"/>
            <a:ext cx="4812212" cy="369199"/>
          </a:xfrm>
          <a:prstGeom prst="rect">
            <a:avLst/>
          </a:prstGeom>
          <a:noFill/>
        </p:spPr>
        <p:txBody>
          <a:bodyPr wrap="square" lIns="121789" tIns="60894" rIns="121789" bIns="60894" rtlCol="0">
            <a:spAutoFit/>
          </a:bodyPr>
          <a:lstStyle/>
          <a:p>
            <a:r>
              <a:rPr lang="en-US" sz="1600" dirty="0">
                <a:latin typeface="+mn-lt"/>
              </a:rPr>
              <a:t>N=172 Reporting Facilities </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Clinics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21</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000666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2413226"/>
              </p:ext>
            </p:extLst>
          </p:nvPr>
        </p:nvGraphicFramePr>
        <p:xfrm>
          <a:off x="902291" y="1873079"/>
          <a:ext cx="10757561" cy="4272290"/>
        </p:xfrm>
        <a:graphic>
          <a:graphicData uri="http://schemas.openxmlformats.org/drawingml/2006/table">
            <a:tbl>
              <a:tblPr firstRow="1" firstCol="1" bandRow="1"/>
              <a:tblGrid>
                <a:gridCol w="6092047">
                  <a:extLst>
                    <a:ext uri="{9D8B030D-6E8A-4147-A177-3AD203B41FA5}">
                      <a16:colId xmlns="" xmlns:a16="http://schemas.microsoft.com/office/drawing/2014/main" val="20000"/>
                    </a:ext>
                  </a:extLst>
                </a:gridCol>
                <a:gridCol w="2444115">
                  <a:extLst>
                    <a:ext uri="{9D8B030D-6E8A-4147-A177-3AD203B41FA5}">
                      <a16:colId xmlns="" xmlns:a16="http://schemas.microsoft.com/office/drawing/2014/main" val="20001"/>
                    </a:ext>
                  </a:extLst>
                </a:gridCol>
                <a:gridCol w="2221399">
                  <a:extLst>
                    <a:ext uri="{9D8B030D-6E8A-4147-A177-3AD203B41FA5}">
                      <a16:colId xmlns="" xmlns:a16="http://schemas.microsoft.com/office/drawing/2014/main" val="20002"/>
                    </a:ext>
                  </a:extLst>
                </a:gridCol>
              </a:tblGrid>
              <a:tr h="631996">
                <a:tc>
                  <a:txBody>
                    <a:bodyPr/>
                    <a:lstStyle/>
                    <a:p>
                      <a:pPr marL="0" marR="0">
                        <a:spcBef>
                          <a:spcPts val="0"/>
                        </a:spcBef>
                        <a:spcAft>
                          <a:spcPts val="0"/>
                        </a:spcAft>
                      </a:pPr>
                      <a:r>
                        <a:rPr lang="en-US" sz="1800" b="1" dirty="0">
                          <a:solidFill>
                            <a:srgbClr val="FFFFFF"/>
                          </a:solidFill>
                          <a:effectLst/>
                          <a:latin typeface="+mn-lt"/>
                          <a:ea typeface="Times New Roman"/>
                          <a:cs typeface="Arial"/>
                        </a:rPr>
                        <a:t> </a:t>
                      </a:r>
                      <a:endParaRPr lang="en-US" sz="1800" dirty="0">
                        <a:effectLst/>
                        <a:latin typeface="+mn-lt"/>
                        <a:ea typeface="Times New Roman"/>
                      </a:endParaRPr>
                    </a:p>
                  </a:txBody>
                  <a:tcPr marL="91416" marR="9141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Mean % Vaccinated</a:t>
                      </a:r>
                      <a:endParaRPr lang="en-US" sz="180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Range</a:t>
                      </a:r>
                      <a:endParaRPr lang="en-US" sz="180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53748">
                <a:tc>
                  <a:txBody>
                    <a:bodyPr/>
                    <a:lstStyle/>
                    <a:p>
                      <a:pPr marL="0" marR="0">
                        <a:spcBef>
                          <a:spcPts val="0"/>
                        </a:spcBef>
                        <a:spcAft>
                          <a:spcPts val="0"/>
                        </a:spcAft>
                      </a:pPr>
                      <a:r>
                        <a:rPr lang="en-US" sz="1800" b="1" dirty="0">
                          <a:effectLst/>
                          <a:latin typeface="+mn-lt"/>
                          <a:ea typeface="Times New Roman"/>
                          <a:cs typeface="Arial"/>
                        </a:rPr>
                        <a:t>Total Vaccinated</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72%</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(16-100%)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453748">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solidFill>
                          <a:schemeClr val="tx1"/>
                        </a:solidFill>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53748">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16%</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(0-65%)</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53748">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(0-26%)</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53748">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10%</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(0-74%)</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53748">
                <a:tc>
                  <a:txBody>
                    <a:bodyPr/>
                    <a:lstStyle/>
                    <a:p>
                      <a:pPr marL="0" marR="0" algn="r">
                        <a:spcBef>
                          <a:spcPts val="0"/>
                        </a:spcBef>
                        <a:spcAft>
                          <a:spcPts val="0"/>
                        </a:spcAft>
                      </a:pPr>
                      <a:r>
                        <a:rPr lang="en-US" sz="1800" b="1" u="sng" dirty="0">
                          <a:effectLst/>
                          <a:latin typeface="+mn-lt"/>
                          <a:ea typeface="Times New Roman"/>
                          <a:cs typeface="Arial"/>
                        </a:rPr>
                        <a:t>Location Vaccinated</a:t>
                      </a:r>
                      <a:endParaRPr lang="en-US" sz="1800" u="sng"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53748">
                <a:tc>
                  <a:txBody>
                    <a:bodyPr/>
                    <a:lstStyle/>
                    <a:p>
                      <a:pPr marL="0" marR="0" algn="r">
                        <a:spcBef>
                          <a:spcPts val="0"/>
                        </a:spcBef>
                        <a:spcAft>
                          <a:spcPts val="0"/>
                        </a:spcAft>
                      </a:pPr>
                      <a:r>
                        <a:rPr lang="en-US" sz="1800" b="1" dirty="0">
                          <a:effectLst/>
                          <a:latin typeface="+mn-lt"/>
                          <a:ea typeface="Times New Roman"/>
                          <a:cs typeface="Arial"/>
                        </a:rPr>
                        <a:t>At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69%</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(0-99%)</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64058">
                <a:tc>
                  <a:txBody>
                    <a:bodyPr/>
                    <a:lstStyle/>
                    <a:p>
                      <a:pPr marL="0" marR="0" algn="r">
                        <a:spcBef>
                          <a:spcPts val="0"/>
                        </a:spcBef>
                        <a:spcAft>
                          <a:spcPts val="0"/>
                        </a:spcAft>
                      </a:pPr>
                      <a:r>
                        <a:rPr lang="en-US" sz="1800" b="1" dirty="0">
                          <a:effectLst/>
                          <a:latin typeface="+mn-lt"/>
                          <a:ea typeface="Times New Roman"/>
                          <a:cs typeface="Arial"/>
                        </a:rPr>
                        <a:t>Outside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31%</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(1-100%)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5" name="Rectangle 4"/>
          <p:cNvSpPr/>
          <p:nvPr/>
        </p:nvSpPr>
        <p:spPr>
          <a:xfrm>
            <a:off x="902293" y="1042082"/>
            <a:ext cx="10130968" cy="861641"/>
          </a:xfrm>
          <a:prstGeom prst="rect">
            <a:avLst/>
          </a:prstGeom>
        </p:spPr>
        <p:txBody>
          <a:bodyPr wrap="square" lIns="121789" tIns="60894" rIns="121789" bIns="60894">
            <a:spAutoFit/>
          </a:bodyPr>
          <a:lstStyle/>
          <a:p>
            <a:pPr algn="ctr"/>
            <a:r>
              <a:rPr lang="en-US" b="1" dirty="0">
                <a:latin typeface="+mn-lt"/>
              </a:rPr>
              <a:t>Mean Percent of Nursing Home HCP Vaccinated Against Influenza</a:t>
            </a:r>
            <a:br>
              <a:rPr lang="en-US" b="1" dirty="0">
                <a:latin typeface="+mn-lt"/>
              </a:rPr>
            </a:br>
            <a:r>
              <a:rPr lang="en-US" b="1" dirty="0">
                <a:latin typeface="+mn-lt"/>
              </a:rPr>
              <a:t>During the 2018-2019 Season </a:t>
            </a:r>
            <a:r>
              <a:rPr lang="en-US" b="1" dirty="0"/>
              <a:t> </a:t>
            </a:r>
            <a:endParaRPr lang="en-US" dirty="0"/>
          </a:p>
        </p:txBody>
      </p:sp>
      <p:sp>
        <p:nvSpPr>
          <p:cNvPr id="6" name="TextBox 5"/>
          <p:cNvSpPr txBox="1"/>
          <p:nvPr/>
        </p:nvSpPr>
        <p:spPr>
          <a:xfrm>
            <a:off x="770687" y="6187168"/>
            <a:ext cx="7453124" cy="369199"/>
          </a:xfrm>
          <a:prstGeom prst="rect">
            <a:avLst/>
          </a:prstGeom>
          <a:noFill/>
        </p:spPr>
        <p:txBody>
          <a:bodyPr wrap="square" lIns="121789" tIns="60894" rIns="121789" bIns="60894" rtlCol="0">
            <a:spAutoFit/>
          </a:bodyPr>
          <a:lstStyle/>
          <a:p>
            <a:r>
              <a:rPr lang="en-US" sz="1600" dirty="0">
                <a:latin typeface="+mn-lt"/>
              </a:rPr>
              <a:t>N=315 Reporting Facilities </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Nursing Homes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22</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353688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10297416"/>
              </p:ext>
            </p:extLst>
          </p:nvPr>
        </p:nvGraphicFramePr>
        <p:xfrm>
          <a:off x="1084330" y="1818870"/>
          <a:ext cx="10186376" cy="4413175"/>
        </p:xfrm>
        <a:graphic>
          <a:graphicData uri="http://schemas.openxmlformats.org/drawingml/2006/table">
            <a:tbl>
              <a:tblPr firstRow="1" firstCol="1" bandRow="1"/>
              <a:tblGrid>
                <a:gridCol w="5516351">
                  <a:extLst>
                    <a:ext uri="{9D8B030D-6E8A-4147-A177-3AD203B41FA5}">
                      <a16:colId xmlns="" xmlns:a16="http://schemas.microsoft.com/office/drawing/2014/main" val="20000"/>
                    </a:ext>
                  </a:extLst>
                </a:gridCol>
                <a:gridCol w="2415530">
                  <a:extLst>
                    <a:ext uri="{9D8B030D-6E8A-4147-A177-3AD203B41FA5}">
                      <a16:colId xmlns="" xmlns:a16="http://schemas.microsoft.com/office/drawing/2014/main" val="20001"/>
                    </a:ext>
                  </a:extLst>
                </a:gridCol>
                <a:gridCol w="2254495">
                  <a:extLst>
                    <a:ext uri="{9D8B030D-6E8A-4147-A177-3AD203B41FA5}">
                      <a16:colId xmlns="" xmlns:a16="http://schemas.microsoft.com/office/drawing/2014/main" val="20002"/>
                    </a:ext>
                  </a:extLst>
                </a:gridCol>
              </a:tblGrid>
              <a:tr h="724305">
                <a:tc>
                  <a:txBody>
                    <a:bodyPr/>
                    <a:lstStyle/>
                    <a:p>
                      <a:pPr marL="0" marR="0">
                        <a:spcBef>
                          <a:spcPts val="0"/>
                        </a:spcBef>
                        <a:spcAft>
                          <a:spcPts val="0"/>
                        </a:spcAft>
                      </a:pPr>
                      <a:r>
                        <a:rPr lang="en-US" sz="1800" b="1" dirty="0">
                          <a:solidFill>
                            <a:srgbClr val="FFFFFF"/>
                          </a:solidFill>
                          <a:effectLst/>
                          <a:latin typeface="+mn-lt"/>
                          <a:ea typeface="Times New Roman"/>
                          <a:cs typeface="Arial"/>
                        </a:rPr>
                        <a:t> </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Mean % Vaccinated</a:t>
                      </a:r>
                      <a:endParaRPr lang="en-US" sz="180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Range</a:t>
                      </a:r>
                      <a:endParaRPr lang="en-US" sz="180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61827">
                <a:tc>
                  <a:txBody>
                    <a:bodyPr/>
                    <a:lstStyle/>
                    <a:p>
                      <a:pPr marL="0" marR="0">
                        <a:spcBef>
                          <a:spcPts val="0"/>
                        </a:spcBef>
                        <a:spcAft>
                          <a:spcPts val="0"/>
                        </a:spcAft>
                      </a:pPr>
                      <a:r>
                        <a:rPr lang="en-US" sz="1800" b="1" dirty="0">
                          <a:effectLst/>
                          <a:latin typeface="+mn-lt"/>
                          <a:ea typeface="Times New Roman"/>
                          <a:cs typeface="Arial"/>
                        </a:rPr>
                        <a:t>Total Vaccinated</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64%</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(18-100%)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461827">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61827">
                <a:tc>
                  <a:txBody>
                    <a:bodyPr/>
                    <a:lstStyle/>
                    <a:p>
                      <a:pPr marL="0" marR="0" algn="r">
                        <a:spcBef>
                          <a:spcPts val="0"/>
                        </a:spcBef>
                        <a:spcAft>
                          <a:spcPts val="0"/>
                        </a:spcAft>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29%</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(0-82%)</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61827">
                <a:tc>
                  <a:txBody>
                    <a:bodyPr/>
                    <a:lstStyle/>
                    <a:p>
                      <a:pPr marL="0" marR="0" algn="r">
                        <a:spcBef>
                          <a:spcPts val="0"/>
                        </a:spcBef>
                        <a:spcAft>
                          <a:spcPts val="0"/>
                        </a:spcAft>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1%</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(0-10%)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61827">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7%</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(0-60%)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61827">
                <a:tc>
                  <a:txBody>
                    <a:bodyPr/>
                    <a:lstStyle/>
                    <a:p>
                      <a:pPr marL="0" marR="0" algn="r">
                        <a:spcBef>
                          <a:spcPts val="0"/>
                        </a:spcBef>
                        <a:spcAft>
                          <a:spcPts val="0"/>
                        </a:spcAft>
                      </a:pPr>
                      <a:r>
                        <a:rPr lang="en-US" sz="1800" b="1" u="sng" dirty="0">
                          <a:effectLst/>
                          <a:latin typeface="+mn-lt"/>
                          <a:ea typeface="Times New Roman"/>
                          <a:cs typeface="Arial"/>
                        </a:rPr>
                        <a:t>Location Vaccinated</a:t>
                      </a:r>
                      <a:endParaRPr lang="en-US" sz="1800" u="sng"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61827">
                <a:tc>
                  <a:txBody>
                    <a:bodyPr/>
                    <a:lstStyle/>
                    <a:p>
                      <a:pPr marL="0" marR="0" algn="r">
                        <a:spcBef>
                          <a:spcPts val="0"/>
                        </a:spcBef>
                        <a:spcAft>
                          <a:spcPts val="0"/>
                        </a:spcAft>
                      </a:pPr>
                      <a:r>
                        <a:rPr lang="en-US" sz="1800" b="1" dirty="0">
                          <a:effectLst/>
                          <a:latin typeface="+mn-lt"/>
                          <a:ea typeface="Times New Roman"/>
                          <a:cs typeface="Arial"/>
                        </a:rPr>
                        <a:t>At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48%</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56081">
                <a:tc>
                  <a:txBody>
                    <a:bodyPr/>
                    <a:lstStyle/>
                    <a:p>
                      <a:pPr marL="0" marR="0" algn="r">
                        <a:spcBef>
                          <a:spcPts val="0"/>
                        </a:spcBef>
                        <a:spcAft>
                          <a:spcPts val="0"/>
                        </a:spcAft>
                      </a:pPr>
                      <a:r>
                        <a:rPr lang="en-US" sz="1800" b="1" dirty="0">
                          <a:effectLst/>
                          <a:latin typeface="+mn-lt"/>
                          <a:ea typeface="Times New Roman"/>
                          <a:cs typeface="Arial"/>
                        </a:rPr>
                        <a:t>Outside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52%</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4" name="Rectangle 3"/>
          <p:cNvSpPr/>
          <p:nvPr/>
        </p:nvSpPr>
        <p:spPr>
          <a:xfrm>
            <a:off x="617358" y="961698"/>
            <a:ext cx="10653348" cy="861641"/>
          </a:xfrm>
          <a:prstGeom prst="rect">
            <a:avLst/>
          </a:prstGeom>
        </p:spPr>
        <p:txBody>
          <a:bodyPr wrap="square" lIns="121789" tIns="60894" rIns="121789" bIns="60894">
            <a:spAutoFit/>
          </a:bodyPr>
          <a:lstStyle/>
          <a:p>
            <a:pPr algn="ctr"/>
            <a:r>
              <a:rPr lang="en-US" b="1" dirty="0">
                <a:latin typeface="+mn-lt"/>
              </a:rPr>
              <a:t>Mean Percent of Rest Home HCP Vaccinated Against Influenza</a:t>
            </a:r>
            <a:br>
              <a:rPr lang="en-US" b="1" dirty="0">
                <a:latin typeface="+mn-lt"/>
              </a:rPr>
            </a:br>
            <a:r>
              <a:rPr lang="en-US" b="1" dirty="0">
                <a:latin typeface="+mn-lt"/>
              </a:rPr>
              <a:t>During the 2018-2019 Season</a:t>
            </a:r>
            <a:endParaRPr lang="en-US" dirty="0">
              <a:latin typeface="+mn-lt"/>
            </a:endParaRPr>
          </a:p>
        </p:txBody>
      </p:sp>
      <p:sp>
        <p:nvSpPr>
          <p:cNvPr id="6" name="TextBox 5"/>
          <p:cNvSpPr txBox="1"/>
          <p:nvPr/>
        </p:nvSpPr>
        <p:spPr>
          <a:xfrm>
            <a:off x="960504" y="6209009"/>
            <a:ext cx="4148868" cy="369199"/>
          </a:xfrm>
          <a:prstGeom prst="rect">
            <a:avLst/>
          </a:prstGeom>
          <a:noFill/>
        </p:spPr>
        <p:txBody>
          <a:bodyPr wrap="square" lIns="121789" tIns="60894" rIns="121789" bIns="60894" rtlCol="0">
            <a:spAutoFit/>
          </a:bodyPr>
          <a:lstStyle/>
          <a:p>
            <a:pPr lvl="0"/>
            <a:r>
              <a:rPr lang="en-US" sz="1600" dirty="0">
                <a:solidFill>
                  <a:prstClr val="black"/>
                </a:solidFill>
                <a:latin typeface="+mn-lt"/>
              </a:rPr>
              <a:t>N=29 Reporting Facilities </a:t>
            </a:r>
          </a:p>
        </p:txBody>
      </p:sp>
      <p:sp>
        <p:nvSpPr>
          <p:cNvPr id="7" name="Rectangle 6"/>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Rest Homes</a:t>
            </a:r>
          </a:p>
        </p:txBody>
      </p:sp>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23</a:t>
            </a:fld>
            <a:endParaRPr lang="en-US" dirty="0">
              <a:solidFill>
                <a:srgbClr val="464646">
                  <a:lumMod val="40000"/>
                  <a:lumOff val="60000"/>
                </a:srgbClr>
              </a:solidFill>
              <a:latin typeface="+mn-lt"/>
            </a:endParaRPr>
          </a:p>
        </p:txBody>
      </p:sp>
      <p:sp>
        <p:nvSpPr>
          <p:cNvPr id="9"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2142738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1" y="104775"/>
            <a:ext cx="10969784" cy="738530"/>
          </a:xfrm>
          <a:prstGeom prst="rect">
            <a:avLst/>
          </a:prstGeom>
        </p:spPr>
        <p:txBody>
          <a:bodyPr wrap="square" lIns="121789" tIns="60894" rIns="121789" bIns="60894">
            <a:spAutoFit/>
          </a:bodyPr>
          <a:lstStyle/>
          <a:p>
            <a:r>
              <a:rPr lang="en-US" altLang="en-US" sz="4000" b="1" dirty="0">
                <a:solidFill>
                  <a:schemeClr val="bg1"/>
                </a:solidFill>
                <a:latin typeface="+mn-lt"/>
              </a:rPr>
              <a:t>2018-2019 Results</a:t>
            </a:r>
            <a:r>
              <a:rPr lang="en-US" altLang="en-US" sz="4000" b="1" dirty="0">
                <a:solidFill>
                  <a:srgbClr val="FFFFFF"/>
                </a:solidFill>
                <a:latin typeface="+mn-lt"/>
              </a:rPr>
              <a:t>: Adult Day Health Programs</a:t>
            </a:r>
          </a:p>
        </p:txBody>
      </p:sp>
      <p:graphicFrame>
        <p:nvGraphicFramePr>
          <p:cNvPr id="5" name="Table 4"/>
          <p:cNvGraphicFramePr>
            <a:graphicFrameLocks noGrp="1"/>
          </p:cNvGraphicFramePr>
          <p:nvPr>
            <p:extLst>
              <p:ext uri="{D42A27DB-BD31-4B8C-83A1-F6EECF244321}">
                <p14:modId xmlns:p14="http://schemas.microsoft.com/office/powerpoint/2010/main" val="395902183"/>
              </p:ext>
            </p:extLst>
          </p:nvPr>
        </p:nvGraphicFramePr>
        <p:xfrm>
          <a:off x="918120" y="1965041"/>
          <a:ext cx="10352586" cy="4071952"/>
        </p:xfrm>
        <a:graphic>
          <a:graphicData uri="http://schemas.openxmlformats.org/drawingml/2006/table">
            <a:tbl>
              <a:tblPr firstRow="1" firstCol="1" bandRow="1"/>
              <a:tblGrid>
                <a:gridCol w="5606362">
                  <a:extLst>
                    <a:ext uri="{9D8B030D-6E8A-4147-A177-3AD203B41FA5}">
                      <a16:colId xmlns="" xmlns:a16="http://schemas.microsoft.com/office/drawing/2014/main" val="20000"/>
                    </a:ext>
                  </a:extLst>
                </a:gridCol>
                <a:gridCol w="2454944">
                  <a:extLst>
                    <a:ext uri="{9D8B030D-6E8A-4147-A177-3AD203B41FA5}">
                      <a16:colId xmlns="" xmlns:a16="http://schemas.microsoft.com/office/drawing/2014/main" val="20001"/>
                    </a:ext>
                  </a:extLst>
                </a:gridCol>
                <a:gridCol w="2291280">
                  <a:extLst>
                    <a:ext uri="{9D8B030D-6E8A-4147-A177-3AD203B41FA5}">
                      <a16:colId xmlns="" xmlns:a16="http://schemas.microsoft.com/office/drawing/2014/main" val="20002"/>
                    </a:ext>
                  </a:extLst>
                </a:gridCol>
              </a:tblGrid>
              <a:tr h="616234">
                <a:tc>
                  <a:txBody>
                    <a:bodyPr/>
                    <a:lstStyle/>
                    <a:p>
                      <a:pPr marL="0" marR="0">
                        <a:spcBef>
                          <a:spcPts val="0"/>
                        </a:spcBef>
                        <a:spcAft>
                          <a:spcPts val="0"/>
                        </a:spcAft>
                      </a:pPr>
                      <a:r>
                        <a:rPr lang="en-US" sz="1800" b="1" dirty="0">
                          <a:solidFill>
                            <a:srgbClr val="FFFFFF"/>
                          </a:solidFill>
                          <a:effectLst/>
                          <a:latin typeface="+mn-lt"/>
                          <a:ea typeface="Times New Roman"/>
                          <a:cs typeface="Arial"/>
                        </a:rPr>
                        <a:t> </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Mean % Vaccinated</a:t>
                      </a:r>
                      <a:endParaRPr lang="en-US" sz="1800" dirty="0">
                        <a:solidFill>
                          <a:schemeClr val="tx1"/>
                        </a:solidFill>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800" b="1" dirty="0">
                          <a:solidFill>
                            <a:schemeClr val="tx1"/>
                          </a:solidFill>
                          <a:effectLst/>
                          <a:latin typeface="+mn-lt"/>
                          <a:ea typeface="Times New Roman"/>
                          <a:cs typeface="Arial"/>
                        </a:rPr>
                        <a:t>Range</a:t>
                      </a:r>
                      <a:endParaRPr lang="en-US" sz="1800" dirty="0">
                        <a:solidFill>
                          <a:schemeClr val="tx1"/>
                        </a:solidFill>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430741">
                <a:tc>
                  <a:txBody>
                    <a:bodyPr/>
                    <a:lstStyle/>
                    <a:p>
                      <a:pPr marL="0" marR="0">
                        <a:spcBef>
                          <a:spcPts val="0"/>
                        </a:spcBef>
                        <a:spcAft>
                          <a:spcPts val="0"/>
                        </a:spcAft>
                      </a:pPr>
                      <a:r>
                        <a:rPr lang="en-US" sz="1800" b="1" dirty="0">
                          <a:effectLst/>
                          <a:latin typeface="+mn-lt"/>
                          <a:ea typeface="Times New Roman"/>
                          <a:cs typeface="Arial"/>
                        </a:rPr>
                        <a:t>Total Vaccinated</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61%</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(0-125%)</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1"/>
                  </a:ext>
                </a:extLst>
              </a:tr>
              <a:tr h="430741">
                <a:tc>
                  <a:txBody>
                    <a:bodyPr/>
                    <a:lstStyle/>
                    <a:p>
                      <a:pPr marL="0" marR="0">
                        <a:spcBef>
                          <a:spcPts val="0"/>
                        </a:spcBef>
                        <a:spcAft>
                          <a:spcPts val="0"/>
                        </a:spcAft>
                      </a:pPr>
                      <a:r>
                        <a:rPr lang="en-US" sz="1800" b="1" dirty="0">
                          <a:solidFill>
                            <a:schemeClr val="tx1"/>
                          </a:solidFill>
                          <a:effectLst/>
                          <a:latin typeface="+mn-lt"/>
                          <a:ea typeface="Times New Roman"/>
                          <a:cs typeface="Arial"/>
                        </a:rPr>
                        <a:t>Total</a:t>
                      </a:r>
                      <a:r>
                        <a:rPr lang="en-US" sz="1800" b="1" baseline="0" dirty="0">
                          <a:solidFill>
                            <a:schemeClr val="tx1"/>
                          </a:solidFill>
                          <a:effectLst/>
                          <a:latin typeface="+mn-lt"/>
                          <a:ea typeface="Times New Roman"/>
                          <a:cs typeface="Arial"/>
                        </a:rPr>
                        <a:t> Exceptions</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2"/>
                  </a:ext>
                </a:extLst>
              </a:tr>
              <a:tr h="430741">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Declined</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33%</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(0-100%)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3"/>
                  </a:ext>
                </a:extLst>
              </a:tr>
              <a:tr h="430741">
                <a:tc>
                  <a:txBody>
                    <a:bodyPr/>
                    <a:lstStyle/>
                    <a:p>
                      <a:pPr marL="0" marR="0" indent="0" algn="r" defTabSz="1215808"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Medical</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3%</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(0-39%)</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r h="430741">
                <a:tc>
                  <a:txBody>
                    <a:bodyPr/>
                    <a:lstStyle/>
                    <a:p>
                      <a:pPr marL="0" marR="0" algn="r">
                        <a:spcBef>
                          <a:spcPts val="0"/>
                        </a:spcBef>
                        <a:spcAft>
                          <a:spcPts val="0"/>
                        </a:spcAft>
                      </a:pPr>
                      <a:r>
                        <a:rPr lang="en-US" sz="1800" dirty="0">
                          <a:effectLst/>
                          <a:latin typeface="+mn-lt"/>
                          <a:ea typeface="Times New Roman"/>
                        </a:rPr>
                        <a:t>Unknown</a:t>
                      </a: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4%</a:t>
                      </a: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rPr>
                        <a:t>(0-50%)</a:t>
                      </a: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5"/>
                  </a:ext>
                </a:extLst>
              </a:tr>
              <a:tr h="430741">
                <a:tc>
                  <a:txBody>
                    <a:bodyPr/>
                    <a:lstStyle/>
                    <a:p>
                      <a:pPr marL="0" marR="0" algn="r">
                        <a:spcBef>
                          <a:spcPts val="0"/>
                        </a:spcBef>
                        <a:spcAft>
                          <a:spcPts val="0"/>
                        </a:spcAft>
                      </a:pPr>
                      <a:r>
                        <a:rPr lang="en-US" sz="1800" b="1" u="sng" dirty="0">
                          <a:effectLst/>
                          <a:latin typeface="+mn-lt"/>
                          <a:ea typeface="Times New Roman"/>
                          <a:cs typeface="Arial"/>
                        </a:rPr>
                        <a:t>Location Vaccinated</a:t>
                      </a:r>
                      <a:endParaRPr lang="en-US" sz="1800" u="sng"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 </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6"/>
                  </a:ext>
                </a:extLst>
              </a:tr>
              <a:tr h="430741">
                <a:tc>
                  <a:txBody>
                    <a:bodyPr/>
                    <a:lstStyle/>
                    <a:p>
                      <a:pPr marL="0" marR="0" algn="r">
                        <a:spcBef>
                          <a:spcPts val="0"/>
                        </a:spcBef>
                        <a:spcAft>
                          <a:spcPts val="0"/>
                        </a:spcAft>
                      </a:pPr>
                      <a:r>
                        <a:rPr lang="en-US" sz="1800" b="1" dirty="0">
                          <a:effectLst/>
                          <a:latin typeface="+mn-lt"/>
                          <a:ea typeface="Times New Roman"/>
                          <a:cs typeface="Arial"/>
                        </a:rPr>
                        <a:t>At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50%</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7"/>
                  </a:ext>
                </a:extLst>
              </a:tr>
              <a:tr h="440531">
                <a:tc>
                  <a:txBody>
                    <a:bodyPr/>
                    <a:lstStyle/>
                    <a:p>
                      <a:pPr marL="0" marR="0" algn="r">
                        <a:spcBef>
                          <a:spcPts val="0"/>
                        </a:spcBef>
                        <a:spcAft>
                          <a:spcPts val="0"/>
                        </a:spcAft>
                      </a:pPr>
                      <a:r>
                        <a:rPr lang="en-US" sz="1800" b="1" dirty="0">
                          <a:effectLst/>
                          <a:latin typeface="+mn-lt"/>
                          <a:ea typeface="Times New Roman"/>
                          <a:cs typeface="Arial"/>
                        </a:rPr>
                        <a:t>Outside Place of Employment</a:t>
                      </a:r>
                      <a:endParaRPr lang="en-US" sz="1800" dirty="0">
                        <a:effectLst/>
                        <a:latin typeface="+mn-lt"/>
                        <a:ea typeface="Times New Roman"/>
                      </a:endParaRPr>
                    </a:p>
                  </a:txBody>
                  <a:tcPr marL="91416" marR="9141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50%</a:t>
                      </a:r>
                      <a:endParaRPr lang="en-US" sz="1800" dirty="0">
                        <a:effectLst/>
                        <a:latin typeface="+mn-lt"/>
                        <a:ea typeface="Times New Roman"/>
                      </a:endParaRPr>
                    </a:p>
                  </a:txBody>
                  <a:tcPr marL="91416" marR="9141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a:cs typeface="Arial"/>
                        </a:rPr>
                        <a:t>(0-100%)</a:t>
                      </a:r>
                      <a:endParaRPr lang="en-US" sz="1800" dirty="0">
                        <a:effectLst/>
                        <a:latin typeface="+mn-lt"/>
                        <a:ea typeface="Times New Roman"/>
                      </a:endParaRPr>
                    </a:p>
                  </a:txBody>
                  <a:tcPr marL="91416" marR="9141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6" name="Rectangle 5"/>
          <p:cNvSpPr/>
          <p:nvPr/>
        </p:nvSpPr>
        <p:spPr>
          <a:xfrm>
            <a:off x="858838" y="1012783"/>
            <a:ext cx="10471309" cy="861641"/>
          </a:xfrm>
          <a:prstGeom prst="rect">
            <a:avLst/>
          </a:prstGeom>
        </p:spPr>
        <p:txBody>
          <a:bodyPr wrap="square" lIns="121789" tIns="60894" rIns="121789" bIns="60894">
            <a:spAutoFit/>
          </a:bodyPr>
          <a:lstStyle/>
          <a:p>
            <a:pPr algn="ctr"/>
            <a:r>
              <a:rPr lang="en-US" b="1" dirty="0">
                <a:latin typeface="Calibri" panose="020F0502020204030204" pitchFamily="34" charset="0"/>
              </a:rPr>
              <a:t>Mean Percent of Adult Day Health HCP Vaccinated against Influenza</a:t>
            </a:r>
            <a:br>
              <a:rPr lang="en-US" b="1" dirty="0">
                <a:latin typeface="Calibri" panose="020F0502020204030204" pitchFamily="34" charset="0"/>
              </a:rPr>
            </a:br>
            <a:r>
              <a:rPr lang="en-US" b="1" dirty="0">
                <a:latin typeface="Calibri" panose="020F0502020204030204" pitchFamily="34" charset="0"/>
              </a:rPr>
              <a:t>During the 2018-2019 Season </a:t>
            </a:r>
            <a:r>
              <a:rPr lang="en-US" b="1" i="1" dirty="0"/>
              <a:t> </a:t>
            </a:r>
            <a:endParaRPr lang="en-US" dirty="0"/>
          </a:p>
        </p:txBody>
      </p:sp>
      <p:sp>
        <p:nvSpPr>
          <p:cNvPr id="4" name="TextBox 3"/>
          <p:cNvSpPr txBox="1"/>
          <p:nvPr/>
        </p:nvSpPr>
        <p:spPr>
          <a:xfrm>
            <a:off x="783973" y="6183808"/>
            <a:ext cx="6680109" cy="369199"/>
          </a:xfrm>
          <a:prstGeom prst="rect">
            <a:avLst/>
          </a:prstGeom>
          <a:noFill/>
        </p:spPr>
        <p:txBody>
          <a:bodyPr wrap="square" lIns="121789" tIns="60894" rIns="121789" bIns="60894" rtlCol="0">
            <a:spAutoFit/>
          </a:bodyPr>
          <a:lstStyle/>
          <a:p>
            <a:r>
              <a:rPr lang="en-US" sz="1600" dirty="0">
                <a:latin typeface="Calibri" panose="020F0502020204030204" pitchFamily="34" charset="0"/>
              </a:rPr>
              <a:t>N=123 Reporting Programs </a:t>
            </a:r>
          </a:p>
        </p:txBody>
      </p:sp>
      <p:sp>
        <p:nvSpPr>
          <p:cNvPr id="7"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24</a:t>
            </a:fld>
            <a:endParaRPr lang="en-US" dirty="0">
              <a:solidFill>
                <a:srgbClr val="464646">
                  <a:lumMod val="40000"/>
                  <a:lumOff val="60000"/>
                </a:srgbClr>
              </a:solidFill>
              <a:latin typeface="+mn-lt"/>
            </a:endParaRPr>
          </a:p>
        </p:txBody>
      </p:sp>
      <p:sp>
        <p:nvSpPr>
          <p:cNvPr id="8"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4072915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7357" y="1060233"/>
            <a:ext cx="11033261" cy="738530"/>
          </a:xfrm>
          <a:prstGeom prst="rect">
            <a:avLst/>
          </a:prstGeom>
        </p:spPr>
        <p:txBody>
          <a:bodyPr wrap="square" lIns="121789" tIns="60894" rIns="121789" bIns="60894">
            <a:spAutoFit/>
          </a:bodyPr>
          <a:lstStyle/>
          <a:p>
            <a:pPr algn="ctr"/>
            <a:r>
              <a:rPr lang="en-US" sz="2000" b="1" dirty="0">
                <a:latin typeface="Calibri" panose="020F0502020204030204" pitchFamily="34" charset="0"/>
              </a:rPr>
              <a:t>Mean Percent of HCP Influenza Vaccinations and Declinations as Reported by Massachusetts Clinics, Nursing Homes, Rest Homes and Adult Day Health Programs: 2014-2019 Seasons</a:t>
            </a:r>
            <a:endParaRPr lang="en-US" sz="2000" dirty="0"/>
          </a:p>
        </p:txBody>
      </p:sp>
      <p:sp>
        <p:nvSpPr>
          <p:cNvPr id="11" name="Rectangle 10"/>
          <p:cNvSpPr/>
          <p:nvPr/>
        </p:nvSpPr>
        <p:spPr>
          <a:xfrm>
            <a:off x="617357" y="-95250"/>
            <a:ext cx="11270702" cy="1169418"/>
          </a:xfrm>
          <a:prstGeom prst="rect">
            <a:avLst/>
          </a:prstGeom>
        </p:spPr>
        <p:txBody>
          <a:bodyPr wrap="square" lIns="121789" tIns="60894" rIns="121789" bIns="60894">
            <a:spAutoFit/>
          </a:bodyPr>
          <a:lstStyle/>
          <a:p>
            <a:r>
              <a:rPr lang="en-US" altLang="en-US" sz="3400" b="1" dirty="0">
                <a:solidFill>
                  <a:srgbClr val="FFFFFF"/>
                </a:solidFill>
                <a:latin typeface="+mn-lt"/>
              </a:rPr>
              <a:t>Trends Over Time: Clinics, Nursing Homes, Rest Homes and Adult Day Health Programs</a:t>
            </a:r>
          </a:p>
        </p:txBody>
      </p:sp>
      <p:sp>
        <p:nvSpPr>
          <p:cNvPr id="3" name="TextBox 2"/>
          <p:cNvSpPr txBox="1"/>
          <p:nvPr/>
        </p:nvSpPr>
        <p:spPr>
          <a:xfrm>
            <a:off x="617359" y="6110397"/>
            <a:ext cx="9622894" cy="415365"/>
          </a:xfrm>
          <a:prstGeom prst="rect">
            <a:avLst/>
          </a:prstGeom>
          <a:noFill/>
        </p:spPr>
        <p:txBody>
          <a:bodyPr wrap="square" lIns="121789" tIns="60894" rIns="121789" bIns="60894" rtlCol="0">
            <a:spAutoFit/>
          </a:bodyPr>
          <a:lstStyle/>
          <a:p>
            <a:r>
              <a:rPr lang="en-US" sz="1900" dirty="0">
                <a:latin typeface="+mn-lt"/>
              </a:rPr>
              <a:t>* 2015-2016 Season was the first year Adult Day Health Programs were required to report  </a:t>
            </a:r>
          </a:p>
        </p:txBody>
      </p:sp>
      <p:grpSp>
        <p:nvGrpSpPr>
          <p:cNvPr id="19" name="Group 18"/>
          <p:cNvGrpSpPr>
            <a:grpSpLocks/>
          </p:cNvGrpSpPr>
          <p:nvPr/>
        </p:nvGrpSpPr>
        <p:grpSpPr bwMode="auto">
          <a:xfrm>
            <a:off x="617359" y="1928391"/>
            <a:ext cx="10573642" cy="4071976"/>
            <a:chOff x="-309724" y="79762"/>
            <a:chExt cx="5587034" cy="2956891"/>
          </a:xfrm>
        </p:grpSpPr>
        <p:graphicFrame>
          <p:nvGraphicFramePr>
            <p:cNvPr id="21" name="Chart 20"/>
            <p:cNvGraphicFramePr>
              <a:graphicFrameLocks/>
            </p:cNvGraphicFramePr>
            <p:nvPr>
              <p:extLst>
                <p:ext uri="{D42A27DB-BD31-4B8C-83A1-F6EECF244321}">
                  <p14:modId xmlns:p14="http://schemas.microsoft.com/office/powerpoint/2010/main" val="744167812"/>
                </p:ext>
              </p:extLst>
            </p:nvPr>
          </p:nvGraphicFramePr>
          <p:xfrm>
            <a:off x="-309724" y="79762"/>
            <a:ext cx="5587034" cy="2956891"/>
          </p:xfrm>
          <a:graphic>
            <a:graphicData uri="http://schemas.openxmlformats.org/drawingml/2006/chart">
              <c:chart xmlns:c="http://schemas.openxmlformats.org/drawingml/2006/chart" xmlns:r="http://schemas.openxmlformats.org/officeDocument/2006/relationships" r:id="rId3"/>
            </a:graphicData>
          </a:graphic>
        </p:graphicFrame>
        <p:sp>
          <p:nvSpPr>
            <p:cNvPr id="24" name="Line 18"/>
            <p:cNvSpPr>
              <a:spLocks noChangeShapeType="1"/>
            </p:cNvSpPr>
            <p:nvPr/>
          </p:nvSpPr>
          <p:spPr bwMode="auto">
            <a:xfrm flipV="1">
              <a:off x="297440" y="710354"/>
              <a:ext cx="4813445"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grpSp>
      <p:sp>
        <p:nvSpPr>
          <p:cNvPr id="20" name="TextBox 11"/>
          <p:cNvSpPr txBox="1"/>
          <p:nvPr/>
        </p:nvSpPr>
        <p:spPr bwMode="auto">
          <a:xfrm>
            <a:off x="9342186" y="1910055"/>
            <a:ext cx="1348976" cy="4283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tx1"/>
                </a:solidFill>
                <a:cs typeface="Arial" panose="020B0604020202020204" pitchFamily="34" charset="0"/>
              </a:rPr>
              <a:t>Adult Day Health*</a:t>
            </a:r>
          </a:p>
        </p:txBody>
      </p:sp>
      <p:sp>
        <p:nvSpPr>
          <p:cNvPr id="27" name="TextBox 11"/>
          <p:cNvSpPr txBox="1"/>
          <p:nvPr/>
        </p:nvSpPr>
        <p:spPr bwMode="auto">
          <a:xfrm>
            <a:off x="6891280" y="1856447"/>
            <a:ext cx="1348976" cy="4283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tx1"/>
                </a:solidFill>
                <a:cs typeface="Arial" panose="020B0604020202020204" pitchFamily="34" charset="0"/>
              </a:rPr>
              <a:t>Rest Homes</a:t>
            </a:r>
          </a:p>
        </p:txBody>
      </p:sp>
      <p:sp>
        <p:nvSpPr>
          <p:cNvPr id="28" name="TextBox 11"/>
          <p:cNvSpPr txBox="1"/>
          <p:nvPr/>
        </p:nvSpPr>
        <p:spPr bwMode="auto">
          <a:xfrm>
            <a:off x="4535045" y="1909092"/>
            <a:ext cx="1348976" cy="4283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tx1"/>
                </a:solidFill>
                <a:cs typeface="Arial" panose="020B0604020202020204" pitchFamily="34" charset="0"/>
              </a:rPr>
              <a:t>Nursing Homes</a:t>
            </a:r>
          </a:p>
        </p:txBody>
      </p:sp>
      <p:sp>
        <p:nvSpPr>
          <p:cNvPr id="29" name="TextBox 11"/>
          <p:cNvSpPr txBox="1"/>
          <p:nvPr/>
        </p:nvSpPr>
        <p:spPr bwMode="auto">
          <a:xfrm>
            <a:off x="1973691" y="1985967"/>
            <a:ext cx="1348976" cy="4283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tx1"/>
                </a:solidFill>
                <a:cs typeface="Arial" panose="020B0604020202020204" pitchFamily="34" charset="0"/>
              </a:rPr>
              <a:t>Clinics</a:t>
            </a:r>
          </a:p>
        </p:txBody>
      </p:sp>
      <p:sp>
        <p:nvSpPr>
          <p:cNvPr id="4" name="TextBox 3">
            <a:extLst>
              <a:ext uri="{FF2B5EF4-FFF2-40B4-BE49-F238E27FC236}">
                <a16:creationId xmlns="" xmlns:a16="http://schemas.microsoft.com/office/drawing/2014/main" id="{9122D94C-BEE7-4832-92D1-35142D8ABC95}"/>
              </a:ext>
            </a:extLst>
          </p:cNvPr>
          <p:cNvSpPr txBox="1"/>
          <p:nvPr/>
        </p:nvSpPr>
        <p:spPr>
          <a:xfrm>
            <a:off x="10876036" y="2580321"/>
            <a:ext cx="1244400" cy="369332"/>
          </a:xfrm>
          <a:prstGeom prst="rect">
            <a:avLst/>
          </a:prstGeom>
          <a:noFill/>
        </p:spPr>
        <p:txBody>
          <a:bodyPr wrap="square" rtlCol="0">
            <a:spAutoFit/>
          </a:bodyPr>
          <a:lstStyle/>
          <a:p>
            <a:r>
              <a:rPr lang="en-US" sz="1800" b="1" dirty="0">
                <a:latin typeface="+mn-lt"/>
              </a:rPr>
              <a:t>90% Goal</a:t>
            </a:r>
          </a:p>
        </p:txBody>
      </p:sp>
      <p:sp>
        <p:nvSpPr>
          <p:cNvPr id="14"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25</a:t>
            </a:fld>
            <a:endParaRPr lang="en-US" dirty="0">
              <a:solidFill>
                <a:srgbClr val="464646">
                  <a:lumMod val="40000"/>
                  <a:lumOff val="60000"/>
                </a:srgbClr>
              </a:solidFill>
              <a:latin typeface="+mn-lt"/>
            </a:endParaRPr>
          </a:p>
        </p:txBody>
      </p:sp>
      <p:sp>
        <p:nvSpPr>
          <p:cNvPr id="15"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4221364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07B184-FBF1-4954-82C0-20C56423CAE0}"/>
              </a:ext>
            </a:extLst>
          </p:cNvPr>
          <p:cNvSpPr>
            <a:spLocks noGrp="1"/>
          </p:cNvSpPr>
          <p:nvPr>
            <p:ph type="title"/>
          </p:nvPr>
        </p:nvSpPr>
        <p:spPr>
          <a:xfrm>
            <a:off x="619125" y="0"/>
            <a:ext cx="11569700" cy="931863"/>
          </a:xfrm>
        </p:spPr>
        <p:txBody>
          <a:bodyPr>
            <a:noAutofit/>
          </a:bodyPr>
          <a:lstStyle/>
          <a:p>
            <a:r>
              <a:rPr lang="en-US" sz="3400" dirty="0">
                <a:solidFill>
                  <a:schemeClr val="bg1"/>
                </a:solidFill>
              </a:rPr>
              <a:t>ACH, ASC, Dialysis and Non-Acute Hospital</a:t>
            </a:r>
            <a:br>
              <a:rPr lang="en-US" sz="3400" dirty="0">
                <a:solidFill>
                  <a:schemeClr val="bg1"/>
                </a:solidFill>
              </a:rPr>
            </a:br>
            <a:r>
              <a:rPr lang="en-US" sz="3400" dirty="0">
                <a:solidFill>
                  <a:schemeClr val="bg1"/>
                </a:solidFill>
              </a:rPr>
              <a:t>Seasonal Survey Findings</a:t>
            </a:r>
          </a:p>
        </p:txBody>
      </p:sp>
      <p:sp>
        <p:nvSpPr>
          <p:cNvPr id="3" name="Content Placeholder 2">
            <a:extLst>
              <a:ext uri="{FF2B5EF4-FFF2-40B4-BE49-F238E27FC236}">
                <a16:creationId xmlns="" xmlns:a16="http://schemas.microsoft.com/office/drawing/2014/main" id="{15CDFF1C-A3F0-4E41-B955-5964C62BA56E}"/>
              </a:ext>
            </a:extLst>
          </p:cNvPr>
          <p:cNvSpPr>
            <a:spLocks noGrp="1"/>
          </p:cNvSpPr>
          <p:nvPr>
            <p:ph idx="1"/>
          </p:nvPr>
        </p:nvSpPr>
        <p:spPr>
          <a:xfrm>
            <a:off x="216300" y="1162050"/>
            <a:ext cx="11363084" cy="5138792"/>
          </a:xfrm>
        </p:spPr>
        <p:txBody>
          <a:bodyPr>
            <a:noAutofit/>
          </a:bodyPr>
          <a:lstStyle/>
          <a:p>
            <a:pPr marL="0" indent="0">
              <a:buNone/>
            </a:pPr>
            <a:r>
              <a:rPr lang="en-US" sz="2600" dirty="0"/>
              <a:t>Hospitals, ASCs and dialysis centers completed a voluntary survey on HCP influenza vaccination campaigns and policies. DPH received responses from 184 facilities and provided the following results:</a:t>
            </a:r>
          </a:p>
          <a:p>
            <a:pPr marL="457200" indent="-285750">
              <a:spcBef>
                <a:spcPts val="0"/>
              </a:spcBef>
              <a:spcAft>
                <a:spcPts val="600"/>
              </a:spcAft>
            </a:pPr>
            <a:r>
              <a:rPr lang="en-US" sz="2200" dirty="0"/>
              <a:t>Facilities report using a variety of methods to vaccinate HCP including: having a mobile vaccination cart; providing vaccination during nights and weekends; and offering vaccination in common/easily accessible areas </a:t>
            </a:r>
          </a:p>
          <a:p>
            <a:pPr marL="457200" indent="-285750">
              <a:spcBef>
                <a:spcPts val="0"/>
              </a:spcBef>
              <a:spcAft>
                <a:spcPts val="600"/>
              </a:spcAft>
            </a:pPr>
            <a:r>
              <a:rPr lang="en-US" sz="2200" dirty="0"/>
              <a:t>Facilities report using several means of communication including: sending email reminders; providing education on the benefits and risks of vaccination; providing feedback on rates to administration; and tracking unit-based vaccination rates</a:t>
            </a:r>
          </a:p>
          <a:p>
            <a:pPr marL="457200" indent="-285750">
              <a:spcBef>
                <a:spcPts val="0"/>
              </a:spcBef>
              <a:spcAft>
                <a:spcPts val="600"/>
              </a:spcAft>
            </a:pPr>
            <a:r>
              <a:rPr lang="en-US" sz="2200" dirty="0"/>
              <a:t>When HCP report that they receive influenza vaccination at an off-site location, over 82% of all respondents required documentation of vaccination status</a:t>
            </a:r>
          </a:p>
          <a:p>
            <a:pPr marL="457200" indent="-285750">
              <a:spcBef>
                <a:spcPts val="0"/>
              </a:spcBef>
              <a:spcAft>
                <a:spcPts val="600"/>
              </a:spcAft>
            </a:pPr>
            <a:r>
              <a:rPr lang="en-US" sz="2200" dirty="0"/>
              <a:t>64% of ACHs report requiring influenza vaccination as a policy with either termination or other consequences for unvaccinated personnel, while between 12-43% of ASCs, dialysis and non-acute hospitals have this policy in place  </a:t>
            </a:r>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26</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3311752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441" y="1"/>
            <a:ext cx="11071516" cy="962024"/>
          </a:xfrm>
        </p:spPr>
        <p:txBody>
          <a:bodyPr>
            <a:normAutofit/>
          </a:bodyPr>
          <a:lstStyle/>
          <a:p>
            <a:pPr eaLnBrk="1" hangingPunct="1"/>
            <a:r>
              <a:rPr lang="en-US" altLang="en-US" sz="4000" b="1" dirty="0">
                <a:solidFill>
                  <a:schemeClr val="bg1"/>
                </a:solidFill>
              </a:rPr>
              <a:t>Conclusions</a:t>
            </a:r>
          </a:p>
        </p:txBody>
      </p:sp>
      <p:sp>
        <p:nvSpPr>
          <p:cNvPr id="30723" name="Rectangle 3"/>
          <p:cNvSpPr>
            <a:spLocks noGrp="1" noChangeArrowheads="1"/>
          </p:cNvSpPr>
          <p:nvPr>
            <p:ph type="body" idx="1"/>
          </p:nvPr>
        </p:nvSpPr>
        <p:spPr>
          <a:xfrm>
            <a:off x="609441" y="1400176"/>
            <a:ext cx="10969943" cy="4525963"/>
          </a:xfrm>
        </p:spPr>
        <p:txBody>
          <a:bodyPr/>
          <a:lstStyle/>
          <a:p>
            <a:pPr eaLnBrk="1" hangingPunct="1">
              <a:buFont typeface="Arial" panose="020B0604020202020204" pitchFamily="34" charset="0"/>
              <a:buChar char="•"/>
            </a:pPr>
            <a:r>
              <a:rPr lang="en-US" altLang="en-US" sz="2700" dirty="0">
                <a:latin typeface="Calibri" pitchFamily="34" charset="0"/>
              </a:rPr>
              <a:t>Overall acute care hospital  vaccine coverage exceeds the DPH and Healthy People 2020 benchmark for the fifth consecutive year</a:t>
            </a:r>
          </a:p>
          <a:p>
            <a:pPr marL="0" indent="0" eaLnBrk="1" hangingPunct="1">
              <a:buNone/>
            </a:pPr>
            <a:endParaRPr lang="en-US" altLang="en-US" sz="2700" dirty="0">
              <a:latin typeface="Calibri" pitchFamily="34" charset="0"/>
            </a:endParaRPr>
          </a:p>
          <a:p>
            <a:pPr eaLnBrk="1" hangingPunct="1">
              <a:buFont typeface="Arial" panose="020B0604020202020204" pitchFamily="34" charset="0"/>
              <a:buChar char="•"/>
            </a:pPr>
            <a:r>
              <a:rPr lang="en-US" altLang="en-US" sz="2700" dirty="0">
                <a:latin typeface="Calibri" pitchFamily="34" charset="0"/>
              </a:rPr>
              <a:t>No other facility type reached the established overall performance goal</a:t>
            </a:r>
          </a:p>
          <a:p>
            <a:pPr marL="0" indent="0" eaLnBrk="1" hangingPunct="1">
              <a:buNone/>
            </a:pPr>
            <a:endParaRPr lang="en-US" altLang="en-US" sz="2700" dirty="0">
              <a:latin typeface="Calibri" pitchFamily="34" charset="0"/>
            </a:endParaRPr>
          </a:p>
          <a:p>
            <a:pPr eaLnBrk="1" hangingPunct="1">
              <a:buFont typeface="Arial" panose="020B0604020202020204" pitchFamily="34" charset="0"/>
              <a:buChar char="•"/>
            </a:pPr>
            <a:r>
              <a:rPr lang="en-US" altLang="en-US" sz="2700" dirty="0">
                <a:latin typeface="Calibri" pitchFamily="34" charset="0"/>
              </a:rPr>
              <a:t>Four facility types reported higher vaccination rates in 2018-2019 when compared to 2014-2015 season: Acute Care Hospitals, Ambulatory Surgical Centers, Non-Acute Hospitals, and Clinics</a:t>
            </a:r>
          </a:p>
          <a:p>
            <a:pPr marL="0" indent="0" eaLnBrk="1" hangingPunct="1">
              <a:buNone/>
            </a:pPr>
            <a:endParaRPr lang="en-US" altLang="en-US" sz="2700" dirty="0">
              <a:latin typeface="Calibri" pitchFamily="34" charset="0"/>
            </a:endParaRPr>
          </a:p>
          <a:p>
            <a:pPr eaLnBrk="1" hangingPunct="1">
              <a:buNone/>
            </a:pPr>
            <a:endParaRPr lang="en-US" altLang="en-US" sz="2700" dirty="0">
              <a:latin typeface="Calibri" pitchFamily="34" charset="0"/>
            </a:endParaRPr>
          </a:p>
          <a:p>
            <a:pPr eaLnBrk="1" hangingPunct="1">
              <a:buFont typeface="Courier New" panose="02070309020205020404" pitchFamily="49" charset="0"/>
              <a:buChar char="o"/>
            </a:pPr>
            <a:endParaRPr lang="en-US" altLang="en-US" sz="2700" dirty="0">
              <a:latin typeface="Calibri" pitchFamily="34" charset="0"/>
            </a:endParaRPr>
          </a:p>
          <a:p>
            <a:pPr marL="0" indent="0" eaLnBrk="1" hangingPunct="1">
              <a:buNone/>
            </a:pPr>
            <a:endParaRPr lang="en-US" altLang="en-US" sz="2700" dirty="0">
              <a:latin typeface="Calibri" pitchFamily="34" charset="0"/>
            </a:endParaRPr>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27</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911431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DPH Public Health Actions </a:t>
            </a:r>
          </a:p>
        </p:txBody>
      </p:sp>
      <p:sp>
        <p:nvSpPr>
          <p:cNvPr id="3" name="Content Placeholder 2"/>
          <p:cNvSpPr>
            <a:spLocks noGrp="1"/>
          </p:cNvSpPr>
          <p:nvPr>
            <p:ph idx="1"/>
          </p:nvPr>
        </p:nvSpPr>
        <p:spPr>
          <a:xfrm>
            <a:off x="592667" y="1209676"/>
            <a:ext cx="10969943" cy="4952999"/>
          </a:xfrm>
        </p:spPr>
        <p:txBody>
          <a:bodyPr>
            <a:normAutofit fontScale="92500" lnSpcReduction="20000"/>
          </a:bodyPr>
          <a:lstStyle/>
          <a:p>
            <a:r>
              <a:rPr lang="en-US" sz="2400" dirty="0"/>
              <a:t>Reinforcement of the reporting requirement and statewide performance goal during trainings, and on-site visits in adult day health programs, rest homes and nursing homes </a:t>
            </a:r>
          </a:p>
          <a:p>
            <a:endParaRPr lang="en-US" sz="1200" dirty="0"/>
          </a:p>
          <a:p>
            <a:r>
              <a:rPr lang="en-US" sz="2400" dirty="0"/>
              <a:t>Monitoring trends and reporting annual compliance with the HCP influenza vaccination requirements</a:t>
            </a:r>
          </a:p>
          <a:p>
            <a:endParaRPr lang="en-US" sz="1200" dirty="0"/>
          </a:p>
          <a:p>
            <a:r>
              <a:rPr lang="en-US" sz="2400" dirty="0"/>
              <a:t>Promotion of continuous quality improvement, by recommending licensed facilities share vaccination rates with all staff, including administrators, boards of directors, practice managers, ombudsperson and patient/family councils </a:t>
            </a:r>
          </a:p>
          <a:p>
            <a:endParaRPr lang="en-US" sz="1200" dirty="0"/>
          </a:p>
          <a:p>
            <a:r>
              <a:rPr lang="en-US" sz="2400" dirty="0"/>
              <a:t>DPH created and distributed a job aid during the 2018-2019 season to assist clinics, adult day health centers, nursing homes and rest homes in tracking and monitoring HCP influenza vaccination progress; based on feedback, DPH will refine the tool for the upcoming influenza season  </a:t>
            </a:r>
          </a:p>
          <a:p>
            <a:endParaRPr lang="en-US" sz="1200" dirty="0"/>
          </a:p>
          <a:p>
            <a:r>
              <a:rPr lang="en-US" sz="2400" dirty="0"/>
              <a:t>Collaboration with public health partners to intensify efforts to improve immunization rates among HCP, especially among low outliers </a:t>
            </a:r>
          </a:p>
          <a:p>
            <a:endParaRPr lang="en-US" dirty="0"/>
          </a:p>
          <a:p>
            <a:endParaRPr lang="en-US"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28</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47741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Enhanced DPH Public Health Response</a:t>
            </a:r>
          </a:p>
        </p:txBody>
      </p:sp>
      <p:sp>
        <p:nvSpPr>
          <p:cNvPr id="3" name="Content Placeholder 2"/>
          <p:cNvSpPr>
            <a:spLocks noGrp="1"/>
          </p:cNvSpPr>
          <p:nvPr>
            <p:ph idx="1"/>
          </p:nvPr>
        </p:nvSpPr>
        <p:spPr>
          <a:xfrm>
            <a:off x="609441" y="1180324"/>
            <a:ext cx="10969943" cy="5219768"/>
          </a:xfrm>
        </p:spPr>
        <p:txBody>
          <a:bodyPr>
            <a:normAutofit fontScale="92500"/>
          </a:bodyPr>
          <a:lstStyle/>
          <a:p>
            <a:r>
              <a:rPr lang="en-US" sz="2400" dirty="0"/>
              <a:t>DPH will develop programming to support and publicly recognize healthcare facilities’ commitment to high flu vaccination rates among health care personnel</a:t>
            </a:r>
          </a:p>
          <a:p>
            <a:pPr marL="0" indent="0">
              <a:buNone/>
            </a:pPr>
            <a:endParaRPr lang="en-US" sz="2400" dirty="0"/>
          </a:p>
          <a:p>
            <a:r>
              <a:rPr lang="en-US" sz="2400" dirty="0"/>
              <a:t>DPH is hosting an October 2019 webinar to improve healthcare personnel influenza coverage.  Program content will include: Influenza disease burden,  key facts about the current season; surveillance and reporting; and strategies for increasing HCP coverage</a:t>
            </a:r>
          </a:p>
          <a:p>
            <a:endParaRPr lang="en-US" sz="2400" dirty="0"/>
          </a:p>
          <a:p>
            <a:r>
              <a:rPr lang="en-US" sz="2400" dirty="0"/>
              <a:t>January 2020 webinar is planned to provide updated information for the current influenza season. Topics will include: National and Massachusetts flu activity; best practices to promote HCP influenza vaccination; and guidance on data submission</a:t>
            </a:r>
          </a:p>
          <a:p>
            <a:endParaRPr lang="en-US" sz="2400" dirty="0"/>
          </a:p>
          <a:p>
            <a:r>
              <a:rPr lang="en-US" sz="2400" dirty="0"/>
              <a:t>Influenza Vaccination Recognition: DPH will provide facilities that achieve vaccination rates of 90% and higher and report on the work done to address selected barriers with a certificate of commendation</a:t>
            </a:r>
          </a:p>
          <a:p>
            <a:endParaRPr lang="en-US" sz="2400" dirty="0"/>
          </a:p>
          <a:p>
            <a:endParaRPr lang="en-US" sz="2400" dirty="0"/>
          </a:p>
          <a:p>
            <a:pPr marL="0" indent="0">
              <a:buNone/>
            </a:pPr>
            <a:endParaRPr lang="en-US" sz="2400" dirty="0"/>
          </a:p>
          <a:p>
            <a:pPr marL="0" indent="0">
              <a:buNone/>
            </a:pPr>
            <a:endParaRPr lang="en-US" sz="2400" dirty="0"/>
          </a:p>
          <a:p>
            <a:pPr marL="0" indent="0">
              <a:buNone/>
            </a:pPr>
            <a:endParaRPr lang="en-US" sz="2400" dirty="0"/>
          </a:p>
          <a:p>
            <a:pPr marL="1215811" lvl="2" indent="0">
              <a:buNone/>
            </a:pPr>
            <a:endParaRPr lang="en-US" sz="2400" dirty="0"/>
          </a:p>
          <a:p>
            <a:pPr marL="0" indent="0">
              <a:buNone/>
            </a:pPr>
            <a:endParaRPr lang="en-US"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29</a:t>
            </a:fld>
            <a:endParaRPr lang="en-US" dirty="0">
              <a:solidFill>
                <a:srgbClr val="464646">
                  <a:lumMod val="40000"/>
                  <a:lumOff val="60000"/>
                </a:srgbClr>
              </a:solidFill>
              <a:latin typeface="+mn-lt"/>
            </a:endParaRPr>
          </a:p>
        </p:txBody>
      </p:sp>
      <p:sp>
        <p:nvSpPr>
          <p:cNvPr id="7"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76110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Background </a:t>
            </a:r>
          </a:p>
        </p:txBody>
      </p:sp>
      <p:sp>
        <p:nvSpPr>
          <p:cNvPr id="3" name="Content Placeholder 2"/>
          <p:cNvSpPr>
            <a:spLocks noGrp="1"/>
          </p:cNvSpPr>
          <p:nvPr>
            <p:ph idx="1"/>
          </p:nvPr>
        </p:nvSpPr>
        <p:spPr>
          <a:xfrm>
            <a:off x="610168" y="1057523"/>
            <a:ext cx="10968673" cy="5179852"/>
          </a:xfrm>
        </p:spPr>
        <p:txBody>
          <a:bodyPr>
            <a:noAutofit/>
          </a:bodyPr>
          <a:lstStyle/>
          <a:p>
            <a:pPr marL="0" indent="0">
              <a:spcAft>
                <a:spcPts val="1200"/>
              </a:spcAft>
              <a:buNone/>
            </a:pPr>
            <a:r>
              <a:rPr lang="en-US" sz="2200" dirty="0"/>
              <a:t>As a condition of licensure, DPH regulations require health care facilities, including hospitals, ambulatory surgical centers, dialysis centers, clinics, nursing homes, rest homes, and adult day health programs to:</a:t>
            </a:r>
          </a:p>
          <a:p>
            <a:pPr marL="457200" indent="-228600">
              <a:spcAft>
                <a:spcPts val="1200"/>
              </a:spcAft>
            </a:pPr>
            <a:r>
              <a:rPr lang="en-US" sz="2200" dirty="0"/>
              <a:t>Offer free-of-charge, annual influenza vaccine to all personnel (full and part-time employees, contracted employees, volunteers, house staff and students)</a:t>
            </a:r>
          </a:p>
          <a:p>
            <a:pPr marL="457200" lvl="0" indent="-228600">
              <a:spcAft>
                <a:spcPts val="1200"/>
              </a:spcAft>
            </a:pPr>
            <a:r>
              <a:rPr lang="en-US" sz="2200" dirty="0"/>
              <a:t>Document receipt of influenza vaccine administered within and outside the facility or document the declination of immunization for HCP</a:t>
            </a:r>
          </a:p>
          <a:p>
            <a:pPr marL="457200" lvl="0" indent="-228600">
              <a:spcAft>
                <a:spcPts val="600"/>
              </a:spcAft>
            </a:pPr>
            <a:r>
              <a:rPr lang="en-US" sz="2200" dirty="0"/>
              <a:t>Report information to DPH documenting compliance with the vaccination requirement, in accordance with reporting and data collection guidelines of the Commissioner (105 CMR.)</a:t>
            </a:r>
          </a:p>
          <a:p>
            <a:pPr marL="857250" lvl="1" indent="-228600"/>
            <a:r>
              <a:rPr lang="en-US" sz="1900" dirty="0">
                <a:solidFill>
                  <a:srgbClr val="000000"/>
                </a:solidFill>
              </a:rPr>
              <a:t>105 CMR 130.325, 105 CMR 140.150, 105 CMR 150.002(D)(8), 105 CMR 158.030(L)(8)  </a:t>
            </a:r>
            <a:br>
              <a:rPr lang="en-US" sz="1900" dirty="0">
                <a:solidFill>
                  <a:srgbClr val="000000"/>
                </a:solidFill>
              </a:rPr>
            </a:br>
            <a:endParaRPr lang="en-US" sz="1900" dirty="0">
              <a:solidFill>
                <a:srgbClr val="000000"/>
              </a:solidFill>
            </a:endParaRPr>
          </a:p>
          <a:p>
            <a:pPr marL="0" lvl="1" indent="0">
              <a:spcBef>
                <a:spcPts val="528"/>
              </a:spcBef>
              <a:buNone/>
            </a:pPr>
            <a:r>
              <a:rPr lang="en-US" sz="2000" dirty="0"/>
              <a:t>Centers for Medicare &amp; Medicaid Services (CMS) Quality Reporting Programs require acute care hospitals, and non-acute hospitals to report HCP influenza data through the National Healthcare Safety Network (NHSN) of the Centers for Disease Control and Prevention (CDC)</a:t>
            </a:r>
          </a:p>
          <a:p>
            <a:pPr lvl="0"/>
            <a:endParaRPr lang="en-US" sz="2700" dirty="0"/>
          </a:p>
          <a:p>
            <a:endParaRPr lang="en-US" dirty="0"/>
          </a:p>
          <a:p>
            <a:endParaRPr lang="en-US"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3</a:t>
            </a:fld>
            <a:endParaRPr lang="en-US" dirty="0">
              <a:solidFill>
                <a:srgbClr val="464646">
                  <a:lumMod val="40000"/>
                  <a:lumOff val="60000"/>
                </a:srgbClr>
              </a:solidFill>
              <a:latin typeface="+mn-lt"/>
            </a:endParaRPr>
          </a:p>
        </p:txBody>
      </p:sp>
      <p:sp>
        <p:nvSpPr>
          <p:cNvPr id="7"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2435998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Next Steps </a:t>
            </a:r>
          </a:p>
        </p:txBody>
      </p:sp>
      <p:sp>
        <p:nvSpPr>
          <p:cNvPr id="3" name="Content Placeholder 2"/>
          <p:cNvSpPr>
            <a:spLocks noGrp="1"/>
          </p:cNvSpPr>
          <p:nvPr>
            <p:ph idx="1"/>
          </p:nvPr>
        </p:nvSpPr>
        <p:spPr>
          <a:xfrm>
            <a:off x="609441" y="1314451"/>
            <a:ext cx="10969943" cy="4525963"/>
          </a:xfrm>
        </p:spPr>
        <p:txBody>
          <a:bodyPr>
            <a:normAutofit fontScale="92500" lnSpcReduction="10000"/>
          </a:bodyPr>
          <a:lstStyle/>
          <a:p>
            <a:r>
              <a:rPr lang="en-US" sz="2200" dirty="0"/>
              <a:t>DPH  will share this update with all licensed healthcare facilities with recommendations to distribute broadly within each facility and to use the reported data to drive improvement. </a:t>
            </a:r>
          </a:p>
          <a:p>
            <a:pPr marL="0" indent="0">
              <a:buNone/>
            </a:pPr>
            <a:endParaRPr lang="en-US" sz="2200" dirty="0"/>
          </a:p>
          <a:p>
            <a:r>
              <a:rPr lang="en-US" sz="2200" dirty="0"/>
              <a:t>This update and facility specific results will be available on the MDPH website:</a:t>
            </a:r>
            <a:br>
              <a:rPr lang="en-US" sz="2200" dirty="0"/>
            </a:br>
            <a:r>
              <a:rPr lang="en-US" sz="2200" dirty="0">
                <a:hlinkClick r:id="rId3"/>
              </a:rPr>
              <a:t>https://www.mass.gov/service-details/flu-vaccination-reports-healthcare-personnel</a:t>
            </a:r>
            <a:endParaRPr lang="en-US" sz="2200" dirty="0"/>
          </a:p>
          <a:p>
            <a:pPr marL="0" indent="0" algn="ctr">
              <a:buNone/>
            </a:pPr>
            <a:endParaRPr lang="en-US" sz="2200" dirty="0"/>
          </a:p>
          <a:p>
            <a:pPr marL="0" indent="0" algn="ctr">
              <a:buNone/>
            </a:pPr>
            <a:endParaRPr lang="en-US" sz="2200" dirty="0"/>
          </a:p>
          <a:p>
            <a:pPr>
              <a:spcBef>
                <a:spcPts val="0"/>
              </a:spcBef>
              <a:defRPr/>
            </a:pPr>
            <a:r>
              <a:rPr lang="en-US" sz="2200" dirty="0"/>
              <a:t>Please direct any questions to:</a:t>
            </a:r>
          </a:p>
          <a:p>
            <a:pPr marL="0" indent="0">
              <a:spcBef>
                <a:spcPts val="0"/>
              </a:spcBef>
              <a:buNone/>
              <a:defRPr/>
            </a:pPr>
            <a:endParaRPr lang="en-US" sz="2200" dirty="0"/>
          </a:p>
          <a:p>
            <a:pPr marL="0" indent="0">
              <a:spcBef>
                <a:spcPts val="0"/>
              </a:spcBef>
              <a:buNone/>
              <a:defRPr/>
            </a:pPr>
            <a:r>
              <a:rPr lang="en-US" sz="2200" dirty="0"/>
              <a:t>	Katherine T. Fillo, Ph.D, MPH RN-BC</a:t>
            </a:r>
          </a:p>
          <a:p>
            <a:pPr marL="0" indent="0">
              <a:spcBef>
                <a:spcPts val="0"/>
              </a:spcBef>
              <a:buNone/>
              <a:defRPr/>
            </a:pPr>
            <a:r>
              <a:rPr lang="en-US" sz="2200" dirty="0"/>
              <a:t>	Director of Clinical Quality Improvement</a:t>
            </a:r>
          </a:p>
          <a:p>
            <a:pPr marL="0" indent="0">
              <a:spcBef>
                <a:spcPts val="0"/>
              </a:spcBef>
              <a:buNone/>
              <a:defRPr/>
            </a:pPr>
            <a:r>
              <a:rPr lang="en-US" sz="2200" dirty="0"/>
              <a:t>	Bureau of Health Care Safety and Quality</a:t>
            </a:r>
          </a:p>
          <a:p>
            <a:pPr marL="0" indent="0">
              <a:spcBef>
                <a:spcPts val="0"/>
              </a:spcBef>
              <a:buNone/>
              <a:defRPr/>
            </a:pPr>
            <a:r>
              <a:rPr lang="en-US" sz="2200" dirty="0"/>
              <a:t>	</a:t>
            </a:r>
            <a:r>
              <a:rPr lang="en-US" sz="2200" dirty="0">
                <a:hlinkClick r:id="rId4"/>
              </a:rPr>
              <a:t>katherine.fillo@state.ma.us</a:t>
            </a:r>
            <a:endParaRPr lang="en-US" sz="2200" dirty="0"/>
          </a:p>
          <a:p>
            <a:pPr marL="0" indent="0">
              <a:spcBef>
                <a:spcPts val="0"/>
              </a:spcBef>
              <a:buNone/>
              <a:defRPr/>
            </a:pPr>
            <a:r>
              <a:rPr lang="en-US" sz="2200" dirty="0"/>
              <a:t>	</a:t>
            </a:r>
            <a:endParaRPr lang="en-US" dirty="0"/>
          </a:p>
          <a:p>
            <a:endParaRPr lang="en-US"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30</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41433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609441" y="0"/>
            <a:ext cx="11173091" cy="981075"/>
          </a:xfrm>
        </p:spPr>
        <p:txBody>
          <a:bodyPr>
            <a:normAutofit/>
          </a:bodyPr>
          <a:lstStyle/>
          <a:p>
            <a:pPr eaLnBrk="1" hangingPunct="1"/>
            <a:r>
              <a:rPr lang="en-US" altLang="en-US" sz="4000" dirty="0">
                <a:solidFill>
                  <a:schemeClr val="bg1"/>
                </a:solidFill>
              </a:rPr>
              <a:t>Performance Goal</a:t>
            </a:r>
            <a:endParaRPr lang="en-US" altLang="en-US" sz="4000" b="1" dirty="0">
              <a:solidFill>
                <a:schemeClr val="bg1"/>
              </a:solidFill>
            </a:endParaRPr>
          </a:p>
        </p:txBody>
      </p:sp>
      <p:sp>
        <p:nvSpPr>
          <p:cNvPr id="6147" name="Content Placeholder 2"/>
          <p:cNvSpPr>
            <a:spLocks noGrp="1"/>
          </p:cNvSpPr>
          <p:nvPr>
            <p:ph idx="4294967295"/>
          </p:nvPr>
        </p:nvSpPr>
        <p:spPr>
          <a:xfrm>
            <a:off x="609441" y="1276351"/>
            <a:ext cx="10969943" cy="5030788"/>
          </a:xfrm>
        </p:spPr>
        <p:txBody>
          <a:bodyPr>
            <a:normAutofit/>
          </a:bodyPr>
          <a:lstStyle/>
          <a:p>
            <a:pPr indent="0" eaLnBrk="1" hangingPunct="1">
              <a:buNone/>
            </a:pPr>
            <a:r>
              <a:rPr lang="en-US" sz="2700" dirty="0">
                <a:latin typeface="+mj-lt"/>
              </a:rPr>
              <a:t>To protect the lives and welfare of patients, employees, and communities, as well as to improve quality and reduce healthcare costs, DPH has established an overall minimum influenza vaccination rate of 90% or greater for eligible HCP at all licensed healthcare facilities.  </a:t>
            </a:r>
          </a:p>
          <a:p>
            <a:pPr indent="0" eaLnBrk="1" hangingPunct="1">
              <a:buNone/>
            </a:pPr>
            <a:endParaRPr lang="en-US" sz="2700" dirty="0">
              <a:latin typeface="+mj-lt"/>
            </a:endParaRPr>
          </a:p>
          <a:p>
            <a:pPr indent="0" eaLnBrk="1" hangingPunct="1">
              <a:buNone/>
            </a:pPr>
            <a:r>
              <a:rPr lang="en-US" sz="2700" dirty="0"/>
              <a:t>This performance goal is intended to advance patient and HCP health and safety by ensuring optimal HCP influenza vaccination coverage, and is in alignment with the National Healthy People 2020 target of 90% influenza coverage of HCP.</a:t>
            </a:r>
          </a:p>
          <a:p>
            <a:pPr indent="0" eaLnBrk="1" hangingPunct="1">
              <a:buNone/>
            </a:pPr>
            <a:endParaRPr lang="en-US" sz="2700" dirty="0">
              <a:latin typeface="+mj-lt"/>
            </a:endParaRPr>
          </a:p>
          <a:p>
            <a:pPr indent="0" eaLnBrk="1" hangingPunct="1">
              <a:buNone/>
            </a:pPr>
            <a:r>
              <a:rPr lang="en-US" altLang="en-US" sz="2700" dirty="0">
                <a:latin typeface="Calibri" pitchFamily="34" charset="0"/>
                <a:hlinkClick r:id="rId3"/>
              </a:rPr>
              <a:t>https://www.healthypeople.gov/node/4668/data_details</a:t>
            </a:r>
            <a:endParaRPr lang="en-US" altLang="en-US" sz="2700" dirty="0">
              <a:latin typeface="Calibri" pitchFamily="34" charset="0"/>
            </a:endParaRPr>
          </a:p>
          <a:p>
            <a:pPr indent="0" eaLnBrk="1" hangingPunct="1">
              <a:buNone/>
            </a:pPr>
            <a:endParaRPr lang="en-US" altLang="en-US" sz="2700" dirty="0">
              <a:latin typeface="Calibri" pitchFamily="34" charset="0"/>
            </a:endParaRPr>
          </a:p>
          <a:p>
            <a:pPr indent="0" eaLnBrk="1" hangingPunct="1">
              <a:buNone/>
            </a:pPr>
            <a:endParaRPr lang="en-US" altLang="en-US" sz="2700" dirty="0">
              <a:latin typeface="Calibri" pitchFamily="34" charset="0"/>
            </a:endParaRPr>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4</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42439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Methodology </a:t>
            </a:r>
          </a:p>
        </p:txBody>
      </p:sp>
      <p:sp>
        <p:nvSpPr>
          <p:cNvPr id="3" name="Content Placeholder 2"/>
          <p:cNvSpPr>
            <a:spLocks noGrp="1"/>
          </p:cNvSpPr>
          <p:nvPr>
            <p:ph idx="1"/>
          </p:nvPr>
        </p:nvSpPr>
        <p:spPr>
          <a:xfrm>
            <a:off x="609441" y="1276351"/>
            <a:ext cx="10969943" cy="4525963"/>
          </a:xfrm>
        </p:spPr>
        <p:txBody>
          <a:bodyPr>
            <a:normAutofit/>
          </a:bodyPr>
          <a:lstStyle/>
          <a:p>
            <a:pPr marL="0" indent="0">
              <a:buNone/>
            </a:pPr>
            <a:r>
              <a:rPr lang="en-US" sz="3200" dirty="0"/>
              <a:t>Health Care Facilities report HCP influenza vaccination rates to DPH in two ways: </a:t>
            </a:r>
          </a:p>
          <a:p>
            <a:pPr marL="0" indent="0">
              <a:buNone/>
            </a:pPr>
            <a:r>
              <a:rPr lang="en-US" sz="1500" dirty="0"/>
              <a:t> </a:t>
            </a:r>
          </a:p>
          <a:p>
            <a:pPr marL="514350" indent="-285750"/>
            <a:r>
              <a:rPr lang="en-US" sz="2700" dirty="0"/>
              <a:t>DPH requires acute care hospitals, ambulatory surgical centers, dialysis centers and non-acute hospitals to report HCP influenza data through the National Healthcare Safety Network (NHSN) of the Centers for Disease Control and Prevention (CDC)</a:t>
            </a:r>
          </a:p>
          <a:p>
            <a:pPr marL="514350" indent="-285750">
              <a:buNone/>
            </a:pPr>
            <a:endParaRPr lang="en-US" sz="2700" dirty="0"/>
          </a:p>
          <a:p>
            <a:pPr marL="514350" indent="-285750"/>
            <a:r>
              <a:rPr lang="en-US" sz="2700" dirty="0"/>
              <a:t>Clinics, nursing homes, rest homes, and adult day health programs are required to report health care personnel influenza data directly </a:t>
            </a:r>
            <a:r>
              <a:rPr lang="en-US" sz="2700"/>
              <a:t>to DPH.</a:t>
            </a:r>
            <a:endParaRPr lang="en-US" sz="2700" dirty="0"/>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5</a:t>
            </a:fld>
            <a:endParaRPr lang="en-US" dirty="0">
              <a:solidFill>
                <a:srgbClr val="464646">
                  <a:lumMod val="40000"/>
                  <a:lumOff val="60000"/>
                </a:srgbClr>
              </a:solidFill>
              <a:latin typeface="+mn-lt"/>
            </a:endParaRPr>
          </a:p>
        </p:txBody>
      </p:sp>
      <p:sp>
        <p:nvSpPr>
          <p:cNvPr id="7"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932114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3648"/>
            <a:ext cx="11376078" cy="956952"/>
          </a:xfrm>
        </p:spPr>
        <p:txBody>
          <a:bodyPr>
            <a:normAutofit fontScale="90000"/>
          </a:bodyPr>
          <a:lstStyle/>
          <a:p>
            <a:pPr eaLnBrk="1" hangingPunct="1"/>
            <a:r>
              <a:rPr lang="en-US" altLang="en-US" sz="4000" dirty="0">
                <a:solidFill>
                  <a:schemeClr val="bg1"/>
                </a:solidFill>
              </a:rPr>
              <a:t>NHSN </a:t>
            </a:r>
            <a:r>
              <a:rPr lang="en-US" altLang="en-US" sz="4000" b="1" dirty="0">
                <a:solidFill>
                  <a:schemeClr val="bg1"/>
                </a:solidFill>
              </a:rPr>
              <a:t> Reporting Requirements</a:t>
            </a:r>
            <a:r>
              <a:rPr lang="en-US" altLang="en-US" b="1" dirty="0">
                <a:solidFill>
                  <a:schemeClr val="bg1"/>
                </a:solidFill>
              </a:rPr>
              <a:t/>
            </a:r>
            <a:br>
              <a:rPr lang="en-US" altLang="en-US" b="1" dirty="0">
                <a:solidFill>
                  <a:schemeClr val="bg1"/>
                </a:solidFill>
              </a:rPr>
            </a:br>
            <a:r>
              <a:rPr lang="en-US" sz="2400" dirty="0">
                <a:solidFill>
                  <a:prstClr val="white"/>
                </a:solidFill>
              </a:rPr>
              <a:t>Acute Care Hospitals, Ambulatory Surgical Centers, Dialysis Centers and Non-acute Hospitals</a:t>
            </a:r>
            <a:endParaRPr lang="en-US" altLang="en-US" b="1" dirty="0">
              <a:solidFill>
                <a:schemeClr val="bg1"/>
              </a:solidFill>
            </a:endParaRPr>
          </a:p>
        </p:txBody>
      </p:sp>
      <p:sp>
        <p:nvSpPr>
          <p:cNvPr id="12291" name="Rectangle 3"/>
          <p:cNvSpPr>
            <a:spLocks noGrp="1" noChangeArrowheads="1"/>
          </p:cNvSpPr>
          <p:nvPr>
            <p:ph type="body" idx="1"/>
          </p:nvPr>
        </p:nvSpPr>
        <p:spPr>
          <a:xfrm>
            <a:off x="379912" y="1219200"/>
            <a:ext cx="11476490" cy="4811713"/>
          </a:xfrm>
        </p:spPr>
        <p:txBody>
          <a:bodyPr>
            <a:normAutofit lnSpcReduction="10000"/>
          </a:bodyPr>
          <a:lstStyle/>
          <a:p>
            <a:pPr eaLnBrk="1" hangingPunct="1">
              <a:buFontTx/>
              <a:buNone/>
            </a:pPr>
            <a:r>
              <a:rPr lang="en-US" altLang="en-US" sz="3200" dirty="0">
                <a:latin typeface="Calibri" pitchFamily="34" charset="0"/>
              </a:rPr>
              <a:t>For each category of HCP, for the period October 1, 2018 </a:t>
            </a:r>
          </a:p>
          <a:p>
            <a:pPr eaLnBrk="1" hangingPunct="1">
              <a:buFontTx/>
              <a:buNone/>
            </a:pPr>
            <a:r>
              <a:rPr lang="en-US" altLang="en-US" sz="3200" dirty="0">
                <a:latin typeface="Calibri" pitchFamily="34" charset="0"/>
              </a:rPr>
              <a:t>to March 31, 2019, facilities must collect and report the number of:</a:t>
            </a:r>
          </a:p>
          <a:p>
            <a:pPr eaLnBrk="1" hangingPunct="1">
              <a:buFontTx/>
              <a:buNone/>
            </a:pPr>
            <a:endParaRPr lang="en-US" altLang="en-US" sz="1900" dirty="0">
              <a:latin typeface="Calibri" pitchFamily="34" charset="0"/>
            </a:endParaRPr>
          </a:p>
          <a:p>
            <a:pPr lvl="1" indent="-342900" eaLnBrk="1" hangingPunct="1">
              <a:buFont typeface="Arial" panose="020B0604020202020204" pitchFamily="34" charset="0"/>
              <a:buChar char="•"/>
            </a:pPr>
            <a:r>
              <a:rPr lang="en-US" altLang="en-US" sz="2700" dirty="0">
                <a:latin typeface="Calibri" pitchFamily="34" charset="0"/>
              </a:rPr>
              <a:t>HCP vaccinated at the facility</a:t>
            </a:r>
          </a:p>
          <a:p>
            <a:pPr lvl="1" indent="-342900" eaLnBrk="1" hangingPunct="1">
              <a:buFont typeface="Arial" panose="020B0604020202020204" pitchFamily="34" charset="0"/>
              <a:buChar char="•"/>
            </a:pPr>
            <a:endParaRPr lang="en-US" altLang="en-US" sz="1300" dirty="0">
              <a:latin typeface="Calibri" pitchFamily="34" charset="0"/>
            </a:endParaRPr>
          </a:p>
          <a:p>
            <a:pPr lvl="1" indent="-342900" eaLnBrk="1" hangingPunct="1">
              <a:buFont typeface="Arial" panose="020B0604020202020204" pitchFamily="34" charset="0"/>
              <a:buChar char="•"/>
            </a:pPr>
            <a:r>
              <a:rPr lang="en-US" altLang="en-US" sz="2700" dirty="0">
                <a:latin typeface="Calibri" pitchFamily="34" charset="0"/>
              </a:rPr>
              <a:t>HCP vaccinated elsewhere (PCP office, pharmacy, etc.)</a:t>
            </a:r>
          </a:p>
          <a:p>
            <a:pPr lvl="1" indent="-342900" eaLnBrk="1" hangingPunct="1">
              <a:buFont typeface="Arial" panose="020B0604020202020204" pitchFamily="34" charset="0"/>
              <a:buChar char="•"/>
            </a:pPr>
            <a:endParaRPr lang="en-US" altLang="en-US" sz="1300" dirty="0">
              <a:latin typeface="Calibri" pitchFamily="34" charset="0"/>
            </a:endParaRPr>
          </a:p>
          <a:p>
            <a:pPr lvl="1" indent="-342900" eaLnBrk="1" hangingPunct="1">
              <a:buFont typeface="Arial" panose="020B0604020202020204" pitchFamily="34" charset="0"/>
              <a:buChar char="•"/>
            </a:pPr>
            <a:r>
              <a:rPr lang="en-US" altLang="en-US" sz="2700" dirty="0">
                <a:latin typeface="Calibri" pitchFamily="34" charset="0"/>
              </a:rPr>
              <a:t>HCP that declined vaccine</a:t>
            </a:r>
          </a:p>
          <a:p>
            <a:pPr lvl="1" indent="-342900" eaLnBrk="1" hangingPunct="1">
              <a:buFont typeface="Arial" panose="020B0604020202020204" pitchFamily="34" charset="0"/>
              <a:buChar char="•"/>
            </a:pPr>
            <a:endParaRPr lang="en-US" altLang="en-US" sz="1300" dirty="0">
              <a:latin typeface="Calibri" pitchFamily="34" charset="0"/>
            </a:endParaRPr>
          </a:p>
          <a:p>
            <a:pPr lvl="1" indent="-342900" eaLnBrk="1" hangingPunct="1">
              <a:buFont typeface="Arial" panose="020B0604020202020204" pitchFamily="34" charset="0"/>
              <a:buChar char="•"/>
            </a:pPr>
            <a:r>
              <a:rPr lang="en-US" altLang="en-US" sz="2700" dirty="0">
                <a:latin typeface="Calibri" pitchFamily="34" charset="0"/>
              </a:rPr>
              <a:t>HCP with a medical contraindication to the vaccine</a:t>
            </a:r>
          </a:p>
          <a:p>
            <a:pPr lvl="1" indent="-342900" eaLnBrk="1" hangingPunct="1">
              <a:buFont typeface="Arial" panose="020B0604020202020204" pitchFamily="34" charset="0"/>
              <a:buChar char="•"/>
            </a:pPr>
            <a:endParaRPr lang="en-US" altLang="en-US" sz="1300" dirty="0">
              <a:latin typeface="Calibri" pitchFamily="34" charset="0"/>
            </a:endParaRPr>
          </a:p>
          <a:p>
            <a:pPr lvl="1" indent="-342900" eaLnBrk="1" hangingPunct="1">
              <a:buFont typeface="Arial" panose="020B0604020202020204" pitchFamily="34" charset="0"/>
              <a:buChar char="•"/>
            </a:pPr>
            <a:r>
              <a:rPr lang="en-US" altLang="en-US" sz="2700" dirty="0">
                <a:latin typeface="Calibri" pitchFamily="34" charset="0"/>
              </a:rPr>
              <a:t>HCP with unknown vaccine status</a:t>
            </a:r>
          </a:p>
        </p:txBody>
      </p:sp>
      <p:sp>
        <p:nvSpPr>
          <p:cNvPr id="5"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6</a:t>
            </a:fld>
            <a:endParaRPr lang="en-US" dirty="0">
              <a:solidFill>
                <a:srgbClr val="464646">
                  <a:lumMod val="40000"/>
                  <a:lumOff val="60000"/>
                </a:srgbClr>
              </a:solidFill>
              <a:latin typeface="+mn-lt"/>
            </a:endParaRPr>
          </a:p>
        </p:txBody>
      </p:sp>
      <p:sp>
        <p:nvSpPr>
          <p:cNvPr id="6"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2526049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1"/>
            <a:ext cx="11376169" cy="990599"/>
          </a:xfrm>
        </p:spPr>
        <p:txBody>
          <a:bodyPr>
            <a:normAutofit fontScale="90000"/>
          </a:bodyPr>
          <a:lstStyle/>
          <a:p>
            <a:pPr eaLnBrk="1" hangingPunct="1"/>
            <a:r>
              <a:rPr lang="en-US" altLang="en-US" sz="4000" dirty="0">
                <a:solidFill>
                  <a:schemeClr val="bg1"/>
                </a:solidFill>
              </a:rPr>
              <a:t>NHSN Measures</a:t>
            </a:r>
            <a:r>
              <a:rPr lang="en-US" altLang="en-US" dirty="0"/>
              <a:t/>
            </a:r>
            <a:br>
              <a:rPr lang="en-US" altLang="en-US" dirty="0"/>
            </a:br>
            <a:r>
              <a:rPr lang="en-US" sz="2400" dirty="0">
                <a:solidFill>
                  <a:prstClr val="white"/>
                </a:solidFill>
              </a:rPr>
              <a:t>Acute Care Hospitals, Ambulatory Surgical Centers, Dialysis Centers and Non-acute Hospitals</a:t>
            </a:r>
            <a:endParaRPr lang="en-US" altLang="en-US" sz="2400" dirty="0"/>
          </a:p>
        </p:txBody>
      </p:sp>
      <p:grpSp>
        <p:nvGrpSpPr>
          <p:cNvPr id="10243" name="Group 28"/>
          <p:cNvGrpSpPr>
            <a:grpSpLocks/>
          </p:cNvGrpSpPr>
          <p:nvPr/>
        </p:nvGrpSpPr>
        <p:grpSpPr bwMode="auto">
          <a:xfrm>
            <a:off x="249702" y="3078164"/>
            <a:ext cx="11579384" cy="1011237"/>
            <a:chOff x="96" y="2592"/>
            <a:chExt cx="5472" cy="637"/>
          </a:xfrm>
          <a:solidFill>
            <a:schemeClr val="accent5">
              <a:lumMod val="40000"/>
              <a:lumOff val="60000"/>
            </a:schemeClr>
          </a:solidFill>
        </p:grpSpPr>
        <p:sp>
          <p:nvSpPr>
            <p:cNvPr id="10253" name="AutoShape 5"/>
            <p:cNvSpPr>
              <a:spLocks noChangeArrowheads="1"/>
            </p:cNvSpPr>
            <p:nvPr/>
          </p:nvSpPr>
          <p:spPr bwMode="auto">
            <a:xfrm>
              <a:off x="96" y="2592"/>
              <a:ext cx="5472" cy="637"/>
            </a:xfrm>
            <a:prstGeom prst="roundRect">
              <a:avLst>
                <a:gd name="adj" fmla="val 16667"/>
              </a:avLst>
            </a:prstGeom>
            <a:grpFill/>
            <a:ln w="12700">
              <a:solidFill>
                <a:schemeClr val="bg1">
                  <a:lumMod val="6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FF0000"/>
                </a:solidFill>
              </a:endParaRPr>
            </a:p>
          </p:txBody>
        </p:sp>
        <p:sp>
          <p:nvSpPr>
            <p:cNvPr id="10254" name="Text Box 6"/>
            <p:cNvSpPr txBox="1">
              <a:spLocks noChangeArrowheads="1"/>
            </p:cNvSpPr>
            <p:nvPr/>
          </p:nvSpPr>
          <p:spPr bwMode="auto">
            <a:xfrm>
              <a:off x="138" y="2763"/>
              <a:ext cx="2333" cy="29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mn-lt"/>
                </a:rPr>
                <a:t>Vaccine Coverage =</a:t>
              </a:r>
            </a:p>
          </p:txBody>
        </p:sp>
        <p:sp>
          <p:nvSpPr>
            <p:cNvPr id="10255" name="Text Box 7"/>
            <p:cNvSpPr txBox="1">
              <a:spLocks noChangeArrowheads="1"/>
            </p:cNvSpPr>
            <p:nvPr/>
          </p:nvSpPr>
          <p:spPr bwMode="auto">
            <a:xfrm>
              <a:off x="1564" y="2647"/>
              <a:ext cx="3991" cy="29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mn-lt"/>
                </a:rPr>
                <a:t>HCP Vaccinated at Facility + HCP Vaccinated Elsewhere</a:t>
              </a:r>
            </a:p>
          </p:txBody>
        </p:sp>
        <p:sp>
          <p:nvSpPr>
            <p:cNvPr id="10256" name="Text Box 8"/>
            <p:cNvSpPr txBox="1">
              <a:spLocks noChangeArrowheads="1"/>
            </p:cNvSpPr>
            <p:nvPr/>
          </p:nvSpPr>
          <p:spPr bwMode="auto">
            <a:xfrm>
              <a:off x="2548" y="2912"/>
              <a:ext cx="2317" cy="29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mn-lt"/>
                </a:rPr>
                <a:t>Total # HCP at Facility</a:t>
              </a:r>
            </a:p>
          </p:txBody>
        </p:sp>
        <p:sp>
          <p:nvSpPr>
            <p:cNvPr id="10257" name="Line 9"/>
            <p:cNvSpPr>
              <a:spLocks noChangeShapeType="1"/>
            </p:cNvSpPr>
            <p:nvPr/>
          </p:nvSpPr>
          <p:spPr bwMode="auto">
            <a:xfrm>
              <a:off x="1564" y="2910"/>
              <a:ext cx="3908"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FF0000"/>
                </a:solidFill>
                <a:latin typeface="Arial" pitchFamily="34" charset="0"/>
              </a:endParaRPr>
            </a:p>
          </p:txBody>
        </p:sp>
      </p:grpSp>
      <p:grpSp>
        <p:nvGrpSpPr>
          <p:cNvPr id="10244" name="Group 29"/>
          <p:cNvGrpSpPr>
            <a:grpSpLocks/>
          </p:cNvGrpSpPr>
          <p:nvPr/>
        </p:nvGrpSpPr>
        <p:grpSpPr bwMode="auto">
          <a:xfrm>
            <a:off x="249702" y="5025166"/>
            <a:ext cx="11579384" cy="1012825"/>
            <a:chOff x="96" y="3552"/>
            <a:chExt cx="5568" cy="637"/>
          </a:xfrm>
          <a:solidFill>
            <a:schemeClr val="accent5">
              <a:lumMod val="40000"/>
              <a:lumOff val="60000"/>
            </a:schemeClr>
          </a:solidFill>
        </p:grpSpPr>
        <p:sp>
          <p:nvSpPr>
            <p:cNvPr id="10248" name="AutoShape 12"/>
            <p:cNvSpPr>
              <a:spLocks noChangeArrowheads="1"/>
            </p:cNvSpPr>
            <p:nvPr/>
          </p:nvSpPr>
          <p:spPr bwMode="auto">
            <a:xfrm>
              <a:off x="96" y="3552"/>
              <a:ext cx="5568" cy="637"/>
            </a:xfrm>
            <a:prstGeom prst="roundRect">
              <a:avLst>
                <a:gd name="adj" fmla="val 16667"/>
              </a:avLst>
            </a:prstGeom>
            <a:grpFill/>
            <a:ln w="12700">
              <a:solidFill>
                <a:schemeClr val="bg1">
                  <a:lumMod val="6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700" dirty="0">
                <a:solidFill>
                  <a:srgbClr val="FF0000"/>
                </a:solidFill>
              </a:endParaRPr>
            </a:p>
          </p:txBody>
        </p:sp>
        <p:sp>
          <p:nvSpPr>
            <p:cNvPr id="10249" name="Text Box 13"/>
            <p:cNvSpPr txBox="1">
              <a:spLocks noChangeArrowheads="1"/>
            </p:cNvSpPr>
            <p:nvPr/>
          </p:nvSpPr>
          <p:spPr bwMode="auto">
            <a:xfrm>
              <a:off x="959" y="3708"/>
              <a:ext cx="1632" cy="29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mn-lt"/>
                </a:rPr>
                <a:t>Vaccine Declination=</a:t>
              </a:r>
              <a:endParaRPr lang="en-US" altLang="en-US" dirty="0">
                <a:solidFill>
                  <a:prstClr val="black"/>
                </a:solidFill>
                <a:latin typeface="+mn-lt"/>
              </a:endParaRPr>
            </a:p>
          </p:txBody>
        </p:sp>
        <p:sp>
          <p:nvSpPr>
            <p:cNvPr id="10250" name="Text Box 14"/>
            <p:cNvSpPr txBox="1">
              <a:spLocks noChangeArrowheads="1"/>
            </p:cNvSpPr>
            <p:nvPr/>
          </p:nvSpPr>
          <p:spPr bwMode="auto">
            <a:xfrm>
              <a:off x="2338" y="3592"/>
              <a:ext cx="2043" cy="29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mn-lt"/>
                </a:rPr>
                <a:t># HCP Declined Vaccine</a:t>
              </a:r>
            </a:p>
          </p:txBody>
        </p:sp>
        <p:sp>
          <p:nvSpPr>
            <p:cNvPr id="10251" name="Text Box 15"/>
            <p:cNvSpPr txBox="1">
              <a:spLocks noChangeArrowheads="1"/>
            </p:cNvSpPr>
            <p:nvPr/>
          </p:nvSpPr>
          <p:spPr bwMode="auto">
            <a:xfrm>
              <a:off x="2298" y="3840"/>
              <a:ext cx="2228" cy="29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mn-lt"/>
                </a:rPr>
                <a:t>Total # HCP at Facility</a:t>
              </a:r>
            </a:p>
          </p:txBody>
        </p:sp>
        <p:sp>
          <p:nvSpPr>
            <p:cNvPr id="10252" name="Line 16"/>
            <p:cNvSpPr>
              <a:spLocks noChangeShapeType="1"/>
            </p:cNvSpPr>
            <p:nvPr/>
          </p:nvSpPr>
          <p:spPr bwMode="auto">
            <a:xfrm>
              <a:off x="2591" y="3846"/>
              <a:ext cx="1537"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2700" dirty="0">
                <a:solidFill>
                  <a:srgbClr val="FF0000"/>
                </a:solidFill>
                <a:latin typeface="Arial" pitchFamily="34" charset="0"/>
              </a:endParaRPr>
            </a:p>
          </p:txBody>
        </p:sp>
      </p:grpSp>
      <p:sp>
        <p:nvSpPr>
          <p:cNvPr id="14341" name="Text Box 19"/>
          <p:cNvSpPr txBox="1">
            <a:spLocks noChangeArrowheads="1"/>
          </p:cNvSpPr>
          <p:nvPr/>
        </p:nvSpPr>
        <p:spPr bwMode="auto">
          <a:xfrm>
            <a:off x="249701" y="2513014"/>
            <a:ext cx="9649487" cy="53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b="1" dirty="0">
                <a:solidFill>
                  <a:srgbClr val="000000"/>
                </a:solidFill>
                <a:latin typeface="Calibri" pitchFamily="34" charset="0"/>
              </a:rPr>
              <a:t>Percentage HCP vaccinated in </a:t>
            </a:r>
            <a:r>
              <a:rPr lang="en-US" altLang="en-US" sz="2700" b="1" dirty="0">
                <a:latin typeface="Calibri" pitchFamily="34" charset="0"/>
              </a:rPr>
              <a:t>2018-2019 </a:t>
            </a:r>
          </a:p>
        </p:txBody>
      </p:sp>
      <p:sp>
        <p:nvSpPr>
          <p:cNvPr id="14342" name="Text Box 20"/>
          <p:cNvSpPr txBox="1">
            <a:spLocks noChangeArrowheads="1"/>
          </p:cNvSpPr>
          <p:nvPr/>
        </p:nvSpPr>
        <p:spPr bwMode="auto">
          <a:xfrm>
            <a:off x="249702" y="4410076"/>
            <a:ext cx="11579384" cy="53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b="1" dirty="0">
                <a:solidFill>
                  <a:srgbClr val="000000"/>
                </a:solidFill>
                <a:latin typeface="Calibri" pitchFamily="34" charset="0"/>
              </a:rPr>
              <a:t>Percentage HCP in facility that declined vaccine in </a:t>
            </a:r>
            <a:r>
              <a:rPr lang="en-US" altLang="en-US" sz="2700" b="1" dirty="0">
                <a:latin typeface="Calibri" pitchFamily="34" charset="0"/>
              </a:rPr>
              <a:t>2018-2019</a:t>
            </a:r>
          </a:p>
        </p:txBody>
      </p:sp>
      <p:sp>
        <p:nvSpPr>
          <p:cNvPr id="14343" name="Text Box 27"/>
          <p:cNvSpPr txBox="1">
            <a:spLocks noChangeArrowheads="1"/>
          </p:cNvSpPr>
          <p:nvPr/>
        </p:nvSpPr>
        <p:spPr bwMode="auto">
          <a:xfrm>
            <a:off x="0" y="1276417"/>
            <a:ext cx="11985769" cy="95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629" tIns="60355" rIns="120629" bIns="60355">
            <a:spAutoFit/>
          </a:bodyPr>
          <a:lstStyle>
            <a:lvl1pPr marL="342900" indent="-342900" algn="l" eaLnBrk="0" hangingPunct="0">
              <a:spcBef>
                <a:spcPct val="20000"/>
              </a:spcBef>
              <a:buChar char="•"/>
              <a:defRPr sz="3200">
                <a:solidFill>
                  <a:schemeClr val="tx1"/>
                </a:solidFill>
                <a:latin typeface="Arial" pitchFamily="34" charset="0"/>
              </a:defRPr>
            </a:lvl1pPr>
            <a:lvl2pPr algn="l" eaLnBrk="0" hangingPunct="0">
              <a:spcBef>
                <a:spcPct val="20000"/>
              </a:spcBef>
              <a:buChar char="–"/>
              <a:defRPr sz="2800">
                <a:solidFill>
                  <a:schemeClr val="tx1"/>
                </a:solidFill>
                <a:latin typeface="Arial" pitchFamily="34" charset="0"/>
              </a:defRPr>
            </a:lvl2pPr>
            <a:lvl3pPr marL="1257300" indent="-342900" algn="l" eaLnBrk="0" hangingPunct="0">
              <a:spcBef>
                <a:spcPct val="20000"/>
              </a:spcBef>
              <a:buChar char="•"/>
              <a:defRPr sz="2400">
                <a:solidFill>
                  <a:schemeClr val="tx1"/>
                </a:solidFill>
                <a:latin typeface="Arial" pitchFamily="34" charset="0"/>
              </a:defRPr>
            </a:lvl3pPr>
            <a:lvl4pPr marL="1714500" indent="-342900" algn="l" eaLnBrk="0" hangingPunct="0">
              <a:spcBef>
                <a:spcPct val="20000"/>
              </a:spcBef>
              <a:buChar char="–"/>
              <a:defRPr sz="2000">
                <a:solidFill>
                  <a:schemeClr val="tx1"/>
                </a:solidFill>
                <a:latin typeface="Arial" pitchFamily="34" charset="0"/>
              </a:defRPr>
            </a:lvl4pPr>
            <a:lvl5pPr marL="2171700" indent="-342900" algn="l" eaLnBrk="0" hangingPunct="0">
              <a:spcBef>
                <a:spcPct val="20000"/>
              </a:spcBef>
              <a:buChar char="»"/>
              <a:defRPr sz="2000">
                <a:solidFill>
                  <a:schemeClr val="tx1"/>
                </a:solidFill>
                <a:latin typeface="Arial" pitchFamily="34" charset="0"/>
              </a:defRPr>
            </a:lvl5pPr>
            <a:lvl6pPr marL="2628900" indent="-342900" eaLnBrk="0" fontAlgn="base" hangingPunct="0">
              <a:spcBef>
                <a:spcPct val="20000"/>
              </a:spcBef>
              <a:spcAft>
                <a:spcPct val="0"/>
              </a:spcAft>
              <a:buChar char="»"/>
              <a:defRPr sz="2000">
                <a:solidFill>
                  <a:schemeClr val="tx1"/>
                </a:solidFill>
                <a:latin typeface="Arial" pitchFamily="34" charset="0"/>
              </a:defRPr>
            </a:lvl6pPr>
            <a:lvl7pPr marL="3086100" indent="-342900" eaLnBrk="0" fontAlgn="base" hangingPunct="0">
              <a:spcBef>
                <a:spcPct val="20000"/>
              </a:spcBef>
              <a:spcAft>
                <a:spcPct val="0"/>
              </a:spcAft>
              <a:buChar char="»"/>
              <a:defRPr sz="2000">
                <a:solidFill>
                  <a:schemeClr val="tx1"/>
                </a:solidFill>
                <a:latin typeface="Arial" pitchFamily="34" charset="0"/>
              </a:defRPr>
            </a:lvl7pPr>
            <a:lvl8pPr marL="3543300" indent="-342900" eaLnBrk="0" fontAlgn="base" hangingPunct="0">
              <a:spcBef>
                <a:spcPct val="20000"/>
              </a:spcBef>
              <a:spcAft>
                <a:spcPct val="0"/>
              </a:spcAft>
              <a:buChar char="»"/>
              <a:defRPr sz="2000">
                <a:solidFill>
                  <a:schemeClr val="tx1"/>
                </a:solidFill>
                <a:latin typeface="Arial" pitchFamily="34" charset="0"/>
              </a:defRPr>
            </a:lvl8pPr>
            <a:lvl9pPr marL="4000500" indent="-342900" eaLnBrk="0" fontAlgn="base" hangingPunct="0">
              <a:spcBef>
                <a:spcPct val="20000"/>
              </a:spcBef>
              <a:spcAft>
                <a:spcPct val="0"/>
              </a:spcAft>
              <a:buChar char="»"/>
              <a:defRPr sz="2000">
                <a:solidFill>
                  <a:schemeClr val="tx1"/>
                </a:solidFill>
                <a:latin typeface="Arial" pitchFamily="34" charset="0"/>
              </a:defRPr>
            </a:lvl9pPr>
          </a:lstStyle>
          <a:p>
            <a:pPr marL="344488" lvl="1" indent="0" eaLnBrk="1" hangingPunct="1">
              <a:spcBef>
                <a:spcPct val="50000"/>
              </a:spcBef>
              <a:buNone/>
            </a:pPr>
            <a:r>
              <a:rPr lang="en-US" altLang="en-US" sz="2700" dirty="0">
                <a:solidFill>
                  <a:srgbClr val="000000"/>
                </a:solidFill>
                <a:latin typeface="Calibri" pitchFamily="34" charset="0"/>
              </a:rPr>
              <a:t>Calculated aggregate percentage for all HCP across Massachusetts</a:t>
            </a:r>
            <a:r>
              <a:rPr lang="en-US" altLang="en-US" sz="2700" b="1" dirty="0">
                <a:solidFill>
                  <a:srgbClr val="000000"/>
                </a:solidFill>
                <a:latin typeface="Calibri" pitchFamily="34" charset="0"/>
              </a:rPr>
              <a:t> </a:t>
            </a:r>
            <a:r>
              <a:rPr lang="en-US" altLang="en-US" sz="2700" dirty="0">
                <a:solidFill>
                  <a:srgbClr val="000000"/>
                </a:solidFill>
                <a:latin typeface="Calibri" pitchFamily="34" charset="0"/>
              </a:rPr>
              <a:t>acute care hospitals, ambulatory surgical centers, dialysis facilities and non-acute hospitals. </a:t>
            </a:r>
          </a:p>
        </p:txBody>
      </p:sp>
      <p:sp>
        <p:nvSpPr>
          <p:cNvPr id="19"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7</a:t>
            </a:fld>
            <a:endParaRPr lang="en-US" dirty="0">
              <a:solidFill>
                <a:srgbClr val="464646">
                  <a:lumMod val="40000"/>
                  <a:lumOff val="60000"/>
                </a:srgbClr>
              </a:solidFill>
              <a:latin typeface="+mn-lt"/>
            </a:endParaRPr>
          </a:p>
        </p:txBody>
      </p:sp>
      <p:sp>
        <p:nvSpPr>
          <p:cNvPr id="20"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90629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9125" y="9897"/>
            <a:ext cx="11366553" cy="971178"/>
          </a:xfrm>
        </p:spPr>
        <p:txBody>
          <a:bodyPr>
            <a:noAutofit/>
          </a:bodyPr>
          <a:lstStyle/>
          <a:p>
            <a:pPr eaLnBrk="1" hangingPunct="1"/>
            <a:r>
              <a:rPr lang="en-US" altLang="en-US" sz="3600" dirty="0">
                <a:solidFill>
                  <a:schemeClr val="bg1"/>
                </a:solidFill>
              </a:rPr>
              <a:t>NHSN Measures</a:t>
            </a:r>
            <a:r>
              <a:rPr lang="en-US" altLang="en-US" dirty="0"/>
              <a:t/>
            </a:r>
            <a:br>
              <a:rPr lang="en-US" altLang="en-US" dirty="0"/>
            </a:br>
            <a:r>
              <a:rPr lang="en-US" sz="2200" dirty="0">
                <a:solidFill>
                  <a:prstClr val="white"/>
                </a:solidFill>
              </a:rPr>
              <a:t>Acute Care Hospitals, Ambulatory Surgical Centers, Dialysis Centers and Non-acute Hospitals</a:t>
            </a:r>
            <a:endParaRPr lang="en-US" altLang="en-US" sz="2200" dirty="0"/>
          </a:p>
        </p:txBody>
      </p:sp>
      <p:sp>
        <p:nvSpPr>
          <p:cNvPr id="15363" name="Text Box 15"/>
          <p:cNvSpPr txBox="1">
            <a:spLocks noChangeArrowheads="1"/>
          </p:cNvSpPr>
          <p:nvPr/>
        </p:nvSpPr>
        <p:spPr bwMode="auto">
          <a:xfrm>
            <a:off x="304719" y="1325625"/>
            <a:ext cx="11096705" cy="95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b="1" dirty="0">
                <a:solidFill>
                  <a:srgbClr val="000000"/>
                </a:solidFill>
                <a:latin typeface="Calibri" pitchFamily="34" charset="0"/>
              </a:rPr>
              <a:t>Percentage HCP in facility with a medical contraindication to vaccine</a:t>
            </a:r>
            <a:br>
              <a:rPr lang="en-US" altLang="en-US" sz="2700" b="1" dirty="0">
                <a:solidFill>
                  <a:srgbClr val="000000"/>
                </a:solidFill>
                <a:latin typeface="Calibri" pitchFamily="34" charset="0"/>
              </a:rPr>
            </a:br>
            <a:r>
              <a:rPr lang="en-US" altLang="en-US" sz="2700" b="1" dirty="0">
                <a:solidFill>
                  <a:srgbClr val="000000"/>
                </a:solidFill>
                <a:latin typeface="Calibri" pitchFamily="34" charset="0"/>
              </a:rPr>
              <a:t>in </a:t>
            </a:r>
            <a:r>
              <a:rPr lang="en-US" altLang="en-US" sz="2700" b="1" dirty="0">
                <a:latin typeface="Calibri" pitchFamily="34" charset="0"/>
              </a:rPr>
              <a:t>2018-2019</a:t>
            </a:r>
          </a:p>
        </p:txBody>
      </p:sp>
      <p:sp>
        <p:nvSpPr>
          <p:cNvPr id="15364" name="Text Box 16"/>
          <p:cNvSpPr txBox="1">
            <a:spLocks noChangeArrowheads="1"/>
          </p:cNvSpPr>
          <p:nvPr/>
        </p:nvSpPr>
        <p:spPr bwMode="auto">
          <a:xfrm>
            <a:off x="304724" y="4067175"/>
            <a:ext cx="11579384" cy="537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b="1" dirty="0">
                <a:solidFill>
                  <a:srgbClr val="000000"/>
                </a:solidFill>
                <a:latin typeface="Calibri" pitchFamily="34" charset="0"/>
              </a:rPr>
              <a:t>Percentage HCP in facility with unknown influenza vaccine status </a:t>
            </a:r>
            <a:r>
              <a:rPr lang="en-US" altLang="en-US" sz="2700" b="1" dirty="0">
                <a:latin typeface="Calibri" pitchFamily="34" charset="0"/>
              </a:rPr>
              <a:t>in 2018-2019</a:t>
            </a:r>
          </a:p>
        </p:txBody>
      </p:sp>
      <p:sp>
        <p:nvSpPr>
          <p:cNvPr id="15365" name="AutoShape 18"/>
          <p:cNvSpPr>
            <a:spLocks noChangeArrowheads="1"/>
          </p:cNvSpPr>
          <p:nvPr/>
        </p:nvSpPr>
        <p:spPr bwMode="auto">
          <a:xfrm>
            <a:off x="304724" y="4705351"/>
            <a:ext cx="11579384" cy="1011238"/>
          </a:xfrm>
          <a:prstGeom prst="roundRect">
            <a:avLst>
              <a:gd name="adj" fmla="val 16667"/>
            </a:avLst>
          </a:prstGeom>
          <a:solidFill>
            <a:schemeClr val="accent5">
              <a:lumMod val="40000"/>
              <a:lumOff val="60000"/>
            </a:schemeClr>
          </a:solidFill>
          <a:ln w="12700">
            <a:solidFill>
              <a:schemeClr val="bg1">
                <a:lumMod val="65000"/>
              </a:schemeClr>
            </a:solidFill>
            <a:round/>
            <a:headEnd/>
            <a:tailEnd/>
          </a:ln>
        </p:spPr>
        <p:txBody>
          <a:bodyPr wrap="none" lIns="120715" tIns="60395" rIns="120715" bIns="60395"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en-US" altLang="en-US" sz="2400" dirty="0">
              <a:solidFill>
                <a:srgbClr val="000000"/>
              </a:solidFill>
            </a:endParaRPr>
          </a:p>
        </p:txBody>
      </p:sp>
      <p:sp>
        <p:nvSpPr>
          <p:cNvPr id="11270" name="Text Box 19"/>
          <p:cNvSpPr txBox="1">
            <a:spLocks noChangeArrowheads="1"/>
          </p:cNvSpPr>
          <p:nvPr/>
        </p:nvSpPr>
        <p:spPr bwMode="auto">
          <a:xfrm>
            <a:off x="1282368" y="5006975"/>
            <a:ext cx="5023658" cy="491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mn-lt"/>
              </a:rPr>
              <a:t>Unknown Vaccine Status =</a:t>
            </a:r>
          </a:p>
        </p:txBody>
      </p:sp>
      <p:sp>
        <p:nvSpPr>
          <p:cNvPr id="11271" name="Text Box 20"/>
          <p:cNvSpPr txBox="1">
            <a:spLocks noChangeArrowheads="1"/>
          </p:cNvSpPr>
          <p:nvPr/>
        </p:nvSpPr>
        <p:spPr bwMode="auto">
          <a:xfrm>
            <a:off x="5129548" y="4795838"/>
            <a:ext cx="5438417" cy="491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mn-lt"/>
              </a:rPr>
              <a:t># HCP with Unknown Vaccine Status</a:t>
            </a:r>
          </a:p>
        </p:txBody>
      </p:sp>
      <p:sp>
        <p:nvSpPr>
          <p:cNvPr id="11272" name="Text Box 21"/>
          <p:cNvSpPr txBox="1">
            <a:spLocks noChangeArrowheads="1"/>
          </p:cNvSpPr>
          <p:nvPr/>
        </p:nvSpPr>
        <p:spPr bwMode="auto">
          <a:xfrm>
            <a:off x="5383482" y="5259388"/>
            <a:ext cx="4989800" cy="491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mn-lt"/>
              </a:rPr>
              <a:t>Total # HCP at Facility</a:t>
            </a:r>
          </a:p>
        </p:txBody>
      </p:sp>
      <p:sp>
        <p:nvSpPr>
          <p:cNvPr id="15369" name="Line 22"/>
          <p:cNvSpPr>
            <a:spLocks noChangeShapeType="1"/>
          </p:cNvSpPr>
          <p:nvPr/>
        </p:nvSpPr>
        <p:spPr bwMode="auto">
          <a:xfrm flipV="1">
            <a:off x="5372902" y="5262626"/>
            <a:ext cx="4903038" cy="206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lstStyle/>
          <a:p>
            <a:pPr algn="ctr"/>
            <a:endParaRPr lang="en-US" dirty="0">
              <a:solidFill>
                <a:srgbClr val="000000"/>
              </a:solidFill>
              <a:latin typeface="Arial" pitchFamily="34" charset="0"/>
            </a:endParaRPr>
          </a:p>
        </p:txBody>
      </p:sp>
      <p:grpSp>
        <p:nvGrpSpPr>
          <p:cNvPr id="11274" name="Group 1"/>
          <p:cNvGrpSpPr>
            <a:grpSpLocks/>
          </p:cNvGrpSpPr>
          <p:nvPr/>
        </p:nvGrpSpPr>
        <p:grpSpPr bwMode="auto">
          <a:xfrm>
            <a:off x="304724" y="2379663"/>
            <a:ext cx="11579384" cy="1011237"/>
            <a:chOff x="152400" y="2819400"/>
            <a:chExt cx="8839200" cy="1011238"/>
          </a:xfrm>
          <a:solidFill>
            <a:schemeClr val="accent5">
              <a:lumMod val="40000"/>
              <a:lumOff val="60000"/>
            </a:schemeClr>
          </a:solidFill>
        </p:grpSpPr>
        <p:sp>
          <p:nvSpPr>
            <p:cNvPr id="11275" name="AutoShape 24"/>
            <p:cNvSpPr>
              <a:spLocks noChangeArrowheads="1"/>
            </p:cNvSpPr>
            <p:nvPr/>
          </p:nvSpPr>
          <p:spPr bwMode="auto">
            <a:xfrm>
              <a:off x="152400" y="2819400"/>
              <a:ext cx="8839200" cy="1011238"/>
            </a:xfrm>
            <a:prstGeom prst="roundRect">
              <a:avLst>
                <a:gd name="adj" fmla="val 16667"/>
              </a:avLst>
            </a:prstGeom>
            <a:grpFill/>
            <a:ln w="12700">
              <a:solidFill>
                <a:schemeClr val="bg1">
                  <a:lumMod val="6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000000"/>
                </a:solidFill>
                <a:latin typeface="+mn-lt"/>
              </a:endParaRPr>
            </a:p>
          </p:txBody>
        </p:sp>
        <p:sp>
          <p:nvSpPr>
            <p:cNvPr id="2" name="Text Box 25"/>
            <p:cNvSpPr txBox="1">
              <a:spLocks noChangeArrowheads="1"/>
            </p:cNvSpPr>
            <p:nvPr/>
          </p:nvSpPr>
          <p:spPr bwMode="auto">
            <a:xfrm>
              <a:off x="1066689" y="3049587"/>
              <a:ext cx="3768614" cy="46165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mn-lt"/>
                </a:rPr>
                <a:t>Medical Contraindication =</a:t>
              </a:r>
            </a:p>
          </p:txBody>
        </p:sp>
        <p:sp>
          <p:nvSpPr>
            <p:cNvPr id="11276" name="Text Box 26"/>
            <p:cNvSpPr txBox="1">
              <a:spLocks noChangeArrowheads="1"/>
            </p:cNvSpPr>
            <p:nvPr/>
          </p:nvSpPr>
          <p:spPr bwMode="auto">
            <a:xfrm>
              <a:off x="3953467" y="2836286"/>
              <a:ext cx="3960546" cy="46165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mn-lt"/>
                </a:rPr>
                <a:t># HCP with Medical Contraindication</a:t>
              </a:r>
            </a:p>
          </p:txBody>
        </p:sp>
        <p:sp>
          <p:nvSpPr>
            <p:cNvPr id="11277" name="Text Box 27"/>
            <p:cNvSpPr txBox="1">
              <a:spLocks noChangeArrowheads="1"/>
            </p:cNvSpPr>
            <p:nvPr/>
          </p:nvSpPr>
          <p:spPr bwMode="auto">
            <a:xfrm>
              <a:off x="4021166" y="3325813"/>
              <a:ext cx="3742767" cy="46165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mn-lt"/>
                </a:rPr>
                <a:t>Total # HCP at Facility</a:t>
              </a:r>
            </a:p>
          </p:txBody>
        </p:sp>
        <p:sp>
          <p:nvSpPr>
            <p:cNvPr id="11279" name="Line 28"/>
            <p:cNvSpPr>
              <a:spLocks noChangeShapeType="1"/>
            </p:cNvSpPr>
            <p:nvPr/>
          </p:nvSpPr>
          <p:spPr bwMode="auto">
            <a:xfrm>
              <a:off x="4021282" y="3276600"/>
              <a:ext cx="3743325"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000000"/>
                </a:solidFill>
                <a:latin typeface="+mn-lt"/>
              </a:endParaRPr>
            </a:p>
          </p:txBody>
        </p:sp>
      </p:grpSp>
      <p:sp>
        <p:nvSpPr>
          <p:cNvPr id="17" name="Slide Number Placeholder 5">
            <a:extLst>
              <a:ext uri="{FF2B5EF4-FFF2-40B4-BE49-F238E27FC236}">
                <a16:creationId xmlns=""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8</a:t>
            </a:fld>
            <a:endParaRPr lang="en-US" dirty="0">
              <a:solidFill>
                <a:srgbClr val="464646">
                  <a:lumMod val="40000"/>
                  <a:lumOff val="60000"/>
                </a:srgbClr>
              </a:solidFill>
              <a:latin typeface="+mn-lt"/>
            </a:endParaRPr>
          </a:p>
        </p:txBody>
      </p:sp>
      <p:sp>
        <p:nvSpPr>
          <p:cNvPr id="18" name="Footer Placeholder 3">
            <a:extLst>
              <a:ext uri="{FF2B5EF4-FFF2-40B4-BE49-F238E27FC236}">
                <a16:creationId xmlns=""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19308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a:xfrm>
            <a:off x="619125" y="0"/>
            <a:ext cx="11569701" cy="971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spcBef>
                <a:spcPct val="50000"/>
              </a:spcBef>
              <a:defRPr/>
            </a:pPr>
            <a:r>
              <a:rPr lang="en-US" altLang="en-US" sz="2800" dirty="0">
                <a:solidFill>
                  <a:schemeClr val="bg1"/>
                </a:solidFill>
                <a:latin typeface="+mn-lt"/>
              </a:rPr>
              <a:t>Median and Range of HCP Influenza Vaccine Coverage at Massachusetts Acute Care Hospitals 2018-2019</a:t>
            </a:r>
          </a:p>
        </p:txBody>
      </p:sp>
      <p:sp>
        <p:nvSpPr>
          <p:cNvPr id="13315" name="Text Box 3"/>
          <p:cNvSpPr txBox="1">
            <a:spLocks noChangeArrowheads="1"/>
          </p:cNvSpPr>
          <p:nvPr/>
        </p:nvSpPr>
        <p:spPr bwMode="auto">
          <a:xfrm>
            <a:off x="97312" y="6071269"/>
            <a:ext cx="11782530" cy="352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819" tIns="60443" rIns="120819" bIns="60443">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defRPr/>
            </a:pPr>
            <a:r>
              <a:rPr lang="en-US" altLang="en-US" sz="1500" dirty="0">
                <a:solidFill>
                  <a:prstClr val="black"/>
                </a:solidFill>
                <a:latin typeface="Calibri"/>
              </a:rPr>
              <a:t>*Median and range are measures of HCP vaccine coverage by reporting MA acute care hospitals</a:t>
            </a:r>
          </a:p>
        </p:txBody>
      </p:sp>
      <p:sp>
        <p:nvSpPr>
          <p:cNvPr id="18436" name="Rounded Rectangle 1"/>
          <p:cNvSpPr>
            <a:spLocks noChangeArrowheads="1"/>
          </p:cNvSpPr>
          <p:nvPr/>
        </p:nvSpPr>
        <p:spPr bwMode="auto">
          <a:xfrm>
            <a:off x="211612" y="1219200"/>
            <a:ext cx="3265082" cy="4724400"/>
          </a:xfrm>
          <a:prstGeom prst="roundRect">
            <a:avLst>
              <a:gd name="adj" fmla="val 16667"/>
            </a:avLst>
          </a:prstGeom>
          <a:solidFill>
            <a:schemeClr val="accent5">
              <a:lumMod val="20000"/>
              <a:lumOff val="80000"/>
            </a:schemeClr>
          </a:solidFill>
          <a:ln w="38100">
            <a:solidFill>
              <a:srgbClr val="DDDDDD"/>
            </a:solidFill>
            <a:round/>
            <a:headEnd/>
            <a:tailEnd/>
          </a:ln>
        </p:spPr>
        <p:txBody>
          <a:bodyPr lIns="160875" tIns="80424" rIns="160875" bIns="80424"/>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b="1" dirty="0">
                <a:solidFill>
                  <a:srgbClr val="006699"/>
                </a:solidFill>
                <a:latin typeface="Calibri" pitchFamily="34" charset="0"/>
              </a:rPr>
              <a:t>Key Findings</a:t>
            </a:r>
            <a:endParaRPr lang="en-US" altLang="en-US" sz="700" b="1" dirty="0">
              <a:solidFill>
                <a:srgbClr val="000000"/>
              </a:solidFill>
              <a:latin typeface="Garamond" pitchFamily="18" charset="0"/>
            </a:endParaRPr>
          </a:p>
          <a:p>
            <a:pPr eaLnBrk="1" hangingPunct="1">
              <a:spcBef>
                <a:spcPct val="0"/>
              </a:spcBef>
              <a:buFontTx/>
              <a:buNone/>
            </a:pPr>
            <a:endParaRPr lang="en-US" altLang="en-US" sz="1100" dirty="0">
              <a:solidFill>
                <a:srgbClr val="000000"/>
              </a:solidFill>
              <a:latin typeface="Calibri" pitchFamily="34" charset="0"/>
            </a:endParaRPr>
          </a:p>
          <a:p>
            <a:pPr marL="377566" indent="-377566" eaLnBrk="1" hangingPunct="1">
              <a:spcBef>
                <a:spcPct val="0"/>
              </a:spcBef>
            </a:pPr>
            <a:r>
              <a:rPr lang="en-US" altLang="en-US" sz="1900" dirty="0">
                <a:solidFill>
                  <a:srgbClr val="000000"/>
                </a:solidFill>
                <a:latin typeface="Calibri" pitchFamily="34" charset="0"/>
              </a:rPr>
              <a:t>The statewide median for vaccine coverage </a:t>
            </a:r>
            <a:r>
              <a:rPr lang="en-US" altLang="en-US" sz="1900" dirty="0">
                <a:latin typeface="Calibri" pitchFamily="34" charset="0"/>
              </a:rPr>
              <a:t>was 94%</a:t>
            </a:r>
          </a:p>
          <a:p>
            <a:pPr marL="377566" indent="-377566" eaLnBrk="1" hangingPunct="1">
              <a:spcBef>
                <a:spcPct val="0"/>
              </a:spcBef>
            </a:pPr>
            <a:r>
              <a:rPr lang="en-US" altLang="en-US" sz="1900" dirty="0">
                <a:latin typeface="Calibri" pitchFamily="34" charset="0"/>
              </a:rPr>
              <a:t>54 (75%) </a:t>
            </a:r>
            <a:r>
              <a:rPr lang="en-US" altLang="en-US" sz="1900" dirty="0">
                <a:solidFill>
                  <a:prstClr val="black"/>
                </a:solidFill>
                <a:latin typeface="Calibri" pitchFamily="34" charset="0"/>
              </a:rPr>
              <a:t>facilities achieved vaccine coverage of 90% or greater</a:t>
            </a:r>
          </a:p>
          <a:p>
            <a:pPr marL="377566" indent="-377566" eaLnBrk="1" hangingPunct="1">
              <a:spcBef>
                <a:spcPct val="0"/>
              </a:spcBef>
            </a:pPr>
            <a:r>
              <a:rPr lang="en-US" altLang="en-US" sz="1900" dirty="0">
                <a:solidFill>
                  <a:srgbClr val="000000"/>
                </a:solidFill>
                <a:latin typeface="Calibri" pitchFamily="34" charset="0"/>
              </a:rPr>
              <a:t>Most HCP were vaccinated at their workplace</a:t>
            </a:r>
          </a:p>
          <a:p>
            <a:pPr marL="377566" indent="-377566" eaLnBrk="1" hangingPunct="1">
              <a:spcBef>
                <a:spcPct val="0"/>
              </a:spcBef>
            </a:pPr>
            <a:r>
              <a:rPr lang="en-US" altLang="en-US" sz="1900" dirty="0">
                <a:solidFill>
                  <a:srgbClr val="000000"/>
                </a:solidFill>
                <a:latin typeface="Calibri" pitchFamily="34" charset="0"/>
              </a:rPr>
              <a:t>Median declination of vaccine was </a:t>
            </a:r>
            <a:r>
              <a:rPr lang="en-US" altLang="en-US" sz="1900" dirty="0">
                <a:latin typeface="Calibri" pitchFamily="34" charset="0"/>
              </a:rPr>
              <a:t>3%</a:t>
            </a:r>
          </a:p>
        </p:txBody>
      </p:sp>
      <p:sp>
        <p:nvSpPr>
          <p:cNvPr id="2" name="TextBox 1"/>
          <p:cNvSpPr txBox="1"/>
          <p:nvPr/>
        </p:nvSpPr>
        <p:spPr>
          <a:xfrm>
            <a:off x="4259626" y="5703954"/>
            <a:ext cx="3938943" cy="399065"/>
          </a:xfrm>
          <a:prstGeom prst="rect">
            <a:avLst/>
          </a:prstGeom>
          <a:noFill/>
        </p:spPr>
        <p:txBody>
          <a:bodyPr wrap="square" lIns="120819" tIns="60443" rIns="120819" bIns="60443" rtlCol="0">
            <a:spAutoFit/>
          </a:bodyPr>
          <a:lstStyle/>
          <a:p>
            <a:pPr eaLnBrk="0" hangingPunct="0"/>
            <a:r>
              <a:rPr lang="en-US" sz="1800" b="1" dirty="0">
                <a:solidFill>
                  <a:prstClr val="black"/>
                </a:solidFill>
                <a:latin typeface="Calibri"/>
              </a:rPr>
              <a:t>N=</a:t>
            </a:r>
            <a:r>
              <a:rPr lang="en-US" sz="1800" b="1" dirty="0">
                <a:latin typeface="Calibri"/>
              </a:rPr>
              <a:t>72 </a:t>
            </a:r>
            <a:r>
              <a:rPr lang="en-US" sz="1800" b="1" dirty="0">
                <a:solidFill>
                  <a:prstClr val="black"/>
                </a:solidFill>
                <a:latin typeface="Calibri"/>
              </a:rPr>
              <a:t>acute care hospitals</a:t>
            </a:r>
          </a:p>
        </p:txBody>
      </p:sp>
      <p:graphicFrame>
        <p:nvGraphicFramePr>
          <p:cNvPr id="9" name="Chart 8"/>
          <p:cNvGraphicFramePr>
            <a:graphicFrameLocks/>
          </p:cNvGraphicFramePr>
          <p:nvPr>
            <p:extLst>
              <p:ext uri="{D42A27DB-BD31-4B8C-83A1-F6EECF244321}">
                <p14:modId xmlns:p14="http://schemas.microsoft.com/office/powerpoint/2010/main" val="518717343"/>
              </p:ext>
            </p:extLst>
          </p:nvPr>
        </p:nvGraphicFramePr>
        <p:xfrm>
          <a:off x="3700959" y="1219200"/>
          <a:ext cx="8094034" cy="4475989"/>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5">
            <a:extLst>
              <a:ext uri="{FF2B5EF4-FFF2-40B4-BE49-F238E27FC236}">
                <a16:creationId xmlns="" xmlns:a16="http://schemas.microsoft.com/office/drawing/2014/main" id="{5AFA3409-650A-E04D-9C6C-C839AFCA4D9A}"/>
              </a:ext>
            </a:extLst>
          </p:cNvPr>
          <p:cNvSpPr>
            <a:spLocks noGrp="1"/>
          </p:cNvSpPr>
          <p:nvPr>
            <p:ph type="sldNum" sz="quarter" idx="4294967295"/>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latin typeface="+mn-lt"/>
              </a:rPr>
              <a:pPr/>
              <a:t>9</a:t>
            </a:fld>
            <a:endParaRPr lang="en-US" dirty="0">
              <a:solidFill>
                <a:srgbClr val="464646">
                  <a:lumMod val="40000"/>
                  <a:lumOff val="60000"/>
                </a:srgbClr>
              </a:solidFill>
              <a:latin typeface="+mn-lt"/>
            </a:endParaRPr>
          </a:p>
        </p:txBody>
      </p:sp>
      <p:sp>
        <p:nvSpPr>
          <p:cNvPr id="10" name="Footer Placeholder 3">
            <a:extLst>
              <a:ext uri="{FF2B5EF4-FFF2-40B4-BE49-F238E27FC236}">
                <a16:creationId xmlns="" xmlns:a16="http://schemas.microsoft.com/office/drawing/2014/main" id="{EF3A1742-1D21-6E49-B1F6-D58AC8A01F49}"/>
              </a:ext>
            </a:extLst>
          </p:cNvPr>
          <p:cNvSpPr>
            <a:spLocks noGrp="1"/>
          </p:cNvSpPr>
          <p:nvPr>
            <p:ph type="ftr" sz="quarter" idx="4294967295"/>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latin typeface="+mn-lt"/>
              </a:rPr>
              <a:t>Massachusetts Department of Public Health       </a:t>
            </a:r>
            <a:r>
              <a:rPr lang="en-US" dirty="0" err="1">
                <a:solidFill>
                  <a:srgbClr val="464646">
                    <a:lumMod val="40000"/>
                    <a:lumOff val="60000"/>
                  </a:srgbClr>
                </a:solidFill>
                <a:latin typeface="+mn-lt"/>
              </a:rPr>
              <a:t>mass.gov</a:t>
            </a:r>
            <a:r>
              <a:rPr lang="en-US" dirty="0">
                <a:solidFill>
                  <a:srgbClr val="464646">
                    <a:lumMod val="40000"/>
                    <a:lumOff val="60000"/>
                  </a:srgbClr>
                </a:solidFill>
                <a:latin typeface="+mn-lt"/>
              </a:rPr>
              <a:t>/</a:t>
            </a:r>
            <a:r>
              <a:rPr lang="en-US" dirty="0" err="1">
                <a:solidFill>
                  <a:srgbClr val="464646">
                    <a:lumMod val="40000"/>
                    <a:lumOff val="60000"/>
                  </a:srgbClr>
                </a:solidFill>
                <a:latin typeface="+mn-lt"/>
              </a:rPr>
              <a:t>dph</a:t>
            </a:r>
            <a:endParaRPr lang="en-US" dirty="0">
              <a:solidFill>
                <a:srgbClr val="464646">
                  <a:lumMod val="40000"/>
                  <a:lumOff val="60000"/>
                </a:srgbClr>
              </a:solidFill>
              <a:latin typeface="+mn-lt"/>
            </a:endParaRPr>
          </a:p>
        </p:txBody>
      </p:sp>
    </p:spTree>
    <p:extLst>
      <p:ext uri="{BB962C8B-B14F-4D97-AF65-F5344CB8AC3E}">
        <p14:creationId xmlns:p14="http://schemas.microsoft.com/office/powerpoint/2010/main" val="295329766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114649</TotalTime>
  <Words>2733</Words>
  <Application>Microsoft Office PowerPoint</Application>
  <PresentationFormat>Custom</PresentationFormat>
  <Paragraphs>572</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Custom Design</vt:lpstr>
      <vt:lpstr>Massachusetts Healthcare Personnel Influenza Vaccination in Health Care Facilities for the 2018-2019 Season</vt:lpstr>
      <vt:lpstr>Background </vt:lpstr>
      <vt:lpstr>Background </vt:lpstr>
      <vt:lpstr>Performance Goal</vt:lpstr>
      <vt:lpstr>Methodology </vt:lpstr>
      <vt:lpstr>NHSN  Reporting Requirements Acute Care Hospitals, Ambulatory Surgical Centers, Dialysis Centers and Non-acute Hospitals</vt:lpstr>
      <vt:lpstr>NHSN Measures Acute Care Hospitals, Ambulatory Surgical Centers, Dialysis Centers and Non-acute Hospitals</vt:lpstr>
      <vt:lpstr>NHSN Measures Acute Care Hospitals, Ambulatory Surgical Centers, Dialysis Centers and Non-acute Hospitals</vt:lpstr>
      <vt:lpstr>Median and Range of HCP Influenza Vaccine Coverage at Massachusetts Acute Care Hospitals 2018-2019</vt:lpstr>
      <vt:lpstr>Acute Care Hospital Healthcare Personnel Vaccine Coverage in Aggregate 2018-2019</vt:lpstr>
      <vt:lpstr>Overall HCP Influenza Vaccine Coverage in Massachusetts ACHs by HCP Type 2018-2019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Clinic, Nursing Home, Rest Home, and Adult Day Health Program Measures</vt:lpstr>
      <vt:lpstr>PowerPoint Presentation</vt:lpstr>
      <vt:lpstr>PowerPoint Presentation</vt:lpstr>
      <vt:lpstr>PowerPoint Presentation</vt:lpstr>
      <vt:lpstr>PowerPoint Presentation</vt:lpstr>
      <vt:lpstr>PowerPoint Presentation</vt:lpstr>
      <vt:lpstr>ACH, ASC, Dialysis and Non-Acute Hospital Seasonal Survey Findings</vt:lpstr>
      <vt:lpstr>Conclusions</vt:lpstr>
      <vt:lpstr>DPH Public Health Actions </vt:lpstr>
      <vt:lpstr>Enhanced DPH Public Health Response</vt:lpstr>
      <vt:lpstr>Next Steps </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DPH</dc:creator>
  <cp:lastModifiedBy> Eileen McHale </cp:lastModifiedBy>
  <cp:revision>2653</cp:revision>
  <cp:lastPrinted>2019-07-08T22:02:28Z</cp:lastPrinted>
  <dcterms:created xsi:type="dcterms:W3CDTF">2001-01-17T15:22:57Z</dcterms:created>
  <dcterms:modified xsi:type="dcterms:W3CDTF">2019-07-10T16:02:46Z</dcterms:modified>
</cp:coreProperties>
</file>