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4.xml" ContentType="application/vnd.openxmlformats-officedocument.drawingml.chart+xml"/>
  <Override PartName="/ppt/theme/themeOverride1.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5.xml" ContentType="application/vnd.openxmlformats-officedocument.drawingml.chart+xml"/>
  <Override PartName="/ppt/theme/themeOverride2.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Override PartName="/ppt/theme/themeOverride3.xml" ContentType="application/vnd.openxmlformats-officedocument.themeOverride+xml"/>
  <Override PartName="/ppt/notesSlides/notesSlide21.xml" ContentType="application/vnd.openxmlformats-officedocument.presentationml.notesSlide+xml"/>
  <Override PartName="/ppt/charts/chart7.xml" ContentType="application/vnd.openxmlformats-officedocument.drawingml.chart+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8.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848" r:id="rId1"/>
    <p:sldMasterId id="2147485861" r:id="rId2"/>
    <p:sldMasterId id="2147485874" r:id="rId3"/>
    <p:sldMasterId id="2147485887" r:id="rId4"/>
    <p:sldMasterId id="2147485900" r:id="rId5"/>
    <p:sldMasterId id="2147485913" r:id="rId6"/>
    <p:sldMasterId id="2147485926" r:id="rId7"/>
    <p:sldMasterId id="2147485939" r:id="rId8"/>
  </p:sldMasterIdLst>
  <p:notesMasterIdLst>
    <p:notesMasterId r:id="rId39"/>
  </p:notesMasterIdLst>
  <p:handoutMasterIdLst>
    <p:handoutMasterId r:id="rId40"/>
  </p:handoutMasterIdLst>
  <p:sldIdLst>
    <p:sldId id="1016" r:id="rId9"/>
    <p:sldId id="1017" r:id="rId10"/>
    <p:sldId id="1018" r:id="rId11"/>
    <p:sldId id="1019" r:id="rId12"/>
    <p:sldId id="1020" r:id="rId13"/>
    <p:sldId id="1013" r:id="rId14"/>
    <p:sldId id="985" r:id="rId15"/>
    <p:sldId id="986" r:id="rId16"/>
    <p:sldId id="987" r:id="rId17"/>
    <p:sldId id="988" r:id="rId18"/>
    <p:sldId id="1008" r:id="rId19"/>
    <p:sldId id="990" r:id="rId20"/>
    <p:sldId id="1009" r:id="rId21"/>
    <p:sldId id="1010" r:id="rId22"/>
    <p:sldId id="993" r:id="rId23"/>
    <p:sldId id="994" r:id="rId24"/>
    <p:sldId id="995" r:id="rId25"/>
    <p:sldId id="1006" r:id="rId26"/>
    <p:sldId id="996" r:id="rId27"/>
    <p:sldId id="997" r:id="rId28"/>
    <p:sldId id="1011" r:id="rId29"/>
    <p:sldId id="999" r:id="rId30"/>
    <p:sldId id="1000" r:id="rId31"/>
    <p:sldId id="1001" r:id="rId32"/>
    <p:sldId id="1002" r:id="rId33"/>
    <p:sldId id="1012" r:id="rId34"/>
    <p:sldId id="1004" r:id="rId35"/>
    <p:sldId id="1022" r:id="rId36"/>
    <p:sldId id="1023" r:id="rId37"/>
    <p:sldId id="1021" r:id="rId38"/>
  </p:sldIdLst>
  <p:sldSz cx="12179300" cy="9134475" type="ledger"/>
  <p:notesSz cx="7010400" cy="9296400"/>
  <p:custDataLst>
    <p:tags r:id="rId41"/>
  </p:custDataLst>
  <p:defaultTextStyle>
    <a:defPPr>
      <a:defRPr lang="en-US"/>
    </a:defPPr>
    <a:lvl1pPr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1pPr>
    <a:lvl2pPr marL="451169"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2pPr>
    <a:lvl3pPr marL="903875"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3pPr>
    <a:lvl4pPr marL="1356591"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4pPr>
    <a:lvl5pPr marL="1809306" indent="1588" algn="l" rtl="0" fontAlgn="base">
      <a:spcBef>
        <a:spcPct val="0"/>
      </a:spcBef>
      <a:spcAft>
        <a:spcPct val="0"/>
      </a:spcAft>
      <a:defRPr sz="2400" kern="1200">
        <a:solidFill>
          <a:schemeClr val="tx1"/>
        </a:solidFill>
        <a:latin typeface="Garamond" pitchFamily="18" charset="0"/>
        <a:ea typeface="ＭＳ Ｐゴシック" pitchFamily="34" charset="-128"/>
        <a:cs typeface="+mn-cs"/>
      </a:defRPr>
    </a:lvl5pPr>
    <a:lvl6pPr marL="2263607" algn="l" defTabSz="905446" rtl="0" eaLnBrk="1" latinLnBrk="0" hangingPunct="1">
      <a:defRPr sz="2400" kern="1200">
        <a:solidFill>
          <a:schemeClr val="tx1"/>
        </a:solidFill>
        <a:latin typeface="Garamond" pitchFamily="18" charset="0"/>
        <a:ea typeface="ＭＳ Ｐゴシック" pitchFamily="34" charset="-128"/>
        <a:cs typeface="+mn-cs"/>
      </a:defRPr>
    </a:lvl6pPr>
    <a:lvl7pPr marL="2716327" algn="l" defTabSz="905446" rtl="0" eaLnBrk="1" latinLnBrk="0" hangingPunct="1">
      <a:defRPr sz="2400" kern="1200">
        <a:solidFill>
          <a:schemeClr val="tx1"/>
        </a:solidFill>
        <a:latin typeface="Garamond" pitchFamily="18" charset="0"/>
        <a:ea typeface="ＭＳ Ｐゴシック" pitchFamily="34" charset="-128"/>
        <a:cs typeface="+mn-cs"/>
      </a:defRPr>
    </a:lvl7pPr>
    <a:lvl8pPr marL="3169048" algn="l" defTabSz="905446" rtl="0" eaLnBrk="1" latinLnBrk="0" hangingPunct="1">
      <a:defRPr sz="2400" kern="1200">
        <a:solidFill>
          <a:schemeClr val="tx1"/>
        </a:solidFill>
        <a:latin typeface="Garamond" pitchFamily="18" charset="0"/>
        <a:ea typeface="ＭＳ Ｐゴシック" pitchFamily="34" charset="-128"/>
        <a:cs typeface="+mn-cs"/>
      </a:defRPr>
    </a:lvl8pPr>
    <a:lvl9pPr marL="3621766" algn="l" defTabSz="905446" rtl="0" eaLnBrk="1" latinLnBrk="0" hangingPunct="1">
      <a:defRPr sz="2400" kern="1200">
        <a:solidFill>
          <a:schemeClr val="tx1"/>
        </a:solidFill>
        <a:latin typeface="Garamond" pitchFamily="18" charset="0"/>
        <a:ea typeface="ＭＳ Ｐゴシック" pitchFamily="34" charset="-128"/>
        <a:cs typeface="+mn-cs"/>
      </a:defRPr>
    </a:lvl9pPr>
  </p:defaultTextStyle>
  <p:extLst>
    <p:ext uri="{EFAFB233-063F-42B5-8137-9DF3F51BA10A}">
      <p15:sldGuideLst xmlns:p15="http://schemas.microsoft.com/office/powerpoint/2012/main" xmlns="">
        <p15:guide id="1" orient="horz" pos="5562">
          <p15:clr>
            <a:srgbClr val="A4A3A4"/>
          </p15:clr>
        </p15:guide>
        <p15:guide id="2" orient="horz" pos="1702">
          <p15:clr>
            <a:srgbClr val="A4A3A4"/>
          </p15:clr>
        </p15:guide>
        <p15:guide id="3" orient="horz" pos="1918">
          <p15:clr>
            <a:srgbClr val="A4A3A4"/>
          </p15:clr>
        </p15:guide>
        <p15:guide id="4" pos="575">
          <p15:clr>
            <a:srgbClr val="A4A3A4"/>
          </p15:clr>
        </p15:guide>
      </p15:sldGuideLst>
    </p:ext>
    <p:ext uri="{2D200454-40CA-4A62-9FC3-DE9A4176ACB9}">
      <p15:notesGuideLst xmlns:p15="http://schemas.microsoft.com/office/powerpoint/2012/main" xmlns="">
        <p15:guide id="1" orient="horz" pos="2903">
          <p15:clr>
            <a:srgbClr val="A4A3A4"/>
          </p15:clr>
        </p15:guide>
        <p15:guide id="2" pos="3215">
          <p15:clr>
            <a:srgbClr val="A4A3A4"/>
          </p15:clr>
        </p15:guide>
        <p15:guide id="3" orient="horz" pos="2892">
          <p15:clr>
            <a:srgbClr val="A4A3A4"/>
          </p15:clr>
        </p15:guide>
        <p15:guide id="4" pos="3232">
          <p15:clr>
            <a:srgbClr val="A4A3A4"/>
          </p15:clr>
        </p15:guide>
        <p15:guide id="5" orient="horz" pos="2940">
          <p15:clr>
            <a:srgbClr val="A4A3A4"/>
          </p15:clr>
        </p15:guide>
        <p15:guide id="6" orient="horz" pos="2929">
          <p15:clr>
            <a:srgbClr val="A4A3A4"/>
          </p15:clr>
        </p15:guide>
        <p15:guide id="7" pos="3269">
          <p15:clr>
            <a:srgbClr val="A4A3A4"/>
          </p15:clr>
        </p15:guide>
        <p15:guide id="8"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 " lastIdx="33" clrIdx="0"/>
  <p:cmAuthor id="1" name=" Eileen McHale " initials=" EM" lastIdx="39" clrIdx="1"/>
  <p:cmAuthor id="2" name="Lauren B. Nelson" initials="" lastIdx="2" clrIdx="2"/>
  <p:cmAuthor id="3" name="Fillo, Katherine (DPH)" initials="FK(" lastIdx="0"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BEEF4"/>
    <a:srgbClr val="31859C"/>
    <a:srgbClr val="6699FF"/>
    <a:srgbClr val="003399"/>
    <a:srgbClr val="3333CC"/>
    <a:srgbClr val="4D4D4D"/>
    <a:srgbClr val="777777"/>
    <a:srgbClr val="FF9933"/>
    <a:srgbClr val="6666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61" autoAdjust="0"/>
    <p:restoredTop sz="86009" autoAdjust="0"/>
  </p:normalViewPr>
  <p:slideViewPr>
    <p:cSldViewPr snapToGrid="0" snapToObjects="1">
      <p:cViewPr varScale="1">
        <p:scale>
          <a:sx n="72" d="100"/>
          <a:sy n="72" d="100"/>
        </p:scale>
        <p:origin x="-1746" y="-108"/>
      </p:cViewPr>
      <p:guideLst>
        <p:guide orient="horz" pos="5562"/>
        <p:guide orient="horz" pos="1702"/>
        <p:guide orient="horz" pos="1918"/>
        <p:guide pos="575"/>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5904"/>
    </p:cViewPr>
  </p:sorterViewPr>
  <p:notesViewPr>
    <p:cSldViewPr snapToGrid="0" snapToObjects="1">
      <p:cViewPr>
        <p:scale>
          <a:sx n="100" d="100"/>
          <a:sy n="100" d="100"/>
        </p:scale>
        <p:origin x="3504" y="-810"/>
      </p:cViewPr>
      <p:guideLst>
        <p:guide orient="horz" pos="2903"/>
        <p:guide orient="horz" pos="2892"/>
        <p:guide orient="horz" pos="2940"/>
        <p:guide orient="horz" pos="2929"/>
        <p:guide pos="3215"/>
        <p:guide pos="3232"/>
        <p:guide pos="326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commentAuthors" Target="commentAuthor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146.243.110.57\Production\RESOURCES\AR\NHSN\Immunization%20of%20Healthcare%20Workers\2017-2018%20Acute\Acute_Care_FiguresandTable_Comprehensive%20Crosswalk%202017-2018%20working%20draft.xls" TargetMode="Externa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7.xml.rels><?xml version="1.0" encoding="UTF-8" standalone="yes"?>
<Relationships xmlns="http://schemas.openxmlformats.org/package/2006/relationships"><Relationship Id="rId1" Type="http://schemas.openxmlformats.org/officeDocument/2006/relationships/oleObject" Target="file:///\\146.243.110.57\Production\RESOURCES\AR\NHSN\Immunization%20of%20Healthcare%20Workers\2017-2018%20Non-Acute\NHSN%20Non-Acute\Nonacute%20Figures_for_report_Comprehensive%20crosswalk%202018%20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146.243.110.57\Production\RESOURCES\AR\NHSN\Immunization%20of%20Healthcare%20Workers\2017-2018%20Non-Acute\Survey%20Monkey%20Non-Acute\Influenza%20Vaccination%20of%20HCP%202017-2018_final_clea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068982451315625"/>
          <c:y val="7.784442517956057E-2"/>
          <c:w val="0.85919660784366003"/>
          <c:h val="0.76048015367724564"/>
        </c:manualLayout>
      </c:layout>
      <c:stockChart>
        <c:ser>
          <c:idx val="0"/>
          <c:order val="0"/>
          <c:tx>
            <c:strRef>
              <c:f>'[Acute_Care_FiguresandTable_Comprehensive Crosswalk 2017-2018 working draft.xls]MedianVacc'!$C$1</c:f>
              <c:strCache>
                <c:ptCount val="1"/>
                <c:pt idx="0">
                  <c:v>Maximum HCWs at Facility</c:v>
                </c:pt>
              </c:strCache>
            </c:strRef>
          </c:tx>
          <c:spPr>
            <a:ln w="28575">
              <a:noFill/>
            </a:ln>
          </c:spPr>
          <c:marker>
            <c:symbol val="none"/>
          </c:marker>
          <c:cat>
            <c:strRef>
              <c:f>'[Acute_Care_FiguresandTable_Comprehensive Crosswalk 2017-2018 working draft.xls]MedianVacc'!$A$2:$A$7</c:f>
              <c:strCache>
                <c:ptCount val="6"/>
                <c:pt idx="0">
                  <c:v>Total Vaccinated</c:v>
                </c:pt>
                <c:pt idx="1">
                  <c:v>Vaccinated at Facility</c:v>
                </c:pt>
                <c:pt idx="2">
                  <c:v>Vaccinated Elsewhere</c:v>
                </c:pt>
                <c:pt idx="3">
                  <c:v>Declined Vaccination</c:v>
                </c:pt>
                <c:pt idx="4">
                  <c:v>Unknown Status</c:v>
                </c:pt>
                <c:pt idx="5">
                  <c:v>Medical Contraindication</c:v>
                </c:pt>
              </c:strCache>
            </c:strRef>
          </c:cat>
          <c:val>
            <c:numRef>
              <c:f>'[Acute_Care_FiguresandTable_Comprehensive Crosswalk 2017-2018 working draft.xls]MedianVacc'!$C$2:$C$7</c:f>
              <c:numCache>
                <c:formatCode>0%</c:formatCode>
                <c:ptCount val="6"/>
                <c:pt idx="0">
                  <c:v>0.99</c:v>
                </c:pt>
                <c:pt idx="1">
                  <c:v>0.82</c:v>
                </c:pt>
                <c:pt idx="2">
                  <c:v>0.57999999999999996</c:v>
                </c:pt>
                <c:pt idx="3">
                  <c:v>0.19</c:v>
                </c:pt>
                <c:pt idx="4">
                  <c:v>0.12</c:v>
                </c:pt>
                <c:pt idx="5">
                  <c:v>0.02</c:v>
                </c:pt>
              </c:numCache>
            </c:numRef>
          </c:val>
          <c:smooth val="0"/>
          <c:extLst xmlns:c16r2="http://schemas.microsoft.com/office/drawing/2015/06/chart">
            <c:ext xmlns:c16="http://schemas.microsoft.com/office/drawing/2014/chart" uri="{C3380CC4-5D6E-409C-BE32-E72D297353CC}">
              <c16:uniqueId val="{00000000-D0DC-49DE-98E0-4E83609FD30C}"/>
            </c:ext>
          </c:extLst>
        </c:ser>
        <c:ser>
          <c:idx val="1"/>
          <c:order val="1"/>
          <c:tx>
            <c:strRef>
              <c:f>'[Acute_Care_FiguresandTable_Comprehensive Crosswalk 2017-2018 working draft.xls]MedianVacc'!$D$1</c:f>
              <c:strCache>
                <c:ptCount val="1"/>
                <c:pt idx="0">
                  <c:v>Minimum HCWs at Facility</c:v>
                </c:pt>
              </c:strCache>
            </c:strRef>
          </c:tx>
          <c:spPr>
            <a:ln w="28575">
              <a:noFill/>
            </a:ln>
          </c:spPr>
          <c:marker>
            <c:symbol val="none"/>
          </c:marker>
          <c:cat>
            <c:strRef>
              <c:f>'[Acute_Care_FiguresandTable_Comprehensive Crosswalk 2017-2018 working draft.xls]MedianVacc'!$A$2:$A$7</c:f>
              <c:strCache>
                <c:ptCount val="6"/>
                <c:pt idx="0">
                  <c:v>Total Vaccinated</c:v>
                </c:pt>
                <c:pt idx="1">
                  <c:v>Vaccinated at Facility</c:v>
                </c:pt>
                <c:pt idx="2">
                  <c:v>Vaccinated Elsewhere</c:v>
                </c:pt>
                <c:pt idx="3">
                  <c:v>Declined Vaccination</c:v>
                </c:pt>
                <c:pt idx="4">
                  <c:v>Unknown Status</c:v>
                </c:pt>
                <c:pt idx="5">
                  <c:v>Medical Contraindication</c:v>
                </c:pt>
              </c:strCache>
            </c:strRef>
          </c:cat>
          <c:val>
            <c:numRef>
              <c:f>'[Acute_Care_FiguresandTable_Comprehensive Crosswalk 2017-2018 working draft.xls]MedianVacc'!$D$2:$D$6</c:f>
              <c:numCache>
                <c:formatCode>0%</c:formatCode>
                <c:ptCount val="5"/>
                <c:pt idx="0">
                  <c:v>0.75</c:v>
                </c:pt>
                <c:pt idx="1">
                  <c:v>0.38</c:v>
                </c:pt>
                <c:pt idx="2">
                  <c:v>0.11</c:v>
                </c:pt>
                <c:pt idx="3">
                  <c:v>0</c:v>
                </c:pt>
                <c:pt idx="4">
                  <c:v>0</c:v>
                </c:pt>
              </c:numCache>
            </c:numRef>
          </c:val>
          <c:smooth val="0"/>
          <c:extLst xmlns:c16r2="http://schemas.microsoft.com/office/drawing/2015/06/chart">
            <c:ext xmlns:c16="http://schemas.microsoft.com/office/drawing/2014/chart" uri="{C3380CC4-5D6E-409C-BE32-E72D297353CC}">
              <c16:uniqueId val="{00000001-D0DC-49DE-98E0-4E83609FD30C}"/>
            </c:ext>
          </c:extLst>
        </c:ser>
        <c:ser>
          <c:idx val="2"/>
          <c:order val="2"/>
          <c:tx>
            <c:strRef>
              <c:f>'[Acute_Care_FiguresandTable_Comprehensive Crosswalk 2017-2018 working draft.xls]MedianVacc'!$E$1</c:f>
              <c:strCache>
                <c:ptCount val="1"/>
                <c:pt idx="0">
                  <c:v>Median % HCWs at Facility</c:v>
                </c:pt>
              </c:strCache>
            </c:strRef>
          </c:tx>
          <c:spPr>
            <a:ln w="28575">
              <a:noFill/>
            </a:ln>
          </c:spPr>
          <c:marker>
            <c:symbol val="dash"/>
            <c:size val="15"/>
            <c:spPr>
              <a:solidFill>
                <a:srgbClr val="000080"/>
              </a:solidFill>
              <a:ln>
                <a:solidFill>
                  <a:srgbClr val="000080"/>
                </a:solidFill>
                <a:prstDash val="solid"/>
              </a:ln>
            </c:spPr>
          </c:marker>
          <c:dLbls>
            <c:dLbl>
              <c:idx val="2"/>
              <c:layout>
                <c:manualLayout>
                  <c:x val="3.4929113277507038E-3"/>
                  <c:y val="-1.020096322976584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D0DC-49DE-98E0-4E83609FD30C}"/>
                </c:ext>
              </c:extLst>
            </c:dLbl>
            <c:dLbl>
              <c:idx val="3"/>
              <c:layout>
                <c:manualLayout>
                  <c:x val="0"/>
                  <c:y val="-1.4701379672390751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D0DC-49DE-98E0-4E83609FD30C}"/>
                </c:ext>
              </c:extLst>
            </c:dLbl>
            <c:dLbl>
              <c:idx val="4"/>
              <c:layout>
                <c:manualLayout>
                  <c:x val="0"/>
                  <c:y val="-2.205206950858612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D0DC-49DE-98E0-4E83609FD30C}"/>
                </c:ext>
              </c:extLst>
            </c:dLbl>
            <c:dLbl>
              <c:idx val="5"/>
              <c:layout>
                <c:manualLayout>
                  <c:x val="1.3221000490405581E-16"/>
                  <c:y val="-4.3278778095407325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D0DC-49DE-98E0-4E83609FD30C}"/>
                </c:ext>
              </c:extLst>
            </c:dLbl>
            <c:spPr>
              <a:noFill/>
              <a:ln w="25400">
                <a:noFill/>
              </a:ln>
            </c:spPr>
            <c:txPr>
              <a:bodyPr/>
              <a:lstStyle/>
              <a:p>
                <a:pPr>
                  <a:defRPr sz="2000" b="1"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'[Acute_Care_FiguresandTable_Comprehensive Crosswalk 2017-2018 working draft.xls]MedianVacc'!$A$2:$A$7</c:f>
              <c:strCache>
                <c:ptCount val="6"/>
                <c:pt idx="0">
                  <c:v>Total Vaccinated</c:v>
                </c:pt>
                <c:pt idx="1">
                  <c:v>Vaccinated at Facility</c:v>
                </c:pt>
                <c:pt idx="2">
                  <c:v>Vaccinated Elsewhere</c:v>
                </c:pt>
                <c:pt idx="3">
                  <c:v>Declined Vaccination</c:v>
                </c:pt>
                <c:pt idx="4">
                  <c:v>Unknown Status</c:v>
                </c:pt>
                <c:pt idx="5">
                  <c:v>Medical Contraindication</c:v>
                </c:pt>
              </c:strCache>
            </c:strRef>
          </c:cat>
          <c:val>
            <c:numRef>
              <c:f>'[Acute_Care_FiguresandTable_Comprehensive Crosswalk 2017-2018 working draft.xls]MedianVacc'!$E$2:$E$7</c:f>
              <c:numCache>
                <c:formatCode>0%</c:formatCode>
                <c:ptCount val="6"/>
                <c:pt idx="0">
                  <c:v>0.94</c:v>
                </c:pt>
                <c:pt idx="1">
                  <c:v>0.64</c:v>
                </c:pt>
                <c:pt idx="2">
                  <c:v>0.28999999999999998</c:v>
                </c:pt>
                <c:pt idx="3">
                  <c:v>0.04</c:v>
                </c:pt>
                <c:pt idx="4">
                  <c:v>0.01</c:v>
                </c:pt>
                <c:pt idx="5">
                  <c:v>0</c:v>
                </c:pt>
              </c:numCache>
            </c:numRef>
          </c:val>
          <c:smooth val="0"/>
          <c:extLst xmlns:c16r2="http://schemas.microsoft.com/office/drawing/2015/06/chart">
            <c:ext xmlns:c16="http://schemas.microsoft.com/office/drawing/2014/chart" uri="{C3380CC4-5D6E-409C-BE32-E72D297353CC}">
              <c16:uniqueId val="{00000006-D0DC-49DE-98E0-4E83609FD30C}"/>
            </c:ext>
          </c:extLst>
        </c:ser>
        <c:dLbls>
          <c:showLegendKey val="0"/>
          <c:showVal val="0"/>
          <c:showCatName val="0"/>
          <c:showSerName val="0"/>
          <c:showPercent val="0"/>
          <c:showBubbleSize val="0"/>
        </c:dLbls>
        <c:hiLowLines>
          <c:spPr>
            <a:ln w="38100">
              <a:solidFill>
                <a:schemeClr val="accent5"/>
              </a:solidFill>
              <a:prstDash val="solid"/>
            </a:ln>
          </c:spPr>
        </c:hiLowLines>
        <c:axId val="231557760"/>
        <c:axId val="231567744"/>
      </c:stockChart>
      <c:catAx>
        <c:axId val="231557760"/>
        <c:scaling>
          <c:orientation val="minMax"/>
        </c:scaling>
        <c:delete val="0"/>
        <c:axPos val="b"/>
        <c:numFmt formatCode="General" sourceLinked="1"/>
        <c:majorTickMark val="cross"/>
        <c:minorTickMark val="none"/>
        <c:tickLblPos val="nextTo"/>
        <c:spPr>
          <a:ln w="3175">
            <a:solidFill>
              <a:srgbClr val="000000"/>
            </a:solidFill>
            <a:prstDash val="solid"/>
          </a:ln>
        </c:spPr>
        <c:txPr>
          <a:bodyPr rot="0" vert="horz"/>
          <a:lstStyle/>
          <a:p>
            <a:pPr>
              <a:defRPr sz="1200" b="1" i="0" u="none" strike="noStrike" baseline="0">
                <a:solidFill>
                  <a:srgbClr val="000000"/>
                </a:solidFill>
                <a:latin typeface="Arial"/>
                <a:ea typeface="Arial"/>
                <a:cs typeface="Arial"/>
              </a:defRPr>
            </a:pPr>
            <a:endParaRPr lang="en-US"/>
          </a:p>
        </c:txPr>
        <c:crossAx val="231567744"/>
        <c:crosses val="autoZero"/>
        <c:auto val="1"/>
        <c:lblAlgn val="ctr"/>
        <c:lblOffset val="40"/>
        <c:tickLblSkip val="1"/>
        <c:tickMarkSkip val="1"/>
        <c:noMultiLvlLbl val="0"/>
      </c:catAx>
      <c:valAx>
        <c:axId val="231567744"/>
        <c:scaling>
          <c:orientation val="minMax"/>
          <c:max val="1"/>
        </c:scaling>
        <c:delete val="0"/>
        <c:axPos val="l"/>
        <c:majorGridlines>
          <c:spPr>
            <a:ln w="3175">
              <a:solidFill>
                <a:srgbClr val="000000"/>
              </a:solidFill>
              <a:prstDash val="solid"/>
            </a:ln>
          </c:spPr>
        </c:majorGridlines>
        <c:title>
          <c:tx>
            <c:rich>
              <a:bodyPr/>
              <a:lstStyle/>
              <a:p>
                <a:pPr>
                  <a:defRPr sz="1800" b="1" i="0" u="none" strike="noStrike" baseline="0">
                    <a:solidFill>
                      <a:srgbClr val="000000"/>
                    </a:solidFill>
                    <a:latin typeface="Arial"/>
                    <a:ea typeface="Arial"/>
                    <a:cs typeface="Arial"/>
                  </a:defRPr>
                </a:pPr>
                <a:r>
                  <a:rPr lang="en-US" sz="1800" dirty="0"/>
                  <a:t>Percentage of HCP by Facility</a:t>
                </a:r>
              </a:p>
            </c:rich>
          </c:tx>
          <c:layout>
            <c:manualLayout>
              <c:xMode val="edge"/>
              <c:yMode val="edge"/>
              <c:x val="5.168945728934532E-3"/>
              <c:y val="0.1797325219016537"/>
            </c:manualLayout>
          </c:layout>
          <c:overlay val="0"/>
          <c:spPr>
            <a:noFill/>
            <a:ln w="25400">
              <a:noFill/>
            </a:ln>
          </c:spPr>
        </c:title>
        <c:numFmt formatCode="0%" sourceLinked="1"/>
        <c:majorTickMark val="cross"/>
        <c:minorTickMark val="none"/>
        <c:tickLblPos val="nextTo"/>
        <c:spPr>
          <a:ln w="3175">
            <a:solidFill>
              <a:srgbClr val="000000"/>
            </a:solidFill>
            <a:prstDash val="solid"/>
          </a:ln>
        </c:spPr>
        <c:txPr>
          <a:bodyPr rot="0" vert="horz"/>
          <a:lstStyle/>
          <a:p>
            <a:pPr>
              <a:defRPr sz="1600" b="1" i="0" u="none" strike="noStrike" baseline="0">
                <a:solidFill>
                  <a:srgbClr val="000000"/>
                </a:solidFill>
                <a:latin typeface="Arial"/>
                <a:ea typeface="Arial"/>
                <a:cs typeface="Arial"/>
              </a:defRPr>
            </a:pPr>
            <a:endParaRPr lang="en-US"/>
          </a:p>
        </c:txPr>
        <c:crossAx val="231557760"/>
        <c:crosses val="autoZero"/>
        <c:crossBetween val="between"/>
        <c:majorUnit val="0.2"/>
      </c:valAx>
      <c:spPr>
        <a:noFill/>
        <a:ln w="25400">
          <a:noFill/>
        </a:ln>
      </c:spPr>
    </c:plotArea>
    <c:plotVisOnly val="1"/>
    <c:dispBlanksAs val="gap"/>
    <c:showDLblsOverMax val="0"/>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percentStacked"/>
        <c:varyColors val="0"/>
        <c:ser>
          <c:idx val="0"/>
          <c:order val="0"/>
          <c:tx>
            <c:strRef>
              <c:f>HCPType!$M$33</c:f>
              <c:strCache>
                <c:ptCount val="1"/>
                <c:pt idx="0">
                  <c:v>HCP Vaccinated</c:v>
                </c:pt>
              </c:strCache>
            </c:strRef>
          </c:tx>
          <c:spPr>
            <a:solidFill>
              <a:schemeClr val="accent1">
                <a:lumMod val="60000"/>
                <a:lumOff val="40000"/>
              </a:schemeClr>
            </a:solidFill>
          </c:spPr>
          <c:invertIfNegative val="0"/>
          <c:dLbls>
            <c:spPr>
              <a:noFill/>
              <a:ln>
                <a:noFill/>
              </a:ln>
              <a:effectLst/>
            </c:spPr>
            <c:txPr>
              <a:bodyPr/>
              <a:lstStyle/>
              <a:p>
                <a:pPr>
                  <a:defRPr sz="32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HCPType!$N$33:$Q$33</c:f>
              <c:numCache>
                <c:formatCode>0%</c:formatCode>
                <c:ptCount val="4"/>
                <c:pt idx="0">
                  <c:v>0.93</c:v>
                </c:pt>
                <c:pt idx="1">
                  <c:v>0.92</c:v>
                </c:pt>
                <c:pt idx="2">
                  <c:v>0.93</c:v>
                </c:pt>
                <c:pt idx="3">
                  <c:v>0.94</c:v>
                </c:pt>
              </c:numCache>
            </c:numRef>
          </c:val>
          <c:extLst xmlns:c16r2="http://schemas.microsoft.com/office/drawing/2015/06/chart">
            <c:ext xmlns:c16="http://schemas.microsoft.com/office/drawing/2014/chart" uri="{C3380CC4-5D6E-409C-BE32-E72D297353CC}">
              <c16:uniqueId val="{00000000-682D-4416-BC0E-F0F74108C78F}"/>
            </c:ext>
          </c:extLst>
        </c:ser>
        <c:ser>
          <c:idx val="1"/>
          <c:order val="1"/>
          <c:tx>
            <c:strRef>
              <c:f>HCPType!$M$34</c:f>
              <c:strCache>
                <c:ptCount val="1"/>
                <c:pt idx="0">
                  <c:v>HCP Declined</c:v>
                </c:pt>
              </c:strCache>
            </c:strRef>
          </c:tx>
          <c:spPr>
            <a:solidFill>
              <a:srgbClr val="7030A0"/>
            </a:solidFill>
          </c:spPr>
          <c:invertIfNegative val="0"/>
          <c:dLbls>
            <c:spPr>
              <a:noFill/>
              <a:ln>
                <a:noFill/>
              </a:ln>
              <a:effectLst/>
            </c:spPr>
            <c:txPr>
              <a:bodyPr/>
              <a:lstStyle/>
              <a:p>
                <a:pPr>
                  <a:defRPr sz="16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HCPType!$N$34:$Q$34</c:f>
              <c:numCache>
                <c:formatCode>0%</c:formatCode>
                <c:ptCount val="4"/>
                <c:pt idx="0">
                  <c:v>0.04</c:v>
                </c:pt>
                <c:pt idx="1">
                  <c:v>0.05</c:v>
                </c:pt>
                <c:pt idx="2">
                  <c:v>0.02</c:v>
                </c:pt>
                <c:pt idx="3">
                  <c:v>0.01</c:v>
                </c:pt>
              </c:numCache>
            </c:numRef>
          </c:val>
          <c:extLst xmlns:c16r2="http://schemas.microsoft.com/office/drawing/2015/06/chart">
            <c:ext xmlns:c16="http://schemas.microsoft.com/office/drawing/2014/chart" uri="{C3380CC4-5D6E-409C-BE32-E72D297353CC}">
              <c16:uniqueId val="{00000001-682D-4416-BC0E-F0F74108C78F}"/>
            </c:ext>
          </c:extLst>
        </c:ser>
        <c:ser>
          <c:idx val="2"/>
          <c:order val="2"/>
          <c:tx>
            <c:strRef>
              <c:f>HCPType!$M$35</c:f>
              <c:strCache>
                <c:ptCount val="1"/>
                <c:pt idx="0">
                  <c:v>HCP with Medical Contraindication</c:v>
                </c:pt>
              </c:strCache>
            </c:strRef>
          </c:tx>
          <c:spPr>
            <a:solidFill>
              <a:schemeClr val="accent1">
                <a:lumMod val="50000"/>
              </a:schemeClr>
            </a:solidFill>
          </c:spPr>
          <c:invertIfNegative val="0"/>
          <c:dLbls>
            <c:dLbl>
              <c:idx val="0"/>
              <c:layout>
                <c:manualLayout>
                  <c:x val="-4.6687760711624409E-3"/>
                  <c:y val="3.9758419080034007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682D-4416-BC0E-F0F74108C78F}"/>
                </c:ext>
              </c:extLst>
            </c:dLbl>
            <c:dLbl>
              <c:idx val="1"/>
              <c:layout>
                <c:manualLayout>
                  <c:x val="6.2250347615499212E-3"/>
                  <c:y val="5.963762862005101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682D-4416-BC0E-F0F74108C78F}"/>
                </c:ext>
              </c:extLst>
            </c:dLbl>
            <c:dLbl>
              <c:idx val="2"/>
              <c:layout>
                <c:manualLayout>
                  <c:x val="-3.1125173807749606E-3"/>
                  <c:y val="-7.951683816006801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682D-4416-BC0E-F0F74108C78F}"/>
                </c:ext>
              </c:extLst>
            </c:dLbl>
            <c:dLbl>
              <c:idx val="3"/>
              <c:layout>
                <c:manualLayout>
                  <c:x val="-3.1125173807749606E-3"/>
                  <c:y val="-1.192752572401020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682D-4416-BC0E-F0F74108C78F}"/>
                </c:ext>
              </c:extLst>
            </c:dLbl>
            <c:spPr>
              <a:noFill/>
              <a:ln>
                <a:noFill/>
              </a:ln>
              <a:effectLst/>
            </c:spPr>
            <c:txPr>
              <a:bodyPr/>
              <a:lstStyle/>
              <a:p>
                <a:pPr>
                  <a:defRPr sz="16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HCPType!$N$35:$Q$35</c:f>
              <c:numCache>
                <c:formatCode>0%</c:formatCode>
                <c:ptCount val="4"/>
                <c:pt idx="0">
                  <c:v>0.01</c:v>
                </c:pt>
                <c:pt idx="1">
                  <c:v>0.01</c:v>
                </c:pt>
                <c:pt idx="2">
                  <c:v>0.01</c:v>
                </c:pt>
                <c:pt idx="3">
                  <c:v>0</c:v>
                </c:pt>
              </c:numCache>
            </c:numRef>
          </c:val>
          <c:extLst xmlns:c16r2="http://schemas.microsoft.com/office/drawing/2015/06/chart">
            <c:ext xmlns:c16="http://schemas.microsoft.com/office/drawing/2014/chart" uri="{C3380CC4-5D6E-409C-BE32-E72D297353CC}">
              <c16:uniqueId val="{00000006-682D-4416-BC0E-F0F74108C78F}"/>
            </c:ext>
          </c:extLst>
        </c:ser>
        <c:ser>
          <c:idx val="3"/>
          <c:order val="3"/>
          <c:tx>
            <c:strRef>
              <c:f>HCPType!$M$36</c:f>
              <c:strCache>
                <c:ptCount val="1"/>
                <c:pt idx="0">
                  <c:v>HCP with Status Unknown</c:v>
                </c:pt>
              </c:strCache>
            </c:strRef>
          </c:tx>
          <c:spPr>
            <a:solidFill>
              <a:schemeClr val="accent1">
                <a:lumMod val="75000"/>
              </a:schemeClr>
            </a:solidFill>
          </c:spPr>
          <c:invertIfNegative val="0"/>
          <c:dLbls>
            <c:spPr>
              <a:noFill/>
              <a:ln>
                <a:noFill/>
              </a:ln>
              <a:effectLst/>
            </c:spPr>
            <c:txPr>
              <a:bodyPr/>
              <a:lstStyle/>
              <a:p>
                <a:pPr>
                  <a:defRPr sz="16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HCPType!$N$31:$Q$31</c:f>
              <c:strCache>
                <c:ptCount val="4"/>
                <c:pt idx="0">
                  <c:v>All HCP</c:v>
                </c:pt>
                <c:pt idx="1">
                  <c:v>Salaried Employee</c:v>
                </c:pt>
                <c:pt idx="2">
                  <c:v>Licensed Independent Practitioner</c:v>
                </c:pt>
                <c:pt idx="3">
                  <c:v>Student or Volunteer</c:v>
                </c:pt>
              </c:strCache>
            </c:strRef>
          </c:cat>
          <c:val>
            <c:numRef>
              <c:f>HCPType!$N$36:$Q$36</c:f>
              <c:numCache>
                <c:formatCode>0%</c:formatCode>
                <c:ptCount val="4"/>
                <c:pt idx="0">
                  <c:v>0.03</c:v>
                </c:pt>
                <c:pt idx="1">
                  <c:v>0.02</c:v>
                </c:pt>
                <c:pt idx="2">
                  <c:v>0.05</c:v>
                </c:pt>
                <c:pt idx="3">
                  <c:v>0.05</c:v>
                </c:pt>
              </c:numCache>
            </c:numRef>
          </c:val>
          <c:extLst xmlns:c16r2="http://schemas.microsoft.com/office/drawing/2015/06/chart">
            <c:ext xmlns:c16="http://schemas.microsoft.com/office/drawing/2014/chart" uri="{C3380CC4-5D6E-409C-BE32-E72D297353CC}">
              <c16:uniqueId val="{00000007-682D-4416-BC0E-F0F74108C78F}"/>
            </c:ext>
          </c:extLst>
        </c:ser>
        <c:dLbls>
          <c:showLegendKey val="0"/>
          <c:showVal val="0"/>
          <c:showCatName val="0"/>
          <c:showSerName val="0"/>
          <c:showPercent val="0"/>
          <c:showBubbleSize val="0"/>
        </c:dLbls>
        <c:gapWidth val="75"/>
        <c:overlap val="100"/>
        <c:axId val="231536512"/>
        <c:axId val="231538048"/>
      </c:barChart>
      <c:catAx>
        <c:axId val="231536512"/>
        <c:scaling>
          <c:orientation val="minMax"/>
        </c:scaling>
        <c:delete val="0"/>
        <c:axPos val="b"/>
        <c:numFmt formatCode="General" sourceLinked="1"/>
        <c:majorTickMark val="none"/>
        <c:minorTickMark val="none"/>
        <c:tickLblPos val="nextTo"/>
        <c:txPr>
          <a:bodyPr/>
          <a:lstStyle/>
          <a:p>
            <a:pPr>
              <a:defRPr sz="1600"/>
            </a:pPr>
            <a:endParaRPr lang="en-US"/>
          </a:p>
        </c:txPr>
        <c:crossAx val="231538048"/>
        <c:crosses val="autoZero"/>
        <c:auto val="1"/>
        <c:lblAlgn val="ctr"/>
        <c:lblOffset val="100"/>
        <c:noMultiLvlLbl val="0"/>
      </c:catAx>
      <c:valAx>
        <c:axId val="231538048"/>
        <c:scaling>
          <c:orientation val="minMax"/>
          <c:max val="1"/>
          <c:min val="0.60000000000000009"/>
        </c:scaling>
        <c:delete val="0"/>
        <c:axPos val="l"/>
        <c:majorGridlines/>
        <c:numFmt formatCode="0%" sourceLinked="1"/>
        <c:majorTickMark val="none"/>
        <c:minorTickMark val="none"/>
        <c:tickLblPos val="nextTo"/>
        <c:crossAx val="231536512"/>
        <c:crosses val="autoZero"/>
        <c:crossBetween val="between"/>
        <c:majorUnit val="0.1"/>
      </c:valAx>
      <c:spPr>
        <a:noFill/>
        <a:ln w="25400">
          <a:noFill/>
        </a:ln>
      </c:spPr>
    </c:plotArea>
    <c:legend>
      <c:legendPos val="b"/>
      <c:layout>
        <c:manualLayout>
          <c:xMode val="edge"/>
          <c:yMode val="edge"/>
          <c:x val="1.1014341837459177E-2"/>
          <c:y val="0.88377928269210004"/>
          <c:w val="0.94904115941362488"/>
          <c:h val="0.11605979955150897"/>
        </c:manualLayout>
      </c:layout>
      <c:overlay val="0"/>
      <c:txPr>
        <a:bodyPr/>
        <a:lstStyle/>
        <a:p>
          <a:pPr>
            <a:defRPr sz="18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0"/>
    <c:plotArea>
      <c:layout>
        <c:manualLayout>
          <c:layoutTarget val="inner"/>
          <c:xMode val="edge"/>
          <c:yMode val="edge"/>
          <c:x val="5.6280095165739404E-2"/>
          <c:y val="3.2881663835230224E-2"/>
          <c:w val="0.87612756427374072"/>
          <c:h val="0.79324787065097879"/>
        </c:manualLayout>
      </c:layout>
      <c:barChart>
        <c:barDir val="col"/>
        <c:grouping val="clustered"/>
        <c:varyColors val="0"/>
        <c:ser>
          <c:idx val="1"/>
          <c:order val="0"/>
          <c:tx>
            <c:strRef>
              <c:f>AnnualFigure!$C$1</c:f>
              <c:strCache>
                <c:ptCount val="1"/>
                <c:pt idx="0">
                  <c:v>Median Percent Vaccinated</c:v>
                </c:pt>
              </c:strCache>
            </c:strRef>
          </c:tx>
          <c:spPr>
            <a:solidFill>
              <a:srgbClr val="003399"/>
            </a:solidFill>
          </c:spPr>
          <c:invertIfNegative val="0"/>
          <c:dLbls>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AnnualFigure!$A$2:$A$11</c:f>
              <c:strCache>
                <c:ptCount val="10"/>
                <c:pt idx="0">
                  <c:v>2008-2009(n=74)</c:v>
                </c:pt>
                <c:pt idx="1">
                  <c:v>2009-2010(n=69)</c:v>
                </c:pt>
                <c:pt idx="2">
                  <c:v>2010-2011(n=73)</c:v>
                </c:pt>
                <c:pt idx="3">
                  <c:v>2011-2012 (n=74)</c:v>
                </c:pt>
                <c:pt idx="4">
                  <c:v>2012-2013(n=76)</c:v>
                </c:pt>
                <c:pt idx="5">
                  <c:v>2013-2014 (n=75)</c:v>
                </c:pt>
                <c:pt idx="6">
                  <c:v>2014-2015 (n=74)</c:v>
                </c:pt>
                <c:pt idx="7">
                  <c:v>2015-2016 (n=74)</c:v>
                </c:pt>
                <c:pt idx="8">
                  <c:v>2016-2017 (n=72)</c:v>
                </c:pt>
                <c:pt idx="9">
                  <c:v>2017-2018 (n=72)</c:v>
                </c:pt>
              </c:strCache>
            </c:strRef>
          </c:cat>
          <c:val>
            <c:numRef>
              <c:f>AnnualFigure!$C$2:$C$11</c:f>
              <c:numCache>
                <c:formatCode>0%</c:formatCode>
                <c:ptCount val="10"/>
                <c:pt idx="0">
                  <c:v>0.53</c:v>
                </c:pt>
                <c:pt idx="1">
                  <c:v>0.68</c:v>
                </c:pt>
                <c:pt idx="2">
                  <c:v>0.72</c:v>
                </c:pt>
                <c:pt idx="3">
                  <c:v>0.8</c:v>
                </c:pt>
                <c:pt idx="4">
                  <c:v>0.85</c:v>
                </c:pt>
                <c:pt idx="5">
                  <c:v>0.86</c:v>
                </c:pt>
                <c:pt idx="6">
                  <c:v>0.92</c:v>
                </c:pt>
                <c:pt idx="7">
                  <c:v>0.92</c:v>
                </c:pt>
                <c:pt idx="8">
                  <c:v>0.94</c:v>
                </c:pt>
                <c:pt idx="9">
                  <c:v>0.94</c:v>
                </c:pt>
              </c:numCache>
            </c:numRef>
          </c:val>
          <c:extLst xmlns:c16r2="http://schemas.microsoft.com/office/drawing/2015/06/chart">
            <c:ext xmlns:c16="http://schemas.microsoft.com/office/drawing/2014/chart" uri="{C3380CC4-5D6E-409C-BE32-E72D297353CC}">
              <c16:uniqueId val="{00000000-1274-41DF-B60B-EF69C536FC72}"/>
            </c:ext>
          </c:extLst>
        </c:ser>
        <c:ser>
          <c:idx val="5"/>
          <c:order val="1"/>
          <c:tx>
            <c:strRef>
              <c:f>AnnualFigure!$G$1</c:f>
              <c:strCache>
                <c:ptCount val="1"/>
                <c:pt idx="0">
                  <c:v>Median Percent Declined</c:v>
                </c:pt>
              </c:strCache>
            </c:strRef>
          </c:tx>
          <c:spPr>
            <a:solidFill>
              <a:srgbClr val="6699FF"/>
            </a:solidFill>
          </c:spPr>
          <c:invertIfNegative val="0"/>
          <c:dLbls>
            <c:dLbl>
              <c:idx val="1"/>
              <c:layout>
                <c:manualLayout>
                  <c:x val="7.516848542505756E-3"/>
                  <c:y val="-4.255598614337820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F4F6-4C71-9ACF-11FABE7EC3CD}"/>
                </c:ext>
              </c:extLst>
            </c:dLbl>
            <c:dLbl>
              <c:idx val="2"/>
              <c:layout>
                <c:manualLayout>
                  <c:x val="8.7696566329233828E-3"/>
                  <c:y val="-8.510862155362437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F4F6-4C71-9ACF-11FABE7EC3CD}"/>
                </c:ext>
              </c:extLst>
            </c:dLbl>
            <c:dLbl>
              <c:idx val="3"/>
              <c:layout>
                <c:manualLayout>
                  <c:x val="1.0022464723341009E-2"/>
                  <c:y val="-6.3831466165218285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F4F6-4C71-9ACF-11FABE7EC3CD}"/>
                </c:ext>
              </c:extLst>
            </c:dLbl>
            <c:dLbl>
              <c:idx val="4"/>
              <c:layout>
                <c:manualLayout>
                  <c:x val="7.516848542505756E-3"/>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1274-41DF-B60B-EF69C536FC72}"/>
                </c:ext>
              </c:extLst>
            </c:dLbl>
            <c:dLbl>
              <c:idx val="5"/>
              <c:layout>
                <c:manualLayout>
                  <c:x val="8.7696566329233828E-3"/>
                  <c:y val="-2.127715538840609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1274-41DF-B60B-EF69C536FC72}"/>
                </c:ext>
              </c:extLst>
            </c:dLbl>
            <c:dLbl>
              <c:idx val="6"/>
              <c:layout>
                <c:manualLayout>
                  <c:x val="5.0112323616705043E-3"/>
                  <c:y val="-1.489400877188426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1274-41DF-B60B-EF69C536FC72}"/>
                </c:ext>
              </c:extLst>
            </c:dLbl>
            <c:dLbl>
              <c:idx val="7"/>
              <c:layout>
                <c:manualLayout>
                  <c:x val="6.2640404520881302E-3"/>
                  <c:y val="-8.510862155362437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1274-41DF-B60B-EF69C536FC72}"/>
                </c:ext>
              </c:extLst>
            </c:dLbl>
            <c:dLbl>
              <c:idx val="8"/>
              <c:layout>
                <c:manualLayout>
                  <c:x val="7.516848542505848E-3"/>
                  <c:y val="-1.489400877188426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1274-41DF-B60B-EF69C536FC72}"/>
                </c:ext>
              </c:extLst>
            </c:dLbl>
            <c:dLbl>
              <c:idx val="9"/>
              <c:layout>
                <c:manualLayout>
                  <c:x val="5.0112323616705043E-3"/>
                  <c:y val="-6.3831466165218285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1274-41DF-B60B-EF69C536FC72}"/>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AnnualFigure!$A$2:$A$11</c:f>
              <c:strCache>
                <c:ptCount val="10"/>
                <c:pt idx="0">
                  <c:v>2008-2009(n=74)</c:v>
                </c:pt>
                <c:pt idx="1">
                  <c:v>2009-2010(n=69)</c:v>
                </c:pt>
                <c:pt idx="2">
                  <c:v>2010-2011(n=73)</c:v>
                </c:pt>
                <c:pt idx="3">
                  <c:v>2011-2012 (n=74)</c:v>
                </c:pt>
                <c:pt idx="4">
                  <c:v>2012-2013(n=76)</c:v>
                </c:pt>
                <c:pt idx="5">
                  <c:v>2013-2014 (n=75)</c:v>
                </c:pt>
                <c:pt idx="6">
                  <c:v>2014-2015 (n=74)</c:v>
                </c:pt>
                <c:pt idx="7">
                  <c:v>2015-2016 (n=74)</c:v>
                </c:pt>
                <c:pt idx="8">
                  <c:v>2016-2017 (n=72)</c:v>
                </c:pt>
                <c:pt idx="9">
                  <c:v>2017-2018 (n=72)</c:v>
                </c:pt>
              </c:strCache>
            </c:strRef>
          </c:cat>
          <c:val>
            <c:numRef>
              <c:f>AnnualFigure!$G$2:$G$11</c:f>
              <c:numCache>
                <c:formatCode>0%</c:formatCode>
                <c:ptCount val="10"/>
                <c:pt idx="1">
                  <c:v>0.13</c:v>
                </c:pt>
                <c:pt idx="2">
                  <c:v>0.21</c:v>
                </c:pt>
                <c:pt idx="3">
                  <c:v>0.2</c:v>
                </c:pt>
                <c:pt idx="4">
                  <c:v>0.09</c:v>
                </c:pt>
                <c:pt idx="5">
                  <c:v>0.09</c:v>
                </c:pt>
                <c:pt idx="6">
                  <c:v>0.05</c:v>
                </c:pt>
                <c:pt idx="7">
                  <c:v>0.04</c:v>
                </c:pt>
                <c:pt idx="8">
                  <c:v>0.04</c:v>
                </c:pt>
                <c:pt idx="9">
                  <c:v>0.04</c:v>
                </c:pt>
              </c:numCache>
            </c:numRef>
          </c:val>
          <c:extLst xmlns:c16r2="http://schemas.microsoft.com/office/drawing/2015/06/chart">
            <c:ext xmlns:c16="http://schemas.microsoft.com/office/drawing/2014/chart" uri="{C3380CC4-5D6E-409C-BE32-E72D297353CC}">
              <c16:uniqueId val="{00000007-1274-41DF-B60B-EF69C536FC72}"/>
            </c:ext>
          </c:extLst>
        </c:ser>
        <c:ser>
          <c:idx val="7"/>
          <c:order val="2"/>
          <c:tx>
            <c:strRef>
              <c:f>AnnualFigure!$I$1</c:f>
              <c:strCache>
                <c:ptCount val="1"/>
                <c:pt idx="0">
                  <c:v>Median Percent Unknown</c:v>
                </c:pt>
              </c:strCache>
            </c:strRef>
          </c:tx>
          <c:spPr>
            <a:solidFill>
              <a:schemeClr val="accent1">
                <a:lumMod val="20000"/>
                <a:lumOff val="80000"/>
              </a:schemeClr>
            </a:solidFill>
          </c:spPr>
          <c:invertIfNegative val="0"/>
          <c:dLbls>
            <c:dLbl>
              <c:idx val="4"/>
              <c:layout>
                <c:manualLayout>
                  <c:x val="1.0022464723341009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F4F6-4C71-9ACF-11FABE7EC3CD}"/>
                </c:ext>
              </c:extLst>
            </c:dLbl>
            <c:dLbl>
              <c:idx val="5"/>
              <c:layout>
                <c:manualLayout>
                  <c:x val="2.1297737537099643E-2"/>
                  <c:y val="4.2554310776812187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F4F6-4C71-9ACF-11FABE7EC3CD}"/>
                </c:ext>
              </c:extLst>
            </c:dLbl>
            <c:dLbl>
              <c:idx val="6"/>
              <c:layout>
                <c:manualLayout>
                  <c:x val="3.6331434622111247E-2"/>
                  <c:y val="4.2554310776812187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F4F6-4C71-9ACF-11FABE7EC3CD}"/>
                </c:ext>
              </c:extLst>
            </c:dLbl>
            <c:dLbl>
              <c:idx val="7"/>
              <c:layout>
                <c:manualLayout>
                  <c:x val="2.2550545627517269E-2"/>
                  <c:y val="1.7021724310724875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F4F6-4C71-9ACF-11FABE7EC3CD}"/>
                </c:ext>
              </c:extLst>
            </c:dLbl>
            <c:dLbl>
              <c:idx val="8"/>
              <c:layout>
                <c:manualLayout>
                  <c:x val="1.0022464723341009E-2"/>
                  <c:y val="0"/>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F4F6-4C71-9ACF-11FABE7EC3CD}"/>
                </c:ext>
              </c:extLst>
            </c:dLbl>
            <c:dLbl>
              <c:idx val="9"/>
              <c:layout>
                <c:manualLayout>
                  <c:x val="1.252808090417626E-2"/>
                  <c:y val="-2.1277155388406094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F4F6-4C71-9ACF-11FABE7EC3CD}"/>
                </c:ext>
              </c:extLst>
            </c:dLbl>
            <c:spPr>
              <a:noFill/>
              <a:ln>
                <a:noFill/>
              </a:ln>
              <a:effectLst/>
            </c:spPr>
            <c:txPr>
              <a:bodyPr/>
              <a:lstStyle/>
              <a:p>
                <a:pPr>
                  <a:defRPr sz="18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AnnualFigure!$A$2:$A$11</c:f>
              <c:strCache>
                <c:ptCount val="10"/>
                <c:pt idx="0">
                  <c:v>2008-2009(n=74)</c:v>
                </c:pt>
                <c:pt idx="1">
                  <c:v>2009-2010(n=69)</c:v>
                </c:pt>
                <c:pt idx="2">
                  <c:v>2010-2011(n=73)</c:v>
                </c:pt>
                <c:pt idx="3">
                  <c:v>2011-2012 (n=74)</c:v>
                </c:pt>
                <c:pt idx="4">
                  <c:v>2012-2013(n=76)</c:v>
                </c:pt>
                <c:pt idx="5">
                  <c:v>2013-2014 (n=75)</c:v>
                </c:pt>
                <c:pt idx="6">
                  <c:v>2014-2015 (n=74)</c:v>
                </c:pt>
                <c:pt idx="7">
                  <c:v>2015-2016 (n=74)</c:v>
                </c:pt>
                <c:pt idx="8">
                  <c:v>2016-2017 (n=72)</c:v>
                </c:pt>
                <c:pt idx="9">
                  <c:v>2017-2018 (n=72)</c:v>
                </c:pt>
              </c:strCache>
            </c:strRef>
          </c:cat>
          <c:val>
            <c:numRef>
              <c:f>AnnualFigure!$I$2:$I$11</c:f>
              <c:numCache>
                <c:formatCode>General</c:formatCode>
                <c:ptCount val="10"/>
                <c:pt idx="4" formatCode="0%">
                  <c:v>0.04</c:v>
                </c:pt>
                <c:pt idx="5" formatCode="0%">
                  <c:v>0.04</c:v>
                </c:pt>
                <c:pt idx="6" formatCode="0%">
                  <c:v>0.03</c:v>
                </c:pt>
                <c:pt idx="7" formatCode="0%">
                  <c:v>0.02</c:v>
                </c:pt>
                <c:pt idx="8" formatCode="0%">
                  <c:v>0.01</c:v>
                </c:pt>
                <c:pt idx="9" formatCode="0%">
                  <c:v>0.01</c:v>
                </c:pt>
              </c:numCache>
            </c:numRef>
          </c:val>
          <c:extLst xmlns:c16r2="http://schemas.microsoft.com/office/drawing/2015/06/chart">
            <c:ext xmlns:c16="http://schemas.microsoft.com/office/drawing/2014/chart" uri="{C3380CC4-5D6E-409C-BE32-E72D297353CC}">
              <c16:uniqueId val="{00000008-1274-41DF-B60B-EF69C536FC72}"/>
            </c:ext>
          </c:extLst>
        </c:ser>
        <c:dLbls>
          <c:showLegendKey val="0"/>
          <c:showVal val="0"/>
          <c:showCatName val="0"/>
          <c:showSerName val="0"/>
          <c:showPercent val="0"/>
          <c:showBubbleSize val="0"/>
        </c:dLbls>
        <c:gapWidth val="150"/>
        <c:axId val="232051840"/>
        <c:axId val="232053376"/>
      </c:barChart>
      <c:catAx>
        <c:axId val="232051840"/>
        <c:scaling>
          <c:orientation val="minMax"/>
        </c:scaling>
        <c:delete val="0"/>
        <c:axPos val="b"/>
        <c:numFmt formatCode="General" sourceLinked="1"/>
        <c:majorTickMark val="out"/>
        <c:minorTickMark val="none"/>
        <c:tickLblPos val="nextTo"/>
        <c:txPr>
          <a:bodyPr rot="840000"/>
          <a:lstStyle/>
          <a:p>
            <a:pPr>
              <a:defRPr sz="1400" b="1"/>
            </a:pPr>
            <a:endParaRPr lang="en-US"/>
          </a:p>
        </c:txPr>
        <c:crossAx val="232053376"/>
        <c:crosses val="autoZero"/>
        <c:auto val="1"/>
        <c:lblAlgn val="ctr"/>
        <c:lblOffset val="100"/>
        <c:noMultiLvlLbl val="0"/>
      </c:catAx>
      <c:valAx>
        <c:axId val="232053376"/>
        <c:scaling>
          <c:orientation val="minMax"/>
        </c:scaling>
        <c:delete val="0"/>
        <c:axPos val="l"/>
        <c:majorGridlines/>
        <c:numFmt formatCode="0%" sourceLinked="1"/>
        <c:majorTickMark val="out"/>
        <c:minorTickMark val="out"/>
        <c:tickLblPos val="nextTo"/>
        <c:crossAx val="232051840"/>
        <c:crosses val="autoZero"/>
        <c:crossBetween val="between"/>
        <c:majorUnit val="0.2"/>
        <c:minorUnit val="0.1"/>
      </c:valAx>
    </c:plotArea>
    <c:legend>
      <c:legendPos val="r"/>
      <c:layout>
        <c:manualLayout>
          <c:xMode val="edge"/>
          <c:yMode val="edge"/>
          <c:x val="4.3123232813076007E-2"/>
          <c:y val="0.92849937584218578"/>
          <c:w val="0.86250727146585549"/>
          <c:h val="7.0175745575662668E-2"/>
        </c:manualLayout>
      </c:layout>
      <c:overlay val="0"/>
      <c:txPr>
        <a:bodyPr/>
        <a:lstStyle/>
        <a:p>
          <a:pPr>
            <a:defRPr sz="1800" b="1"/>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7286634513579645E-2"/>
          <c:y val="7.9113461246189717E-2"/>
          <c:w val="0.9397535482486018"/>
          <c:h val="0.75720453726458425"/>
        </c:manualLayout>
      </c:layout>
      <c:barChart>
        <c:barDir val="col"/>
        <c:grouping val="percentStacked"/>
        <c:varyColors val="0"/>
        <c:ser>
          <c:idx val="0"/>
          <c:order val="0"/>
          <c:tx>
            <c:strRef>
              <c:f>ASC!$A$2</c:f>
              <c:strCache>
                <c:ptCount val="1"/>
                <c:pt idx="0">
                  <c:v>HCP Vaccinated</c:v>
                </c:pt>
              </c:strCache>
            </c:strRef>
          </c:tx>
          <c:spPr>
            <a:solidFill>
              <a:schemeClr val="tx2">
                <a:lumMod val="60000"/>
                <a:lumOff val="40000"/>
              </a:schemeClr>
            </a:solidFill>
          </c:spPr>
          <c:invertIfNegative val="0"/>
          <c:dLbls>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ASC!$B$2:$E$2</c:f>
              <c:numCache>
                <c:formatCode>General</c:formatCode>
                <c:ptCount val="4"/>
                <c:pt idx="0">
                  <c:v>0.81120000000000003</c:v>
                </c:pt>
                <c:pt idx="1">
                  <c:v>0.81459999999999999</c:v>
                </c:pt>
                <c:pt idx="2">
                  <c:v>0.80049999999999999</c:v>
                </c:pt>
                <c:pt idx="3">
                  <c:v>1</c:v>
                </c:pt>
              </c:numCache>
            </c:numRef>
          </c:val>
          <c:extLst xmlns:c16r2="http://schemas.microsoft.com/office/drawing/2015/06/chart">
            <c:ext xmlns:c16="http://schemas.microsoft.com/office/drawing/2014/chart" uri="{C3380CC4-5D6E-409C-BE32-E72D297353CC}">
              <c16:uniqueId val="{00000000-AB30-4445-9412-2E094B752831}"/>
            </c:ext>
          </c:extLst>
        </c:ser>
        <c:ser>
          <c:idx val="1"/>
          <c:order val="1"/>
          <c:tx>
            <c:strRef>
              <c:f>ASC!$A$3</c:f>
              <c:strCache>
                <c:ptCount val="1"/>
                <c:pt idx="0">
                  <c:v>HCP Declined</c:v>
                </c:pt>
              </c:strCache>
            </c:strRef>
          </c:tx>
          <c:spPr>
            <a:solidFill>
              <a:srgbClr val="7030A0"/>
            </a:solidFill>
          </c:spPr>
          <c:invertIfNegative val="0"/>
          <c:dPt>
            <c:idx val="0"/>
            <c:invertIfNegative val="0"/>
            <c:bubble3D val="0"/>
            <c:extLst xmlns:c16r2="http://schemas.microsoft.com/office/drawing/2015/06/chart">
              <c:ext xmlns:c16="http://schemas.microsoft.com/office/drawing/2014/chart" uri="{C3380CC4-5D6E-409C-BE32-E72D297353CC}">
                <c16:uniqueId val="{00000001-AB30-4445-9412-2E094B752831}"/>
              </c:ext>
            </c:extLst>
          </c:dPt>
          <c:dPt>
            <c:idx val="1"/>
            <c:invertIfNegative val="0"/>
            <c:bubble3D val="0"/>
            <c:extLst xmlns:c16r2="http://schemas.microsoft.com/office/drawing/2015/06/chart">
              <c:ext xmlns:c16="http://schemas.microsoft.com/office/drawing/2014/chart" uri="{C3380CC4-5D6E-409C-BE32-E72D297353CC}">
                <c16:uniqueId val="{00000002-AB30-4445-9412-2E094B752831}"/>
              </c:ext>
            </c:extLst>
          </c:dPt>
          <c:dPt>
            <c:idx val="2"/>
            <c:invertIfNegative val="0"/>
            <c:bubble3D val="0"/>
            <c:extLst xmlns:c16r2="http://schemas.microsoft.com/office/drawing/2015/06/chart">
              <c:ext xmlns:c16="http://schemas.microsoft.com/office/drawing/2014/chart" uri="{C3380CC4-5D6E-409C-BE32-E72D297353CC}">
                <c16:uniqueId val="{00000003-AB30-4445-9412-2E094B752831}"/>
              </c:ext>
            </c:extLst>
          </c:dPt>
          <c:dPt>
            <c:idx val="3"/>
            <c:invertIfNegative val="0"/>
            <c:bubble3D val="0"/>
            <c:extLst xmlns:c16r2="http://schemas.microsoft.com/office/drawing/2015/06/chart">
              <c:ext xmlns:c16="http://schemas.microsoft.com/office/drawing/2014/chart" uri="{C3380CC4-5D6E-409C-BE32-E72D297353CC}">
                <c16:uniqueId val="{00000004-AB30-4445-9412-2E094B752831}"/>
              </c:ext>
            </c:extLst>
          </c:dPt>
          <c:dLbls>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AB30-4445-9412-2E094B752831}"/>
                </c:ext>
              </c:extLst>
            </c:dLbl>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ASC!$B$3:$E$3</c:f>
              <c:numCache>
                <c:formatCode>General</c:formatCode>
                <c:ptCount val="4"/>
                <c:pt idx="0">
                  <c:v>0.1046</c:v>
                </c:pt>
                <c:pt idx="1">
                  <c:v>0.1474</c:v>
                </c:pt>
                <c:pt idx="2">
                  <c:v>5.7099999999999998E-2</c:v>
                </c:pt>
                <c:pt idx="3">
                  <c:v>0</c:v>
                </c:pt>
              </c:numCache>
            </c:numRef>
          </c:val>
          <c:extLst xmlns:c16r2="http://schemas.microsoft.com/office/drawing/2015/06/chart">
            <c:ext xmlns:c16="http://schemas.microsoft.com/office/drawing/2014/chart" uri="{C3380CC4-5D6E-409C-BE32-E72D297353CC}">
              <c16:uniqueId val="{00000005-AB30-4445-9412-2E094B752831}"/>
            </c:ext>
          </c:extLst>
        </c:ser>
        <c:ser>
          <c:idx val="2"/>
          <c:order val="2"/>
          <c:tx>
            <c:strRef>
              <c:f>ASC!$A$4</c:f>
              <c:strCache>
                <c:ptCount val="1"/>
                <c:pt idx="0">
                  <c:v>HCP with Medical Contraindication</c:v>
                </c:pt>
              </c:strCache>
            </c:strRef>
          </c:tx>
          <c:spPr>
            <a:solidFill>
              <a:schemeClr val="accent5">
                <a:lumMod val="75000"/>
              </a:schemeClr>
            </a:solidFill>
          </c:spPr>
          <c:invertIfNegative val="0"/>
          <c:dLbls>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AB30-4445-9412-2E094B752831}"/>
                </c:ext>
              </c:extLst>
            </c:dLbl>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ASC!$B$4:$E$4</c:f>
              <c:numCache>
                <c:formatCode>General</c:formatCode>
                <c:ptCount val="4"/>
                <c:pt idx="0">
                  <c:v>1.67E-2</c:v>
                </c:pt>
                <c:pt idx="1">
                  <c:v>1.7500000000000002E-2</c:v>
                </c:pt>
                <c:pt idx="2">
                  <c:v>1.6299999999999999E-2</c:v>
                </c:pt>
                <c:pt idx="3">
                  <c:v>0</c:v>
                </c:pt>
              </c:numCache>
            </c:numRef>
          </c:val>
          <c:extLst xmlns:c16r2="http://schemas.microsoft.com/office/drawing/2015/06/chart">
            <c:ext xmlns:c16="http://schemas.microsoft.com/office/drawing/2014/chart" uri="{C3380CC4-5D6E-409C-BE32-E72D297353CC}">
              <c16:uniqueId val="{00000007-AB30-4445-9412-2E094B752831}"/>
            </c:ext>
          </c:extLst>
        </c:ser>
        <c:ser>
          <c:idx val="3"/>
          <c:order val="3"/>
          <c:tx>
            <c:strRef>
              <c:f>ASC!$A$5</c:f>
              <c:strCache>
                <c:ptCount val="1"/>
                <c:pt idx="0">
                  <c:v>HCP with Status Unknown</c:v>
                </c:pt>
              </c:strCache>
            </c:strRef>
          </c:tx>
          <c:spPr>
            <a:solidFill>
              <a:schemeClr val="tx2"/>
            </a:solidFill>
          </c:spPr>
          <c:invertIfNegative val="0"/>
          <c:dLbls>
            <c:dLbl>
              <c:idx val="0"/>
              <c:layout>
                <c:manualLayout>
                  <c:x val="5.4064795189894717E-3"/>
                  <c:y val="-1.896341710150217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AB30-4445-9412-2E094B752831}"/>
                </c:ext>
              </c:extLst>
            </c:dLbl>
            <c:dLbl>
              <c:idx val="1"/>
              <c:layout>
                <c:manualLayout>
                  <c:x val="6.9873545766105632E-4"/>
                  <c:y val="-7.6815898332442791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AB30-4445-9412-2E094B752831}"/>
                </c:ext>
              </c:extLst>
            </c:dLbl>
            <c:dLbl>
              <c:idx val="2"/>
              <c:layout>
                <c:manualLayout>
                  <c:x val="3.4314293472417438E-3"/>
                  <c:y val="-1.0905538015569663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AB30-4445-9412-2E094B752831}"/>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AB30-4445-9412-2E094B752831}"/>
                </c:ext>
              </c:extLst>
            </c:dLbl>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ASC!$B$1:$E$1</c:f>
              <c:strCache>
                <c:ptCount val="4"/>
                <c:pt idx="0">
                  <c:v>All HCP</c:v>
                </c:pt>
                <c:pt idx="1">
                  <c:v>Salaried Employee</c:v>
                </c:pt>
                <c:pt idx="2">
                  <c:v>Licensed Independent Practitioner</c:v>
                </c:pt>
                <c:pt idx="3">
                  <c:v>Student or Volunteer</c:v>
                </c:pt>
              </c:strCache>
            </c:strRef>
          </c:cat>
          <c:val>
            <c:numRef>
              <c:f>ASC!$B$5:$E$5</c:f>
              <c:numCache>
                <c:formatCode>General</c:formatCode>
                <c:ptCount val="4"/>
                <c:pt idx="0">
                  <c:v>6.7599999999999993E-2</c:v>
                </c:pt>
                <c:pt idx="1">
                  <c:v>2.0500000000000001E-2</c:v>
                </c:pt>
                <c:pt idx="2">
                  <c:v>0.126</c:v>
                </c:pt>
                <c:pt idx="3">
                  <c:v>0</c:v>
                </c:pt>
              </c:numCache>
            </c:numRef>
          </c:val>
          <c:extLst xmlns:c16r2="http://schemas.microsoft.com/office/drawing/2015/06/chart">
            <c:ext xmlns:c16="http://schemas.microsoft.com/office/drawing/2014/chart" uri="{C3380CC4-5D6E-409C-BE32-E72D297353CC}">
              <c16:uniqueId val="{0000000C-AB30-4445-9412-2E094B752831}"/>
            </c:ext>
          </c:extLst>
        </c:ser>
        <c:dLbls>
          <c:showLegendKey val="0"/>
          <c:showVal val="0"/>
          <c:showCatName val="0"/>
          <c:showSerName val="0"/>
          <c:showPercent val="0"/>
          <c:showBubbleSize val="0"/>
        </c:dLbls>
        <c:gapWidth val="75"/>
        <c:overlap val="100"/>
        <c:axId val="231840384"/>
        <c:axId val="231850368"/>
      </c:barChart>
      <c:catAx>
        <c:axId val="231840384"/>
        <c:scaling>
          <c:orientation val="minMax"/>
        </c:scaling>
        <c:delete val="0"/>
        <c:axPos val="b"/>
        <c:numFmt formatCode="General" sourceLinked="1"/>
        <c:majorTickMark val="none"/>
        <c:minorTickMark val="none"/>
        <c:tickLblPos val="nextTo"/>
        <c:txPr>
          <a:bodyPr/>
          <a:lstStyle/>
          <a:p>
            <a:pPr>
              <a:defRPr sz="1400" b="1"/>
            </a:pPr>
            <a:endParaRPr lang="en-US"/>
          </a:p>
        </c:txPr>
        <c:crossAx val="231850368"/>
        <c:crosses val="autoZero"/>
        <c:auto val="1"/>
        <c:lblAlgn val="ctr"/>
        <c:lblOffset val="100"/>
        <c:noMultiLvlLbl val="0"/>
      </c:catAx>
      <c:valAx>
        <c:axId val="231850368"/>
        <c:scaling>
          <c:orientation val="minMax"/>
          <c:max val="1"/>
          <c:min val="0.60000000000000009"/>
        </c:scaling>
        <c:delete val="0"/>
        <c:axPos val="l"/>
        <c:majorGridlines/>
        <c:numFmt formatCode="0%" sourceLinked="1"/>
        <c:majorTickMark val="none"/>
        <c:minorTickMark val="none"/>
        <c:tickLblPos val="nextTo"/>
        <c:txPr>
          <a:bodyPr/>
          <a:lstStyle/>
          <a:p>
            <a:pPr>
              <a:defRPr sz="2000" b="1"/>
            </a:pPr>
            <a:endParaRPr lang="en-US"/>
          </a:p>
        </c:txPr>
        <c:crossAx val="231840384"/>
        <c:crosses val="autoZero"/>
        <c:crossBetween val="between"/>
        <c:majorUnit val="0.1"/>
      </c:valAx>
      <c:spPr>
        <a:noFill/>
        <a:ln w="25400">
          <a:noFill/>
        </a:ln>
      </c:spPr>
    </c:plotArea>
    <c:legend>
      <c:legendPos val="b"/>
      <c:layout>
        <c:manualLayout>
          <c:xMode val="edge"/>
          <c:yMode val="edge"/>
          <c:x val="3.1983660054624191E-2"/>
          <c:y val="0.93732036913640704"/>
          <c:w val="0.96669317692989254"/>
          <c:h val="3.5122015183992841E-2"/>
        </c:manualLayout>
      </c:layout>
      <c:overlay val="0"/>
      <c:txPr>
        <a:bodyPr/>
        <a:lstStyle/>
        <a:p>
          <a:pPr>
            <a:defRPr sz="1600"/>
          </a:pPr>
          <a:endParaRPr lang="en-US"/>
        </a:p>
      </c:txPr>
    </c:legend>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7286634513579645E-2"/>
          <c:y val="7.9113461246189717E-2"/>
          <c:w val="0.9397535482486018"/>
          <c:h val="0.75720453726458425"/>
        </c:manualLayout>
      </c:layout>
      <c:barChart>
        <c:barDir val="col"/>
        <c:grouping val="percentStacked"/>
        <c:varyColors val="0"/>
        <c:ser>
          <c:idx val="0"/>
          <c:order val="0"/>
          <c:tx>
            <c:strRef>
              <c:f>Dialysis!$A$2</c:f>
              <c:strCache>
                <c:ptCount val="1"/>
                <c:pt idx="0">
                  <c:v>HCP Vaccinated</c:v>
                </c:pt>
              </c:strCache>
            </c:strRef>
          </c:tx>
          <c:spPr>
            <a:solidFill>
              <a:schemeClr val="tx2">
                <a:lumMod val="60000"/>
                <a:lumOff val="40000"/>
              </a:schemeClr>
            </a:solidFill>
          </c:spPr>
          <c:invertIfNegative val="0"/>
          <c:dLbls>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Dialysis!$B$1:$E$1</c:f>
              <c:strCache>
                <c:ptCount val="4"/>
                <c:pt idx="0">
                  <c:v>All HCP</c:v>
                </c:pt>
                <c:pt idx="1">
                  <c:v>Salaried Employee</c:v>
                </c:pt>
                <c:pt idx="2">
                  <c:v>Licensed Independent Practitioner</c:v>
                </c:pt>
                <c:pt idx="3">
                  <c:v>Student or Volunteer</c:v>
                </c:pt>
              </c:strCache>
            </c:strRef>
          </c:cat>
          <c:val>
            <c:numRef>
              <c:f>Dialysis!$B$2:$E$2</c:f>
              <c:numCache>
                <c:formatCode>General</c:formatCode>
                <c:ptCount val="4"/>
                <c:pt idx="0">
                  <c:v>0.85550000000000004</c:v>
                </c:pt>
                <c:pt idx="1">
                  <c:v>0.86029999999999995</c:v>
                </c:pt>
                <c:pt idx="2">
                  <c:v>0.83930000000000005</c:v>
                </c:pt>
                <c:pt idx="3">
                  <c:v>1</c:v>
                </c:pt>
              </c:numCache>
            </c:numRef>
          </c:val>
          <c:extLst xmlns:c16r2="http://schemas.microsoft.com/office/drawing/2015/06/chart">
            <c:ext xmlns:c16="http://schemas.microsoft.com/office/drawing/2014/chart" uri="{C3380CC4-5D6E-409C-BE32-E72D297353CC}">
              <c16:uniqueId val="{00000000-A623-4C2F-986B-058156CC2FAC}"/>
            </c:ext>
          </c:extLst>
        </c:ser>
        <c:ser>
          <c:idx val="1"/>
          <c:order val="1"/>
          <c:tx>
            <c:strRef>
              <c:f>Dialysis!$A$3</c:f>
              <c:strCache>
                <c:ptCount val="1"/>
                <c:pt idx="0">
                  <c:v>HCP Declined</c:v>
                </c:pt>
              </c:strCache>
            </c:strRef>
          </c:tx>
          <c:spPr>
            <a:solidFill>
              <a:srgbClr val="7030A0"/>
            </a:solidFill>
          </c:spPr>
          <c:invertIfNegative val="0"/>
          <c:dPt>
            <c:idx val="0"/>
            <c:invertIfNegative val="0"/>
            <c:bubble3D val="0"/>
            <c:extLst xmlns:c16r2="http://schemas.microsoft.com/office/drawing/2015/06/chart">
              <c:ext xmlns:c16="http://schemas.microsoft.com/office/drawing/2014/chart" uri="{C3380CC4-5D6E-409C-BE32-E72D297353CC}">
                <c16:uniqueId val="{00000001-A623-4C2F-986B-058156CC2FAC}"/>
              </c:ext>
            </c:extLst>
          </c:dPt>
          <c:dPt>
            <c:idx val="1"/>
            <c:invertIfNegative val="0"/>
            <c:bubble3D val="0"/>
            <c:extLst xmlns:c16r2="http://schemas.microsoft.com/office/drawing/2015/06/chart">
              <c:ext xmlns:c16="http://schemas.microsoft.com/office/drawing/2014/chart" uri="{C3380CC4-5D6E-409C-BE32-E72D297353CC}">
                <c16:uniqueId val="{00000002-A623-4C2F-986B-058156CC2FAC}"/>
              </c:ext>
            </c:extLst>
          </c:dPt>
          <c:dPt>
            <c:idx val="2"/>
            <c:invertIfNegative val="0"/>
            <c:bubble3D val="0"/>
            <c:extLst xmlns:c16r2="http://schemas.microsoft.com/office/drawing/2015/06/chart">
              <c:ext xmlns:c16="http://schemas.microsoft.com/office/drawing/2014/chart" uri="{C3380CC4-5D6E-409C-BE32-E72D297353CC}">
                <c16:uniqueId val="{00000003-A623-4C2F-986B-058156CC2FAC}"/>
              </c:ext>
            </c:extLst>
          </c:dPt>
          <c:dPt>
            <c:idx val="3"/>
            <c:invertIfNegative val="0"/>
            <c:bubble3D val="0"/>
            <c:extLst xmlns:c16r2="http://schemas.microsoft.com/office/drawing/2015/06/chart">
              <c:ext xmlns:c16="http://schemas.microsoft.com/office/drawing/2014/chart" uri="{C3380CC4-5D6E-409C-BE32-E72D297353CC}">
                <c16:uniqueId val="{00000004-A623-4C2F-986B-058156CC2FAC}"/>
              </c:ext>
            </c:extLst>
          </c:dPt>
          <c:dLbls>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A623-4C2F-986B-058156CC2FAC}"/>
                </c:ext>
              </c:extLst>
            </c:dLbl>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Dialysis!$B$1:$E$1</c:f>
              <c:strCache>
                <c:ptCount val="4"/>
                <c:pt idx="0">
                  <c:v>All HCP</c:v>
                </c:pt>
                <c:pt idx="1">
                  <c:v>Salaried Employee</c:v>
                </c:pt>
                <c:pt idx="2">
                  <c:v>Licensed Independent Practitioner</c:v>
                </c:pt>
                <c:pt idx="3">
                  <c:v>Student or Volunteer</c:v>
                </c:pt>
              </c:strCache>
            </c:strRef>
          </c:cat>
          <c:val>
            <c:numRef>
              <c:f>Dialysis!$B$3:$E$3</c:f>
              <c:numCache>
                <c:formatCode>General</c:formatCode>
                <c:ptCount val="4"/>
                <c:pt idx="0">
                  <c:v>7.9000000000000001E-2</c:v>
                </c:pt>
                <c:pt idx="1">
                  <c:v>0.10050000000000001</c:v>
                </c:pt>
                <c:pt idx="2">
                  <c:v>0.01</c:v>
                </c:pt>
                <c:pt idx="3">
                  <c:v>0</c:v>
                </c:pt>
              </c:numCache>
            </c:numRef>
          </c:val>
          <c:extLst xmlns:c16r2="http://schemas.microsoft.com/office/drawing/2015/06/chart">
            <c:ext xmlns:c16="http://schemas.microsoft.com/office/drawing/2014/chart" uri="{C3380CC4-5D6E-409C-BE32-E72D297353CC}">
              <c16:uniqueId val="{00000005-A623-4C2F-986B-058156CC2FAC}"/>
            </c:ext>
          </c:extLst>
        </c:ser>
        <c:ser>
          <c:idx val="2"/>
          <c:order val="2"/>
          <c:tx>
            <c:strRef>
              <c:f>Dialysis!$A$4</c:f>
              <c:strCache>
                <c:ptCount val="1"/>
                <c:pt idx="0">
                  <c:v>HCP with Medical Contraindication</c:v>
                </c:pt>
              </c:strCache>
            </c:strRef>
          </c:tx>
          <c:spPr>
            <a:solidFill>
              <a:schemeClr val="accent5">
                <a:lumMod val="75000"/>
              </a:schemeClr>
            </a:solidFill>
          </c:spPr>
          <c:invertIfNegative val="0"/>
          <c:dLbls>
            <c:dLbl>
              <c:idx val="2"/>
              <c:layout>
                <c:manualLayout>
                  <c:x val="0"/>
                  <c:y val="-2.427878158750728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A623-4C2F-986B-058156CC2FA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A623-4C2F-986B-058156CC2FAC}"/>
                </c:ext>
              </c:extLst>
            </c:dLbl>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Dialysis!$B$1:$E$1</c:f>
              <c:strCache>
                <c:ptCount val="4"/>
                <c:pt idx="0">
                  <c:v>All HCP</c:v>
                </c:pt>
                <c:pt idx="1">
                  <c:v>Salaried Employee</c:v>
                </c:pt>
                <c:pt idx="2">
                  <c:v>Licensed Independent Practitioner</c:v>
                </c:pt>
                <c:pt idx="3">
                  <c:v>Student or Volunteer</c:v>
                </c:pt>
              </c:strCache>
            </c:strRef>
          </c:cat>
          <c:val>
            <c:numRef>
              <c:f>Dialysis!$B$4:$E$4</c:f>
              <c:numCache>
                <c:formatCode>General</c:formatCode>
                <c:ptCount val="4"/>
                <c:pt idx="0">
                  <c:v>6.4000000000000003E-3</c:v>
                </c:pt>
                <c:pt idx="1">
                  <c:v>8.0000000000000002E-3</c:v>
                </c:pt>
                <c:pt idx="2">
                  <c:v>1.4E-3</c:v>
                </c:pt>
                <c:pt idx="3">
                  <c:v>0</c:v>
                </c:pt>
              </c:numCache>
            </c:numRef>
          </c:val>
          <c:extLst xmlns:c16r2="http://schemas.microsoft.com/office/drawing/2015/06/chart">
            <c:ext xmlns:c16="http://schemas.microsoft.com/office/drawing/2014/chart" uri="{C3380CC4-5D6E-409C-BE32-E72D297353CC}">
              <c16:uniqueId val="{00000008-A623-4C2F-986B-058156CC2FAC}"/>
            </c:ext>
          </c:extLst>
        </c:ser>
        <c:ser>
          <c:idx val="3"/>
          <c:order val="3"/>
          <c:tx>
            <c:strRef>
              <c:f>Dialysis!$A$5</c:f>
              <c:strCache>
                <c:ptCount val="1"/>
                <c:pt idx="0">
                  <c:v>HCP with Status Unknown</c:v>
                </c:pt>
              </c:strCache>
            </c:strRef>
          </c:tx>
          <c:spPr>
            <a:solidFill>
              <a:schemeClr val="tx2"/>
            </a:solidFill>
          </c:spPr>
          <c:invertIfNegative val="0"/>
          <c:dLbls>
            <c:dLbl>
              <c:idx val="0"/>
              <c:layout>
                <c:manualLayout>
                  <c:x val="-2.8406769050768996E-3"/>
                  <c:y val="-1.289372170462536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A623-4C2F-986B-058156CC2FAC}"/>
                </c:ext>
              </c:extLst>
            </c:dLbl>
            <c:dLbl>
              <c:idx val="1"/>
              <c:layout>
                <c:manualLayout>
                  <c:x val="6.9873545766105632E-4"/>
                  <c:y val="-1.375128523012111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A623-4C2F-986B-058156CC2FAC}"/>
                </c:ext>
              </c:extLst>
            </c:dLbl>
            <c:dLbl>
              <c:idx val="2"/>
              <c:layout>
                <c:manualLayout>
                  <c:x val="4.6095945506797967E-3"/>
                  <c:y val="-4.7323710396830629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A623-4C2F-986B-058156CC2FAC}"/>
                </c:ext>
              </c:extLst>
            </c:dLbl>
            <c:dLbl>
              <c:idx val="3"/>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C-A623-4C2F-986B-058156CC2FAC}"/>
                </c:ext>
              </c:extLst>
            </c:dLbl>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Dialysis!$B$1:$E$1</c:f>
              <c:strCache>
                <c:ptCount val="4"/>
                <c:pt idx="0">
                  <c:v>All HCP</c:v>
                </c:pt>
                <c:pt idx="1">
                  <c:v>Salaried Employee</c:v>
                </c:pt>
                <c:pt idx="2">
                  <c:v>Licensed Independent Practitioner</c:v>
                </c:pt>
                <c:pt idx="3">
                  <c:v>Student or Volunteer</c:v>
                </c:pt>
              </c:strCache>
            </c:strRef>
          </c:cat>
          <c:val>
            <c:numRef>
              <c:f>Dialysis!$B$5:$E$5</c:f>
              <c:numCache>
                <c:formatCode>General</c:formatCode>
                <c:ptCount val="4"/>
                <c:pt idx="0">
                  <c:v>5.8999999999999997E-2</c:v>
                </c:pt>
                <c:pt idx="1">
                  <c:v>3.1099999999999999E-2</c:v>
                </c:pt>
                <c:pt idx="2">
                  <c:v>0.1492</c:v>
                </c:pt>
                <c:pt idx="3">
                  <c:v>0</c:v>
                </c:pt>
              </c:numCache>
            </c:numRef>
          </c:val>
          <c:extLst xmlns:c16r2="http://schemas.microsoft.com/office/drawing/2015/06/chart">
            <c:ext xmlns:c16="http://schemas.microsoft.com/office/drawing/2014/chart" uri="{C3380CC4-5D6E-409C-BE32-E72D297353CC}">
              <c16:uniqueId val="{0000000D-A623-4C2F-986B-058156CC2FAC}"/>
            </c:ext>
          </c:extLst>
        </c:ser>
        <c:dLbls>
          <c:showLegendKey val="0"/>
          <c:showVal val="0"/>
          <c:showCatName val="0"/>
          <c:showSerName val="0"/>
          <c:showPercent val="0"/>
          <c:showBubbleSize val="0"/>
        </c:dLbls>
        <c:gapWidth val="75"/>
        <c:overlap val="100"/>
        <c:axId val="232407808"/>
        <c:axId val="232409344"/>
      </c:barChart>
      <c:catAx>
        <c:axId val="232407808"/>
        <c:scaling>
          <c:orientation val="minMax"/>
        </c:scaling>
        <c:delete val="0"/>
        <c:axPos val="b"/>
        <c:numFmt formatCode="General" sourceLinked="1"/>
        <c:majorTickMark val="none"/>
        <c:minorTickMark val="none"/>
        <c:tickLblPos val="nextTo"/>
        <c:txPr>
          <a:bodyPr/>
          <a:lstStyle/>
          <a:p>
            <a:pPr>
              <a:defRPr sz="1400" b="1"/>
            </a:pPr>
            <a:endParaRPr lang="en-US"/>
          </a:p>
        </c:txPr>
        <c:crossAx val="232409344"/>
        <c:crosses val="autoZero"/>
        <c:auto val="1"/>
        <c:lblAlgn val="ctr"/>
        <c:lblOffset val="100"/>
        <c:noMultiLvlLbl val="0"/>
      </c:catAx>
      <c:valAx>
        <c:axId val="232409344"/>
        <c:scaling>
          <c:orientation val="minMax"/>
          <c:max val="1"/>
          <c:min val="0.60000000000000009"/>
        </c:scaling>
        <c:delete val="0"/>
        <c:axPos val="l"/>
        <c:majorGridlines/>
        <c:numFmt formatCode="0%" sourceLinked="1"/>
        <c:majorTickMark val="none"/>
        <c:minorTickMark val="none"/>
        <c:tickLblPos val="nextTo"/>
        <c:txPr>
          <a:bodyPr/>
          <a:lstStyle/>
          <a:p>
            <a:pPr>
              <a:defRPr sz="2000" b="1"/>
            </a:pPr>
            <a:endParaRPr lang="en-US"/>
          </a:p>
        </c:txPr>
        <c:crossAx val="232407808"/>
        <c:crosses val="autoZero"/>
        <c:crossBetween val="between"/>
        <c:majorUnit val="0.1"/>
      </c:valAx>
      <c:spPr>
        <a:noFill/>
        <a:ln w="25400">
          <a:noFill/>
        </a:ln>
      </c:spPr>
    </c:plotArea>
    <c:legend>
      <c:legendPos val="b"/>
      <c:layout>
        <c:manualLayout>
          <c:xMode val="edge"/>
          <c:yMode val="edge"/>
          <c:x val="3.1983660054624191E-2"/>
          <c:y val="0.93732036913640704"/>
          <c:w val="0.96669317692989254"/>
          <c:h val="3.5122015183992841E-2"/>
        </c:manualLayout>
      </c:layout>
      <c:overlay val="0"/>
      <c:txPr>
        <a:bodyPr/>
        <a:lstStyle/>
        <a:p>
          <a:pPr>
            <a:defRPr sz="1600"/>
          </a:pPr>
          <a:endParaRPr lang="en-US"/>
        </a:p>
      </c:txPr>
    </c:legend>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7286634513579645E-2"/>
          <c:y val="7.9113461246189717E-2"/>
          <c:w val="0.9397535482486018"/>
          <c:h val="0.75720453726458425"/>
        </c:manualLayout>
      </c:layout>
      <c:barChart>
        <c:barDir val="col"/>
        <c:grouping val="percentStacked"/>
        <c:varyColors val="0"/>
        <c:ser>
          <c:idx val="0"/>
          <c:order val="0"/>
          <c:tx>
            <c:strRef>
              <c:f>'Non-Acute'!$A$2</c:f>
              <c:strCache>
                <c:ptCount val="1"/>
                <c:pt idx="0">
                  <c:v>HCP Vaccinated</c:v>
                </c:pt>
              </c:strCache>
            </c:strRef>
          </c:tx>
          <c:spPr>
            <a:solidFill>
              <a:schemeClr val="tx2">
                <a:lumMod val="60000"/>
                <a:lumOff val="40000"/>
              </a:schemeClr>
            </a:solidFill>
          </c:spPr>
          <c:invertIfNegative val="0"/>
          <c:dLbls>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'Non-Acute'!$B$1:$E$1</c:f>
              <c:strCache>
                <c:ptCount val="4"/>
                <c:pt idx="0">
                  <c:v>All HCP</c:v>
                </c:pt>
                <c:pt idx="1">
                  <c:v>Salaried Employee</c:v>
                </c:pt>
                <c:pt idx="2">
                  <c:v>Licensed Independent Practitioner</c:v>
                </c:pt>
                <c:pt idx="3">
                  <c:v>Student or Volunteer</c:v>
                </c:pt>
              </c:strCache>
            </c:strRef>
          </c:cat>
          <c:val>
            <c:numRef>
              <c:f>'Non-Acute'!$B$2:$E$2</c:f>
              <c:numCache>
                <c:formatCode>General</c:formatCode>
                <c:ptCount val="4"/>
                <c:pt idx="0">
                  <c:v>0.83460000000000001</c:v>
                </c:pt>
                <c:pt idx="1">
                  <c:v>0.81940000000000002</c:v>
                </c:pt>
                <c:pt idx="2">
                  <c:v>0.85809999999999997</c:v>
                </c:pt>
                <c:pt idx="3">
                  <c:v>0.93830000000000002</c:v>
                </c:pt>
              </c:numCache>
            </c:numRef>
          </c:val>
          <c:extLst xmlns:c16r2="http://schemas.microsoft.com/office/drawing/2015/06/chart">
            <c:ext xmlns:c16="http://schemas.microsoft.com/office/drawing/2014/chart" uri="{C3380CC4-5D6E-409C-BE32-E72D297353CC}">
              <c16:uniqueId val="{00000000-3F34-4A3A-BC83-DAA7FAC23D73}"/>
            </c:ext>
          </c:extLst>
        </c:ser>
        <c:ser>
          <c:idx val="1"/>
          <c:order val="1"/>
          <c:tx>
            <c:strRef>
              <c:f>'Non-Acute'!$A$3</c:f>
              <c:strCache>
                <c:ptCount val="1"/>
                <c:pt idx="0">
                  <c:v>HCP Declined</c:v>
                </c:pt>
              </c:strCache>
            </c:strRef>
          </c:tx>
          <c:spPr>
            <a:solidFill>
              <a:srgbClr val="7030A0"/>
            </a:solidFill>
          </c:spPr>
          <c:invertIfNegative val="0"/>
          <c:dPt>
            <c:idx val="0"/>
            <c:invertIfNegative val="0"/>
            <c:bubble3D val="0"/>
            <c:extLst xmlns:c16r2="http://schemas.microsoft.com/office/drawing/2015/06/chart">
              <c:ext xmlns:c16="http://schemas.microsoft.com/office/drawing/2014/chart" uri="{C3380CC4-5D6E-409C-BE32-E72D297353CC}">
                <c16:uniqueId val="{00000001-3F34-4A3A-BC83-DAA7FAC23D73}"/>
              </c:ext>
            </c:extLst>
          </c:dPt>
          <c:dPt>
            <c:idx val="1"/>
            <c:invertIfNegative val="0"/>
            <c:bubble3D val="0"/>
            <c:extLst xmlns:c16r2="http://schemas.microsoft.com/office/drawing/2015/06/chart">
              <c:ext xmlns:c16="http://schemas.microsoft.com/office/drawing/2014/chart" uri="{C3380CC4-5D6E-409C-BE32-E72D297353CC}">
                <c16:uniqueId val="{00000002-3F34-4A3A-BC83-DAA7FAC23D73}"/>
              </c:ext>
            </c:extLst>
          </c:dPt>
          <c:dPt>
            <c:idx val="2"/>
            <c:invertIfNegative val="0"/>
            <c:bubble3D val="0"/>
            <c:extLst xmlns:c16r2="http://schemas.microsoft.com/office/drawing/2015/06/chart">
              <c:ext xmlns:c16="http://schemas.microsoft.com/office/drawing/2014/chart" uri="{C3380CC4-5D6E-409C-BE32-E72D297353CC}">
                <c16:uniqueId val="{00000003-3F34-4A3A-BC83-DAA7FAC23D73}"/>
              </c:ext>
            </c:extLst>
          </c:dPt>
          <c:dPt>
            <c:idx val="3"/>
            <c:invertIfNegative val="0"/>
            <c:bubble3D val="0"/>
            <c:extLst xmlns:c16r2="http://schemas.microsoft.com/office/drawing/2015/06/chart">
              <c:ext xmlns:c16="http://schemas.microsoft.com/office/drawing/2014/chart" uri="{C3380CC4-5D6E-409C-BE32-E72D297353CC}">
                <c16:uniqueId val="{00000004-3F34-4A3A-BC83-DAA7FAC23D73}"/>
              </c:ext>
            </c:extLst>
          </c:dPt>
          <c:dLbls>
            <c:dLbl>
              <c:idx val="3"/>
              <c:layout>
                <c:manualLayout>
                  <c:x val="1.5692505963461174E-3"/>
                  <c:y val="3.395062278452136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3F34-4A3A-BC83-DAA7FAC23D73}"/>
                </c:ext>
              </c:extLst>
            </c:dLbl>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'Non-Acute'!$B$1:$E$1</c:f>
              <c:strCache>
                <c:ptCount val="4"/>
                <c:pt idx="0">
                  <c:v>All HCP</c:v>
                </c:pt>
                <c:pt idx="1">
                  <c:v>Salaried Employee</c:v>
                </c:pt>
                <c:pt idx="2">
                  <c:v>Licensed Independent Practitioner</c:v>
                </c:pt>
                <c:pt idx="3">
                  <c:v>Student or Volunteer</c:v>
                </c:pt>
              </c:strCache>
            </c:strRef>
          </c:cat>
          <c:val>
            <c:numRef>
              <c:f>'Non-Acute'!$B$3:$E$3</c:f>
              <c:numCache>
                <c:formatCode>General</c:formatCode>
                <c:ptCount val="4"/>
                <c:pt idx="0">
                  <c:v>0.1045</c:v>
                </c:pt>
                <c:pt idx="1">
                  <c:v>0.1211</c:v>
                </c:pt>
                <c:pt idx="2">
                  <c:v>3.6499999999999998E-2</c:v>
                </c:pt>
                <c:pt idx="3">
                  <c:v>1.7600000000000001E-2</c:v>
                </c:pt>
              </c:numCache>
            </c:numRef>
          </c:val>
          <c:extLst xmlns:c16r2="http://schemas.microsoft.com/office/drawing/2015/06/chart">
            <c:ext xmlns:c16="http://schemas.microsoft.com/office/drawing/2014/chart" uri="{C3380CC4-5D6E-409C-BE32-E72D297353CC}">
              <c16:uniqueId val="{00000005-3F34-4A3A-BC83-DAA7FAC23D73}"/>
            </c:ext>
          </c:extLst>
        </c:ser>
        <c:ser>
          <c:idx val="2"/>
          <c:order val="2"/>
          <c:tx>
            <c:strRef>
              <c:f>'Non-Acute'!$A$4</c:f>
              <c:strCache>
                <c:ptCount val="1"/>
                <c:pt idx="0">
                  <c:v>HCP with Medical Contraindication</c:v>
                </c:pt>
              </c:strCache>
            </c:strRef>
          </c:tx>
          <c:spPr>
            <a:solidFill>
              <a:schemeClr val="accent5">
                <a:lumMod val="75000"/>
              </a:schemeClr>
            </a:solidFill>
          </c:spPr>
          <c:invertIfNegative val="0"/>
          <c:dLbls>
            <c:dLbl>
              <c:idx val="3"/>
              <c:layout>
                <c:manualLayout>
                  <c:x val="0"/>
                  <c:y val="-1.7697096286104839E-3"/>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3F34-4A3A-BC83-DAA7FAC23D73}"/>
                </c:ext>
              </c:extLst>
            </c:dLbl>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'Non-Acute'!$B$1:$E$1</c:f>
              <c:strCache>
                <c:ptCount val="4"/>
                <c:pt idx="0">
                  <c:v>All HCP</c:v>
                </c:pt>
                <c:pt idx="1">
                  <c:v>Salaried Employee</c:v>
                </c:pt>
                <c:pt idx="2">
                  <c:v>Licensed Independent Practitioner</c:v>
                </c:pt>
                <c:pt idx="3">
                  <c:v>Student or Volunteer</c:v>
                </c:pt>
              </c:strCache>
            </c:strRef>
          </c:cat>
          <c:val>
            <c:numRef>
              <c:f>'Non-Acute'!$B$4:$E$4</c:f>
              <c:numCache>
                <c:formatCode>General</c:formatCode>
                <c:ptCount val="4"/>
                <c:pt idx="0">
                  <c:v>5.3E-3</c:v>
                </c:pt>
                <c:pt idx="1">
                  <c:v>5.5999999999999999E-3</c:v>
                </c:pt>
                <c:pt idx="2">
                  <c:v>4.1000000000000003E-3</c:v>
                </c:pt>
                <c:pt idx="3">
                  <c:v>3.0999999999999999E-3</c:v>
                </c:pt>
              </c:numCache>
            </c:numRef>
          </c:val>
          <c:extLst xmlns:c16r2="http://schemas.microsoft.com/office/drawing/2015/06/chart">
            <c:ext xmlns:c16="http://schemas.microsoft.com/office/drawing/2014/chart" uri="{C3380CC4-5D6E-409C-BE32-E72D297353CC}">
              <c16:uniqueId val="{00000007-3F34-4A3A-BC83-DAA7FAC23D73}"/>
            </c:ext>
          </c:extLst>
        </c:ser>
        <c:ser>
          <c:idx val="3"/>
          <c:order val="3"/>
          <c:tx>
            <c:strRef>
              <c:f>'Non-Acute'!$A$5</c:f>
              <c:strCache>
                <c:ptCount val="1"/>
                <c:pt idx="0">
                  <c:v>HCP with Status Unknown</c:v>
                </c:pt>
              </c:strCache>
            </c:strRef>
          </c:tx>
          <c:spPr>
            <a:solidFill>
              <a:schemeClr val="tx2"/>
            </a:solidFill>
          </c:spPr>
          <c:invertIfNegative val="0"/>
          <c:dLbls>
            <c:dLbl>
              <c:idx val="0"/>
              <c:layout>
                <c:manualLayout>
                  <c:x val="5.4064795189894717E-3"/>
                  <c:y val="-1.8186044151562927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3F34-4A3A-BC83-DAA7FAC23D73}"/>
                </c:ext>
              </c:extLst>
            </c:dLbl>
            <c:dLbl>
              <c:idx val="1"/>
              <c:layout>
                <c:manualLayout>
                  <c:x val="6.9873545766105632E-4"/>
                  <c:y val="-1.0950648262270834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3F34-4A3A-BC83-DAA7FAC23D73}"/>
                </c:ext>
              </c:extLst>
            </c:dLbl>
            <c:dLbl>
              <c:idx val="2"/>
              <c:layout>
                <c:manualLayout>
                  <c:x val="5.7877597541179365E-3"/>
                  <c:y val="4.8777214166345303E-4"/>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3F34-4A3A-BC83-DAA7FAC23D73}"/>
                </c:ext>
              </c:extLst>
            </c:dLbl>
            <c:dLbl>
              <c:idx val="3"/>
              <c:layout>
                <c:manualLayout>
                  <c:x val="-5.2019240643768018E-3"/>
                  <c:y val="-1.1400937242712472E-2"/>
                </c:manualLayout>
              </c:layout>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B-3F34-4A3A-BC83-DAA7FAC23D73}"/>
                </c:ext>
              </c:extLst>
            </c:dLbl>
            <c:numFmt formatCode="0%" sourceLinked="0"/>
            <c:spPr>
              <a:noFill/>
              <a:ln>
                <a:noFill/>
              </a:ln>
              <a:effectLst/>
            </c:spPr>
            <c:txPr>
              <a:bodyPr/>
              <a:lstStyle/>
              <a:p>
                <a:pPr>
                  <a:defRPr sz="2400" b="1">
                    <a:solidFill>
                      <a:schemeClr val="bg1"/>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'Non-Acute'!$B$1:$E$1</c:f>
              <c:strCache>
                <c:ptCount val="4"/>
                <c:pt idx="0">
                  <c:v>All HCP</c:v>
                </c:pt>
                <c:pt idx="1">
                  <c:v>Salaried Employee</c:v>
                </c:pt>
                <c:pt idx="2">
                  <c:v>Licensed Independent Practitioner</c:v>
                </c:pt>
                <c:pt idx="3">
                  <c:v>Student or Volunteer</c:v>
                </c:pt>
              </c:strCache>
            </c:strRef>
          </c:cat>
          <c:val>
            <c:numRef>
              <c:f>'Non-Acute'!$B$5:$E$5</c:f>
              <c:numCache>
                <c:formatCode>General</c:formatCode>
                <c:ptCount val="4"/>
                <c:pt idx="0">
                  <c:v>5.5599999999999997E-2</c:v>
                </c:pt>
                <c:pt idx="1">
                  <c:v>5.3800000000000001E-2</c:v>
                </c:pt>
                <c:pt idx="2">
                  <c:v>0.1012</c:v>
                </c:pt>
                <c:pt idx="3">
                  <c:v>4.1000000000000002E-2</c:v>
                </c:pt>
              </c:numCache>
            </c:numRef>
          </c:val>
          <c:extLst xmlns:c16r2="http://schemas.microsoft.com/office/drawing/2015/06/chart">
            <c:ext xmlns:c16="http://schemas.microsoft.com/office/drawing/2014/chart" uri="{C3380CC4-5D6E-409C-BE32-E72D297353CC}">
              <c16:uniqueId val="{0000000C-3F34-4A3A-BC83-DAA7FAC23D73}"/>
            </c:ext>
          </c:extLst>
        </c:ser>
        <c:dLbls>
          <c:showLegendKey val="0"/>
          <c:showVal val="0"/>
          <c:showCatName val="0"/>
          <c:showSerName val="0"/>
          <c:showPercent val="0"/>
          <c:showBubbleSize val="0"/>
        </c:dLbls>
        <c:gapWidth val="75"/>
        <c:overlap val="100"/>
        <c:axId val="232368384"/>
        <c:axId val="232267776"/>
      </c:barChart>
      <c:catAx>
        <c:axId val="232368384"/>
        <c:scaling>
          <c:orientation val="minMax"/>
        </c:scaling>
        <c:delete val="0"/>
        <c:axPos val="b"/>
        <c:numFmt formatCode="General" sourceLinked="1"/>
        <c:majorTickMark val="none"/>
        <c:minorTickMark val="none"/>
        <c:tickLblPos val="nextTo"/>
        <c:txPr>
          <a:bodyPr/>
          <a:lstStyle/>
          <a:p>
            <a:pPr>
              <a:defRPr sz="1400" b="1"/>
            </a:pPr>
            <a:endParaRPr lang="en-US"/>
          </a:p>
        </c:txPr>
        <c:crossAx val="232267776"/>
        <c:crosses val="autoZero"/>
        <c:auto val="1"/>
        <c:lblAlgn val="ctr"/>
        <c:lblOffset val="100"/>
        <c:noMultiLvlLbl val="0"/>
      </c:catAx>
      <c:valAx>
        <c:axId val="232267776"/>
        <c:scaling>
          <c:orientation val="minMax"/>
          <c:max val="1"/>
          <c:min val="0.60000000000000009"/>
        </c:scaling>
        <c:delete val="0"/>
        <c:axPos val="l"/>
        <c:majorGridlines/>
        <c:numFmt formatCode="0%" sourceLinked="1"/>
        <c:majorTickMark val="none"/>
        <c:minorTickMark val="none"/>
        <c:tickLblPos val="nextTo"/>
        <c:txPr>
          <a:bodyPr/>
          <a:lstStyle/>
          <a:p>
            <a:pPr>
              <a:defRPr sz="2000" b="1"/>
            </a:pPr>
            <a:endParaRPr lang="en-US"/>
          </a:p>
        </c:txPr>
        <c:crossAx val="232368384"/>
        <c:crosses val="autoZero"/>
        <c:crossBetween val="between"/>
        <c:majorUnit val="0.1"/>
      </c:valAx>
      <c:spPr>
        <a:noFill/>
        <a:ln w="25400">
          <a:noFill/>
        </a:ln>
      </c:spPr>
    </c:plotArea>
    <c:legend>
      <c:legendPos val="b"/>
      <c:layout>
        <c:manualLayout>
          <c:xMode val="edge"/>
          <c:yMode val="edge"/>
          <c:x val="3.1983660054624191E-2"/>
          <c:y val="0.93732036913640704"/>
          <c:w val="0.96669317692989254"/>
          <c:h val="3.5122015183992841E-2"/>
        </c:manualLayout>
      </c:layout>
      <c:overlay val="0"/>
      <c:txPr>
        <a:bodyPr/>
        <a:lstStyle/>
        <a:p>
          <a:pPr>
            <a:defRPr sz="1600"/>
          </a:pPr>
          <a:endParaRPr lang="en-US"/>
        </a:p>
      </c:txPr>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06969637199272"/>
          <c:y val="4.2389007563073726E-2"/>
          <c:w val="0.86263659752204835"/>
          <c:h val="0.69417931990069859"/>
        </c:manualLayout>
      </c:layout>
      <c:barChart>
        <c:barDir val="col"/>
        <c:grouping val="stacked"/>
        <c:varyColors val="0"/>
        <c:ser>
          <c:idx val="0"/>
          <c:order val="0"/>
          <c:tx>
            <c:strRef>
              <c:f>'[Nonacute Figures_for_report_Comprehensive crosswalk 2018 data.xlsx]AllFacilitiesFigure'!$A$29</c:f>
              <c:strCache>
                <c:ptCount val="1"/>
                <c:pt idx="0">
                  <c:v>Vaccinated</c:v>
                </c:pt>
              </c:strCache>
            </c:strRef>
          </c:tx>
          <c:spPr>
            <a:solidFill>
              <a:schemeClr val="accent2">
                <a:lumMod val="75000"/>
              </a:schemeClr>
            </a:solidFill>
            <a:ln w="9525">
              <a:solidFill>
                <a:srgbClr val="000000"/>
              </a:solidFill>
              <a:prstDash val="solid"/>
            </a:ln>
          </c:spPr>
          <c:invertIfNegative val="0"/>
          <c:cat>
            <c:strRef>
              <c:f>'[Nonacute Figures_for_report_Comprehensive crosswalk 2018 data.xlsx]AllFacilitiesFigure'!$L$12:$L$28</c:f>
              <c:strCache>
                <c:ptCount val="17"/>
                <c:pt idx="0">
                  <c:v>2013-14</c:v>
                </c:pt>
                <c:pt idx="1">
                  <c:v>2014-15</c:v>
                </c:pt>
                <c:pt idx="2">
                  <c:v>2015-16</c:v>
                </c:pt>
                <c:pt idx="3">
                  <c:v>2016-17</c:v>
                </c:pt>
                <c:pt idx="4">
                  <c:v>2017-18</c:v>
                </c:pt>
                <c:pt idx="6">
                  <c:v>2013-14</c:v>
                </c:pt>
                <c:pt idx="7">
                  <c:v>2014-15</c:v>
                </c:pt>
                <c:pt idx="8">
                  <c:v>2015-16</c:v>
                </c:pt>
                <c:pt idx="9">
                  <c:v>2016-17</c:v>
                </c:pt>
                <c:pt idx="10">
                  <c:v>2017-18</c:v>
                </c:pt>
                <c:pt idx="12">
                  <c:v>2013-14</c:v>
                </c:pt>
                <c:pt idx="13">
                  <c:v>2014-15</c:v>
                </c:pt>
                <c:pt idx="14">
                  <c:v>2015-16</c:v>
                </c:pt>
                <c:pt idx="15">
                  <c:v>2016-17</c:v>
                </c:pt>
                <c:pt idx="16">
                  <c:v>2017-18</c:v>
                </c:pt>
              </c:strCache>
            </c:strRef>
          </c:cat>
          <c:val>
            <c:numRef>
              <c:f>'[Nonacute Figures_for_report_Comprehensive crosswalk 2018 data.xlsx]AllFacilitiesFigure'!$B$12:$B$28</c:f>
              <c:numCache>
                <c:formatCode>General</c:formatCode>
                <c:ptCount val="17"/>
                <c:pt idx="0" formatCode="0%">
                  <c:v>0.8</c:v>
                </c:pt>
                <c:pt idx="6" formatCode="0%">
                  <c:v>0.77</c:v>
                </c:pt>
                <c:pt idx="12" formatCode="0%">
                  <c:v>0.75</c:v>
                </c:pt>
              </c:numCache>
            </c:numRef>
          </c:val>
          <c:extLst xmlns:c16r2="http://schemas.microsoft.com/office/drawing/2015/06/chart">
            <c:ext xmlns:c16="http://schemas.microsoft.com/office/drawing/2014/chart" uri="{C3380CC4-5D6E-409C-BE32-E72D297353CC}">
              <c16:uniqueId val="{00000000-8827-49AF-A2B5-9AF5EBF76B37}"/>
            </c:ext>
          </c:extLst>
        </c:ser>
        <c:ser>
          <c:idx val="1"/>
          <c:order val="1"/>
          <c:tx>
            <c:strRef>
              <c:f>'[Nonacute Figures_for_report_Comprehensive crosswalk 2018 data.xlsx]AllFacilitiesFigure'!$A$30</c:f>
              <c:strCache>
                <c:ptCount val="1"/>
                <c:pt idx="0">
                  <c:v>Declined</c:v>
                </c:pt>
              </c:strCache>
            </c:strRef>
          </c:tx>
          <c:spPr>
            <a:solidFill>
              <a:schemeClr val="accent1">
                <a:lumMod val="20000"/>
                <a:lumOff val="80000"/>
              </a:schemeClr>
            </a:solidFill>
            <a:ln w="9525">
              <a:solidFill>
                <a:srgbClr val="000000"/>
              </a:solidFill>
              <a:prstDash val="solid"/>
            </a:ln>
          </c:spPr>
          <c:invertIfNegative val="0"/>
          <c:cat>
            <c:strRef>
              <c:f>'[Nonacute Figures_for_report_Comprehensive crosswalk 2018 data.xlsx]AllFacilitiesFigure'!$L$12:$L$28</c:f>
              <c:strCache>
                <c:ptCount val="17"/>
                <c:pt idx="0">
                  <c:v>2013-14</c:v>
                </c:pt>
                <c:pt idx="1">
                  <c:v>2014-15</c:v>
                </c:pt>
                <c:pt idx="2">
                  <c:v>2015-16</c:v>
                </c:pt>
                <c:pt idx="3">
                  <c:v>2016-17</c:v>
                </c:pt>
                <c:pt idx="4">
                  <c:v>2017-18</c:v>
                </c:pt>
                <c:pt idx="6">
                  <c:v>2013-14</c:v>
                </c:pt>
                <c:pt idx="7">
                  <c:v>2014-15</c:v>
                </c:pt>
                <c:pt idx="8">
                  <c:v>2015-16</c:v>
                </c:pt>
                <c:pt idx="9">
                  <c:v>2016-17</c:v>
                </c:pt>
                <c:pt idx="10">
                  <c:v>2017-18</c:v>
                </c:pt>
                <c:pt idx="12">
                  <c:v>2013-14</c:v>
                </c:pt>
                <c:pt idx="13">
                  <c:v>2014-15</c:v>
                </c:pt>
                <c:pt idx="14">
                  <c:v>2015-16</c:v>
                </c:pt>
                <c:pt idx="15">
                  <c:v>2016-17</c:v>
                </c:pt>
                <c:pt idx="16">
                  <c:v>2017-18</c:v>
                </c:pt>
              </c:strCache>
            </c:strRef>
          </c:cat>
          <c:val>
            <c:numRef>
              <c:f>'[Nonacute Figures_for_report_Comprehensive crosswalk 2018 data.xlsx]AllFacilitiesFigure'!$C$12:$C$28</c:f>
              <c:numCache>
                <c:formatCode>General</c:formatCode>
                <c:ptCount val="17"/>
                <c:pt idx="0" formatCode="0%">
                  <c:v>0.19</c:v>
                </c:pt>
                <c:pt idx="6" formatCode="0%">
                  <c:v>0.27</c:v>
                </c:pt>
                <c:pt idx="12" formatCode="0%">
                  <c:v>0.17</c:v>
                </c:pt>
              </c:numCache>
            </c:numRef>
          </c:val>
          <c:extLst xmlns:c16r2="http://schemas.microsoft.com/office/drawing/2015/06/chart">
            <c:ext xmlns:c16="http://schemas.microsoft.com/office/drawing/2014/chart" uri="{C3380CC4-5D6E-409C-BE32-E72D297353CC}">
              <c16:uniqueId val="{00000001-8827-49AF-A2B5-9AF5EBF76B37}"/>
            </c:ext>
          </c:extLst>
        </c:ser>
        <c:ser>
          <c:idx val="2"/>
          <c:order val="2"/>
          <c:tx>
            <c:strRef>
              <c:f>'[Nonacute Figures_for_report_Comprehensive crosswalk 2018 data.xlsx]AllFacilitiesFigure'!$A$29</c:f>
              <c:strCache>
                <c:ptCount val="1"/>
                <c:pt idx="0">
                  <c:v>Vaccinated</c:v>
                </c:pt>
              </c:strCache>
            </c:strRef>
          </c:tx>
          <c:spPr>
            <a:solidFill>
              <a:schemeClr val="accent2">
                <a:lumMod val="75000"/>
              </a:schemeClr>
            </a:solidFill>
            <a:ln w="9525">
              <a:solidFill>
                <a:srgbClr val="000000"/>
              </a:solidFill>
              <a:prstDash val="solid"/>
            </a:ln>
          </c:spPr>
          <c:invertIfNegative val="0"/>
          <c:dPt>
            <c:idx val="1"/>
            <c:invertIfNegative val="0"/>
            <c:bubble3D val="0"/>
            <c:extLst xmlns:c16r2="http://schemas.microsoft.com/office/drawing/2015/06/chart">
              <c:ext xmlns:c16="http://schemas.microsoft.com/office/drawing/2014/chart" uri="{C3380CC4-5D6E-409C-BE32-E72D297353CC}">
                <c16:uniqueId val="{00000002-8827-49AF-A2B5-9AF5EBF76B37}"/>
              </c:ext>
            </c:extLst>
          </c:dPt>
          <c:dPt>
            <c:idx val="7"/>
            <c:invertIfNegative val="0"/>
            <c:bubble3D val="0"/>
            <c:extLst xmlns:c16r2="http://schemas.microsoft.com/office/drawing/2015/06/chart">
              <c:ext xmlns:c16="http://schemas.microsoft.com/office/drawing/2014/chart" uri="{C3380CC4-5D6E-409C-BE32-E72D297353CC}">
                <c16:uniqueId val="{00000003-8827-49AF-A2B5-9AF5EBF76B37}"/>
              </c:ext>
            </c:extLst>
          </c:dPt>
          <c:dPt>
            <c:idx val="13"/>
            <c:invertIfNegative val="0"/>
            <c:bubble3D val="0"/>
            <c:extLst xmlns:c16r2="http://schemas.microsoft.com/office/drawing/2015/06/chart">
              <c:ext xmlns:c16="http://schemas.microsoft.com/office/drawing/2014/chart" uri="{C3380CC4-5D6E-409C-BE32-E72D297353CC}">
                <c16:uniqueId val="{00000004-8827-49AF-A2B5-9AF5EBF76B37}"/>
              </c:ext>
            </c:extLst>
          </c:dPt>
          <c:dPt>
            <c:idx val="19"/>
            <c:invertIfNegative val="0"/>
            <c:bubble3D val="0"/>
            <c:extLst xmlns:c16r2="http://schemas.microsoft.com/office/drawing/2015/06/chart">
              <c:ext xmlns:c16="http://schemas.microsoft.com/office/drawing/2014/chart" uri="{C3380CC4-5D6E-409C-BE32-E72D297353CC}">
                <c16:uniqueId val="{00000005-8827-49AF-A2B5-9AF5EBF76B37}"/>
              </c:ext>
            </c:extLst>
          </c:dPt>
          <c:dPt>
            <c:idx val="25"/>
            <c:invertIfNegative val="0"/>
            <c:bubble3D val="0"/>
            <c:extLst xmlns:c16r2="http://schemas.microsoft.com/office/drawing/2015/06/chart">
              <c:ext xmlns:c16="http://schemas.microsoft.com/office/drawing/2014/chart" uri="{C3380CC4-5D6E-409C-BE32-E72D297353CC}">
                <c16:uniqueId val="{00000006-8827-49AF-A2B5-9AF5EBF76B37}"/>
              </c:ext>
            </c:extLst>
          </c:dPt>
          <c:cat>
            <c:strRef>
              <c:f>'[Nonacute Figures_for_report_Comprehensive crosswalk 2018 data.xlsx]AllFacilitiesFigure'!$L$12:$L$28</c:f>
              <c:strCache>
                <c:ptCount val="17"/>
                <c:pt idx="0">
                  <c:v>2013-14</c:v>
                </c:pt>
                <c:pt idx="1">
                  <c:v>2014-15</c:v>
                </c:pt>
                <c:pt idx="2">
                  <c:v>2015-16</c:v>
                </c:pt>
                <c:pt idx="3">
                  <c:v>2016-17</c:v>
                </c:pt>
                <c:pt idx="4">
                  <c:v>2017-18</c:v>
                </c:pt>
                <c:pt idx="6">
                  <c:v>2013-14</c:v>
                </c:pt>
                <c:pt idx="7">
                  <c:v>2014-15</c:v>
                </c:pt>
                <c:pt idx="8">
                  <c:v>2015-16</c:v>
                </c:pt>
                <c:pt idx="9">
                  <c:v>2016-17</c:v>
                </c:pt>
                <c:pt idx="10">
                  <c:v>2017-18</c:v>
                </c:pt>
                <c:pt idx="12">
                  <c:v>2013-14</c:v>
                </c:pt>
                <c:pt idx="13">
                  <c:v>2014-15</c:v>
                </c:pt>
                <c:pt idx="14">
                  <c:v>2015-16</c:v>
                </c:pt>
                <c:pt idx="15">
                  <c:v>2016-17</c:v>
                </c:pt>
                <c:pt idx="16">
                  <c:v>2017-18</c:v>
                </c:pt>
              </c:strCache>
            </c:strRef>
          </c:cat>
          <c:val>
            <c:numRef>
              <c:f>'[Nonacute Figures_for_report_Comprehensive crosswalk 2018 data.xlsx]AllFacilitiesFigure'!$D$12:$D$28</c:f>
              <c:numCache>
                <c:formatCode>0%</c:formatCode>
                <c:ptCount val="17"/>
                <c:pt idx="1">
                  <c:v>0.81</c:v>
                </c:pt>
                <c:pt idx="7">
                  <c:v>0.88</c:v>
                </c:pt>
                <c:pt idx="13">
                  <c:v>0.81</c:v>
                </c:pt>
              </c:numCache>
            </c:numRef>
          </c:val>
          <c:extLst xmlns:c16r2="http://schemas.microsoft.com/office/drawing/2015/06/chart">
            <c:ext xmlns:c16="http://schemas.microsoft.com/office/drawing/2014/chart" uri="{C3380CC4-5D6E-409C-BE32-E72D297353CC}">
              <c16:uniqueId val="{00000007-8827-49AF-A2B5-9AF5EBF76B37}"/>
            </c:ext>
          </c:extLst>
        </c:ser>
        <c:ser>
          <c:idx val="3"/>
          <c:order val="3"/>
          <c:tx>
            <c:strRef>
              <c:f>'[Nonacute Figures_for_report_Comprehensive crosswalk 2018 data.xlsx]AllFacilitiesFigure'!$A$30</c:f>
              <c:strCache>
                <c:ptCount val="1"/>
                <c:pt idx="0">
                  <c:v>Declined</c:v>
                </c:pt>
              </c:strCache>
            </c:strRef>
          </c:tx>
          <c:spPr>
            <a:solidFill>
              <a:schemeClr val="accent1">
                <a:lumMod val="20000"/>
                <a:lumOff val="80000"/>
              </a:schemeClr>
            </a:solidFill>
            <a:ln w="9525">
              <a:solidFill>
                <a:srgbClr val="000000"/>
              </a:solidFill>
              <a:prstDash val="solid"/>
            </a:ln>
          </c:spPr>
          <c:invertIfNegative val="0"/>
          <c:dPt>
            <c:idx val="1"/>
            <c:invertIfNegative val="0"/>
            <c:bubble3D val="0"/>
            <c:extLst xmlns:c16r2="http://schemas.microsoft.com/office/drawing/2015/06/chart">
              <c:ext xmlns:c16="http://schemas.microsoft.com/office/drawing/2014/chart" uri="{C3380CC4-5D6E-409C-BE32-E72D297353CC}">
                <c16:uniqueId val="{00000008-8827-49AF-A2B5-9AF5EBF76B37}"/>
              </c:ext>
            </c:extLst>
          </c:dPt>
          <c:dPt>
            <c:idx val="7"/>
            <c:invertIfNegative val="0"/>
            <c:bubble3D val="0"/>
            <c:extLst xmlns:c16r2="http://schemas.microsoft.com/office/drawing/2015/06/chart">
              <c:ext xmlns:c16="http://schemas.microsoft.com/office/drawing/2014/chart" uri="{C3380CC4-5D6E-409C-BE32-E72D297353CC}">
                <c16:uniqueId val="{00000009-8827-49AF-A2B5-9AF5EBF76B37}"/>
              </c:ext>
            </c:extLst>
          </c:dPt>
          <c:dPt>
            <c:idx val="13"/>
            <c:invertIfNegative val="0"/>
            <c:bubble3D val="0"/>
            <c:extLst xmlns:c16r2="http://schemas.microsoft.com/office/drawing/2015/06/chart">
              <c:ext xmlns:c16="http://schemas.microsoft.com/office/drawing/2014/chart" uri="{C3380CC4-5D6E-409C-BE32-E72D297353CC}">
                <c16:uniqueId val="{0000000A-8827-49AF-A2B5-9AF5EBF76B37}"/>
              </c:ext>
            </c:extLst>
          </c:dPt>
          <c:dPt>
            <c:idx val="19"/>
            <c:invertIfNegative val="0"/>
            <c:bubble3D val="0"/>
            <c:extLst xmlns:c16r2="http://schemas.microsoft.com/office/drawing/2015/06/chart">
              <c:ext xmlns:c16="http://schemas.microsoft.com/office/drawing/2014/chart" uri="{C3380CC4-5D6E-409C-BE32-E72D297353CC}">
                <c16:uniqueId val="{0000000B-8827-49AF-A2B5-9AF5EBF76B37}"/>
              </c:ext>
            </c:extLst>
          </c:dPt>
          <c:dPt>
            <c:idx val="25"/>
            <c:invertIfNegative val="0"/>
            <c:bubble3D val="0"/>
            <c:extLst xmlns:c16r2="http://schemas.microsoft.com/office/drawing/2015/06/chart">
              <c:ext xmlns:c16="http://schemas.microsoft.com/office/drawing/2014/chart" uri="{C3380CC4-5D6E-409C-BE32-E72D297353CC}">
                <c16:uniqueId val="{0000000C-8827-49AF-A2B5-9AF5EBF76B37}"/>
              </c:ext>
            </c:extLst>
          </c:dPt>
          <c:cat>
            <c:strRef>
              <c:f>'[Nonacute Figures_for_report_Comprehensive crosswalk 2018 data.xlsx]AllFacilitiesFigure'!$L$12:$L$28</c:f>
              <c:strCache>
                <c:ptCount val="17"/>
                <c:pt idx="0">
                  <c:v>2013-14</c:v>
                </c:pt>
                <c:pt idx="1">
                  <c:v>2014-15</c:v>
                </c:pt>
                <c:pt idx="2">
                  <c:v>2015-16</c:v>
                </c:pt>
                <c:pt idx="3">
                  <c:v>2016-17</c:v>
                </c:pt>
                <c:pt idx="4">
                  <c:v>2017-18</c:v>
                </c:pt>
                <c:pt idx="6">
                  <c:v>2013-14</c:v>
                </c:pt>
                <c:pt idx="7">
                  <c:v>2014-15</c:v>
                </c:pt>
                <c:pt idx="8">
                  <c:v>2015-16</c:v>
                </c:pt>
                <c:pt idx="9">
                  <c:v>2016-17</c:v>
                </c:pt>
                <c:pt idx="10">
                  <c:v>2017-18</c:v>
                </c:pt>
                <c:pt idx="12">
                  <c:v>2013-14</c:v>
                </c:pt>
                <c:pt idx="13">
                  <c:v>2014-15</c:v>
                </c:pt>
                <c:pt idx="14">
                  <c:v>2015-16</c:v>
                </c:pt>
                <c:pt idx="15">
                  <c:v>2016-17</c:v>
                </c:pt>
                <c:pt idx="16">
                  <c:v>2017-18</c:v>
                </c:pt>
              </c:strCache>
            </c:strRef>
          </c:cat>
          <c:val>
            <c:numRef>
              <c:f>'[Nonacute Figures_for_report_Comprehensive crosswalk 2018 data.xlsx]AllFacilitiesFigure'!$E$12:$E$28</c:f>
              <c:numCache>
                <c:formatCode>0%</c:formatCode>
                <c:ptCount val="17"/>
                <c:pt idx="1">
                  <c:v>0.15</c:v>
                </c:pt>
                <c:pt idx="7">
                  <c:v>0.12</c:v>
                </c:pt>
                <c:pt idx="13">
                  <c:v>0.15</c:v>
                </c:pt>
              </c:numCache>
            </c:numRef>
          </c:val>
          <c:extLst xmlns:c16r2="http://schemas.microsoft.com/office/drawing/2015/06/chart">
            <c:ext xmlns:c16="http://schemas.microsoft.com/office/drawing/2014/chart" uri="{C3380CC4-5D6E-409C-BE32-E72D297353CC}">
              <c16:uniqueId val="{0000000D-8827-49AF-A2B5-9AF5EBF76B37}"/>
            </c:ext>
          </c:extLst>
        </c:ser>
        <c:ser>
          <c:idx val="4"/>
          <c:order val="4"/>
          <c:tx>
            <c:strRef>
              <c:f>'[Nonacute Figures_for_report_Comprehensive crosswalk 2018 data.xlsx]AllFacilitiesFigure'!$A$30</c:f>
              <c:strCache>
                <c:ptCount val="1"/>
                <c:pt idx="0">
                  <c:v>Declined</c:v>
                </c:pt>
              </c:strCache>
            </c:strRef>
          </c:tx>
          <c:spPr>
            <a:solidFill>
              <a:schemeClr val="accent2">
                <a:lumMod val="75000"/>
              </a:schemeClr>
            </a:solidFill>
            <a:ln w="9525">
              <a:solidFill>
                <a:srgbClr val="000000"/>
              </a:solidFill>
              <a:prstDash val="solid"/>
            </a:ln>
          </c:spPr>
          <c:invertIfNegative val="0"/>
          <c:cat>
            <c:strRef>
              <c:f>'[Nonacute Figures_for_report_Comprehensive crosswalk 2018 data.xlsx]AllFacilitiesFigure'!$L$12:$L$28</c:f>
              <c:strCache>
                <c:ptCount val="17"/>
                <c:pt idx="0">
                  <c:v>2013-14</c:v>
                </c:pt>
                <c:pt idx="1">
                  <c:v>2014-15</c:v>
                </c:pt>
                <c:pt idx="2">
                  <c:v>2015-16</c:v>
                </c:pt>
                <c:pt idx="3">
                  <c:v>2016-17</c:v>
                </c:pt>
                <c:pt idx="4">
                  <c:v>2017-18</c:v>
                </c:pt>
                <c:pt idx="6">
                  <c:v>2013-14</c:v>
                </c:pt>
                <c:pt idx="7">
                  <c:v>2014-15</c:v>
                </c:pt>
                <c:pt idx="8">
                  <c:v>2015-16</c:v>
                </c:pt>
                <c:pt idx="9">
                  <c:v>2016-17</c:v>
                </c:pt>
                <c:pt idx="10">
                  <c:v>2017-18</c:v>
                </c:pt>
                <c:pt idx="12">
                  <c:v>2013-14</c:v>
                </c:pt>
                <c:pt idx="13">
                  <c:v>2014-15</c:v>
                </c:pt>
                <c:pt idx="14">
                  <c:v>2015-16</c:v>
                </c:pt>
                <c:pt idx="15">
                  <c:v>2016-17</c:v>
                </c:pt>
                <c:pt idx="16">
                  <c:v>2017-18</c:v>
                </c:pt>
              </c:strCache>
            </c:strRef>
          </c:cat>
          <c:val>
            <c:numRef>
              <c:f>'[Nonacute Figures_for_report_Comprehensive crosswalk 2018 data.xlsx]AllFacilitiesFigure'!$F$12:$F$28</c:f>
              <c:numCache>
                <c:formatCode>General</c:formatCode>
                <c:ptCount val="17"/>
                <c:pt idx="2" formatCode="0%">
                  <c:v>0.82</c:v>
                </c:pt>
                <c:pt idx="8" formatCode="0%">
                  <c:v>0.86</c:v>
                </c:pt>
                <c:pt idx="14" formatCode="0%">
                  <c:v>0.78</c:v>
                </c:pt>
              </c:numCache>
            </c:numRef>
          </c:val>
          <c:extLst xmlns:c16r2="http://schemas.microsoft.com/office/drawing/2015/06/chart">
            <c:ext xmlns:c16="http://schemas.microsoft.com/office/drawing/2014/chart" uri="{C3380CC4-5D6E-409C-BE32-E72D297353CC}">
              <c16:uniqueId val="{0000000E-8827-49AF-A2B5-9AF5EBF76B37}"/>
            </c:ext>
          </c:extLst>
        </c:ser>
        <c:ser>
          <c:idx val="5"/>
          <c:order val="5"/>
          <c:tx>
            <c:strRef>
              <c:f>'[Nonacute Figures_for_report_Comprehensive crosswalk 2018 data.xlsx]AllFacilitiesFigure'!$G$11</c:f>
              <c:strCache>
                <c:ptCount val="1"/>
                <c:pt idx="0">
                  <c:v>2015-16 Declination</c:v>
                </c:pt>
              </c:strCache>
            </c:strRef>
          </c:tx>
          <c:spPr>
            <a:solidFill>
              <a:schemeClr val="accent1">
                <a:lumMod val="20000"/>
                <a:lumOff val="80000"/>
              </a:schemeClr>
            </a:solidFill>
            <a:ln w="9525">
              <a:solidFill>
                <a:srgbClr val="000000"/>
              </a:solidFill>
              <a:prstDash val="solid"/>
            </a:ln>
          </c:spPr>
          <c:invertIfNegative val="0"/>
          <c:cat>
            <c:strRef>
              <c:f>'[Nonacute Figures_for_report_Comprehensive crosswalk 2018 data.xlsx]AllFacilitiesFigure'!$L$12:$L$28</c:f>
              <c:strCache>
                <c:ptCount val="17"/>
                <c:pt idx="0">
                  <c:v>2013-14</c:v>
                </c:pt>
                <c:pt idx="1">
                  <c:v>2014-15</c:v>
                </c:pt>
                <c:pt idx="2">
                  <c:v>2015-16</c:v>
                </c:pt>
                <c:pt idx="3">
                  <c:v>2016-17</c:v>
                </c:pt>
                <c:pt idx="4">
                  <c:v>2017-18</c:v>
                </c:pt>
                <c:pt idx="6">
                  <c:v>2013-14</c:v>
                </c:pt>
                <c:pt idx="7">
                  <c:v>2014-15</c:v>
                </c:pt>
                <c:pt idx="8">
                  <c:v>2015-16</c:v>
                </c:pt>
                <c:pt idx="9">
                  <c:v>2016-17</c:v>
                </c:pt>
                <c:pt idx="10">
                  <c:v>2017-18</c:v>
                </c:pt>
                <c:pt idx="12">
                  <c:v>2013-14</c:v>
                </c:pt>
                <c:pt idx="13">
                  <c:v>2014-15</c:v>
                </c:pt>
                <c:pt idx="14">
                  <c:v>2015-16</c:v>
                </c:pt>
                <c:pt idx="15">
                  <c:v>2016-17</c:v>
                </c:pt>
                <c:pt idx="16">
                  <c:v>2017-18</c:v>
                </c:pt>
              </c:strCache>
            </c:strRef>
          </c:cat>
          <c:val>
            <c:numRef>
              <c:f>'[Nonacute Figures_for_report_Comprehensive crosswalk 2018 data.xlsx]AllFacilitiesFigure'!$G$12:$G$28</c:f>
              <c:numCache>
                <c:formatCode>General</c:formatCode>
                <c:ptCount val="17"/>
                <c:pt idx="2" formatCode="0%">
                  <c:v>0.14000000000000001</c:v>
                </c:pt>
                <c:pt idx="8" formatCode="0%">
                  <c:v>0.1</c:v>
                </c:pt>
                <c:pt idx="14" formatCode="0%">
                  <c:v>0.13</c:v>
                </c:pt>
              </c:numCache>
            </c:numRef>
          </c:val>
          <c:extLst xmlns:c16r2="http://schemas.microsoft.com/office/drawing/2015/06/chart">
            <c:ext xmlns:c16="http://schemas.microsoft.com/office/drawing/2014/chart" uri="{C3380CC4-5D6E-409C-BE32-E72D297353CC}">
              <c16:uniqueId val="{0000000F-8827-49AF-A2B5-9AF5EBF76B37}"/>
            </c:ext>
          </c:extLst>
        </c:ser>
        <c:ser>
          <c:idx val="6"/>
          <c:order val="6"/>
          <c:tx>
            <c:strRef>
              <c:f>'[Nonacute Figures_for_report_Comprehensive crosswalk 2018 data.xlsx]AllFacilitiesFigure'!$A$29</c:f>
              <c:strCache>
                <c:ptCount val="1"/>
                <c:pt idx="0">
                  <c:v>Vaccinated</c:v>
                </c:pt>
              </c:strCache>
            </c:strRef>
          </c:tx>
          <c:spPr>
            <a:solidFill>
              <a:schemeClr val="accent2">
                <a:lumMod val="75000"/>
              </a:schemeClr>
            </a:solidFill>
            <a:ln>
              <a:solidFill>
                <a:srgbClr val="000000"/>
              </a:solidFill>
            </a:ln>
          </c:spPr>
          <c:invertIfNegative val="0"/>
          <c:dPt>
            <c:idx val="3"/>
            <c:invertIfNegative val="0"/>
            <c:bubble3D val="0"/>
            <c:extLst xmlns:c16r2="http://schemas.microsoft.com/office/drawing/2015/06/chart">
              <c:ext xmlns:c16="http://schemas.microsoft.com/office/drawing/2014/chart" uri="{C3380CC4-5D6E-409C-BE32-E72D297353CC}">
                <c16:uniqueId val="{00000010-8827-49AF-A2B5-9AF5EBF76B37}"/>
              </c:ext>
            </c:extLst>
          </c:dPt>
          <c:dPt>
            <c:idx val="9"/>
            <c:invertIfNegative val="0"/>
            <c:bubble3D val="0"/>
            <c:extLst xmlns:c16r2="http://schemas.microsoft.com/office/drawing/2015/06/chart">
              <c:ext xmlns:c16="http://schemas.microsoft.com/office/drawing/2014/chart" uri="{C3380CC4-5D6E-409C-BE32-E72D297353CC}">
                <c16:uniqueId val="{00000011-8827-49AF-A2B5-9AF5EBF76B37}"/>
              </c:ext>
            </c:extLst>
          </c:dPt>
          <c:dPt>
            <c:idx val="15"/>
            <c:invertIfNegative val="0"/>
            <c:bubble3D val="0"/>
            <c:extLst xmlns:c16r2="http://schemas.microsoft.com/office/drawing/2015/06/chart">
              <c:ext xmlns:c16="http://schemas.microsoft.com/office/drawing/2014/chart" uri="{C3380CC4-5D6E-409C-BE32-E72D297353CC}">
                <c16:uniqueId val="{00000012-8827-49AF-A2B5-9AF5EBF76B37}"/>
              </c:ext>
            </c:extLst>
          </c:dPt>
          <c:dPt>
            <c:idx val="21"/>
            <c:invertIfNegative val="0"/>
            <c:bubble3D val="0"/>
            <c:extLst xmlns:c16r2="http://schemas.microsoft.com/office/drawing/2015/06/chart">
              <c:ext xmlns:c16="http://schemas.microsoft.com/office/drawing/2014/chart" uri="{C3380CC4-5D6E-409C-BE32-E72D297353CC}">
                <c16:uniqueId val="{00000013-8827-49AF-A2B5-9AF5EBF76B37}"/>
              </c:ext>
            </c:extLst>
          </c:dPt>
          <c:dPt>
            <c:idx val="27"/>
            <c:invertIfNegative val="0"/>
            <c:bubble3D val="0"/>
            <c:extLst xmlns:c16r2="http://schemas.microsoft.com/office/drawing/2015/06/chart">
              <c:ext xmlns:c16="http://schemas.microsoft.com/office/drawing/2014/chart" uri="{C3380CC4-5D6E-409C-BE32-E72D297353CC}">
                <c16:uniqueId val="{00000014-8827-49AF-A2B5-9AF5EBF76B37}"/>
              </c:ext>
            </c:extLst>
          </c:dPt>
          <c:dPt>
            <c:idx val="31"/>
            <c:invertIfNegative val="0"/>
            <c:bubble3D val="0"/>
            <c:extLst xmlns:c16r2="http://schemas.microsoft.com/office/drawing/2015/06/chart">
              <c:ext xmlns:c16="http://schemas.microsoft.com/office/drawing/2014/chart" uri="{C3380CC4-5D6E-409C-BE32-E72D297353CC}">
                <c16:uniqueId val="{00000015-8827-49AF-A2B5-9AF5EBF76B37}"/>
              </c:ext>
            </c:extLst>
          </c:dPt>
          <c:cat>
            <c:strRef>
              <c:f>'[Nonacute Figures_for_report_Comprehensive crosswalk 2018 data.xlsx]AllFacilitiesFigure'!$L$12:$L$28</c:f>
              <c:strCache>
                <c:ptCount val="17"/>
                <c:pt idx="0">
                  <c:v>2013-14</c:v>
                </c:pt>
                <c:pt idx="1">
                  <c:v>2014-15</c:v>
                </c:pt>
                <c:pt idx="2">
                  <c:v>2015-16</c:v>
                </c:pt>
                <c:pt idx="3">
                  <c:v>2016-17</c:v>
                </c:pt>
                <c:pt idx="4">
                  <c:v>2017-18</c:v>
                </c:pt>
                <c:pt idx="6">
                  <c:v>2013-14</c:v>
                </c:pt>
                <c:pt idx="7">
                  <c:v>2014-15</c:v>
                </c:pt>
                <c:pt idx="8">
                  <c:v>2015-16</c:v>
                </c:pt>
                <c:pt idx="9">
                  <c:v>2016-17</c:v>
                </c:pt>
                <c:pt idx="10">
                  <c:v>2017-18</c:v>
                </c:pt>
                <c:pt idx="12">
                  <c:v>2013-14</c:v>
                </c:pt>
                <c:pt idx="13">
                  <c:v>2014-15</c:v>
                </c:pt>
                <c:pt idx="14">
                  <c:v>2015-16</c:v>
                </c:pt>
                <c:pt idx="15">
                  <c:v>2016-17</c:v>
                </c:pt>
                <c:pt idx="16">
                  <c:v>2017-18</c:v>
                </c:pt>
              </c:strCache>
            </c:strRef>
          </c:cat>
          <c:val>
            <c:numRef>
              <c:f>'[Nonacute Figures_for_report_Comprehensive crosswalk 2018 data.xlsx]AllFacilitiesFigure'!$H$12:$H$28</c:f>
              <c:numCache>
                <c:formatCode>General</c:formatCode>
                <c:ptCount val="17"/>
                <c:pt idx="3" formatCode="0%">
                  <c:v>0.85</c:v>
                </c:pt>
                <c:pt idx="9" formatCode="0%">
                  <c:v>0.88</c:v>
                </c:pt>
                <c:pt idx="15" formatCode="0%">
                  <c:v>0.79</c:v>
                </c:pt>
              </c:numCache>
            </c:numRef>
          </c:val>
          <c:extLst xmlns:c16r2="http://schemas.microsoft.com/office/drawing/2015/06/chart">
            <c:ext xmlns:c16="http://schemas.microsoft.com/office/drawing/2014/chart" uri="{C3380CC4-5D6E-409C-BE32-E72D297353CC}">
              <c16:uniqueId val="{00000016-8827-49AF-A2B5-9AF5EBF76B37}"/>
            </c:ext>
          </c:extLst>
        </c:ser>
        <c:ser>
          <c:idx val="7"/>
          <c:order val="7"/>
          <c:tx>
            <c:strRef>
              <c:f>'[Nonacute Figures_for_report_Comprehensive crosswalk 2018 data.xlsx]AllFacilitiesFigure'!$A$30</c:f>
              <c:strCache>
                <c:ptCount val="1"/>
                <c:pt idx="0">
                  <c:v>Declined</c:v>
                </c:pt>
              </c:strCache>
            </c:strRef>
          </c:tx>
          <c:spPr>
            <a:solidFill>
              <a:schemeClr val="accent1">
                <a:lumMod val="20000"/>
                <a:lumOff val="80000"/>
              </a:schemeClr>
            </a:solidFill>
            <a:ln>
              <a:solidFill>
                <a:srgbClr val="000000"/>
              </a:solidFill>
            </a:ln>
          </c:spPr>
          <c:invertIfNegative val="0"/>
          <c:cat>
            <c:strRef>
              <c:f>'[Nonacute Figures_for_report_Comprehensive crosswalk 2018 data.xlsx]AllFacilitiesFigure'!$L$12:$L$28</c:f>
              <c:strCache>
                <c:ptCount val="17"/>
                <c:pt idx="0">
                  <c:v>2013-14</c:v>
                </c:pt>
                <c:pt idx="1">
                  <c:v>2014-15</c:v>
                </c:pt>
                <c:pt idx="2">
                  <c:v>2015-16</c:v>
                </c:pt>
                <c:pt idx="3">
                  <c:v>2016-17</c:v>
                </c:pt>
                <c:pt idx="4">
                  <c:v>2017-18</c:v>
                </c:pt>
                <c:pt idx="6">
                  <c:v>2013-14</c:v>
                </c:pt>
                <c:pt idx="7">
                  <c:v>2014-15</c:v>
                </c:pt>
                <c:pt idx="8">
                  <c:v>2015-16</c:v>
                </c:pt>
                <c:pt idx="9">
                  <c:v>2016-17</c:v>
                </c:pt>
                <c:pt idx="10">
                  <c:v>2017-18</c:v>
                </c:pt>
                <c:pt idx="12">
                  <c:v>2013-14</c:v>
                </c:pt>
                <c:pt idx="13">
                  <c:v>2014-15</c:v>
                </c:pt>
                <c:pt idx="14">
                  <c:v>2015-16</c:v>
                </c:pt>
                <c:pt idx="15">
                  <c:v>2016-17</c:v>
                </c:pt>
                <c:pt idx="16">
                  <c:v>2017-18</c:v>
                </c:pt>
              </c:strCache>
            </c:strRef>
          </c:cat>
          <c:val>
            <c:numRef>
              <c:f>'[Nonacute Figures_for_report_Comprehensive crosswalk 2018 data.xlsx]AllFacilitiesFigure'!$I$12:$I$28</c:f>
              <c:numCache>
                <c:formatCode>General</c:formatCode>
                <c:ptCount val="17"/>
                <c:pt idx="3" formatCode="0%">
                  <c:v>0.12</c:v>
                </c:pt>
                <c:pt idx="9" formatCode="0%">
                  <c:v>0.08</c:v>
                </c:pt>
                <c:pt idx="15" formatCode="0%">
                  <c:v>0.12</c:v>
                </c:pt>
              </c:numCache>
            </c:numRef>
          </c:val>
          <c:extLst xmlns:c16r2="http://schemas.microsoft.com/office/drawing/2015/06/chart">
            <c:ext xmlns:c16="http://schemas.microsoft.com/office/drawing/2014/chart" uri="{C3380CC4-5D6E-409C-BE32-E72D297353CC}">
              <c16:uniqueId val="{00000017-8827-49AF-A2B5-9AF5EBF76B37}"/>
            </c:ext>
          </c:extLst>
        </c:ser>
        <c:ser>
          <c:idx val="8"/>
          <c:order val="8"/>
          <c:tx>
            <c:strRef>
              <c:f>'[Nonacute Figures_for_report_Comprehensive crosswalk 2018 data.xlsx]AllFacilitiesFigure'!$J$11</c:f>
              <c:strCache>
                <c:ptCount val="1"/>
                <c:pt idx="0">
                  <c:v>2017-18 Coverage</c:v>
                </c:pt>
              </c:strCache>
            </c:strRef>
          </c:tx>
          <c:spPr>
            <a:solidFill>
              <a:schemeClr val="accent2">
                <a:lumMod val="75000"/>
              </a:schemeClr>
            </a:solidFill>
            <a:ln>
              <a:solidFill>
                <a:srgbClr val="000000"/>
              </a:solidFill>
            </a:ln>
          </c:spPr>
          <c:invertIfNegative val="0"/>
          <c:val>
            <c:numRef>
              <c:f>'[Nonacute Figures_for_report_Comprehensive crosswalk 2018 data.xlsx]AllFacilitiesFigure'!$J$12:$J$28</c:f>
              <c:numCache>
                <c:formatCode>General</c:formatCode>
                <c:ptCount val="17"/>
                <c:pt idx="4" formatCode="0%">
                  <c:v>0.83</c:v>
                </c:pt>
                <c:pt idx="10" formatCode="0%">
                  <c:v>0.86</c:v>
                </c:pt>
                <c:pt idx="16" formatCode="0%">
                  <c:v>0.8</c:v>
                </c:pt>
              </c:numCache>
            </c:numRef>
          </c:val>
          <c:extLst xmlns:c16r2="http://schemas.microsoft.com/office/drawing/2015/06/chart">
            <c:ext xmlns:c16="http://schemas.microsoft.com/office/drawing/2014/chart" uri="{C3380CC4-5D6E-409C-BE32-E72D297353CC}">
              <c16:uniqueId val="{00000018-8827-49AF-A2B5-9AF5EBF76B37}"/>
            </c:ext>
          </c:extLst>
        </c:ser>
        <c:ser>
          <c:idx val="9"/>
          <c:order val="9"/>
          <c:tx>
            <c:strRef>
              <c:f>'[Nonacute Figures_for_report_Comprehensive crosswalk 2018 data.xlsx]AllFacilitiesFigure'!$K$11</c:f>
              <c:strCache>
                <c:ptCount val="1"/>
                <c:pt idx="0">
                  <c:v>2017-18 Declination</c:v>
                </c:pt>
              </c:strCache>
            </c:strRef>
          </c:tx>
          <c:spPr>
            <a:solidFill>
              <a:schemeClr val="accent1">
                <a:lumMod val="20000"/>
                <a:lumOff val="80000"/>
              </a:schemeClr>
            </a:solidFill>
            <a:ln>
              <a:solidFill>
                <a:srgbClr val="000000"/>
              </a:solidFill>
            </a:ln>
          </c:spPr>
          <c:invertIfNegative val="0"/>
          <c:val>
            <c:numRef>
              <c:f>'[Nonacute Figures_for_report_Comprehensive crosswalk 2018 data.xlsx]AllFacilitiesFigure'!$K$12:$K$28</c:f>
              <c:numCache>
                <c:formatCode>General</c:formatCode>
                <c:ptCount val="17"/>
                <c:pt idx="4" formatCode="0%">
                  <c:v>0.12</c:v>
                </c:pt>
                <c:pt idx="10" formatCode="0%">
                  <c:v>0.08</c:v>
                </c:pt>
                <c:pt idx="16" formatCode="0%">
                  <c:v>0.13</c:v>
                </c:pt>
              </c:numCache>
            </c:numRef>
          </c:val>
          <c:extLst xmlns:c16r2="http://schemas.microsoft.com/office/drawing/2015/06/chart">
            <c:ext xmlns:c16="http://schemas.microsoft.com/office/drawing/2014/chart" uri="{C3380CC4-5D6E-409C-BE32-E72D297353CC}">
              <c16:uniqueId val="{00000019-8827-49AF-A2B5-9AF5EBF76B37}"/>
            </c:ext>
          </c:extLst>
        </c:ser>
        <c:dLbls>
          <c:showLegendKey val="0"/>
          <c:showVal val="0"/>
          <c:showCatName val="0"/>
          <c:showSerName val="0"/>
          <c:showPercent val="0"/>
          <c:showBubbleSize val="0"/>
        </c:dLbls>
        <c:gapWidth val="25"/>
        <c:overlap val="100"/>
        <c:axId val="232456960"/>
        <c:axId val="232458496"/>
      </c:barChart>
      <c:catAx>
        <c:axId val="232456960"/>
        <c:scaling>
          <c:orientation val="minMax"/>
        </c:scaling>
        <c:delete val="0"/>
        <c:axPos val="b"/>
        <c:numFmt formatCode="General" sourceLinked="1"/>
        <c:majorTickMark val="none"/>
        <c:minorTickMark val="none"/>
        <c:tickLblPos val="nextTo"/>
        <c:spPr>
          <a:ln w="3175">
            <a:solidFill>
              <a:srgbClr val="000000"/>
            </a:solidFill>
            <a:prstDash val="solid"/>
          </a:ln>
        </c:spPr>
        <c:txPr>
          <a:bodyPr rot="-2700000" vert="horz"/>
          <a:lstStyle/>
          <a:p>
            <a:pPr>
              <a:defRPr sz="1600" b="1" i="0" u="none" strike="noStrike" baseline="0">
                <a:solidFill>
                  <a:srgbClr val="000000"/>
                </a:solidFill>
                <a:latin typeface="Arial"/>
                <a:ea typeface="Arial"/>
                <a:cs typeface="Arial"/>
              </a:defRPr>
            </a:pPr>
            <a:endParaRPr lang="en-US"/>
          </a:p>
        </c:txPr>
        <c:crossAx val="232458496"/>
        <c:crosses val="autoZero"/>
        <c:auto val="1"/>
        <c:lblAlgn val="ctr"/>
        <c:lblOffset val="0"/>
        <c:tickLblSkip val="1"/>
        <c:tickMarkSkip val="4"/>
        <c:noMultiLvlLbl val="0"/>
      </c:catAx>
      <c:valAx>
        <c:axId val="232458496"/>
        <c:scaling>
          <c:orientation val="minMax"/>
          <c:max val="1.2"/>
          <c:min val="0"/>
        </c:scaling>
        <c:delete val="0"/>
        <c:axPos val="l"/>
        <c:majorGridlines/>
        <c:numFmt formatCode="0%" sourceLinked="0"/>
        <c:majorTickMark val="none"/>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232456960"/>
        <c:crosses val="autoZero"/>
        <c:crossBetween val="between"/>
        <c:majorUnit val="0.2"/>
      </c:valAx>
      <c:spPr>
        <a:noFill/>
        <a:ln w="25400">
          <a:noFill/>
        </a:ln>
      </c:spPr>
    </c:plotArea>
    <c:legend>
      <c:legendPos val="b"/>
      <c:layout>
        <c:manualLayout>
          <c:xMode val="edge"/>
          <c:yMode val="edge"/>
          <c:x val="0.13652221146008658"/>
          <c:y val="0.90068694947366068"/>
          <c:w val="0.69403601257582015"/>
          <c:h val="7.2000493020764902E-2"/>
        </c:manualLayout>
      </c:layout>
      <c:overlay val="0"/>
      <c:spPr>
        <a:solidFill>
          <a:srgbClr val="FFFFFF"/>
        </a:solidFill>
        <a:ln w="25400">
          <a:noFill/>
        </a:ln>
      </c:spPr>
      <c:txPr>
        <a:bodyPr/>
        <a:lstStyle/>
        <a:p>
          <a:pPr>
            <a:defRPr sz="2400" b="1"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606969637199272"/>
          <c:y val="4.2389007563073726E-2"/>
          <c:w val="0.86263659752204835"/>
          <c:h val="0.69417931990069859"/>
        </c:manualLayout>
      </c:layout>
      <c:barChart>
        <c:barDir val="col"/>
        <c:grouping val="stacked"/>
        <c:varyColors val="0"/>
        <c:ser>
          <c:idx val="2"/>
          <c:order val="0"/>
          <c:tx>
            <c:strRef>
              <c:f>'[Influenza Vaccination of HCP 2017-2018_final_clean.xlsx]2017 Graphs'!$A$39</c:f>
              <c:strCache>
                <c:ptCount val="1"/>
                <c:pt idx="0">
                  <c:v>Vaccinated</c:v>
                </c:pt>
              </c:strCache>
            </c:strRef>
          </c:tx>
          <c:spPr>
            <a:solidFill>
              <a:srgbClr val="31859C"/>
            </a:solidFill>
            <a:ln w="9525">
              <a:solidFill>
                <a:srgbClr val="000000"/>
              </a:solidFill>
              <a:prstDash val="solid"/>
            </a:ln>
          </c:spPr>
          <c:invertIfNegative val="0"/>
          <c:dPt>
            <c:idx val="1"/>
            <c:invertIfNegative val="0"/>
            <c:bubble3D val="0"/>
            <c:extLst xmlns:c16r2="http://schemas.microsoft.com/office/drawing/2015/06/chart">
              <c:ext xmlns:c16="http://schemas.microsoft.com/office/drawing/2014/chart" uri="{C3380CC4-5D6E-409C-BE32-E72D297353CC}">
                <c16:uniqueId val="{00000000-5490-4C47-89EB-973EACE35FB1}"/>
              </c:ext>
            </c:extLst>
          </c:dPt>
          <c:dPt>
            <c:idx val="7"/>
            <c:invertIfNegative val="0"/>
            <c:bubble3D val="0"/>
            <c:extLst xmlns:c16r2="http://schemas.microsoft.com/office/drawing/2015/06/chart">
              <c:ext xmlns:c16="http://schemas.microsoft.com/office/drawing/2014/chart" uri="{C3380CC4-5D6E-409C-BE32-E72D297353CC}">
                <c16:uniqueId val="{00000001-5490-4C47-89EB-973EACE35FB1}"/>
              </c:ext>
            </c:extLst>
          </c:dPt>
          <c:dPt>
            <c:idx val="13"/>
            <c:invertIfNegative val="0"/>
            <c:bubble3D val="0"/>
            <c:extLst xmlns:c16r2="http://schemas.microsoft.com/office/drawing/2015/06/chart">
              <c:ext xmlns:c16="http://schemas.microsoft.com/office/drawing/2014/chart" uri="{C3380CC4-5D6E-409C-BE32-E72D297353CC}">
                <c16:uniqueId val="{00000002-5490-4C47-89EB-973EACE35FB1}"/>
              </c:ext>
            </c:extLst>
          </c:dPt>
          <c:dPt>
            <c:idx val="19"/>
            <c:invertIfNegative val="0"/>
            <c:bubble3D val="0"/>
            <c:extLst xmlns:c16r2="http://schemas.microsoft.com/office/drawing/2015/06/chart">
              <c:ext xmlns:c16="http://schemas.microsoft.com/office/drawing/2014/chart" uri="{C3380CC4-5D6E-409C-BE32-E72D297353CC}">
                <c16:uniqueId val="{00000003-5490-4C47-89EB-973EACE35FB1}"/>
              </c:ext>
            </c:extLst>
          </c:dPt>
          <c:dPt>
            <c:idx val="25"/>
            <c:invertIfNegative val="0"/>
            <c:bubble3D val="0"/>
            <c:extLst xmlns:c16r2="http://schemas.microsoft.com/office/drawing/2015/06/chart">
              <c:ext xmlns:c16="http://schemas.microsoft.com/office/drawing/2014/chart" uri="{C3380CC4-5D6E-409C-BE32-E72D297353CC}">
                <c16:uniqueId val="{00000004-5490-4C47-89EB-973EACE35FB1}"/>
              </c:ext>
            </c:extLst>
          </c:dPt>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Graphs'!$B$12:$B$28</c:f>
              <c:numCache>
                <c:formatCode>General</c:formatCode>
                <c:ptCount val="17"/>
                <c:pt idx="0" formatCode="0%">
                  <c:v>0.67</c:v>
                </c:pt>
                <c:pt idx="7" formatCode="0%">
                  <c:v>0.67</c:v>
                </c:pt>
                <c:pt idx="14" formatCode="0%">
                  <c:v>0.68</c:v>
                </c:pt>
              </c:numCache>
            </c:numRef>
          </c:val>
          <c:extLst xmlns:c16r2="http://schemas.microsoft.com/office/drawing/2015/06/chart">
            <c:ext xmlns:c16="http://schemas.microsoft.com/office/drawing/2014/chart" uri="{C3380CC4-5D6E-409C-BE32-E72D297353CC}">
              <c16:uniqueId val="{00000005-5490-4C47-89EB-973EACE35FB1}"/>
            </c:ext>
          </c:extLst>
        </c:ser>
        <c:ser>
          <c:idx val="3"/>
          <c:order val="1"/>
          <c:tx>
            <c:strRef>
              <c:f>'[Influenza Vaccination of HCP 2017-2018_final_clean.xlsx]2017 Graphs'!$A$40</c:f>
              <c:strCache>
                <c:ptCount val="1"/>
                <c:pt idx="0">
                  <c:v>Declined</c:v>
                </c:pt>
              </c:strCache>
            </c:strRef>
          </c:tx>
          <c:spPr>
            <a:solidFill>
              <a:srgbClr val="DBEEF4"/>
            </a:solidFill>
            <a:ln w="9525">
              <a:solidFill>
                <a:srgbClr val="000000"/>
              </a:solidFill>
              <a:prstDash val="solid"/>
            </a:ln>
          </c:spPr>
          <c:invertIfNegative val="0"/>
          <c:dPt>
            <c:idx val="1"/>
            <c:invertIfNegative val="0"/>
            <c:bubble3D val="0"/>
            <c:extLst xmlns:c16r2="http://schemas.microsoft.com/office/drawing/2015/06/chart">
              <c:ext xmlns:c16="http://schemas.microsoft.com/office/drawing/2014/chart" uri="{C3380CC4-5D6E-409C-BE32-E72D297353CC}">
                <c16:uniqueId val="{00000006-5490-4C47-89EB-973EACE35FB1}"/>
              </c:ext>
            </c:extLst>
          </c:dPt>
          <c:dPt>
            <c:idx val="7"/>
            <c:invertIfNegative val="0"/>
            <c:bubble3D val="0"/>
            <c:extLst xmlns:c16r2="http://schemas.microsoft.com/office/drawing/2015/06/chart">
              <c:ext xmlns:c16="http://schemas.microsoft.com/office/drawing/2014/chart" uri="{C3380CC4-5D6E-409C-BE32-E72D297353CC}">
                <c16:uniqueId val="{00000007-5490-4C47-89EB-973EACE35FB1}"/>
              </c:ext>
            </c:extLst>
          </c:dPt>
          <c:dPt>
            <c:idx val="13"/>
            <c:invertIfNegative val="0"/>
            <c:bubble3D val="0"/>
            <c:extLst xmlns:c16r2="http://schemas.microsoft.com/office/drawing/2015/06/chart">
              <c:ext xmlns:c16="http://schemas.microsoft.com/office/drawing/2014/chart" uri="{C3380CC4-5D6E-409C-BE32-E72D297353CC}">
                <c16:uniqueId val="{00000008-5490-4C47-89EB-973EACE35FB1}"/>
              </c:ext>
            </c:extLst>
          </c:dPt>
          <c:dPt>
            <c:idx val="19"/>
            <c:invertIfNegative val="0"/>
            <c:bubble3D val="0"/>
            <c:extLst xmlns:c16r2="http://schemas.microsoft.com/office/drawing/2015/06/chart">
              <c:ext xmlns:c16="http://schemas.microsoft.com/office/drawing/2014/chart" uri="{C3380CC4-5D6E-409C-BE32-E72D297353CC}">
                <c16:uniqueId val="{00000009-5490-4C47-89EB-973EACE35FB1}"/>
              </c:ext>
            </c:extLst>
          </c:dPt>
          <c:dPt>
            <c:idx val="25"/>
            <c:invertIfNegative val="0"/>
            <c:bubble3D val="0"/>
            <c:extLst xmlns:c16r2="http://schemas.microsoft.com/office/drawing/2015/06/chart">
              <c:ext xmlns:c16="http://schemas.microsoft.com/office/drawing/2014/chart" uri="{C3380CC4-5D6E-409C-BE32-E72D297353CC}">
                <c16:uniqueId val="{0000000A-5490-4C47-89EB-973EACE35FB1}"/>
              </c:ext>
            </c:extLst>
          </c:dPt>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Graphs'!$C$12:$C$28</c:f>
              <c:numCache>
                <c:formatCode>General</c:formatCode>
                <c:ptCount val="17"/>
                <c:pt idx="0" formatCode="0%">
                  <c:v>0.31</c:v>
                </c:pt>
                <c:pt idx="7" formatCode="0%">
                  <c:v>0.31</c:v>
                </c:pt>
                <c:pt idx="14" formatCode="0%">
                  <c:v>0.34</c:v>
                </c:pt>
              </c:numCache>
            </c:numRef>
          </c:val>
          <c:extLst xmlns:c16r2="http://schemas.microsoft.com/office/drawing/2015/06/chart">
            <c:ext xmlns:c16="http://schemas.microsoft.com/office/drawing/2014/chart" uri="{C3380CC4-5D6E-409C-BE32-E72D297353CC}">
              <c16:uniqueId val="{0000000B-5490-4C47-89EB-973EACE35FB1}"/>
            </c:ext>
          </c:extLst>
        </c:ser>
        <c:ser>
          <c:idx val="4"/>
          <c:order val="2"/>
          <c:tx>
            <c:strRef>
              <c:f>'[Influenza Vaccination of HCP 2017-2018_final_clean.xlsx]2017 Graphs'!$A$40</c:f>
              <c:strCache>
                <c:ptCount val="1"/>
                <c:pt idx="0">
                  <c:v>Declined</c:v>
                </c:pt>
              </c:strCache>
            </c:strRef>
          </c:tx>
          <c:spPr>
            <a:solidFill>
              <a:srgbClr val="31859C"/>
            </a:solidFill>
            <a:ln w="9525">
              <a:solidFill>
                <a:srgbClr val="000000"/>
              </a:solidFill>
              <a:prstDash val="solid"/>
            </a:ln>
          </c:spPr>
          <c:invertIfNegative val="0"/>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Graphs'!$D$12:$D$27</c:f>
              <c:numCache>
                <c:formatCode>0%</c:formatCode>
                <c:ptCount val="16"/>
                <c:pt idx="1">
                  <c:v>0.73</c:v>
                </c:pt>
                <c:pt idx="8">
                  <c:v>0.70558052621110345</c:v>
                </c:pt>
                <c:pt idx="15">
                  <c:v>0.76642728522242309</c:v>
                </c:pt>
              </c:numCache>
            </c:numRef>
          </c:val>
          <c:extLst xmlns:c16r2="http://schemas.microsoft.com/office/drawing/2015/06/chart">
            <c:ext xmlns:c16="http://schemas.microsoft.com/office/drawing/2014/chart" uri="{C3380CC4-5D6E-409C-BE32-E72D297353CC}">
              <c16:uniqueId val="{0000000C-5490-4C47-89EB-973EACE35FB1}"/>
            </c:ext>
          </c:extLst>
        </c:ser>
        <c:ser>
          <c:idx val="5"/>
          <c:order val="3"/>
          <c:tx>
            <c:strRef>
              <c:f>'[Influenza Vaccination of HCP 2017-2018_final_clean.xlsx]2017 Graphs'!$E$11</c:f>
              <c:strCache>
                <c:ptCount val="1"/>
                <c:pt idx="0">
                  <c:v>2013-14 Declination</c:v>
                </c:pt>
              </c:strCache>
            </c:strRef>
          </c:tx>
          <c:spPr>
            <a:solidFill>
              <a:srgbClr val="DBEEF4"/>
            </a:solidFill>
            <a:ln w="9525">
              <a:solidFill>
                <a:srgbClr val="000000"/>
              </a:solidFill>
              <a:prstDash val="solid"/>
            </a:ln>
          </c:spPr>
          <c:invertIfNegative val="0"/>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Graphs'!$E$12:$E$28</c:f>
              <c:numCache>
                <c:formatCode>0%</c:formatCode>
                <c:ptCount val="17"/>
                <c:pt idx="1">
                  <c:v>0.27</c:v>
                </c:pt>
                <c:pt idx="8">
                  <c:v>0.27725894490497871</c:v>
                </c:pt>
                <c:pt idx="15">
                  <c:v>0.27814681972319899</c:v>
                </c:pt>
              </c:numCache>
            </c:numRef>
          </c:val>
          <c:extLst xmlns:c16r2="http://schemas.microsoft.com/office/drawing/2015/06/chart">
            <c:ext xmlns:c16="http://schemas.microsoft.com/office/drawing/2014/chart" uri="{C3380CC4-5D6E-409C-BE32-E72D297353CC}">
              <c16:uniqueId val="{0000000D-5490-4C47-89EB-973EACE35FB1}"/>
            </c:ext>
          </c:extLst>
        </c:ser>
        <c:ser>
          <c:idx val="6"/>
          <c:order val="4"/>
          <c:tx>
            <c:strRef>
              <c:f>'[Influenza Vaccination of HCP 2017-2018_final_clean.xlsx]2017 Graphs'!$A$39</c:f>
              <c:strCache>
                <c:ptCount val="1"/>
                <c:pt idx="0">
                  <c:v>Vaccinated</c:v>
                </c:pt>
              </c:strCache>
            </c:strRef>
          </c:tx>
          <c:spPr>
            <a:solidFill>
              <a:srgbClr val="31859C"/>
            </a:solidFill>
            <a:ln>
              <a:solidFill>
                <a:srgbClr val="000000"/>
              </a:solidFill>
            </a:ln>
          </c:spPr>
          <c:invertIfNegative val="0"/>
          <c:dPt>
            <c:idx val="3"/>
            <c:invertIfNegative val="0"/>
            <c:bubble3D val="0"/>
            <c:extLst xmlns:c16r2="http://schemas.microsoft.com/office/drawing/2015/06/chart">
              <c:ext xmlns:c16="http://schemas.microsoft.com/office/drawing/2014/chart" uri="{C3380CC4-5D6E-409C-BE32-E72D297353CC}">
                <c16:uniqueId val="{0000000E-5490-4C47-89EB-973EACE35FB1}"/>
              </c:ext>
            </c:extLst>
          </c:dPt>
          <c:dPt>
            <c:idx val="9"/>
            <c:invertIfNegative val="0"/>
            <c:bubble3D val="0"/>
            <c:extLst xmlns:c16r2="http://schemas.microsoft.com/office/drawing/2015/06/chart">
              <c:ext xmlns:c16="http://schemas.microsoft.com/office/drawing/2014/chart" uri="{C3380CC4-5D6E-409C-BE32-E72D297353CC}">
                <c16:uniqueId val="{0000000F-5490-4C47-89EB-973EACE35FB1}"/>
              </c:ext>
            </c:extLst>
          </c:dPt>
          <c:dPt>
            <c:idx val="15"/>
            <c:invertIfNegative val="0"/>
            <c:bubble3D val="0"/>
            <c:extLst xmlns:c16r2="http://schemas.microsoft.com/office/drawing/2015/06/chart">
              <c:ext xmlns:c16="http://schemas.microsoft.com/office/drawing/2014/chart" uri="{C3380CC4-5D6E-409C-BE32-E72D297353CC}">
                <c16:uniqueId val="{00000010-5490-4C47-89EB-973EACE35FB1}"/>
              </c:ext>
            </c:extLst>
          </c:dPt>
          <c:dPt>
            <c:idx val="21"/>
            <c:invertIfNegative val="0"/>
            <c:bubble3D val="0"/>
            <c:extLst xmlns:c16r2="http://schemas.microsoft.com/office/drawing/2015/06/chart">
              <c:ext xmlns:c16="http://schemas.microsoft.com/office/drawing/2014/chart" uri="{C3380CC4-5D6E-409C-BE32-E72D297353CC}">
                <c16:uniqueId val="{00000011-5490-4C47-89EB-973EACE35FB1}"/>
              </c:ext>
            </c:extLst>
          </c:dPt>
          <c:dPt>
            <c:idx val="27"/>
            <c:invertIfNegative val="0"/>
            <c:bubble3D val="0"/>
            <c:extLst xmlns:c16r2="http://schemas.microsoft.com/office/drawing/2015/06/chart">
              <c:ext xmlns:c16="http://schemas.microsoft.com/office/drawing/2014/chart" uri="{C3380CC4-5D6E-409C-BE32-E72D297353CC}">
                <c16:uniqueId val="{00000012-5490-4C47-89EB-973EACE35FB1}"/>
              </c:ext>
            </c:extLst>
          </c:dPt>
          <c:dPt>
            <c:idx val="31"/>
            <c:invertIfNegative val="0"/>
            <c:bubble3D val="0"/>
            <c:extLst xmlns:c16r2="http://schemas.microsoft.com/office/drawing/2015/06/chart">
              <c:ext xmlns:c16="http://schemas.microsoft.com/office/drawing/2014/chart" uri="{C3380CC4-5D6E-409C-BE32-E72D297353CC}">
                <c16:uniqueId val="{00000013-5490-4C47-89EB-973EACE35FB1}"/>
              </c:ext>
            </c:extLst>
          </c:dPt>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Graphs'!$F$12:$F$28</c:f>
              <c:numCache>
                <c:formatCode>General</c:formatCode>
                <c:ptCount val="17"/>
                <c:pt idx="2" formatCode="0%">
                  <c:v>0.65</c:v>
                </c:pt>
                <c:pt idx="9" formatCode="0%">
                  <c:v>0.75</c:v>
                </c:pt>
                <c:pt idx="16" formatCode="0%">
                  <c:v>0.74</c:v>
                </c:pt>
              </c:numCache>
            </c:numRef>
          </c:val>
          <c:extLst xmlns:c16r2="http://schemas.microsoft.com/office/drawing/2015/06/chart">
            <c:ext xmlns:c16="http://schemas.microsoft.com/office/drawing/2014/chart" uri="{C3380CC4-5D6E-409C-BE32-E72D297353CC}">
              <c16:uniqueId val="{00000014-5490-4C47-89EB-973EACE35FB1}"/>
            </c:ext>
          </c:extLst>
        </c:ser>
        <c:ser>
          <c:idx val="7"/>
          <c:order val="5"/>
          <c:tx>
            <c:strRef>
              <c:f>'[Influenza Vaccination of HCP 2017-2018_final_clean.xlsx]2017 Graphs'!$A$40</c:f>
              <c:strCache>
                <c:ptCount val="1"/>
                <c:pt idx="0">
                  <c:v>Declined</c:v>
                </c:pt>
              </c:strCache>
            </c:strRef>
          </c:tx>
          <c:spPr>
            <a:solidFill>
              <a:srgbClr val="DBEEF4"/>
            </a:solidFill>
            <a:ln>
              <a:solidFill>
                <a:srgbClr val="000000"/>
              </a:solidFill>
            </a:ln>
          </c:spPr>
          <c:invertIfNegative val="0"/>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Graphs'!$G$12:$G$28</c:f>
              <c:numCache>
                <c:formatCode>General</c:formatCode>
                <c:ptCount val="17"/>
                <c:pt idx="2" formatCode="0%">
                  <c:v>0.27</c:v>
                </c:pt>
                <c:pt idx="9" formatCode="0%">
                  <c:v>0.22</c:v>
                </c:pt>
                <c:pt idx="16" formatCode="0%">
                  <c:v>0.27</c:v>
                </c:pt>
              </c:numCache>
            </c:numRef>
          </c:val>
          <c:extLst xmlns:c16r2="http://schemas.microsoft.com/office/drawing/2015/06/chart">
            <c:ext xmlns:c16="http://schemas.microsoft.com/office/drawing/2014/chart" uri="{C3380CC4-5D6E-409C-BE32-E72D297353CC}">
              <c16:uniqueId val="{00000015-5490-4C47-89EB-973EACE35FB1}"/>
            </c:ext>
          </c:extLst>
        </c:ser>
        <c:ser>
          <c:idx val="8"/>
          <c:order val="6"/>
          <c:tx>
            <c:strRef>
              <c:f>'[Influenza Vaccination of HCP 2017-2018_final_clean.xlsx]2017 Graphs'!$H$11</c:f>
              <c:strCache>
                <c:ptCount val="1"/>
                <c:pt idx="0">
                  <c:v>2015-16 Coverage</c:v>
                </c:pt>
              </c:strCache>
            </c:strRef>
          </c:tx>
          <c:spPr>
            <a:solidFill>
              <a:srgbClr val="31859C"/>
            </a:solidFill>
            <a:ln>
              <a:solidFill>
                <a:srgbClr val="000000"/>
              </a:solidFill>
            </a:ln>
          </c:spPr>
          <c:invertIfNegative val="0"/>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Graphs'!$H$12:$H$28</c:f>
              <c:numCache>
                <c:formatCode>General</c:formatCode>
                <c:ptCount val="17"/>
                <c:pt idx="3" formatCode="0%">
                  <c:v>0.69</c:v>
                </c:pt>
                <c:pt idx="10" formatCode="0%">
                  <c:v>0.74</c:v>
                </c:pt>
              </c:numCache>
            </c:numRef>
          </c:val>
          <c:extLst xmlns:c16r2="http://schemas.microsoft.com/office/drawing/2015/06/chart">
            <c:ext xmlns:c16="http://schemas.microsoft.com/office/drawing/2014/chart" uri="{C3380CC4-5D6E-409C-BE32-E72D297353CC}">
              <c16:uniqueId val="{00000016-5490-4C47-89EB-973EACE35FB1}"/>
            </c:ext>
          </c:extLst>
        </c:ser>
        <c:ser>
          <c:idx val="9"/>
          <c:order val="7"/>
          <c:tx>
            <c:strRef>
              <c:f>'[Influenza Vaccination of HCP 2017-2018_final_clean.xlsx]2017 Graphs'!$I$11</c:f>
              <c:strCache>
                <c:ptCount val="1"/>
                <c:pt idx="0">
                  <c:v>2015-16 Declination</c:v>
                </c:pt>
              </c:strCache>
            </c:strRef>
          </c:tx>
          <c:spPr>
            <a:solidFill>
              <a:srgbClr val="DBEEF4"/>
            </a:solidFill>
            <a:ln>
              <a:solidFill>
                <a:srgbClr val="000000"/>
              </a:solidFill>
            </a:ln>
          </c:spPr>
          <c:invertIfNegative val="0"/>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Graphs'!$I$12:$I$28</c:f>
              <c:numCache>
                <c:formatCode>General</c:formatCode>
                <c:ptCount val="17"/>
                <c:pt idx="3" formatCode="0%">
                  <c:v>0.28999999999999998</c:v>
                </c:pt>
                <c:pt idx="10" formatCode="0%">
                  <c:v>0.23</c:v>
                </c:pt>
              </c:numCache>
            </c:numRef>
          </c:val>
          <c:extLst xmlns:c16r2="http://schemas.microsoft.com/office/drawing/2015/06/chart">
            <c:ext xmlns:c16="http://schemas.microsoft.com/office/drawing/2014/chart" uri="{C3380CC4-5D6E-409C-BE32-E72D297353CC}">
              <c16:uniqueId val="{00000017-5490-4C47-89EB-973EACE35FB1}"/>
            </c:ext>
          </c:extLst>
        </c:ser>
        <c:ser>
          <c:idx val="10"/>
          <c:order val="8"/>
          <c:tx>
            <c:strRef>
              <c:f>'[Influenza Vaccination of HCP 2017-2018_final_clean.xlsx]2017 Graphs'!$J$11</c:f>
              <c:strCache>
                <c:ptCount val="1"/>
                <c:pt idx="0">
                  <c:v>2016-17 Coverage</c:v>
                </c:pt>
              </c:strCache>
            </c:strRef>
          </c:tx>
          <c:spPr>
            <a:solidFill>
              <a:srgbClr val="31859C"/>
            </a:solidFill>
            <a:ln>
              <a:solidFill>
                <a:srgbClr val="000000"/>
              </a:solidFill>
            </a:ln>
          </c:spPr>
          <c:invertIfNegative val="0"/>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Graphs'!$J$12:$J$35</c:f>
              <c:numCache>
                <c:formatCode>General</c:formatCode>
                <c:ptCount val="24"/>
                <c:pt idx="4" formatCode="0%">
                  <c:v>0.65</c:v>
                </c:pt>
                <c:pt idx="5" formatCode="0%">
                  <c:v>0.75</c:v>
                </c:pt>
                <c:pt idx="11" formatCode="0%">
                  <c:v>0.75</c:v>
                </c:pt>
                <c:pt idx="12" formatCode="0%">
                  <c:v>0.71</c:v>
                </c:pt>
                <c:pt idx="17" formatCode="0%">
                  <c:v>0.76</c:v>
                </c:pt>
                <c:pt idx="18" formatCode="0%">
                  <c:v>0.75</c:v>
                </c:pt>
                <c:pt idx="19" formatCode="0%">
                  <c:v>0.71</c:v>
                </c:pt>
                <c:pt idx="21" formatCode="0%">
                  <c:v>0.63</c:v>
                </c:pt>
                <c:pt idx="22" formatCode="0%">
                  <c:v>0.6</c:v>
                </c:pt>
                <c:pt idx="23" formatCode="0%">
                  <c:v>0.63</c:v>
                </c:pt>
              </c:numCache>
            </c:numRef>
          </c:val>
          <c:extLst xmlns:c16r2="http://schemas.microsoft.com/office/drawing/2015/06/chart">
            <c:ext xmlns:c16="http://schemas.microsoft.com/office/drawing/2014/chart" uri="{C3380CC4-5D6E-409C-BE32-E72D297353CC}">
              <c16:uniqueId val="{00000018-5490-4C47-89EB-973EACE35FB1}"/>
            </c:ext>
          </c:extLst>
        </c:ser>
        <c:ser>
          <c:idx val="11"/>
          <c:order val="9"/>
          <c:tx>
            <c:strRef>
              <c:f>'[Influenza Vaccination of HCP 2017-2018_final_clean.xlsx]2017 Graphs'!$K$11</c:f>
              <c:strCache>
                <c:ptCount val="1"/>
                <c:pt idx="0">
                  <c:v>2016-17 Declination</c:v>
                </c:pt>
              </c:strCache>
            </c:strRef>
          </c:tx>
          <c:spPr>
            <a:solidFill>
              <a:srgbClr val="DBEEF4"/>
            </a:solidFill>
            <a:ln>
              <a:solidFill>
                <a:srgbClr val="000000"/>
              </a:solidFill>
            </a:ln>
          </c:spPr>
          <c:invertIfNegative val="0"/>
          <c:cat>
            <c:strRef>
              <c:f>'[Influenza Vaccination of HCP 2017-2018_final_clean.xlsx]2017 Graphs'!$L$12:$L$36</c:f>
              <c:strCache>
                <c:ptCount val="24"/>
                <c:pt idx="0">
                  <c:v>2012-13</c:v>
                </c:pt>
                <c:pt idx="1">
                  <c:v>2013-14</c:v>
                </c:pt>
                <c:pt idx="2">
                  <c:v>2014-15</c:v>
                </c:pt>
                <c:pt idx="3">
                  <c:v>2015-16</c:v>
                </c:pt>
                <c:pt idx="4">
                  <c:v>2016-17</c:v>
                </c:pt>
                <c:pt idx="5">
                  <c:v>2017-18</c:v>
                </c:pt>
                <c:pt idx="7">
                  <c:v>2012-13</c:v>
                </c:pt>
                <c:pt idx="8">
                  <c:v>2013-14</c:v>
                </c:pt>
                <c:pt idx="9">
                  <c:v>2014-15</c:v>
                </c:pt>
                <c:pt idx="10">
                  <c:v>2015-16</c:v>
                </c:pt>
                <c:pt idx="11">
                  <c:v>2016-17</c:v>
                </c:pt>
                <c:pt idx="12">
                  <c:v>2017-18</c:v>
                </c:pt>
                <c:pt idx="14">
                  <c:v>2012-13</c:v>
                </c:pt>
                <c:pt idx="15">
                  <c:v>2013-14</c:v>
                </c:pt>
                <c:pt idx="16">
                  <c:v>2014-15</c:v>
                </c:pt>
                <c:pt idx="17">
                  <c:v>2015-16</c:v>
                </c:pt>
                <c:pt idx="18">
                  <c:v>2016-17</c:v>
                </c:pt>
                <c:pt idx="19">
                  <c:v>2017-18</c:v>
                </c:pt>
                <c:pt idx="21">
                  <c:v>2015-16</c:v>
                </c:pt>
                <c:pt idx="22">
                  <c:v>2016-17</c:v>
                </c:pt>
                <c:pt idx="23">
                  <c:v>2017-18</c:v>
                </c:pt>
              </c:strCache>
            </c:strRef>
          </c:cat>
          <c:val>
            <c:numRef>
              <c:f>'[Influenza Vaccination of HCP 2017-2018_final_clean.xlsx]2017 Graphs'!$K$12:$K$35</c:f>
              <c:numCache>
                <c:formatCode>General</c:formatCode>
                <c:ptCount val="24"/>
                <c:pt idx="4" formatCode="0%">
                  <c:v>0.27</c:v>
                </c:pt>
                <c:pt idx="5" formatCode="0%">
                  <c:v>0.2</c:v>
                </c:pt>
                <c:pt idx="11" formatCode="0%">
                  <c:v>0.23</c:v>
                </c:pt>
                <c:pt idx="12" formatCode="0%">
                  <c:v>0.18</c:v>
                </c:pt>
                <c:pt idx="17" formatCode="0%">
                  <c:v>0.26</c:v>
                </c:pt>
                <c:pt idx="18" formatCode="0%">
                  <c:v>0.3</c:v>
                </c:pt>
                <c:pt idx="19" formatCode="0%">
                  <c:v>0.4</c:v>
                </c:pt>
                <c:pt idx="21" formatCode="0%">
                  <c:v>0.39</c:v>
                </c:pt>
                <c:pt idx="22" formatCode="0%">
                  <c:v>0.4</c:v>
                </c:pt>
                <c:pt idx="23" formatCode="0%">
                  <c:v>0.36</c:v>
                </c:pt>
              </c:numCache>
            </c:numRef>
          </c:val>
          <c:extLst xmlns:c16r2="http://schemas.microsoft.com/office/drawing/2015/06/chart">
            <c:ext xmlns:c16="http://schemas.microsoft.com/office/drawing/2014/chart" uri="{C3380CC4-5D6E-409C-BE32-E72D297353CC}">
              <c16:uniqueId val="{00000019-5490-4C47-89EB-973EACE35FB1}"/>
            </c:ext>
          </c:extLst>
        </c:ser>
        <c:dLbls>
          <c:showLegendKey val="0"/>
          <c:showVal val="0"/>
          <c:showCatName val="0"/>
          <c:showSerName val="0"/>
          <c:showPercent val="0"/>
          <c:showBubbleSize val="0"/>
        </c:dLbls>
        <c:gapWidth val="25"/>
        <c:overlap val="100"/>
        <c:axId val="233047168"/>
        <c:axId val="233048704"/>
      </c:barChart>
      <c:catAx>
        <c:axId val="233047168"/>
        <c:scaling>
          <c:orientation val="minMax"/>
        </c:scaling>
        <c:delete val="0"/>
        <c:axPos val="b"/>
        <c:numFmt formatCode="General" sourceLinked="1"/>
        <c:majorTickMark val="none"/>
        <c:minorTickMark val="none"/>
        <c:tickLblPos val="nextTo"/>
        <c:spPr>
          <a:ln w="3175">
            <a:solidFill>
              <a:srgbClr val="000000"/>
            </a:solidFill>
            <a:prstDash val="solid"/>
          </a:ln>
        </c:spPr>
        <c:txPr>
          <a:bodyPr rot="-2700000" vert="horz"/>
          <a:lstStyle/>
          <a:p>
            <a:pPr>
              <a:defRPr sz="1000" b="0" i="0" u="none" strike="noStrike" baseline="0">
                <a:solidFill>
                  <a:srgbClr val="000000"/>
                </a:solidFill>
                <a:latin typeface="Arial"/>
                <a:ea typeface="Arial"/>
                <a:cs typeface="Arial"/>
              </a:defRPr>
            </a:pPr>
            <a:endParaRPr lang="en-US"/>
          </a:p>
        </c:txPr>
        <c:crossAx val="233048704"/>
        <c:crosses val="autoZero"/>
        <c:auto val="1"/>
        <c:lblAlgn val="ctr"/>
        <c:lblOffset val="0"/>
        <c:tickLblSkip val="1"/>
        <c:tickMarkSkip val="4"/>
        <c:noMultiLvlLbl val="0"/>
      </c:catAx>
      <c:valAx>
        <c:axId val="233048704"/>
        <c:scaling>
          <c:orientation val="minMax"/>
          <c:max val="1.2"/>
          <c:min val="0"/>
        </c:scaling>
        <c:delete val="0"/>
        <c:axPos val="l"/>
        <c:majorGridlines/>
        <c:numFmt formatCode="0%" sourceLinked="0"/>
        <c:majorTickMark val="none"/>
        <c:minorTickMark val="none"/>
        <c:tickLblPos val="nextTo"/>
        <c:txPr>
          <a:bodyPr rot="0" vert="horz"/>
          <a:lstStyle/>
          <a:p>
            <a:pPr>
              <a:defRPr sz="1000" b="0" i="0" u="none" strike="noStrike" baseline="0">
                <a:solidFill>
                  <a:srgbClr val="000000"/>
                </a:solidFill>
                <a:latin typeface="Arial"/>
                <a:ea typeface="Arial"/>
                <a:cs typeface="Arial"/>
              </a:defRPr>
            </a:pPr>
            <a:endParaRPr lang="en-US"/>
          </a:p>
        </c:txPr>
        <c:crossAx val="233047168"/>
        <c:crosses val="autoZero"/>
        <c:crossBetween val="between"/>
        <c:majorUnit val="0.2"/>
      </c:valAx>
    </c:plotArea>
    <c:legend>
      <c:legendPos val="b"/>
      <c:legendEntry>
        <c:idx val="2"/>
        <c:delete val="1"/>
      </c:legendEntry>
      <c:legendEntry>
        <c:idx val="3"/>
        <c:delete val="1"/>
      </c:legendEntry>
      <c:legendEntry>
        <c:idx val="4"/>
        <c:delete val="1"/>
      </c:legendEntry>
      <c:legendEntry>
        <c:idx val="5"/>
        <c:delete val="1"/>
      </c:legendEntry>
      <c:legendEntry>
        <c:idx val="6"/>
        <c:delete val="1"/>
      </c:legendEntry>
      <c:legendEntry>
        <c:idx val="7"/>
        <c:delete val="1"/>
      </c:legendEntry>
      <c:legendEntry>
        <c:idx val="8"/>
        <c:delete val="1"/>
      </c:legendEntry>
      <c:legendEntry>
        <c:idx val="9"/>
        <c:delete val="1"/>
      </c:legendEntry>
      <c:overlay val="0"/>
      <c:txPr>
        <a:bodyPr/>
        <a:lstStyle/>
        <a:p>
          <a:pPr>
            <a:defRPr sz="32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75"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1" tIns="45694" rIns="91391" bIns="45694" numCol="1" anchor="t"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5" name="Rectangle 3"/>
          <p:cNvSpPr>
            <a:spLocks noGrp="1" noChangeArrowheads="1"/>
          </p:cNvSpPr>
          <p:nvPr>
            <p:ph type="dt" sz="quarter" idx="1"/>
          </p:nvPr>
        </p:nvSpPr>
        <p:spPr bwMode="auto">
          <a:xfrm>
            <a:off x="3971926" y="0"/>
            <a:ext cx="3038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1" tIns="45694" rIns="91391" bIns="45694" numCol="1" anchor="t"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6" name="Rectangle 4"/>
          <p:cNvSpPr>
            <a:spLocks noGrp="1" noChangeArrowheads="1"/>
          </p:cNvSpPr>
          <p:nvPr>
            <p:ph type="ftr" sz="quarter" idx="2"/>
          </p:nvPr>
        </p:nvSpPr>
        <p:spPr bwMode="auto">
          <a:xfrm>
            <a:off x="3" y="8834439"/>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1" tIns="45694" rIns="91391" bIns="45694" numCol="1" anchor="b"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18437" name="Rectangle 5"/>
          <p:cNvSpPr>
            <a:spLocks noGrp="1" noChangeArrowheads="1"/>
          </p:cNvSpPr>
          <p:nvPr>
            <p:ph type="sldNum" sz="quarter" idx="3"/>
          </p:nvPr>
        </p:nvSpPr>
        <p:spPr bwMode="auto">
          <a:xfrm>
            <a:off x="3971926" y="8834439"/>
            <a:ext cx="3038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91" tIns="45694" rIns="91391" bIns="45694" numCol="1" anchor="b"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fld id="{66C7E7B7-5AAE-4C0D-8EE9-105BA2A56171}" type="slidenum">
              <a:rPr lang="en-US" altLang="en-US"/>
              <a:pPr>
                <a:defRPr/>
              </a:pPr>
              <a:t>‹#›</a:t>
            </a:fld>
            <a:endParaRPr lang="en-US" altLang="en-US" dirty="0"/>
          </a:p>
        </p:txBody>
      </p:sp>
    </p:spTree>
    <p:extLst>
      <p:ext uri="{BB962C8B-B14F-4D97-AF65-F5344CB8AC3E}">
        <p14:creationId xmlns:p14="http://schemas.microsoft.com/office/powerpoint/2010/main" val="65525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1" tIns="45694" rIns="91391" bIns="45694" numCol="1" anchor="t"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35843" name="Rectangle 3"/>
          <p:cNvSpPr>
            <a:spLocks noGrp="1" noChangeArrowheads="1"/>
          </p:cNvSpPr>
          <p:nvPr>
            <p:ph type="dt" idx="1"/>
          </p:nvPr>
        </p:nvSpPr>
        <p:spPr bwMode="auto">
          <a:xfrm>
            <a:off x="3971926"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1" tIns="45694" rIns="91391" bIns="45694" numCol="1" anchor="t"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53252" name="Rectangle 4"/>
          <p:cNvSpPr>
            <a:spLocks noGrp="1" noRot="1" noChangeAspect="1" noChangeArrowheads="1" noTextEdit="1"/>
          </p:cNvSpPr>
          <p:nvPr>
            <p:ph type="sldImg" idx="2"/>
          </p:nvPr>
        </p:nvSpPr>
        <p:spPr bwMode="auto">
          <a:xfrm>
            <a:off x="1300163" y="687388"/>
            <a:ext cx="4491037" cy="33686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7"/>
            <a:ext cx="6156325"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1" tIns="45694" rIns="91391" bIns="4569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3"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1" tIns="45694" rIns="91391" bIns="45694" numCol="1" anchor="b" anchorCtr="0" compatLnSpc="1">
            <a:prstTxWarp prst="textNoShape">
              <a:avLst/>
            </a:prstTxWarp>
          </a:bodyPr>
          <a:lstStyle>
            <a:lvl1pP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endParaRPr lang="en-US" altLang="en-US" dirty="0"/>
          </a:p>
        </p:txBody>
      </p:sp>
      <p:sp>
        <p:nvSpPr>
          <p:cNvPr id="35847" name="Rectangle 7"/>
          <p:cNvSpPr>
            <a:spLocks noGrp="1" noChangeArrowheads="1"/>
          </p:cNvSpPr>
          <p:nvPr>
            <p:ph type="sldNum" sz="quarter" idx="5"/>
          </p:nvPr>
        </p:nvSpPr>
        <p:spPr bwMode="auto">
          <a:xfrm>
            <a:off x="3971926" y="883920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91" tIns="45694" rIns="91391" bIns="45694" numCol="1" anchor="b" anchorCtr="0" compatLnSpc="1">
            <a:prstTxWarp prst="textNoShape">
              <a:avLst/>
            </a:prstTxWarp>
          </a:bodyPr>
          <a:lstStyle>
            <a:lvl1pPr algn="r" eaLnBrk="0" hangingPunct="0">
              <a:defRPr sz="1200">
                <a:effectLst>
                  <a:outerShdw blurRad="38100" dist="38100" dir="2700000" algn="tl">
                    <a:srgbClr val="C0C0C0"/>
                  </a:outerShdw>
                </a:effectLst>
                <a:latin typeface="Times New Roman" pitchFamily="18" charset="0"/>
                <a:ea typeface="ＭＳ Ｐゴシック" pitchFamily="34" charset="-128"/>
              </a:defRPr>
            </a:lvl1pPr>
          </a:lstStyle>
          <a:p>
            <a:pPr>
              <a:defRPr/>
            </a:pPr>
            <a:fld id="{A920A4EE-8F81-4B24-A0FF-2DD43905E047}" type="slidenum">
              <a:rPr lang="en-US" altLang="en-US"/>
              <a:pPr>
                <a:defRPr/>
              </a:pPr>
              <a:t>‹#›</a:t>
            </a:fld>
            <a:endParaRPr lang="en-US" altLang="en-US" dirty="0"/>
          </a:p>
        </p:txBody>
      </p:sp>
    </p:spTree>
    <p:extLst>
      <p:ext uri="{BB962C8B-B14F-4D97-AF65-F5344CB8AC3E}">
        <p14:creationId xmlns:p14="http://schemas.microsoft.com/office/powerpoint/2010/main" val="1467519296"/>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pitchFamily="34" charset="-128"/>
        <a:cs typeface="ＭＳ Ｐゴシック" charset="0"/>
      </a:defRPr>
    </a:lvl1pPr>
    <a:lvl2pPr marL="451169" algn="just" rtl="0" eaLnBrk="0" fontAlgn="base" hangingPunct="0">
      <a:spcBef>
        <a:spcPct val="30000"/>
      </a:spcBef>
      <a:spcAft>
        <a:spcPct val="0"/>
      </a:spcAft>
      <a:buChar char="•"/>
      <a:defRPr sz="1200" kern="1200">
        <a:solidFill>
          <a:schemeClr val="tx1"/>
        </a:solidFill>
        <a:latin typeface="Arial" charset="0"/>
        <a:ea typeface="ＭＳ Ｐゴシック" pitchFamily="34" charset="-128"/>
        <a:cs typeface="+mn-cs"/>
      </a:defRPr>
    </a:lvl2pPr>
    <a:lvl3pPr marL="903875" algn="just" rtl="0" eaLnBrk="0" fontAlgn="base" hangingPunct="0">
      <a:spcBef>
        <a:spcPct val="30000"/>
      </a:spcBef>
      <a:spcAft>
        <a:spcPct val="0"/>
      </a:spcAft>
      <a:buFont typeface="Arial" charset="0"/>
      <a:buChar char="–"/>
      <a:defRPr sz="1100" kern="1200">
        <a:solidFill>
          <a:schemeClr val="tx1"/>
        </a:solidFill>
        <a:latin typeface="Arial" charset="0"/>
        <a:ea typeface="ＭＳ Ｐゴシック" pitchFamily="34" charset="-128"/>
        <a:cs typeface="+mn-cs"/>
      </a:defRPr>
    </a:lvl3pPr>
    <a:lvl4pPr marL="1582948" indent="-224801"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09306"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61669" algn="l" defTabSz="904670" rtl="0" eaLnBrk="1" latinLnBrk="0" hangingPunct="1">
      <a:defRPr sz="1200" kern="1200">
        <a:solidFill>
          <a:schemeClr val="tx1"/>
        </a:solidFill>
        <a:latin typeface="+mn-lt"/>
        <a:ea typeface="+mn-ea"/>
        <a:cs typeface="+mn-cs"/>
      </a:defRPr>
    </a:lvl6pPr>
    <a:lvl7pPr marL="2714003" algn="l" defTabSz="904670" rtl="0" eaLnBrk="1" latinLnBrk="0" hangingPunct="1">
      <a:defRPr sz="1200" kern="1200">
        <a:solidFill>
          <a:schemeClr val="tx1"/>
        </a:solidFill>
        <a:latin typeface="+mn-lt"/>
        <a:ea typeface="+mn-ea"/>
        <a:cs typeface="+mn-cs"/>
      </a:defRPr>
    </a:lvl7pPr>
    <a:lvl8pPr marL="3166337" algn="l" defTabSz="904670" rtl="0" eaLnBrk="1" latinLnBrk="0" hangingPunct="1">
      <a:defRPr sz="1200" kern="1200">
        <a:solidFill>
          <a:schemeClr val="tx1"/>
        </a:solidFill>
        <a:latin typeface="+mn-lt"/>
        <a:ea typeface="+mn-ea"/>
        <a:cs typeface="+mn-cs"/>
      </a:defRPr>
    </a:lvl8pPr>
    <a:lvl9pPr marL="3618667" algn="l" defTabSz="90467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eaLnBrk="0" hangingPunct="0">
              <a:defRPr sz="2400">
                <a:solidFill>
                  <a:schemeClr val="tx1"/>
                </a:solidFill>
                <a:latin typeface="Garamond" pitchFamily="18" charset="0"/>
                <a:ea typeface="ＭＳ Ｐゴシック" pitchFamily="34" charset="-128"/>
              </a:defRPr>
            </a:lvl1pPr>
            <a:lvl2pPr marL="747148" indent="-287980" eaLnBrk="0" hangingPunct="0">
              <a:defRPr sz="2400">
                <a:solidFill>
                  <a:schemeClr val="tx1"/>
                </a:solidFill>
                <a:latin typeface="Garamond" pitchFamily="18" charset="0"/>
                <a:ea typeface="ＭＳ Ｐゴシック" pitchFamily="34" charset="-128"/>
              </a:defRPr>
            </a:lvl2pPr>
            <a:lvl3pPr marL="1150319" indent="-230383" eaLnBrk="0" hangingPunct="0">
              <a:defRPr sz="2400">
                <a:solidFill>
                  <a:schemeClr val="tx1"/>
                </a:solidFill>
                <a:latin typeface="Garamond" pitchFamily="18" charset="0"/>
                <a:ea typeface="ＭＳ Ｐゴシック" pitchFamily="34" charset="-128"/>
              </a:defRPr>
            </a:lvl3pPr>
            <a:lvl4pPr marL="1609486" indent="-228785" eaLnBrk="0" hangingPunct="0">
              <a:defRPr sz="2400">
                <a:solidFill>
                  <a:schemeClr val="tx1"/>
                </a:solidFill>
                <a:latin typeface="Garamond" pitchFamily="18" charset="0"/>
                <a:ea typeface="ＭＳ Ｐゴシック" pitchFamily="34" charset="-128"/>
              </a:defRPr>
            </a:lvl4pPr>
            <a:lvl5pPr marL="2070253" indent="-230383" eaLnBrk="0" hangingPunct="0">
              <a:defRPr sz="2400">
                <a:solidFill>
                  <a:schemeClr val="tx1"/>
                </a:solidFill>
                <a:latin typeface="Garamond" pitchFamily="18" charset="0"/>
                <a:ea typeface="ＭＳ Ｐゴシック" pitchFamily="34" charset="-128"/>
              </a:defRPr>
            </a:lvl5pPr>
            <a:lvl6pPr marL="2531020"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6pPr>
            <a:lvl7pPr marL="2991788"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7pPr>
            <a:lvl8pPr marL="3452556"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8pPr>
            <a:lvl9pPr marL="3913322" indent="-230383" eaLnBrk="0" fontAlgn="base" hangingPunct="0">
              <a:spcBef>
                <a:spcPct val="0"/>
              </a:spcBef>
              <a:spcAft>
                <a:spcPct val="0"/>
              </a:spcAft>
              <a:defRPr sz="2400">
                <a:solidFill>
                  <a:schemeClr val="tx1"/>
                </a:solidFill>
                <a:latin typeface="Garamond" pitchFamily="18" charset="0"/>
                <a:ea typeface="ＭＳ Ｐゴシック" pitchFamily="34" charset="-128"/>
              </a:defRPr>
            </a:lvl9pPr>
          </a:lstStyle>
          <a:p>
            <a:pPr>
              <a:defRPr/>
            </a:pPr>
            <a:fld id="{B327650F-651F-4250-AD1D-48C9954147CD}"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2383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10</a:t>
            </a:fld>
            <a:endParaRPr lang="en-US" altLang="en-US" dirty="0"/>
          </a:p>
        </p:txBody>
      </p:sp>
    </p:spTree>
    <p:extLst>
      <p:ext uri="{BB962C8B-B14F-4D97-AF65-F5344CB8AC3E}">
        <p14:creationId xmlns:p14="http://schemas.microsoft.com/office/powerpoint/2010/main" val="691679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lgn="l" defTabSz="931703" eaLnBrk="0" hangingPunct="0">
              <a:spcBef>
                <a:spcPct val="30000"/>
              </a:spcBef>
              <a:defRPr sz="1200">
                <a:solidFill>
                  <a:schemeClr val="tx1"/>
                </a:solidFill>
                <a:latin typeface="Arial" pitchFamily="34" charset="0"/>
              </a:defRPr>
            </a:lvl1pPr>
            <a:lvl2pPr marL="742822" indent="-285701" algn="l" defTabSz="931703" eaLnBrk="0" hangingPunct="0">
              <a:spcBef>
                <a:spcPct val="30000"/>
              </a:spcBef>
              <a:defRPr sz="1200">
                <a:solidFill>
                  <a:schemeClr val="tx1"/>
                </a:solidFill>
                <a:latin typeface="Arial" pitchFamily="34" charset="0"/>
              </a:defRPr>
            </a:lvl2pPr>
            <a:lvl3pPr marL="1142804" indent="-228561" algn="l" defTabSz="931703" eaLnBrk="0" hangingPunct="0">
              <a:spcBef>
                <a:spcPct val="30000"/>
              </a:spcBef>
              <a:defRPr sz="1200">
                <a:solidFill>
                  <a:schemeClr val="tx1"/>
                </a:solidFill>
                <a:latin typeface="Arial" pitchFamily="34" charset="0"/>
              </a:defRPr>
            </a:lvl3pPr>
            <a:lvl4pPr marL="1599924" indent="-228561" algn="l" defTabSz="931703" eaLnBrk="0" hangingPunct="0">
              <a:spcBef>
                <a:spcPct val="30000"/>
              </a:spcBef>
              <a:defRPr sz="1200">
                <a:solidFill>
                  <a:schemeClr val="tx1"/>
                </a:solidFill>
                <a:latin typeface="Arial" pitchFamily="34" charset="0"/>
              </a:defRPr>
            </a:lvl4pPr>
            <a:lvl5pPr marL="2057046" indent="-228561" algn="l" defTabSz="931703" eaLnBrk="0" hangingPunct="0">
              <a:spcBef>
                <a:spcPct val="30000"/>
              </a:spcBef>
              <a:defRPr sz="1200">
                <a:solidFill>
                  <a:schemeClr val="tx1"/>
                </a:solidFill>
                <a:latin typeface="Arial" pitchFamily="34" charset="0"/>
              </a:defRPr>
            </a:lvl5pPr>
            <a:lvl6pPr marL="2514168" indent="-228561" defTabSz="931703" eaLnBrk="0" fontAlgn="base" hangingPunct="0">
              <a:spcBef>
                <a:spcPct val="30000"/>
              </a:spcBef>
              <a:spcAft>
                <a:spcPct val="0"/>
              </a:spcAft>
              <a:defRPr sz="1200">
                <a:solidFill>
                  <a:schemeClr val="tx1"/>
                </a:solidFill>
                <a:latin typeface="Arial" pitchFamily="34" charset="0"/>
              </a:defRPr>
            </a:lvl6pPr>
            <a:lvl7pPr marL="2971290" indent="-228561" defTabSz="931703" eaLnBrk="0" fontAlgn="base" hangingPunct="0">
              <a:spcBef>
                <a:spcPct val="30000"/>
              </a:spcBef>
              <a:spcAft>
                <a:spcPct val="0"/>
              </a:spcAft>
              <a:defRPr sz="1200">
                <a:solidFill>
                  <a:schemeClr val="tx1"/>
                </a:solidFill>
                <a:latin typeface="Arial" pitchFamily="34" charset="0"/>
              </a:defRPr>
            </a:lvl7pPr>
            <a:lvl8pPr marL="3428411" indent="-228561" defTabSz="931703" eaLnBrk="0" fontAlgn="base" hangingPunct="0">
              <a:spcBef>
                <a:spcPct val="30000"/>
              </a:spcBef>
              <a:spcAft>
                <a:spcPct val="0"/>
              </a:spcAft>
              <a:defRPr sz="1200">
                <a:solidFill>
                  <a:schemeClr val="tx1"/>
                </a:solidFill>
                <a:latin typeface="Arial" pitchFamily="34" charset="0"/>
              </a:defRPr>
            </a:lvl8pPr>
            <a:lvl9pPr marL="3885532" indent="-228561" defTabSz="931703"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4F4C511F-DA1B-479E-BCD0-CC3D333578DA}" type="slidenum">
              <a:rPr lang="en-US" altLang="en-US" smtClean="0">
                <a:solidFill>
                  <a:prstClr val="black"/>
                </a:solidFill>
              </a:rPr>
              <a:pPr algn="r" eaLnBrk="1" hangingPunct="1">
                <a:spcBef>
                  <a:spcPct val="0"/>
                </a:spcBef>
              </a:pPr>
              <a:t>11</a:t>
            </a:fld>
            <a:endParaRPr lang="en-US" altLang="en-US" dirty="0">
              <a:solidFill>
                <a:prstClr val="black"/>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sz="1200" b="1" i="0" u="none" strike="noStrike" kern="1200" dirty="0">
                <a:solidFill>
                  <a:schemeClr val="tx1"/>
                </a:solidFill>
                <a:effectLst/>
                <a:latin typeface="Arial" charset="0"/>
                <a:ea typeface="ＭＳ Ｐゴシック" pitchFamily="34" charset="-128"/>
                <a:cs typeface="ＭＳ Ｐゴシック" charset="0"/>
              </a:rPr>
              <a:t> </a:t>
            </a:r>
            <a:endParaRPr lang="en-US" altLang="en-US" b="1" dirty="0"/>
          </a:p>
        </p:txBody>
      </p:sp>
    </p:spTree>
    <p:extLst>
      <p:ext uri="{BB962C8B-B14F-4D97-AF65-F5344CB8AC3E}">
        <p14:creationId xmlns:p14="http://schemas.microsoft.com/office/powerpoint/2010/main" val="2282541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lgn="l" defTabSz="931703" eaLnBrk="0" hangingPunct="0">
              <a:spcBef>
                <a:spcPct val="30000"/>
              </a:spcBef>
              <a:defRPr sz="1200">
                <a:solidFill>
                  <a:schemeClr val="tx1"/>
                </a:solidFill>
                <a:latin typeface="Arial" pitchFamily="34" charset="0"/>
              </a:defRPr>
            </a:lvl1pPr>
            <a:lvl2pPr marL="742822" indent="-285701" algn="l" defTabSz="931703" eaLnBrk="0" hangingPunct="0">
              <a:spcBef>
                <a:spcPct val="30000"/>
              </a:spcBef>
              <a:defRPr sz="1200">
                <a:solidFill>
                  <a:schemeClr val="tx1"/>
                </a:solidFill>
                <a:latin typeface="Arial" pitchFamily="34" charset="0"/>
              </a:defRPr>
            </a:lvl2pPr>
            <a:lvl3pPr marL="1142804" indent="-228561" algn="l" defTabSz="931703" eaLnBrk="0" hangingPunct="0">
              <a:spcBef>
                <a:spcPct val="30000"/>
              </a:spcBef>
              <a:defRPr sz="1200">
                <a:solidFill>
                  <a:schemeClr val="tx1"/>
                </a:solidFill>
                <a:latin typeface="Arial" pitchFamily="34" charset="0"/>
              </a:defRPr>
            </a:lvl3pPr>
            <a:lvl4pPr marL="1599924" indent="-228561" algn="l" defTabSz="931703" eaLnBrk="0" hangingPunct="0">
              <a:spcBef>
                <a:spcPct val="30000"/>
              </a:spcBef>
              <a:defRPr sz="1200">
                <a:solidFill>
                  <a:schemeClr val="tx1"/>
                </a:solidFill>
                <a:latin typeface="Arial" pitchFamily="34" charset="0"/>
              </a:defRPr>
            </a:lvl4pPr>
            <a:lvl5pPr marL="2057046" indent="-228561" algn="l" defTabSz="931703" eaLnBrk="0" hangingPunct="0">
              <a:spcBef>
                <a:spcPct val="30000"/>
              </a:spcBef>
              <a:defRPr sz="1200">
                <a:solidFill>
                  <a:schemeClr val="tx1"/>
                </a:solidFill>
                <a:latin typeface="Arial" pitchFamily="34" charset="0"/>
              </a:defRPr>
            </a:lvl5pPr>
            <a:lvl6pPr marL="2514168" indent="-228561" defTabSz="931703" eaLnBrk="0" fontAlgn="base" hangingPunct="0">
              <a:spcBef>
                <a:spcPct val="30000"/>
              </a:spcBef>
              <a:spcAft>
                <a:spcPct val="0"/>
              </a:spcAft>
              <a:defRPr sz="1200">
                <a:solidFill>
                  <a:schemeClr val="tx1"/>
                </a:solidFill>
                <a:latin typeface="Arial" pitchFamily="34" charset="0"/>
              </a:defRPr>
            </a:lvl6pPr>
            <a:lvl7pPr marL="2971290" indent="-228561" defTabSz="931703" eaLnBrk="0" fontAlgn="base" hangingPunct="0">
              <a:spcBef>
                <a:spcPct val="30000"/>
              </a:spcBef>
              <a:spcAft>
                <a:spcPct val="0"/>
              </a:spcAft>
              <a:defRPr sz="1200">
                <a:solidFill>
                  <a:schemeClr val="tx1"/>
                </a:solidFill>
                <a:latin typeface="Arial" pitchFamily="34" charset="0"/>
              </a:defRPr>
            </a:lvl7pPr>
            <a:lvl8pPr marL="3428411" indent="-228561" defTabSz="931703" eaLnBrk="0" fontAlgn="base" hangingPunct="0">
              <a:spcBef>
                <a:spcPct val="30000"/>
              </a:spcBef>
              <a:spcAft>
                <a:spcPct val="0"/>
              </a:spcAft>
              <a:defRPr sz="1200">
                <a:solidFill>
                  <a:schemeClr val="tx1"/>
                </a:solidFill>
                <a:latin typeface="Arial" pitchFamily="34" charset="0"/>
              </a:defRPr>
            </a:lvl8pPr>
            <a:lvl9pPr marL="3885532" indent="-228561" defTabSz="931703"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913A8423-464D-4EEA-A2EC-4F1BD97AF07E}" type="slidenum">
              <a:rPr lang="en-US" altLang="en-US" smtClean="0">
                <a:solidFill>
                  <a:prstClr val="black"/>
                </a:solidFill>
              </a:rPr>
              <a:pPr algn="r" eaLnBrk="1" hangingPunct="1">
                <a:spcBef>
                  <a:spcPct val="0"/>
                </a:spcBef>
              </a:pPr>
              <a:t>12</a:t>
            </a:fld>
            <a:endParaRPr lang="en-US" altLang="en-US" dirty="0">
              <a:solidFill>
                <a:prstClr val="black"/>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spcBef>
                <a:spcPct val="50000"/>
              </a:spcBef>
              <a:buFontTx/>
              <a:buNone/>
              <a:defRPr/>
            </a:pPr>
            <a:endParaRPr lang="en-US" altLang="en-US" b="1" baseline="0" dirty="0"/>
          </a:p>
          <a:p>
            <a:pPr eaLnBrk="1" hangingPunct="1">
              <a:spcBef>
                <a:spcPct val="50000"/>
              </a:spcBef>
              <a:buFontTx/>
              <a:buNone/>
              <a:defRPr/>
            </a:pPr>
            <a:endParaRPr lang="en-US" altLang="en-US" sz="1200" b="1" baseline="0" dirty="0">
              <a:solidFill>
                <a:prstClr val="white">
                  <a:lumMod val="50000"/>
                </a:prstClr>
              </a:solidFill>
              <a:latin typeface="Calibri"/>
            </a:endParaRPr>
          </a:p>
        </p:txBody>
      </p:sp>
    </p:spTree>
    <p:extLst>
      <p:ext uri="{BB962C8B-B14F-4D97-AF65-F5344CB8AC3E}">
        <p14:creationId xmlns:p14="http://schemas.microsoft.com/office/powerpoint/2010/main" val="2738640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lgn="l" defTabSz="931703" eaLnBrk="0" hangingPunct="0">
              <a:spcBef>
                <a:spcPct val="30000"/>
              </a:spcBef>
              <a:defRPr sz="1200">
                <a:solidFill>
                  <a:schemeClr val="tx1"/>
                </a:solidFill>
                <a:latin typeface="Arial" pitchFamily="34" charset="0"/>
              </a:defRPr>
            </a:lvl1pPr>
            <a:lvl2pPr marL="742822" indent="-285701" algn="l" defTabSz="931703" eaLnBrk="0" hangingPunct="0">
              <a:spcBef>
                <a:spcPct val="30000"/>
              </a:spcBef>
              <a:defRPr sz="1200">
                <a:solidFill>
                  <a:schemeClr val="tx1"/>
                </a:solidFill>
                <a:latin typeface="Arial" pitchFamily="34" charset="0"/>
              </a:defRPr>
            </a:lvl2pPr>
            <a:lvl3pPr marL="1142804" indent="-228561" algn="l" defTabSz="931703" eaLnBrk="0" hangingPunct="0">
              <a:spcBef>
                <a:spcPct val="30000"/>
              </a:spcBef>
              <a:defRPr sz="1200">
                <a:solidFill>
                  <a:schemeClr val="tx1"/>
                </a:solidFill>
                <a:latin typeface="Arial" pitchFamily="34" charset="0"/>
              </a:defRPr>
            </a:lvl3pPr>
            <a:lvl4pPr marL="1599924" indent="-228561" algn="l" defTabSz="931703" eaLnBrk="0" hangingPunct="0">
              <a:spcBef>
                <a:spcPct val="30000"/>
              </a:spcBef>
              <a:defRPr sz="1200">
                <a:solidFill>
                  <a:schemeClr val="tx1"/>
                </a:solidFill>
                <a:latin typeface="Arial" pitchFamily="34" charset="0"/>
              </a:defRPr>
            </a:lvl4pPr>
            <a:lvl5pPr marL="2057046" indent="-228561" algn="l" defTabSz="931703" eaLnBrk="0" hangingPunct="0">
              <a:spcBef>
                <a:spcPct val="30000"/>
              </a:spcBef>
              <a:defRPr sz="1200">
                <a:solidFill>
                  <a:schemeClr val="tx1"/>
                </a:solidFill>
                <a:latin typeface="Arial" pitchFamily="34" charset="0"/>
              </a:defRPr>
            </a:lvl5pPr>
            <a:lvl6pPr marL="2514168" indent="-228561" defTabSz="931703" eaLnBrk="0" fontAlgn="base" hangingPunct="0">
              <a:spcBef>
                <a:spcPct val="30000"/>
              </a:spcBef>
              <a:spcAft>
                <a:spcPct val="0"/>
              </a:spcAft>
              <a:defRPr sz="1200">
                <a:solidFill>
                  <a:schemeClr val="tx1"/>
                </a:solidFill>
                <a:latin typeface="Arial" pitchFamily="34" charset="0"/>
              </a:defRPr>
            </a:lvl6pPr>
            <a:lvl7pPr marL="2971290" indent="-228561" defTabSz="931703" eaLnBrk="0" fontAlgn="base" hangingPunct="0">
              <a:spcBef>
                <a:spcPct val="30000"/>
              </a:spcBef>
              <a:spcAft>
                <a:spcPct val="0"/>
              </a:spcAft>
              <a:defRPr sz="1200">
                <a:solidFill>
                  <a:schemeClr val="tx1"/>
                </a:solidFill>
                <a:latin typeface="Arial" pitchFamily="34" charset="0"/>
              </a:defRPr>
            </a:lvl7pPr>
            <a:lvl8pPr marL="3428411" indent="-228561" defTabSz="931703" eaLnBrk="0" fontAlgn="base" hangingPunct="0">
              <a:spcBef>
                <a:spcPct val="30000"/>
              </a:spcBef>
              <a:spcAft>
                <a:spcPct val="0"/>
              </a:spcAft>
              <a:defRPr sz="1200">
                <a:solidFill>
                  <a:schemeClr val="tx1"/>
                </a:solidFill>
                <a:latin typeface="Arial" pitchFamily="34" charset="0"/>
              </a:defRPr>
            </a:lvl8pPr>
            <a:lvl9pPr marL="3885532" indent="-228561" defTabSz="931703"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C885814C-D871-44F7-8D1C-2575F0BE509D}" type="slidenum">
              <a:rPr lang="en-US" altLang="en-US" smtClean="0">
                <a:solidFill>
                  <a:prstClr val="black"/>
                </a:solidFill>
              </a:rPr>
              <a:pPr algn="r" eaLnBrk="1" hangingPunct="1">
                <a:spcBef>
                  <a:spcPct val="0"/>
                </a:spcBef>
              </a:pPr>
              <a:t>13</a:t>
            </a:fld>
            <a:endParaRPr lang="en-US" altLang="en-US" dirty="0">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en-US" altLang="en-US" b="1" dirty="0"/>
          </a:p>
        </p:txBody>
      </p:sp>
    </p:spTree>
    <p:extLst>
      <p:ext uri="{BB962C8B-B14F-4D97-AF65-F5344CB8AC3E}">
        <p14:creationId xmlns:p14="http://schemas.microsoft.com/office/powerpoint/2010/main" val="35970830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lgn="l" defTabSz="931703" eaLnBrk="0" hangingPunct="0">
              <a:spcBef>
                <a:spcPct val="30000"/>
              </a:spcBef>
              <a:defRPr sz="1200">
                <a:solidFill>
                  <a:schemeClr val="tx1"/>
                </a:solidFill>
                <a:latin typeface="Arial" pitchFamily="34" charset="0"/>
              </a:defRPr>
            </a:lvl1pPr>
            <a:lvl2pPr marL="742822" indent="-285701" algn="l" defTabSz="931703" eaLnBrk="0" hangingPunct="0">
              <a:spcBef>
                <a:spcPct val="30000"/>
              </a:spcBef>
              <a:defRPr sz="1200">
                <a:solidFill>
                  <a:schemeClr val="tx1"/>
                </a:solidFill>
                <a:latin typeface="Arial" pitchFamily="34" charset="0"/>
              </a:defRPr>
            </a:lvl2pPr>
            <a:lvl3pPr marL="1142804" indent="-228561" algn="l" defTabSz="931703" eaLnBrk="0" hangingPunct="0">
              <a:spcBef>
                <a:spcPct val="30000"/>
              </a:spcBef>
              <a:defRPr sz="1200">
                <a:solidFill>
                  <a:schemeClr val="tx1"/>
                </a:solidFill>
                <a:latin typeface="Arial" pitchFamily="34" charset="0"/>
              </a:defRPr>
            </a:lvl3pPr>
            <a:lvl4pPr marL="1599924" indent="-228561" algn="l" defTabSz="931703" eaLnBrk="0" hangingPunct="0">
              <a:spcBef>
                <a:spcPct val="30000"/>
              </a:spcBef>
              <a:defRPr sz="1200">
                <a:solidFill>
                  <a:schemeClr val="tx1"/>
                </a:solidFill>
                <a:latin typeface="Arial" pitchFamily="34" charset="0"/>
              </a:defRPr>
            </a:lvl4pPr>
            <a:lvl5pPr marL="2057046" indent="-228561" algn="l" defTabSz="931703" eaLnBrk="0" hangingPunct="0">
              <a:spcBef>
                <a:spcPct val="30000"/>
              </a:spcBef>
              <a:defRPr sz="1200">
                <a:solidFill>
                  <a:schemeClr val="tx1"/>
                </a:solidFill>
                <a:latin typeface="Arial" pitchFamily="34" charset="0"/>
              </a:defRPr>
            </a:lvl5pPr>
            <a:lvl6pPr marL="2514168" indent="-228561" defTabSz="931703" eaLnBrk="0" fontAlgn="base" hangingPunct="0">
              <a:spcBef>
                <a:spcPct val="30000"/>
              </a:spcBef>
              <a:spcAft>
                <a:spcPct val="0"/>
              </a:spcAft>
              <a:defRPr sz="1200">
                <a:solidFill>
                  <a:schemeClr val="tx1"/>
                </a:solidFill>
                <a:latin typeface="Arial" pitchFamily="34" charset="0"/>
              </a:defRPr>
            </a:lvl6pPr>
            <a:lvl7pPr marL="2971290" indent="-228561" defTabSz="931703" eaLnBrk="0" fontAlgn="base" hangingPunct="0">
              <a:spcBef>
                <a:spcPct val="30000"/>
              </a:spcBef>
              <a:spcAft>
                <a:spcPct val="0"/>
              </a:spcAft>
              <a:defRPr sz="1200">
                <a:solidFill>
                  <a:schemeClr val="tx1"/>
                </a:solidFill>
                <a:latin typeface="Arial" pitchFamily="34" charset="0"/>
              </a:defRPr>
            </a:lvl7pPr>
            <a:lvl8pPr marL="3428411" indent="-228561" defTabSz="931703" eaLnBrk="0" fontAlgn="base" hangingPunct="0">
              <a:spcBef>
                <a:spcPct val="30000"/>
              </a:spcBef>
              <a:spcAft>
                <a:spcPct val="0"/>
              </a:spcAft>
              <a:defRPr sz="1200">
                <a:solidFill>
                  <a:schemeClr val="tx1"/>
                </a:solidFill>
                <a:latin typeface="Arial" pitchFamily="34" charset="0"/>
              </a:defRPr>
            </a:lvl8pPr>
            <a:lvl9pPr marL="3885532" indent="-228561" defTabSz="931703"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EAC9D0D9-D548-4CF8-A6B2-C0F24317AC14}" type="slidenum">
              <a:rPr lang="en-US" altLang="en-US" smtClean="0">
                <a:solidFill>
                  <a:prstClr val="black"/>
                </a:solidFill>
              </a:rPr>
              <a:pPr algn="r" eaLnBrk="1" hangingPunct="1">
                <a:spcBef>
                  <a:spcPct val="0"/>
                </a:spcBef>
              </a:pPr>
              <a:t>14</a:t>
            </a:fld>
            <a:endParaRPr lang="en-US" altLang="en-US" dirty="0">
              <a:solidFill>
                <a:prstClr val="black"/>
              </a:solidFill>
            </a:endParaRPr>
          </a:p>
        </p:txBody>
      </p:sp>
      <p:sp>
        <p:nvSpPr>
          <p:cNvPr id="45059" name="Rectangle 2"/>
          <p:cNvSpPr>
            <a:spLocks noGrp="1" noRot="1" noChangeAspect="1" noTextEdit="1"/>
          </p:cNvSpPr>
          <p:nvPr>
            <p:ph type="sldImg"/>
          </p:nvPr>
        </p:nvSpPr>
        <p:spPr>
          <a:ln/>
        </p:spPr>
      </p:sp>
      <p:sp>
        <p:nvSpPr>
          <p:cNvPr id="45060"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121" eaLnBrk="1" hangingPunct="1"/>
            <a:endParaRPr lang="en-US" altLang="en-US" b="1" dirty="0">
              <a:solidFill>
                <a:srgbClr val="969696"/>
              </a:solidFill>
            </a:endParaRPr>
          </a:p>
        </p:txBody>
      </p:sp>
    </p:spTree>
    <p:extLst>
      <p:ext uri="{BB962C8B-B14F-4D97-AF65-F5344CB8AC3E}">
        <p14:creationId xmlns:p14="http://schemas.microsoft.com/office/powerpoint/2010/main" val="17879727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15</a:t>
            </a:fld>
            <a:endParaRPr lang="en-US" altLang="en-US" dirty="0"/>
          </a:p>
        </p:txBody>
      </p:sp>
    </p:spTree>
    <p:extLst>
      <p:ext uri="{BB962C8B-B14F-4D97-AF65-F5344CB8AC3E}">
        <p14:creationId xmlns:p14="http://schemas.microsoft.com/office/powerpoint/2010/main" val="19587100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solidFill>
                  <a:prstClr val="black"/>
                </a:solidFill>
              </a:rPr>
              <a:pPr>
                <a:defRPr/>
              </a:pPr>
              <a:t>16</a:t>
            </a:fld>
            <a:endParaRPr lang="en-US" altLang="en-US" dirty="0">
              <a:solidFill>
                <a:prstClr val="black"/>
              </a:solidFill>
            </a:endParaRPr>
          </a:p>
        </p:txBody>
      </p:sp>
    </p:spTree>
    <p:extLst>
      <p:ext uri="{BB962C8B-B14F-4D97-AF65-F5344CB8AC3E}">
        <p14:creationId xmlns:p14="http://schemas.microsoft.com/office/powerpoint/2010/main" val="4082453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17</a:t>
            </a:fld>
            <a:endParaRPr lang="en-US" altLang="en-US" dirty="0"/>
          </a:p>
        </p:txBody>
      </p:sp>
    </p:spTree>
    <p:extLst>
      <p:ext uri="{BB962C8B-B14F-4D97-AF65-F5344CB8AC3E}">
        <p14:creationId xmlns:p14="http://schemas.microsoft.com/office/powerpoint/2010/main" val="3609641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solidFill>
                  <a:prstClr val="black"/>
                </a:solidFill>
              </a:rPr>
              <a:pPr>
                <a:defRPr/>
              </a:pPr>
              <a:t>18</a:t>
            </a:fld>
            <a:endParaRPr lang="en-US" altLang="en-US" dirty="0">
              <a:solidFill>
                <a:prstClr val="black"/>
              </a:solidFill>
            </a:endParaRPr>
          </a:p>
        </p:txBody>
      </p:sp>
    </p:spTree>
    <p:extLst>
      <p:ext uri="{BB962C8B-B14F-4D97-AF65-F5344CB8AC3E}">
        <p14:creationId xmlns:p14="http://schemas.microsoft.com/office/powerpoint/2010/main" val="4082453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19</a:t>
            </a:fld>
            <a:endParaRPr lang="en-US" altLang="en-US" dirty="0"/>
          </a:p>
        </p:txBody>
      </p:sp>
    </p:spTree>
    <p:extLst>
      <p:ext uri="{BB962C8B-B14F-4D97-AF65-F5344CB8AC3E}">
        <p14:creationId xmlns:p14="http://schemas.microsoft.com/office/powerpoint/2010/main" val="2496006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a:t>
            </a:fld>
            <a:endParaRPr lang="en-US" altLang="en-US" dirty="0"/>
          </a:p>
        </p:txBody>
      </p:sp>
    </p:spTree>
    <p:extLst>
      <p:ext uri="{BB962C8B-B14F-4D97-AF65-F5344CB8AC3E}">
        <p14:creationId xmlns:p14="http://schemas.microsoft.com/office/powerpoint/2010/main" val="36345976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20</a:t>
            </a:fld>
            <a:endParaRPr lang="en-US" altLang="en-US" dirty="0"/>
          </a:p>
        </p:txBody>
      </p:sp>
    </p:spTree>
    <p:extLst>
      <p:ext uri="{BB962C8B-B14F-4D97-AF65-F5344CB8AC3E}">
        <p14:creationId xmlns:p14="http://schemas.microsoft.com/office/powerpoint/2010/main" val="7927137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21</a:t>
            </a:fld>
            <a:endParaRPr lang="en-US" altLang="en-US" dirty="0"/>
          </a:p>
        </p:txBody>
      </p:sp>
    </p:spTree>
    <p:extLst>
      <p:ext uri="{BB962C8B-B14F-4D97-AF65-F5344CB8AC3E}">
        <p14:creationId xmlns:p14="http://schemas.microsoft.com/office/powerpoint/2010/main" val="713876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5640">
              <a:defRPr/>
            </a:pPr>
            <a:endParaRPr lang="en-US" sz="1400"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22</a:t>
            </a:fld>
            <a:endParaRPr lang="en-US" altLang="en-US" dirty="0"/>
          </a:p>
        </p:txBody>
      </p:sp>
    </p:spTree>
    <p:extLst>
      <p:ext uri="{BB962C8B-B14F-4D97-AF65-F5344CB8AC3E}">
        <p14:creationId xmlns:p14="http://schemas.microsoft.com/office/powerpoint/2010/main" val="35111327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Arial" charset="0"/>
              <a:ea typeface="ＭＳ Ｐゴシック" pitchFamily="34" charset="-128"/>
              <a:cs typeface="ＭＳ Ｐゴシック" charset="0"/>
            </a:endParaRPr>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23</a:t>
            </a:fld>
            <a:endParaRPr lang="en-US" altLang="en-US" dirty="0"/>
          </a:p>
        </p:txBody>
      </p:sp>
    </p:spTree>
    <p:extLst>
      <p:ext uri="{BB962C8B-B14F-4D97-AF65-F5344CB8AC3E}">
        <p14:creationId xmlns:p14="http://schemas.microsoft.com/office/powerpoint/2010/main" val="19815379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24</a:t>
            </a:fld>
            <a:endParaRPr lang="en-US" altLang="en-US" dirty="0"/>
          </a:p>
        </p:txBody>
      </p:sp>
    </p:spTree>
    <p:extLst>
      <p:ext uri="{BB962C8B-B14F-4D97-AF65-F5344CB8AC3E}">
        <p14:creationId xmlns:p14="http://schemas.microsoft.com/office/powerpoint/2010/main" val="23816206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25</a:t>
            </a:fld>
            <a:endParaRPr lang="en-US" altLang="en-US" dirty="0"/>
          </a:p>
        </p:txBody>
      </p:sp>
    </p:spTree>
    <p:extLst>
      <p:ext uri="{BB962C8B-B14F-4D97-AF65-F5344CB8AC3E}">
        <p14:creationId xmlns:p14="http://schemas.microsoft.com/office/powerpoint/2010/main" val="36946066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26</a:t>
            </a:fld>
            <a:endParaRPr lang="en-US" altLang="en-US" dirty="0"/>
          </a:p>
        </p:txBody>
      </p:sp>
    </p:spTree>
    <p:extLst>
      <p:ext uri="{BB962C8B-B14F-4D97-AF65-F5344CB8AC3E}">
        <p14:creationId xmlns:p14="http://schemas.microsoft.com/office/powerpoint/2010/main" val="1741314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27</a:t>
            </a:fld>
            <a:endParaRPr lang="en-US" altLang="en-US" dirty="0"/>
          </a:p>
        </p:txBody>
      </p:sp>
    </p:spTree>
    <p:extLst>
      <p:ext uri="{BB962C8B-B14F-4D97-AF65-F5344CB8AC3E}">
        <p14:creationId xmlns:p14="http://schemas.microsoft.com/office/powerpoint/2010/main" val="267605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28</a:t>
            </a:fld>
            <a:endParaRPr lang="en-US" altLang="en-US" dirty="0"/>
          </a:p>
        </p:txBody>
      </p:sp>
    </p:spTree>
    <p:extLst>
      <p:ext uri="{BB962C8B-B14F-4D97-AF65-F5344CB8AC3E}">
        <p14:creationId xmlns:p14="http://schemas.microsoft.com/office/powerpoint/2010/main" val="9432395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29</a:t>
            </a:fld>
            <a:endParaRPr lang="en-US" altLang="en-US" dirty="0"/>
          </a:p>
        </p:txBody>
      </p:sp>
    </p:spTree>
    <p:extLst>
      <p:ext uri="{BB962C8B-B14F-4D97-AF65-F5344CB8AC3E}">
        <p14:creationId xmlns:p14="http://schemas.microsoft.com/office/powerpoint/2010/main" val="890339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a:t>
            </a:fld>
            <a:endParaRPr lang="en-US" altLang="en-US" dirty="0"/>
          </a:p>
        </p:txBody>
      </p:sp>
    </p:spTree>
    <p:extLst>
      <p:ext uri="{BB962C8B-B14F-4D97-AF65-F5344CB8AC3E}">
        <p14:creationId xmlns:p14="http://schemas.microsoft.com/office/powerpoint/2010/main" val="13038348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30</a:t>
            </a:fld>
            <a:endParaRPr lang="en-US" altLang="en-US" dirty="0"/>
          </a:p>
        </p:txBody>
      </p:sp>
    </p:spTree>
    <p:extLst>
      <p:ext uri="{BB962C8B-B14F-4D97-AF65-F5344CB8AC3E}">
        <p14:creationId xmlns:p14="http://schemas.microsoft.com/office/powerpoint/2010/main" val="3630494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lgn="l" defTabSz="939108" eaLnBrk="0" hangingPunct="0">
              <a:spcBef>
                <a:spcPct val="30000"/>
              </a:spcBef>
              <a:defRPr sz="1200">
                <a:solidFill>
                  <a:schemeClr val="tx1"/>
                </a:solidFill>
                <a:latin typeface="Arial" pitchFamily="34" charset="0"/>
              </a:defRPr>
            </a:lvl1pPr>
            <a:lvl2pPr marL="748726" indent="-287972" algn="l" defTabSz="939108" eaLnBrk="0" hangingPunct="0">
              <a:spcBef>
                <a:spcPct val="30000"/>
              </a:spcBef>
              <a:defRPr sz="1200">
                <a:solidFill>
                  <a:schemeClr val="tx1"/>
                </a:solidFill>
                <a:latin typeface="Arial" pitchFamily="34" charset="0"/>
              </a:defRPr>
            </a:lvl2pPr>
            <a:lvl3pPr marL="1151888" indent="-230378" algn="l" defTabSz="939108" eaLnBrk="0" hangingPunct="0">
              <a:spcBef>
                <a:spcPct val="30000"/>
              </a:spcBef>
              <a:defRPr sz="1200">
                <a:solidFill>
                  <a:schemeClr val="tx1"/>
                </a:solidFill>
                <a:latin typeface="Arial" pitchFamily="34" charset="0"/>
              </a:defRPr>
            </a:lvl3pPr>
            <a:lvl4pPr marL="1612641" indent="-230378" algn="l" defTabSz="939108" eaLnBrk="0" hangingPunct="0">
              <a:spcBef>
                <a:spcPct val="30000"/>
              </a:spcBef>
              <a:defRPr sz="1200">
                <a:solidFill>
                  <a:schemeClr val="tx1"/>
                </a:solidFill>
                <a:latin typeface="Arial" pitchFamily="34" charset="0"/>
              </a:defRPr>
            </a:lvl4pPr>
            <a:lvl5pPr marL="2073397" indent="-230378" algn="l" defTabSz="939108" eaLnBrk="0" hangingPunct="0">
              <a:spcBef>
                <a:spcPct val="30000"/>
              </a:spcBef>
              <a:defRPr sz="1200">
                <a:solidFill>
                  <a:schemeClr val="tx1"/>
                </a:solidFill>
                <a:latin typeface="Arial" pitchFamily="34" charset="0"/>
              </a:defRPr>
            </a:lvl5pPr>
            <a:lvl6pPr marL="2534151" indent="-230378" defTabSz="939108" eaLnBrk="0" fontAlgn="base" hangingPunct="0">
              <a:spcBef>
                <a:spcPct val="30000"/>
              </a:spcBef>
              <a:spcAft>
                <a:spcPct val="0"/>
              </a:spcAft>
              <a:defRPr sz="1200">
                <a:solidFill>
                  <a:schemeClr val="tx1"/>
                </a:solidFill>
                <a:latin typeface="Arial" pitchFamily="34" charset="0"/>
              </a:defRPr>
            </a:lvl6pPr>
            <a:lvl7pPr marL="2994906" indent="-230378" defTabSz="939108" eaLnBrk="0" fontAlgn="base" hangingPunct="0">
              <a:spcBef>
                <a:spcPct val="30000"/>
              </a:spcBef>
              <a:spcAft>
                <a:spcPct val="0"/>
              </a:spcAft>
              <a:defRPr sz="1200">
                <a:solidFill>
                  <a:schemeClr val="tx1"/>
                </a:solidFill>
                <a:latin typeface="Arial" pitchFamily="34" charset="0"/>
              </a:defRPr>
            </a:lvl7pPr>
            <a:lvl8pPr marL="3455661" indent="-230378" defTabSz="939108" eaLnBrk="0" fontAlgn="base" hangingPunct="0">
              <a:spcBef>
                <a:spcPct val="30000"/>
              </a:spcBef>
              <a:spcAft>
                <a:spcPct val="0"/>
              </a:spcAft>
              <a:defRPr sz="1200">
                <a:solidFill>
                  <a:schemeClr val="tx1"/>
                </a:solidFill>
                <a:latin typeface="Arial" pitchFamily="34" charset="0"/>
              </a:defRPr>
            </a:lvl8pPr>
            <a:lvl9pPr marL="3916415" indent="-230378" defTabSz="939108"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7177AD7B-02B0-4BAE-983D-A44E09F85BB9}" type="slidenum">
              <a:rPr lang="en-US" altLang="en-US" smtClean="0"/>
              <a:pPr algn="r" eaLnBrk="1" hangingPunct="1">
                <a:spcBef>
                  <a:spcPct val="0"/>
                </a:spcBef>
              </a:pPr>
              <a:t>4</a:t>
            </a:fld>
            <a:endParaRPr lang="en-US" altLang="en-US" dirty="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b="1" dirty="0"/>
          </a:p>
        </p:txBody>
      </p:sp>
    </p:spTree>
    <p:extLst>
      <p:ext uri="{BB962C8B-B14F-4D97-AF65-F5344CB8AC3E}">
        <p14:creationId xmlns:p14="http://schemas.microsoft.com/office/powerpoint/2010/main" val="1887040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5</a:t>
            </a:fld>
            <a:endParaRPr lang="en-US" altLang="en-US" dirty="0"/>
          </a:p>
        </p:txBody>
      </p:sp>
    </p:spTree>
    <p:extLst>
      <p:ext uri="{BB962C8B-B14F-4D97-AF65-F5344CB8AC3E}">
        <p14:creationId xmlns:p14="http://schemas.microsoft.com/office/powerpoint/2010/main" val="4218495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solidFill>
                  <a:prstClr val="black"/>
                </a:solidFill>
              </a:rPr>
              <a:pPr>
                <a:defRPr/>
              </a:pPr>
              <a:t>6</a:t>
            </a:fld>
            <a:endParaRPr lang="en-US" altLang="en-US" dirty="0">
              <a:solidFill>
                <a:prstClr val="black"/>
              </a:solidFill>
            </a:endParaRPr>
          </a:p>
        </p:txBody>
      </p:sp>
    </p:spTree>
    <p:extLst>
      <p:ext uri="{BB962C8B-B14F-4D97-AF65-F5344CB8AC3E}">
        <p14:creationId xmlns:p14="http://schemas.microsoft.com/office/powerpoint/2010/main" val="4148810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7</a:t>
            </a:fld>
            <a:endParaRPr lang="en-US" altLang="en-US" dirty="0"/>
          </a:p>
        </p:txBody>
      </p:sp>
    </p:spTree>
    <p:extLst>
      <p:ext uri="{BB962C8B-B14F-4D97-AF65-F5344CB8AC3E}">
        <p14:creationId xmlns:p14="http://schemas.microsoft.com/office/powerpoint/2010/main" val="1153406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solidFill>
                  <a:prstClr val="black"/>
                </a:solidFill>
              </a:rPr>
              <a:pPr>
                <a:defRPr/>
              </a:pPr>
              <a:t>8</a:t>
            </a:fld>
            <a:endParaRPr lang="en-US" altLang="en-US" dirty="0">
              <a:solidFill>
                <a:prstClr val="black"/>
              </a:solidFill>
            </a:endParaRPr>
          </a:p>
        </p:txBody>
      </p:sp>
    </p:spTree>
    <p:extLst>
      <p:ext uri="{BB962C8B-B14F-4D97-AF65-F5344CB8AC3E}">
        <p14:creationId xmlns:p14="http://schemas.microsoft.com/office/powerpoint/2010/main" val="620971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920A4EE-8F81-4B24-A0FF-2DD43905E047}" type="slidenum">
              <a:rPr lang="en-US" altLang="en-US" smtClean="0"/>
              <a:pPr>
                <a:defRPr/>
              </a:pPr>
              <a:t>9</a:t>
            </a:fld>
            <a:endParaRPr lang="en-US" altLang="en-US" dirty="0"/>
          </a:p>
        </p:txBody>
      </p:sp>
    </p:spTree>
    <p:extLst>
      <p:ext uri="{BB962C8B-B14F-4D97-AF65-F5344CB8AC3E}">
        <p14:creationId xmlns:p14="http://schemas.microsoft.com/office/powerpoint/2010/main" val="41488106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89"/>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646" tIns="60363" rIns="120646" bIns="60363"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5" name="Rectangle 6"/>
          <p:cNvSpPr>
            <a:spLocks noChangeArrowheads="1"/>
          </p:cNvSpPr>
          <p:nvPr userDrawn="1"/>
        </p:nvSpPr>
        <p:spPr bwMode="auto">
          <a:xfrm>
            <a:off x="0" y="89"/>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646" tIns="60363" rIns="120646" bIns="60363"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endParaRPr>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4229" y="298140"/>
            <a:ext cx="12198331"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913450" y="2837608"/>
            <a:ext cx="10352405" cy="1957992"/>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826895" y="5176202"/>
            <a:ext cx="8525510" cy="2334366"/>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dirty="0">
                <a:solidFill>
                  <a:prstClr val="black"/>
                </a:solidFill>
              </a:rPr>
              <a:t>For Policy Development Purposes Only</a:t>
            </a:r>
          </a:p>
        </p:txBody>
      </p:sp>
    </p:spTree>
    <p:extLst>
      <p:ext uri="{BB962C8B-B14F-4D97-AF65-F5344CB8AC3E}">
        <p14:creationId xmlns:p14="http://schemas.microsoft.com/office/powerpoint/2010/main" val="685693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0057DB5-8FF7-4BA7-8914-A1AF0B1A2C5F}"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803249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3330" y="298228"/>
            <a:ext cx="2833379" cy="78615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054" y="298228"/>
            <a:ext cx="8301377" cy="78615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5B6A19AC-5F13-45D0-82BB-124D812311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7577689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29318" y="298140"/>
            <a:ext cx="6417391" cy="943050"/>
          </a:xfrm>
        </p:spPr>
        <p:txBody>
          <a:bodyPr/>
          <a:lstStyle/>
          <a:p>
            <a:r>
              <a:rPr lang="en-US"/>
              <a:t>Click to edit Master title style</a:t>
            </a:r>
          </a:p>
        </p:txBody>
      </p:sp>
      <p:sp>
        <p:nvSpPr>
          <p:cNvPr id="3" name="Table Placeholder 2"/>
          <p:cNvSpPr>
            <a:spLocks noGrp="1"/>
          </p:cNvSpPr>
          <p:nvPr>
            <p:ph type="tbl" idx="1"/>
          </p:nvPr>
        </p:nvSpPr>
        <p:spPr>
          <a:xfrm>
            <a:off x="608965" y="1750775"/>
            <a:ext cx="10961370" cy="6408934"/>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27C9FCF-F3F4-40F2-BD82-0E67C2AB7E05}"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801675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82"/>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733" tIns="60403" rIns="120733" bIns="60403"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5" name="Rectangle 6"/>
          <p:cNvSpPr>
            <a:spLocks noChangeArrowheads="1"/>
          </p:cNvSpPr>
          <p:nvPr userDrawn="1"/>
        </p:nvSpPr>
        <p:spPr bwMode="auto">
          <a:xfrm>
            <a:off x="0" y="82"/>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733" tIns="60403" rIns="120733" bIns="60403"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endParaRPr>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4229" y="298140"/>
            <a:ext cx="12198331"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913450" y="2837608"/>
            <a:ext cx="10352405" cy="1957992"/>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826895" y="5176202"/>
            <a:ext cx="8525510" cy="2334366"/>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dirty="0">
                <a:solidFill>
                  <a:prstClr val="black"/>
                </a:solidFill>
              </a:rPr>
              <a:t>For Policy Development Purposes Only</a:t>
            </a:r>
          </a:p>
        </p:txBody>
      </p:sp>
    </p:spTree>
    <p:extLst>
      <p:ext uri="{BB962C8B-B14F-4D97-AF65-F5344CB8AC3E}">
        <p14:creationId xmlns:p14="http://schemas.microsoft.com/office/powerpoint/2010/main" val="2353644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08965" y="8463284"/>
            <a:ext cx="5278000" cy="634339"/>
          </a:xfrm>
          <a:ln/>
        </p:spPr>
        <p:txBody>
          <a:bodyPr/>
          <a:lstStyle>
            <a:lvl1pPr algn="l">
              <a:defRPr lang="en-US" sz="2100" b="1"/>
            </a:lvl1pPr>
          </a:lstStyle>
          <a:p>
            <a:pPr>
              <a:defRPr/>
            </a:pPr>
            <a:r>
              <a:rPr altLang="en-US" dirty="0">
                <a:solidFill>
                  <a:prstClr val="black"/>
                </a:solidFill>
              </a:rPr>
              <a:t>For Policy Development Purposes Only</a:t>
            </a:r>
            <a:endParaRPr sz="2400" dirty="0">
              <a:solidFill>
                <a:prstClr val="black"/>
              </a:solidFill>
            </a:endParaRPr>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solidFill>
                  <a:prstClr val="black"/>
                </a:solidFill>
              </a:rPr>
              <a:t>Slide </a:t>
            </a:r>
            <a:fld id="{9A3CBEC9-3421-470A-8847-5F6DEB543E53}"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14470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2" y="5869748"/>
            <a:ext cx="10352405" cy="1814208"/>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082" y="3871582"/>
            <a:ext cx="10352405" cy="1998166"/>
          </a:xfrm>
        </p:spPr>
        <p:txBody>
          <a:bodyPr anchor="b"/>
          <a:lstStyle>
            <a:lvl1pPr marL="0" indent="0">
              <a:buNone/>
              <a:defRPr sz="2700"/>
            </a:lvl1pPr>
            <a:lvl2pPr marL="603668" indent="0">
              <a:buNone/>
              <a:defRPr sz="2400"/>
            </a:lvl2pPr>
            <a:lvl3pPr marL="1207339" indent="0">
              <a:buNone/>
              <a:defRPr sz="2100"/>
            </a:lvl3pPr>
            <a:lvl4pPr marL="1810996" indent="0">
              <a:buNone/>
              <a:defRPr sz="1900"/>
            </a:lvl4pPr>
            <a:lvl5pPr marL="2414680" indent="0">
              <a:buNone/>
              <a:defRPr sz="1900"/>
            </a:lvl5pPr>
            <a:lvl6pPr marL="3018342" indent="0">
              <a:buNone/>
              <a:defRPr sz="1900"/>
            </a:lvl6pPr>
            <a:lvl7pPr marL="3622005" indent="0">
              <a:buNone/>
              <a:defRPr sz="1900"/>
            </a:lvl7pPr>
            <a:lvl8pPr marL="4225673" indent="0">
              <a:buNone/>
              <a:defRPr sz="1900"/>
            </a:lvl8pPr>
            <a:lvl9pPr marL="4829342" indent="0">
              <a:buNone/>
              <a:defRPr sz="19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D1B72EA1-7B23-430E-A64E-0ED8745C61B7}"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1478394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8965"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144"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9DC3DB0-886C-48F7-9F68-2C470700E812}"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079668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3668" indent="0">
              <a:buNone/>
              <a:defRPr sz="2700" b="1"/>
            </a:lvl2pPr>
            <a:lvl3pPr marL="1207339" indent="0">
              <a:buNone/>
              <a:defRPr sz="2400" b="1"/>
            </a:lvl3pPr>
            <a:lvl4pPr marL="1810996" indent="0">
              <a:buNone/>
              <a:defRPr sz="2100" b="1"/>
            </a:lvl4pPr>
            <a:lvl5pPr marL="2414680" indent="0">
              <a:buNone/>
              <a:defRPr sz="2100" b="1"/>
            </a:lvl5pPr>
            <a:lvl6pPr marL="3018342" indent="0">
              <a:buNone/>
              <a:defRPr sz="2100" b="1"/>
            </a:lvl6pPr>
            <a:lvl7pPr marL="3622005" indent="0">
              <a:buNone/>
              <a:defRPr sz="2100" b="1"/>
            </a:lvl7pPr>
            <a:lvl8pPr marL="4225673" indent="0">
              <a:buNone/>
              <a:defRPr sz="2100" b="1"/>
            </a:lvl8pPr>
            <a:lvl9pPr marL="4829342" indent="0">
              <a:buNone/>
              <a:defRPr sz="2100" b="1"/>
            </a:lvl9pPr>
          </a:lstStyle>
          <a:p>
            <a:pPr lvl="0"/>
            <a:r>
              <a:rPr lang="en-US"/>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6917" y="2044685"/>
            <a:ext cx="5383420" cy="852127"/>
          </a:xfrm>
        </p:spPr>
        <p:txBody>
          <a:bodyPr anchor="b"/>
          <a:lstStyle>
            <a:lvl1pPr marL="0" indent="0">
              <a:buNone/>
              <a:defRPr sz="3200" b="1"/>
            </a:lvl1pPr>
            <a:lvl2pPr marL="603668" indent="0">
              <a:buNone/>
              <a:defRPr sz="2700" b="1"/>
            </a:lvl2pPr>
            <a:lvl3pPr marL="1207339" indent="0">
              <a:buNone/>
              <a:defRPr sz="2400" b="1"/>
            </a:lvl3pPr>
            <a:lvl4pPr marL="1810996" indent="0">
              <a:buNone/>
              <a:defRPr sz="2100" b="1"/>
            </a:lvl4pPr>
            <a:lvl5pPr marL="2414680" indent="0">
              <a:buNone/>
              <a:defRPr sz="2100" b="1"/>
            </a:lvl5pPr>
            <a:lvl6pPr marL="3018342" indent="0">
              <a:buNone/>
              <a:defRPr sz="2100" b="1"/>
            </a:lvl6pPr>
            <a:lvl7pPr marL="3622005" indent="0">
              <a:buNone/>
              <a:defRPr sz="2100" b="1"/>
            </a:lvl7pPr>
            <a:lvl8pPr marL="4225673" indent="0">
              <a:buNone/>
              <a:defRPr sz="2100" b="1"/>
            </a:lvl8pPr>
            <a:lvl9pPr marL="4829342"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86917"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324AB848-0D79-4BB1-8551-76E286A3428B}"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833849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264410CA-55B0-40FE-BEFE-CD979DB58FD1}"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883268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0BD109FE-154F-49E4-8D02-47A3E8B500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65985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08965" y="8463284"/>
            <a:ext cx="5278000" cy="634339"/>
          </a:xfrm>
          <a:ln/>
        </p:spPr>
        <p:txBody>
          <a:bodyPr/>
          <a:lstStyle>
            <a:lvl1pPr algn="l">
              <a:defRPr lang="en-US" sz="2100" b="1"/>
            </a:lvl1pPr>
          </a:lstStyle>
          <a:p>
            <a:pPr>
              <a:defRPr/>
            </a:pPr>
            <a:r>
              <a:rPr altLang="en-US" dirty="0">
                <a:solidFill>
                  <a:prstClr val="black"/>
                </a:solidFill>
              </a:rPr>
              <a:t>For Policy Development Purposes Only</a:t>
            </a:r>
            <a:endParaRPr sz="2400" dirty="0">
              <a:solidFill>
                <a:prstClr val="black"/>
              </a:solidFill>
            </a:endParaRPr>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solidFill>
                  <a:prstClr val="black"/>
                </a:solidFill>
              </a:rPr>
              <a:t>Slide </a:t>
            </a:r>
            <a:fld id="{9A3CBEC9-3421-470A-8847-5F6DEB543E53}"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7402377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1768" y="363770"/>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8" y="1911556"/>
            <a:ext cx="4006906" cy="6248235"/>
          </a:xfrm>
        </p:spPr>
        <p:txBody>
          <a:bodyPr/>
          <a:lstStyle>
            <a:lvl1pPr marL="0" indent="0">
              <a:buNone/>
              <a:defRPr sz="1900"/>
            </a:lvl1pPr>
            <a:lvl2pPr marL="603668" indent="0">
              <a:buNone/>
              <a:defRPr sz="1600"/>
            </a:lvl2pPr>
            <a:lvl3pPr marL="1207339" indent="0">
              <a:buNone/>
              <a:defRPr sz="1300"/>
            </a:lvl3pPr>
            <a:lvl4pPr marL="1810996" indent="0">
              <a:buNone/>
              <a:defRPr sz="1200"/>
            </a:lvl4pPr>
            <a:lvl5pPr marL="2414680" indent="0">
              <a:buNone/>
              <a:defRPr sz="1200"/>
            </a:lvl5pPr>
            <a:lvl6pPr marL="3018342" indent="0">
              <a:buNone/>
              <a:defRPr sz="1200"/>
            </a:lvl6pPr>
            <a:lvl7pPr marL="3622005" indent="0">
              <a:buNone/>
              <a:defRPr sz="1200"/>
            </a:lvl7pPr>
            <a:lvl8pPr marL="4225673" indent="0">
              <a:buNone/>
              <a:defRPr sz="1200"/>
            </a:lvl8pPr>
            <a:lvl9pPr marL="4829342"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F9B59B9E-22FA-4207-A1FB-7239D803BF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5847633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3668" indent="0">
              <a:buNone/>
              <a:defRPr sz="3700"/>
            </a:lvl2pPr>
            <a:lvl3pPr marL="1207339" indent="0">
              <a:buNone/>
              <a:defRPr sz="3200"/>
            </a:lvl3pPr>
            <a:lvl4pPr marL="1810996" indent="0">
              <a:buNone/>
              <a:defRPr sz="2700"/>
            </a:lvl4pPr>
            <a:lvl5pPr marL="2414680" indent="0">
              <a:buNone/>
              <a:defRPr sz="2700"/>
            </a:lvl5pPr>
            <a:lvl6pPr marL="3018342" indent="0">
              <a:buNone/>
              <a:defRPr sz="2700"/>
            </a:lvl6pPr>
            <a:lvl7pPr marL="3622005" indent="0">
              <a:buNone/>
              <a:defRPr sz="2700"/>
            </a:lvl7pPr>
            <a:lvl8pPr marL="4225673" indent="0">
              <a:buNone/>
              <a:defRPr sz="2700"/>
            </a:lvl8pPr>
            <a:lvl9pPr marL="4829342" indent="0">
              <a:buNone/>
              <a:defRPr sz="2700"/>
            </a:lvl9pPr>
          </a:lstStyle>
          <a:p>
            <a:pPr lvl="0"/>
            <a:endParaRPr lang="en-US" noProof="0"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3668" indent="0">
              <a:buNone/>
              <a:defRPr sz="1600"/>
            </a:lvl2pPr>
            <a:lvl3pPr marL="1207339" indent="0">
              <a:buNone/>
              <a:defRPr sz="1300"/>
            </a:lvl3pPr>
            <a:lvl4pPr marL="1810996" indent="0">
              <a:buNone/>
              <a:defRPr sz="1200"/>
            </a:lvl4pPr>
            <a:lvl5pPr marL="2414680" indent="0">
              <a:buNone/>
              <a:defRPr sz="1200"/>
            </a:lvl5pPr>
            <a:lvl6pPr marL="3018342" indent="0">
              <a:buNone/>
              <a:defRPr sz="1200"/>
            </a:lvl6pPr>
            <a:lvl7pPr marL="3622005" indent="0">
              <a:buNone/>
              <a:defRPr sz="1200"/>
            </a:lvl7pPr>
            <a:lvl8pPr marL="4225673" indent="0">
              <a:buNone/>
              <a:defRPr sz="1200"/>
            </a:lvl8pPr>
            <a:lvl9pPr marL="4829342"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8463FEC-5F86-4FAD-BCFF-6CA12CA885B8}"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232572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0057DB5-8FF7-4BA7-8914-A1AF0B1A2C5F}"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6333584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3330" y="298222"/>
            <a:ext cx="2833379" cy="78615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047" y="298222"/>
            <a:ext cx="8301377" cy="78615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5B6A19AC-5F13-45D0-82BB-124D812311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95149040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29318" y="298140"/>
            <a:ext cx="6417391" cy="943050"/>
          </a:xfrm>
        </p:spPr>
        <p:txBody>
          <a:bodyPr/>
          <a:lstStyle/>
          <a:p>
            <a:r>
              <a:rPr lang="en-US"/>
              <a:t>Click to edit Master title style</a:t>
            </a:r>
          </a:p>
        </p:txBody>
      </p:sp>
      <p:sp>
        <p:nvSpPr>
          <p:cNvPr id="3" name="Table Placeholder 2"/>
          <p:cNvSpPr>
            <a:spLocks noGrp="1"/>
          </p:cNvSpPr>
          <p:nvPr>
            <p:ph type="tbl" idx="1"/>
          </p:nvPr>
        </p:nvSpPr>
        <p:spPr>
          <a:xfrm>
            <a:off x="608965" y="1750775"/>
            <a:ext cx="10961370" cy="6408934"/>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27C9FCF-F3F4-40F2-BD82-0E67C2AB7E05}"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583867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74"/>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837" tIns="60451" rIns="120837" bIns="60451"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5" name="Rectangle 6"/>
          <p:cNvSpPr>
            <a:spLocks noChangeArrowheads="1"/>
          </p:cNvSpPr>
          <p:nvPr userDrawn="1"/>
        </p:nvSpPr>
        <p:spPr bwMode="auto">
          <a:xfrm>
            <a:off x="0" y="74"/>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837" tIns="60451" rIns="120837" bIns="60451"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endParaRPr>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4229" y="298140"/>
            <a:ext cx="12198331"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913450" y="2837608"/>
            <a:ext cx="10352405" cy="1957992"/>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826895" y="5176202"/>
            <a:ext cx="8525510" cy="2334366"/>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dirty="0">
                <a:solidFill>
                  <a:prstClr val="black"/>
                </a:solidFill>
              </a:rPr>
              <a:t>For Policy Development Purposes Only</a:t>
            </a:r>
          </a:p>
        </p:txBody>
      </p:sp>
    </p:spTree>
    <p:extLst>
      <p:ext uri="{BB962C8B-B14F-4D97-AF65-F5344CB8AC3E}">
        <p14:creationId xmlns:p14="http://schemas.microsoft.com/office/powerpoint/2010/main" val="20899261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08965" y="8463284"/>
            <a:ext cx="5278000" cy="634339"/>
          </a:xfrm>
          <a:ln/>
        </p:spPr>
        <p:txBody>
          <a:bodyPr/>
          <a:lstStyle>
            <a:lvl1pPr algn="l">
              <a:defRPr lang="en-US" sz="2100" b="1"/>
            </a:lvl1pPr>
          </a:lstStyle>
          <a:p>
            <a:pPr>
              <a:defRPr/>
            </a:pPr>
            <a:r>
              <a:rPr altLang="en-US" dirty="0">
                <a:solidFill>
                  <a:prstClr val="black"/>
                </a:solidFill>
              </a:rPr>
              <a:t>For Policy Development Purposes Only</a:t>
            </a:r>
            <a:endParaRPr sz="2400" dirty="0">
              <a:solidFill>
                <a:prstClr val="black"/>
              </a:solidFill>
            </a:endParaRPr>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solidFill>
                  <a:prstClr val="black"/>
                </a:solidFill>
              </a:rPr>
              <a:t>Slide </a:t>
            </a:r>
            <a:fld id="{9A3CBEC9-3421-470A-8847-5F6DEB543E53}"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1223257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2" y="5869748"/>
            <a:ext cx="10352405" cy="1814208"/>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082" y="3871582"/>
            <a:ext cx="10352405" cy="1998166"/>
          </a:xfrm>
        </p:spPr>
        <p:txBody>
          <a:bodyPr anchor="b"/>
          <a:lstStyle>
            <a:lvl1pPr marL="0" indent="0">
              <a:buNone/>
              <a:defRPr sz="2700"/>
            </a:lvl1pPr>
            <a:lvl2pPr marL="604186" indent="0">
              <a:buNone/>
              <a:defRPr sz="2400"/>
            </a:lvl2pPr>
            <a:lvl3pPr marL="1208373" indent="0">
              <a:buNone/>
              <a:defRPr sz="2100"/>
            </a:lvl3pPr>
            <a:lvl4pPr marL="1812547" indent="0">
              <a:buNone/>
              <a:defRPr sz="1900"/>
            </a:lvl4pPr>
            <a:lvl5pPr marL="2416749" indent="0">
              <a:buNone/>
              <a:defRPr sz="1900"/>
            </a:lvl5pPr>
            <a:lvl6pPr marL="3020926" indent="0">
              <a:buNone/>
              <a:defRPr sz="1900"/>
            </a:lvl6pPr>
            <a:lvl7pPr marL="3625108" indent="0">
              <a:buNone/>
              <a:defRPr sz="1900"/>
            </a:lvl7pPr>
            <a:lvl8pPr marL="4229291" indent="0">
              <a:buNone/>
              <a:defRPr sz="1900"/>
            </a:lvl8pPr>
            <a:lvl9pPr marL="4833478" indent="0">
              <a:buNone/>
              <a:defRPr sz="19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D1B72EA1-7B23-430E-A64E-0ED8745C61B7}"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0859770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8965"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144"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9DC3DB0-886C-48F7-9F68-2C470700E812}"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4925300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4186" indent="0">
              <a:buNone/>
              <a:defRPr sz="2700" b="1"/>
            </a:lvl2pPr>
            <a:lvl3pPr marL="1208373" indent="0">
              <a:buNone/>
              <a:defRPr sz="2400" b="1"/>
            </a:lvl3pPr>
            <a:lvl4pPr marL="1812547" indent="0">
              <a:buNone/>
              <a:defRPr sz="2100" b="1"/>
            </a:lvl4pPr>
            <a:lvl5pPr marL="2416749" indent="0">
              <a:buNone/>
              <a:defRPr sz="2100" b="1"/>
            </a:lvl5pPr>
            <a:lvl6pPr marL="3020926" indent="0">
              <a:buNone/>
              <a:defRPr sz="2100" b="1"/>
            </a:lvl6pPr>
            <a:lvl7pPr marL="3625108" indent="0">
              <a:buNone/>
              <a:defRPr sz="2100" b="1"/>
            </a:lvl7pPr>
            <a:lvl8pPr marL="4229291" indent="0">
              <a:buNone/>
              <a:defRPr sz="2100" b="1"/>
            </a:lvl8pPr>
            <a:lvl9pPr marL="4833478" indent="0">
              <a:buNone/>
              <a:defRPr sz="2100" b="1"/>
            </a:lvl9pPr>
          </a:lstStyle>
          <a:p>
            <a:pPr lvl="0"/>
            <a:r>
              <a:rPr lang="en-US"/>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6917" y="2044685"/>
            <a:ext cx="5383420" cy="852127"/>
          </a:xfrm>
        </p:spPr>
        <p:txBody>
          <a:bodyPr anchor="b"/>
          <a:lstStyle>
            <a:lvl1pPr marL="0" indent="0">
              <a:buNone/>
              <a:defRPr sz="3200" b="1"/>
            </a:lvl1pPr>
            <a:lvl2pPr marL="604186" indent="0">
              <a:buNone/>
              <a:defRPr sz="2700" b="1"/>
            </a:lvl2pPr>
            <a:lvl3pPr marL="1208373" indent="0">
              <a:buNone/>
              <a:defRPr sz="2400" b="1"/>
            </a:lvl3pPr>
            <a:lvl4pPr marL="1812547" indent="0">
              <a:buNone/>
              <a:defRPr sz="2100" b="1"/>
            </a:lvl4pPr>
            <a:lvl5pPr marL="2416749" indent="0">
              <a:buNone/>
              <a:defRPr sz="2100" b="1"/>
            </a:lvl5pPr>
            <a:lvl6pPr marL="3020926" indent="0">
              <a:buNone/>
              <a:defRPr sz="2100" b="1"/>
            </a:lvl6pPr>
            <a:lvl7pPr marL="3625108" indent="0">
              <a:buNone/>
              <a:defRPr sz="2100" b="1"/>
            </a:lvl7pPr>
            <a:lvl8pPr marL="4229291" indent="0">
              <a:buNone/>
              <a:defRPr sz="2100" b="1"/>
            </a:lvl8pPr>
            <a:lvl9pPr marL="483347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86917"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324AB848-0D79-4BB1-8551-76E286A3428B}"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015255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2" y="5869748"/>
            <a:ext cx="10352405" cy="1814208"/>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082" y="3871582"/>
            <a:ext cx="10352405" cy="1998166"/>
          </a:xfrm>
        </p:spPr>
        <p:txBody>
          <a:bodyPr anchor="b"/>
          <a:lstStyle>
            <a:lvl1pPr marL="0" indent="0">
              <a:buNone/>
              <a:defRPr sz="2700"/>
            </a:lvl1pPr>
            <a:lvl2pPr marL="603237" indent="0">
              <a:buNone/>
              <a:defRPr sz="2400"/>
            </a:lvl2pPr>
            <a:lvl3pPr marL="1206476" indent="0">
              <a:buNone/>
              <a:defRPr sz="2100"/>
            </a:lvl3pPr>
            <a:lvl4pPr marL="1809704" indent="0">
              <a:buNone/>
              <a:defRPr sz="1900"/>
            </a:lvl4pPr>
            <a:lvl5pPr marL="2412955" indent="0">
              <a:buNone/>
              <a:defRPr sz="1900"/>
            </a:lvl5pPr>
            <a:lvl6pPr marL="3016190" indent="0">
              <a:buNone/>
              <a:defRPr sz="1900"/>
            </a:lvl6pPr>
            <a:lvl7pPr marL="3619421" indent="0">
              <a:buNone/>
              <a:defRPr sz="1900"/>
            </a:lvl7pPr>
            <a:lvl8pPr marL="4222660" indent="0">
              <a:buNone/>
              <a:defRPr sz="1900"/>
            </a:lvl8pPr>
            <a:lvl9pPr marL="4825899" indent="0">
              <a:buNone/>
              <a:defRPr sz="19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D1B72EA1-7B23-430E-A64E-0ED8745C61B7}"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6689315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264410CA-55B0-40FE-BEFE-CD979DB58FD1}"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3767844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0BD109FE-154F-49E4-8D02-47A3E8B500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1399650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1768" y="363762"/>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8" y="1911548"/>
            <a:ext cx="4006906" cy="6248235"/>
          </a:xfrm>
        </p:spPr>
        <p:txBody>
          <a:bodyPr/>
          <a:lstStyle>
            <a:lvl1pPr marL="0" indent="0">
              <a:buNone/>
              <a:defRPr sz="1900"/>
            </a:lvl1pPr>
            <a:lvl2pPr marL="604186" indent="0">
              <a:buNone/>
              <a:defRPr sz="1600"/>
            </a:lvl2pPr>
            <a:lvl3pPr marL="1208373" indent="0">
              <a:buNone/>
              <a:defRPr sz="1300"/>
            </a:lvl3pPr>
            <a:lvl4pPr marL="1812547" indent="0">
              <a:buNone/>
              <a:defRPr sz="1200"/>
            </a:lvl4pPr>
            <a:lvl5pPr marL="2416749" indent="0">
              <a:buNone/>
              <a:defRPr sz="1200"/>
            </a:lvl5pPr>
            <a:lvl6pPr marL="3020926" indent="0">
              <a:buNone/>
              <a:defRPr sz="1200"/>
            </a:lvl6pPr>
            <a:lvl7pPr marL="3625108" indent="0">
              <a:buNone/>
              <a:defRPr sz="1200"/>
            </a:lvl7pPr>
            <a:lvl8pPr marL="4229291" indent="0">
              <a:buNone/>
              <a:defRPr sz="1200"/>
            </a:lvl8pPr>
            <a:lvl9pPr marL="4833478"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F9B59B9E-22FA-4207-A1FB-7239D803BF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50104455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4186" indent="0">
              <a:buNone/>
              <a:defRPr sz="3700"/>
            </a:lvl2pPr>
            <a:lvl3pPr marL="1208373" indent="0">
              <a:buNone/>
              <a:defRPr sz="3200"/>
            </a:lvl3pPr>
            <a:lvl4pPr marL="1812547" indent="0">
              <a:buNone/>
              <a:defRPr sz="2700"/>
            </a:lvl4pPr>
            <a:lvl5pPr marL="2416749" indent="0">
              <a:buNone/>
              <a:defRPr sz="2700"/>
            </a:lvl5pPr>
            <a:lvl6pPr marL="3020926" indent="0">
              <a:buNone/>
              <a:defRPr sz="2700"/>
            </a:lvl6pPr>
            <a:lvl7pPr marL="3625108" indent="0">
              <a:buNone/>
              <a:defRPr sz="2700"/>
            </a:lvl7pPr>
            <a:lvl8pPr marL="4229291" indent="0">
              <a:buNone/>
              <a:defRPr sz="2700"/>
            </a:lvl8pPr>
            <a:lvl9pPr marL="4833478" indent="0">
              <a:buNone/>
              <a:defRPr sz="2700"/>
            </a:lvl9pPr>
          </a:lstStyle>
          <a:p>
            <a:pPr lvl="0"/>
            <a:endParaRPr lang="en-US" noProof="0"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4186" indent="0">
              <a:buNone/>
              <a:defRPr sz="1600"/>
            </a:lvl2pPr>
            <a:lvl3pPr marL="1208373" indent="0">
              <a:buNone/>
              <a:defRPr sz="1300"/>
            </a:lvl3pPr>
            <a:lvl4pPr marL="1812547" indent="0">
              <a:buNone/>
              <a:defRPr sz="1200"/>
            </a:lvl4pPr>
            <a:lvl5pPr marL="2416749" indent="0">
              <a:buNone/>
              <a:defRPr sz="1200"/>
            </a:lvl5pPr>
            <a:lvl6pPr marL="3020926" indent="0">
              <a:buNone/>
              <a:defRPr sz="1200"/>
            </a:lvl6pPr>
            <a:lvl7pPr marL="3625108" indent="0">
              <a:buNone/>
              <a:defRPr sz="1200"/>
            </a:lvl7pPr>
            <a:lvl8pPr marL="4229291" indent="0">
              <a:buNone/>
              <a:defRPr sz="1200"/>
            </a:lvl8pPr>
            <a:lvl9pPr marL="4833478"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8463FEC-5F86-4FAD-BCFF-6CA12CA885B8}"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6899003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0057DB5-8FF7-4BA7-8914-A1AF0B1A2C5F}"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57053737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3330" y="298214"/>
            <a:ext cx="2833379" cy="78615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039" y="298214"/>
            <a:ext cx="8301377" cy="78615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5B6A19AC-5F13-45D0-82BB-124D812311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28571438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29318" y="298140"/>
            <a:ext cx="6417391" cy="943050"/>
          </a:xfrm>
        </p:spPr>
        <p:txBody>
          <a:bodyPr/>
          <a:lstStyle/>
          <a:p>
            <a:r>
              <a:rPr lang="en-US"/>
              <a:t>Click to edit Master title style</a:t>
            </a:r>
          </a:p>
        </p:txBody>
      </p:sp>
      <p:sp>
        <p:nvSpPr>
          <p:cNvPr id="3" name="Table Placeholder 2"/>
          <p:cNvSpPr>
            <a:spLocks noGrp="1"/>
          </p:cNvSpPr>
          <p:nvPr>
            <p:ph type="tbl" idx="1"/>
          </p:nvPr>
        </p:nvSpPr>
        <p:spPr>
          <a:xfrm>
            <a:off x="608965" y="1750775"/>
            <a:ext cx="10961370" cy="6408934"/>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27C9FCF-F3F4-40F2-BD82-0E67C2AB7E05}"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5135218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66"/>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941" tIns="60499" rIns="120941" bIns="60499"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5" name="Rectangle 6"/>
          <p:cNvSpPr>
            <a:spLocks noChangeArrowheads="1"/>
          </p:cNvSpPr>
          <p:nvPr userDrawn="1"/>
        </p:nvSpPr>
        <p:spPr bwMode="auto">
          <a:xfrm>
            <a:off x="0" y="66"/>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941" tIns="60499" rIns="120941" bIns="60499"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endParaRPr>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4229" y="298140"/>
            <a:ext cx="12198331"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913450" y="2837608"/>
            <a:ext cx="10352405" cy="1957992"/>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826895" y="5176202"/>
            <a:ext cx="8525510" cy="2334366"/>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dirty="0">
                <a:solidFill>
                  <a:prstClr val="black"/>
                </a:solidFill>
              </a:rPr>
              <a:t>For Policy Development Purposes Only</a:t>
            </a:r>
          </a:p>
        </p:txBody>
      </p:sp>
    </p:spTree>
    <p:extLst>
      <p:ext uri="{BB962C8B-B14F-4D97-AF65-F5344CB8AC3E}">
        <p14:creationId xmlns:p14="http://schemas.microsoft.com/office/powerpoint/2010/main" val="14460603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08965" y="8463284"/>
            <a:ext cx="5278000" cy="634339"/>
          </a:xfrm>
          <a:ln/>
        </p:spPr>
        <p:txBody>
          <a:bodyPr/>
          <a:lstStyle>
            <a:lvl1pPr algn="l">
              <a:defRPr lang="en-US" sz="2100" b="1"/>
            </a:lvl1pPr>
          </a:lstStyle>
          <a:p>
            <a:pPr>
              <a:defRPr/>
            </a:pPr>
            <a:r>
              <a:rPr altLang="en-US" dirty="0">
                <a:solidFill>
                  <a:prstClr val="black"/>
                </a:solidFill>
              </a:rPr>
              <a:t>For Policy Development Purposes Only</a:t>
            </a:r>
            <a:endParaRPr sz="2400" dirty="0">
              <a:solidFill>
                <a:prstClr val="black"/>
              </a:solidFill>
            </a:endParaRPr>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solidFill>
                  <a:prstClr val="black"/>
                </a:solidFill>
              </a:rPr>
              <a:t>Slide </a:t>
            </a:r>
            <a:fld id="{9A3CBEC9-3421-470A-8847-5F6DEB543E53}"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5788895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2" y="5869748"/>
            <a:ext cx="10352405" cy="1814208"/>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082" y="3871582"/>
            <a:ext cx="10352405" cy="1998166"/>
          </a:xfrm>
        </p:spPr>
        <p:txBody>
          <a:bodyPr anchor="b"/>
          <a:lstStyle>
            <a:lvl1pPr marL="0" indent="0">
              <a:buNone/>
              <a:defRPr sz="2700"/>
            </a:lvl1pPr>
            <a:lvl2pPr marL="604703" indent="0">
              <a:buNone/>
              <a:defRPr sz="2400"/>
            </a:lvl2pPr>
            <a:lvl3pPr marL="1209408" indent="0">
              <a:buNone/>
              <a:defRPr sz="2100"/>
            </a:lvl3pPr>
            <a:lvl4pPr marL="1814100" indent="0">
              <a:buNone/>
              <a:defRPr sz="1900"/>
            </a:lvl4pPr>
            <a:lvl5pPr marL="2418818" indent="0">
              <a:buNone/>
              <a:defRPr sz="1900"/>
            </a:lvl5pPr>
            <a:lvl6pPr marL="3023514" indent="0">
              <a:buNone/>
              <a:defRPr sz="1900"/>
            </a:lvl6pPr>
            <a:lvl7pPr marL="3628213" indent="0">
              <a:buNone/>
              <a:defRPr sz="1900"/>
            </a:lvl7pPr>
            <a:lvl8pPr marL="4232913" indent="0">
              <a:buNone/>
              <a:defRPr sz="1900"/>
            </a:lvl8pPr>
            <a:lvl9pPr marL="4837618" indent="0">
              <a:buNone/>
              <a:defRPr sz="19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D1B72EA1-7B23-430E-A64E-0ED8745C61B7}"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811774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8965"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144"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9DC3DB0-886C-48F7-9F68-2C470700E812}"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30733712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8965"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144"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9DC3DB0-886C-48F7-9F68-2C470700E812}"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27364773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4703" indent="0">
              <a:buNone/>
              <a:defRPr sz="2700" b="1"/>
            </a:lvl2pPr>
            <a:lvl3pPr marL="1209408" indent="0">
              <a:buNone/>
              <a:defRPr sz="2400" b="1"/>
            </a:lvl3pPr>
            <a:lvl4pPr marL="1814100" indent="0">
              <a:buNone/>
              <a:defRPr sz="2100" b="1"/>
            </a:lvl4pPr>
            <a:lvl5pPr marL="2418818" indent="0">
              <a:buNone/>
              <a:defRPr sz="2100" b="1"/>
            </a:lvl5pPr>
            <a:lvl6pPr marL="3023514" indent="0">
              <a:buNone/>
              <a:defRPr sz="2100" b="1"/>
            </a:lvl6pPr>
            <a:lvl7pPr marL="3628213" indent="0">
              <a:buNone/>
              <a:defRPr sz="2100" b="1"/>
            </a:lvl7pPr>
            <a:lvl8pPr marL="4232913" indent="0">
              <a:buNone/>
              <a:defRPr sz="2100" b="1"/>
            </a:lvl8pPr>
            <a:lvl9pPr marL="4837618" indent="0">
              <a:buNone/>
              <a:defRPr sz="2100" b="1"/>
            </a:lvl9pPr>
          </a:lstStyle>
          <a:p>
            <a:pPr lvl="0"/>
            <a:r>
              <a:rPr lang="en-US"/>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6917" y="2044685"/>
            <a:ext cx="5383420" cy="852127"/>
          </a:xfrm>
        </p:spPr>
        <p:txBody>
          <a:bodyPr anchor="b"/>
          <a:lstStyle>
            <a:lvl1pPr marL="0" indent="0">
              <a:buNone/>
              <a:defRPr sz="3200" b="1"/>
            </a:lvl1pPr>
            <a:lvl2pPr marL="604703" indent="0">
              <a:buNone/>
              <a:defRPr sz="2700" b="1"/>
            </a:lvl2pPr>
            <a:lvl3pPr marL="1209408" indent="0">
              <a:buNone/>
              <a:defRPr sz="2400" b="1"/>
            </a:lvl3pPr>
            <a:lvl4pPr marL="1814100" indent="0">
              <a:buNone/>
              <a:defRPr sz="2100" b="1"/>
            </a:lvl4pPr>
            <a:lvl5pPr marL="2418818" indent="0">
              <a:buNone/>
              <a:defRPr sz="2100" b="1"/>
            </a:lvl5pPr>
            <a:lvl6pPr marL="3023514" indent="0">
              <a:buNone/>
              <a:defRPr sz="2100" b="1"/>
            </a:lvl6pPr>
            <a:lvl7pPr marL="3628213" indent="0">
              <a:buNone/>
              <a:defRPr sz="2100" b="1"/>
            </a:lvl7pPr>
            <a:lvl8pPr marL="4232913" indent="0">
              <a:buNone/>
              <a:defRPr sz="2100" b="1"/>
            </a:lvl8pPr>
            <a:lvl9pPr marL="4837618"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86917"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324AB848-0D79-4BB1-8551-76E286A3428B}"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8597684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264410CA-55B0-40FE-BEFE-CD979DB58FD1}"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6921125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0BD109FE-154F-49E4-8D02-47A3E8B500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598986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1768" y="363754"/>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8" y="1911540"/>
            <a:ext cx="4006906" cy="6248235"/>
          </a:xfrm>
        </p:spPr>
        <p:txBody>
          <a:bodyPr/>
          <a:lstStyle>
            <a:lvl1pPr marL="0" indent="0">
              <a:buNone/>
              <a:defRPr sz="1900"/>
            </a:lvl1pPr>
            <a:lvl2pPr marL="604703" indent="0">
              <a:buNone/>
              <a:defRPr sz="1600"/>
            </a:lvl2pPr>
            <a:lvl3pPr marL="1209408" indent="0">
              <a:buNone/>
              <a:defRPr sz="1300"/>
            </a:lvl3pPr>
            <a:lvl4pPr marL="1814100" indent="0">
              <a:buNone/>
              <a:defRPr sz="1200"/>
            </a:lvl4pPr>
            <a:lvl5pPr marL="2418818" indent="0">
              <a:buNone/>
              <a:defRPr sz="1200"/>
            </a:lvl5pPr>
            <a:lvl6pPr marL="3023514" indent="0">
              <a:buNone/>
              <a:defRPr sz="1200"/>
            </a:lvl6pPr>
            <a:lvl7pPr marL="3628213" indent="0">
              <a:buNone/>
              <a:defRPr sz="1200"/>
            </a:lvl7pPr>
            <a:lvl8pPr marL="4232913" indent="0">
              <a:buNone/>
              <a:defRPr sz="1200"/>
            </a:lvl8pPr>
            <a:lvl9pPr marL="4837618"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F9B59B9E-22FA-4207-A1FB-7239D803BF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2211106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4703" indent="0">
              <a:buNone/>
              <a:defRPr sz="3700"/>
            </a:lvl2pPr>
            <a:lvl3pPr marL="1209408" indent="0">
              <a:buNone/>
              <a:defRPr sz="3200"/>
            </a:lvl3pPr>
            <a:lvl4pPr marL="1814100" indent="0">
              <a:buNone/>
              <a:defRPr sz="2700"/>
            </a:lvl4pPr>
            <a:lvl5pPr marL="2418818" indent="0">
              <a:buNone/>
              <a:defRPr sz="2700"/>
            </a:lvl5pPr>
            <a:lvl6pPr marL="3023514" indent="0">
              <a:buNone/>
              <a:defRPr sz="2700"/>
            </a:lvl6pPr>
            <a:lvl7pPr marL="3628213" indent="0">
              <a:buNone/>
              <a:defRPr sz="2700"/>
            </a:lvl7pPr>
            <a:lvl8pPr marL="4232913" indent="0">
              <a:buNone/>
              <a:defRPr sz="2700"/>
            </a:lvl8pPr>
            <a:lvl9pPr marL="4837618" indent="0">
              <a:buNone/>
              <a:defRPr sz="2700"/>
            </a:lvl9pPr>
          </a:lstStyle>
          <a:p>
            <a:pPr lvl="0"/>
            <a:endParaRPr lang="en-US" noProof="0"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4703" indent="0">
              <a:buNone/>
              <a:defRPr sz="1600"/>
            </a:lvl2pPr>
            <a:lvl3pPr marL="1209408" indent="0">
              <a:buNone/>
              <a:defRPr sz="1300"/>
            </a:lvl3pPr>
            <a:lvl4pPr marL="1814100" indent="0">
              <a:buNone/>
              <a:defRPr sz="1200"/>
            </a:lvl4pPr>
            <a:lvl5pPr marL="2418818" indent="0">
              <a:buNone/>
              <a:defRPr sz="1200"/>
            </a:lvl5pPr>
            <a:lvl6pPr marL="3023514" indent="0">
              <a:buNone/>
              <a:defRPr sz="1200"/>
            </a:lvl6pPr>
            <a:lvl7pPr marL="3628213" indent="0">
              <a:buNone/>
              <a:defRPr sz="1200"/>
            </a:lvl7pPr>
            <a:lvl8pPr marL="4232913" indent="0">
              <a:buNone/>
              <a:defRPr sz="1200"/>
            </a:lvl8pPr>
            <a:lvl9pPr marL="4837618"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8463FEC-5F86-4FAD-BCFF-6CA12CA885B8}"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4091288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0057DB5-8FF7-4BA7-8914-A1AF0B1A2C5F}"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157582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3330" y="298206"/>
            <a:ext cx="2833379" cy="78615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031" y="298206"/>
            <a:ext cx="8301377" cy="78615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5B6A19AC-5F13-45D0-82BB-124D812311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3326512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29318" y="298140"/>
            <a:ext cx="6417391" cy="943050"/>
          </a:xfrm>
        </p:spPr>
        <p:txBody>
          <a:bodyPr/>
          <a:lstStyle/>
          <a:p>
            <a:r>
              <a:rPr lang="en-US"/>
              <a:t>Click to edit Master title style</a:t>
            </a:r>
          </a:p>
        </p:txBody>
      </p:sp>
      <p:sp>
        <p:nvSpPr>
          <p:cNvPr id="3" name="Table Placeholder 2"/>
          <p:cNvSpPr>
            <a:spLocks noGrp="1"/>
          </p:cNvSpPr>
          <p:nvPr>
            <p:ph type="tbl" idx="1"/>
          </p:nvPr>
        </p:nvSpPr>
        <p:spPr>
          <a:xfrm>
            <a:off x="608965" y="1750775"/>
            <a:ext cx="10961370" cy="6408934"/>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27C9FCF-F3F4-40F2-BD82-0E67C2AB7E05}"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90039419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57"/>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062" tIns="60555" rIns="121062" bIns="60555"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5" name="Rectangle 6"/>
          <p:cNvSpPr>
            <a:spLocks noChangeArrowheads="1"/>
          </p:cNvSpPr>
          <p:nvPr userDrawn="1"/>
        </p:nvSpPr>
        <p:spPr bwMode="auto">
          <a:xfrm>
            <a:off x="0" y="57"/>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062" tIns="60555" rIns="121062" bIns="60555"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endParaRPr>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4229" y="298140"/>
            <a:ext cx="12198331"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913450" y="2837608"/>
            <a:ext cx="10352405" cy="1957992"/>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826895" y="5176202"/>
            <a:ext cx="8525510" cy="2334366"/>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dirty="0">
                <a:solidFill>
                  <a:prstClr val="black"/>
                </a:solidFill>
              </a:rPr>
              <a:t>For Policy Development Purposes Only</a:t>
            </a:r>
          </a:p>
        </p:txBody>
      </p:sp>
    </p:spTree>
    <p:extLst>
      <p:ext uri="{BB962C8B-B14F-4D97-AF65-F5344CB8AC3E}">
        <p14:creationId xmlns:p14="http://schemas.microsoft.com/office/powerpoint/2010/main" val="290315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3237" indent="0">
              <a:buNone/>
              <a:defRPr sz="2700" b="1"/>
            </a:lvl2pPr>
            <a:lvl3pPr marL="1206476" indent="0">
              <a:buNone/>
              <a:defRPr sz="2400" b="1"/>
            </a:lvl3pPr>
            <a:lvl4pPr marL="1809704" indent="0">
              <a:buNone/>
              <a:defRPr sz="2100" b="1"/>
            </a:lvl4pPr>
            <a:lvl5pPr marL="2412955" indent="0">
              <a:buNone/>
              <a:defRPr sz="2100" b="1"/>
            </a:lvl5pPr>
            <a:lvl6pPr marL="3016190" indent="0">
              <a:buNone/>
              <a:defRPr sz="2100" b="1"/>
            </a:lvl6pPr>
            <a:lvl7pPr marL="3619421" indent="0">
              <a:buNone/>
              <a:defRPr sz="2100" b="1"/>
            </a:lvl7pPr>
            <a:lvl8pPr marL="4222660" indent="0">
              <a:buNone/>
              <a:defRPr sz="2100" b="1"/>
            </a:lvl8pPr>
            <a:lvl9pPr marL="4825899" indent="0">
              <a:buNone/>
              <a:defRPr sz="2100" b="1"/>
            </a:lvl9pPr>
          </a:lstStyle>
          <a:p>
            <a:pPr lvl="0"/>
            <a:r>
              <a:rPr lang="en-US"/>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6917" y="2044685"/>
            <a:ext cx="5383420" cy="852127"/>
          </a:xfrm>
        </p:spPr>
        <p:txBody>
          <a:bodyPr anchor="b"/>
          <a:lstStyle>
            <a:lvl1pPr marL="0" indent="0">
              <a:buNone/>
              <a:defRPr sz="3200" b="1"/>
            </a:lvl1pPr>
            <a:lvl2pPr marL="603237" indent="0">
              <a:buNone/>
              <a:defRPr sz="2700" b="1"/>
            </a:lvl2pPr>
            <a:lvl3pPr marL="1206476" indent="0">
              <a:buNone/>
              <a:defRPr sz="2400" b="1"/>
            </a:lvl3pPr>
            <a:lvl4pPr marL="1809704" indent="0">
              <a:buNone/>
              <a:defRPr sz="2100" b="1"/>
            </a:lvl4pPr>
            <a:lvl5pPr marL="2412955" indent="0">
              <a:buNone/>
              <a:defRPr sz="2100" b="1"/>
            </a:lvl5pPr>
            <a:lvl6pPr marL="3016190" indent="0">
              <a:buNone/>
              <a:defRPr sz="2100" b="1"/>
            </a:lvl6pPr>
            <a:lvl7pPr marL="3619421" indent="0">
              <a:buNone/>
              <a:defRPr sz="2100" b="1"/>
            </a:lvl7pPr>
            <a:lvl8pPr marL="4222660" indent="0">
              <a:buNone/>
              <a:defRPr sz="2100" b="1"/>
            </a:lvl8pPr>
            <a:lvl9pPr marL="4825899"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86917"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324AB848-0D79-4BB1-8551-76E286A3428B}"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31243555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08965" y="8463284"/>
            <a:ext cx="5278000" cy="634339"/>
          </a:xfrm>
          <a:ln/>
        </p:spPr>
        <p:txBody>
          <a:bodyPr/>
          <a:lstStyle>
            <a:lvl1pPr algn="l">
              <a:defRPr lang="en-US" sz="2100" b="1"/>
            </a:lvl1pPr>
          </a:lstStyle>
          <a:p>
            <a:pPr>
              <a:defRPr/>
            </a:pPr>
            <a:r>
              <a:rPr altLang="en-US" dirty="0">
                <a:solidFill>
                  <a:prstClr val="black"/>
                </a:solidFill>
              </a:rPr>
              <a:t>For Policy Development Purposes Only</a:t>
            </a:r>
            <a:endParaRPr sz="2400" dirty="0">
              <a:solidFill>
                <a:prstClr val="black"/>
              </a:solidFill>
            </a:endParaRPr>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solidFill>
                  <a:prstClr val="black"/>
                </a:solidFill>
              </a:rPr>
              <a:t>Slide </a:t>
            </a:r>
            <a:fld id="{9A3CBEC9-3421-470A-8847-5F6DEB543E53}"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08138825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2" y="5869748"/>
            <a:ext cx="10352405" cy="1814208"/>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082" y="3871582"/>
            <a:ext cx="10352405" cy="1998166"/>
          </a:xfrm>
        </p:spPr>
        <p:txBody>
          <a:bodyPr anchor="b"/>
          <a:lstStyle>
            <a:lvl1pPr marL="0" indent="0">
              <a:buNone/>
              <a:defRPr sz="2700"/>
            </a:lvl1pPr>
            <a:lvl2pPr marL="605309" indent="0">
              <a:buNone/>
              <a:defRPr sz="2400"/>
            </a:lvl2pPr>
            <a:lvl3pPr marL="1210616" indent="0">
              <a:buNone/>
              <a:defRPr sz="2100"/>
            </a:lvl3pPr>
            <a:lvl4pPr marL="1815915" indent="0">
              <a:buNone/>
              <a:defRPr sz="1900"/>
            </a:lvl4pPr>
            <a:lvl5pPr marL="2421233" indent="0">
              <a:buNone/>
              <a:defRPr sz="1900"/>
            </a:lvl5pPr>
            <a:lvl6pPr marL="3026535" indent="0">
              <a:buNone/>
              <a:defRPr sz="1900"/>
            </a:lvl6pPr>
            <a:lvl7pPr marL="3631838" indent="0">
              <a:buNone/>
              <a:defRPr sz="1900"/>
            </a:lvl7pPr>
            <a:lvl8pPr marL="4237144" indent="0">
              <a:buNone/>
              <a:defRPr sz="1900"/>
            </a:lvl8pPr>
            <a:lvl9pPr marL="4842450" indent="0">
              <a:buNone/>
              <a:defRPr sz="19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D1B72EA1-7B23-430E-A64E-0ED8745C61B7}"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87422598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8965"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144"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9DC3DB0-886C-48F7-9F68-2C470700E812}"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0210617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5309" indent="0">
              <a:buNone/>
              <a:defRPr sz="2700" b="1"/>
            </a:lvl2pPr>
            <a:lvl3pPr marL="1210616" indent="0">
              <a:buNone/>
              <a:defRPr sz="2400" b="1"/>
            </a:lvl3pPr>
            <a:lvl4pPr marL="1815915" indent="0">
              <a:buNone/>
              <a:defRPr sz="2100" b="1"/>
            </a:lvl4pPr>
            <a:lvl5pPr marL="2421233" indent="0">
              <a:buNone/>
              <a:defRPr sz="2100" b="1"/>
            </a:lvl5pPr>
            <a:lvl6pPr marL="3026535" indent="0">
              <a:buNone/>
              <a:defRPr sz="2100" b="1"/>
            </a:lvl6pPr>
            <a:lvl7pPr marL="3631838" indent="0">
              <a:buNone/>
              <a:defRPr sz="2100" b="1"/>
            </a:lvl7pPr>
            <a:lvl8pPr marL="4237144" indent="0">
              <a:buNone/>
              <a:defRPr sz="2100" b="1"/>
            </a:lvl8pPr>
            <a:lvl9pPr marL="4842450" indent="0">
              <a:buNone/>
              <a:defRPr sz="2100" b="1"/>
            </a:lvl9pPr>
          </a:lstStyle>
          <a:p>
            <a:pPr lvl="0"/>
            <a:r>
              <a:rPr lang="en-US"/>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6917" y="2044685"/>
            <a:ext cx="5383420" cy="852127"/>
          </a:xfrm>
        </p:spPr>
        <p:txBody>
          <a:bodyPr anchor="b"/>
          <a:lstStyle>
            <a:lvl1pPr marL="0" indent="0">
              <a:buNone/>
              <a:defRPr sz="3200" b="1"/>
            </a:lvl1pPr>
            <a:lvl2pPr marL="605309" indent="0">
              <a:buNone/>
              <a:defRPr sz="2700" b="1"/>
            </a:lvl2pPr>
            <a:lvl3pPr marL="1210616" indent="0">
              <a:buNone/>
              <a:defRPr sz="2400" b="1"/>
            </a:lvl3pPr>
            <a:lvl4pPr marL="1815915" indent="0">
              <a:buNone/>
              <a:defRPr sz="2100" b="1"/>
            </a:lvl4pPr>
            <a:lvl5pPr marL="2421233" indent="0">
              <a:buNone/>
              <a:defRPr sz="2100" b="1"/>
            </a:lvl5pPr>
            <a:lvl6pPr marL="3026535" indent="0">
              <a:buNone/>
              <a:defRPr sz="2100" b="1"/>
            </a:lvl6pPr>
            <a:lvl7pPr marL="3631838" indent="0">
              <a:buNone/>
              <a:defRPr sz="2100" b="1"/>
            </a:lvl7pPr>
            <a:lvl8pPr marL="4237144" indent="0">
              <a:buNone/>
              <a:defRPr sz="2100" b="1"/>
            </a:lvl8pPr>
            <a:lvl9pPr marL="4842450"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86917"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324AB848-0D79-4BB1-8551-76E286A3428B}"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774849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264410CA-55B0-40FE-BEFE-CD979DB58FD1}"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2452642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0BD109FE-154F-49E4-8D02-47A3E8B500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97450187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1768" y="363744"/>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8" y="1911530"/>
            <a:ext cx="4006906" cy="6248235"/>
          </a:xfrm>
        </p:spPr>
        <p:txBody>
          <a:bodyPr/>
          <a:lstStyle>
            <a:lvl1pPr marL="0" indent="0">
              <a:buNone/>
              <a:defRPr sz="1900"/>
            </a:lvl1pPr>
            <a:lvl2pPr marL="605309" indent="0">
              <a:buNone/>
              <a:defRPr sz="1600"/>
            </a:lvl2pPr>
            <a:lvl3pPr marL="1210616" indent="0">
              <a:buNone/>
              <a:defRPr sz="1300"/>
            </a:lvl3pPr>
            <a:lvl4pPr marL="1815915" indent="0">
              <a:buNone/>
              <a:defRPr sz="1200"/>
            </a:lvl4pPr>
            <a:lvl5pPr marL="2421233" indent="0">
              <a:buNone/>
              <a:defRPr sz="1200"/>
            </a:lvl5pPr>
            <a:lvl6pPr marL="3026535" indent="0">
              <a:buNone/>
              <a:defRPr sz="1200"/>
            </a:lvl6pPr>
            <a:lvl7pPr marL="3631838" indent="0">
              <a:buNone/>
              <a:defRPr sz="1200"/>
            </a:lvl7pPr>
            <a:lvl8pPr marL="4237144" indent="0">
              <a:buNone/>
              <a:defRPr sz="1200"/>
            </a:lvl8pPr>
            <a:lvl9pPr marL="4842450"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F9B59B9E-22FA-4207-A1FB-7239D803BF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98218389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5309" indent="0">
              <a:buNone/>
              <a:defRPr sz="3700"/>
            </a:lvl2pPr>
            <a:lvl3pPr marL="1210616" indent="0">
              <a:buNone/>
              <a:defRPr sz="3200"/>
            </a:lvl3pPr>
            <a:lvl4pPr marL="1815915" indent="0">
              <a:buNone/>
              <a:defRPr sz="2700"/>
            </a:lvl4pPr>
            <a:lvl5pPr marL="2421233" indent="0">
              <a:buNone/>
              <a:defRPr sz="2700"/>
            </a:lvl5pPr>
            <a:lvl6pPr marL="3026535" indent="0">
              <a:buNone/>
              <a:defRPr sz="2700"/>
            </a:lvl6pPr>
            <a:lvl7pPr marL="3631838" indent="0">
              <a:buNone/>
              <a:defRPr sz="2700"/>
            </a:lvl7pPr>
            <a:lvl8pPr marL="4237144" indent="0">
              <a:buNone/>
              <a:defRPr sz="2700"/>
            </a:lvl8pPr>
            <a:lvl9pPr marL="4842450" indent="0">
              <a:buNone/>
              <a:defRPr sz="2700"/>
            </a:lvl9pPr>
          </a:lstStyle>
          <a:p>
            <a:pPr lvl="0"/>
            <a:endParaRPr lang="en-US" noProof="0"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5309" indent="0">
              <a:buNone/>
              <a:defRPr sz="1600"/>
            </a:lvl2pPr>
            <a:lvl3pPr marL="1210616" indent="0">
              <a:buNone/>
              <a:defRPr sz="1300"/>
            </a:lvl3pPr>
            <a:lvl4pPr marL="1815915" indent="0">
              <a:buNone/>
              <a:defRPr sz="1200"/>
            </a:lvl4pPr>
            <a:lvl5pPr marL="2421233" indent="0">
              <a:buNone/>
              <a:defRPr sz="1200"/>
            </a:lvl5pPr>
            <a:lvl6pPr marL="3026535" indent="0">
              <a:buNone/>
              <a:defRPr sz="1200"/>
            </a:lvl6pPr>
            <a:lvl7pPr marL="3631838" indent="0">
              <a:buNone/>
              <a:defRPr sz="1200"/>
            </a:lvl7pPr>
            <a:lvl8pPr marL="4237144" indent="0">
              <a:buNone/>
              <a:defRPr sz="1200"/>
            </a:lvl8pPr>
            <a:lvl9pPr marL="4842450"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8463FEC-5F86-4FAD-BCFF-6CA12CA885B8}"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87785694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0057DB5-8FF7-4BA7-8914-A1AF0B1A2C5F}"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39739793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3330" y="298196"/>
            <a:ext cx="2833379" cy="78615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022" y="298196"/>
            <a:ext cx="8301377" cy="78615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5B6A19AC-5F13-45D0-82BB-124D812311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727156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264410CA-55B0-40FE-BEFE-CD979DB58FD1}"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43889444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29318" y="298140"/>
            <a:ext cx="6417391" cy="943050"/>
          </a:xfrm>
        </p:spPr>
        <p:txBody>
          <a:bodyPr/>
          <a:lstStyle/>
          <a:p>
            <a:r>
              <a:rPr lang="en-US"/>
              <a:t>Click to edit Master title style</a:t>
            </a:r>
          </a:p>
        </p:txBody>
      </p:sp>
      <p:sp>
        <p:nvSpPr>
          <p:cNvPr id="3" name="Table Placeholder 2"/>
          <p:cNvSpPr>
            <a:spLocks noGrp="1"/>
          </p:cNvSpPr>
          <p:nvPr>
            <p:ph type="tbl" idx="1"/>
          </p:nvPr>
        </p:nvSpPr>
        <p:spPr>
          <a:xfrm>
            <a:off x="608965" y="1750775"/>
            <a:ext cx="10961370" cy="6408934"/>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27C9FCF-F3F4-40F2-BD82-0E67C2AB7E05}"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04173028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45"/>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218" tIns="60627" rIns="121218" bIns="60627"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5" name="Rectangle 6"/>
          <p:cNvSpPr>
            <a:spLocks noChangeArrowheads="1"/>
          </p:cNvSpPr>
          <p:nvPr userDrawn="1"/>
        </p:nvSpPr>
        <p:spPr bwMode="auto">
          <a:xfrm>
            <a:off x="0" y="45"/>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218" tIns="60627" rIns="121218" bIns="60627"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endParaRPr>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4229" y="298140"/>
            <a:ext cx="12198331"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913450" y="2837608"/>
            <a:ext cx="10352405" cy="1957992"/>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826895" y="5176202"/>
            <a:ext cx="8525510" cy="2334366"/>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dirty="0">
                <a:solidFill>
                  <a:prstClr val="black"/>
                </a:solidFill>
              </a:rPr>
              <a:t>For Policy Development Purposes Only</a:t>
            </a:r>
          </a:p>
        </p:txBody>
      </p:sp>
    </p:spTree>
    <p:extLst>
      <p:ext uri="{BB962C8B-B14F-4D97-AF65-F5344CB8AC3E}">
        <p14:creationId xmlns:p14="http://schemas.microsoft.com/office/powerpoint/2010/main" val="197710159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08965" y="8463284"/>
            <a:ext cx="5278000" cy="634339"/>
          </a:xfrm>
          <a:ln/>
        </p:spPr>
        <p:txBody>
          <a:bodyPr/>
          <a:lstStyle>
            <a:lvl1pPr algn="l">
              <a:defRPr lang="en-US" sz="2100" b="1"/>
            </a:lvl1pPr>
          </a:lstStyle>
          <a:p>
            <a:pPr>
              <a:defRPr/>
            </a:pPr>
            <a:r>
              <a:rPr altLang="en-US" dirty="0">
                <a:solidFill>
                  <a:prstClr val="black"/>
                </a:solidFill>
              </a:rPr>
              <a:t>For Policy Development Purposes Only</a:t>
            </a:r>
            <a:endParaRPr sz="2400" dirty="0">
              <a:solidFill>
                <a:prstClr val="black"/>
              </a:solidFill>
            </a:endParaRPr>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solidFill>
                  <a:prstClr val="black"/>
                </a:solidFill>
              </a:rPr>
              <a:t>Slide </a:t>
            </a:r>
            <a:fld id="{9A3CBEC9-3421-470A-8847-5F6DEB543E53}"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707652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2" y="5869748"/>
            <a:ext cx="10352405" cy="1814208"/>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082" y="3871582"/>
            <a:ext cx="10352405" cy="1998166"/>
          </a:xfrm>
        </p:spPr>
        <p:txBody>
          <a:bodyPr anchor="b"/>
          <a:lstStyle>
            <a:lvl1pPr marL="0" indent="0">
              <a:buNone/>
              <a:defRPr sz="2700"/>
            </a:lvl1pPr>
            <a:lvl2pPr marL="606088" indent="0">
              <a:buNone/>
              <a:defRPr sz="2400"/>
            </a:lvl2pPr>
            <a:lvl3pPr marL="1212170" indent="0">
              <a:buNone/>
              <a:defRPr sz="2100"/>
            </a:lvl3pPr>
            <a:lvl4pPr marL="1818247" indent="0">
              <a:buNone/>
              <a:defRPr sz="1900"/>
            </a:lvl4pPr>
            <a:lvl5pPr marL="2424338" indent="0">
              <a:buNone/>
              <a:defRPr sz="1900"/>
            </a:lvl5pPr>
            <a:lvl6pPr marL="3030424" indent="0">
              <a:buNone/>
              <a:defRPr sz="1900"/>
            </a:lvl6pPr>
            <a:lvl7pPr marL="3636503" indent="0">
              <a:buNone/>
              <a:defRPr sz="1900"/>
            </a:lvl7pPr>
            <a:lvl8pPr marL="4242589" indent="0">
              <a:buNone/>
              <a:defRPr sz="1900"/>
            </a:lvl8pPr>
            <a:lvl9pPr marL="4848673" indent="0">
              <a:buNone/>
              <a:defRPr sz="19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D1B72EA1-7B23-430E-A64E-0ED8745C61B7}"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26944211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8965"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144"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9DC3DB0-886C-48F7-9F68-2C470700E812}"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49744059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6088" indent="0">
              <a:buNone/>
              <a:defRPr sz="2700" b="1"/>
            </a:lvl2pPr>
            <a:lvl3pPr marL="1212170" indent="0">
              <a:buNone/>
              <a:defRPr sz="2400" b="1"/>
            </a:lvl3pPr>
            <a:lvl4pPr marL="1818247" indent="0">
              <a:buNone/>
              <a:defRPr sz="2100" b="1"/>
            </a:lvl4pPr>
            <a:lvl5pPr marL="2424338" indent="0">
              <a:buNone/>
              <a:defRPr sz="2100" b="1"/>
            </a:lvl5pPr>
            <a:lvl6pPr marL="3030424" indent="0">
              <a:buNone/>
              <a:defRPr sz="2100" b="1"/>
            </a:lvl6pPr>
            <a:lvl7pPr marL="3636503" indent="0">
              <a:buNone/>
              <a:defRPr sz="2100" b="1"/>
            </a:lvl7pPr>
            <a:lvl8pPr marL="4242589" indent="0">
              <a:buNone/>
              <a:defRPr sz="2100" b="1"/>
            </a:lvl8pPr>
            <a:lvl9pPr marL="4848673" indent="0">
              <a:buNone/>
              <a:defRPr sz="2100" b="1"/>
            </a:lvl9pPr>
          </a:lstStyle>
          <a:p>
            <a:pPr lvl="0"/>
            <a:r>
              <a:rPr lang="en-US"/>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6917" y="2044685"/>
            <a:ext cx="5383420" cy="852127"/>
          </a:xfrm>
        </p:spPr>
        <p:txBody>
          <a:bodyPr anchor="b"/>
          <a:lstStyle>
            <a:lvl1pPr marL="0" indent="0">
              <a:buNone/>
              <a:defRPr sz="3200" b="1"/>
            </a:lvl1pPr>
            <a:lvl2pPr marL="606088" indent="0">
              <a:buNone/>
              <a:defRPr sz="2700" b="1"/>
            </a:lvl2pPr>
            <a:lvl3pPr marL="1212170" indent="0">
              <a:buNone/>
              <a:defRPr sz="2400" b="1"/>
            </a:lvl3pPr>
            <a:lvl4pPr marL="1818247" indent="0">
              <a:buNone/>
              <a:defRPr sz="2100" b="1"/>
            </a:lvl4pPr>
            <a:lvl5pPr marL="2424338" indent="0">
              <a:buNone/>
              <a:defRPr sz="2100" b="1"/>
            </a:lvl5pPr>
            <a:lvl6pPr marL="3030424" indent="0">
              <a:buNone/>
              <a:defRPr sz="2100" b="1"/>
            </a:lvl6pPr>
            <a:lvl7pPr marL="3636503" indent="0">
              <a:buNone/>
              <a:defRPr sz="2100" b="1"/>
            </a:lvl7pPr>
            <a:lvl8pPr marL="4242589" indent="0">
              <a:buNone/>
              <a:defRPr sz="2100" b="1"/>
            </a:lvl8pPr>
            <a:lvl9pPr marL="4848673"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86917"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324AB848-0D79-4BB1-8551-76E286A3428B}"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7568143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264410CA-55B0-40FE-BEFE-CD979DB58FD1}"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48586200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0BD109FE-154F-49E4-8D02-47A3E8B500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78910806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1768" y="363732"/>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8" y="1911518"/>
            <a:ext cx="4006906" cy="6248235"/>
          </a:xfrm>
        </p:spPr>
        <p:txBody>
          <a:bodyPr/>
          <a:lstStyle>
            <a:lvl1pPr marL="0" indent="0">
              <a:buNone/>
              <a:defRPr sz="1900"/>
            </a:lvl1pPr>
            <a:lvl2pPr marL="606088" indent="0">
              <a:buNone/>
              <a:defRPr sz="1600"/>
            </a:lvl2pPr>
            <a:lvl3pPr marL="1212170" indent="0">
              <a:buNone/>
              <a:defRPr sz="1300"/>
            </a:lvl3pPr>
            <a:lvl4pPr marL="1818247" indent="0">
              <a:buNone/>
              <a:defRPr sz="1200"/>
            </a:lvl4pPr>
            <a:lvl5pPr marL="2424338" indent="0">
              <a:buNone/>
              <a:defRPr sz="1200"/>
            </a:lvl5pPr>
            <a:lvl6pPr marL="3030424" indent="0">
              <a:buNone/>
              <a:defRPr sz="1200"/>
            </a:lvl6pPr>
            <a:lvl7pPr marL="3636503" indent="0">
              <a:buNone/>
              <a:defRPr sz="1200"/>
            </a:lvl7pPr>
            <a:lvl8pPr marL="4242589" indent="0">
              <a:buNone/>
              <a:defRPr sz="1200"/>
            </a:lvl8pPr>
            <a:lvl9pPr marL="4848673"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F9B59B9E-22FA-4207-A1FB-7239D803BF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75032379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6088" indent="0">
              <a:buNone/>
              <a:defRPr sz="3700"/>
            </a:lvl2pPr>
            <a:lvl3pPr marL="1212170" indent="0">
              <a:buNone/>
              <a:defRPr sz="3200"/>
            </a:lvl3pPr>
            <a:lvl4pPr marL="1818247" indent="0">
              <a:buNone/>
              <a:defRPr sz="2700"/>
            </a:lvl4pPr>
            <a:lvl5pPr marL="2424338" indent="0">
              <a:buNone/>
              <a:defRPr sz="2700"/>
            </a:lvl5pPr>
            <a:lvl6pPr marL="3030424" indent="0">
              <a:buNone/>
              <a:defRPr sz="2700"/>
            </a:lvl6pPr>
            <a:lvl7pPr marL="3636503" indent="0">
              <a:buNone/>
              <a:defRPr sz="2700"/>
            </a:lvl7pPr>
            <a:lvl8pPr marL="4242589" indent="0">
              <a:buNone/>
              <a:defRPr sz="2700"/>
            </a:lvl8pPr>
            <a:lvl9pPr marL="4848673" indent="0">
              <a:buNone/>
              <a:defRPr sz="2700"/>
            </a:lvl9pPr>
          </a:lstStyle>
          <a:p>
            <a:pPr lvl="0"/>
            <a:endParaRPr lang="en-US" noProof="0"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6088" indent="0">
              <a:buNone/>
              <a:defRPr sz="1600"/>
            </a:lvl2pPr>
            <a:lvl3pPr marL="1212170" indent="0">
              <a:buNone/>
              <a:defRPr sz="1300"/>
            </a:lvl3pPr>
            <a:lvl4pPr marL="1818247" indent="0">
              <a:buNone/>
              <a:defRPr sz="1200"/>
            </a:lvl4pPr>
            <a:lvl5pPr marL="2424338" indent="0">
              <a:buNone/>
              <a:defRPr sz="1200"/>
            </a:lvl5pPr>
            <a:lvl6pPr marL="3030424" indent="0">
              <a:buNone/>
              <a:defRPr sz="1200"/>
            </a:lvl6pPr>
            <a:lvl7pPr marL="3636503" indent="0">
              <a:buNone/>
              <a:defRPr sz="1200"/>
            </a:lvl7pPr>
            <a:lvl8pPr marL="4242589" indent="0">
              <a:buNone/>
              <a:defRPr sz="1200"/>
            </a:lvl8pPr>
            <a:lvl9pPr marL="4848673"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8463FEC-5F86-4FAD-BCFF-6CA12CA885B8}"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054855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0BD109FE-154F-49E4-8D02-47A3E8B500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92354826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0057DB5-8FF7-4BA7-8914-A1AF0B1A2C5F}"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20805245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3330" y="298184"/>
            <a:ext cx="2833379" cy="78615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010" y="298184"/>
            <a:ext cx="8301377" cy="78615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5B6A19AC-5F13-45D0-82BB-124D812311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25177075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29318" y="298140"/>
            <a:ext cx="6417391" cy="943050"/>
          </a:xfrm>
        </p:spPr>
        <p:txBody>
          <a:bodyPr/>
          <a:lstStyle/>
          <a:p>
            <a:r>
              <a:rPr lang="en-US"/>
              <a:t>Click to edit Master title style</a:t>
            </a:r>
          </a:p>
        </p:txBody>
      </p:sp>
      <p:sp>
        <p:nvSpPr>
          <p:cNvPr id="3" name="Table Placeholder 2"/>
          <p:cNvSpPr>
            <a:spLocks noGrp="1"/>
          </p:cNvSpPr>
          <p:nvPr>
            <p:ph type="tbl" idx="1"/>
          </p:nvPr>
        </p:nvSpPr>
        <p:spPr>
          <a:xfrm>
            <a:off x="608965" y="1750775"/>
            <a:ext cx="10961370" cy="6408934"/>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27C9FCF-F3F4-40F2-BD82-0E67C2AB7E05}"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34419403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31"/>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391" tIns="60708" rIns="121391" bIns="60708"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5" name="Rectangle 6"/>
          <p:cNvSpPr>
            <a:spLocks noChangeArrowheads="1"/>
          </p:cNvSpPr>
          <p:nvPr userDrawn="1"/>
        </p:nvSpPr>
        <p:spPr bwMode="auto">
          <a:xfrm>
            <a:off x="0" y="31"/>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391" tIns="60708" rIns="121391" bIns="60708"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endParaRPr>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4229" y="298140"/>
            <a:ext cx="12198331"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913450" y="2837608"/>
            <a:ext cx="10352405" cy="1957992"/>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826895" y="5176202"/>
            <a:ext cx="8525510" cy="2334366"/>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dirty="0">
                <a:solidFill>
                  <a:prstClr val="black"/>
                </a:solidFill>
              </a:rPr>
              <a:t>For Policy Development Purposes Only</a:t>
            </a:r>
          </a:p>
        </p:txBody>
      </p:sp>
    </p:spTree>
    <p:extLst>
      <p:ext uri="{BB962C8B-B14F-4D97-AF65-F5344CB8AC3E}">
        <p14:creationId xmlns:p14="http://schemas.microsoft.com/office/powerpoint/2010/main" val="98064321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08965" y="8463284"/>
            <a:ext cx="5278000" cy="634339"/>
          </a:xfrm>
          <a:ln/>
        </p:spPr>
        <p:txBody>
          <a:bodyPr/>
          <a:lstStyle>
            <a:lvl1pPr algn="l">
              <a:defRPr lang="en-US" sz="2100" b="1"/>
            </a:lvl1pPr>
          </a:lstStyle>
          <a:p>
            <a:pPr>
              <a:defRPr/>
            </a:pPr>
            <a:r>
              <a:rPr altLang="en-US" dirty="0">
                <a:solidFill>
                  <a:prstClr val="black"/>
                </a:solidFill>
              </a:rPr>
              <a:t>For Policy Development Purposes Only</a:t>
            </a:r>
            <a:endParaRPr sz="2400" dirty="0">
              <a:solidFill>
                <a:prstClr val="black"/>
              </a:solidFill>
            </a:endParaRPr>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solidFill>
                  <a:prstClr val="black"/>
                </a:solidFill>
              </a:rPr>
              <a:t>Slide </a:t>
            </a:r>
            <a:fld id="{9A3CBEC9-3421-470A-8847-5F6DEB543E53}"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44712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2" y="5869748"/>
            <a:ext cx="10352405" cy="1814208"/>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082" y="3871582"/>
            <a:ext cx="10352405" cy="1998166"/>
          </a:xfrm>
        </p:spPr>
        <p:txBody>
          <a:bodyPr anchor="b"/>
          <a:lstStyle>
            <a:lvl1pPr marL="0" indent="0">
              <a:buNone/>
              <a:defRPr sz="2700"/>
            </a:lvl1pPr>
            <a:lvl2pPr marL="606953" indent="0">
              <a:buNone/>
              <a:defRPr sz="2400"/>
            </a:lvl2pPr>
            <a:lvl3pPr marL="1213902" indent="0">
              <a:buNone/>
              <a:defRPr sz="2100"/>
            </a:lvl3pPr>
            <a:lvl4pPr marL="1820844" indent="0">
              <a:buNone/>
              <a:defRPr sz="1900"/>
            </a:lvl4pPr>
            <a:lvl5pPr marL="2427798" indent="0">
              <a:buNone/>
              <a:defRPr sz="1900"/>
            </a:lvl5pPr>
            <a:lvl6pPr marL="3034751" indent="0">
              <a:buNone/>
              <a:defRPr sz="1900"/>
            </a:lvl6pPr>
            <a:lvl7pPr marL="3641697" indent="0">
              <a:buNone/>
              <a:defRPr sz="1900"/>
            </a:lvl7pPr>
            <a:lvl8pPr marL="4248649" indent="0">
              <a:buNone/>
              <a:defRPr sz="1900"/>
            </a:lvl8pPr>
            <a:lvl9pPr marL="4855596" indent="0">
              <a:buNone/>
              <a:defRPr sz="19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D1B72EA1-7B23-430E-A64E-0ED8745C61B7}"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38559134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8965"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144"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9DC3DB0-886C-48F7-9F68-2C470700E812}"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40676811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6953" indent="0">
              <a:buNone/>
              <a:defRPr sz="2700" b="1"/>
            </a:lvl2pPr>
            <a:lvl3pPr marL="1213902" indent="0">
              <a:buNone/>
              <a:defRPr sz="2400" b="1"/>
            </a:lvl3pPr>
            <a:lvl4pPr marL="1820844" indent="0">
              <a:buNone/>
              <a:defRPr sz="2100" b="1"/>
            </a:lvl4pPr>
            <a:lvl5pPr marL="2427798" indent="0">
              <a:buNone/>
              <a:defRPr sz="2100" b="1"/>
            </a:lvl5pPr>
            <a:lvl6pPr marL="3034751" indent="0">
              <a:buNone/>
              <a:defRPr sz="2100" b="1"/>
            </a:lvl6pPr>
            <a:lvl7pPr marL="3641697" indent="0">
              <a:buNone/>
              <a:defRPr sz="2100" b="1"/>
            </a:lvl7pPr>
            <a:lvl8pPr marL="4248649" indent="0">
              <a:buNone/>
              <a:defRPr sz="2100" b="1"/>
            </a:lvl8pPr>
            <a:lvl9pPr marL="4855596" indent="0">
              <a:buNone/>
              <a:defRPr sz="2100" b="1"/>
            </a:lvl9pPr>
          </a:lstStyle>
          <a:p>
            <a:pPr lvl="0"/>
            <a:r>
              <a:rPr lang="en-US"/>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6917" y="2044685"/>
            <a:ext cx="5383420" cy="852127"/>
          </a:xfrm>
        </p:spPr>
        <p:txBody>
          <a:bodyPr anchor="b"/>
          <a:lstStyle>
            <a:lvl1pPr marL="0" indent="0">
              <a:buNone/>
              <a:defRPr sz="3200" b="1"/>
            </a:lvl1pPr>
            <a:lvl2pPr marL="606953" indent="0">
              <a:buNone/>
              <a:defRPr sz="2700" b="1"/>
            </a:lvl2pPr>
            <a:lvl3pPr marL="1213902" indent="0">
              <a:buNone/>
              <a:defRPr sz="2400" b="1"/>
            </a:lvl3pPr>
            <a:lvl4pPr marL="1820844" indent="0">
              <a:buNone/>
              <a:defRPr sz="2100" b="1"/>
            </a:lvl4pPr>
            <a:lvl5pPr marL="2427798" indent="0">
              <a:buNone/>
              <a:defRPr sz="2100" b="1"/>
            </a:lvl5pPr>
            <a:lvl6pPr marL="3034751" indent="0">
              <a:buNone/>
              <a:defRPr sz="2100" b="1"/>
            </a:lvl6pPr>
            <a:lvl7pPr marL="3641697" indent="0">
              <a:buNone/>
              <a:defRPr sz="2100" b="1"/>
            </a:lvl7pPr>
            <a:lvl8pPr marL="4248649" indent="0">
              <a:buNone/>
              <a:defRPr sz="2100" b="1"/>
            </a:lvl8pPr>
            <a:lvl9pPr marL="4855596"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86917"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324AB848-0D79-4BB1-8551-76E286A3428B}"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75813950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264410CA-55B0-40FE-BEFE-CD979DB58FD1}"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227982915"/>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0BD109FE-154F-49E4-8D02-47A3E8B500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38475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1768" y="363776"/>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8" y="1911562"/>
            <a:ext cx="4006906" cy="6248235"/>
          </a:xfrm>
        </p:spPr>
        <p:txBody>
          <a:bodyPr/>
          <a:lstStyle>
            <a:lvl1pPr marL="0" indent="0">
              <a:buNone/>
              <a:defRPr sz="1900"/>
            </a:lvl1pPr>
            <a:lvl2pPr marL="603237" indent="0">
              <a:buNone/>
              <a:defRPr sz="1600"/>
            </a:lvl2pPr>
            <a:lvl3pPr marL="1206476" indent="0">
              <a:buNone/>
              <a:defRPr sz="1300"/>
            </a:lvl3pPr>
            <a:lvl4pPr marL="1809704" indent="0">
              <a:buNone/>
              <a:defRPr sz="1200"/>
            </a:lvl4pPr>
            <a:lvl5pPr marL="2412955" indent="0">
              <a:buNone/>
              <a:defRPr sz="1200"/>
            </a:lvl5pPr>
            <a:lvl6pPr marL="3016190" indent="0">
              <a:buNone/>
              <a:defRPr sz="1200"/>
            </a:lvl6pPr>
            <a:lvl7pPr marL="3619421" indent="0">
              <a:buNone/>
              <a:defRPr sz="1200"/>
            </a:lvl7pPr>
            <a:lvl8pPr marL="4222660" indent="0">
              <a:buNone/>
              <a:defRPr sz="1200"/>
            </a:lvl8pPr>
            <a:lvl9pPr marL="4825899"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F9B59B9E-22FA-4207-A1FB-7239D803BF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556882180"/>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1768" y="363719"/>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8" y="1911505"/>
            <a:ext cx="4006906" cy="6248235"/>
          </a:xfrm>
        </p:spPr>
        <p:txBody>
          <a:bodyPr/>
          <a:lstStyle>
            <a:lvl1pPr marL="0" indent="0">
              <a:buNone/>
              <a:defRPr sz="1900"/>
            </a:lvl1pPr>
            <a:lvl2pPr marL="606953" indent="0">
              <a:buNone/>
              <a:defRPr sz="1600"/>
            </a:lvl2pPr>
            <a:lvl3pPr marL="1213902" indent="0">
              <a:buNone/>
              <a:defRPr sz="1300"/>
            </a:lvl3pPr>
            <a:lvl4pPr marL="1820844" indent="0">
              <a:buNone/>
              <a:defRPr sz="1200"/>
            </a:lvl4pPr>
            <a:lvl5pPr marL="2427798" indent="0">
              <a:buNone/>
              <a:defRPr sz="1200"/>
            </a:lvl5pPr>
            <a:lvl6pPr marL="3034751" indent="0">
              <a:buNone/>
              <a:defRPr sz="1200"/>
            </a:lvl6pPr>
            <a:lvl7pPr marL="3641697" indent="0">
              <a:buNone/>
              <a:defRPr sz="1200"/>
            </a:lvl7pPr>
            <a:lvl8pPr marL="4248649" indent="0">
              <a:buNone/>
              <a:defRPr sz="1200"/>
            </a:lvl8pPr>
            <a:lvl9pPr marL="4855596"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F9B59B9E-22FA-4207-A1FB-7239D803BF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43044957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6953" indent="0">
              <a:buNone/>
              <a:defRPr sz="3700"/>
            </a:lvl2pPr>
            <a:lvl3pPr marL="1213902" indent="0">
              <a:buNone/>
              <a:defRPr sz="3200"/>
            </a:lvl3pPr>
            <a:lvl4pPr marL="1820844" indent="0">
              <a:buNone/>
              <a:defRPr sz="2700"/>
            </a:lvl4pPr>
            <a:lvl5pPr marL="2427798" indent="0">
              <a:buNone/>
              <a:defRPr sz="2700"/>
            </a:lvl5pPr>
            <a:lvl6pPr marL="3034751" indent="0">
              <a:buNone/>
              <a:defRPr sz="2700"/>
            </a:lvl6pPr>
            <a:lvl7pPr marL="3641697" indent="0">
              <a:buNone/>
              <a:defRPr sz="2700"/>
            </a:lvl7pPr>
            <a:lvl8pPr marL="4248649" indent="0">
              <a:buNone/>
              <a:defRPr sz="2700"/>
            </a:lvl8pPr>
            <a:lvl9pPr marL="4855596" indent="0">
              <a:buNone/>
              <a:defRPr sz="2700"/>
            </a:lvl9pPr>
          </a:lstStyle>
          <a:p>
            <a:pPr lvl="0"/>
            <a:endParaRPr lang="en-US" noProof="0"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6953" indent="0">
              <a:buNone/>
              <a:defRPr sz="1600"/>
            </a:lvl2pPr>
            <a:lvl3pPr marL="1213902" indent="0">
              <a:buNone/>
              <a:defRPr sz="1300"/>
            </a:lvl3pPr>
            <a:lvl4pPr marL="1820844" indent="0">
              <a:buNone/>
              <a:defRPr sz="1200"/>
            </a:lvl4pPr>
            <a:lvl5pPr marL="2427798" indent="0">
              <a:buNone/>
              <a:defRPr sz="1200"/>
            </a:lvl5pPr>
            <a:lvl6pPr marL="3034751" indent="0">
              <a:buNone/>
              <a:defRPr sz="1200"/>
            </a:lvl6pPr>
            <a:lvl7pPr marL="3641697" indent="0">
              <a:buNone/>
              <a:defRPr sz="1200"/>
            </a:lvl7pPr>
            <a:lvl8pPr marL="4248649" indent="0">
              <a:buNone/>
              <a:defRPr sz="1200"/>
            </a:lvl8pPr>
            <a:lvl9pPr marL="4855596"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8463FEC-5F86-4FAD-BCFF-6CA12CA885B8}"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47575952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0057DB5-8FF7-4BA7-8914-A1AF0B1A2C5F}"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75685647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3330" y="298171"/>
            <a:ext cx="2833379" cy="78615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8996" y="298171"/>
            <a:ext cx="8301377" cy="78615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5B6A19AC-5F13-45D0-82BB-124D812311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659993758"/>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29318" y="298140"/>
            <a:ext cx="6417391" cy="943050"/>
          </a:xfrm>
        </p:spPr>
        <p:txBody>
          <a:bodyPr/>
          <a:lstStyle/>
          <a:p>
            <a:r>
              <a:rPr lang="en-US"/>
              <a:t>Click to edit Master title style</a:t>
            </a:r>
          </a:p>
        </p:txBody>
      </p:sp>
      <p:sp>
        <p:nvSpPr>
          <p:cNvPr id="3" name="Table Placeholder 2"/>
          <p:cNvSpPr>
            <a:spLocks noGrp="1"/>
          </p:cNvSpPr>
          <p:nvPr>
            <p:ph type="tbl" idx="1"/>
          </p:nvPr>
        </p:nvSpPr>
        <p:spPr>
          <a:xfrm>
            <a:off x="608965" y="1750775"/>
            <a:ext cx="10961370" cy="6408934"/>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27C9FCF-F3F4-40F2-BD82-0E67C2AB7E05}"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40369457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17"/>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581" tIns="60796" rIns="121581" bIns="60796"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5" name="Rectangle 6"/>
          <p:cNvSpPr>
            <a:spLocks noChangeArrowheads="1"/>
          </p:cNvSpPr>
          <p:nvPr userDrawn="1"/>
        </p:nvSpPr>
        <p:spPr bwMode="auto">
          <a:xfrm>
            <a:off x="0" y="17"/>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581" tIns="60796" rIns="121581" bIns="60796"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endParaRPr>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4229" y="298140"/>
            <a:ext cx="12198331"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913450" y="2837608"/>
            <a:ext cx="10352405" cy="1957992"/>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826895" y="5176202"/>
            <a:ext cx="8525510" cy="2334366"/>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dirty="0">
                <a:solidFill>
                  <a:prstClr val="black"/>
                </a:solidFill>
              </a:rPr>
              <a:t>For Policy Development Purposes Only</a:t>
            </a:r>
          </a:p>
        </p:txBody>
      </p:sp>
    </p:spTree>
    <p:extLst>
      <p:ext uri="{BB962C8B-B14F-4D97-AF65-F5344CB8AC3E}">
        <p14:creationId xmlns:p14="http://schemas.microsoft.com/office/powerpoint/2010/main" val="193317006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08965" y="8463284"/>
            <a:ext cx="5278000" cy="634339"/>
          </a:xfrm>
          <a:ln/>
        </p:spPr>
        <p:txBody>
          <a:bodyPr/>
          <a:lstStyle>
            <a:lvl1pPr algn="l">
              <a:defRPr lang="en-US" sz="2100" b="1"/>
            </a:lvl1pPr>
          </a:lstStyle>
          <a:p>
            <a:pPr>
              <a:defRPr/>
            </a:pPr>
            <a:r>
              <a:rPr altLang="en-US" dirty="0">
                <a:solidFill>
                  <a:prstClr val="black"/>
                </a:solidFill>
              </a:rPr>
              <a:t>For Policy Development Purposes Only</a:t>
            </a:r>
            <a:endParaRPr sz="2400" dirty="0">
              <a:solidFill>
                <a:prstClr val="black"/>
              </a:solidFill>
            </a:endParaRPr>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solidFill>
                  <a:prstClr val="black"/>
                </a:solidFill>
              </a:rPr>
              <a:t>Slide </a:t>
            </a:r>
            <a:fld id="{9A3CBEC9-3421-470A-8847-5F6DEB543E53}"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4867903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082" y="5869748"/>
            <a:ext cx="10352405" cy="1814208"/>
          </a:xfrm>
        </p:spPr>
        <p:txBody>
          <a:bodyPr anchor="t"/>
          <a:lstStyle>
            <a:lvl1pPr algn="l">
              <a:defRPr sz="5300" b="1" cap="all"/>
            </a:lvl1pPr>
          </a:lstStyle>
          <a:p>
            <a:r>
              <a:rPr lang="en-US"/>
              <a:t>Click to edit Master title style</a:t>
            </a:r>
          </a:p>
        </p:txBody>
      </p:sp>
      <p:sp>
        <p:nvSpPr>
          <p:cNvPr id="3" name="Text Placeholder 2"/>
          <p:cNvSpPr>
            <a:spLocks noGrp="1"/>
          </p:cNvSpPr>
          <p:nvPr>
            <p:ph type="body" idx="1"/>
          </p:nvPr>
        </p:nvSpPr>
        <p:spPr>
          <a:xfrm>
            <a:off x="962082" y="3871582"/>
            <a:ext cx="10352405" cy="1998166"/>
          </a:xfrm>
        </p:spPr>
        <p:txBody>
          <a:bodyPr anchor="b"/>
          <a:lstStyle>
            <a:lvl1pPr marL="0" indent="0">
              <a:buNone/>
              <a:defRPr sz="2700"/>
            </a:lvl1pPr>
            <a:lvl2pPr marL="607906" indent="0">
              <a:buNone/>
              <a:defRPr sz="2400"/>
            </a:lvl2pPr>
            <a:lvl3pPr marL="1215808" indent="0">
              <a:buNone/>
              <a:defRPr sz="2100"/>
            </a:lvl3pPr>
            <a:lvl4pPr marL="1823705" indent="0">
              <a:buNone/>
              <a:defRPr sz="1900"/>
            </a:lvl4pPr>
            <a:lvl5pPr marL="2431613" indent="0">
              <a:buNone/>
              <a:defRPr sz="1900"/>
            </a:lvl5pPr>
            <a:lvl6pPr marL="3039516" indent="0">
              <a:buNone/>
              <a:defRPr sz="1900"/>
            </a:lvl6pPr>
            <a:lvl7pPr marL="3647416" indent="0">
              <a:buNone/>
              <a:defRPr sz="1900"/>
            </a:lvl7pPr>
            <a:lvl8pPr marL="4255321" indent="0">
              <a:buNone/>
              <a:defRPr sz="1900"/>
            </a:lvl8pPr>
            <a:lvl9pPr marL="4863226" indent="0">
              <a:buNone/>
              <a:defRPr sz="19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D1B72EA1-7B23-430E-A64E-0ED8745C61B7}"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16595601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8965"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144" y="1750775"/>
            <a:ext cx="5379191" cy="6408934"/>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9DC3DB0-886C-48F7-9F68-2C470700E812}"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424930547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8965" y="365802"/>
            <a:ext cx="10961370" cy="1522413"/>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8965" y="2044685"/>
            <a:ext cx="5381306" cy="852127"/>
          </a:xfrm>
        </p:spPr>
        <p:txBody>
          <a:bodyPr anchor="b"/>
          <a:lstStyle>
            <a:lvl1pPr marL="0" indent="0">
              <a:buNone/>
              <a:defRPr sz="3200" b="1"/>
            </a:lvl1pPr>
            <a:lvl2pPr marL="607906" indent="0">
              <a:buNone/>
              <a:defRPr sz="2700" b="1"/>
            </a:lvl2pPr>
            <a:lvl3pPr marL="1215808" indent="0">
              <a:buNone/>
              <a:defRPr sz="2400" b="1"/>
            </a:lvl3pPr>
            <a:lvl4pPr marL="1823705" indent="0">
              <a:buNone/>
              <a:defRPr sz="2100" b="1"/>
            </a:lvl4pPr>
            <a:lvl5pPr marL="2431613" indent="0">
              <a:buNone/>
              <a:defRPr sz="2100" b="1"/>
            </a:lvl5pPr>
            <a:lvl6pPr marL="3039516" indent="0">
              <a:buNone/>
              <a:defRPr sz="2100" b="1"/>
            </a:lvl6pPr>
            <a:lvl7pPr marL="3647416" indent="0">
              <a:buNone/>
              <a:defRPr sz="2100" b="1"/>
            </a:lvl7pPr>
            <a:lvl8pPr marL="4255321" indent="0">
              <a:buNone/>
              <a:defRPr sz="2100" b="1"/>
            </a:lvl8pPr>
            <a:lvl9pPr marL="4863226" indent="0">
              <a:buNone/>
              <a:defRPr sz="2100" b="1"/>
            </a:lvl9pPr>
          </a:lstStyle>
          <a:p>
            <a:pPr lvl="0"/>
            <a:r>
              <a:rPr lang="en-US"/>
              <a:t>Click to edit Master text styles</a:t>
            </a:r>
          </a:p>
        </p:txBody>
      </p:sp>
      <p:sp>
        <p:nvSpPr>
          <p:cNvPr id="4" name="Content Placeholder 3"/>
          <p:cNvSpPr>
            <a:spLocks noGrp="1"/>
          </p:cNvSpPr>
          <p:nvPr>
            <p:ph sz="half" idx="2"/>
          </p:nvPr>
        </p:nvSpPr>
        <p:spPr>
          <a:xfrm>
            <a:off x="608965" y="2896813"/>
            <a:ext cx="5381306"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86917" y="2044685"/>
            <a:ext cx="5383420" cy="852127"/>
          </a:xfrm>
        </p:spPr>
        <p:txBody>
          <a:bodyPr anchor="b"/>
          <a:lstStyle>
            <a:lvl1pPr marL="0" indent="0">
              <a:buNone/>
              <a:defRPr sz="3200" b="1"/>
            </a:lvl1pPr>
            <a:lvl2pPr marL="607906" indent="0">
              <a:buNone/>
              <a:defRPr sz="2700" b="1"/>
            </a:lvl2pPr>
            <a:lvl3pPr marL="1215808" indent="0">
              <a:buNone/>
              <a:defRPr sz="2400" b="1"/>
            </a:lvl3pPr>
            <a:lvl4pPr marL="1823705" indent="0">
              <a:buNone/>
              <a:defRPr sz="2100" b="1"/>
            </a:lvl4pPr>
            <a:lvl5pPr marL="2431613" indent="0">
              <a:buNone/>
              <a:defRPr sz="2100" b="1"/>
            </a:lvl5pPr>
            <a:lvl6pPr marL="3039516" indent="0">
              <a:buNone/>
              <a:defRPr sz="2100" b="1"/>
            </a:lvl6pPr>
            <a:lvl7pPr marL="3647416" indent="0">
              <a:buNone/>
              <a:defRPr sz="2100" b="1"/>
            </a:lvl7pPr>
            <a:lvl8pPr marL="4255321" indent="0">
              <a:buNone/>
              <a:defRPr sz="2100" b="1"/>
            </a:lvl8pPr>
            <a:lvl9pPr marL="4863226" indent="0">
              <a:buNone/>
              <a:defRPr sz="2100" b="1"/>
            </a:lvl9pPr>
          </a:lstStyle>
          <a:p>
            <a:pPr lvl="0"/>
            <a:r>
              <a:rPr lang="en-US"/>
              <a:t>Click to edit Master text styles</a:t>
            </a:r>
          </a:p>
        </p:txBody>
      </p:sp>
      <p:sp>
        <p:nvSpPr>
          <p:cNvPr id="6" name="Content Placeholder 5"/>
          <p:cNvSpPr>
            <a:spLocks noGrp="1"/>
          </p:cNvSpPr>
          <p:nvPr>
            <p:ph sz="quarter" idx="4"/>
          </p:nvPr>
        </p:nvSpPr>
        <p:spPr>
          <a:xfrm>
            <a:off x="6186917" y="2896813"/>
            <a:ext cx="5383420" cy="5262896"/>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324AB848-0D79-4BB1-8551-76E286A3428B}"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395494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3237" indent="0">
              <a:buNone/>
              <a:defRPr sz="3700"/>
            </a:lvl2pPr>
            <a:lvl3pPr marL="1206476" indent="0">
              <a:buNone/>
              <a:defRPr sz="3200"/>
            </a:lvl3pPr>
            <a:lvl4pPr marL="1809704" indent="0">
              <a:buNone/>
              <a:defRPr sz="2700"/>
            </a:lvl4pPr>
            <a:lvl5pPr marL="2412955" indent="0">
              <a:buNone/>
              <a:defRPr sz="2700"/>
            </a:lvl5pPr>
            <a:lvl6pPr marL="3016190" indent="0">
              <a:buNone/>
              <a:defRPr sz="2700"/>
            </a:lvl6pPr>
            <a:lvl7pPr marL="3619421" indent="0">
              <a:buNone/>
              <a:defRPr sz="2700"/>
            </a:lvl7pPr>
            <a:lvl8pPr marL="4222660" indent="0">
              <a:buNone/>
              <a:defRPr sz="2700"/>
            </a:lvl8pPr>
            <a:lvl9pPr marL="4825899" indent="0">
              <a:buNone/>
              <a:defRPr sz="2700"/>
            </a:lvl9pPr>
          </a:lstStyle>
          <a:p>
            <a:pPr lvl="0"/>
            <a:endParaRPr lang="en-US" noProof="0"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3237" indent="0">
              <a:buNone/>
              <a:defRPr sz="1600"/>
            </a:lvl2pPr>
            <a:lvl3pPr marL="1206476" indent="0">
              <a:buNone/>
              <a:defRPr sz="1300"/>
            </a:lvl3pPr>
            <a:lvl4pPr marL="1809704" indent="0">
              <a:buNone/>
              <a:defRPr sz="1200"/>
            </a:lvl4pPr>
            <a:lvl5pPr marL="2412955" indent="0">
              <a:buNone/>
              <a:defRPr sz="1200"/>
            </a:lvl5pPr>
            <a:lvl6pPr marL="3016190" indent="0">
              <a:buNone/>
              <a:defRPr sz="1200"/>
            </a:lvl6pPr>
            <a:lvl7pPr marL="3619421" indent="0">
              <a:buNone/>
              <a:defRPr sz="1200"/>
            </a:lvl7pPr>
            <a:lvl8pPr marL="4222660" indent="0">
              <a:buNone/>
              <a:defRPr sz="1200"/>
            </a:lvl8pPr>
            <a:lvl9pPr marL="4825899"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8463FEC-5F86-4FAD-BCFF-6CA12CA885B8}"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98006726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264410CA-55B0-40FE-BEFE-CD979DB58FD1}"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213741525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0BD109FE-154F-49E4-8D02-47A3E8B500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78479028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8968" y="363687"/>
            <a:ext cx="4006906" cy="1547786"/>
          </a:xfrm>
        </p:spPr>
        <p:txBody>
          <a:bodyPr anchor="b"/>
          <a:lstStyle>
            <a:lvl1pPr algn="l">
              <a:defRPr sz="2700" b="1"/>
            </a:lvl1pPr>
          </a:lstStyle>
          <a:p>
            <a:r>
              <a:rPr lang="en-US"/>
              <a:t>Click to edit Master title style</a:t>
            </a:r>
          </a:p>
        </p:txBody>
      </p:sp>
      <p:sp>
        <p:nvSpPr>
          <p:cNvPr id="3" name="Content Placeholder 2"/>
          <p:cNvSpPr>
            <a:spLocks noGrp="1"/>
          </p:cNvSpPr>
          <p:nvPr>
            <p:ph idx="1"/>
          </p:nvPr>
        </p:nvSpPr>
        <p:spPr>
          <a:xfrm>
            <a:off x="4761768" y="363704"/>
            <a:ext cx="6808567" cy="7796021"/>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8968" y="1911490"/>
            <a:ext cx="4006906" cy="6248235"/>
          </a:xfrm>
        </p:spPr>
        <p:txBody>
          <a:bodyPr/>
          <a:lstStyle>
            <a:lvl1pPr marL="0" indent="0">
              <a:buNone/>
              <a:defRPr sz="1900"/>
            </a:lvl1pPr>
            <a:lvl2pPr marL="607906" indent="0">
              <a:buNone/>
              <a:defRPr sz="1600"/>
            </a:lvl2pPr>
            <a:lvl3pPr marL="1215808" indent="0">
              <a:buNone/>
              <a:defRPr sz="1300"/>
            </a:lvl3pPr>
            <a:lvl4pPr marL="1823705" indent="0">
              <a:buNone/>
              <a:defRPr sz="1200"/>
            </a:lvl4pPr>
            <a:lvl5pPr marL="2431613" indent="0">
              <a:buNone/>
              <a:defRPr sz="1200"/>
            </a:lvl5pPr>
            <a:lvl6pPr marL="3039516" indent="0">
              <a:buNone/>
              <a:defRPr sz="1200"/>
            </a:lvl6pPr>
            <a:lvl7pPr marL="3647416" indent="0">
              <a:buNone/>
              <a:defRPr sz="1200"/>
            </a:lvl7pPr>
            <a:lvl8pPr marL="4255321" indent="0">
              <a:buNone/>
              <a:defRPr sz="1200"/>
            </a:lvl8pPr>
            <a:lvl9pPr marL="4863226"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F9B59B9E-22FA-4207-A1FB-7239D803BF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64051193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7228" y="6394132"/>
            <a:ext cx="7307580" cy="754864"/>
          </a:xfrm>
        </p:spPr>
        <p:txBody>
          <a:bodyPr anchor="b"/>
          <a:lstStyle>
            <a:lvl1pPr algn="l">
              <a:defRPr sz="2700" b="1"/>
            </a:lvl1pPr>
          </a:lstStyle>
          <a:p>
            <a:r>
              <a:rPr lang="en-US"/>
              <a:t>Click to edit Master title style</a:t>
            </a:r>
          </a:p>
        </p:txBody>
      </p:sp>
      <p:sp>
        <p:nvSpPr>
          <p:cNvPr id="3" name="Picture Placeholder 2"/>
          <p:cNvSpPr>
            <a:spLocks noGrp="1"/>
          </p:cNvSpPr>
          <p:nvPr>
            <p:ph type="pic" idx="1"/>
          </p:nvPr>
        </p:nvSpPr>
        <p:spPr>
          <a:xfrm>
            <a:off x="2387228" y="816182"/>
            <a:ext cx="7307580" cy="5480685"/>
          </a:xfrm>
        </p:spPr>
        <p:txBody>
          <a:bodyPr/>
          <a:lstStyle>
            <a:lvl1pPr marL="0" indent="0">
              <a:buNone/>
              <a:defRPr sz="4300"/>
            </a:lvl1pPr>
            <a:lvl2pPr marL="607906" indent="0">
              <a:buNone/>
              <a:defRPr sz="3700"/>
            </a:lvl2pPr>
            <a:lvl3pPr marL="1215808" indent="0">
              <a:buNone/>
              <a:defRPr sz="3200"/>
            </a:lvl3pPr>
            <a:lvl4pPr marL="1823705" indent="0">
              <a:buNone/>
              <a:defRPr sz="2700"/>
            </a:lvl4pPr>
            <a:lvl5pPr marL="2431613" indent="0">
              <a:buNone/>
              <a:defRPr sz="2700"/>
            </a:lvl5pPr>
            <a:lvl6pPr marL="3039516" indent="0">
              <a:buNone/>
              <a:defRPr sz="2700"/>
            </a:lvl6pPr>
            <a:lvl7pPr marL="3647416" indent="0">
              <a:buNone/>
              <a:defRPr sz="2700"/>
            </a:lvl7pPr>
            <a:lvl8pPr marL="4255321" indent="0">
              <a:buNone/>
              <a:defRPr sz="2700"/>
            </a:lvl8pPr>
            <a:lvl9pPr marL="4863226" indent="0">
              <a:buNone/>
              <a:defRPr sz="2700"/>
            </a:lvl9pPr>
          </a:lstStyle>
          <a:p>
            <a:pPr lvl="0"/>
            <a:endParaRPr lang="en-US" noProof="0" dirty="0"/>
          </a:p>
        </p:txBody>
      </p:sp>
      <p:sp>
        <p:nvSpPr>
          <p:cNvPr id="4" name="Text Placeholder 3"/>
          <p:cNvSpPr>
            <a:spLocks noGrp="1"/>
          </p:cNvSpPr>
          <p:nvPr>
            <p:ph type="body" sz="half" idx="2"/>
          </p:nvPr>
        </p:nvSpPr>
        <p:spPr>
          <a:xfrm>
            <a:off x="2387228" y="7148996"/>
            <a:ext cx="7307580" cy="1072031"/>
          </a:xfrm>
        </p:spPr>
        <p:txBody>
          <a:bodyPr/>
          <a:lstStyle>
            <a:lvl1pPr marL="0" indent="0">
              <a:buNone/>
              <a:defRPr sz="1900"/>
            </a:lvl1pPr>
            <a:lvl2pPr marL="607906" indent="0">
              <a:buNone/>
              <a:defRPr sz="1600"/>
            </a:lvl2pPr>
            <a:lvl3pPr marL="1215808" indent="0">
              <a:buNone/>
              <a:defRPr sz="1300"/>
            </a:lvl3pPr>
            <a:lvl4pPr marL="1823705" indent="0">
              <a:buNone/>
              <a:defRPr sz="1200"/>
            </a:lvl4pPr>
            <a:lvl5pPr marL="2431613" indent="0">
              <a:buNone/>
              <a:defRPr sz="1200"/>
            </a:lvl5pPr>
            <a:lvl6pPr marL="3039516" indent="0">
              <a:buNone/>
              <a:defRPr sz="1200"/>
            </a:lvl6pPr>
            <a:lvl7pPr marL="3647416" indent="0">
              <a:buNone/>
              <a:defRPr sz="1200"/>
            </a:lvl7pPr>
            <a:lvl8pPr marL="4255321" indent="0">
              <a:buNone/>
              <a:defRPr sz="1200"/>
            </a:lvl8pPr>
            <a:lvl9pPr marL="4863226" indent="0">
              <a:buNone/>
              <a:defRPr sz="12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8463FEC-5F86-4FAD-BCFF-6CA12CA885B8}"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41778825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A0057DB5-8FF7-4BA7-8914-A1AF0B1A2C5F}"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94195840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3330" y="298156"/>
            <a:ext cx="2833379" cy="786156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8982" y="298156"/>
            <a:ext cx="8301377" cy="786156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5B6A19AC-5F13-45D0-82BB-124D8123118A}"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1622257688"/>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529318" y="298140"/>
            <a:ext cx="6417391" cy="943050"/>
          </a:xfrm>
        </p:spPr>
        <p:txBody>
          <a:bodyPr/>
          <a:lstStyle/>
          <a:p>
            <a:r>
              <a:rPr lang="en-US"/>
              <a:t>Click to edit Master title style</a:t>
            </a:r>
          </a:p>
        </p:txBody>
      </p:sp>
      <p:sp>
        <p:nvSpPr>
          <p:cNvPr id="3" name="Table Placeholder 2"/>
          <p:cNvSpPr>
            <a:spLocks noGrp="1"/>
          </p:cNvSpPr>
          <p:nvPr>
            <p:ph type="tbl" idx="1"/>
          </p:nvPr>
        </p:nvSpPr>
        <p:spPr>
          <a:xfrm>
            <a:off x="608965" y="1750775"/>
            <a:ext cx="10961370" cy="6408934"/>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solidFill>
                  <a:prstClr val="black"/>
                </a:solidFill>
              </a:rPr>
              <a:t>For Policy Development Purposes Only</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solidFill>
                  <a:prstClr val="black"/>
                </a:solidFill>
              </a:rPr>
              <a:t>Slide </a:t>
            </a:r>
            <a:fld id="{927C9FCF-F3F4-40F2-BD82-0E67C2AB7E05}" type="slidenum">
              <a:rPr lang="en-US" altLang="en-US">
                <a:solidFill>
                  <a:prstClr val="black"/>
                </a:solidFill>
              </a:rPr>
              <a:pPr>
                <a:defRPr/>
              </a:pPr>
              <a:t>‹#›</a:t>
            </a:fld>
            <a:endParaRPr lang="en-US" altLang="en-US" dirty="0">
              <a:solidFill>
                <a:prstClr val="black"/>
              </a:solidFill>
            </a:endParaRPr>
          </a:p>
        </p:txBody>
      </p:sp>
    </p:spTree>
    <p:extLst>
      <p:ext uri="{BB962C8B-B14F-4D97-AF65-F5344CB8AC3E}">
        <p14:creationId xmlns:p14="http://schemas.microsoft.com/office/powerpoint/2010/main" val="3422531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pn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89"/>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646" tIns="60363" rIns="120646" bIns="60363"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1027" name="Rectangle 2"/>
          <p:cNvSpPr>
            <a:spLocks noGrp="1" noChangeArrowheads="1"/>
          </p:cNvSpPr>
          <p:nvPr>
            <p:ph type="title"/>
          </p:nvPr>
        </p:nvSpPr>
        <p:spPr bwMode="auto">
          <a:xfrm>
            <a:off x="5529318" y="298140"/>
            <a:ext cx="6417391" cy="9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0646" tIns="60363" rIns="120646" bIns="60363"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8965" y="1750775"/>
            <a:ext cx="10961370" cy="640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0646" tIns="60363" rIns="120646" bIns="6036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4161261" y="8318294"/>
            <a:ext cx="3856778"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0646" tIns="60363" rIns="120646" bIns="60363" numCol="1" anchor="t" anchorCtr="0" compatLnSpc="1">
            <a:prstTxWarp prst="textNoShape">
              <a:avLst/>
            </a:prstTxWarp>
          </a:bodyPr>
          <a:lstStyle>
            <a:lvl1pPr algn="ctr" eaLnBrk="1" hangingPunct="1">
              <a:defRPr sz="1900">
                <a:latin typeface="+mn-lt"/>
                <a:ea typeface="ＭＳ Ｐゴシック" charset="-128"/>
                <a:cs typeface="+mn-cs"/>
              </a:defRPr>
            </a:lvl1pPr>
          </a:lstStyle>
          <a:p>
            <a:pPr>
              <a:defRPr/>
            </a:pPr>
            <a:r>
              <a:rPr lang="en-US" dirty="0">
                <a:solidFill>
                  <a:prstClr val="black"/>
                </a:solidFill>
              </a:rPr>
              <a:t>For Policy Development Purposes Only</a:t>
            </a:r>
          </a:p>
        </p:txBody>
      </p:sp>
      <p:sp>
        <p:nvSpPr>
          <p:cNvPr id="155654" name="Rectangle 6"/>
          <p:cNvSpPr>
            <a:spLocks noGrp="1" noChangeArrowheads="1"/>
          </p:cNvSpPr>
          <p:nvPr>
            <p:ph type="sldNum" sz="quarter" idx="4"/>
          </p:nvPr>
        </p:nvSpPr>
        <p:spPr bwMode="auto">
          <a:xfrm>
            <a:off x="8728498" y="8318294"/>
            <a:ext cx="2841837"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0646" tIns="60363" rIns="120646" bIns="60363" numCol="1" anchor="t" anchorCtr="0" compatLnSpc="1">
            <a:prstTxWarp prst="textNoShape">
              <a:avLst/>
            </a:prstTxWarp>
          </a:bodyPr>
          <a:lstStyle>
            <a:lvl1pPr algn="r" eaLnBrk="1" hangingPunct="1">
              <a:defRPr sz="1900" b="1">
                <a:latin typeface="Calibri" pitchFamily="34" charset="0"/>
              </a:defRPr>
            </a:lvl1pPr>
          </a:lstStyle>
          <a:p>
            <a:pPr>
              <a:defRPr/>
            </a:pPr>
            <a:r>
              <a:rPr lang="en-US" altLang="en-US" dirty="0">
                <a:solidFill>
                  <a:prstClr val="black"/>
                </a:solidFill>
              </a:rPr>
              <a:t>Slide </a:t>
            </a:r>
            <a:fld id="{9B23659A-8EA9-485F-B181-D56A6DF50785}" type="slidenum">
              <a:rPr lang="en-US" altLang="en-US">
                <a:solidFill>
                  <a:prstClr val="black"/>
                </a:solidFill>
              </a:rPr>
              <a:pPr>
                <a:defRPr/>
              </a:pPr>
              <a:t>‹#›</a:t>
            </a:fld>
            <a:endParaRPr lang="en-US" altLang="en-US" dirty="0">
              <a:solidFill>
                <a:prstClr val="black"/>
              </a:solidFill>
            </a:endParaRPr>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4226" y="298140"/>
            <a:ext cx="5343246"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1589426"/>
      </p:ext>
    </p:extLst>
  </p:cSld>
  <p:clrMap bg1="lt1" tx1="dk1" bg2="lt2" tx2="dk2" accent1="accent1" accent2="accent2" accent3="accent3" accent4="accent4" accent5="accent5" accent6="accent6" hlink="hlink" folHlink="folHlink"/>
  <p:sldLayoutIdLst>
    <p:sldLayoutId id="2147485849" r:id="rId1"/>
    <p:sldLayoutId id="2147485850" r:id="rId2"/>
    <p:sldLayoutId id="2147485851" r:id="rId3"/>
    <p:sldLayoutId id="2147485852" r:id="rId4"/>
    <p:sldLayoutId id="2147485853" r:id="rId5"/>
    <p:sldLayoutId id="2147485854" r:id="rId6"/>
    <p:sldLayoutId id="2147485855" r:id="rId7"/>
    <p:sldLayoutId id="2147485856" r:id="rId8"/>
    <p:sldLayoutId id="2147485857" r:id="rId9"/>
    <p:sldLayoutId id="2147485858" r:id="rId10"/>
    <p:sldLayoutId id="2147485859" r:id="rId11"/>
    <p:sldLayoutId id="2147485860" r:id="rId12"/>
  </p:sldLayoutIdLst>
  <p:hf hdr="0" ftr="0" dt="0"/>
  <p:txStyles>
    <p:titleStyle>
      <a:lvl1pPr algn="ctr" rtl="0" eaLnBrk="0" fontAlgn="base" hangingPunct="0">
        <a:spcBef>
          <a:spcPct val="0"/>
        </a:spcBef>
        <a:spcAft>
          <a:spcPct val="0"/>
        </a:spcAft>
        <a:defRPr sz="37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5pPr>
      <a:lvl6pPr marL="603237" algn="ctr" rtl="0" fontAlgn="base">
        <a:spcBef>
          <a:spcPct val="0"/>
        </a:spcBef>
        <a:spcAft>
          <a:spcPct val="0"/>
        </a:spcAft>
        <a:defRPr sz="3700" b="1">
          <a:solidFill>
            <a:schemeClr val="bg1"/>
          </a:solidFill>
          <a:latin typeface="Calibri" pitchFamily="34" charset="0"/>
        </a:defRPr>
      </a:lvl6pPr>
      <a:lvl7pPr marL="1206476" algn="ctr" rtl="0" fontAlgn="base">
        <a:spcBef>
          <a:spcPct val="0"/>
        </a:spcBef>
        <a:spcAft>
          <a:spcPct val="0"/>
        </a:spcAft>
        <a:defRPr sz="3700" b="1">
          <a:solidFill>
            <a:schemeClr val="bg1"/>
          </a:solidFill>
          <a:latin typeface="Calibri" pitchFamily="34" charset="0"/>
        </a:defRPr>
      </a:lvl7pPr>
      <a:lvl8pPr marL="1809704" algn="ctr" rtl="0" fontAlgn="base">
        <a:spcBef>
          <a:spcPct val="0"/>
        </a:spcBef>
        <a:spcAft>
          <a:spcPct val="0"/>
        </a:spcAft>
        <a:defRPr sz="3700" b="1">
          <a:solidFill>
            <a:schemeClr val="bg1"/>
          </a:solidFill>
          <a:latin typeface="Calibri" pitchFamily="34" charset="0"/>
        </a:defRPr>
      </a:lvl8pPr>
      <a:lvl9pPr marL="2412955" algn="ctr" rtl="0" fontAlgn="base">
        <a:spcBef>
          <a:spcPct val="0"/>
        </a:spcBef>
        <a:spcAft>
          <a:spcPct val="0"/>
        </a:spcAft>
        <a:defRPr sz="3700" b="1">
          <a:solidFill>
            <a:schemeClr val="bg1"/>
          </a:solidFill>
          <a:latin typeface="Calibri" pitchFamily="34" charset="0"/>
        </a:defRPr>
      </a:lvl9pPr>
    </p:titleStyle>
    <p:bodyStyle>
      <a:lvl1pPr marL="452441" indent="-452441" algn="l" rtl="0" eaLnBrk="0" fontAlgn="base" hangingPunct="0">
        <a:spcBef>
          <a:spcPct val="20000"/>
        </a:spcBef>
        <a:spcAft>
          <a:spcPct val="0"/>
        </a:spcAft>
        <a:buChar char="•"/>
        <a:defRPr sz="4300">
          <a:solidFill>
            <a:schemeClr val="tx1"/>
          </a:solidFill>
          <a:latin typeface="+mn-lt"/>
          <a:ea typeface="ＭＳ Ｐゴシック" charset="0"/>
          <a:cs typeface="ＭＳ Ｐゴシック" charset="0"/>
        </a:defRPr>
      </a:lvl1pPr>
      <a:lvl2pPr marL="980265" indent="-377028" algn="l" rtl="0" eaLnBrk="0" fontAlgn="base" hangingPunct="0">
        <a:spcBef>
          <a:spcPct val="20000"/>
        </a:spcBef>
        <a:spcAft>
          <a:spcPct val="0"/>
        </a:spcAft>
        <a:buChar char="–"/>
        <a:defRPr sz="3700">
          <a:solidFill>
            <a:schemeClr val="tx1"/>
          </a:solidFill>
          <a:latin typeface="+mn-lt"/>
          <a:ea typeface="ＭＳ Ｐゴシック" charset="0"/>
        </a:defRPr>
      </a:lvl2pPr>
      <a:lvl3pPr marL="1508090" indent="-301591" algn="l" rtl="0" eaLnBrk="0" fontAlgn="base" hangingPunct="0">
        <a:spcBef>
          <a:spcPct val="20000"/>
        </a:spcBef>
        <a:spcAft>
          <a:spcPct val="0"/>
        </a:spcAft>
        <a:buChar char="•"/>
        <a:defRPr sz="3200">
          <a:solidFill>
            <a:schemeClr val="tx1"/>
          </a:solidFill>
          <a:latin typeface="+mn-lt"/>
          <a:ea typeface="ＭＳ Ｐゴシック" charset="0"/>
        </a:defRPr>
      </a:lvl3pPr>
      <a:lvl4pPr marL="2111339" indent="-301591" algn="l" rtl="0" eaLnBrk="0" fontAlgn="base" hangingPunct="0">
        <a:spcBef>
          <a:spcPct val="20000"/>
        </a:spcBef>
        <a:spcAft>
          <a:spcPct val="0"/>
        </a:spcAft>
        <a:buChar char="–"/>
        <a:defRPr sz="2700">
          <a:solidFill>
            <a:schemeClr val="tx1"/>
          </a:solidFill>
          <a:latin typeface="+mn-lt"/>
          <a:ea typeface="ＭＳ Ｐゴシック" charset="0"/>
        </a:defRPr>
      </a:lvl4pPr>
      <a:lvl5pPr marL="2714567" indent="-301591" algn="l" rtl="0" eaLnBrk="0" fontAlgn="base" hangingPunct="0">
        <a:spcBef>
          <a:spcPct val="20000"/>
        </a:spcBef>
        <a:spcAft>
          <a:spcPct val="0"/>
        </a:spcAft>
        <a:buChar char="»"/>
        <a:defRPr sz="2700">
          <a:solidFill>
            <a:schemeClr val="tx1"/>
          </a:solidFill>
          <a:latin typeface="+mn-lt"/>
          <a:ea typeface="ＭＳ Ｐゴシック" charset="0"/>
        </a:defRPr>
      </a:lvl5pPr>
      <a:lvl6pPr marL="3317808" indent="-301591" algn="l" rtl="0" fontAlgn="base">
        <a:spcBef>
          <a:spcPct val="20000"/>
        </a:spcBef>
        <a:spcAft>
          <a:spcPct val="0"/>
        </a:spcAft>
        <a:buChar char="»"/>
        <a:defRPr sz="2700">
          <a:solidFill>
            <a:schemeClr val="tx1"/>
          </a:solidFill>
          <a:latin typeface="+mn-lt"/>
        </a:defRPr>
      </a:lvl6pPr>
      <a:lvl7pPr marL="3921043" indent="-301591" algn="l" rtl="0" fontAlgn="base">
        <a:spcBef>
          <a:spcPct val="20000"/>
        </a:spcBef>
        <a:spcAft>
          <a:spcPct val="0"/>
        </a:spcAft>
        <a:buChar char="»"/>
        <a:defRPr sz="2700">
          <a:solidFill>
            <a:schemeClr val="tx1"/>
          </a:solidFill>
          <a:latin typeface="+mn-lt"/>
        </a:defRPr>
      </a:lvl7pPr>
      <a:lvl8pPr marL="4524279" indent="-301591" algn="l" rtl="0" fontAlgn="base">
        <a:spcBef>
          <a:spcPct val="20000"/>
        </a:spcBef>
        <a:spcAft>
          <a:spcPct val="0"/>
        </a:spcAft>
        <a:buChar char="»"/>
        <a:defRPr sz="2700">
          <a:solidFill>
            <a:schemeClr val="tx1"/>
          </a:solidFill>
          <a:latin typeface="+mn-lt"/>
        </a:defRPr>
      </a:lvl8pPr>
      <a:lvl9pPr marL="5127515" indent="-301591" algn="l" rtl="0" fontAlgn="base">
        <a:spcBef>
          <a:spcPct val="20000"/>
        </a:spcBef>
        <a:spcAft>
          <a:spcPct val="0"/>
        </a:spcAft>
        <a:buChar char="»"/>
        <a:defRPr sz="2700">
          <a:solidFill>
            <a:schemeClr val="tx1"/>
          </a:solidFill>
          <a:latin typeface="+mn-lt"/>
        </a:defRPr>
      </a:lvl9pPr>
    </p:bodyStyle>
    <p:otherStyle>
      <a:defPPr>
        <a:defRPr lang="en-US"/>
      </a:defPPr>
      <a:lvl1pPr marL="0" algn="l" defTabSz="1206476" rtl="0" eaLnBrk="1" latinLnBrk="0" hangingPunct="1">
        <a:defRPr sz="2400" kern="1200">
          <a:solidFill>
            <a:schemeClr val="tx1"/>
          </a:solidFill>
          <a:latin typeface="+mn-lt"/>
          <a:ea typeface="+mn-ea"/>
          <a:cs typeface="+mn-cs"/>
        </a:defRPr>
      </a:lvl1pPr>
      <a:lvl2pPr marL="603237" algn="l" defTabSz="1206476" rtl="0" eaLnBrk="1" latinLnBrk="0" hangingPunct="1">
        <a:defRPr sz="2400" kern="1200">
          <a:solidFill>
            <a:schemeClr val="tx1"/>
          </a:solidFill>
          <a:latin typeface="+mn-lt"/>
          <a:ea typeface="+mn-ea"/>
          <a:cs typeface="+mn-cs"/>
        </a:defRPr>
      </a:lvl2pPr>
      <a:lvl3pPr marL="1206476" algn="l" defTabSz="1206476" rtl="0" eaLnBrk="1" latinLnBrk="0" hangingPunct="1">
        <a:defRPr sz="2400" kern="1200">
          <a:solidFill>
            <a:schemeClr val="tx1"/>
          </a:solidFill>
          <a:latin typeface="+mn-lt"/>
          <a:ea typeface="+mn-ea"/>
          <a:cs typeface="+mn-cs"/>
        </a:defRPr>
      </a:lvl3pPr>
      <a:lvl4pPr marL="1809704" algn="l" defTabSz="1206476" rtl="0" eaLnBrk="1" latinLnBrk="0" hangingPunct="1">
        <a:defRPr sz="2400" kern="1200">
          <a:solidFill>
            <a:schemeClr val="tx1"/>
          </a:solidFill>
          <a:latin typeface="+mn-lt"/>
          <a:ea typeface="+mn-ea"/>
          <a:cs typeface="+mn-cs"/>
        </a:defRPr>
      </a:lvl4pPr>
      <a:lvl5pPr marL="2412955" algn="l" defTabSz="1206476" rtl="0" eaLnBrk="1" latinLnBrk="0" hangingPunct="1">
        <a:defRPr sz="2400" kern="1200">
          <a:solidFill>
            <a:schemeClr val="tx1"/>
          </a:solidFill>
          <a:latin typeface="+mn-lt"/>
          <a:ea typeface="+mn-ea"/>
          <a:cs typeface="+mn-cs"/>
        </a:defRPr>
      </a:lvl5pPr>
      <a:lvl6pPr marL="3016190" algn="l" defTabSz="1206476" rtl="0" eaLnBrk="1" latinLnBrk="0" hangingPunct="1">
        <a:defRPr sz="2400" kern="1200">
          <a:solidFill>
            <a:schemeClr val="tx1"/>
          </a:solidFill>
          <a:latin typeface="+mn-lt"/>
          <a:ea typeface="+mn-ea"/>
          <a:cs typeface="+mn-cs"/>
        </a:defRPr>
      </a:lvl6pPr>
      <a:lvl7pPr marL="3619421" algn="l" defTabSz="1206476" rtl="0" eaLnBrk="1" latinLnBrk="0" hangingPunct="1">
        <a:defRPr sz="2400" kern="1200">
          <a:solidFill>
            <a:schemeClr val="tx1"/>
          </a:solidFill>
          <a:latin typeface="+mn-lt"/>
          <a:ea typeface="+mn-ea"/>
          <a:cs typeface="+mn-cs"/>
        </a:defRPr>
      </a:lvl7pPr>
      <a:lvl8pPr marL="4222660" algn="l" defTabSz="1206476" rtl="0" eaLnBrk="1" latinLnBrk="0" hangingPunct="1">
        <a:defRPr sz="2400" kern="1200">
          <a:solidFill>
            <a:schemeClr val="tx1"/>
          </a:solidFill>
          <a:latin typeface="+mn-lt"/>
          <a:ea typeface="+mn-ea"/>
          <a:cs typeface="+mn-cs"/>
        </a:defRPr>
      </a:lvl8pPr>
      <a:lvl9pPr marL="4825899" algn="l" defTabSz="1206476"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82"/>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733" tIns="60403" rIns="120733" bIns="60403"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1027" name="Rectangle 2"/>
          <p:cNvSpPr>
            <a:spLocks noGrp="1" noChangeArrowheads="1"/>
          </p:cNvSpPr>
          <p:nvPr>
            <p:ph type="title"/>
          </p:nvPr>
        </p:nvSpPr>
        <p:spPr bwMode="auto">
          <a:xfrm>
            <a:off x="5529318" y="298140"/>
            <a:ext cx="6417391" cy="9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0733" tIns="60403" rIns="120733" bIns="60403"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8965" y="1750775"/>
            <a:ext cx="10961370" cy="640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0733" tIns="60403" rIns="120733" bIns="6040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4161261" y="8318294"/>
            <a:ext cx="3856778"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0733" tIns="60403" rIns="120733" bIns="60403" numCol="1" anchor="t" anchorCtr="0" compatLnSpc="1">
            <a:prstTxWarp prst="textNoShape">
              <a:avLst/>
            </a:prstTxWarp>
          </a:bodyPr>
          <a:lstStyle>
            <a:lvl1pPr algn="ctr" eaLnBrk="1" hangingPunct="1">
              <a:defRPr sz="1900">
                <a:latin typeface="+mn-lt"/>
                <a:ea typeface="ＭＳ Ｐゴシック" charset="-128"/>
                <a:cs typeface="+mn-cs"/>
              </a:defRPr>
            </a:lvl1pPr>
          </a:lstStyle>
          <a:p>
            <a:pPr>
              <a:defRPr/>
            </a:pPr>
            <a:r>
              <a:rPr lang="en-US" dirty="0">
                <a:solidFill>
                  <a:prstClr val="black"/>
                </a:solidFill>
              </a:rPr>
              <a:t>For Policy Development Purposes Only</a:t>
            </a:r>
          </a:p>
        </p:txBody>
      </p:sp>
      <p:sp>
        <p:nvSpPr>
          <p:cNvPr id="155654" name="Rectangle 6"/>
          <p:cNvSpPr>
            <a:spLocks noGrp="1" noChangeArrowheads="1"/>
          </p:cNvSpPr>
          <p:nvPr>
            <p:ph type="sldNum" sz="quarter" idx="4"/>
          </p:nvPr>
        </p:nvSpPr>
        <p:spPr bwMode="auto">
          <a:xfrm>
            <a:off x="8728498" y="8318294"/>
            <a:ext cx="2841837"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0733" tIns="60403" rIns="120733" bIns="60403" numCol="1" anchor="t" anchorCtr="0" compatLnSpc="1">
            <a:prstTxWarp prst="textNoShape">
              <a:avLst/>
            </a:prstTxWarp>
          </a:bodyPr>
          <a:lstStyle>
            <a:lvl1pPr algn="r" eaLnBrk="1" hangingPunct="1">
              <a:defRPr sz="1900" b="1">
                <a:latin typeface="Calibri" pitchFamily="34" charset="0"/>
              </a:defRPr>
            </a:lvl1pPr>
          </a:lstStyle>
          <a:p>
            <a:pPr>
              <a:defRPr/>
            </a:pPr>
            <a:r>
              <a:rPr lang="en-US" altLang="en-US" dirty="0">
                <a:solidFill>
                  <a:prstClr val="black"/>
                </a:solidFill>
              </a:rPr>
              <a:t>Slide </a:t>
            </a:r>
            <a:fld id="{9B23659A-8EA9-485F-B181-D56A6DF50785}" type="slidenum">
              <a:rPr lang="en-US" altLang="en-US">
                <a:solidFill>
                  <a:prstClr val="black"/>
                </a:solidFill>
              </a:rPr>
              <a:pPr>
                <a:defRPr/>
              </a:pPr>
              <a:t>‹#›</a:t>
            </a:fld>
            <a:endParaRPr lang="en-US" altLang="en-US" dirty="0">
              <a:solidFill>
                <a:prstClr val="black"/>
              </a:solidFill>
            </a:endParaRPr>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4226" y="298140"/>
            <a:ext cx="5343246"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2536931"/>
      </p:ext>
    </p:extLst>
  </p:cSld>
  <p:clrMap bg1="lt1" tx1="dk1" bg2="lt2" tx2="dk2" accent1="accent1" accent2="accent2" accent3="accent3" accent4="accent4" accent5="accent5" accent6="accent6" hlink="hlink" folHlink="folHlink"/>
  <p:sldLayoutIdLst>
    <p:sldLayoutId id="2147485862" r:id="rId1"/>
    <p:sldLayoutId id="2147485863" r:id="rId2"/>
    <p:sldLayoutId id="2147485864" r:id="rId3"/>
    <p:sldLayoutId id="2147485865" r:id="rId4"/>
    <p:sldLayoutId id="2147485866" r:id="rId5"/>
    <p:sldLayoutId id="2147485867" r:id="rId6"/>
    <p:sldLayoutId id="2147485868" r:id="rId7"/>
    <p:sldLayoutId id="2147485869" r:id="rId8"/>
    <p:sldLayoutId id="2147485870" r:id="rId9"/>
    <p:sldLayoutId id="2147485871" r:id="rId10"/>
    <p:sldLayoutId id="2147485872" r:id="rId11"/>
    <p:sldLayoutId id="2147485873" r:id="rId12"/>
  </p:sldLayoutIdLst>
  <p:hf hdr="0" ftr="0" dt="0"/>
  <p:txStyles>
    <p:titleStyle>
      <a:lvl1pPr algn="ctr" rtl="0" eaLnBrk="0" fontAlgn="base" hangingPunct="0">
        <a:spcBef>
          <a:spcPct val="0"/>
        </a:spcBef>
        <a:spcAft>
          <a:spcPct val="0"/>
        </a:spcAft>
        <a:defRPr sz="37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5pPr>
      <a:lvl6pPr marL="603668" algn="ctr" rtl="0" fontAlgn="base">
        <a:spcBef>
          <a:spcPct val="0"/>
        </a:spcBef>
        <a:spcAft>
          <a:spcPct val="0"/>
        </a:spcAft>
        <a:defRPr sz="3700" b="1">
          <a:solidFill>
            <a:schemeClr val="bg1"/>
          </a:solidFill>
          <a:latin typeface="Calibri" pitchFamily="34" charset="0"/>
        </a:defRPr>
      </a:lvl6pPr>
      <a:lvl7pPr marL="1207339" algn="ctr" rtl="0" fontAlgn="base">
        <a:spcBef>
          <a:spcPct val="0"/>
        </a:spcBef>
        <a:spcAft>
          <a:spcPct val="0"/>
        </a:spcAft>
        <a:defRPr sz="3700" b="1">
          <a:solidFill>
            <a:schemeClr val="bg1"/>
          </a:solidFill>
          <a:latin typeface="Calibri" pitchFamily="34" charset="0"/>
        </a:defRPr>
      </a:lvl7pPr>
      <a:lvl8pPr marL="1810996" algn="ctr" rtl="0" fontAlgn="base">
        <a:spcBef>
          <a:spcPct val="0"/>
        </a:spcBef>
        <a:spcAft>
          <a:spcPct val="0"/>
        </a:spcAft>
        <a:defRPr sz="3700" b="1">
          <a:solidFill>
            <a:schemeClr val="bg1"/>
          </a:solidFill>
          <a:latin typeface="Calibri" pitchFamily="34" charset="0"/>
        </a:defRPr>
      </a:lvl8pPr>
      <a:lvl9pPr marL="2414680" algn="ctr" rtl="0" fontAlgn="base">
        <a:spcBef>
          <a:spcPct val="0"/>
        </a:spcBef>
        <a:spcAft>
          <a:spcPct val="0"/>
        </a:spcAft>
        <a:defRPr sz="3700" b="1">
          <a:solidFill>
            <a:schemeClr val="bg1"/>
          </a:solidFill>
          <a:latin typeface="Calibri" pitchFamily="34" charset="0"/>
        </a:defRPr>
      </a:lvl9pPr>
    </p:titleStyle>
    <p:bodyStyle>
      <a:lvl1pPr marL="452761" indent="-452761" algn="l" rtl="0" eaLnBrk="0" fontAlgn="base" hangingPunct="0">
        <a:spcBef>
          <a:spcPct val="20000"/>
        </a:spcBef>
        <a:spcAft>
          <a:spcPct val="0"/>
        </a:spcAft>
        <a:buChar char="•"/>
        <a:defRPr sz="4300">
          <a:solidFill>
            <a:schemeClr val="tx1"/>
          </a:solidFill>
          <a:latin typeface="+mn-lt"/>
          <a:ea typeface="ＭＳ Ｐゴシック" charset="0"/>
          <a:cs typeface="ＭＳ Ｐゴシック" charset="0"/>
        </a:defRPr>
      </a:lvl1pPr>
      <a:lvl2pPr marL="980964" indent="-377297" algn="l" rtl="0" eaLnBrk="0" fontAlgn="base" hangingPunct="0">
        <a:spcBef>
          <a:spcPct val="20000"/>
        </a:spcBef>
        <a:spcAft>
          <a:spcPct val="0"/>
        </a:spcAft>
        <a:buChar char="–"/>
        <a:defRPr sz="3700">
          <a:solidFill>
            <a:schemeClr val="tx1"/>
          </a:solidFill>
          <a:latin typeface="+mn-lt"/>
          <a:ea typeface="ＭＳ Ｐゴシック" charset="0"/>
        </a:defRPr>
      </a:lvl2pPr>
      <a:lvl3pPr marL="1509167" indent="-301809" algn="l" rtl="0" eaLnBrk="0" fontAlgn="base" hangingPunct="0">
        <a:spcBef>
          <a:spcPct val="20000"/>
        </a:spcBef>
        <a:spcAft>
          <a:spcPct val="0"/>
        </a:spcAft>
        <a:buChar char="•"/>
        <a:defRPr sz="3200">
          <a:solidFill>
            <a:schemeClr val="tx1"/>
          </a:solidFill>
          <a:latin typeface="+mn-lt"/>
          <a:ea typeface="ＭＳ Ｐゴシック" charset="0"/>
        </a:defRPr>
      </a:lvl3pPr>
      <a:lvl4pPr marL="2112844" indent="-301809" algn="l" rtl="0" eaLnBrk="0" fontAlgn="base" hangingPunct="0">
        <a:spcBef>
          <a:spcPct val="20000"/>
        </a:spcBef>
        <a:spcAft>
          <a:spcPct val="0"/>
        </a:spcAft>
        <a:buChar char="–"/>
        <a:defRPr sz="2700">
          <a:solidFill>
            <a:schemeClr val="tx1"/>
          </a:solidFill>
          <a:latin typeface="+mn-lt"/>
          <a:ea typeface="ＭＳ Ｐゴシック" charset="0"/>
        </a:defRPr>
      </a:lvl4pPr>
      <a:lvl5pPr marL="2716505" indent="-301809" algn="l" rtl="0" eaLnBrk="0" fontAlgn="base" hangingPunct="0">
        <a:spcBef>
          <a:spcPct val="20000"/>
        </a:spcBef>
        <a:spcAft>
          <a:spcPct val="0"/>
        </a:spcAft>
        <a:buChar char="»"/>
        <a:defRPr sz="2700">
          <a:solidFill>
            <a:schemeClr val="tx1"/>
          </a:solidFill>
          <a:latin typeface="+mn-lt"/>
          <a:ea typeface="ＭＳ Ｐゴシック" charset="0"/>
        </a:defRPr>
      </a:lvl5pPr>
      <a:lvl6pPr marL="3320175" indent="-301809" algn="l" rtl="0" fontAlgn="base">
        <a:spcBef>
          <a:spcPct val="20000"/>
        </a:spcBef>
        <a:spcAft>
          <a:spcPct val="0"/>
        </a:spcAft>
        <a:buChar char="»"/>
        <a:defRPr sz="2700">
          <a:solidFill>
            <a:schemeClr val="tx1"/>
          </a:solidFill>
          <a:latin typeface="+mn-lt"/>
        </a:defRPr>
      </a:lvl6pPr>
      <a:lvl7pPr marL="3923841" indent="-301809" algn="l" rtl="0" fontAlgn="base">
        <a:spcBef>
          <a:spcPct val="20000"/>
        </a:spcBef>
        <a:spcAft>
          <a:spcPct val="0"/>
        </a:spcAft>
        <a:buChar char="»"/>
        <a:defRPr sz="2700">
          <a:solidFill>
            <a:schemeClr val="tx1"/>
          </a:solidFill>
          <a:latin typeface="+mn-lt"/>
        </a:defRPr>
      </a:lvl7pPr>
      <a:lvl8pPr marL="4527509" indent="-301809" algn="l" rtl="0" fontAlgn="base">
        <a:spcBef>
          <a:spcPct val="20000"/>
        </a:spcBef>
        <a:spcAft>
          <a:spcPct val="0"/>
        </a:spcAft>
        <a:buChar char="»"/>
        <a:defRPr sz="2700">
          <a:solidFill>
            <a:schemeClr val="tx1"/>
          </a:solidFill>
          <a:latin typeface="+mn-lt"/>
        </a:defRPr>
      </a:lvl8pPr>
      <a:lvl9pPr marL="5131173" indent="-301809" algn="l" rtl="0" fontAlgn="base">
        <a:spcBef>
          <a:spcPct val="20000"/>
        </a:spcBef>
        <a:spcAft>
          <a:spcPct val="0"/>
        </a:spcAft>
        <a:buChar char="»"/>
        <a:defRPr sz="2700">
          <a:solidFill>
            <a:schemeClr val="tx1"/>
          </a:solidFill>
          <a:latin typeface="+mn-lt"/>
        </a:defRPr>
      </a:lvl9pPr>
    </p:bodyStyle>
    <p:otherStyle>
      <a:defPPr>
        <a:defRPr lang="en-US"/>
      </a:defPPr>
      <a:lvl1pPr marL="0" algn="l" defTabSz="1207339" rtl="0" eaLnBrk="1" latinLnBrk="0" hangingPunct="1">
        <a:defRPr sz="2400" kern="1200">
          <a:solidFill>
            <a:schemeClr val="tx1"/>
          </a:solidFill>
          <a:latin typeface="+mn-lt"/>
          <a:ea typeface="+mn-ea"/>
          <a:cs typeface="+mn-cs"/>
        </a:defRPr>
      </a:lvl1pPr>
      <a:lvl2pPr marL="603668" algn="l" defTabSz="1207339" rtl="0" eaLnBrk="1" latinLnBrk="0" hangingPunct="1">
        <a:defRPr sz="2400" kern="1200">
          <a:solidFill>
            <a:schemeClr val="tx1"/>
          </a:solidFill>
          <a:latin typeface="+mn-lt"/>
          <a:ea typeface="+mn-ea"/>
          <a:cs typeface="+mn-cs"/>
        </a:defRPr>
      </a:lvl2pPr>
      <a:lvl3pPr marL="1207339" algn="l" defTabSz="1207339" rtl="0" eaLnBrk="1" latinLnBrk="0" hangingPunct="1">
        <a:defRPr sz="2400" kern="1200">
          <a:solidFill>
            <a:schemeClr val="tx1"/>
          </a:solidFill>
          <a:latin typeface="+mn-lt"/>
          <a:ea typeface="+mn-ea"/>
          <a:cs typeface="+mn-cs"/>
        </a:defRPr>
      </a:lvl3pPr>
      <a:lvl4pPr marL="1810996" algn="l" defTabSz="1207339" rtl="0" eaLnBrk="1" latinLnBrk="0" hangingPunct="1">
        <a:defRPr sz="2400" kern="1200">
          <a:solidFill>
            <a:schemeClr val="tx1"/>
          </a:solidFill>
          <a:latin typeface="+mn-lt"/>
          <a:ea typeface="+mn-ea"/>
          <a:cs typeface="+mn-cs"/>
        </a:defRPr>
      </a:lvl4pPr>
      <a:lvl5pPr marL="2414680" algn="l" defTabSz="1207339" rtl="0" eaLnBrk="1" latinLnBrk="0" hangingPunct="1">
        <a:defRPr sz="2400" kern="1200">
          <a:solidFill>
            <a:schemeClr val="tx1"/>
          </a:solidFill>
          <a:latin typeface="+mn-lt"/>
          <a:ea typeface="+mn-ea"/>
          <a:cs typeface="+mn-cs"/>
        </a:defRPr>
      </a:lvl5pPr>
      <a:lvl6pPr marL="3018342" algn="l" defTabSz="1207339" rtl="0" eaLnBrk="1" latinLnBrk="0" hangingPunct="1">
        <a:defRPr sz="2400" kern="1200">
          <a:solidFill>
            <a:schemeClr val="tx1"/>
          </a:solidFill>
          <a:latin typeface="+mn-lt"/>
          <a:ea typeface="+mn-ea"/>
          <a:cs typeface="+mn-cs"/>
        </a:defRPr>
      </a:lvl6pPr>
      <a:lvl7pPr marL="3622005" algn="l" defTabSz="1207339" rtl="0" eaLnBrk="1" latinLnBrk="0" hangingPunct="1">
        <a:defRPr sz="2400" kern="1200">
          <a:solidFill>
            <a:schemeClr val="tx1"/>
          </a:solidFill>
          <a:latin typeface="+mn-lt"/>
          <a:ea typeface="+mn-ea"/>
          <a:cs typeface="+mn-cs"/>
        </a:defRPr>
      </a:lvl7pPr>
      <a:lvl8pPr marL="4225673" algn="l" defTabSz="1207339" rtl="0" eaLnBrk="1" latinLnBrk="0" hangingPunct="1">
        <a:defRPr sz="2400" kern="1200">
          <a:solidFill>
            <a:schemeClr val="tx1"/>
          </a:solidFill>
          <a:latin typeface="+mn-lt"/>
          <a:ea typeface="+mn-ea"/>
          <a:cs typeface="+mn-cs"/>
        </a:defRPr>
      </a:lvl8pPr>
      <a:lvl9pPr marL="4829342" algn="l" defTabSz="1207339"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74"/>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837" tIns="60451" rIns="120837" bIns="60451"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1027" name="Rectangle 2"/>
          <p:cNvSpPr>
            <a:spLocks noGrp="1" noChangeArrowheads="1"/>
          </p:cNvSpPr>
          <p:nvPr>
            <p:ph type="title"/>
          </p:nvPr>
        </p:nvSpPr>
        <p:spPr bwMode="auto">
          <a:xfrm>
            <a:off x="5529318" y="298140"/>
            <a:ext cx="6417391" cy="9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0837" tIns="60451" rIns="120837" bIns="60451"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8965" y="1750775"/>
            <a:ext cx="10961370" cy="640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0837" tIns="60451" rIns="120837" bIns="60451"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4161261" y="8318294"/>
            <a:ext cx="3856778"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0837" tIns="60451" rIns="120837" bIns="60451" numCol="1" anchor="t" anchorCtr="0" compatLnSpc="1">
            <a:prstTxWarp prst="textNoShape">
              <a:avLst/>
            </a:prstTxWarp>
          </a:bodyPr>
          <a:lstStyle>
            <a:lvl1pPr algn="ctr" eaLnBrk="1" hangingPunct="1">
              <a:defRPr sz="1900">
                <a:latin typeface="+mn-lt"/>
                <a:ea typeface="ＭＳ Ｐゴシック" charset="-128"/>
                <a:cs typeface="+mn-cs"/>
              </a:defRPr>
            </a:lvl1pPr>
          </a:lstStyle>
          <a:p>
            <a:pPr>
              <a:defRPr/>
            </a:pPr>
            <a:r>
              <a:rPr lang="en-US" dirty="0">
                <a:solidFill>
                  <a:prstClr val="black"/>
                </a:solidFill>
              </a:rPr>
              <a:t>For Policy Development Purposes Only</a:t>
            </a:r>
          </a:p>
        </p:txBody>
      </p:sp>
      <p:sp>
        <p:nvSpPr>
          <p:cNvPr id="155654" name="Rectangle 6"/>
          <p:cNvSpPr>
            <a:spLocks noGrp="1" noChangeArrowheads="1"/>
          </p:cNvSpPr>
          <p:nvPr>
            <p:ph type="sldNum" sz="quarter" idx="4"/>
          </p:nvPr>
        </p:nvSpPr>
        <p:spPr bwMode="auto">
          <a:xfrm>
            <a:off x="8728498" y="8318294"/>
            <a:ext cx="2841837"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0837" tIns="60451" rIns="120837" bIns="60451" numCol="1" anchor="t" anchorCtr="0" compatLnSpc="1">
            <a:prstTxWarp prst="textNoShape">
              <a:avLst/>
            </a:prstTxWarp>
          </a:bodyPr>
          <a:lstStyle>
            <a:lvl1pPr algn="r" eaLnBrk="1" hangingPunct="1">
              <a:defRPr sz="1900" b="1">
                <a:latin typeface="Calibri" pitchFamily="34" charset="0"/>
              </a:defRPr>
            </a:lvl1pPr>
          </a:lstStyle>
          <a:p>
            <a:pPr>
              <a:defRPr/>
            </a:pPr>
            <a:r>
              <a:rPr lang="en-US" altLang="en-US" dirty="0">
                <a:solidFill>
                  <a:prstClr val="black"/>
                </a:solidFill>
              </a:rPr>
              <a:t>Slide </a:t>
            </a:r>
            <a:fld id="{9B23659A-8EA9-485F-B181-D56A6DF50785}" type="slidenum">
              <a:rPr lang="en-US" altLang="en-US">
                <a:solidFill>
                  <a:prstClr val="black"/>
                </a:solidFill>
              </a:rPr>
              <a:pPr>
                <a:defRPr/>
              </a:pPr>
              <a:t>‹#›</a:t>
            </a:fld>
            <a:endParaRPr lang="en-US" altLang="en-US" dirty="0">
              <a:solidFill>
                <a:prstClr val="black"/>
              </a:solidFill>
            </a:endParaRPr>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4226" y="298140"/>
            <a:ext cx="5343246"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8134748"/>
      </p:ext>
    </p:extLst>
  </p:cSld>
  <p:clrMap bg1="lt1" tx1="dk1" bg2="lt2" tx2="dk2" accent1="accent1" accent2="accent2" accent3="accent3" accent4="accent4" accent5="accent5" accent6="accent6" hlink="hlink" folHlink="folHlink"/>
  <p:sldLayoutIdLst>
    <p:sldLayoutId id="2147485875" r:id="rId1"/>
    <p:sldLayoutId id="2147485876" r:id="rId2"/>
    <p:sldLayoutId id="2147485877" r:id="rId3"/>
    <p:sldLayoutId id="2147485878" r:id="rId4"/>
    <p:sldLayoutId id="2147485879" r:id="rId5"/>
    <p:sldLayoutId id="2147485880" r:id="rId6"/>
    <p:sldLayoutId id="2147485881" r:id="rId7"/>
    <p:sldLayoutId id="2147485882" r:id="rId8"/>
    <p:sldLayoutId id="2147485883" r:id="rId9"/>
    <p:sldLayoutId id="2147485884" r:id="rId10"/>
    <p:sldLayoutId id="2147485885" r:id="rId11"/>
    <p:sldLayoutId id="2147485886" r:id="rId12"/>
  </p:sldLayoutIdLst>
  <p:hf hdr="0" ftr="0" dt="0"/>
  <p:txStyles>
    <p:titleStyle>
      <a:lvl1pPr algn="ctr" rtl="0" eaLnBrk="0" fontAlgn="base" hangingPunct="0">
        <a:spcBef>
          <a:spcPct val="0"/>
        </a:spcBef>
        <a:spcAft>
          <a:spcPct val="0"/>
        </a:spcAft>
        <a:defRPr sz="37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5pPr>
      <a:lvl6pPr marL="604186" algn="ctr" rtl="0" fontAlgn="base">
        <a:spcBef>
          <a:spcPct val="0"/>
        </a:spcBef>
        <a:spcAft>
          <a:spcPct val="0"/>
        </a:spcAft>
        <a:defRPr sz="3700" b="1">
          <a:solidFill>
            <a:schemeClr val="bg1"/>
          </a:solidFill>
          <a:latin typeface="Calibri" pitchFamily="34" charset="0"/>
        </a:defRPr>
      </a:lvl6pPr>
      <a:lvl7pPr marL="1208373" algn="ctr" rtl="0" fontAlgn="base">
        <a:spcBef>
          <a:spcPct val="0"/>
        </a:spcBef>
        <a:spcAft>
          <a:spcPct val="0"/>
        </a:spcAft>
        <a:defRPr sz="3700" b="1">
          <a:solidFill>
            <a:schemeClr val="bg1"/>
          </a:solidFill>
          <a:latin typeface="Calibri" pitchFamily="34" charset="0"/>
        </a:defRPr>
      </a:lvl7pPr>
      <a:lvl8pPr marL="1812547" algn="ctr" rtl="0" fontAlgn="base">
        <a:spcBef>
          <a:spcPct val="0"/>
        </a:spcBef>
        <a:spcAft>
          <a:spcPct val="0"/>
        </a:spcAft>
        <a:defRPr sz="3700" b="1">
          <a:solidFill>
            <a:schemeClr val="bg1"/>
          </a:solidFill>
          <a:latin typeface="Calibri" pitchFamily="34" charset="0"/>
        </a:defRPr>
      </a:lvl8pPr>
      <a:lvl9pPr marL="2416749" algn="ctr" rtl="0" fontAlgn="base">
        <a:spcBef>
          <a:spcPct val="0"/>
        </a:spcBef>
        <a:spcAft>
          <a:spcPct val="0"/>
        </a:spcAft>
        <a:defRPr sz="3700" b="1">
          <a:solidFill>
            <a:schemeClr val="bg1"/>
          </a:solidFill>
          <a:latin typeface="Calibri" pitchFamily="34" charset="0"/>
        </a:defRPr>
      </a:lvl9pPr>
    </p:titleStyle>
    <p:bodyStyle>
      <a:lvl1pPr marL="453146" indent="-453146" algn="l" rtl="0" eaLnBrk="0" fontAlgn="base" hangingPunct="0">
        <a:spcBef>
          <a:spcPct val="20000"/>
        </a:spcBef>
        <a:spcAft>
          <a:spcPct val="0"/>
        </a:spcAft>
        <a:buChar char="•"/>
        <a:defRPr sz="4300">
          <a:solidFill>
            <a:schemeClr val="tx1"/>
          </a:solidFill>
          <a:latin typeface="+mn-lt"/>
          <a:ea typeface="ＭＳ Ｐゴシック" charset="0"/>
          <a:cs typeface="ＭＳ Ｐゴシック" charset="0"/>
        </a:defRPr>
      </a:lvl1pPr>
      <a:lvl2pPr marL="981803" indent="-377620" algn="l" rtl="0" eaLnBrk="0" fontAlgn="base" hangingPunct="0">
        <a:spcBef>
          <a:spcPct val="20000"/>
        </a:spcBef>
        <a:spcAft>
          <a:spcPct val="0"/>
        </a:spcAft>
        <a:buChar char="–"/>
        <a:defRPr sz="3700">
          <a:solidFill>
            <a:schemeClr val="tx1"/>
          </a:solidFill>
          <a:latin typeface="+mn-lt"/>
          <a:ea typeface="ＭＳ Ｐゴシック" charset="0"/>
        </a:defRPr>
      </a:lvl2pPr>
      <a:lvl3pPr marL="1510459" indent="-302071" algn="l" rtl="0" eaLnBrk="0" fontAlgn="base" hangingPunct="0">
        <a:spcBef>
          <a:spcPct val="20000"/>
        </a:spcBef>
        <a:spcAft>
          <a:spcPct val="0"/>
        </a:spcAft>
        <a:buChar char="•"/>
        <a:defRPr sz="3200">
          <a:solidFill>
            <a:schemeClr val="tx1"/>
          </a:solidFill>
          <a:latin typeface="+mn-lt"/>
          <a:ea typeface="ＭＳ Ｐゴシック" charset="0"/>
        </a:defRPr>
      </a:lvl3pPr>
      <a:lvl4pPr marL="2114650" indent="-302071" algn="l" rtl="0" eaLnBrk="0" fontAlgn="base" hangingPunct="0">
        <a:spcBef>
          <a:spcPct val="20000"/>
        </a:spcBef>
        <a:spcAft>
          <a:spcPct val="0"/>
        </a:spcAft>
        <a:buChar char="–"/>
        <a:defRPr sz="2700">
          <a:solidFill>
            <a:schemeClr val="tx1"/>
          </a:solidFill>
          <a:latin typeface="+mn-lt"/>
          <a:ea typeface="ＭＳ Ｐゴシック" charset="0"/>
        </a:defRPr>
      </a:lvl4pPr>
      <a:lvl5pPr marL="2718831" indent="-302071" algn="l" rtl="0" eaLnBrk="0" fontAlgn="base" hangingPunct="0">
        <a:spcBef>
          <a:spcPct val="20000"/>
        </a:spcBef>
        <a:spcAft>
          <a:spcPct val="0"/>
        </a:spcAft>
        <a:buChar char="»"/>
        <a:defRPr sz="2700">
          <a:solidFill>
            <a:schemeClr val="tx1"/>
          </a:solidFill>
          <a:latin typeface="+mn-lt"/>
          <a:ea typeface="ＭＳ Ｐゴシック" charset="0"/>
        </a:defRPr>
      </a:lvl5pPr>
      <a:lvl6pPr marL="3323020" indent="-302071" algn="l" rtl="0" fontAlgn="base">
        <a:spcBef>
          <a:spcPct val="20000"/>
        </a:spcBef>
        <a:spcAft>
          <a:spcPct val="0"/>
        </a:spcAft>
        <a:buChar char="»"/>
        <a:defRPr sz="2700">
          <a:solidFill>
            <a:schemeClr val="tx1"/>
          </a:solidFill>
          <a:latin typeface="+mn-lt"/>
        </a:defRPr>
      </a:lvl6pPr>
      <a:lvl7pPr marL="3927202" indent="-302071" algn="l" rtl="0" fontAlgn="base">
        <a:spcBef>
          <a:spcPct val="20000"/>
        </a:spcBef>
        <a:spcAft>
          <a:spcPct val="0"/>
        </a:spcAft>
        <a:buChar char="»"/>
        <a:defRPr sz="2700">
          <a:solidFill>
            <a:schemeClr val="tx1"/>
          </a:solidFill>
          <a:latin typeface="+mn-lt"/>
        </a:defRPr>
      </a:lvl7pPr>
      <a:lvl8pPr marL="4531385" indent="-302071" algn="l" rtl="0" fontAlgn="base">
        <a:spcBef>
          <a:spcPct val="20000"/>
        </a:spcBef>
        <a:spcAft>
          <a:spcPct val="0"/>
        </a:spcAft>
        <a:buChar char="»"/>
        <a:defRPr sz="2700">
          <a:solidFill>
            <a:schemeClr val="tx1"/>
          </a:solidFill>
          <a:latin typeface="+mn-lt"/>
        </a:defRPr>
      </a:lvl8pPr>
      <a:lvl9pPr marL="5135568" indent="-302071" algn="l" rtl="0" fontAlgn="base">
        <a:spcBef>
          <a:spcPct val="20000"/>
        </a:spcBef>
        <a:spcAft>
          <a:spcPct val="0"/>
        </a:spcAft>
        <a:buChar char="»"/>
        <a:defRPr sz="2700">
          <a:solidFill>
            <a:schemeClr val="tx1"/>
          </a:solidFill>
          <a:latin typeface="+mn-lt"/>
        </a:defRPr>
      </a:lvl9pPr>
    </p:bodyStyle>
    <p:otherStyle>
      <a:defPPr>
        <a:defRPr lang="en-US"/>
      </a:defPPr>
      <a:lvl1pPr marL="0" algn="l" defTabSz="1208373" rtl="0" eaLnBrk="1" latinLnBrk="0" hangingPunct="1">
        <a:defRPr sz="2400" kern="1200">
          <a:solidFill>
            <a:schemeClr val="tx1"/>
          </a:solidFill>
          <a:latin typeface="+mn-lt"/>
          <a:ea typeface="+mn-ea"/>
          <a:cs typeface="+mn-cs"/>
        </a:defRPr>
      </a:lvl1pPr>
      <a:lvl2pPr marL="604186" algn="l" defTabSz="1208373" rtl="0" eaLnBrk="1" latinLnBrk="0" hangingPunct="1">
        <a:defRPr sz="2400" kern="1200">
          <a:solidFill>
            <a:schemeClr val="tx1"/>
          </a:solidFill>
          <a:latin typeface="+mn-lt"/>
          <a:ea typeface="+mn-ea"/>
          <a:cs typeface="+mn-cs"/>
        </a:defRPr>
      </a:lvl2pPr>
      <a:lvl3pPr marL="1208373" algn="l" defTabSz="1208373" rtl="0" eaLnBrk="1" latinLnBrk="0" hangingPunct="1">
        <a:defRPr sz="2400" kern="1200">
          <a:solidFill>
            <a:schemeClr val="tx1"/>
          </a:solidFill>
          <a:latin typeface="+mn-lt"/>
          <a:ea typeface="+mn-ea"/>
          <a:cs typeface="+mn-cs"/>
        </a:defRPr>
      </a:lvl3pPr>
      <a:lvl4pPr marL="1812547" algn="l" defTabSz="1208373" rtl="0" eaLnBrk="1" latinLnBrk="0" hangingPunct="1">
        <a:defRPr sz="2400" kern="1200">
          <a:solidFill>
            <a:schemeClr val="tx1"/>
          </a:solidFill>
          <a:latin typeface="+mn-lt"/>
          <a:ea typeface="+mn-ea"/>
          <a:cs typeface="+mn-cs"/>
        </a:defRPr>
      </a:lvl4pPr>
      <a:lvl5pPr marL="2416749" algn="l" defTabSz="1208373" rtl="0" eaLnBrk="1" latinLnBrk="0" hangingPunct="1">
        <a:defRPr sz="2400" kern="1200">
          <a:solidFill>
            <a:schemeClr val="tx1"/>
          </a:solidFill>
          <a:latin typeface="+mn-lt"/>
          <a:ea typeface="+mn-ea"/>
          <a:cs typeface="+mn-cs"/>
        </a:defRPr>
      </a:lvl5pPr>
      <a:lvl6pPr marL="3020926" algn="l" defTabSz="1208373" rtl="0" eaLnBrk="1" latinLnBrk="0" hangingPunct="1">
        <a:defRPr sz="2400" kern="1200">
          <a:solidFill>
            <a:schemeClr val="tx1"/>
          </a:solidFill>
          <a:latin typeface="+mn-lt"/>
          <a:ea typeface="+mn-ea"/>
          <a:cs typeface="+mn-cs"/>
        </a:defRPr>
      </a:lvl6pPr>
      <a:lvl7pPr marL="3625108" algn="l" defTabSz="1208373" rtl="0" eaLnBrk="1" latinLnBrk="0" hangingPunct="1">
        <a:defRPr sz="2400" kern="1200">
          <a:solidFill>
            <a:schemeClr val="tx1"/>
          </a:solidFill>
          <a:latin typeface="+mn-lt"/>
          <a:ea typeface="+mn-ea"/>
          <a:cs typeface="+mn-cs"/>
        </a:defRPr>
      </a:lvl7pPr>
      <a:lvl8pPr marL="4229291" algn="l" defTabSz="1208373" rtl="0" eaLnBrk="1" latinLnBrk="0" hangingPunct="1">
        <a:defRPr sz="2400" kern="1200">
          <a:solidFill>
            <a:schemeClr val="tx1"/>
          </a:solidFill>
          <a:latin typeface="+mn-lt"/>
          <a:ea typeface="+mn-ea"/>
          <a:cs typeface="+mn-cs"/>
        </a:defRPr>
      </a:lvl8pPr>
      <a:lvl9pPr marL="4833478" algn="l" defTabSz="1208373"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6"/>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0941" tIns="60499" rIns="120941" bIns="60499"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1027" name="Rectangle 2"/>
          <p:cNvSpPr>
            <a:spLocks noGrp="1" noChangeArrowheads="1"/>
          </p:cNvSpPr>
          <p:nvPr>
            <p:ph type="title"/>
          </p:nvPr>
        </p:nvSpPr>
        <p:spPr bwMode="auto">
          <a:xfrm>
            <a:off x="5529318" y="298140"/>
            <a:ext cx="6417391" cy="9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0941" tIns="60499" rIns="120941" bIns="60499"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8965" y="1750775"/>
            <a:ext cx="10961370" cy="640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0941" tIns="60499" rIns="120941" bIns="6049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4161261" y="8318294"/>
            <a:ext cx="3856778"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0941" tIns="60499" rIns="120941" bIns="60499" numCol="1" anchor="t" anchorCtr="0" compatLnSpc="1">
            <a:prstTxWarp prst="textNoShape">
              <a:avLst/>
            </a:prstTxWarp>
          </a:bodyPr>
          <a:lstStyle>
            <a:lvl1pPr algn="ctr" eaLnBrk="1" hangingPunct="1">
              <a:defRPr sz="1900">
                <a:latin typeface="+mn-lt"/>
                <a:ea typeface="ＭＳ Ｐゴシック" charset="-128"/>
                <a:cs typeface="+mn-cs"/>
              </a:defRPr>
            </a:lvl1pPr>
          </a:lstStyle>
          <a:p>
            <a:pPr>
              <a:defRPr/>
            </a:pPr>
            <a:r>
              <a:rPr lang="en-US" dirty="0">
                <a:solidFill>
                  <a:prstClr val="black"/>
                </a:solidFill>
              </a:rPr>
              <a:t>For Policy Development Purposes Only</a:t>
            </a:r>
          </a:p>
        </p:txBody>
      </p:sp>
      <p:sp>
        <p:nvSpPr>
          <p:cNvPr id="155654" name="Rectangle 6"/>
          <p:cNvSpPr>
            <a:spLocks noGrp="1" noChangeArrowheads="1"/>
          </p:cNvSpPr>
          <p:nvPr>
            <p:ph type="sldNum" sz="quarter" idx="4"/>
          </p:nvPr>
        </p:nvSpPr>
        <p:spPr bwMode="auto">
          <a:xfrm>
            <a:off x="8728498" y="8318294"/>
            <a:ext cx="2841837"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0941" tIns="60499" rIns="120941" bIns="60499" numCol="1" anchor="t" anchorCtr="0" compatLnSpc="1">
            <a:prstTxWarp prst="textNoShape">
              <a:avLst/>
            </a:prstTxWarp>
          </a:bodyPr>
          <a:lstStyle>
            <a:lvl1pPr algn="r" eaLnBrk="1" hangingPunct="1">
              <a:defRPr sz="1900" b="1">
                <a:latin typeface="Calibri" pitchFamily="34" charset="0"/>
              </a:defRPr>
            </a:lvl1pPr>
          </a:lstStyle>
          <a:p>
            <a:pPr>
              <a:defRPr/>
            </a:pPr>
            <a:r>
              <a:rPr lang="en-US" altLang="en-US" dirty="0">
                <a:solidFill>
                  <a:prstClr val="black"/>
                </a:solidFill>
              </a:rPr>
              <a:t>Slide </a:t>
            </a:r>
            <a:fld id="{9B23659A-8EA9-485F-B181-D56A6DF50785}" type="slidenum">
              <a:rPr lang="en-US" altLang="en-US">
                <a:solidFill>
                  <a:prstClr val="black"/>
                </a:solidFill>
              </a:rPr>
              <a:pPr>
                <a:defRPr/>
              </a:pPr>
              <a:t>‹#›</a:t>
            </a:fld>
            <a:endParaRPr lang="en-US" altLang="en-US" dirty="0">
              <a:solidFill>
                <a:prstClr val="black"/>
              </a:solidFill>
            </a:endParaRPr>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4226" y="298140"/>
            <a:ext cx="5343246"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9626697"/>
      </p:ext>
    </p:extLst>
  </p:cSld>
  <p:clrMap bg1="lt1" tx1="dk1" bg2="lt2" tx2="dk2" accent1="accent1" accent2="accent2" accent3="accent3" accent4="accent4" accent5="accent5" accent6="accent6" hlink="hlink" folHlink="folHlink"/>
  <p:sldLayoutIdLst>
    <p:sldLayoutId id="2147485888" r:id="rId1"/>
    <p:sldLayoutId id="2147485889" r:id="rId2"/>
    <p:sldLayoutId id="2147485890" r:id="rId3"/>
    <p:sldLayoutId id="2147485891" r:id="rId4"/>
    <p:sldLayoutId id="2147485892" r:id="rId5"/>
    <p:sldLayoutId id="2147485893" r:id="rId6"/>
    <p:sldLayoutId id="2147485894" r:id="rId7"/>
    <p:sldLayoutId id="2147485895" r:id="rId8"/>
    <p:sldLayoutId id="2147485896" r:id="rId9"/>
    <p:sldLayoutId id="2147485897" r:id="rId10"/>
    <p:sldLayoutId id="2147485898" r:id="rId11"/>
    <p:sldLayoutId id="2147485899" r:id="rId12"/>
  </p:sldLayoutIdLst>
  <p:hf hdr="0" ftr="0" dt="0"/>
  <p:txStyles>
    <p:titleStyle>
      <a:lvl1pPr algn="ctr" rtl="0" eaLnBrk="0" fontAlgn="base" hangingPunct="0">
        <a:spcBef>
          <a:spcPct val="0"/>
        </a:spcBef>
        <a:spcAft>
          <a:spcPct val="0"/>
        </a:spcAft>
        <a:defRPr sz="37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5pPr>
      <a:lvl6pPr marL="604703" algn="ctr" rtl="0" fontAlgn="base">
        <a:spcBef>
          <a:spcPct val="0"/>
        </a:spcBef>
        <a:spcAft>
          <a:spcPct val="0"/>
        </a:spcAft>
        <a:defRPr sz="3700" b="1">
          <a:solidFill>
            <a:schemeClr val="bg1"/>
          </a:solidFill>
          <a:latin typeface="Calibri" pitchFamily="34" charset="0"/>
        </a:defRPr>
      </a:lvl6pPr>
      <a:lvl7pPr marL="1209408" algn="ctr" rtl="0" fontAlgn="base">
        <a:spcBef>
          <a:spcPct val="0"/>
        </a:spcBef>
        <a:spcAft>
          <a:spcPct val="0"/>
        </a:spcAft>
        <a:defRPr sz="3700" b="1">
          <a:solidFill>
            <a:schemeClr val="bg1"/>
          </a:solidFill>
          <a:latin typeface="Calibri" pitchFamily="34" charset="0"/>
        </a:defRPr>
      </a:lvl7pPr>
      <a:lvl8pPr marL="1814100" algn="ctr" rtl="0" fontAlgn="base">
        <a:spcBef>
          <a:spcPct val="0"/>
        </a:spcBef>
        <a:spcAft>
          <a:spcPct val="0"/>
        </a:spcAft>
        <a:defRPr sz="3700" b="1">
          <a:solidFill>
            <a:schemeClr val="bg1"/>
          </a:solidFill>
          <a:latin typeface="Calibri" pitchFamily="34" charset="0"/>
        </a:defRPr>
      </a:lvl8pPr>
      <a:lvl9pPr marL="2418818" algn="ctr" rtl="0" fontAlgn="base">
        <a:spcBef>
          <a:spcPct val="0"/>
        </a:spcBef>
        <a:spcAft>
          <a:spcPct val="0"/>
        </a:spcAft>
        <a:defRPr sz="3700" b="1">
          <a:solidFill>
            <a:schemeClr val="bg1"/>
          </a:solidFill>
          <a:latin typeface="Calibri" pitchFamily="34" charset="0"/>
        </a:defRPr>
      </a:lvl9pPr>
    </p:titleStyle>
    <p:bodyStyle>
      <a:lvl1pPr marL="453532" indent="-453532" algn="l" rtl="0" eaLnBrk="0" fontAlgn="base" hangingPunct="0">
        <a:spcBef>
          <a:spcPct val="20000"/>
        </a:spcBef>
        <a:spcAft>
          <a:spcPct val="0"/>
        </a:spcAft>
        <a:buChar char="•"/>
        <a:defRPr sz="4300">
          <a:solidFill>
            <a:schemeClr val="tx1"/>
          </a:solidFill>
          <a:latin typeface="+mn-lt"/>
          <a:ea typeface="ＭＳ Ｐゴシック" charset="0"/>
          <a:cs typeface="ＭＳ Ｐゴシック" charset="0"/>
        </a:defRPr>
      </a:lvl1pPr>
      <a:lvl2pPr marL="982645" indent="-377943" algn="l" rtl="0" eaLnBrk="0" fontAlgn="base" hangingPunct="0">
        <a:spcBef>
          <a:spcPct val="20000"/>
        </a:spcBef>
        <a:spcAft>
          <a:spcPct val="0"/>
        </a:spcAft>
        <a:buChar char="–"/>
        <a:defRPr sz="3700">
          <a:solidFill>
            <a:schemeClr val="tx1"/>
          </a:solidFill>
          <a:latin typeface="+mn-lt"/>
          <a:ea typeface="ＭＳ Ｐゴシック" charset="0"/>
        </a:defRPr>
      </a:lvl2pPr>
      <a:lvl3pPr marL="1511753" indent="-302333" algn="l" rtl="0" eaLnBrk="0" fontAlgn="base" hangingPunct="0">
        <a:spcBef>
          <a:spcPct val="20000"/>
        </a:spcBef>
        <a:spcAft>
          <a:spcPct val="0"/>
        </a:spcAft>
        <a:buChar char="•"/>
        <a:defRPr sz="3200">
          <a:solidFill>
            <a:schemeClr val="tx1"/>
          </a:solidFill>
          <a:latin typeface="+mn-lt"/>
          <a:ea typeface="ＭＳ Ｐゴシック" charset="0"/>
        </a:defRPr>
      </a:lvl3pPr>
      <a:lvl4pPr marL="2116457" indent="-302333" algn="l" rtl="0" eaLnBrk="0" fontAlgn="base" hangingPunct="0">
        <a:spcBef>
          <a:spcPct val="20000"/>
        </a:spcBef>
        <a:spcAft>
          <a:spcPct val="0"/>
        </a:spcAft>
        <a:buChar char="–"/>
        <a:defRPr sz="2700">
          <a:solidFill>
            <a:schemeClr val="tx1"/>
          </a:solidFill>
          <a:latin typeface="+mn-lt"/>
          <a:ea typeface="ＭＳ Ｐゴシック" charset="0"/>
        </a:defRPr>
      </a:lvl4pPr>
      <a:lvl5pPr marL="2721161" indent="-302333" algn="l" rtl="0" eaLnBrk="0" fontAlgn="base" hangingPunct="0">
        <a:spcBef>
          <a:spcPct val="20000"/>
        </a:spcBef>
        <a:spcAft>
          <a:spcPct val="0"/>
        </a:spcAft>
        <a:buChar char="»"/>
        <a:defRPr sz="2700">
          <a:solidFill>
            <a:schemeClr val="tx1"/>
          </a:solidFill>
          <a:latin typeface="+mn-lt"/>
          <a:ea typeface="ＭＳ Ｐゴシック" charset="0"/>
        </a:defRPr>
      </a:lvl5pPr>
      <a:lvl6pPr marL="3325865" indent="-302333" algn="l" rtl="0" fontAlgn="base">
        <a:spcBef>
          <a:spcPct val="20000"/>
        </a:spcBef>
        <a:spcAft>
          <a:spcPct val="0"/>
        </a:spcAft>
        <a:buChar char="»"/>
        <a:defRPr sz="2700">
          <a:solidFill>
            <a:schemeClr val="tx1"/>
          </a:solidFill>
          <a:latin typeface="+mn-lt"/>
        </a:defRPr>
      </a:lvl6pPr>
      <a:lvl7pPr marL="3930566" indent="-302333" algn="l" rtl="0" fontAlgn="base">
        <a:spcBef>
          <a:spcPct val="20000"/>
        </a:spcBef>
        <a:spcAft>
          <a:spcPct val="0"/>
        </a:spcAft>
        <a:buChar char="»"/>
        <a:defRPr sz="2700">
          <a:solidFill>
            <a:schemeClr val="tx1"/>
          </a:solidFill>
          <a:latin typeface="+mn-lt"/>
        </a:defRPr>
      </a:lvl7pPr>
      <a:lvl8pPr marL="4535266" indent="-302333" algn="l" rtl="0" fontAlgn="base">
        <a:spcBef>
          <a:spcPct val="20000"/>
        </a:spcBef>
        <a:spcAft>
          <a:spcPct val="0"/>
        </a:spcAft>
        <a:buChar char="»"/>
        <a:defRPr sz="2700">
          <a:solidFill>
            <a:schemeClr val="tx1"/>
          </a:solidFill>
          <a:latin typeface="+mn-lt"/>
        </a:defRPr>
      </a:lvl8pPr>
      <a:lvl9pPr marL="5139967" indent="-302333" algn="l" rtl="0" fontAlgn="base">
        <a:spcBef>
          <a:spcPct val="20000"/>
        </a:spcBef>
        <a:spcAft>
          <a:spcPct val="0"/>
        </a:spcAft>
        <a:buChar char="»"/>
        <a:defRPr sz="2700">
          <a:solidFill>
            <a:schemeClr val="tx1"/>
          </a:solidFill>
          <a:latin typeface="+mn-lt"/>
        </a:defRPr>
      </a:lvl9pPr>
    </p:bodyStyle>
    <p:otherStyle>
      <a:defPPr>
        <a:defRPr lang="en-US"/>
      </a:defPPr>
      <a:lvl1pPr marL="0" algn="l" defTabSz="1209408" rtl="0" eaLnBrk="1" latinLnBrk="0" hangingPunct="1">
        <a:defRPr sz="2400" kern="1200">
          <a:solidFill>
            <a:schemeClr val="tx1"/>
          </a:solidFill>
          <a:latin typeface="+mn-lt"/>
          <a:ea typeface="+mn-ea"/>
          <a:cs typeface="+mn-cs"/>
        </a:defRPr>
      </a:lvl1pPr>
      <a:lvl2pPr marL="604703" algn="l" defTabSz="1209408" rtl="0" eaLnBrk="1" latinLnBrk="0" hangingPunct="1">
        <a:defRPr sz="2400" kern="1200">
          <a:solidFill>
            <a:schemeClr val="tx1"/>
          </a:solidFill>
          <a:latin typeface="+mn-lt"/>
          <a:ea typeface="+mn-ea"/>
          <a:cs typeface="+mn-cs"/>
        </a:defRPr>
      </a:lvl2pPr>
      <a:lvl3pPr marL="1209408" algn="l" defTabSz="1209408" rtl="0" eaLnBrk="1" latinLnBrk="0" hangingPunct="1">
        <a:defRPr sz="2400" kern="1200">
          <a:solidFill>
            <a:schemeClr val="tx1"/>
          </a:solidFill>
          <a:latin typeface="+mn-lt"/>
          <a:ea typeface="+mn-ea"/>
          <a:cs typeface="+mn-cs"/>
        </a:defRPr>
      </a:lvl3pPr>
      <a:lvl4pPr marL="1814100" algn="l" defTabSz="1209408" rtl="0" eaLnBrk="1" latinLnBrk="0" hangingPunct="1">
        <a:defRPr sz="2400" kern="1200">
          <a:solidFill>
            <a:schemeClr val="tx1"/>
          </a:solidFill>
          <a:latin typeface="+mn-lt"/>
          <a:ea typeface="+mn-ea"/>
          <a:cs typeface="+mn-cs"/>
        </a:defRPr>
      </a:lvl4pPr>
      <a:lvl5pPr marL="2418818" algn="l" defTabSz="1209408" rtl="0" eaLnBrk="1" latinLnBrk="0" hangingPunct="1">
        <a:defRPr sz="2400" kern="1200">
          <a:solidFill>
            <a:schemeClr val="tx1"/>
          </a:solidFill>
          <a:latin typeface="+mn-lt"/>
          <a:ea typeface="+mn-ea"/>
          <a:cs typeface="+mn-cs"/>
        </a:defRPr>
      </a:lvl5pPr>
      <a:lvl6pPr marL="3023514" algn="l" defTabSz="1209408" rtl="0" eaLnBrk="1" latinLnBrk="0" hangingPunct="1">
        <a:defRPr sz="2400" kern="1200">
          <a:solidFill>
            <a:schemeClr val="tx1"/>
          </a:solidFill>
          <a:latin typeface="+mn-lt"/>
          <a:ea typeface="+mn-ea"/>
          <a:cs typeface="+mn-cs"/>
        </a:defRPr>
      </a:lvl6pPr>
      <a:lvl7pPr marL="3628213" algn="l" defTabSz="1209408" rtl="0" eaLnBrk="1" latinLnBrk="0" hangingPunct="1">
        <a:defRPr sz="2400" kern="1200">
          <a:solidFill>
            <a:schemeClr val="tx1"/>
          </a:solidFill>
          <a:latin typeface="+mn-lt"/>
          <a:ea typeface="+mn-ea"/>
          <a:cs typeface="+mn-cs"/>
        </a:defRPr>
      </a:lvl7pPr>
      <a:lvl8pPr marL="4232913" algn="l" defTabSz="1209408" rtl="0" eaLnBrk="1" latinLnBrk="0" hangingPunct="1">
        <a:defRPr sz="2400" kern="1200">
          <a:solidFill>
            <a:schemeClr val="tx1"/>
          </a:solidFill>
          <a:latin typeface="+mn-lt"/>
          <a:ea typeface="+mn-ea"/>
          <a:cs typeface="+mn-cs"/>
        </a:defRPr>
      </a:lvl8pPr>
      <a:lvl9pPr marL="4837618" algn="l" defTabSz="1209408"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57"/>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062" tIns="60555" rIns="121062" bIns="60555"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1027" name="Rectangle 2"/>
          <p:cNvSpPr>
            <a:spLocks noGrp="1" noChangeArrowheads="1"/>
          </p:cNvSpPr>
          <p:nvPr>
            <p:ph type="title"/>
          </p:nvPr>
        </p:nvSpPr>
        <p:spPr bwMode="auto">
          <a:xfrm>
            <a:off x="5529318" y="298140"/>
            <a:ext cx="6417391" cy="9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062" tIns="60555" rIns="121062" bIns="60555"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8965" y="1750775"/>
            <a:ext cx="10961370" cy="640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062" tIns="60555" rIns="121062" bIns="6055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4161261" y="8318294"/>
            <a:ext cx="3856778"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062" tIns="60555" rIns="121062" bIns="60555" numCol="1" anchor="t" anchorCtr="0" compatLnSpc="1">
            <a:prstTxWarp prst="textNoShape">
              <a:avLst/>
            </a:prstTxWarp>
          </a:bodyPr>
          <a:lstStyle>
            <a:lvl1pPr algn="ctr" eaLnBrk="1" hangingPunct="1">
              <a:defRPr sz="1900">
                <a:latin typeface="+mn-lt"/>
                <a:ea typeface="ＭＳ Ｐゴシック" charset="-128"/>
                <a:cs typeface="+mn-cs"/>
              </a:defRPr>
            </a:lvl1pPr>
          </a:lstStyle>
          <a:p>
            <a:pPr>
              <a:defRPr/>
            </a:pPr>
            <a:r>
              <a:rPr lang="en-US" dirty="0">
                <a:solidFill>
                  <a:prstClr val="black"/>
                </a:solidFill>
              </a:rPr>
              <a:t>For Policy Development Purposes Only</a:t>
            </a:r>
          </a:p>
        </p:txBody>
      </p:sp>
      <p:sp>
        <p:nvSpPr>
          <p:cNvPr id="155654" name="Rectangle 6"/>
          <p:cNvSpPr>
            <a:spLocks noGrp="1" noChangeArrowheads="1"/>
          </p:cNvSpPr>
          <p:nvPr>
            <p:ph type="sldNum" sz="quarter" idx="4"/>
          </p:nvPr>
        </p:nvSpPr>
        <p:spPr bwMode="auto">
          <a:xfrm>
            <a:off x="8728498" y="8318294"/>
            <a:ext cx="2841837"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062" tIns="60555" rIns="121062" bIns="60555" numCol="1" anchor="t" anchorCtr="0" compatLnSpc="1">
            <a:prstTxWarp prst="textNoShape">
              <a:avLst/>
            </a:prstTxWarp>
          </a:bodyPr>
          <a:lstStyle>
            <a:lvl1pPr algn="r" eaLnBrk="1" hangingPunct="1">
              <a:defRPr sz="1900" b="1">
                <a:latin typeface="Calibri" pitchFamily="34" charset="0"/>
              </a:defRPr>
            </a:lvl1pPr>
          </a:lstStyle>
          <a:p>
            <a:pPr>
              <a:defRPr/>
            </a:pPr>
            <a:r>
              <a:rPr lang="en-US" altLang="en-US" dirty="0">
                <a:solidFill>
                  <a:prstClr val="black"/>
                </a:solidFill>
              </a:rPr>
              <a:t>Slide </a:t>
            </a:r>
            <a:fld id="{9B23659A-8EA9-485F-B181-D56A6DF50785}" type="slidenum">
              <a:rPr lang="en-US" altLang="en-US">
                <a:solidFill>
                  <a:prstClr val="black"/>
                </a:solidFill>
              </a:rPr>
              <a:pPr>
                <a:defRPr/>
              </a:pPr>
              <a:t>‹#›</a:t>
            </a:fld>
            <a:endParaRPr lang="en-US" altLang="en-US" dirty="0">
              <a:solidFill>
                <a:prstClr val="black"/>
              </a:solidFill>
            </a:endParaRPr>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4226" y="298140"/>
            <a:ext cx="5343246"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557771"/>
      </p:ext>
    </p:extLst>
  </p:cSld>
  <p:clrMap bg1="lt1" tx1="dk1" bg2="lt2" tx2="dk2" accent1="accent1" accent2="accent2" accent3="accent3" accent4="accent4" accent5="accent5" accent6="accent6" hlink="hlink" folHlink="folHlink"/>
  <p:sldLayoutIdLst>
    <p:sldLayoutId id="2147485901" r:id="rId1"/>
    <p:sldLayoutId id="2147485902" r:id="rId2"/>
    <p:sldLayoutId id="2147485903" r:id="rId3"/>
    <p:sldLayoutId id="2147485904" r:id="rId4"/>
    <p:sldLayoutId id="2147485905" r:id="rId5"/>
    <p:sldLayoutId id="2147485906" r:id="rId6"/>
    <p:sldLayoutId id="2147485907" r:id="rId7"/>
    <p:sldLayoutId id="2147485908" r:id="rId8"/>
    <p:sldLayoutId id="2147485909" r:id="rId9"/>
    <p:sldLayoutId id="2147485910" r:id="rId10"/>
    <p:sldLayoutId id="2147485911" r:id="rId11"/>
    <p:sldLayoutId id="2147485912" r:id="rId12"/>
  </p:sldLayoutIdLst>
  <p:hf hdr="0" ftr="0" dt="0"/>
  <p:txStyles>
    <p:titleStyle>
      <a:lvl1pPr algn="ctr" rtl="0" eaLnBrk="0" fontAlgn="base" hangingPunct="0">
        <a:spcBef>
          <a:spcPct val="0"/>
        </a:spcBef>
        <a:spcAft>
          <a:spcPct val="0"/>
        </a:spcAft>
        <a:defRPr sz="37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5pPr>
      <a:lvl6pPr marL="605309" algn="ctr" rtl="0" fontAlgn="base">
        <a:spcBef>
          <a:spcPct val="0"/>
        </a:spcBef>
        <a:spcAft>
          <a:spcPct val="0"/>
        </a:spcAft>
        <a:defRPr sz="3700" b="1">
          <a:solidFill>
            <a:schemeClr val="bg1"/>
          </a:solidFill>
          <a:latin typeface="Calibri" pitchFamily="34" charset="0"/>
        </a:defRPr>
      </a:lvl6pPr>
      <a:lvl7pPr marL="1210616" algn="ctr" rtl="0" fontAlgn="base">
        <a:spcBef>
          <a:spcPct val="0"/>
        </a:spcBef>
        <a:spcAft>
          <a:spcPct val="0"/>
        </a:spcAft>
        <a:defRPr sz="3700" b="1">
          <a:solidFill>
            <a:schemeClr val="bg1"/>
          </a:solidFill>
          <a:latin typeface="Calibri" pitchFamily="34" charset="0"/>
        </a:defRPr>
      </a:lvl7pPr>
      <a:lvl8pPr marL="1815915" algn="ctr" rtl="0" fontAlgn="base">
        <a:spcBef>
          <a:spcPct val="0"/>
        </a:spcBef>
        <a:spcAft>
          <a:spcPct val="0"/>
        </a:spcAft>
        <a:defRPr sz="3700" b="1">
          <a:solidFill>
            <a:schemeClr val="bg1"/>
          </a:solidFill>
          <a:latin typeface="Calibri" pitchFamily="34" charset="0"/>
        </a:defRPr>
      </a:lvl8pPr>
      <a:lvl9pPr marL="2421233" algn="ctr" rtl="0" fontAlgn="base">
        <a:spcBef>
          <a:spcPct val="0"/>
        </a:spcBef>
        <a:spcAft>
          <a:spcPct val="0"/>
        </a:spcAft>
        <a:defRPr sz="3700" b="1">
          <a:solidFill>
            <a:schemeClr val="bg1"/>
          </a:solidFill>
          <a:latin typeface="Calibri" pitchFamily="34" charset="0"/>
        </a:defRPr>
      </a:lvl9pPr>
    </p:titleStyle>
    <p:bodyStyle>
      <a:lvl1pPr marL="453981" indent="-453981" algn="l" rtl="0" eaLnBrk="0" fontAlgn="base" hangingPunct="0">
        <a:spcBef>
          <a:spcPct val="20000"/>
        </a:spcBef>
        <a:spcAft>
          <a:spcPct val="0"/>
        </a:spcAft>
        <a:buChar char="•"/>
        <a:defRPr sz="4300">
          <a:solidFill>
            <a:schemeClr val="tx1"/>
          </a:solidFill>
          <a:latin typeface="+mn-lt"/>
          <a:ea typeface="ＭＳ Ｐゴシック" charset="0"/>
          <a:cs typeface="ＭＳ Ｐゴシック" charset="0"/>
        </a:defRPr>
      </a:lvl1pPr>
      <a:lvl2pPr marL="983628" indent="-378320" algn="l" rtl="0" eaLnBrk="0" fontAlgn="base" hangingPunct="0">
        <a:spcBef>
          <a:spcPct val="20000"/>
        </a:spcBef>
        <a:spcAft>
          <a:spcPct val="0"/>
        </a:spcAft>
        <a:buChar char="–"/>
        <a:defRPr sz="3700">
          <a:solidFill>
            <a:schemeClr val="tx1"/>
          </a:solidFill>
          <a:latin typeface="+mn-lt"/>
          <a:ea typeface="ＭＳ Ｐゴシック" charset="0"/>
        </a:defRPr>
      </a:lvl2pPr>
      <a:lvl3pPr marL="1513263" indent="-302638" algn="l" rtl="0" eaLnBrk="0" fontAlgn="base" hangingPunct="0">
        <a:spcBef>
          <a:spcPct val="20000"/>
        </a:spcBef>
        <a:spcAft>
          <a:spcPct val="0"/>
        </a:spcAft>
        <a:buChar char="•"/>
        <a:defRPr sz="3200">
          <a:solidFill>
            <a:schemeClr val="tx1"/>
          </a:solidFill>
          <a:latin typeface="+mn-lt"/>
          <a:ea typeface="ＭＳ Ｐゴシック" charset="0"/>
        </a:defRPr>
      </a:lvl3pPr>
      <a:lvl4pPr marL="2118573" indent="-302638" algn="l" rtl="0" eaLnBrk="0" fontAlgn="base" hangingPunct="0">
        <a:spcBef>
          <a:spcPct val="20000"/>
        </a:spcBef>
        <a:spcAft>
          <a:spcPct val="0"/>
        </a:spcAft>
        <a:buChar char="–"/>
        <a:defRPr sz="2700">
          <a:solidFill>
            <a:schemeClr val="tx1"/>
          </a:solidFill>
          <a:latin typeface="+mn-lt"/>
          <a:ea typeface="ＭＳ Ｐゴシック" charset="0"/>
        </a:defRPr>
      </a:lvl4pPr>
      <a:lvl5pPr marL="2723882" indent="-302638" algn="l" rtl="0" eaLnBrk="0" fontAlgn="base" hangingPunct="0">
        <a:spcBef>
          <a:spcPct val="20000"/>
        </a:spcBef>
        <a:spcAft>
          <a:spcPct val="0"/>
        </a:spcAft>
        <a:buChar char="»"/>
        <a:defRPr sz="2700">
          <a:solidFill>
            <a:schemeClr val="tx1"/>
          </a:solidFill>
          <a:latin typeface="+mn-lt"/>
          <a:ea typeface="ＭＳ Ｐゴシック" charset="0"/>
        </a:defRPr>
      </a:lvl5pPr>
      <a:lvl6pPr marL="3329187" indent="-302638" algn="l" rtl="0" fontAlgn="base">
        <a:spcBef>
          <a:spcPct val="20000"/>
        </a:spcBef>
        <a:spcAft>
          <a:spcPct val="0"/>
        </a:spcAft>
        <a:buChar char="»"/>
        <a:defRPr sz="2700">
          <a:solidFill>
            <a:schemeClr val="tx1"/>
          </a:solidFill>
          <a:latin typeface="+mn-lt"/>
        </a:defRPr>
      </a:lvl6pPr>
      <a:lvl7pPr marL="3934495" indent="-302638" algn="l" rtl="0" fontAlgn="base">
        <a:spcBef>
          <a:spcPct val="20000"/>
        </a:spcBef>
        <a:spcAft>
          <a:spcPct val="0"/>
        </a:spcAft>
        <a:buChar char="»"/>
        <a:defRPr sz="2700">
          <a:solidFill>
            <a:schemeClr val="tx1"/>
          </a:solidFill>
          <a:latin typeface="+mn-lt"/>
        </a:defRPr>
      </a:lvl7pPr>
      <a:lvl8pPr marL="4539798" indent="-302638" algn="l" rtl="0" fontAlgn="base">
        <a:spcBef>
          <a:spcPct val="20000"/>
        </a:spcBef>
        <a:spcAft>
          <a:spcPct val="0"/>
        </a:spcAft>
        <a:buChar char="»"/>
        <a:defRPr sz="2700">
          <a:solidFill>
            <a:schemeClr val="tx1"/>
          </a:solidFill>
          <a:latin typeface="+mn-lt"/>
        </a:defRPr>
      </a:lvl8pPr>
      <a:lvl9pPr marL="5145104" indent="-302638" algn="l" rtl="0" fontAlgn="base">
        <a:spcBef>
          <a:spcPct val="20000"/>
        </a:spcBef>
        <a:spcAft>
          <a:spcPct val="0"/>
        </a:spcAft>
        <a:buChar char="»"/>
        <a:defRPr sz="2700">
          <a:solidFill>
            <a:schemeClr val="tx1"/>
          </a:solidFill>
          <a:latin typeface="+mn-lt"/>
        </a:defRPr>
      </a:lvl9pPr>
    </p:bodyStyle>
    <p:otherStyle>
      <a:defPPr>
        <a:defRPr lang="en-US"/>
      </a:defPPr>
      <a:lvl1pPr marL="0" algn="l" defTabSz="1210616" rtl="0" eaLnBrk="1" latinLnBrk="0" hangingPunct="1">
        <a:defRPr sz="2400" kern="1200">
          <a:solidFill>
            <a:schemeClr val="tx1"/>
          </a:solidFill>
          <a:latin typeface="+mn-lt"/>
          <a:ea typeface="+mn-ea"/>
          <a:cs typeface="+mn-cs"/>
        </a:defRPr>
      </a:lvl1pPr>
      <a:lvl2pPr marL="605309" algn="l" defTabSz="1210616" rtl="0" eaLnBrk="1" latinLnBrk="0" hangingPunct="1">
        <a:defRPr sz="2400" kern="1200">
          <a:solidFill>
            <a:schemeClr val="tx1"/>
          </a:solidFill>
          <a:latin typeface="+mn-lt"/>
          <a:ea typeface="+mn-ea"/>
          <a:cs typeface="+mn-cs"/>
        </a:defRPr>
      </a:lvl2pPr>
      <a:lvl3pPr marL="1210616" algn="l" defTabSz="1210616" rtl="0" eaLnBrk="1" latinLnBrk="0" hangingPunct="1">
        <a:defRPr sz="2400" kern="1200">
          <a:solidFill>
            <a:schemeClr val="tx1"/>
          </a:solidFill>
          <a:latin typeface="+mn-lt"/>
          <a:ea typeface="+mn-ea"/>
          <a:cs typeface="+mn-cs"/>
        </a:defRPr>
      </a:lvl3pPr>
      <a:lvl4pPr marL="1815915" algn="l" defTabSz="1210616" rtl="0" eaLnBrk="1" latinLnBrk="0" hangingPunct="1">
        <a:defRPr sz="2400" kern="1200">
          <a:solidFill>
            <a:schemeClr val="tx1"/>
          </a:solidFill>
          <a:latin typeface="+mn-lt"/>
          <a:ea typeface="+mn-ea"/>
          <a:cs typeface="+mn-cs"/>
        </a:defRPr>
      </a:lvl4pPr>
      <a:lvl5pPr marL="2421233" algn="l" defTabSz="1210616" rtl="0" eaLnBrk="1" latinLnBrk="0" hangingPunct="1">
        <a:defRPr sz="2400" kern="1200">
          <a:solidFill>
            <a:schemeClr val="tx1"/>
          </a:solidFill>
          <a:latin typeface="+mn-lt"/>
          <a:ea typeface="+mn-ea"/>
          <a:cs typeface="+mn-cs"/>
        </a:defRPr>
      </a:lvl5pPr>
      <a:lvl6pPr marL="3026535" algn="l" defTabSz="1210616" rtl="0" eaLnBrk="1" latinLnBrk="0" hangingPunct="1">
        <a:defRPr sz="2400" kern="1200">
          <a:solidFill>
            <a:schemeClr val="tx1"/>
          </a:solidFill>
          <a:latin typeface="+mn-lt"/>
          <a:ea typeface="+mn-ea"/>
          <a:cs typeface="+mn-cs"/>
        </a:defRPr>
      </a:lvl6pPr>
      <a:lvl7pPr marL="3631838" algn="l" defTabSz="1210616" rtl="0" eaLnBrk="1" latinLnBrk="0" hangingPunct="1">
        <a:defRPr sz="2400" kern="1200">
          <a:solidFill>
            <a:schemeClr val="tx1"/>
          </a:solidFill>
          <a:latin typeface="+mn-lt"/>
          <a:ea typeface="+mn-ea"/>
          <a:cs typeface="+mn-cs"/>
        </a:defRPr>
      </a:lvl7pPr>
      <a:lvl8pPr marL="4237144" algn="l" defTabSz="1210616" rtl="0" eaLnBrk="1" latinLnBrk="0" hangingPunct="1">
        <a:defRPr sz="2400" kern="1200">
          <a:solidFill>
            <a:schemeClr val="tx1"/>
          </a:solidFill>
          <a:latin typeface="+mn-lt"/>
          <a:ea typeface="+mn-ea"/>
          <a:cs typeface="+mn-cs"/>
        </a:defRPr>
      </a:lvl8pPr>
      <a:lvl9pPr marL="4842450" algn="l" defTabSz="1210616" rtl="0" eaLnBrk="1" latinLnBrk="0" hangingPunct="1">
        <a:defRPr sz="24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45"/>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218" tIns="60627" rIns="121218" bIns="60627"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1027" name="Rectangle 2"/>
          <p:cNvSpPr>
            <a:spLocks noGrp="1" noChangeArrowheads="1"/>
          </p:cNvSpPr>
          <p:nvPr>
            <p:ph type="title"/>
          </p:nvPr>
        </p:nvSpPr>
        <p:spPr bwMode="auto">
          <a:xfrm>
            <a:off x="5529318" y="298140"/>
            <a:ext cx="6417391" cy="9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218" tIns="60627" rIns="121218" bIns="60627"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8965" y="1750775"/>
            <a:ext cx="10961370" cy="640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218" tIns="60627" rIns="121218" bIns="606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4161261" y="8318294"/>
            <a:ext cx="3856778"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218" tIns="60627" rIns="121218" bIns="60627" numCol="1" anchor="t" anchorCtr="0" compatLnSpc="1">
            <a:prstTxWarp prst="textNoShape">
              <a:avLst/>
            </a:prstTxWarp>
          </a:bodyPr>
          <a:lstStyle>
            <a:lvl1pPr algn="ctr" eaLnBrk="1" hangingPunct="1">
              <a:defRPr sz="1900">
                <a:latin typeface="+mn-lt"/>
                <a:ea typeface="ＭＳ Ｐゴシック" charset="-128"/>
                <a:cs typeface="+mn-cs"/>
              </a:defRPr>
            </a:lvl1pPr>
          </a:lstStyle>
          <a:p>
            <a:pPr>
              <a:defRPr/>
            </a:pPr>
            <a:r>
              <a:rPr lang="en-US" dirty="0">
                <a:solidFill>
                  <a:prstClr val="black"/>
                </a:solidFill>
              </a:rPr>
              <a:t>For Policy Development Purposes Only</a:t>
            </a:r>
          </a:p>
        </p:txBody>
      </p:sp>
      <p:sp>
        <p:nvSpPr>
          <p:cNvPr id="155654" name="Rectangle 6"/>
          <p:cNvSpPr>
            <a:spLocks noGrp="1" noChangeArrowheads="1"/>
          </p:cNvSpPr>
          <p:nvPr>
            <p:ph type="sldNum" sz="quarter" idx="4"/>
          </p:nvPr>
        </p:nvSpPr>
        <p:spPr bwMode="auto">
          <a:xfrm>
            <a:off x="8728498" y="8318294"/>
            <a:ext cx="2841837"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218" tIns="60627" rIns="121218" bIns="60627" numCol="1" anchor="t" anchorCtr="0" compatLnSpc="1">
            <a:prstTxWarp prst="textNoShape">
              <a:avLst/>
            </a:prstTxWarp>
          </a:bodyPr>
          <a:lstStyle>
            <a:lvl1pPr algn="r" eaLnBrk="1" hangingPunct="1">
              <a:defRPr sz="1900" b="1">
                <a:latin typeface="Calibri" pitchFamily="34" charset="0"/>
              </a:defRPr>
            </a:lvl1pPr>
          </a:lstStyle>
          <a:p>
            <a:pPr>
              <a:defRPr/>
            </a:pPr>
            <a:r>
              <a:rPr lang="en-US" altLang="en-US" dirty="0">
                <a:solidFill>
                  <a:prstClr val="black"/>
                </a:solidFill>
              </a:rPr>
              <a:t>Slide </a:t>
            </a:r>
            <a:fld id="{9B23659A-8EA9-485F-B181-D56A6DF50785}" type="slidenum">
              <a:rPr lang="en-US" altLang="en-US">
                <a:solidFill>
                  <a:prstClr val="black"/>
                </a:solidFill>
              </a:rPr>
              <a:pPr>
                <a:defRPr/>
              </a:pPr>
              <a:t>‹#›</a:t>
            </a:fld>
            <a:endParaRPr lang="en-US" altLang="en-US" dirty="0">
              <a:solidFill>
                <a:prstClr val="black"/>
              </a:solidFill>
            </a:endParaRPr>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4226" y="298140"/>
            <a:ext cx="5343246"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3469277"/>
      </p:ext>
    </p:extLst>
  </p:cSld>
  <p:clrMap bg1="lt1" tx1="dk1" bg2="lt2" tx2="dk2" accent1="accent1" accent2="accent2" accent3="accent3" accent4="accent4" accent5="accent5" accent6="accent6" hlink="hlink" folHlink="folHlink"/>
  <p:sldLayoutIdLst>
    <p:sldLayoutId id="2147485914" r:id="rId1"/>
    <p:sldLayoutId id="2147485915" r:id="rId2"/>
    <p:sldLayoutId id="2147485916" r:id="rId3"/>
    <p:sldLayoutId id="2147485917" r:id="rId4"/>
    <p:sldLayoutId id="2147485918" r:id="rId5"/>
    <p:sldLayoutId id="2147485919" r:id="rId6"/>
    <p:sldLayoutId id="2147485920" r:id="rId7"/>
    <p:sldLayoutId id="2147485921" r:id="rId8"/>
    <p:sldLayoutId id="2147485922" r:id="rId9"/>
    <p:sldLayoutId id="2147485923" r:id="rId10"/>
    <p:sldLayoutId id="2147485924" r:id="rId11"/>
    <p:sldLayoutId id="2147485925" r:id="rId12"/>
  </p:sldLayoutIdLst>
  <p:hf hdr="0" ftr="0" dt="0"/>
  <p:txStyles>
    <p:titleStyle>
      <a:lvl1pPr algn="ctr" rtl="0" eaLnBrk="0" fontAlgn="base" hangingPunct="0">
        <a:spcBef>
          <a:spcPct val="0"/>
        </a:spcBef>
        <a:spcAft>
          <a:spcPct val="0"/>
        </a:spcAft>
        <a:defRPr sz="37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5pPr>
      <a:lvl6pPr marL="606088" algn="ctr" rtl="0" fontAlgn="base">
        <a:spcBef>
          <a:spcPct val="0"/>
        </a:spcBef>
        <a:spcAft>
          <a:spcPct val="0"/>
        </a:spcAft>
        <a:defRPr sz="3700" b="1">
          <a:solidFill>
            <a:schemeClr val="bg1"/>
          </a:solidFill>
          <a:latin typeface="Calibri" pitchFamily="34" charset="0"/>
        </a:defRPr>
      </a:lvl6pPr>
      <a:lvl7pPr marL="1212170" algn="ctr" rtl="0" fontAlgn="base">
        <a:spcBef>
          <a:spcPct val="0"/>
        </a:spcBef>
        <a:spcAft>
          <a:spcPct val="0"/>
        </a:spcAft>
        <a:defRPr sz="3700" b="1">
          <a:solidFill>
            <a:schemeClr val="bg1"/>
          </a:solidFill>
          <a:latin typeface="Calibri" pitchFamily="34" charset="0"/>
        </a:defRPr>
      </a:lvl7pPr>
      <a:lvl8pPr marL="1818247" algn="ctr" rtl="0" fontAlgn="base">
        <a:spcBef>
          <a:spcPct val="0"/>
        </a:spcBef>
        <a:spcAft>
          <a:spcPct val="0"/>
        </a:spcAft>
        <a:defRPr sz="3700" b="1">
          <a:solidFill>
            <a:schemeClr val="bg1"/>
          </a:solidFill>
          <a:latin typeface="Calibri" pitchFamily="34" charset="0"/>
        </a:defRPr>
      </a:lvl8pPr>
      <a:lvl9pPr marL="2424338" algn="ctr" rtl="0" fontAlgn="base">
        <a:spcBef>
          <a:spcPct val="0"/>
        </a:spcBef>
        <a:spcAft>
          <a:spcPct val="0"/>
        </a:spcAft>
        <a:defRPr sz="3700" b="1">
          <a:solidFill>
            <a:schemeClr val="bg1"/>
          </a:solidFill>
          <a:latin typeface="Calibri" pitchFamily="34" charset="0"/>
        </a:defRPr>
      </a:lvl9pPr>
    </p:titleStyle>
    <p:bodyStyle>
      <a:lvl1pPr marL="454561" indent="-454561" algn="l" rtl="0" eaLnBrk="0" fontAlgn="base" hangingPunct="0">
        <a:spcBef>
          <a:spcPct val="20000"/>
        </a:spcBef>
        <a:spcAft>
          <a:spcPct val="0"/>
        </a:spcAft>
        <a:buChar char="•"/>
        <a:defRPr sz="4300">
          <a:solidFill>
            <a:schemeClr val="tx1"/>
          </a:solidFill>
          <a:latin typeface="+mn-lt"/>
          <a:ea typeface="ＭＳ Ｐゴシック" charset="0"/>
          <a:cs typeface="ＭＳ Ｐゴシック" charset="0"/>
        </a:defRPr>
      </a:lvl1pPr>
      <a:lvl2pPr marL="984892" indent="-378804" algn="l" rtl="0" eaLnBrk="0" fontAlgn="base" hangingPunct="0">
        <a:spcBef>
          <a:spcPct val="20000"/>
        </a:spcBef>
        <a:spcAft>
          <a:spcPct val="0"/>
        </a:spcAft>
        <a:buChar char="–"/>
        <a:defRPr sz="3700">
          <a:solidFill>
            <a:schemeClr val="tx1"/>
          </a:solidFill>
          <a:latin typeface="+mn-lt"/>
          <a:ea typeface="ＭＳ Ｐゴシック" charset="0"/>
        </a:defRPr>
      </a:lvl2pPr>
      <a:lvl3pPr marL="1515209" indent="-303030" algn="l" rtl="0" eaLnBrk="0" fontAlgn="base" hangingPunct="0">
        <a:spcBef>
          <a:spcPct val="20000"/>
        </a:spcBef>
        <a:spcAft>
          <a:spcPct val="0"/>
        </a:spcAft>
        <a:buChar char="•"/>
        <a:defRPr sz="3200">
          <a:solidFill>
            <a:schemeClr val="tx1"/>
          </a:solidFill>
          <a:latin typeface="+mn-lt"/>
          <a:ea typeface="ＭＳ Ｐゴシック" charset="0"/>
        </a:defRPr>
      </a:lvl3pPr>
      <a:lvl4pPr marL="2121296" indent="-303030" algn="l" rtl="0" eaLnBrk="0" fontAlgn="base" hangingPunct="0">
        <a:spcBef>
          <a:spcPct val="20000"/>
        </a:spcBef>
        <a:spcAft>
          <a:spcPct val="0"/>
        </a:spcAft>
        <a:buChar char="–"/>
        <a:defRPr sz="2700">
          <a:solidFill>
            <a:schemeClr val="tx1"/>
          </a:solidFill>
          <a:latin typeface="+mn-lt"/>
          <a:ea typeface="ＭＳ Ｐゴシック" charset="0"/>
        </a:defRPr>
      </a:lvl4pPr>
      <a:lvl5pPr marL="2727382" indent="-303030" algn="l" rtl="0" eaLnBrk="0" fontAlgn="base" hangingPunct="0">
        <a:spcBef>
          <a:spcPct val="20000"/>
        </a:spcBef>
        <a:spcAft>
          <a:spcPct val="0"/>
        </a:spcAft>
        <a:buChar char="»"/>
        <a:defRPr sz="2700">
          <a:solidFill>
            <a:schemeClr val="tx1"/>
          </a:solidFill>
          <a:latin typeface="+mn-lt"/>
          <a:ea typeface="ＭＳ Ｐゴシック" charset="0"/>
        </a:defRPr>
      </a:lvl5pPr>
      <a:lvl6pPr marL="3333465" indent="-303030" algn="l" rtl="0" fontAlgn="base">
        <a:spcBef>
          <a:spcPct val="20000"/>
        </a:spcBef>
        <a:spcAft>
          <a:spcPct val="0"/>
        </a:spcAft>
        <a:buChar char="»"/>
        <a:defRPr sz="2700">
          <a:solidFill>
            <a:schemeClr val="tx1"/>
          </a:solidFill>
          <a:latin typeface="+mn-lt"/>
        </a:defRPr>
      </a:lvl6pPr>
      <a:lvl7pPr marL="3939550" indent="-303030" algn="l" rtl="0" fontAlgn="base">
        <a:spcBef>
          <a:spcPct val="20000"/>
        </a:spcBef>
        <a:spcAft>
          <a:spcPct val="0"/>
        </a:spcAft>
        <a:buChar char="»"/>
        <a:defRPr sz="2700">
          <a:solidFill>
            <a:schemeClr val="tx1"/>
          </a:solidFill>
          <a:latin typeface="+mn-lt"/>
        </a:defRPr>
      </a:lvl7pPr>
      <a:lvl8pPr marL="4545631" indent="-303030" algn="l" rtl="0" fontAlgn="base">
        <a:spcBef>
          <a:spcPct val="20000"/>
        </a:spcBef>
        <a:spcAft>
          <a:spcPct val="0"/>
        </a:spcAft>
        <a:buChar char="»"/>
        <a:defRPr sz="2700">
          <a:solidFill>
            <a:schemeClr val="tx1"/>
          </a:solidFill>
          <a:latin typeface="+mn-lt"/>
        </a:defRPr>
      </a:lvl8pPr>
      <a:lvl9pPr marL="5151715" indent="-303030" algn="l" rtl="0" fontAlgn="base">
        <a:spcBef>
          <a:spcPct val="20000"/>
        </a:spcBef>
        <a:spcAft>
          <a:spcPct val="0"/>
        </a:spcAft>
        <a:buChar char="»"/>
        <a:defRPr sz="2700">
          <a:solidFill>
            <a:schemeClr val="tx1"/>
          </a:solidFill>
          <a:latin typeface="+mn-lt"/>
        </a:defRPr>
      </a:lvl9pPr>
    </p:bodyStyle>
    <p:otherStyle>
      <a:defPPr>
        <a:defRPr lang="en-US"/>
      </a:defPPr>
      <a:lvl1pPr marL="0" algn="l" defTabSz="1212170" rtl="0" eaLnBrk="1" latinLnBrk="0" hangingPunct="1">
        <a:defRPr sz="2400" kern="1200">
          <a:solidFill>
            <a:schemeClr val="tx1"/>
          </a:solidFill>
          <a:latin typeface="+mn-lt"/>
          <a:ea typeface="+mn-ea"/>
          <a:cs typeface="+mn-cs"/>
        </a:defRPr>
      </a:lvl1pPr>
      <a:lvl2pPr marL="606088" algn="l" defTabSz="1212170" rtl="0" eaLnBrk="1" latinLnBrk="0" hangingPunct="1">
        <a:defRPr sz="2400" kern="1200">
          <a:solidFill>
            <a:schemeClr val="tx1"/>
          </a:solidFill>
          <a:latin typeface="+mn-lt"/>
          <a:ea typeface="+mn-ea"/>
          <a:cs typeface="+mn-cs"/>
        </a:defRPr>
      </a:lvl2pPr>
      <a:lvl3pPr marL="1212170" algn="l" defTabSz="1212170" rtl="0" eaLnBrk="1" latinLnBrk="0" hangingPunct="1">
        <a:defRPr sz="2400" kern="1200">
          <a:solidFill>
            <a:schemeClr val="tx1"/>
          </a:solidFill>
          <a:latin typeface="+mn-lt"/>
          <a:ea typeface="+mn-ea"/>
          <a:cs typeface="+mn-cs"/>
        </a:defRPr>
      </a:lvl3pPr>
      <a:lvl4pPr marL="1818247" algn="l" defTabSz="1212170" rtl="0" eaLnBrk="1" latinLnBrk="0" hangingPunct="1">
        <a:defRPr sz="2400" kern="1200">
          <a:solidFill>
            <a:schemeClr val="tx1"/>
          </a:solidFill>
          <a:latin typeface="+mn-lt"/>
          <a:ea typeface="+mn-ea"/>
          <a:cs typeface="+mn-cs"/>
        </a:defRPr>
      </a:lvl4pPr>
      <a:lvl5pPr marL="2424338" algn="l" defTabSz="1212170" rtl="0" eaLnBrk="1" latinLnBrk="0" hangingPunct="1">
        <a:defRPr sz="2400" kern="1200">
          <a:solidFill>
            <a:schemeClr val="tx1"/>
          </a:solidFill>
          <a:latin typeface="+mn-lt"/>
          <a:ea typeface="+mn-ea"/>
          <a:cs typeface="+mn-cs"/>
        </a:defRPr>
      </a:lvl5pPr>
      <a:lvl6pPr marL="3030424" algn="l" defTabSz="1212170" rtl="0" eaLnBrk="1" latinLnBrk="0" hangingPunct="1">
        <a:defRPr sz="2400" kern="1200">
          <a:solidFill>
            <a:schemeClr val="tx1"/>
          </a:solidFill>
          <a:latin typeface="+mn-lt"/>
          <a:ea typeface="+mn-ea"/>
          <a:cs typeface="+mn-cs"/>
        </a:defRPr>
      </a:lvl6pPr>
      <a:lvl7pPr marL="3636503" algn="l" defTabSz="1212170" rtl="0" eaLnBrk="1" latinLnBrk="0" hangingPunct="1">
        <a:defRPr sz="2400" kern="1200">
          <a:solidFill>
            <a:schemeClr val="tx1"/>
          </a:solidFill>
          <a:latin typeface="+mn-lt"/>
          <a:ea typeface="+mn-ea"/>
          <a:cs typeface="+mn-cs"/>
        </a:defRPr>
      </a:lvl7pPr>
      <a:lvl8pPr marL="4242589" algn="l" defTabSz="1212170" rtl="0" eaLnBrk="1" latinLnBrk="0" hangingPunct="1">
        <a:defRPr sz="2400" kern="1200">
          <a:solidFill>
            <a:schemeClr val="tx1"/>
          </a:solidFill>
          <a:latin typeface="+mn-lt"/>
          <a:ea typeface="+mn-ea"/>
          <a:cs typeface="+mn-cs"/>
        </a:defRPr>
      </a:lvl8pPr>
      <a:lvl9pPr marL="4848673" algn="l" defTabSz="1212170" rtl="0" eaLnBrk="1" latinLnBrk="0" hangingPunct="1">
        <a:defRPr sz="24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31"/>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391" tIns="60708" rIns="121391" bIns="60708"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1027" name="Rectangle 2"/>
          <p:cNvSpPr>
            <a:spLocks noGrp="1" noChangeArrowheads="1"/>
          </p:cNvSpPr>
          <p:nvPr>
            <p:ph type="title"/>
          </p:nvPr>
        </p:nvSpPr>
        <p:spPr bwMode="auto">
          <a:xfrm>
            <a:off x="5529318" y="298140"/>
            <a:ext cx="6417391" cy="9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391" tIns="60708" rIns="121391" bIns="60708"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8965" y="1750775"/>
            <a:ext cx="10961370" cy="640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391" tIns="60708" rIns="121391" bIns="6070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4161261" y="8318294"/>
            <a:ext cx="3856778"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391" tIns="60708" rIns="121391" bIns="60708" numCol="1" anchor="t" anchorCtr="0" compatLnSpc="1">
            <a:prstTxWarp prst="textNoShape">
              <a:avLst/>
            </a:prstTxWarp>
          </a:bodyPr>
          <a:lstStyle>
            <a:lvl1pPr algn="ctr" eaLnBrk="1" hangingPunct="1">
              <a:defRPr sz="1900">
                <a:latin typeface="+mn-lt"/>
                <a:ea typeface="ＭＳ Ｐゴシック" charset="-128"/>
                <a:cs typeface="+mn-cs"/>
              </a:defRPr>
            </a:lvl1pPr>
          </a:lstStyle>
          <a:p>
            <a:pPr>
              <a:defRPr/>
            </a:pPr>
            <a:r>
              <a:rPr lang="en-US" dirty="0">
                <a:solidFill>
                  <a:prstClr val="black"/>
                </a:solidFill>
              </a:rPr>
              <a:t>For Policy Development Purposes Only</a:t>
            </a:r>
          </a:p>
        </p:txBody>
      </p:sp>
      <p:sp>
        <p:nvSpPr>
          <p:cNvPr id="155654" name="Rectangle 6"/>
          <p:cNvSpPr>
            <a:spLocks noGrp="1" noChangeArrowheads="1"/>
          </p:cNvSpPr>
          <p:nvPr>
            <p:ph type="sldNum" sz="quarter" idx="4"/>
          </p:nvPr>
        </p:nvSpPr>
        <p:spPr bwMode="auto">
          <a:xfrm>
            <a:off x="8728498" y="8318294"/>
            <a:ext cx="2841837"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391" tIns="60708" rIns="121391" bIns="60708" numCol="1" anchor="t" anchorCtr="0" compatLnSpc="1">
            <a:prstTxWarp prst="textNoShape">
              <a:avLst/>
            </a:prstTxWarp>
          </a:bodyPr>
          <a:lstStyle>
            <a:lvl1pPr algn="r" eaLnBrk="1" hangingPunct="1">
              <a:defRPr sz="1900" b="1">
                <a:latin typeface="Calibri" pitchFamily="34" charset="0"/>
              </a:defRPr>
            </a:lvl1pPr>
          </a:lstStyle>
          <a:p>
            <a:pPr>
              <a:defRPr/>
            </a:pPr>
            <a:r>
              <a:rPr lang="en-US" altLang="en-US" dirty="0">
                <a:solidFill>
                  <a:prstClr val="black"/>
                </a:solidFill>
              </a:rPr>
              <a:t>Slide </a:t>
            </a:r>
            <a:fld id="{9B23659A-8EA9-485F-B181-D56A6DF50785}" type="slidenum">
              <a:rPr lang="en-US" altLang="en-US">
                <a:solidFill>
                  <a:prstClr val="black"/>
                </a:solidFill>
              </a:rPr>
              <a:pPr>
                <a:defRPr/>
              </a:pPr>
              <a:t>‹#›</a:t>
            </a:fld>
            <a:endParaRPr lang="en-US" altLang="en-US" dirty="0">
              <a:solidFill>
                <a:prstClr val="black"/>
              </a:solidFill>
            </a:endParaRPr>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4226" y="298140"/>
            <a:ext cx="5343246"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1902622"/>
      </p:ext>
    </p:extLst>
  </p:cSld>
  <p:clrMap bg1="lt1" tx1="dk1" bg2="lt2" tx2="dk2" accent1="accent1" accent2="accent2" accent3="accent3" accent4="accent4" accent5="accent5" accent6="accent6" hlink="hlink" folHlink="folHlink"/>
  <p:sldLayoutIdLst>
    <p:sldLayoutId id="2147485927" r:id="rId1"/>
    <p:sldLayoutId id="2147485928" r:id="rId2"/>
    <p:sldLayoutId id="2147485929" r:id="rId3"/>
    <p:sldLayoutId id="2147485930" r:id="rId4"/>
    <p:sldLayoutId id="2147485931" r:id="rId5"/>
    <p:sldLayoutId id="2147485932" r:id="rId6"/>
    <p:sldLayoutId id="2147485933" r:id="rId7"/>
    <p:sldLayoutId id="2147485934" r:id="rId8"/>
    <p:sldLayoutId id="2147485935" r:id="rId9"/>
    <p:sldLayoutId id="2147485936" r:id="rId10"/>
    <p:sldLayoutId id="2147485937" r:id="rId11"/>
    <p:sldLayoutId id="2147485938" r:id="rId12"/>
  </p:sldLayoutIdLst>
  <p:hf hdr="0" ftr="0" dt="0"/>
  <p:txStyles>
    <p:titleStyle>
      <a:lvl1pPr algn="ctr" rtl="0" eaLnBrk="0" fontAlgn="base" hangingPunct="0">
        <a:spcBef>
          <a:spcPct val="0"/>
        </a:spcBef>
        <a:spcAft>
          <a:spcPct val="0"/>
        </a:spcAft>
        <a:defRPr sz="37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5pPr>
      <a:lvl6pPr marL="606953" algn="ctr" rtl="0" fontAlgn="base">
        <a:spcBef>
          <a:spcPct val="0"/>
        </a:spcBef>
        <a:spcAft>
          <a:spcPct val="0"/>
        </a:spcAft>
        <a:defRPr sz="3700" b="1">
          <a:solidFill>
            <a:schemeClr val="bg1"/>
          </a:solidFill>
          <a:latin typeface="Calibri" pitchFamily="34" charset="0"/>
        </a:defRPr>
      </a:lvl6pPr>
      <a:lvl7pPr marL="1213902" algn="ctr" rtl="0" fontAlgn="base">
        <a:spcBef>
          <a:spcPct val="0"/>
        </a:spcBef>
        <a:spcAft>
          <a:spcPct val="0"/>
        </a:spcAft>
        <a:defRPr sz="3700" b="1">
          <a:solidFill>
            <a:schemeClr val="bg1"/>
          </a:solidFill>
          <a:latin typeface="Calibri" pitchFamily="34" charset="0"/>
        </a:defRPr>
      </a:lvl7pPr>
      <a:lvl8pPr marL="1820844" algn="ctr" rtl="0" fontAlgn="base">
        <a:spcBef>
          <a:spcPct val="0"/>
        </a:spcBef>
        <a:spcAft>
          <a:spcPct val="0"/>
        </a:spcAft>
        <a:defRPr sz="3700" b="1">
          <a:solidFill>
            <a:schemeClr val="bg1"/>
          </a:solidFill>
          <a:latin typeface="Calibri" pitchFamily="34" charset="0"/>
        </a:defRPr>
      </a:lvl8pPr>
      <a:lvl9pPr marL="2427798" algn="ctr" rtl="0" fontAlgn="base">
        <a:spcBef>
          <a:spcPct val="0"/>
        </a:spcBef>
        <a:spcAft>
          <a:spcPct val="0"/>
        </a:spcAft>
        <a:defRPr sz="3700" b="1">
          <a:solidFill>
            <a:schemeClr val="bg1"/>
          </a:solidFill>
          <a:latin typeface="Calibri" pitchFamily="34" charset="0"/>
        </a:defRPr>
      </a:lvl9pPr>
    </p:titleStyle>
    <p:bodyStyle>
      <a:lvl1pPr marL="455210" indent="-455210" algn="l" rtl="0" eaLnBrk="0" fontAlgn="base" hangingPunct="0">
        <a:spcBef>
          <a:spcPct val="20000"/>
        </a:spcBef>
        <a:spcAft>
          <a:spcPct val="0"/>
        </a:spcAft>
        <a:buChar char="•"/>
        <a:defRPr sz="4300">
          <a:solidFill>
            <a:schemeClr val="tx1"/>
          </a:solidFill>
          <a:latin typeface="+mn-lt"/>
          <a:ea typeface="ＭＳ Ｐゴシック" charset="0"/>
          <a:cs typeface="ＭＳ Ｐゴシック" charset="0"/>
        </a:defRPr>
      </a:lvl1pPr>
      <a:lvl2pPr marL="986296" indent="-379344" algn="l" rtl="0" eaLnBrk="0" fontAlgn="base" hangingPunct="0">
        <a:spcBef>
          <a:spcPct val="20000"/>
        </a:spcBef>
        <a:spcAft>
          <a:spcPct val="0"/>
        </a:spcAft>
        <a:buChar char="–"/>
        <a:defRPr sz="3700">
          <a:solidFill>
            <a:schemeClr val="tx1"/>
          </a:solidFill>
          <a:latin typeface="+mn-lt"/>
          <a:ea typeface="ＭＳ Ｐゴシック" charset="0"/>
        </a:defRPr>
      </a:lvl2pPr>
      <a:lvl3pPr marL="1517375" indent="-303465" algn="l" rtl="0" eaLnBrk="0" fontAlgn="base" hangingPunct="0">
        <a:spcBef>
          <a:spcPct val="20000"/>
        </a:spcBef>
        <a:spcAft>
          <a:spcPct val="0"/>
        </a:spcAft>
        <a:buChar char="•"/>
        <a:defRPr sz="3200">
          <a:solidFill>
            <a:schemeClr val="tx1"/>
          </a:solidFill>
          <a:latin typeface="+mn-lt"/>
          <a:ea typeface="ＭＳ Ｐゴシック" charset="0"/>
        </a:defRPr>
      </a:lvl3pPr>
      <a:lvl4pPr marL="2124323" indent="-303465" algn="l" rtl="0" eaLnBrk="0" fontAlgn="base" hangingPunct="0">
        <a:spcBef>
          <a:spcPct val="20000"/>
        </a:spcBef>
        <a:spcAft>
          <a:spcPct val="0"/>
        </a:spcAft>
        <a:buChar char="–"/>
        <a:defRPr sz="2700">
          <a:solidFill>
            <a:schemeClr val="tx1"/>
          </a:solidFill>
          <a:latin typeface="+mn-lt"/>
          <a:ea typeface="ＭＳ Ｐゴシック" charset="0"/>
        </a:defRPr>
      </a:lvl4pPr>
      <a:lvl5pPr marL="2731273" indent="-303465" algn="l" rtl="0" eaLnBrk="0" fontAlgn="base" hangingPunct="0">
        <a:spcBef>
          <a:spcPct val="20000"/>
        </a:spcBef>
        <a:spcAft>
          <a:spcPct val="0"/>
        </a:spcAft>
        <a:buChar char="»"/>
        <a:defRPr sz="2700">
          <a:solidFill>
            <a:schemeClr val="tx1"/>
          </a:solidFill>
          <a:latin typeface="+mn-lt"/>
          <a:ea typeface="ＭＳ Ｐゴシック" charset="0"/>
        </a:defRPr>
      </a:lvl5pPr>
      <a:lvl6pPr marL="3338224" indent="-303465" algn="l" rtl="0" fontAlgn="base">
        <a:spcBef>
          <a:spcPct val="20000"/>
        </a:spcBef>
        <a:spcAft>
          <a:spcPct val="0"/>
        </a:spcAft>
        <a:buChar char="»"/>
        <a:defRPr sz="2700">
          <a:solidFill>
            <a:schemeClr val="tx1"/>
          </a:solidFill>
          <a:latin typeface="+mn-lt"/>
        </a:defRPr>
      </a:lvl6pPr>
      <a:lvl7pPr marL="3945172" indent="-303465" algn="l" rtl="0" fontAlgn="base">
        <a:spcBef>
          <a:spcPct val="20000"/>
        </a:spcBef>
        <a:spcAft>
          <a:spcPct val="0"/>
        </a:spcAft>
        <a:buChar char="»"/>
        <a:defRPr sz="2700">
          <a:solidFill>
            <a:schemeClr val="tx1"/>
          </a:solidFill>
          <a:latin typeface="+mn-lt"/>
        </a:defRPr>
      </a:lvl7pPr>
      <a:lvl8pPr marL="4552125" indent="-303465" algn="l" rtl="0" fontAlgn="base">
        <a:spcBef>
          <a:spcPct val="20000"/>
        </a:spcBef>
        <a:spcAft>
          <a:spcPct val="0"/>
        </a:spcAft>
        <a:buChar char="»"/>
        <a:defRPr sz="2700">
          <a:solidFill>
            <a:schemeClr val="tx1"/>
          </a:solidFill>
          <a:latin typeface="+mn-lt"/>
        </a:defRPr>
      </a:lvl8pPr>
      <a:lvl9pPr marL="5159069" indent="-303465" algn="l" rtl="0" fontAlgn="base">
        <a:spcBef>
          <a:spcPct val="20000"/>
        </a:spcBef>
        <a:spcAft>
          <a:spcPct val="0"/>
        </a:spcAft>
        <a:buChar char="»"/>
        <a:defRPr sz="2700">
          <a:solidFill>
            <a:schemeClr val="tx1"/>
          </a:solidFill>
          <a:latin typeface="+mn-lt"/>
        </a:defRPr>
      </a:lvl9pPr>
    </p:bodyStyle>
    <p:otherStyle>
      <a:defPPr>
        <a:defRPr lang="en-US"/>
      </a:defPPr>
      <a:lvl1pPr marL="0" algn="l" defTabSz="1213902" rtl="0" eaLnBrk="1" latinLnBrk="0" hangingPunct="1">
        <a:defRPr sz="2400" kern="1200">
          <a:solidFill>
            <a:schemeClr val="tx1"/>
          </a:solidFill>
          <a:latin typeface="+mn-lt"/>
          <a:ea typeface="+mn-ea"/>
          <a:cs typeface="+mn-cs"/>
        </a:defRPr>
      </a:lvl1pPr>
      <a:lvl2pPr marL="606953" algn="l" defTabSz="1213902" rtl="0" eaLnBrk="1" latinLnBrk="0" hangingPunct="1">
        <a:defRPr sz="2400" kern="1200">
          <a:solidFill>
            <a:schemeClr val="tx1"/>
          </a:solidFill>
          <a:latin typeface="+mn-lt"/>
          <a:ea typeface="+mn-ea"/>
          <a:cs typeface="+mn-cs"/>
        </a:defRPr>
      </a:lvl2pPr>
      <a:lvl3pPr marL="1213902" algn="l" defTabSz="1213902" rtl="0" eaLnBrk="1" latinLnBrk="0" hangingPunct="1">
        <a:defRPr sz="2400" kern="1200">
          <a:solidFill>
            <a:schemeClr val="tx1"/>
          </a:solidFill>
          <a:latin typeface="+mn-lt"/>
          <a:ea typeface="+mn-ea"/>
          <a:cs typeface="+mn-cs"/>
        </a:defRPr>
      </a:lvl3pPr>
      <a:lvl4pPr marL="1820844" algn="l" defTabSz="1213902" rtl="0" eaLnBrk="1" latinLnBrk="0" hangingPunct="1">
        <a:defRPr sz="2400" kern="1200">
          <a:solidFill>
            <a:schemeClr val="tx1"/>
          </a:solidFill>
          <a:latin typeface="+mn-lt"/>
          <a:ea typeface="+mn-ea"/>
          <a:cs typeface="+mn-cs"/>
        </a:defRPr>
      </a:lvl4pPr>
      <a:lvl5pPr marL="2427798" algn="l" defTabSz="1213902" rtl="0" eaLnBrk="1" latinLnBrk="0" hangingPunct="1">
        <a:defRPr sz="2400" kern="1200">
          <a:solidFill>
            <a:schemeClr val="tx1"/>
          </a:solidFill>
          <a:latin typeface="+mn-lt"/>
          <a:ea typeface="+mn-ea"/>
          <a:cs typeface="+mn-cs"/>
        </a:defRPr>
      </a:lvl5pPr>
      <a:lvl6pPr marL="3034751" algn="l" defTabSz="1213902" rtl="0" eaLnBrk="1" latinLnBrk="0" hangingPunct="1">
        <a:defRPr sz="2400" kern="1200">
          <a:solidFill>
            <a:schemeClr val="tx1"/>
          </a:solidFill>
          <a:latin typeface="+mn-lt"/>
          <a:ea typeface="+mn-ea"/>
          <a:cs typeface="+mn-cs"/>
        </a:defRPr>
      </a:lvl6pPr>
      <a:lvl7pPr marL="3641697" algn="l" defTabSz="1213902" rtl="0" eaLnBrk="1" latinLnBrk="0" hangingPunct="1">
        <a:defRPr sz="2400" kern="1200">
          <a:solidFill>
            <a:schemeClr val="tx1"/>
          </a:solidFill>
          <a:latin typeface="+mn-lt"/>
          <a:ea typeface="+mn-ea"/>
          <a:cs typeface="+mn-cs"/>
        </a:defRPr>
      </a:lvl7pPr>
      <a:lvl8pPr marL="4248649" algn="l" defTabSz="1213902" rtl="0" eaLnBrk="1" latinLnBrk="0" hangingPunct="1">
        <a:defRPr sz="2400" kern="1200">
          <a:solidFill>
            <a:schemeClr val="tx1"/>
          </a:solidFill>
          <a:latin typeface="+mn-lt"/>
          <a:ea typeface="+mn-ea"/>
          <a:cs typeface="+mn-cs"/>
        </a:defRPr>
      </a:lvl8pPr>
      <a:lvl9pPr marL="4855596" algn="l" defTabSz="1213902" rtl="0" eaLnBrk="1" latinLnBrk="0" hangingPunct="1">
        <a:defRPr sz="24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17"/>
            <a:ext cx="12198331" cy="1511841"/>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121581" tIns="60796" rIns="121581" bIns="60796"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sz="1900" dirty="0">
              <a:solidFill>
                <a:prstClr val="black"/>
              </a:solidFill>
              <a:latin typeface="Calibri" pitchFamily="34" charset="0"/>
            </a:endParaRPr>
          </a:p>
        </p:txBody>
      </p:sp>
      <p:sp>
        <p:nvSpPr>
          <p:cNvPr id="1027" name="Rectangle 2"/>
          <p:cNvSpPr>
            <a:spLocks noGrp="1" noChangeArrowheads="1"/>
          </p:cNvSpPr>
          <p:nvPr>
            <p:ph type="title"/>
          </p:nvPr>
        </p:nvSpPr>
        <p:spPr bwMode="auto">
          <a:xfrm>
            <a:off x="5529318" y="298140"/>
            <a:ext cx="6417391" cy="9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581" tIns="60796" rIns="121581" bIns="60796"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8965" y="1750775"/>
            <a:ext cx="10961370" cy="6408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121581" tIns="60796" rIns="121581" bIns="6079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4161261" y="8318294"/>
            <a:ext cx="3856778"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581" tIns="60796" rIns="121581" bIns="60796" numCol="1" anchor="t" anchorCtr="0" compatLnSpc="1">
            <a:prstTxWarp prst="textNoShape">
              <a:avLst/>
            </a:prstTxWarp>
          </a:bodyPr>
          <a:lstStyle>
            <a:lvl1pPr algn="ctr" eaLnBrk="1" hangingPunct="1">
              <a:defRPr sz="1900">
                <a:latin typeface="+mn-lt"/>
                <a:ea typeface="ＭＳ Ｐゴシック" charset="-128"/>
                <a:cs typeface="+mn-cs"/>
              </a:defRPr>
            </a:lvl1pPr>
          </a:lstStyle>
          <a:p>
            <a:pPr>
              <a:defRPr/>
            </a:pPr>
            <a:r>
              <a:rPr lang="en-US" dirty="0">
                <a:solidFill>
                  <a:prstClr val="black"/>
                </a:solidFill>
              </a:rPr>
              <a:t>For Policy Development Purposes Only</a:t>
            </a:r>
          </a:p>
        </p:txBody>
      </p:sp>
      <p:sp>
        <p:nvSpPr>
          <p:cNvPr id="155654" name="Rectangle 6"/>
          <p:cNvSpPr>
            <a:spLocks noGrp="1" noChangeArrowheads="1"/>
          </p:cNvSpPr>
          <p:nvPr>
            <p:ph type="sldNum" sz="quarter" idx="4"/>
          </p:nvPr>
        </p:nvSpPr>
        <p:spPr bwMode="auto">
          <a:xfrm>
            <a:off x="8728498" y="8318294"/>
            <a:ext cx="2841837" cy="634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21581" tIns="60796" rIns="121581" bIns="60796" numCol="1" anchor="t" anchorCtr="0" compatLnSpc="1">
            <a:prstTxWarp prst="textNoShape">
              <a:avLst/>
            </a:prstTxWarp>
          </a:bodyPr>
          <a:lstStyle>
            <a:lvl1pPr algn="r" eaLnBrk="1" hangingPunct="1">
              <a:defRPr sz="1900" b="1">
                <a:latin typeface="Calibri" pitchFamily="34" charset="0"/>
              </a:defRPr>
            </a:lvl1pPr>
          </a:lstStyle>
          <a:p>
            <a:pPr>
              <a:defRPr/>
            </a:pPr>
            <a:r>
              <a:rPr lang="en-US" altLang="en-US" dirty="0">
                <a:solidFill>
                  <a:prstClr val="black"/>
                </a:solidFill>
              </a:rPr>
              <a:t>Slide </a:t>
            </a:r>
            <a:fld id="{9B23659A-8EA9-485F-B181-D56A6DF50785}" type="slidenum">
              <a:rPr lang="en-US" altLang="en-US">
                <a:solidFill>
                  <a:prstClr val="black"/>
                </a:solidFill>
              </a:rPr>
              <a:pPr>
                <a:defRPr/>
              </a:pPr>
              <a:t>‹#›</a:t>
            </a:fld>
            <a:endParaRPr lang="en-US" altLang="en-US" dirty="0">
              <a:solidFill>
                <a:prstClr val="black"/>
              </a:solidFill>
            </a:endParaRPr>
          </a:p>
        </p:txBody>
      </p:sp>
      <p:pic>
        <p:nvPicPr>
          <p:cNvPr id="1031" name="Picture 4" descr="banner"/>
          <p:cNvPicPr>
            <a:picLocks noChangeAspect="1" noChangeArrowheads="1"/>
          </p:cNvPicPr>
          <p:nvPr/>
        </p:nvPicPr>
        <p:blipFill>
          <a:blip r:embed="rId14" cstate="print">
            <a:extLst>
              <a:ext uri="{28A0092B-C50C-407E-A947-70E740481C1C}">
                <a14:useLocalDpi xmlns:a14="http://schemas.microsoft.com/office/drawing/2010/main" val="0"/>
              </a:ext>
            </a:extLst>
          </a:blip>
          <a:srcRect r="56197" b="8861"/>
          <a:stretch>
            <a:fillRect/>
          </a:stretch>
        </p:blipFill>
        <p:spPr bwMode="auto">
          <a:xfrm>
            <a:off x="-4226" y="298140"/>
            <a:ext cx="5343246" cy="94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45367752"/>
      </p:ext>
    </p:extLst>
  </p:cSld>
  <p:clrMap bg1="lt1" tx1="dk1" bg2="lt2" tx2="dk2" accent1="accent1" accent2="accent2" accent3="accent3" accent4="accent4" accent5="accent5" accent6="accent6" hlink="hlink" folHlink="folHlink"/>
  <p:sldLayoutIdLst>
    <p:sldLayoutId id="2147485940" r:id="rId1"/>
    <p:sldLayoutId id="2147485941" r:id="rId2"/>
    <p:sldLayoutId id="2147485942" r:id="rId3"/>
    <p:sldLayoutId id="2147485943" r:id="rId4"/>
    <p:sldLayoutId id="2147485944" r:id="rId5"/>
    <p:sldLayoutId id="2147485945" r:id="rId6"/>
    <p:sldLayoutId id="2147485946" r:id="rId7"/>
    <p:sldLayoutId id="2147485947" r:id="rId8"/>
    <p:sldLayoutId id="2147485948" r:id="rId9"/>
    <p:sldLayoutId id="2147485949" r:id="rId10"/>
    <p:sldLayoutId id="2147485950" r:id="rId11"/>
    <p:sldLayoutId id="2147485951" r:id="rId12"/>
  </p:sldLayoutIdLst>
  <p:hf hdr="0" ftr="0" dt="0"/>
  <p:txStyles>
    <p:titleStyle>
      <a:lvl1pPr algn="ctr" rtl="0" eaLnBrk="0" fontAlgn="base" hangingPunct="0">
        <a:spcBef>
          <a:spcPct val="0"/>
        </a:spcBef>
        <a:spcAft>
          <a:spcPct val="0"/>
        </a:spcAft>
        <a:defRPr sz="37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3700" b="1">
          <a:solidFill>
            <a:schemeClr val="bg1"/>
          </a:solidFill>
          <a:latin typeface="Calibri" pitchFamily="34" charset="0"/>
          <a:ea typeface="ＭＳ Ｐゴシック" charset="0"/>
          <a:cs typeface="ＭＳ Ｐゴシック" charset="0"/>
        </a:defRPr>
      </a:lvl5pPr>
      <a:lvl6pPr marL="607906" algn="ctr" rtl="0" fontAlgn="base">
        <a:spcBef>
          <a:spcPct val="0"/>
        </a:spcBef>
        <a:spcAft>
          <a:spcPct val="0"/>
        </a:spcAft>
        <a:defRPr sz="3700" b="1">
          <a:solidFill>
            <a:schemeClr val="bg1"/>
          </a:solidFill>
          <a:latin typeface="Calibri" pitchFamily="34" charset="0"/>
        </a:defRPr>
      </a:lvl6pPr>
      <a:lvl7pPr marL="1215808" algn="ctr" rtl="0" fontAlgn="base">
        <a:spcBef>
          <a:spcPct val="0"/>
        </a:spcBef>
        <a:spcAft>
          <a:spcPct val="0"/>
        </a:spcAft>
        <a:defRPr sz="3700" b="1">
          <a:solidFill>
            <a:schemeClr val="bg1"/>
          </a:solidFill>
          <a:latin typeface="Calibri" pitchFamily="34" charset="0"/>
        </a:defRPr>
      </a:lvl7pPr>
      <a:lvl8pPr marL="1823705" algn="ctr" rtl="0" fontAlgn="base">
        <a:spcBef>
          <a:spcPct val="0"/>
        </a:spcBef>
        <a:spcAft>
          <a:spcPct val="0"/>
        </a:spcAft>
        <a:defRPr sz="3700" b="1">
          <a:solidFill>
            <a:schemeClr val="bg1"/>
          </a:solidFill>
          <a:latin typeface="Calibri" pitchFamily="34" charset="0"/>
        </a:defRPr>
      </a:lvl8pPr>
      <a:lvl9pPr marL="2431613" algn="ctr" rtl="0" fontAlgn="base">
        <a:spcBef>
          <a:spcPct val="0"/>
        </a:spcBef>
        <a:spcAft>
          <a:spcPct val="0"/>
        </a:spcAft>
        <a:defRPr sz="3700" b="1">
          <a:solidFill>
            <a:schemeClr val="bg1"/>
          </a:solidFill>
          <a:latin typeface="Calibri" pitchFamily="34" charset="0"/>
        </a:defRPr>
      </a:lvl9pPr>
    </p:titleStyle>
    <p:bodyStyle>
      <a:lvl1pPr marL="455925" indent="-455925" algn="l" rtl="0" eaLnBrk="0" fontAlgn="base" hangingPunct="0">
        <a:spcBef>
          <a:spcPct val="20000"/>
        </a:spcBef>
        <a:spcAft>
          <a:spcPct val="0"/>
        </a:spcAft>
        <a:buChar char="•"/>
        <a:defRPr sz="4300">
          <a:solidFill>
            <a:schemeClr val="tx1"/>
          </a:solidFill>
          <a:latin typeface="+mn-lt"/>
          <a:ea typeface="ＭＳ Ｐゴシック" charset="0"/>
          <a:cs typeface="ＭＳ Ｐゴシック" charset="0"/>
        </a:defRPr>
      </a:lvl1pPr>
      <a:lvl2pPr marL="987841" indent="-379939" algn="l" rtl="0" eaLnBrk="0" fontAlgn="base" hangingPunct="0">
        <a:spcBef>
          <a:spcPct val="20000"/>
        </a:spcBef>
        <a:spcAft>
          <a:spcPct val="0"/>
        </a:spcAft>
        <a:buChar char="–"/>
        <a:defRPr sz="3700">
          <a:solidFill>
            <a:schemeClr val="tx1"/>
          </a:solidFill>
          <a:latin typeface="+mn-lt"/>
          <a:ea typeface="ＭＳ Ｐゴシック" charset="0"/>
        </a:defRPr>
      </a:lvl2pPr>
      <a:lvl3pPr marL="1519757" indent="-303946" algn="l" rtl="0" eaLnBrk="0" fontAlgn="base" hangingPunct="0">
        <a:spcBef>
          <a:spcPct val="20000"/>
        </a:spcBef>
        <a:spcAft>
          <a:spcPct val="0"/>
        </a:spcAft>
        <a:buChar char="•"/>
        <a:defRPr sz="3200">
          <a:solidFill>
            <a:schemeClr val="tx1"/>
          </a:solidFill>
          <a:latin typeface="+mn-lt"/>
          <a:ea typeface="ＭＳ Ｐゴシック" charset="0"/>
        </a:defRPr>
      </a:lvl3pPr>
      <a:lvl4pPr marL="2127658" indent="-303946" algn="l" rtl="0" eaLnBrk="0" fontAlgn="base" hangingPunct="0">
        <a:spcBef>
          <a:spcPct val="20000"/>
        </a:spcBef>
        <a:spcAft>
          <a:spcPct val="0"/>
        </a:spcAft>
        <a:buChar char="–"/>
        <a:defRPr sz="2700">
          <a:solidFill>
            <a:schemeClr val="tx1"/>
          </a:solidFill>
          <a:latin typeface="+mn-lt"/>
          <a:ea typeface="ＭＳ Ｐゴシック" charset="0"/>
        </a:defRPr>
      </a:lvl4pPr>
      <a:lvl5pPr marL="2735564" indent="-303946" algn="l" rtl="0" eaLnBrk="0" fontAlgn="base" hangingPunct="0">
        <a:spcBef>
          <a:spcPct val="20000"/>
        </a:spcBef>
        <a:spcAft>
          <a:spcPct val="0"/>
        </a:spcAft>
        <a:buChar char="»"/>
        <a:defRPr sz="2700">
          <a:solidFill>
            <a:schemeClr val="tx1"/>
          </a:solidFill>
          <a:latin typeface="+mn-lt"/>
          <a:ea typeface="ＭＳ Ｐゴシック" charset="0"/>
        </a:defRPr>
      </a:lvl5pPr>
      <a:lvl6pPr marL="3343469" indent="-303946" algn="l" rtl="0" fontAlgn="base">
        <a:spcBef>
          <a:spcPct val="20000"/>
        </a:spcBef>
        <a:spcAft>
          <a:spcPct val="0"/>
        </a:spcAft>
        <a:buChar char="»"/>
        <a:defRPr sz="2700">
          <a:solidFill>
            <a:schemeClr val="tx1"/>
          </a:solidFill>
          <a:latin typeface="+mn-lt"/>
        </a:defRPr>
      </a:lvl6pPr>
      <a:lvl7pPr marL="3951368" indent="-303946" algn="l" rtl="0" fontAlgn="base">
        <a:spcBef>
          <a:spcPct val="20000"/>
        </a:spcBef>
        <a:spcAft>
          <a:spcPct val="0"/>
        </a:spcAft>
        <a:buChar char="»"/>
        <a:defRPr sz="2700">
          <a:solidFill>
            <a:schemeClr val="tx1"/>
          </a:solidFill>
          <a:latin typeface="+mn-lt"/>
        </a:defRPr>
      </a:lvl7pPr>
      <a:lvl8pPr marL="4559275" indent="-303946" algn="l" rtl="0" fontAlgn="base">
        <a:spcBef>
          <a:spcPct val="20000"/>
        </a:spcBef>
        <a:spcAft>
          <a:spcPct val="0"/>
        </a:spcAft>
        <a:buChar char="»"/>
        <a:defRPr sz="2700">
          <a:solidFill>
            <a:schemeClr val="tx1"/>
          </a:solidFill>
          <a:latin typeface="+mn-lt"/>
        </a:defRPr>
      </a:lvl8pPr>
      <a:lvl9pPr marL="5167175" indent="-303946" algn="l" rtl="0" fontAlgn="base">
        <a:spcBef>
          <a:spcPct val="20000"/>
        </a:spcBef>
        <a:spcAft>
          <a:spcPct val="0"/>
        </a:spcAft>
        <a:buChar char="»"/>
        <a:defRPr sz="2700">
          <a:solidFill>
            <a:schemeClr val="tx1"/>
          </a:solidFill>
          <a:latin typeface="+mn-lt"/>
        </a:defRPr>
      </a:lvl9pPr>
    </p:bodyStyle>
    <p:otherStyle>
      <a:defPPr>
        <a:defRPr lang="en-US"/>
      </a:defPPr>
      <a:lvl1pPr marL="0" algn="l" defTabSz="1215808" rtl="0" eaLnBrk="1" latinLnBrk="0" hangingPunct="1">
        <a:defRPr sz="2400" kern="1200">
          <a:solidFill>
            <a:schemeClr val="tx1"/>
          </a:solidFill>
          <a:latin typeface="+mn-lt"/>
          <a:ea typeface="+mn-ea"/>
          <a:cs typeface="+mn-cs"/>
        </a:defRPr>
      </a:lvl1pPr>
      <a:lvl2pPr marL="607906" algn="l" defTabSz="1215808" rtl="0" eaLnBrk="1" latinLnBrk="0" hangingPunct="1">
        <a:defRPr sz="2400" kern="1200">
          <a:solidFill>
            <a:schemeClr val="tx1"/>
          </a:solidFill>
          <a:latin typeface="+mn-lt"/>
          <a:ea typeface="+mn-ea"/>
          <a:cs typeface="+mn-cs"/>
        </a:defRPr>
      </a:lvl2pPr>
      <a:lvl3pPr marL="1215808" algn="l" defTabSz="1215808" rtl="0" eaLnBrk="1" latinLnBrk="0" hangingPunct="1">
        <a:defRPr sz="2400" kern="1200">
          <a:solidFill>
            <a:schemeClr val="tx1"/>
          </a:solidFill>
          <a:latin typeface="+mn-lt"/>
          <a:ea typeface="+mn-ea"/>
          <a:cs typeface="+mn-cs"/>
        </a:defRPr>
      </a:lvl3pPr>
      <a:lvl4pPr marL="1823705" algn="l" defTabSz="1215808" rtl="0" eaLnBrk="1" latinLnBrk="0" hangingPunct="1">
        <a:defRPr sz="2400" kern="1200">
          <a:solidFill>
            <a:schemeClr val="tx1"/>
          </a:solidFill>
          <a:latin typeface="+mn-lt"/>
          <a:ea typeface="+mn-ea"/>
          <a:cs typeface="+mn-cs"/>
        </a:defRPr>
      </a:lvl4pPr>
      <a:lvl5pPr marL="2431613" algn="l" defTabSz="1215808" rtl="0" eaLnBrk="1" latinLnBrk="0" hangingPunct="1">
        <a:defRPr sz="2400" kern="1200">
          <a:solidFill>
            <a:schemeClr val="tx1"/>
          </a:solidFill>
          <a:latin typeface="+mn-lt"/>
          <a:ea typeface="+mn-ea"/>
          <a:cs typeface="+mn-cs"/>
        </a:defRPr>
      </a:lvl5pPr>
      <a:lvl6pPr marL="3039516" algn="l" defTabSz="1215808" rtl="0" eaLnBrk="1" latinLnBrk="0" hangingPunct="1">
        <a:defRPr sz="2400" kern="1200">
          <a:solidFill>
            <a:schemeClr val="tx1"/>
          </a:solidFill>
          <a:latin typeface="+mn-lt"/>
          <a:ea typeface="+mn-ea"/>
          <a:cs typeface="+mn-cs"/>
        </a:defRPr>
      </a:lvl6pPr>
      <a:lvl7pPr marL="3647416" algn="l" defTabSz="1215808" rtl="0" eaLnBrk="1" latinLnBrk="0" hangingPunct="1">
        <a:defRPr sz="2400" kern="1200">
          <a:solidFill>
            <a:schemeClr val="tx1"/>
          </a:solidFill>
          <a:latin typeface="+mn-lt"/>
          <a:ea typeface="+mn-ea"/>
          <a:cs typeface="+mn-cs"/>
        </a:defRPr>
      </a:lvl7pPr>
      <a:lvl8pPr marL="4255321" algn="l" defTabSz="1215808" rtl="0" eaLnBrk="1" latinLnBrk="0" hangingPunct="1">
        <a:defRPr sz="2400" kern="1200">
          <a:solidFill>
            <a:schemeClr val="tx1"/>
          </a:solidFill>
          <a:latin typeface="+mn-lt"/>
          <a:ea typeface="+mn-ea"/>
          <a:cs typeface="+mn-cs"/>
        </a:defRPr>
      </a:lvl8pPr>
      <a:lvl9pPr marL="4863226" algn="l" defTabSz="1215808"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3.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55.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6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7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1.xml"/></Relationships>
</file>

<file path=ppt/slides/_rels/slide1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8.xml"/><Relationship Id="rId1" Type="http://schemas.openxmlformats.org/officeDocument/2006/relationships/slideLayout" Target="../slideLayouts/slideLayout7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1.xml"/></Relationships>
</file>

<file path=ppt/slides/_rels/slide2.xml.rels><?xml version="1.0" encoding="UTF-8" standalone="yes"?>
<Relationships xmlns="http://schemas.openxmlformats.org/package/2006/relationships"><Relationship Id="rId3" Type="http://schemas.openxmlformats.org/officeDocument/2006/relationships/hyperlink" Target="https://www.cdc.gov/flu/professionals/infectioncontrol/healthcaresettings.htm"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91.xml"/></Relationships>
</file>

<file path=ppt/slides/_rels/slide2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1.xml"/><Relationship Id="rId1" Type="http://schemas.openxmlformats.org/officeDocument/2006/relationships/slideLayout" Target="../slideLayouts/slideLayout9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1.xml"/></Relationships>
</file>

<file path=ppt/slides/_rels/slide2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6.xml"/><Relationship Id="rId1" Type="http://schemas.openxmlformats.org/officeDocument/2006/relationships/slideLayout" Target="../slideLayouts/slideLayout9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3" Type="http://schemas.openxmlformats.org/officeDocument/2006/relationships/hyperlink" Target="http://www.mass.gov/dph/dhcq" TargetMode="External"/><Relationship Id="rId2" Type="http://schemas.openxmlformats.org/officeDocument/2006/relationships/notesSlide" Target="../notesSlides/notesSlide30.xml"/><Relationship Id="rId1" Type="http://schemas.openxmlformats.org/officeDocument/2006/relationships/slideLayout" Target="../slideLayouts/slideLayout86.xml"/><Relationship Id="rId4" Type="http://schemas.openxmlformats.org/officeDocument/2006/relationships/hyperlink" Target="mailto:katherine.fillo@state.ma.u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healthypeople.gov/node/4668/data_details" TargetMode="External"/><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banner"/>
          <p:cNvPicPr>
            <a:picLocks noChangeAspect="1" noChangeArrowheads="1"/>
          </p:cNvPicPr>
          <p:nvPr/>
        </p:nvPicPr>
        <p:blipFill>
          <a:blip r:embed="rId3">
            <a:extLst>
              <a:ext uri="{28A0092B-C50C-407E-A947-70E740481C1C}">
                <a14:useLocalDpi xmlns:a14="http://schemas.microsoft.com/office/drawing/2010/main" val="0"/>
              </a:ext>
            </a:extLst>
          </a:blip>
          <a:srcRect b="8861"/>
          <a:stretch>
            <a:fillRect/>
          </a:stretch>
        </p:blipFill>
        <p:spPr bwMode="auto">
          <a:xfrm>
            <a:off x="-4731" y="298542"/>
            <a:ext cx="12198351"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14"/>
          <p:cNvSpPr>
            <a:spLocks noGrp="1" noChangeArrowheads="1"/>
          </p:cNvSpPr>
          <p:nvPr>
            <p:ph type="ctrTitle"/>
          </p:nvPr>
        </p:nvSpPr>
        <p:spPr>
          <a:xfrm>
            <a:off x="912814" y="1609100"/>
            <a:ext cx="10353674" cy="2518711"/>
          </a:xfrm>
        </p:spPr>
        <p:txBody>
          <a:bodyPr/>
          <a:lstStyle/>
          <a:p>
            <a:pPr lvl="0" defTabSz="914400" eaLnBrk="1" hangingPunct="1"/>
            <a:r>
              <a:rPr lang="en-US" altLang="en-US" sz="3600" kern="1200" dirty="0">
                <a:solidFill>
                  <a:srgbClr val="000000"/>
                </a:solidFill>
                <a:cs typeface="+mn-cs"/>
              </a:rPr>
              <a:t>Massachusetts Healthcare Personnel Influenza Vaccination in Health Care Facilities</a:t>
            </a:r>
            <a:endParaRPr lang="en-US" altLang="en-US" sz="3600" dirty="0">
              <a:solidFill>
                <a:schemeClr val="tx1"/>
              </a:solidFill>
            </a:endParaRPr>
          </a:p>
        </p:txBody>
      </p:sp>
      <p:sp>
        <p:nvSpPr>
          <p:cNvPr id="9220" name="Rectangle 15"/>
          <p:cNvSpPr>
            <a:spLocks noGrp="1" noChangeArrowheads="1"/>
          </p:cNvSpPr>
          <p:nvPr>
            <p:ph type="subTitle" idx="1"/>
          </p:nvPr>
        </p:nvSpPr>
        <p:spPr>
          <a:xfrm>
            <a:off x="-4731" y="3515710"/>
            <a:ext cx="12179300" cy="4300935"/>
          </a:xfrm>
        </p:spPr>
        <p:txBody>
          <a:bodyPr/>
          <a:lstStyle/>
          <a:p>
            <a:pPr eaLnBrk="1" hangingPunct="1">
              <a:lnSpc>
                <a:spcPct val="80000"/>
              </a:lnSpc>
            </a:pPr>
            <a:endParaRPr lang="en-US" altLang="en-US" sz="2000" dirty="0"/>
          </a:p>
          <a:p>
            <a:pPr eaLnBrk="1" hangingPunct="1">
              <a:lnSpc>
                <a:spcPct val="80000"/>
              </a:lnSpc>
            </a:pPr>
            <a:r>
              <a:rPr lang="en-US" altLang="en-US" sz="2000" dirty="0"/>
              <a:t>Joyce Cohen, MPH</a:t>
            </a:r>
          </a:p>
          <a:p>
            <a:pPr eaLnBrk="1" hangingPunct="1">
              <a:lnSpc>
                <a:spcPct val="80000"/>
              </a:lnSpc>
            </a:pPr>
            <a:r>
              <a:rPr lang="en-US" altLang="en-US" sz="2000" dirty="0"/>
              <a:t>Epidemiologist</a:t>
            </a:r>
          </a:p>
          <a:p>
            <a:pPr eaLnBrk="1" hangingPunct="1">
              <a:lnSpc>
                <a:spcPct val="80000"/>
              </a:lnSpc>
            </a:pPr>
            <a:endParaRPr lang="en-US" altLang="en-US" sz="2000" dirty="0"/>
          </a:p>
          <a:p>
            <a:pPr eaLnBrk="1" hangingPunct="1">
              <a:lnSpc>
                <a:spcPct val="80000"/>
              </a:lnSpc>
            </a:pPr>
            <a:r>
              <a:rPr lang="en-US" altLang="en-US" sz="2000" dirty="0"/>
              <a:t>Katherine T. Fillo, </a:t>
            </a:r>
            <a:r>
              <a:rPr lang="en-US" sz="2000" dirty="0"/>
              <a:t>Ph.D, RN-BC</a:t>
            </a:r>
          </a:p>
          <a:p>
            <a:r>
              <a:rPr lang="en-US" sz="2000" dirty="0"/>
              <a:t>Director of Clinical Quality Improvement</a:t>
            </a:r>
          </a:p>
          <a:p>
            <a:endParaRPr lang="en-US" sz="2000" dirty="0"/>
          </a:p>
          <a:p>
            <a:r>
              <a:rPr lang="en-US" sz="2000" dirty="0"/>
              <a:t>Hillary A. Johnson, MHS</a:t>
            </a:r>
          </a:p>
          <a:p>
            <a:r>
              <a:rPr lang="en-US" sz="2000" dirty="0"/>
              <a:t>Epidemiologist</a:t>
            </a:r>
          </a:p>
          <a:p>
            <a:endParaRPr lang="en-US" sz="2000" dirty="0"/>
          </a:p>
          <a:p>
            <a:r>
              <a:rPr lang="en-US" sz="2000" dirty="0"/>
              <a:t>Eileen McHale, RN, BSN</a:t>
            </a:r>
          </a:p>
          <a:p>
            <a:r>
              <a:rPr lang="en-US" sz="2000" dirty="0"/>
              <a:t>Healthcare Associated Infection Coordinator </a:t>
            </a:r>
          </a:p>
          <a:p>
            <a:pPr eaLnBrk="1" hangingPunct="1">
              <a:lnSpc>
                <a:spcPct val="80000"/>
              </a:lnSpc>
            </a:pPr>
            <a:endParaRPr lang="en-US" altLang="en-US" sz="2000" dirty="0"/>
          </a:p>
          <a:p>
            <a:pPr eaLnBrk="1" hangingPunct="1">
              <a:lnSpc>
                <a:spcPct val="80000"/>
              </a:lnSpc>
            </a:pPr>
            <a:r>
              <a:rPr lang="en-US" altLang="en-US" sz="3600" b="1" dirty="0"/>
              <a:t>Public Health Council</a:t>
            </a:r>
          </a:p>
          <a:p>
            <a:pPr eaLnBrk="1" hangingPunct="1">
              <a:lnSpc>
                <a:spcPct val="80000"/>
              </a:lnSpc>
            </a:pPr>
            <a:r>
              <a:rPr lang="en-US" altLang="en-US" sz="3600" b="1" smtClean="0"/>
              <a:t>September 12, </a:t>
            </a:r>
            <a:r>
              <a:rPr lang="en-US" altLang="en-US" sz="3600" b="1" dirty="0"/>
              <a:t>2018</a:t>
            </a:r>
          </a:p>
        </p:txBody>
      </p:sp>
    </p:spTree>
    <p:extLst>
      <p:ext uri="{BB962C8B-B14F-4D97-AF65-F5344CB8AC3E}">
        <p14:creationId xmlns:p14="http://schemas.microsoft.com/office/powerpoint/2010/main" val="6480035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Clinic, Nursing Home, Rest Home, and Adult Day Health Center Methodology </a:t>
            </a:r>
          </a:p>
        </p:txBody>
      </p:sp>
      <p:sp>
        <p:nvSpPr>
          <p:cNvPr id="3" name="Content Placeholder 2"/>
          <p:cNvSpPr>
            <a:spLocks noGrp="1"/>
          </p:cNvSpPr>
          <p:nvPr>
            <p:ph idx="1"/>
          </p:nvPr>
        </p:nvSpPr>
        <p:spPr/>
        <p:txBody>
          <a:bodyPr/>
          <a:lstStyle/>
          <a:p>
            <a:r>
              <a:rPr lang="en-US" sz="2700" dirty="0"/>
              <a:t>The facility vaccination rate was calculated by dividing the number of facility HCPs vaccinated by the total number of facility HCPs. </a:t>
            </a:r>
          </a:p>
          <a:p>
            <a:endParaRPr lang="en-US" sz="2700" dirty="0"/>
          </a:p>
          <a:p>
            <a:endParaRPr lang="en-US" sz="2700" dirty="0"/>
          </a:p>
          <a:p>
            <a:endParaRPr lang="en-US" sz="2700" dirty="0"/>
          </a:p>
          <a:p>
            <a:endParaRPr lang="en-US" sz="2700" dirty="0"/>
          </a:p>
          <a:p>
            <a:endParaRPr lang="en-US" sz="2700" dirty="0"/>
          </a:p>
          <a:p>
            <a:endParaRPr lang="en-US" sz="2700" dirty="0"/>
          </a:p>
          <a:p>
            <a:r>
              <a:rPr lang="en-US" sz="2700" dirty="0"/>
              <a:t>The overall mean percentage of HCPs vaccinated by facility type was calculated as the mean of all facility vaccination rates.  </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9A3CBEC9-3421-470A-8847-5F6DEB543E53}" type="slidenum">
              <a:rPr lang="en-US" altLang="en-US" smtClean="0"/>
              <a:pPr>
                <a:defRPr/>
              </a:pPr>
              <a:t>10</a:t>
            </a:fld>
            <a:endParaRPr lang="en-US" altLang="en-US" dirty="0"/>
          </a:p>
        </p:txBody>
      </p:sp>
      <p:grpSp>
        <p:nvGrpSpPr>
          <p:cNvPr id="11" name="Group 28"/>
          <p:cNvGrpSpPr>
            <a:grpSpLocks/>
          </p:cNvGrpSpPr>
          <p:nvPr/>
        </p:nvGrpSpPr>
        <p:grpSpPr bwMode="auto">
          <a:xfrm>
            <a:off x="222019" y="3013330"/>
            <a:ext cx="11570335" cy="1346912"/>
            <a:chOff x="96" y="2592"/>
            <a:chExt cx="5472" cy="637"/>
          </a:xfrm>
          <a:solidFill>
            <a:schemeClr val="bg2"/>
          </a:solidFill>
        </p:grpSpPr>
        <p:sp>
          <p:nvSpPr>
            <p:cNvPr id="12" name="AutoShape 5"/>
            <p:cNvSpPr>
              <a:spLocks noChangeArrowheads="1"/>
            </p:cNvSpPr>
            <p:nvPr/>
          </p:nvSpPr>
          <p:spPr bwMode="auto">
            <a:xfrm>
              <a:off x="96" y="2592"/>
              <a:ext cx="5472" cy="637"/>
            </a:xfrm>
            <a:prstGeom prst="roundRect">
              <a:avLst>
                <a:gd name="adj" fmla="val 16667"/>
              </a:avLst>
            </a:prstGeom>
            <a:grpFill/>
            <a:ln w="1270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400" dirty="0">
                <a:solidFill>
                  <a:srgbClr val="FF0000"/>
                </a:solidFill>
                <a:ea typeface="+mn-ea"/>
              </a:endParaRPr>
            </a:p>
          </p:txBody>
        </p:sp>
        <p:sp>
          <p:nvSpPr>
            <p:cNvPr id="13" name="Text Box 6"/>
            <p:cNvSpPr txBox="1">
              <a:spLocks noChangeArrowheads="1"/>
            </p:cNvSpPr>
            <p:nvPr/>
          </p:nvSpPr>
          <p:spPr bwMode="auto">
            <a:xfrm>
              <a:off x="200" y="2755"/>
              <a:ext cx="2550"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latin typeface="Arial"/>
                </a:rPr>
                <a:t>Vaccine Coverage =</a:t>
              </a:r>
            </a:p>
          </p:txBody>
        </p:sp>
        <p:sp>
          <p:nvSpPr>
            <p:cNvPr id="14" name="Text Box 7"/>
            <p:cNvSpPr txBox="1">
              <a:spLocks noChangeArrowheads="1"/>
            </p:cNvSpPr>
            <p:nvPr/>
          </p:nvSpPr>
          <p:spPr bwMode="auto">
            <a:xfrm>
              <a:off x="1637" y="2647"/>
              <a:ext cx="3918"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latin typeface="Arial"/>
                </a:rPr>
                <a:t>HCP Vaccinated at Facility + HCP Vaccinated Elsewhere</a:t>
              </a:r>
            </a:p>
          </p:txBody>
        </p:sp>
        <p:sp>
          <p:nvSpPr>
            <p:cNvPr id="15" name="Text Box 8"/>
            <p:cNvSpPr txBox="1">
              <a:spLocks noChangeArrowheads="1"/>
            </p:cNvSpPr>
            <p:nvPr/>
          </p:nvSpPr>
          <p:spPr bwMode="auto">
            <a:xfrm>
              <a:off x="2548" y="2912"/>
              <a:ext cx="2317"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latin typeface="Arial"/>
                </a:rPr>
                <a:t>Total # HCP at Facility</a:t>
              </a:r>
            </a:p>
          </p:txBody>
        </p:sp>
        <p:sp>
          <p:nvSpPr>
            <p:cNvPr id="16" name="Line 9"/>
            <p:cNvSpPr>
              <a:spLocks noChangeShapeType="1"/>
            </p:cNvSpPr>
            <p:nvPr/>
          </p:nvSpPr>
          <p:spPr bwMode="auto">
            <a:xfrm>
              <a:off x="1637" y="2880"/>
              <a:ext cx="3835"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endParaRPr lang="en-US" dirty="0">
                <a:solidFill>
                  <a:srgbClr val="FF0000"/>
                </a:solidFill>
                <a:latin typeface="Arial" pitchFamily="34" charset="0"/>
                <a:ea typeface="+mn-ea"/>
              </a:endParaRPr>
            </a:p>
          </p:txBody>
        </p:sp>
      </p:grpSp>
    </p:spTree>
    <p:extLst>
      <p:ext uri="{BB962C8B-B14F-4D97-AF65-F5344CB8AC3E}">
        <p14:creationId xmlns:p14="http://schemas.microsoft.com/office/powerpoint/2010/main" val="3100794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a:xfrm>
            <a:off x="5683673" y="0"/>
            <a:ext cx="6495627" cy="182689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50000"/>
              </a:spcBef>
              <a:defRPr/>
            </a:pPr>
            <a:r>
              <a:rPr lang="en-US" altLang="en-US" sz="2800" dirty="0">
                <a:latin typeface="+mn-lt"/>
              </a:rPr>
              <a:t>Median and Range of HCP Influenza Vaccine Coverage at Massachusetts Acute Care Hospitals 2017-18</a:t>
            </a:r>
          </a:p>
        </p:txBody>
      </p:sp>
      <p:sp>
        <p:nvSpPr>
          <p:cNvPr id="13315" name="Text Box 3"/>
          <p:cNvSpPr txBox="1">
            <a:spLocks noChangeArrowheads="1"/>
          </p:cNvSpPr>
          <p:nvPr/>
        </p:nvSpPr>
        <p:spPr bwMode="auto">
          <a:xfrm>
            <a:off x="211446" y="8698896"/>
            <a:ext cx="11773323" cy="353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819" tIns="60443" rIns="120819" bIns="60443">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50000"/>
              </a:spcBef>
              <a:buFontTx/>
              <a:buNone/>
              <a:defRPr/>
            </a:pPr>
            <a:r>
              <a:rPr lang="en-US" altLang="en-US" sz="1500" dirty="0">
                <a:solidFill>
                  <a:prstClr val="black"/>
                </a:solidFill>
                <a:latin typeface="Calibri"/>
              </a:rPr>
              <a:t>*Median and range are measures of HCP vaccine coverage by reporting MA acute care hospitals, not state aggregate rates for HCP  </a:t>
            </a:r>
          </a:p>
        </p:txBody>
      </p:sp>
      <p:sp>
        <p:nvSpPr>
          <p:cNvPr id="18436" name="Rounded Rectangle 1"/>
          <p:cNvSpPr>
            <a:spLocks noChangeArrowheads="1"/>
          </p:cNvSpPr>
          <p:nvPr/>
        </p:nvSpPr>
        <p:spPr bwMode="auto">
          <a:xfrm>
            <a:off x="169818" y="2029883"/>
            <a:ext cx="3262530" cy="6292638"/>
          </a:xfrm>
          <a:prstGeom prst="roundRect">
            <a:avLst>
              <a:gd name="adj" fmla="val 16667"/>
            </a:avLst>
          </a:prstGeom>
          <a:solidFill>
            <a:schemeClr val="bg2"/>
          </a:solidFill>
          <a:ln w="38100">
            <a:solidFill>
              <a:srgbClr val="DDDDDD"/>
            </a:solidFill>
            <a:round/>
            <a:headEnd/>
            <a:tailEnd/>
          </a:ln>
        </p:spPr>
        <p:txBody>
          <a:bodyPr lIns="160875" tIns="80424" rIns="160875" bIns="80424"/>
          <a:lstStyle>
            <a:lvl1pPr algn="l" defTabSz="1217613" eaLnBrk="0" hangingPunct="0">
              <a:spcBef>
                <a:spcPct val="20000"/>
              </a:spcBef>
              <a:buChar char="•"/>
              <a:defRPr sz="3200">
                <a:solidFill>
                  <a:schemeClr val="tx1"/>
                </a:solidFill>
                <a:latin typeface="Arial" pitchFamily="34" charset="0"/>
              </a:defRPr>
            </a:lvl1pPr>
            <a:lvl2pPr marL="1065213" indent="-455613" algn="l" defTabSz="1217613" eaLnBrk="0" hangingPunct="0">
              <a:spcBef>
                <a:spcPct val="20000"/>
              </a:spcBef>
              <a:buChar char="–"/>
              <a:defRPr sz="2800">
                <a:solidFill>
                  <a:schemeClr val="tx1"/>
                </a:solidFill>
                <a:latin typeface="Arial" pitchFamily="34" charset="0"/>
              </a:defRPr>
            </a:lvl2pPr>
            <a:lvl3pPr marL="1674813" indent="-457200" algn="l" defTabSz="1217613" eaLnBrk="0" hangingPunct="0">
              <a:spcBef>
                <a:spcPct val="20000"/>
              </a:spcBef>
              <a:buChar char="•"/>
              <a:defRPr sz="2400">
                <a:solidFill>
                  <a:schemeClr val="tx1"/>
                </a:solidFill>
                <a:latin typeface="Arial" pitchFamily="34" charset="0"/>
              </a:defRPr>
            </a:lvl3pPr>
            <a:lvl4pPr marL="2282825" indent="-455613" algn="l" defTabSz="1217613" eaLnBrk="0" hangingPunct="0">
              <a:spcBef>
                <a:spcPct val="20000"/>
              </a:spcBef>
              <a:buChar char="–"/>
              <a:defRPr sz="2000">
                <a:solidFill>
                  <a:schemeClr val="tx1"/>
                </a:solidFill>
                <a:latin typeface="Arial" pitchFamily="34" charset="0"/>
              </a:defRPr>
            </a:lvl4pPr>
            <a:lvl5pPr marL="2892425" indent="-457200" algn="l" defTabSz="1217613" eaLnBrk="0" hangingPunct="0">
              <a:spcBef>
                <a:spcPct val="20000"/>
              </a:spcBef>
              <a:buChar char="»"/>
              <a:defRPr sz="2000">
                <a:solidFill>
                  <a:schemeClr val="tx1"/>
                </a:solidFill>
                <a:latin typeface="Arial" pitchFamily="34" charset="0"/>
              </a:defRPr>
            </a:lvl5pPr>
            <a:lvl6pPr marL="3349625" indent="-457200" defTabSz="1217613" eaLnBrk="0" fontAlgn="base" hangingPunct="0">
              <a:spcBef>
                <a:spcPct val="20000"/>
              </a:spcBef>
              <a:spcAft>
                <a:spcPct val="0"/>
              </a:spcAft>
              <a:buChar char="»"/>
              <a:defRPr sz="2000">
                <a:solidFill>
                  <a:schemeClr val="tx1"/>
                </a:solidFill>
                <a:latin typeface="Arial" pitchFamily="34" charset="0"/>
              </a:defRPr>
            </a:lvl6pPr>
            <a:lvl7pPr marL="3806825" indent="-457200" defTabSz="1217613" eaLnBrk="0" fontAlgn="base" hangingPunct="0">
              <a:spcBef>
                <a:spcPct val="20000"/>
              </a:spcBef>
              <a:spcAft>
                <a:spcPct val="0"/>
              </a:spcAft>
              <a:buChar char="»"/>
              <a:defRPr sz="2000">
                <a:solidFill>
                  <a:schemeClr val="tx1"/>
                </a:solidFill>
                <a:latin typeface="Arial" pitchFamily="34" charset="0"/>
              </a:defRPr>
            </a:lvl7pPr>
            <a:lvl8pPr marL="4264025" indent="-457200" defTabSz="1217613" eaLnBrk="0" fontAlgn="base" hangingPunct="0">
              <a:spcBef>
                <a:spcPct val="20000"/>
              </a:spcBef>
              <a:spcAft>
                <a:spcPct val="0"/>
              </a:spcAft>
              <a:buChar char="»"/>
              <a:defRPr sz="2000">
                <a:solidFill>
                  <a:schemeClr val="tx1"/>
                </a:solidFill>
                <a:latin typeface="Arial" pitchFamily="34" charset="0"/>
              </a:defRPr>
            </a:lvl8pPr>
            <a:lvl9pPr marL="4721225" indent="-4572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b="1" dirty="0">
                <a:solidFill>
                  <a:srgbClr val="006699"/>
                </a:solidFill>
                <a:latin typeface="Calibri" pitchFamily="34" charset="0"/>
              </a:rPr>
              <a:t>Key Findings</a:t>
            </a:r>
            <a:endParaRPr lang="en-US" altLang="en-US" sz="700" b="1" dirty="0">
              <a:solidFill>
                <a:srgbClr val="000000"/>
              </a:solidFill>
              <a:latin typeface="Garamond" pitchFamily="18" charset="0"/>
            </a:endParaRPr>
          </a:p>
          <a:p>
            <a:pPr eaLnBrk="1" hangingPunct="1">
              <a:spcBef>
                <a:spcPct val="0"/>
              </a:spcBef>
              <a:buFontTx/>
              <a:buNone/>
            </a:pPr>
            <a:endParaRPr lang="en-US" altLang="en-US" sz="1100" dirty="0">
              <a:solidFill>
                <a:srgbClr val="000000"/>
              </a:solidFill>
              <a:latin typeface="Calibri" pitchFamily="34" charset="0"/>
            </a:endParaRPr>
          </a:p>
          <a:p>
            <a:pPr marL="377566" indent="-377566" eaLnBrk="1" hangingPunct="1">
              <a:spcBef>
                <a:spcPct val="0"/>
              </a:spcBef>
            </a:pPr>
            <a:r>
              <a:rPr lang="en-US" altLang="en-US" sz="2400" dirty="0">
                <a:solidFill>
                  <a:srgbClr val="000000"/>
                </a:solidFill>
                <a:latin typeface="Calibri" pitchFamily="34" charset="0"/>
              </a:rPr>
              <a:t>The statewide median for vaccine coverage </a:t>
            </a:r>
            <a:r>
              <a:rPr lang="en-US" altLang="en-US" sz="2400" dirty="0">
                <a:latin typeface="Calibri" pitchFamily="34" charset="0"/>
              </a:rPr>
              <a:t>was 94%</a:t>
            </a:r>
          </a:p>
          <a:p>
            <a:pPr marL="377566" indent="-377566" eaLnBrk="1" hangingPunct="1">
              <a:spcBef>
                <a:spcPct val="0"/>
              </a:spcBef>
            </a:pPr>
            <a:r>
              <a:rPr lang="en-US" altLang="en-US" sz="2400" dirty="0">
                <a:latin typeface="Calibri" pitchFamily="34" charset="0"/>
              </a:rPr>
              <a:t>56 (78%) </a:t>
            </a:r>
            <a:r>
              <a:rPr lang="en-US" altLang="en-US" sz="2400" dirty="0">
                <a:solidFill>
                  <a:prstClr val="black"/>
                </a:solidFill>
                <a:latin typeface="Calibri" pitchFamily="34" charset="0"/>
              </a:rPr>
              <a:t>facilities achieved vaccine coverage of 90% or greater  </a:t>
            </a:r>
          </a:p>
          <a:p>
            <a:pPr marL="377566" indent="-377566" eaLnBrk="1" hangingPunct="1">
              <a:spcBef>
                <a:spcPct val="0"/>
              </a:spcBef>
            </a:pPr>
            <a:r>
              <a:rPr lang="en-US" altLang="en-US" sz="2400" dirty="0">
                <a:solidFill>
                  <a:srgbClr val="000000"/>
                </a:solidFill>
                <a:latin typeface="Calibri" pitchFamily="34" charset="0"/>
              </a:rPr>
              <a:t>Most HCP were vaccinated at their workplace </a:t>
            </a:r>
          </a:p>
          <a:p>
            <a:pPr marL="377566" indent="-377566" eaLnBrk="1" hangingPunct="1">
              <a:spcBef>
                <a:spcPct val="0"/>
              </a:spcBef>
            </a:pPr>
            <a:r>
              <a:rPr lang="en-US" altLang="en-US" sz="2400" dirty="0">
                <a:solidFill>
                  <a:srgbClr val="000000"/>
                </a:solidFill>
                <a:latin typeface="Calibri" pitchFamily="34" charset="0"/>
              </a:rPr>
              <a:t>Median declination was only 4%</a:t>
            </a:r>
          </a:p>
          <a:p>
            <a:pPr eaLnBrk="1" hangingPunct="1">
              <a:spcBef>
                <a:spcPct val="0"/>
              </a:spcBef>
              <a:buFont typeface="Calibri" pitchFamily="34" charset="0"/>
              <a:buAutoNum type="arabicPeriod"/>
            </a:pPr>
            <a:endParaRPr lang="en-US" altLang="en-US" sz="2700" dirty="0">
              <a:solidFill>
                <a:srgbClr val="000000"/>
              </a:solidFill>
              <a:latin typeface="Calibri" pitchFamily="34" charset="0"/>
            </a:endParaRPr>
          </a:p>
        </p:txBody>
      </p:sp>
      <p:sp>
        <p:nvSpPr>
          <p:cNvPr id="18439" name="Slide Number Placeholder 1"/>
          <p:cNvSpPr>
            <a:spLocks noGrp="1"/>
          </p:cNvSpPr>
          <p:nvPr>
            <p:ph type="sldNum" sz="quarter" idx="4294967295"/>
          </p:nvPr>
        </p:nvSpPr>
        <p:spPr>
          <a:xfrm>
            <a:off x="8728498" y="8318294"/>
            <a:ext cx="2841837" cy="634339"/>
          </a:xfrm>
          <a:prstGeom prst="rect">
            <a:avLst/>
          </a:prstGeom>
          <a:noFill/>
        </p:spPr>
        <p:txBody>
          <a:bodyPr/>
          <a:lstStyle>
            <a:lvl1pPr algn="l" eaLnBrk="0" hangingPunct="0">
              <a:spcBef>
                <a:spcPct val="20000"/>
              </a:spcBef>
              <a:buChar char="•"/>
              <a:defRPr sz="4300">
                <a:solidFill>
                  <a:schemeClr val="tx1"/>
                </a:solidFill>
                <a:latin typeface="Arial" pitchFamily="34" charset="0"/>
              </a:defRPr>
            </a:lvl1pPr>
            <a:lvl2pPr marL="981664" indent="-377566" algn="l" eaLnBrk="0" hangingPunct="0">
              <a:spcBef>
                <a:spcPct val="20000"/>
              </a:spcBef>
              <a:buChar char="–"/>
              <a:defRPr sz="3700">
                <a:solidFill>
                  <a:schemeClr val="tx1"/>
                </a:solidFill>
                <a:latin typeface="Arial" pitchFamily="34" charset="0"/>
              </a:defRPr>
            </a:lvl2pPr>
            <a:lvl3pPr marL="1510244" indent="-302028" algn="l" eaLnBrk="0" hangingPunct="0">
              <a:spcBef>
                <a:spcPct val="20000"/>
              </a:spcBef>
              <a:buChar char="•"/>
              <a:defRPr sz="3200">
                <a:solidFill>
                  <a:schemeClr val="tx1"/>
                </a:solidFill>
                <a:latin typeface="Arial" pitchFamily="34" charset="0"/>
              </a:defRPr>
            </a:lvl3pPr>
            <a:lvl4pPr marL="2114349" indent="-302028" algn="l" eaLnBrk="0" hangingPunct="0">
              <a:spcBef>
                <a:spcPct val="20000"/>
              </a:spcBef>
              <a:buChar char="–"/>
              <a:defRPr sz="2700">
                <a:solidFill>
                  <a:schemeClr val="tx1"/>
                </a:solidFill>
                <a:latin typeface="Arial" pitchFamily="34" charset="0"/>
              </a:defRPr>
            </a:lvl4pPr>
            <a:lvl5pPr marL="2718443" indent="-302028" algn="l" eaLnBrk="0" hangingPunct="0">
              <a:spcBef>
                <a:spcPct val="20000"/>
              </a:spcBef>
              <a:buChar char="»"/>
              <a:defRPr sz="2700">
                <a:solidFill>
                  <a:schemeClr val="tx1"/>
                </a:solidFill>
                <a:latin typeface="Arial" pitchFamily="34" charset="0"/>
              </a:defRPr>
            </a:lvl5pPr>
            <a:lvl6pPr marL="3322546" indent="-302028" eaLnBrk="0" fontAlgn="base" hangingPunct="0">
              <a:spcBef>
                <a:spcPct val="20000"/>
              </a:spcBef>
              <a:spcAft>
                <a:spcPct val="0"/>
              </a:spcAft>
              <a:buChar char="»"/>
              <a:defRPr sz="2700">
                <a:solidFill>
                  <a:schemeClr val="tx1"/>
                </a:solidFill>
                <a:latin typeface="Arial" pitchFamily="34" charset="0"/>
              </a:defRPr>
            </a:lvl6pPr>
            <a:lvl7pPr marL="3926642" indent="-302028" eaLnBrk="0" fontAlgn="base" hangingPunct="0">
              <a:spcBef>
                <a:spcPct val="20000"/>
              </a:spcBef>
              <a:spcAft>
                <a:spcPct val="0"/>
              </a:spcAft>
              <a:buChar char="»"/>
              <a:defRPr sz="2700">
                <a:solidFill>
                  <a:schemeClr val="tx1"/>
                </a:solidFill>
                <a:latin typeface="Arial" pitchFamily="34" charset="0"/>
              </a:defRPr>
            </a:lvl7pPr>
            <a:lvl8pPr marL="4530739" indent="-302028" eaLnBrk="0" fontAlgn="base" hangingPunct="0">
              <a:spcBef>
                <a:spcPct val="20000"/>
              </a:spcBef>
              <a:spcAft>
                <a:spcPct val="0"/>
              </a:spcAft>
              <a:buChar char="»"/>
              <a:defRPr sz="2700">
                <a:solidFill>
                  <a:schemeClr val="tx1"/>
                </a:solidFill>
                <a:latin typeface="Arial" pitchFamily="34" charset="0"/>
              </a:defRPr>
            </a:lvl8pPr>
            <a:lvl9pPr marL="5134835" indent="-302028" eaLnBrk="0" fontAlgn="base" hangingPunct="0">
              <a:spcBef>
                <a:spcPct val="20000"/>
              </a:spcBef>
              <a:spcAft>
                <a:spcPct val="0"/>
              </a:spcAft>
              <a:buChar char="»"/>
              <a:defRPr sz="2700">
                <a:solidFill>
                  <a:schemeClr val="tx1"/>
                </a:solidFill>
                <a:latin typeface="Arial" pitchFamily="34" charset="0"/>
              </a:defRPr>
            </a:lvl9pPr>
          </a:lstStyle>
          <a:p>
            <a:pPr algn="r" eaLnBrk="1" hangingPunct="1">
              <a:spcBef>
                <a:spcPct val="0"/>
              </a:spcBef>
              <a:buFontTx/>
              <a:buNone/>
            </a:pPr>
            <a:fld id="{2879022D-9FEF-4F22-B234-962AD8066566}" type="slidenum">
              <a:rPr lang="en-US" altLang="en-US" sz="1900">
                <a:solidFill>
                  <a:srgbClr val="000000"/>
                </a:solidFill>
                <a:latin typeface="+mn-lt"/>
              </a:rPr>
              <a:pPr algn="r" eaLnBrk="1" hangingPunct="1">
                <a:spcBef>
                  <a:spcPct val="0"/>
                </a:spcBef>
                <a:buFontTx/>
                <a:buNone/>
              </a:pPr>
              <a:t>11</a:t>
            </a:fld>
            <a:endParaRPr lang="en-US" altLang="en-US" sz="1900" dirty="0">
              <a:solidFill>
                <a:srgbClr val="000000"/>
              </a:solidFill>
              <a:latin typeface="+mn-lt"/>
            </a:endParaRPr>
          </a:p>
        </p:txBody>
      </p:sp>
      <p:sp>
        <p:nvSpPr>
          <p:cNvPr id="2" name="TextBox 1"/>
          <p:cNvSpPr txBox="1"/>
          <p:nvPr/>
        </p:nvSpPr>
        <p:spPr>
          <a:xfrm>
            <a:off x="4130174" y="8103975"/>
            <a:ext cx="3935865" cy="491911"/>
          </a:xfrm>
          <a:prstGeom prst="rect">
            <a:avLst/>
          </a:prstGeom>
          <a:noFill/>
        </p:spPr>
        <p:txBody>
          <a:bodyPr wrap="square" lIns="120819" tIns="60443" rIns="120819" bIns="60443" rtlCol="0">
            <a:spAutoFit/>
          </a:bodyPr>
          <a:lstStyle/>
          <a:p>
            <a:pPr eaLnBrk="0" hangingPunct="0"/>
            <a:r>
              <a:rPr lang="en-US" b="1" dirty="0">
                <a:solidFill>
                  <a:prstClr val="black"/>
                </a:solidFill>
                <a:latin typeface="Calibri"/>
              </a:rPr>
              <a:t>N=</a:t>
            </a:r>
            <a:r>
              <a:rPr lang="en-US" dirty="0">
                <a:latin typeface="Calibri"/>
              </a:rPr>
              <a:t>72 </a:t>
            </a:r>
            <a:r>
              <a:rPr lang="en-US" b="1" dirty="0">
                <a:solidFill>
                  <a:prstClr val="black"/>
                </a:solidFill>
                <a:latin typeface="Calibri"/>
              </a:rPr>
              <a:t>acute care hospitals</a:t>
            </a:r>
          </a:p>
        </p:txBody>
      </p:sp>
      <p:graphicFrame>
        <p:nvGraphicFramePr>
          <p:cNvPr id="8" name="Chart 7"/>
          <p:cNvGraphicFramePr>
            <a:graphicFrameLocks/>
          </p:cNvGraphicFramePr>
          <p:nvPr>
            <p:extLst>
              <p:ext uri="{D42A27DB-BD31-4B8C-83A1-F6EECF244321}">
                <p14:modId xmlns:p14="http://schemas.microsoft.com/office/powerpoint/2010/main" val="2042125704"/>
              </p:ext>
            </p:extLst>
          </p:nvPr>
        </p:nvGraphicFramePr>
        <p:xfrm>
          <a:off x="3432348" y="2505311"/>
          <a:ext cx="8552421" cy="55986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029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idx="4294967295"/>
          </p:nvPr>
        </p:nvSpPr>
        <p:spPr>
          <a:xfrm>
            <a:off x="5665700" y="203056"/>
            <a:ext cx="6310612" cy="1362921"/>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t" hangingPunct="1"/>
            <a:r>
              <a:rPr lang="en-US" altLang="en-US" sz="2700" dirty="0">
                <a:latin typeface="Calibri" pitchFamily="34" charset="0"/>
              </a:rPr>
              <a:t>Acute Care Hospital Healthcare Personnel Vaccine Coverage in Aggregate</a:t>
            </a:r>
            <a:endParaRPr lang="en-US" altLang="en-US" sz="2700" dirty="0"/>
          </a:p>
        </p:txBody>
      </p:sp>
      <p:graphicFrame>
        <p:nvGraphicFramePr>
          <p:cNvPr id="78851" name="Group 3"/>
          <p:cNvGraphicFramePr>
            <a:graphicFrameLocks noGrp="1"/>
          </p:cNvGraphicFramePr>
          <p:nvPr>
            <p:extLst>
              <p:ext uri="{D42A27DB-BD31-4B8C-83A1-F6EECF244321}">
                <p14:modId xmlns:p14="http://schemas.microsoft.com/office/powerpoint/2010/main" val="1170960505"/>
              </p:ext>
            </p:extLst>
          </p:nvPr>
        </p:nvGraphicFramePr>
        <p:xfrm>
          <a:off x="1015009" y="2334431"/>
          <a:ext cx="9519363" cy="5360161"/>
        </p:xfrm>
        <a:graphic>
          <a:graphicData uri="http://schemas.openxmlformats.org/drawingml/2006/table">
            <a:tbl>
              <a:tblPr/>
              <a:tblGrid>
                <a:gridCol w="4283713">
                  <a:extLst>
                    <a:ext uri="{9D8B030D-6E8A-4147-A177-3AD203B41FA5}">
                      <a16:colId xmlns:a16="http://schemas.microsoft.com/office/drawing/2014/main" xmlns="" val="20000"/>
                    </a:ext>
                  </a:extLst>
                </a:gridCol>
                <a:gridCol w="3510265">
                  <a:extLst>
                    <a:ext uri="{9D8B030D-6E8A-4147-A177-3AD203B41FA5}">
                      <a16:colId xmlns:a16="http://schemas.microsoft.com/office/drawing/2014/main" xmlns="" val="20001"/>
                    </a:ext>
                  </a:extLst>
                </a:gridCol>
                <a:gridCol w="1725385">
                  <a:extLst>
                    <a:ext uri="{9D8B030D-6E8A-4147-A177-3AD203B41FA5}">
                      <a16:colId xmlns:a16="http://schemas.microsoft.com/office/drawing/2014/main" xmlns="" val="20002"/>
                    </a:ext>
                  </a:extLst>
                </a:gridCol>
              </a:tblGrid>
              <a:tr h="913312">
                <a:tc>
                  <a:txBody>
                    <a:bodyPr/>
                    <a:lstStyle/>
                    <a:p>
                      <a:pPr algn="ctr" fontAlgn="b"/>
                      <a:r>
                        <a:rPr lang="en-US" sz="1300" b="1" i="0" u="none" strike="noStrike" dirty="0">
                          <a:solidFill>
                            <a:schemeClr val="tx1"/>
                          </a:solidFill>
                          <a:effectLst/>
                          <a:latin typeface="+mn-lt"/>
                        </a:rPr>
                        <a:t> </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bg2"/>
                    </a:solidFill>
                  </a:tcPr>
                </a:tc>
                <a:tc>
                  <a:txBody>
                    <a:bodyPr/>
                    <a:lstStyle/>
                    <a:p>
                      <a:pPr algn="ctr" fontAlgn="b"/>
                      <a:r>
                        <a:rPr lang="en-US" sz="2100" b="1" i="0" u="none" strike="noStrike" dirty="0">
                          <a:solidFill>
                            <a:schemeClr val="tx1"/>
                          </a:solidFill>
                          <a:effectLst/>
                          <a:latin typeface="+mn-lt"/>
                        </a:rPr>
                        <a:t>Mean State Aggregate HCP Vaccine Coverage</a:t>
                      </a:r>
                    </a:p>
                  </a:txBody>
                  <a:tcPr marL="12687" marR="12687" marT="12684"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bg2"/>
                    </a:solidFill>
                  </a:tcPr>
                </a:tc>
                <a:tc>
                  <a:txBody>
                    <a:bodyPr/>
                    <a:lstStyle/>
                    <a:p>
                      <a:pPr algn="ctr" fontAlgn="b"/>
                      <a:r>
                        <a:rPr lang="en-US" sz="2100" b="1" i="0" u="none" strike="noStrike" dirty="0">
                          <a:solidFill>
                            <a:schemeClr val="tx1"/>
                          </a:solidFill>
                          <a:effectLst/>
                          <a:latin typeface="+mn-lt"/>
                        </a:rPr>
                        <a:t>Range</a:t>
                      </a:r>
                    </a:p>
                  </a:txBody>
                  <a:tcPr marL="12687" marR="12687" marT="12684"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xmlns="" val="10000"/>
                  </a:ext>
                </a:extLst>
              </a:tr>
              <a:tr h="595444">
                <a:tc>
                  <a:txBody>
                    <a:bodyPr/>
                    <a:lstStyle/>
                    <a:p>
                      <a:pPr algn="l" fontAlgn="b"/>
                      <a:r>
                        <a:rPr lang="en-US" sz="2100" b="1" i="0" u="none" strike="noStrike" dirty="0">
                          <a:solidFill>
                            <a:schemeClr val="tx1"/>
                          </a:solidFill>
                          <a:effectLst/>
                          <a:latin typeface="+mn-lt"/>
                        </a:rPr>
                        <a:t>Total HCP Vaccinated</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249,224 (93%)</a:t>
                      </a: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(75 - 99%)</a:t>
                      </a: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600305">
                <a:tc>
                  <a:txBody>
                    <a:bodyPr/>
                    <a:lstStyle/>
                    <a:p>
                      <a:pPr algn="r" fontAlgn="b"/>
                      <a:r>
                        <a:rPr lang="en-US" sz="2100" b="0" i="0" u="none" strike="noStrike" dirty="0">
                          <a:solidFill>
                            <a:schemeClr val="tx1"/>
                          </a:solidFill>
                          <a:effectLst/>
                          <a:latin typeface="+mn-lt"/>
                        </a:rPr>
                        <a:t>Vaccinated at Facility</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180,468 (72%)</a:t>
                      </a: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(38 - 82%)</a:t>
                      </a: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97873">
                <a:tc>
                  <a:txBody>
                    <a:bodyPr/>
                    <a:lstStyle/>
                    <a:p>
                      <a:pPr algn="r" fontAlgn="b"/>
                      <a:r>
                        <a:rPr lang="en-US" sz="2100" b="0" i="0" u="none" strike="noStrike" dirty="0">
                          <a:solidFill>
                            <a:schemeClr val="tx1"/>
                          </a:solidFill>
                          <a:effectLst/>
                          <a:latin typeface="+mn-lt"/>
                        </a:rPr>
                        <a:t>Vaccinated Elsewhere</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  68,756 (28%)</a:t>
                      </a: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(11- 58%)</a:t>
                      </a: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97873">
                <a:tc>
                  <a:txBody>
                    <a:bodyPr/>
                    <a:lstStyle/>
                    <a:p>
                      <a:pPr algn="l" fontAlgn="b"/>
                      <a:r>
                        <a:rPr lang="en-US" sz="2100" b="1" i="0" u="none" strike="noStrike" dirty="0">
                          <a:solidFill>
                            <a:schemeClr val="tx1"/>
                          </a:solidFill>
                          <a:effectLst/>
                          <a:latin typeface="+mn-lt"/>
                        </a:rPr>
                        <a:t>HCP Declined Vaccination</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11,367 (4%)</a:t>
                      </a: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(0 - 19%)</a:t>
                      </a: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717305">
                <a:tc>
                  <a:txBody>
                    <a:bodyPr/>
                    <a:lstStyle/>
                    <a:p>
                      <a:pPr algn="l" fontAlgn="b"/>
                      <a:r>
                        <a:rPr lang="en-US" sz="2100" b="1" i="0" u="none" strike="noStrike" dirty="0">
                          <a:solidFill>
                            <a:schemeClr val="tx1"/>
                          </a:solidFill>
                          <a:effectLst/>
                          <a:latin typeface="+mn-lt"/>
                        </a:rPr>
                        <a:t>HCP with Unknown Vaccination Status</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6,939 (3%)</a:t>
                      </a: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(0 - 12%)</a:t>
                      </a: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740176">
                <a:tc>
                  <a:txBody>
                    <a:bodyPr/>
                    <a:lstStyle/>
                    <a:p>
                      <a:pPr algn="l" fontAlgn="b"/>
                      <a:r>
                        <a:rPr lang="en-US" sz="2100" b="1" i="0" u="none" strike="noStrike" dirty="0">
                          <a:solidFill>
                            <a:schemeClr val="tx1"/>
                          </a:solidFill>
                          <a:effectLst/>
                          <a:latin typeface="+mn-lt"/>
                        </a:rPr>
                        <a:t>HCP with a Medical Contraindication</a:t>
                      </a: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1,411 (1%)</a:t>
                      </a:r>
                    </a:p>
                  </a:txBody>
                  <a:tcPr marL="12687" marR="12687" marT="12685" marB="0" anchor="b">
                    <a:lnL>
                      <a:noFill/>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algn="ctr" fontAlgn="b"/>
                      <a:r>
                        <a:rPr lang="en-US" sz="2100" b="0" i="0" u="none" strike="noStrike" dirty="0">
                          <a:solidFill>
                            <a:schemeClr val="tx1"/>
                          </a:solidFill>
                          <a:effectLst/>
                          <a:latin typeface="+mn-lt"/>
                        </a:rPr>
                        <a:t>(0 - 2%)</a:t>
                      </a:r>
                    </a:p>
                  </a:txBody>
                  <a:tcPr marL="12687" marR="12687" marT="12685" marB="0" anchor="b">
                    <a:lnL>
                      <a:noFill/>
                    </a:lnL>
                    <a:lnR cap="flat">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597873">
                <a:tc>
                  <a:txBody>
                    <a:bodyPr/>
                    <a:lstStyle/>
                    <a:p>
                      <a:pPr algn="l" fontAlgn="b"/>
                      <a:endParaRPr lang="en-US" sz="1300" b="1" i="0" u="none" strike="noStrike" dirty="0">
                        <a:effectLst/>
                        <a:latin typeface="MS Sans Serif"/>
                      </a:endParaRPr>
                    </a:p>
                  </a:txBody>
                  <a:tcPr marL="12687" marR="12687" marT="12684" marB="0" anchor="b">
                    <a:lnL cap="flat">
                      <a:noFill/>
                    </a:lnL>
                    <a:lnR>
                      <a:noFill/>
                    </a:lnR>
                    <a:lnT w="12700" cap="flat" cmpd="sng" algn="ctr">
                      <a:solidFill>
                        <a:srgbClr val="808080"/>
                      </a:solidFill>
                      <a:prstDash val="solid"/>
                      <a:round/>
                      <a:headEnd type="none" w="med" len="med"/>
                      <a:tailEnd type="none" w="med" len="med"/>
                    </a:lnT>
                    <a:lnB cap="flat">
                      <a:noFill/>
                    </a:lnB>
                    <a:lnTlToBr>
                      <a:noFill/>
                    </a:lnTlToBr>
                    <a:lnBlToTr>
                      <a:noFill/>
                    </a:lnBlToTr>
                    <a:noFill/>
                  </a:tcPr>
                </a:tc>
                <a:tc>
                  <a:txBody>
                    <a:bodyPr/>
                    <a:lstStyle/>
                    <a:p>
                      <a:pPr algn="r" fontAlgn="b"/>
                      <a:r>
                        <a:rPr lang="en-US" sz="2100" b="0" i="0" u="none" strike="noStrike" dirty="0">
                          <a:effectLst/>
                          <a:latin typeface="MS Sans Serif"/>
                        </a:rPr>
                        <a:t>N=268,941</a:t>
                      </a:r>
                    </a:p>
                  </a:txBody>
                  <a:tcPr marL="12687" marR="12687" marT="12684" marB="0" anchor="b">
                    <a:lnL>
                      <a:noFill/>
                    </a:lnL>
                    <a:lnR>
                      <a:noFill/>
                    </a:lnR>
                    <a:lnT w="12700" cap="flat" cmpd="sng" algn="ctr">
                      <a:solidFill>
                        <a:srgbClr val="808080"/>
                      </a:solidFill>
                      <a:prstDash val="solid"/>
                      <a:round/>
                      <a:headEnd type="none" w="med" len="med"/>
                      <a:tailEnd type="none" w="med" len="med"/>
                    </a:lnT>
                    <a:lnB cap="flat">
                      <a:noFill/>
                    </a:lnB>
                    <a:lnTlToBr>
                      <a:noFill/>
                    </a:lnTlToBr>
                    <a:lnBlToTr>
                      <a:noFill/>
                    </a:lnBlToTr>
                    <a:noFill/>
                  </a:tcPr>
                </a:tc>
                <a:tc>
                  <a:txBody>
                    <a:bodyPr/>
                    <a:lstStyle/>
                    <a:p>
                      <a:pPr algn="r" fontAlgn="b"/>
                      <a:endParaRPr lang="en-US" sz="2100" b="0" i="0" u="none" strike="noStrike" dirty="0">
                        <a:effectLst/>
                        <a:latin typeface="MS Sans Serif"/>
                      </a:endParaRPr>
                    </a:p>
                  </a:txBody>
                  <a:tcPr marL="12687" marR="12687" marT="12684" marB="0" anchor="b">
                    <a:lnL>
                      <a:noFill/>
                    </a:lnL>
                    <a:lnR>
                      <a:noFill/>
                    </a:lnR>
                    <a:lnT w="12700" cap="flat" cmpd="sng" algn="ctr">
                      <a:solidFill>
                        <a:srgbClr val="80808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xmlns="" val="10007"/>
                  </a:ext>
                </a:extLst>
              </a:tr>
            </a:tbl>
          </a:graphicData>
        </a:graphic>
      </p:graphicFrame>
      <p:sp>
        <p:nvSpPr>
          <p:cNvPr id="19501" name="Slide Number Placeholder 1"/>
          <p:cNvSpPr>
            <a:spLocks noGrp="1"/>
          </p:cNvSpPr>
          <p:nvPr>
            <p:ph type="sldNum" sz="quarter" idx="4294967295"/>
          </p:nvPr>
        </p:nvSpPr>
        <p:spPr>
          <a:xfrm>
            <a:off x="8728498" y="8318294"/>
            <a:ext cx="2841837" cy="634339"/>
          </a:xfrm>
          <a:prstGeom prst="rect">
            <a:avLst/>
          </a:prstGeom>
          <a:noFill/>
        </p:spPr>
        <p:txBody>
          <a:bodyPr/>
          <a:lstStyle>
            <a:lvl1pPr algn="l" eaLnBrk="0" hangingPunct="0">
              <a:spcBef>
                <a:spcPct val="20000"/>
              </a:spcBef>
              <a:buChar char="•"/>
              <a:defRPr sz="4300">
                <a:solidFill>
                  <a:schemeClr val="tx1"/>
                </a:solidFill>
                <a:latin typeface="Arial" pitchFamily="34" charset="0"/>
              </a:defRPr>
            </a:lvl1pPr>
            <a:lvl2pPr marL="982505" indent="-377889" algn="l" eaLnBrk="0" hangingPunct="0">
              <a:spcBef>
                <a:spcPct val="20000"/>
              </a:spcBef>
              <a:buChar char="–"/>
              <a:defRPr sz="3700">
                <a:solidFill>
                  <a:schemeClr val="tx1"/>
                </a:solidFill>
                <a:latin typeface="Arial" pitchFamily="34" charset="0"/>
              </a:defRPr>
            </a:lvl2pPr>
            <a:lvl3pPr marL="1511537" indent="-302289" algn="l" eaLnBrk="0" hangingPunct="0">
              <a:spcBef>
                <a:spcPct val="20000"/>
              </a:spcBef>
              <a:buChar char="•"/>
              <a:defRPr sz="3200">
                <a:solidFill>
                  <a:schemeClr val="tx1"/>
                </a:solidFill>
                <a:latin typeface="Arial" pitchFamily="34" charset="0"/>
              </a:defRPr>
            </a:lvl3pPr>
            <a:lvl4pPr marL="2116155" indent="-302289" algn="l" eaLnBrk="0" hangingPunct="0">
              <a:spcBef>
                <a:spcPct val="20000"/>
              </a:spcBef>
              <a:buChar char="–"/>
              <a:defRPr sz="2700">
                <a:solidFill>
                  <a:schemeClr val="tx1"/>
                </a:solidFill>
                <a:latin typeface="Arial" pitchFamily="34" charset="0"/>
              </a:defRPr>
            </a:lvl4pPr>
            <a:lvl5pPr marL="2720773" indent="-302289" algn="l" eaLnBrk="0" hangingPunct="0">
              <a:spcBef>
                <a:spcPct val="20000"/>
              </a:spcBef>
              <a:buChar char="»"/>
              <a:defRPr sz="2700">
                <a:solidFill>
                  <a:schemeClr val="tx1"/>
                </a:solidFill>
                <a:latin typeface="Arial" pitchFamily="34" charset="0"/>
              </a:defRPr>
            </a:lvl5pPr>
            <a:lvl6pPr marL="3325391" indent="-302289" eaLnBrk="0" fontAlgn="base" hangingPunct="0">
              <a:spcBef>
                <a:spcPct val="20000"/>
              </a:spcBef>
              <a:spcAft>
                <a:spcPct val="0"/>
              </a:spcAft>
              <a:buChar char="»"/>
              <a:defRPr sz="2700">
                <a:solidFill>
                  <a:schemeClr val="tx1"/>
                </a:solidFill>
                <a:latin typeface="Arial" pitchFamily="34" charset="0"/>
              </a:defRPr>
            </a:lvl6pPr>
            <a:lvl7pPr marL="3930005" indent="-302289" eaLnBrk="0" fontAlgn="base" hangingPunct="0">
              <a:spcBef>
                <a:spcPct val="20000"/>
              </a:spcBef>
              <a:spcAft>
                <a:spcPct val="0"/>
              </a:spcAft>
              <a:buChar char="»"/>
              <a:defRPr sz="2700">
                <a:solidFill>
                  <a:schemeClr val="tx1"/>
                </a:solidFill>
                <a:latin typeface="Arial" pitchFamily="34" charset="0"/>
              </a:defRPr>
            </a:lvl7pPr>
            <a:lvl8pPr marL="4534619" indent="-302289" eaLnBrk="0" fontAlgn="base" hangingPunct="0">
              <a:spcBef>
                <a:spcPct val="20000"/>
              </a:spcBef>
              <a:spcAft>
                <a:spcPct val="0"/>
              </a:spcAft>
              <a:buChar char="»"/>
              <a:defRPr sz="2700">
                <a:solidFill>
                  <a:schemeClr val="tx1"/>
                </a:solidFill>
                <a:latin typeface="Arial" pitchFamily="34" charset="0"/>
              </a:defRPr>
            </a:lvl8pPr>
            <a:lvl9pPr marL="5139233" indent="-302289" eaLnBrk="0" fontAlgn="base" hangingPunct="0">
              <a:spcBef>
                <a:spcPct val="20000"/>
              </a:spcBef>
              <a:spcAft>
                <a:spcPct val="0"/>
              </a:spcAft>
              <a:buChar char="»"/>
              <a:defRPr sz="2700">
                <a:solidFill>
                  <a:schemeClr val="tx1"/>
                </a:solidFill>
                <a:latin typeface="Arial" pitchFamily="34" charset="0"/>
              </a:defRPr>
            </a:lvl9pPr>
          </a:lstStyle>
          <a:p>
            <a:pPr algn="r" eaLnBrk="1" hangingPunct="1">
              <a:spcBef>
                <a:spcPct val="0"/>
              </a:spcBef>
              <a:buFontTx/>
              <a:buNone/>
            </a:pPr>
            <a:fld id="{D02DF2DB-C8A2-4DD2-8048-4C6DCE5A53B7}" type="slidenum">
              <a:rPr lang="en-US" altLang="en-US" sz="1900">
                <a:solidFill>
                  <a:prstClr val="black"/>
                </a:solidFill>
                <a:latin typeface="+mn-lt"/>
              </a:rPr>
              <a:pPr algn="r" eaLnBrk="1" hangingPunct="1">
                <a:spcBef>
                  <a:spcPct val="0"/>
                </a:spcBef>
                <a:buFontTx/>
                <a:buNone/>
              </a:pPr>
              <a:t>12</a:t>
            </a:fld>
            <a:endParaRPr lang="en-US" altLang="en-US" sz="1900" dirty="0">
              <a:solidFill>
                <a:prstClr val="black"/>
              </a:solidFill>
              <a:latin typeface="+mn-lt"/>
            </a:endParaRPr>
          </a:p>
        </p:txBody>
      </p:sp>
      <p:sp>
        <p:nvSpPr>
          <p:cNvPr id="6" name="TextBox 5"/>
          <p:cNvSpPr txBox="1"/>
          <p:nvPr/>
        </p:nvSpPr>
        <p:spPr>
          <a:xfrm>
            <a:off x="662152" y="7318593"/>
            <a:ext cx="9711559" cy="584775"/>
          </a:xfrm>
          <a:prstGeom prst="rect">
            <a:avLst/>
          </a:prstGeom>
          <a:noFill/>
        </p:spPr>
        <p:txBody>
          <a:bodyPr wrap="square" rtlCol="0">
            <a:spAutoFit/>
          </a:bodyPr>
          <a:lstStyle/>
          <a:p>
            <a:r>
              <a:rPr lang="en-US" sz="1600" dirty="0">
                <a:solidFill>
                  <a:prstClr val="white">
                    <a:lumMod val="50000"/>
                  </a:prstClr>
                </a:solidFill>
                <a:latin typeface="Calibri"/>
              </a:rPr>
              <a:t>*Mean Percentages may add up to &gt;100% due to rounding.</a:t>
            </a:r>
          </a:p>
          <a:p>
            <a:endParaRPr lang="en-US" sz="1600" dirty="0"/>
          </a:p>
        </p:txBody>
      </p:sp>
    </p:spTree>
    <p:extLst>
      <p:ext uri="{BB962C8B-B14F-4D97-AF65-F5344CB8AC3E}">
        <p14:creationId xmlns:p14="http://schemas.microsoft.com/office/powerpoint/2010/main" val="20467250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p:cNvSpPr>
          <p:nvPr>
            <p:ph type="title" idx="4294967295"/>
          </p:nvPr>
        </p:nvSpPr>
        <p:spPr>
          <a:xfrm>
            <a:off x="5785168" y="202988"/>
            <a:ext cx="6191144" cy="1522413"/>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50000"/>
              </a:spcBef>
              <a:defRPr/>
            </a:pPr>
            <a:r>
              <a:rPr lang="en-US" altLang="en-US" sz="2700" dirty="0">
                <a:latin typeface="+mn-lt"/>
              </a:rPr>
              <a:t>Overall HCP Influenza Vaccine Coverage in Massachusetts ACHs by HCP Type</a:t>
            </a:r>
          </a:p>
        </p:txBody>
      </p:sp>
      <p:sp>
        <p:nvSpPr>
          <p:cNvPr id="22531" name="Rounded Rectangle 1"/>
          <p:cNvSpPr>
            <a:spLocks noChangeArrowheads="1"/>
          </p:cNvSpPr>
          <p:nvPr/>
        </p:nvSpPr>
        <p:spPr bwMode="auto">
          <a:xfrm>
            <a:off x="203045" y="1725459"/>
            <a:ext cx="3529889" cy="6502493"/>
          </a:xfrm>
          <a:prstGeom prst="roundRect">
            <a:avLst>
              <a:gd name="adj" fmla="val 16667"/>
            </a:avLst>
          </a:prstGeom>
          <a:solidFill>
            <a:schemeClr val="bg2"/>
          </a:solidFill>
          <a:ln w="38100">
            <a:solidFill>
              <a:srgbClr val="DDDDDD"/>
            </a:solidFill>
            <a:round/>
            <a:headEnd/>
            <a:tailEnd/>
          </a:ln>
        </p:spPr>
        <p:txBody>
          <a:bodyPr lIns="161176" tIns="80580" rIns="161176" bIns="80580"/>
          <a:lstStyle>
            <a:lvl1pPr algn="l" defTabSz="1217613" eaLnBrk="0" hangingPunct="0">
              <a:spcBef>
                <a:spcPct val="20000"/>
              </a:spcBef>
              <a:buChar char="•"/>
              <a:defRPr sz="3200">
                <a:solidFill>
                  <a:schemeClr val="tx1"/>
                </a:solidFill>
                <a:latin typeface="Arial" pitchFamily="34" charset="0"/>
              </a:defRPr>
            </a:lvl1pPr>
            <a:lvl2pPr marL="1065213" indent="-455613" algn="l" defTabSz="1217613" eaLnBrk="0" hangingPunct="0">
              <a:spcBef>
                <a:spcPct val="20000"/>
              </a:spcBef>
              <a:buChar char="–"/>
              <a:defRPr sz="2800">
                <a:solidFill>
                  <a:schemeClr val="tx1"/>
                </a:solidFill>
                <a:latin typeface="Arial" pitchFamily="34" charset="0"/>
              </a:defRPr>
            </a:lvl2pPr>
            <a:lvl3pPr marL="1674813" indent="-457200" algn="l" defTabSz="1217613" eaLnBrk="0" hangingPunct="0">
              <a:spcBef>
                <a:spcPct val="20000"/>
              </a:spcBef>
              <a:buChar char="•"/>
              <a:defRPr sz="2400">
                <a:solidFill>
                  <a:schemeClr val="tx1"/>
                </a:solidFill>
                <a:latin typeface="Arial" pitchFamily="34" charset="0"/>
              </a:defRPr>
            </a:lvl3pPr>
            <a:lvl4pPr marL="2282825" indent="-455613" algn="l" defTabSz="1217613" eaLnBrk="0" hangingPunct="0">
              <a:spcBef>
                <a:spcPct val="20000"/>
              </a:spcBef>
              <a:buChar char="–"/>
              <a:defRPr sz="2000">
                <a:solidFill>
                  <a:schemeClr val="tx1"/>
                </a:solidFill>
                <a:latin typeface="Arial" pitchFamily="34" charset="0"/>
              </a:defRPr>
            </a:lvl4pPr>
            <a:lvl5pPr marL="2892425" indent="-457200" algn="l" defTabSz="1217613" eaLnBrk="0" hangingPunct="0">
              <a:spcBef>
                <a:spcPct val="20000"/>
              </a:spcBef>
              <a:buChar char="»"/>
              <a:defRPr sz="2000">
                <a:solidFill>
                  <a:schemeClr val="tx1"/>
                </a:solidFill>
                <a:latin typeface="Arial" pitchFamily="34" charset="0"/>
              </a:defRPr>
            </a:lvl5pPr>
            <a:lvl6pPr marL="3349625" indent="-457200" defTabSz="1217613" eaLnBrk="0" fontAlgn="base" hangingPunct="0">
              <a:spcBef>
                <a:spcPct val="20000"/>
              </a:spcBef>
              <a:spcAft>
                <a:spcPct val="0"/>
              </a:spcAft>
              <a:buChar char="»"/>
              <a:defRPr sz="2000">
                <a:solidFill>
                  <a:schemeClr val="tx1"/>
                </a:solidFill>
                <a:latin typeface="Arial" pitchFamily="34" charset="0"/>
              </a:defRPr>
            </a:lvl6pPr>
            <a:lvl7pPr marL="3806825" indent="-457200" defTabSz="1217613" eaLnBrk="0" fontAlgn="base" hangingPunct="0">
              <a:spcBef>
                <a:spcPct val="20000"/>
              </a:spcBef>
              <a:spcAft>
                <a:spcPct val="0"/>
              </a:spcAft>
              <a:buChar char="»"/>
              <a:defRPr sz="2000">
                <a:solidFill>
                  <a:schemeClr val="tx1"/>
                </a:solidFill>
                <a:latin typeface="Arial" pitchFamily="34" charset="0"/>
              </a:defRPr>
            </a:lvl7pPr>
            <a:lvl8pPr marL="4264025" indent="-457200" defTabSz="1217613" eaLnBrk="0" fontAlgn="base" hangingPunct="0">
              <a:spcBef>
                <a:spcPct val="20000"/>
              </a:spcBef>
              <a:spcAft>
                <a:spcPct val="0"/>
              </a:spcAft>
              <a:buChar char="»"/>
              <a:defRPr sz="2000">
                <a:solidFill>
                  <a:schemeClr val="tx1"/>
                </a:solidFill>
                <a:latin typeface="Arial" pitchFamily="34" charset="0"/>
              </a:defRPr>
            </a:lvl8pPr>
            <a:lvl9pPr marL="4721225" indent="-4572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700" b="1" dirty="0">
                <a:solidFill>
                  <a:srgbClr val="006699"/>
                </a:solidFill>
                <a:latin typeface="Calibri" pitchFamily="34" charset="0"/>
              </a:rPr>
              <a:t>Key Findings</a:t>
            </a:r>
          </a:p>
          <a:p>
            <a:pPr algn="ctr" eaLnBrk="1" hangingPunct="1">
              <a:spcBef>
                <a:spcPct val="0"/>
              </a:spcBef>
              <a:buFontTx/>
              <a:buNone/>
            </a:pPr>
            <a:endParaRPr lang="en-US" altLang="en-US" sz="800" b="1" dirty="0">
              <a:solidFill>
                <a:srgbClr val="006699"/>
              </a:solidFill>
              <a:latin typeface="Calibri" pitchFamily="34" charset="0"/>
            </a:endParaRPr>
          </a:p>
          <a:p>
            <a:pPr algn="ctr" eaLnBrk="1" hangingPunct="1">
              <a:spcBef>
                <a:spcPct val="0"/>
              </a:spcBef>
              <a:buFontTx/>
              <a:buNone/>
            </a:pPr>
            <a:endParaRPr lang="en-US" altLang="en-US" sz="500" b="1" dirty="0">
              <a:solidFill>
                <a:prstClr val="black"/>
              </a:solidFill>
              <a:latin typeface="Garamond" pitchFamily="18" charset="0"/>
            </a:endParaRPr>
          </a:p>
          <a:p>
            <a:pPr marL="378266" indent="-378266" eaLnBrk="1" hangingPunct="1">
              <a:spcBef>
                <a:spcPct val="0"/>
              </a:spcBef>
            </a:pPr>
            <a:r>
              <a:rPr lang="en-US" altLang="en-US" sz="2100" dirty="0">
                <a:solidFill>
                  <a:prstClr val="black"/>
                </a:solidFill>
                <a:latin typeface="Calibri" pitchFamily="34" charset="0"/>
              </a:rPr>
              <a:t>Overall, salaried employees were most likely to decline vaccine when compared to other HCP types. This may be partially explained by salaried employees having the most complete reporting.  </a:t>
            </a:r>
          </a:p>
          <a:p>
            <a:pPr marL="378266" indent="-378266" eaLnBrk="1" hangingPunct="1">
              <a:spcBef>
                <a:spcPct val="0"/>
              </a:spcBef>
            </a:pPr>
            <a:r>
              <a:rPr lang="en-US" altLang="en-US" sz="2100" dirty="0">
                <a:solidFill>
                  <a:prstClr val="black"/>
                </a:solidFill>
                <a:latin typeface="Calibri" pitchFamily="34" charset="0"/>
              </a:rPr>
              <a:t>Both Licensed Independent Practitioners and Students or Volunteers were most likely to have unknown vaccine status.  </a:t>
            </a:r>
          </a:p>
        </p:txBody>
      </p:sp>
      <p:sp>
        <p:nvSpPr>
          <p:cNvPr id="22532" name="Slide Number Placeholder 1"/>
          <p:cNvSpPr>
            <a:spLocks noGrp="1"/>
          </p:cNvSpPr>
          <p:nvPr>
            <p:ph type="sldNum" sz="quarter" idx="4294967295"/>
          </p:nvPr>
        </p:nvSpPr>
        <p:spPr>
          <a:xfrm>
            <a:off x="8728498" y="8318294"/>
            <a:ext cx="2841837" cy="634339"/>
          </a:xfrm>
          <a:prstGeom prst="rect">
            <a:avLst/>
          </a:prstGeom>
          <a:noFill/>
        </p:spPr>
        <p:txBody>
          <a:bodyPr/>
          <a:lstStyle>
            <a:lvl1pPr algn="l" eaLnBrk="0" hangingPunct="0">
              <a:spcBef>
                <a:spcPct val="20000"/>
              </a:spcBef>
              <a:buChar char="•"/>
              <a:defRPr sz="4300">
                <a:solidFill>
                  <a:schemeClr val="tx1"/>
                </a:solidFill>
                <a:latin typeface="Arial" pitchFamily="34" charset="0"/>
              </a:defRPr>
            </a:lvl1pPr>
            <a:lvl2pPr marL="983488" indent="-378266" algn="l" eaLnBrk="0" hangingPunct="0">
              <a:spcBef>
                <a:spcPct val="20000"/>
              </a:spcBef>
              <a:buChar char="–"/>
              <a:defRPr sz="3700">
                <a:solidFill>
                  <a:schemeClr val="tx1"/>
                </a:solidFill>
                <a:latin typeface="Arial" pitchFamily="34" charset="0"/>
              </a:defRPr>
            </a:lvl2pPr>
            <a:lvl3pPr marL="1513048" indent="-302594" algn="l" eaLnBrk="0" hangingPunct="0">
              <a:spcBef>
                <a:spcPct val="20000"/>
              </a:spcBef>
              <a:buChar char="•"/>
              <a:defRPr sz="3200">
                <a:solidFill>
                  <a:schemeClr val="tx1"/>
                </a:solidFill>
                <a:latin typeface="Arial" pitchFamily="34" charset="0"/>
              </a:defRPr>
            </a:lvl3pPr>
            <a:lvl4pPr marL="2118271" indent="-302594" algn="l" eaLnBrk="0" hangingPunct="0">
              <a:spcBef>
                <a:spcPct val="20000"/>
              </a:spcBef>
              <a:buChar char="–"/>
              <a:defRPr sz="2700">
                <a:solidFill>
                  <a:schemeClr val="tx1"/>
                </a:solidFill>
                <a:latin typeface="Arial" pitchFamily="34" charset="0"/>
              </a:defRPr>
            </a:lvl4pPr>
            <a:lvl5pPr marL="2723493" indent="-302594" algn="l" eaLnBrk="0" hangingPunct="0">
              <a:spcBef>
                <a:spcPct val="20000"/>
              </a:spcBef>
              <a:buChar char="»"/>
              <a:defRPr sz="2700">
                <a:solidFill>
                  <a:schemeClr val="tx1"/>
                </a:solidFill>
                <a:latin typeface="Arial" pitchFamily="34" charset="0"/>
              </a:defRPr>
            </a:lvl5pPr>
            <a:lvl6pPr marL="3328712" indent="-302594" eaLnBrk="0" fontAlgn="base" hangingPunct="0">
              <a:spcBef>
                <a:spcPct val="20000"/>
              </a:spcBef>
              <a:spcAft>
                <a:spcPct val="0"/>
              </a:spcAft>
              <a:buChar char="»"/>
              <a:defRPr sz="2700">
                <a:solidFill>
                  <a:schemeClr val="tx1"/>
                </a:solidFill>
                <a:latin typeface="Arial" pitchFamily="34" charset="0"/>
              </a:defRPr>
            </a:lvl6pPr>
            <a:lvl7pPr marL="3933933" indent="-302594" eaLnBrk="0" fontAlgn="base" hangingPunct="0">
              <a:spcBef>
                <a:spcPct val="20000"/>
              </a:spcBef>
              <a:spcAft>
                <a:spcPct val="0"/>
              </a:spcAft>
              <a:buChar char="»"/>
              <a:defRPr sz="2700">
                <a:solidFill>
                  <a:schemeClr val="tx1"/>
                </a:solidFill>
                <a:latin typeface="Arial" pitchFamily="34" charset="0"/>
              </a:defRPr>
            </a:lvl7pPr>
            <a:lvl8pPr marL="4539150" indent="-302594" eaLnBrk="0" fontAlgn="base" hangingPunct="0">
              <a:spcBef>
                <a:spcPct val="20000"/>
              </a:spcBef>
              <a:spcAft>
                <a:spcPct val="0"/>
              </a:spcAft>
              <a:buChar char="»"/>
              <a:defRPr sz="2700">
                <a:solidFill>
                  <a:schemeClr val="tx1"/>
                </a:solidFill>
                <a:latin typeface="Arial" pitchFamily="34" charset="0"/>
              </a:defRPr>
            </a:lvl8pPr>
            <a:lvl9pPr marL="5144371" indent="-302594" eaLnBrk="0" fontAlgn="base" hangingPunct="0">
              <a:spcBef>
                <a:spcPct val="20000"/>
              </a:spcBef>
              <a:spcAft>
                <a:spcPct val="0"/>
              </a:spcAft>
              <a:buChar char="»"/>
              <a:defRPr sz="2700">
                <a:solidFill>
                  <a:schemeClr val="tx1"/>
                </a:solidFill>
                <a:latin typeface="Arial" pitchFamily="34" charset="0"/>
              </a:defRPr>
            </a:lvl9pPr>
          </a:lstStyle>
          <a:p>
            <a:pPr algn="r" eaLnBrk="1" hangingPunct="1">
              <a:spcBef>
                <a:spcPct val="0"/>
              </a:spcBef>
              <a:buFontTx/>
              <a:buNone/>
            </a:pPr>
            <a:fld id="{48196B98-B21C-42D6-B677-A40FCF6153D6}" type="slidenum">
              <a:rPr lang="en-US" altLang="en-US" sz="1900">
                <a:solidFill>
                  <a:prstClr val="black"/>
                </a:solidFill>
              </a:rPr>
              <a:pPr algn="r" eaLnBrk="1" hangingPunct="1">
                <a:spcBef>
                  <a:spcPct val="0"/>
                </a:spcBef>
                <a:buFontTx/>
                <a:buNone/>
              </a:pPr>
              <a:t>13</a:t>
            </a:fld>
            <a:endParaRPr lang="en-US" altLang="en-US" sz="1900" dirty="0">
              <a:solidFill>
                <a:prstClr val="black"/>
              </a:solidFill>
            </a:endParaRPr>
          </a:p>
        </p:txBody>
      </p:sp>
      <p:graphicFrame>
        <p:nvGraphicFramePr>
          <p:cNvPr id="8" name="Chart 7"/>
          <p:cNvGraphicFramePr>
            <a:graphicFrameLocks/>
          </p:cNvGraphicFramePr>
          <p:nvPr>
            <p:extLst>
              <p:ext uri="{D42A27DB-BD31-4B8C-83A1-F6EECF244321}">
                <p14:modId xmlns:p14="http://schemas.microsoft.com/office/powerpoint/2010/main" val="3529333541"/>
              </p:ext>
            </p:extLst>
          </p:nvPr>
        </p:nvGraphicFramePr>
        <p:xfrm>
          <a:off x="4018703" y="1586809"/>
          <a:ext cx="8160597" cy="6388584"/>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819807" y="8576441"/>
            <a:ext cx="9711559" cy="338554"/>
          </a:xfrm>
          <a:prstGeom prst="rect">
            <a:avLst/>
          </a:prstGeom>
          <a:noFill/>
        </p:spPr>
        <p:txBody>
          <a:bodyPr wrap="square" rtlCol="0">
            <a:spAutoFit/>
          </a:bodyPr>
          <a:lstStyle/>
          <a:p>
            <a:r>
              <a:rPr lang="en-US" sz="1600" dirty="0"/>
              <a:t>*Percentages may add up to &gt;100% due to rounding.</a:t>
            </a:r>
          </a:p>
        </p:txBody>
      </p:sp>
    </p:spTree>
    <p:extLst>
      <p:ext uri="{BB962C8B-B14F-4D97-AF65-F5344CB8AC3E}">
        <p14:creationId xmlns:p14="http://schemas.microsoft.com/office/powerpoint/2010/main" val="2796064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p:cNvSpPr>
          <p:nvPr/>
        </p:nvSpPr>
        <p:spPr bwMode="auto">
          <a:xfrm>
            <a:off x="5683673" y="-2635"/>
            <a:ext cx="6394133" cy="152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1200" tIns="60619" rIns="121200" bIns="60619"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ts val="0"/>
              </a:spcBef>
              <a:buNone/>
              <a:defRPr/>
            </a:pPr>
            <a:r>
              <a:rPr lang="en-US" altLang="en-US" sz="3700" b="1" dirty="0">
                <a:solidFill>
                  <a:prstClr val="white"/>
                </a:solidFill>
                <a:latin typeface="Calibri"/>
              </a:rPr>
              <a:t>Trends Over Time</a:t>
            </a:r>
          </a:p>
          <a:p>
            <a:pPr algn="ctr" eaLnBrk="1" hangingPunct="1">
              <a:spcBef>
                <a:spcPts val="0"/>
              </a:spcBef>
              <a:buNone/>
              <a:defRPr/>
            </a:pPr>
            <a:r>
              <a:rPr lang="en-US" altLang="en-US" sz="3700" b="1" dirty="0">
                <a:solidFill>
                  <a:prstClr val="white"/>
                </a:solidFill>
                <a:latin typeface="Calibri"/>
              </a:rPr>
              <a:t>Acute Care Hospitals</a:t>
            </a:r>
          </a:p>
        </p:txBody>
      </p:sp>
      <p:sp>
        <p:nvSpPr>
          <p:cNvPr id="23555" name="Rounded Rectangle 1"/>
          <p:cNvSpPr>
            <a:spLocks noChangeArrowheads="1"/>
          </p:cNvSpPr>
          <p:nvPr/>
        </p:nvSpPr>
        <p:spPr bwMode="auto">
          <a:xfrm>
            <a:off x="202987" y="7758009"/>
            <a:ext cx="11976313" cy="1114142"/>
          </a:xfrm>
          <a:prstGeom prst="roundRect">
            <a:avLst>
              <a:gd name="adj" fmla="val 16667"/>
            </a:avLst>
          </a:prstGeom>
          <a:solidFill>
            <a:schemeClr val="bg2"/>
          </a:solidFill>
          <a:ln w="38100">
            <a:solidFill>
              <a:srgbClr val="DDDDDD"/>
            </a:solidFill>
            <a:round/>
            <a:headEnd/>
            <a:tailEnd/>
          </a:ln>
        </p:spPr>
        <p:txBody>
          <a:bodyPr lIns="161390" tIns="80687" rIns="161390" bIns="80687"/>
          <a:lstStyle>
            <a:lvl1pPr algn="l" defTabSz="1217613" eaLnBrk="0" hangingPunct="0">
              <a:spcBef>
                <a:spcPct val="20000"/>
              </a:spcBef>
              <a:buChar char="•"/>
              <a:defRPr sz="3200">
                <a:solidFill>
                  <a:schemeClr val="tx1"/>
                </a:solidFill>
                <a:latin typeface="Arial" pitchFamily="34" charset="0"/>
              </a:defRPr>
            </a:lvl1pPr>
            <a:lvl2pPr marL="1065213" indent="-455613" algn="l" defTabSz="1217613" eaLnBrk="0" hangingPunct="0">
              <a:spcBef>
                <a:spcPct val="20000"/>
              </a:spcBef>
              <a:buChar char="–"/>
              <a:defRPr sz="2800">
                <a:solidFill>
                  <a:schemeClr val="tx1"/>
                </a:solidFill>
                <a:latin typeface="Arial" pitchFamily="34" charset="0"/>
              </a:defRPr>
            </a:lvl2pPr>
            <a:lvl3pPr marL="1674813" indent="-457200" algn="l" defTabSz="1217613" eaLnBrk="0" hangingPunct="0">
              <a:spcBef>
                <a:spcPct val="20000"/>
              </a:spcBef>
              <a:buChar char="•"/>
              <a:defRPr sz="2400">
                <a:solidFill>
                  <a:schemeClr val="tx1"/>
                </a:solidFill>
                <a:latin typeface="Arial" pitchFamily="34" charset="0"/>
              </a:defRPr>
            </a:lvl3pPr>
            <a:lvl4pPr marL="2282825" indent="-455613" algn="l" defTabSz="1217613" eaLnBrk="0" hangingPunct="0">
              <a:spcBef>
                <a:spcPct val="20000"/>
              </a:spcBef>
              <a:buChar char="–"/>
              <a:defRPr sz="2000">
                <a:solidFill>
                  <a:schemeClr val="tx1"/>
                </a:solidFill>
                <a:latin typeface="Arial" pitchFamily="34" charset="0"/>
              </a:defRPr>
            </a:lvl4pPr>
            <a:lvl5pPr marL="2892425" indent="-457200" algn="l" defTabSz="1217613" eaLnBrk="0" hangingPunct="0">
              <a:spcBef>
                <a:spcPct val="20000"/>
              </a:spcBef>
              <a:buChar char="»"/>
              <a:defRPr sz="2000">
                <a:solidFill>
                  <a:schemeClr val="tx1"/>
                </a:solidFill>
                <a:latin typeface="Arial" pitchFamily="34" charset="0"/>
              </a:defRPr>
            </a:lvl5pPr>
            <a:lvl6pPr marL="3349625" indent="-457200" defTabSz="1217613" eaLnBrk="0" fontAlgn="base" hangingPunct="0">
              <a:spcBef>
                <a:spcPct val="20000"/>
              </a:spcBef>
              <a:spcAft>
                <a:spcPct val="0"/>
              </a:spcAft>
              <a:buChar char="»"/>
              <a:defRPr sz="2000">
                <a:solidFill>
                  <a:schemeClr val="tx1"/>
                </a:solidFill>
                <a:latin typeface="Arial" pitchFamily="34" charset="0"/>
              </a:defRPr>
            </a:lvl6pPr>
            <a:lvl7pPr marL="3806825" indent="-457200" defTabSz="1217613" eaLnBrk="0" fontAlgn="base" hangingPunct="0">
              <a:spcBef>
                <a:spcPct val="20000"/>
              </a:spcBef>
              <a:spcAft>
                <a:spcPct val="0"/>
              </a:spcAft>
              <a:buChar char="»"/>
              <a:defRPr sz="2000">
                <a:solidFill>
                  <a:schemeClr val="tx1"/>
                </a:solidFill>
                <a:latin typeface="Arial" pitchFamily="34" charset="0"/>
              </a:defRPr>
            </a:lvl7pPr>
            <a:lvl8pPr marL="4264025" indent="-457200" defTabSz="1217613" eaLnBrk="0" fontAlgn="base" hangingPunct="0">
              <a:spcBef>
                <a:spcPct val="20000"/>
              </a:spcBef>
              <a:spcAft>
                <a:spcPct val="0"/>
              </a:spcAft>
              <a:buChar char="»"/>
              <a:defRPr sz="2000">
                <a:solidFill>
                  <a:schemeClr val="tx1"/>
                </a:solidFill>
                <a:latin typeface="Arial" pitchFamily="34" charset="0"/>
              </a:defRPr>
            </a:lvl8pPr>
            <a:lvl9pPr marL="4721225" indent="-4572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2500" dirty="0">
                <a:solidFill>
                  <a:prstClr val="black"/>
                </a:solidFill>
                <a:latin typeface="Calibri" pitchFamily="34" charset="0"/>
              </a:rPr>
              <a:t>Median HCP vaccine coverage remained constant in 2017-18 and met the Healthy People 2020 benchmark of 90%.  The median declination rate remained 4% in 2017-18.  </a:t>
            </a:r>
            <a:endParaRPr lang="en-US" altLang="en-US" sz="2700" dirty="0">
              <a:solidFill>
                <a:prstClr val="black"/>
              </a:solidFill>
              <a:latin typeface="Calibri" pitchFamily="34" charset="0"/>
            </a:endParaRPr>
          </a:p>
          <a:p>
            <a:pPr eaLnBrk="1" hangingPunct="1">
              <a:spcBef>
                <a:spcPct val="0"/>
              </a:spcBef>
              <a:buFont typeface="Calibri" pitchFamily="34" charset="0"/>
              <a:buAutoNum type="arabicPeriod"/>
            </a:pPr>
            <a:endParaRPr lang="en-US" altLang="en-US" sz="2700" dirty="0">
              <a:solidFill>
                <a:prstClr val="black"/>
              </a:solidFill>
              <a:latin typeface="Calibri" pitchFamily="34" charset="0"/>
            </a:endParaRPr>
          </a:p>
          <a:p>
            <a:pPr eaLnBrk="1" hangingPunct="1">
              <a:spcBef>
                <a:spcPct val="0"/>
              </a:spcBef>
              <a:buFont typeface="Calibri" pitchFamily="34" charset="0"/>
              <a:buAutoNum type="arabicPeriod"/>
            </a:pPr>
            <a:endParaRPr lang="en-US" altLang="en-US" sz="2700" dirty="0">
              <a:solidFill>
                <a:prstClr val="black"/>
              </a:solidFill>
              <a:latin typeface="Calibri" pitchFamily="34" charset="0"/>
            </a:endParaRPr>
          </a:p>
        </p:txBody>
      </p:sp>
      <p:sp>
        <p:nvSpPr>
          <p:cNvPr id="3" name="TextBox 2"/>
          <p:cNvSpPr txBox="1"/>
          <p:nvPr/>
        </p:nvSpPr>
        <p:spPr>
          <a:xfrm>
            <a:off x="541904" y="2187136"/>
            <a:ext cx="553998" cy="4418616"/>
          </a:xfrm>
          <a:prstGeom prst="rect">
            <a:avLst/>
          </a:prstGeom>
          <a:noFill/>
        </p:spPr>
        <p:txBody>
          <a:bodyPr vert="vert270" wrap="square" rtlCol="0">
            <a:spAutoFit/>
          </a:bodyPr>
          <a:lstStyle/>
          <a:p>
            <a:pPr algn="ctr"/>
            <a:r>
              <a:rPr lang="en-US" b="1" dirty="0">
                <a:latin typeface="+mn-lt"/>
              </a:rPr>
              <a:t>Percentage of HCP by Facility</a:t>
            </a:r>
          </a:p>
        </p:txBody>
      </p:sp>
      <p:graphicFrame>
        <p:nvGraphicFramePr>
          <p:cNvPr id="6" name="Chart 5"/>
          <p:cNvGraphicFramePr>
            <a:graphicFrameLocks/>
          </p:cNvGraphicFramePr>
          <p:nvPr>
            <p:extLst>
              <p:ext uri="{D42A27DB-BD31-4B8C-83A1-F6EECF244321}">
                <p14:modId xmlns:p14="http://schemas.microsoft.com/office/powerpoint/2010/main" val="2094699724"/>
              </p:ext>
            </p:extLst>
          </p:nvPr>
        </p:nvGraphicFramePr>
        <p:xfrm>
          <a:off x="1182414" y="1519778"/>
          <a:ext cx="10137227" cy="5968843"/>
        </p:xfrm>
        <a:graphic>
          <a:graphicData uri="http://schemas.openxmlformats.org/drawingml/2006/chart">
            <c:chart xmlns:c="http://schemas.openxmlformats.org/drawingml/2006/chart" xmlns:r="http://schemas.openxmlformats.org/officeDocument/2006/relationships" r:id="rId3"/>
          </a:graphicData>
        </a:graphic>
      </p:graphicFrame>
      <p:sp>
        <p:nvSpPr>
          <p:cNvPr id="2" name="Slide Number Placeholder 1"/>
          <p:cNvSpPr>
            <a:spLocks noGrp="1"/>
          </p:cNvSpPr>
          <p:nvPr>
            <p:ph type="sldNum" sz="quarter" idx="11"/>
          </p:nvPr>
        </p:nvSpPr>
        <p:spPr>
          <a:xfrm>
            <a:off x="8199108" y="8315080"/>
            <a:ext cx="3591839" cy="816181"/>
          </a:xfrm>
        </p:spPr>
        <p:txBody>
          <a:bodyPr/>
          <a:lstStyle/>
          <a:p>
            <a:pPr>
              <a:defRPr/>
            </a:pPr>
            <a:fld id="{0BD109FE-154F-49E4-8D02-47A3E8B5008A}" type="slidenum">
              <a:rPr lang="en-US" altLang="en-US" smtClean="0">
                <a:solidFill>
                  <a:prstClr val="black"/>
                </a:solidFill>
              </a:rPr>
              <a:pPr>
                <a:defRPr/>
              </a:pPr>
              <a:t>14</a:t>
            </a:fld>
            <a:endParaRPr lang="en-US" altLang="en-US" dirty="0">
              <a:solidFill>
                <a:prstClr val="black"/>
              </a:solidFill>
            </a:endParaRPr>
          </a:p>
        </p:txBody>
      </p:sp>
    </p:spTree>
    <p:extLst>
      <p:ext uri="{BB962C8B-B14F-4D97-AF65-F5344CB8AC3E}">
        <p14:creationId xmlns:p14="http://schemas.microsoft.com/office/powerpoint/2010/main" val="1854141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28498" y="8318294"/>
            <a:ext cx="2841837" cy="634339"/>
          </a:xfrm>
          <a:prstGeom prst="rect">
            <a:avLst/>
          </a:prstGeom>
        </p:spPr>
        <p:txBody>
          <a:bodyPr/>
          <a:lstStyle/>
          <a:p>
            <a:pPr>
              <a:defRPr/>
            </a:pPr>
            <a:fld id="{08C89894-C952-40F8-B451-DB1B1AEB000B}" type="slidenum">
              <a:rPr lang="en-US" altLang="en-US" smtClean="0">
                <a:solidFill>
                  <a:srgbClr val="000000"/>
                </a:solidFill>
              </a:rPr>
              <a:pPr>
                <a:defRPr/>
              </a:pPr>
              <a:t>15</a:t>
            </a:fld>
            <a:endParaRPr lang="en-US" alt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399773311"/>
              </p:ext>
            </p:extLst>
          </p:nvPr>
        </p:nvGraphicFramePr>
        <p:xfrm>
          <a:off x="466609" y="2751838"/>
          <a:ext cx="10842739" cy="5097086"/>
        </p:xfrm>
        <a:graphic>
          <a:graphicData uri="http://schemas.openxmlformats.org/drawingml/2006/table">
            <a:tbl>
              <a:tblPr firstRow="1" firstCol="1" bandRow="1"/>
              <a:tblGrid>
                <a:gridCol w="6210556">
                  <a:extLst>
                    <a:ext uri="{9D8B030D-6E8A-4147-A177-3AD203B41FA5}">
                      <a16:colId xmlns:a16="http://schemas.microsoft.com/office/drawing/2014/main" xmlns="" val="20000"/>
                    </a:ext>
                  </a:extLst>
                </a:gridCol>
                <a:gridCol w="3216537">
                  <a:extLst>
                    <a:ext uri="{9D8B030D-6E8A-4147-A177-3AD203B41FA5}">
                      <a16:colId xmlns:a16="http://schemas.microsoft.com/office/drawing/2014/main" xmlns="" val="20001"/>
                    </a:ext>
                  </a:extLst>
                </a:gridCol>
                <a:gridCol w="1415646">
                  <a:extLst>
                    <a:ext uri="{9D8B030D-6E8A-4147-A177-3AD203B41FA5}">
                      <a16:colId xmlns:a16="http://schemas.microsoft.com/office/drawing/2014/main" xmlns="" val="20002"/>
                    </a:ext>
                  </a:extLst>
                </a:gridCol>
              </a:tblGrid>
              <a:tr h="720197">
                <a:tc>
                  <a:txBody>
                    <a:bodyPr/>
                    <a:lstStyle/>
                    <a:p>
                      <a:pPr marL="0" marR="0">
                        <a:spcBef>
                          <a:spcPts val="0"/>
                        </a:spcBef>
                        <a:spcAft>
                          <a:spcPts val="0"/>
                        </a:spcAft>
                      </a:pPr>
                      <a:r>
                        <a:rPr lang="en-US" sz="2400" b="1" cap="small" dirty="0">
                          <a:effectLst/>
                          <a:latin typeface="Calibri" panose="020F0502020204030204" pitchFamily="34" charset="0"/>
                          <a:ea typeface="Times New Roman"/>
                          <a:cs typeface="Arial"/>
                        </a:rPr>
                        <a:t> </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cap="none" baseline="0" dirty="0">
                          <a:solidFill>
                            <a:schemeClr val="tx1"/>
                          </a:solidFill>
                          <a:effectLst/>
                          <a:latin typeface="Calibri" panose="020F0502020204030204" pitchFamily="34" charset="0"/>
                          <a:ea typeface="Times New Roman"/>
                          <a:cs typeface="Arial"/>
                        </a:rPr>
                        <a:t>Mean % Vaccinated</a:t>
                      </a:r>
                      <a:endParaRPr lang="en-US" sz="2400" cap="none" baseline="0" dirty="0">
                        <a:solidFill>
                          <a:schemeClr val="tx1"/>
                        </a:solidFill>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cap="none" baseline="0" dirty="0">
                          <a:solidFill>
                            <a:schemeClr val="tx1"/>
                          </a:solidFill>
                          <a:effectLst/>
                          <a:latin typeface="Calibri" panose="020F0502020204030204" pitchFamily="34" charset="0"/>
                          <a:ea typeface="Times New Roman"/>
                          <a:cs typeface="Arial"/>
                        </a:rPr>
                        <a:t>Range</a:t>
                      </a:r>
                      <a:endParaRPr lang="en-US" sz="2400" cap="none" baseline="0" dirty="0">
                        <a:solidFill>
                          <a:schemeClr val="tx1"/>
                        </a:solidFill>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extLst>
                  <a:ext uri="{0D108BD9-81ED-4DB2-BD59-A6C34878D82A}">
                    <a16:rowId xmlns:a16="http://schemas.microsoft.com/office/drawing/2014/main" xmlns="" val="10000"/>
                  </a:ext>
                </a:extLst>
              </a:tr>
              <a:tr h="731520">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Total Vaccinated</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83%</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(38-100%)</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1"/>
                  </a:ext>
                </a:extLst>
              </a:tr>
              <a:tr h="605269">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Vaccine Declination Rate</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12%</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(0-62%)</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2"/>
                  </a:ext>
                </a:extLst>
              </a:tr>
              <a:tr h="605269">
                <a:tc>
                  <a:txBody>
                    <a:bodyPr/>
                    <a:lstStyle/>
                    <a:p>
                      <a:r>
                        <a:rPr lang="en-US" sz="2400" b="1" cap="none" baseline="0" dirty="0">
                          <a:effectLst/>
                          <a:latin typeface="Calibri" panose="020F0502020204030204" pitchFamily="34" charset="0"/>
                        </a:rPr>
                        <a:t>HCP with Unknown Vaccination Status</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4%</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solidFill>
                            <a:schemeClr val="tx1"/>
                          </a:solidFill>
                          <a:effectLst/>
                          <a:latin typeface="Calibri" panose="020F0502020204030204" pitchFamily="34" charset="0"/>
                          <a:ea typeface="Times New Roman"/>
                          <a:cs typeface="Arial"/>
                        </a:rPr>
                        <a:t>(0-53%)</a:t>
                      </a:r>
                      <a:endParaRPr lang="en-US" sz="2400" cap="none" baseline="0" dirty="0">
                        <a:solidFill>
                          <a:schemeClr val="tx1"/>
                        </a:solidFill>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3"/>
                  </a:ext>
                </a:extLst>
              </a:tr>
              <a:tr h="605269">
                <a:tc>
                  <a:txBody>
                    <a:bodyPr/>
                    <a:lstStyle/>
                    <a:p>
                      <a:r>
                        <a:rPr lang="en-US" sz="2400" b="1" cap="none" baseline="0" dirty="0">
                          <a:effectLst/>
                          <a:latin typeface="Calibri" panose="020F0502020204030204" pitchFamily="34" charset="0"/>
                        </a:rPr>
                        <a:t>HCP with a Medical Contraindication</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rPr>
                        <a:t>2%</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solidFill>
                            <a:schemeClr val="tx1"/>
                          </a:solidFill>
                          <a:effectLst/>
                          <a:latin typeface="Calibri" panose="020F0502020204030204" pitchFamily="34" charset="0"/>
                          <a:ea typeface="Times New Roman"/>
                        </a:rPr>
                        <a:t>(0-10%)</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4"/>
                  </a:ext>
                </a:extLst>
              </a:tr>
              <a:tr h="605269">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Location Vaccinated</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 </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 </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5"/>
                  </a:ext>
                </a:extLst>
              </a:tr>
              <a:tr h="605269">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At Place of Employment</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46%</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(0-97%)</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6"/>
                  </a:ext>
                </a:extLst>
              </a:tr>
              <a:tr h="619024">
                <a:tc>
                  <a:txBody>
                    <a:bodyPr/>
                    <a:lstStyle/>
                    <a:p>
                      <a:pPr marL="0" marR="0">
                        <a:spcBef>
                          <a:spcPts val="0"/>
                        </a:spcBef>
                        <a:spcAft>
                          <a:spcPts val="0"/>
                        </a:spcAft>
                      </a:pPr>
                      <a:r>
                        <a:rPr lang="en-US" sz="2400" b="1" cap="none" baseline="0" dirty="0">
                          <a:effectLst/>
                          <a:latin typeface="Calibri" panose="020F0502020204030204" pitchFamily="34" charset="0"/>
                          <a:ea typeface="Times New Roman"/>
                          <a:cs typeface="Arial"/>
                        </a:rPr>
                        <a:t>Outside Place of Employment</a:t>
                      </a:r>
                      <a:endParaRPr lang="en-US" sz="2400" cap="none" baseline="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37%</a:t>
                      </a:r>
                      <a:endParaRPr lang="en-US" sz="2400" cap="none" baseline="0" dirty="0">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panose="020F0502020204030204" pitchFamily="34" charset="0"/>
                          <a:ea typeface="Times New Roman"/>
                          <a:cs typeface="Arial"/>
                        </a:rPr>
                        <a:t>(0-100%)</a:t>
                      </a:r>
                      <a:endParaRPr lang="en-US" sz="2400" cap="none" baseline="0" dirty="0">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4" name="Rectangle 3"/>
          <p:cNvSpPr/>
          <p:nvPr/>
        </p:nvSpPr>
        <p:spPr>
          <a:xfrm>
            <a:off x="6042243" y="0"/>
            <a:ext cx="5915659" cy="1475789"/>
          </a:xfrm>
          <a:prstGeom prst="rect">
            <a:avLst/>
          </a:prstGeom>
        </p:spPr>
        <p:txBody>
          <a:bodyPr wrap="square" lIns="121218" tIns="60627" rIns="121218" bIns="60627">
            <a:spAutoFit/>
          </a:bodyPr>
          <a:lstStyle/>
          <a:p>
            <a:pPr algn="ctr"/>
            <a:endParaRPr lang="en-US" altLang="en-US" b="1" dirty="0">
              <a:solidFill>
                <a:srgbClr val="FFFFFF"/>
              </a:solidFill>
            </a:endParaRPr>
          </a:p>
          <a:p>
            <a:pPr algn="ctr"/>
            <a:r>
              <a:rPr lang="en-US" altLang="en-US" sz="3200" b="1" dirty="0">
                <a:solidFill>
                  <a:schemeClr val="bg1"/>
                </a:solidFill>
                <a:latin typeface="+mn-lt"/>
              </a:rPr>
              <a:t>2017-2018  </a:t>
            </a:r>
            <a:r>
              <a:rPr lang="en-US" altLang="en-US" sz="3200" b="1" dirty="0">
                <a:solidFill>
                  <a:srgbClr val="FFFFFF"/>
                </a:solidFill>
                <a:latin typeface="+mn-lt"/>
              </a:rPr>
              <a:t>Results: </a:t>
            </a:r>
          </a:p>
          <a:p>
            <a:pPr algn="ctr"/>
            <a:r>
              <a:rPr lang="en-US" altLang="en-US" sz="3200" b="1" dirty="0">
                <a:solidFill>
                  <a:srgbClr val="FFFFFF"/>
                </a:solidFill>
                <a:latin typeface="+mn-lt"/>
              </a:rPr>
              <a:t>Ambulatory Surgical Centers </a:t>
            </a:r>
          </a:p>
        </p:txBody>
      </p:sp>
      <p:sp>
        <p:nvSpPr>
          <p:cNvPr id="5" name="Rectangle 4"/>
          <p:cNvSpPr/>
          <p:nvPr/>
        </p:nvSpPr>
        <p:spPr>
          <a:xfrm>
            <a:off x="601055" y="1645000"/>
            <a:ext cx="10708294" cy="2213682"/>
          </a:xfrm>
          <a:prstGeom prst="rect">
            <a:avLst/>
          </a:prstGeom>
        </p:spPr>
        <p:txBody>
          <a:bodyPr wrap="square" lIns="121218" tIns="60627" rIns="121218" bIns="60627">
            <a:spAutoFit/>
          </a:bodyPr>
          <a:lstStyle/>
          <a:p>
            <a:pPr algn="ctr"/>
            <a:r>
              <a:rPr lang="en-US" sz="3200" b="1" dirty="0">
                <a:latin typeface="+mn-lt"/>
              </a:rPr>
              <a:t>Mean percentage of HCP at Ambulatory Surgical Centers Vaccinated against Influenza During 2017-2018 season</a:t>
            </a:r>
          </a:p>
          <a:p>
            <a:pPr algn="ctr"/>
            <a:endParaRPr lang="en-US" b="1" cap="small" dirty="0"/>
          </a:p>
          <a:p>
            <a:pPr algn="ctr"/>
            <a:endParaRPr lang="en-US" dirty="0"/>
          </a:p>
          <a:p>
            <a:pPr algn="ctr"/>
            <a:r>
              <a:rPr lang="en-US" b="1" cap="small" dirty="0"/>
              <a:t> </a:t>
            </a:r>
            <a:endParaRPr lang="en-US" dirty="0"/>
          </a:p>
        </p:txBody>
      </p:sp>
      <p:sp>
        <p:nvSpPr>
          <p:cNvPr id="6" name="TextBox 5"/>
          <p:cNvSpPr txBox="1"/>
          <p:nvPr/>
        </p:nvSpPr>
        <p:spPr>
          <a:xfrm>
            <a:off x="1107210" y="8019358"/>
            <a:ext cx="5789122" cy="491930"/>
          </a:xfrm>
          <a:prstGeom prst="rect">
            <a:avLst/>
          </a:prstGeom>
          <a:noFill/>
        </p:spPr>
        <p:txBody>
          <a:bodyPr wrap="square" lIns="121218" tIns="60627" rIns="121218" bIns="60627" rtlCol="0">
            <a:spAutoFit/>
          </a:bodyPr>
          <a:lstStyle/>
          <a:p>
            <a:r>
              <a:rPr lang="en-US" dirty="0">
                <a:latin typeface="+mn-lt"/>
              </a:rPr>
              <a:t>N=48 reporting ASCs</a:t>
            </a:r>
          </a:p>
        </p:txBody>
      </p:sp>
    </p:spTree>
    <p:extLst>
      <p:ext uri="{BB962C8B-B14F-4D97-AF65-F5344CB8AC3E}">
        <p14:creationId xmlns:p14="http://schemas.microsoft.com/office/powerpoint/2010/main" val="1941110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28498" y="8318294"/>
            <a:ext cx="2841837" cy="634339"/>
          </a:xfrm>
          <a:prstGeom prst="rect">
            <a:avLst/>
          </a:prstGeom>
        </p:spPr>
        <p:txBody>
          <a:bodyPr/>
          <a:lstStyle/>
          <a:p>
            <a:pPr>
              <a:defRPr/>
            </a:pPr>
            <a:fld id="{08C89894-C952-40F8-B451-DB1B1AEB000B}" type="slidenum">
              <a:rPr lang="en-US" altLang="en-US" smtClean="0">
                <a:solidFill>
                  <a:srgbClr val="000000"/>
                </a:solidFill>
              </a:rPr>
              <a:pPr>
                <a:defRPr/>
              </a:pPr>
              <a:t>16</a:t>
            </a:fld>
            <a:endParaRPr lang="en-US" altLang="en-US" dirty="0">
              <a:solidFill>
                <a:srgbClr val="000000"/>
              </a:solidFill>
            </a:endParaRPr>
          </a:p>
        </p:txBody>
      </p:sp>
      <p:sp>
        <p:nvSpPr>
          <p:cNvPr id="3" name="Rectangle 2"/>
          <p:cNvSpPr/>
          <p:nvPr/>
        </p:nvSpPr>
        <p:spPr>
          <a:xfrm>
            <a:off x="790893" y="1560507"/>
            <a:ext cx="10550123" cy="492291"/>
          </a:xfrm>
          <a:prstGeom prst="rect">
            <a:avLst/>
          </a:prstGeom>
        </p:spPr>
        <p:txBody>
          <a:bodyPr wrap="square" lIns="121373" tIns="60699" rIns="121373" bIns="60699">
            <a:spAutoFit/>
          </a:bodyPr>
          <a:lstStyle/>
          <a:p>
            <a:pPr algn="ctr" eaLnBrk="0" hangingPunct="0"/>
            <a:r>
              <a:rPr lang="en-US" b="1" dirty="0">
                <a:solidFill>
                  <a:prstClr val="black"/>
                </a:solidFill>
                <a:latin typeface="Calibri"/>
              </a:rPr>
              <a:t>Overall Ambulatory Surgical Center Vaccination of HCP by Personnel Category</a:t>
            </a:r>
            <a:endParaRPr lang="en-US" dirty="0">
              <a:solidFill>
                <a:prstClr val="black"/>
              </a:solidFill>
              <a:latin typeface="Calibri"/>
            </a:endParaRPr>
          </a:p>
        </p:txBody>
      </p:sp>
      <p:sp>
        <p:nvSpPr>
          <p:cNvPr id="5" name="Rectangle 4"/>
          <p:cNvSpPr/>
          <p:nvPr/>
        </p:nvSpPr>
        <p:spPr>
          <a:xfrm>
            <a:off x="5904999" y="137263"/>
            <a:ext cx="5915659" cy="1107469"/>
          </a:xfrm>
          <a:prstGeom prst="rect">
            <a:avLst/>
          </a:prstGeom>
        </p:spPr>
        <p:txBody>
          <a:bodyPr wrap="square" lIns="121373" tIns="60699" rIns="121373" bIns="60699">
            <a:spAutoFit/>
          </a:bodyPr>
          <a:lstStyle/>
          <a:p>
            <a:pPr algn="ctr" eaLnBrk="0" hangingPunct="0"/>
            <a:r>
              <a:rPr lang="en-US" altLang="en-US" sz="3200" b="1" dirty="0">
                <a:solidFill>
                  <a:schemeClr val="bg1"/>
                </a:solidFill>
                <a:latin typeface="Calibri"/>
              </a:rPr>
              <a:t>2017-2018  Results</a:t>
            </a:r>
            <a:r>
              <a:rPr lang="en-US" altLang="en-US" sz="3200" b="1" dirty="0">
                <a:solidFill>
                  <a:srgbClr val="FFFFFF"/>
                </a:solidFill>
                <a:latin typeface="Calibri"/>
              </a:rPr>
              <a:t>: </a:t>
            </a:r>
          </a:p>
          <a:p>
            <a:pPr algn="ctr" eaLnBrk="0" hangingPunct="0"/>
            <a:r>
              <a:rPr lang="en-US" altLang="en-US" sz="3200" b="1" dirty="0">
                <a:solidFill>
                  <a:srgbClr val="FFFFFF"/>
                </a:solidFill>
                <a:latin typeface="Calibri"/>
              </a:rPr>
              <a:t>Ambulatory Surgical Centers </a:t>
            </a:r>
          </a:p>
        </p:txBody>
      </p:sp>
      <p:graphicFrame>
        <p:nvGraphicFramePr>
          <p:cNvPr id="6" name="Chart 5"/>
          <p:cNvGraphicFramePr>
            <a:graphicFrameLocks/>
          </p:cNvGraphicFramePr>
          <p:nvPr>
            <p:extLst>
              <p:ext uri="{D42A27DB-BD31-4B8C-83A1-F6EECF244321}">
                <p14:modId xmlns:p14="http://schemas.microsoft.com/office/powerpoint/2010/main" val="1920797879"/>
              </p:ext>
            </p:extLst>
          </p:nvPr>
        </p:nvGraphicFramePr>
        <p:xfrm>
          <a:off x="790895" y="2533135"/>
          <a:ext cx="10779473" cy="6277086"/>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57210" y="8642545"/>
            <a:ext cx="5789122" cy="491930"/>
          </a:xfrm>
          <a:prstGeom prst="rect">
            <a:avLst/>
          </a:prstGeom>
          <a:noFill/>
        </p:spPr>
        <p:txBody>
          <a:bodyPr wrap="square" lIns="121218" tIns="60627" rIns="121218" bIns="60627" rtlCol="0">
            <a:spAutoFit/>
          </a:bodyPr>
          <a:lstStyle/>
          <a:p>
            <a:r>
              <a:rPr lang="en-US" dirty="0">
                <a:latin typeface="+mn-lt"/>
              </a:rPr>
              <a:t>N=48 reporting ASCs</a:t>
            </a:r>
          </a:p>
        </p:txBody>
      </p:sp>
    </p:spTree>
    <p:extLst>
      <p:ext uri="{BB962C8B-B14F-4D97-AF65-F5344CB8AC3E}">
        <p14:creationId xmlns:p14="http://schemas.microsoft.com/office/powerpoint/2010/main" val="247903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28498" y="8318294"/>
            <a:ext cx="2841837" cy="634339"/>
          </a:xfrm>
          <a:prstGeom prst="rect">
            <a:avLst/>
          </a:prstGeom>
        </p:spPr>
        <p:txBody>
          <a:bodyPr/>
          <a:lstStyle/>
          <a:p>
            <a:pPr>
              <a:defRPr/>
            </a:pPr>
            <a:fld id="{08C89894-C952-40F8-B451-DB1B1AEB000B}" type="slidenum">
              <a:rPr lang="en-US" altLang="en-US" smtClean="0">
                <a:solidFill>
                  <a:srgbClr val="000000"/>
                </a:solidFill>
              </a:rPr>
              <a:pPr>
                <a:defRPr/>
              </a:pPr>
              <a:t>17</a:t>
            </a:fld>
            <a:endParaRPr lang="en-US" altLang="en-US" dirty="0">
              <a:solidFill>
                <a:srgbClr val="000000"/>
              </a:solidFill>
            </a:endParaRPr>
          </a:p>
        </p:txBody>
      </p:sp>
      <p:sp>
        <p:nvSpPr>
          <p:cNvPr id="3" name="Rectangle 2"/>
          <p:cNvSpPr/>
          <p:nvPr/>
        </p:nvSpPr>
        <p:spPr>
          <a:xfrm>
            <a:off x="5683673" y="546278"/>
            <a:ext cx="6089650" cy="953760"/>
          </a:xfrm>
          <a:prstGeom prst="rect">
            <a:avLst/>
          </a:prstGeom>
        </p:spPr>
        <p:txBody>
          <a:bodyPr lIns="121564" tIns="60788" rIns="121564" bIns="60788">
            <a:spAutoFit/>
          </a:bodyPr>
          <a:lstStyle/>
          <a:p>
            <a:pPr algn="ctr" eaLnBrk="0" hangingPunct="0"/>
            <a:r>
              <a:rPr lang="en-US" altLang="en-US" sz="2700" b="1" dirty="0">
                <a:solidFill>
                  <a:schemeClr val="bg1"/>
                </a:solidFill>
                <a:latin typeface="Arial" charset="0"/>
              </a:rPr>
              <a:t>2017-2018 Results</a:t>
            </a:r>
            <a:r>
              <a:rPr lang="en-US" altLang="en-US" sz="2700" b="1" dirty="0">
                <a:solidFill>
                  <a:srgbClr val="FFFFFF"/>
                </a:solidFill>
                <a:latin typeface="Arial" charset="0"/>
              </a:rPr>
              <a:t>: Dialysis Centers</a:t>
            </a:r>
          </a:p>
        </p:txBody>
      </p:sp>
      <p:graphicFrame>
        <p:nvGraphicFramePr>
          <p:cNvPr id="5" name="Table 4"/>
          <p:cNvGraphicFramePr>
            <a:graphicFrameLocks noGrp="1"/>
          </p:cNvGraphicFramePr>
          <p:nvPr>
            <p:extLst>
              <p:ext uri="{D42A27DB-BD31-4B8C-83A1-F6EECF244321}">
                <p14:modId xmlns:p14="http://schemas.microsoft.com/office/powerpoint/2010/main" val="797227886"/>
              </p:ext>
            </p:extLst>
          </p:nvPr>
        </p:nvGraphicFramePr>
        <p:xfrm>
          <a:off x="680141" y="2989468"/>
          <a:ext cx="11093182" cy="5246671"/>
        </p:xfrm>
        <a:graphic>
          <a:graphicData uri="http://schemas.openxmlformats.org/drawingml/2006/table">
            <a:tbl>
              <a:tblPr firstRow="1" firstCol="1" bandRow="1"/>
              <a:tblGrid>
                <a:gridCol w="6277812">
                  <a:extLst>
                    <a:ext uri="{9D8B030D-6E8A-4147-A177-3AD203B41FA5}">
                      <a16:colId xmlns:a16="http://schemas.microsoft.com/office/drawing/2014/main" xmlns="" val="20000"/>
                    </a:ext>
                  </a:extLst>
                </a:gridCol>
                <a:gridCol w="2318512">
                  <a:extLst>
                    <a:ext uri="{9D8B030D-6E8A-4147-A177-3AD203B41FA5}">
                      <a16:colId xmlns:a16="http://schemas.microsoft.com/office/drawing/2014/main" xmlns="" val="20001"/>
                    </a:ext>
                  </a:extLst>
                </a:gridCol>
                <a:gridCol w="2496858">
                  <a:extLst>
                    <a:ext uri="{9D8B030D-6E8A-4147-A177-3AD203B41FA5}">
                      <a16:colId xmlns:a16="http://schemas.microsoft.com/office/drawing/2014/main" xmlns="" val="20002"/>
                    </a:ext>
                  </a:extLst>
                </a:gridCol>
              </a:tblGrid>
              <a:tr h="814495">
                <a:tc>
                  <a:txBody>
                    <a:bodyPr/>
                    <a:lstStyle/>
                    <a:p>
                      <a:pPr marL="0" marR="0">
                        <a:spcBef>
                          <a:spcPts val="0"/>
                        </a:spcBef>
                        <a:spcAft>
                          <a:spcPts val="0"/>
                        </a:spcAft>
                      </a:pPr>
                      <a:r>
                        <a:rPr lang="en-US" sz="2400" b="1" cap="none" baseline="0" dirty="0">
                          <a:effectLst/>
                          <a:latin typeface="Calibri"/>
                          <a:ea typeface="Times New Roman"/>
                          <a:cs typeface="Arial"/>
                        </a:rPr>
                        <a:t> </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cap="none" baseline="0" dirty="0">
                          <a:solidFill>
                            <a:schemeClr val="tx1"/>
                          </a:solidFill>
                          <a:effectLst/>
                          <a:latin typeface="Calibri"/>
                          <a:ea typeface="Times New Roman"/>
                          <a:cs typeface="Arial"/>
                        </a:rPr>
                        <a:t>Mean % Vaccinated</a:t>
                      </a:r>
                      <a:endParaRPr lang="en-US" sz="2400" cap="none" baseline="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cap="none" baseline="0" dirty="0">
                          <a:solidFill>
                            <a:schemeClr val="tx1"/>
                          </a:solidFill>
                          <a:effectLst/>
                          <a:latin typeface="Calibri"/>
                          <a:ea typeface="Times New Roman"/>
                          <a:cs typeface="Arial"/>
                        </a:rPr>
                        <a:t>Range</a:t>
                      </a:r>
                      <a:endParaRPr lang="en-US" sz="2400" cap="none" baseline="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extLst>
                  <a:ext uri="{0D108BD9-81ED-4DB2-BD59-A6C34878D82A}">
                    <a16:rowId xmlns:a16="http://schemas.microsoft.com/office/drawing/2014/main" xmlns="" val="10000"/>
                  </a:ext>
                </a:extLst>
              </a:tr>
              <a:tr h="631119">
                <a:tc>
                  <a:txBody>
                    <a:bodyPr/>
                    <a:lstStyle/>
                    <a:p>
                      <a:pPr marL="0" marR="0">
                        <a:spcBef>
                          <a:spcPts val="0"/>
                        </a:spcBef>
                        <a:spcAft>
                          <a:spcPts val="0"/>
                        </a:spcAft>
                      </a:pPr>
                      <a:r>
                        <a:rPr lang="en-US" sz="2400" b="1" cap="none" baseline="0" dirty="0">
                          <a:effectLst/>
                          <a:latin typeface="Calibri"/>
                          <a:ea typeface="Times New Roman"/>
                          <a:cs typeface="Arial"/>
                        </a:rPr>
                        <a:t>Total Vaccinated</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86%</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(50-100%)</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1"/>
                  </a:ext>
                </a:extLst>
              </a:tr>
              <a:tr h="631119">
                <a:tc>
                  <a:txBody>
                    <a:bodyPr/>
                    <a:lstStyle/>
                    <a:p>
                      <a:pPr marL="0" marR="0">
                        <a:spcBef>
                          <a:spcPts val="0"/>
                        </a:spcBef>
                        <a:spcAft>
                          <a:spcPts val="0"/>
                        </a:spcAft>
                      </a:pPr>
                      <a:r>
                        <a:rPr lang="en-US" sz="2400" b="1" cap="none" baseline="0" dirty="0">
                          <a:effectLst/>
                          <a:latin typeface="Calibri"/>
                          <a:ea typeface="Times New Roman"/>
                          <a:cs typeface="Arial"/>
                        </a:rPr>
                        <a:t>Vaccination Declination Rate</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8%</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(0-42%)</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2"/>
                  </a:ext>
                </a:extLst>
              </a:tr>
              <a:tr h="631119">
                <a:tc>
                  <a:txBody>
                    <a:bodyPr/>
                    <a:lstStyle/>
                    <a:p>
                      <a:pPr marL="0" marR="0">
                        <a:spcBef>
                          <a:spcPts val="0"/>
                        </a:spcBef>
                        <a:spcAft>
                          <a:spcPts val="0"/>
                        </a:spcAft>
                      </a:pPr>
                      <a:r>
                        <a:rPr lang="en-US" sz="2400" b="1" cap="none" baseline="0" dirty="0">
                          <a:effectLst/>
                          <a:latin typeface="Calibri"/>
                          <a:ea typeface="Times New Roman"/>
                          <a:cs typeface="Arial"/>
                        </a:rPr>
                        <a:t> HCP with Unknown Vaccination Status</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5%</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solidFill>
                            <a:schemeClr val="tx1"/>
                          </a:solidFill>
                          <a:effectLst/>
                          <a:latin typeface="Calibri"/>
                          <a:ea typeface="Times New Roman"/>
                          <a:cs typeface="Arial"/>
                        </a:rPr>
                        <a:t>(0-34%) </a:t>
                      </a:r>
                      <a:endParaRPr lang="en-US" sz="2400" cap="none" baseline="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3"/>
                  </a:ext>
                </a:extLst>
              </a:tr>
              <a:tr h="6311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cap="none" baseline="0" dirty="0">
                          <a:effectLst/>
                          <a:latin typeface="Calibri" panose="020F0502020204030204" pitchFamily="34" charset="0"/>
                        </a:rPr>
                        <a:t>HCP with a Medical Contraindication</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mn-lt"/>
                          <a:ea typeface="Times New Roman"/>
                        </a:rPr>
                        <a:t>1%</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solidFill>
                            <a:schemeClr val="tx1"/>
                          </a:solidFill>
                          <a:effectLst/>
                          <a:latin typeface="+mn-lt"/>
                          <a:ea typeface="Times New Roman"/>
                        </a:rPr>
                        <a:t>(0-9%)</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4"/>
                  </a:ext>
                </a:extLst>
              </a:tr>
              <a:tr h="631119">
                <a:tc>
                  <a:txBody>
                    <a:bodyPr/>
                    <a:lstStyle/>
                    <a:p>
                      <a:pPr marL="0" marR="0">
                        <a:spcBef>
                          <a:spcPts val="0"/>
                        </a:spcBef>
                        <a:spcAft>
                          <a:spcPts val="0"/>
                        </a:spcAft>
                      </a:pPr>
                      <a:r>
                        <a:rPr lang="en-US" sz="2400" b="1" cap="none" baseline="0" dirty="0">
                          <a:effectLst/>
                          <a:latin typeface="Calibri"/>
                          <a:ea typeface="Times New Roman"/>
                          <a:cs typeface="Arial"/>
                        </a:rPr>
                        <a:t>Location Vaccinated</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 </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 </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5"/>
                  </a:ext>
                </a:extLst>
              </a:tr>
              <a:tr h="631119">
                <a:tc>
                  <a:txBody>
                    <a:bodyPr/>
                    <a:lstStyle/>
                    <a:p>
                      <a:pPr marL="0" marR="0">
                        <a:spcBef>
                          <a:spcPts val="0"/>
                        </a:spcBef>
                        <a:spcAft>
                          <a:spcPts val="0"/>
                        </a:spcAft>
                      </a:pPr>
                      <a:r>
                        <a:rPr lang="en-US" sz="2400" b="1" cap="none" baseline="0" dirty="0">
                          <a:effectLst/>
                          <a:latin typeface="Calibri"/>
                          <a:ea typeface="Times New Roman"/>
                          <a:cs typeface="Arial"/>
                        </a:rPr>
                        <a:t>At Place of Employment</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60%</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(11-100%)</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6"/>
                  </a:ext>
                </a:extLst>
              </a:tr>
              <a:tr h="645462">
                <a:tc>
                  <a:txBody>
                    <a:bodyPr/>
                    <a:lstStyle/>
                    <a:p>
                      <a:pPr marL="0" marR="0">
                        <a:spcBef>
                          <a:spcPts val="0"/>
                        </a:spcBef>
                        <a:spcAft>
                          <a:spcPts val="0"/>
                        </a:spcAft>
                      </a:pPr>
                      <a:r>
                        <a:rPr lang="en-US" sz="2400" b="1" cap="none" baseline="0" dirty="0">
                          <a:effectLst/>
                          <a:latin typeface="Calibri"/>
                          <a:ea typeface="Times New Roman"/>
                          <a:cs typeface="Arial"/>
                        </a:rPr>
                        <a:t>Outside Place of Employment</a:t>
                      </a:r>
                      <a:endParaRPr lang="en-US" sz="2400" cap="none" baseline="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26%</a:t>
                      </a:r>
                      <a:endParaRPr lang="en-US" sz="2400" cap="none" baseline="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cap="none" baseline="0" dirty="0">
                          <a:effectLst/>
                          <a:latin typeface="Calibri"/>
                          <a:ea typeface="Times New Roman"/>
                          <a:cs typeface="Arial"/>
                        </a:rPr>
                        <a:t>(0-60%)</a:t>
                      </a:r>
                      <a:endParaRPr lang="en-US" sz="2400" cap="none" baseline="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6" name="Rectangle 5"/>
          <p:cNvSpPr/>
          <p:nvPr/>
        </p:nvSpPr>
        <p:spPr>
          <a:xfrm>
            <a:off x="680141" y="1462670"/>
            <a:ext cx="11093182" cy="1369472"/>
          </a:xfrm>
          <a:prstGeom prst="rect">
            <a:avLst/>
          </a:prstGeom>
        </p:spPr>
        <p:txBody>
          <a:bodyPr wrap="square" lIns="121564" tIns="60788" rIns="121564" bIns="60788">
            <a:spAutoFit/>
          </a:bodyPr>
          <a:lstStyle/>
          <a:p>
            <a:pPr algn="ctr" eaLnBrk="0" hangingPunct="0"/>
            <a:endParaRPr lang="en-US" sz="2700" b="1" cap="small" dirty="0">
              <a:solidFill>
                <a:prstClr val="black"/>
              </a:solidFill>
              <a:latin typeface="Arial" charset="0"/>
            </a:endParaRPr>
          </a:p>
          <a:p>
            <a:pPr algn="ctr" eaLnBrk="0" hangingPunct="0"/>
            <a:r>
              <a:rPr lang="en-US" sz="2700" b="1" dirty="0">
                <a:solidFill>
                  <a:prstClr val="black"/>
                </a:solidFill>
                <a:latin typeface="Arial" charset="0"/>
              </a:rPr>
              <a:t>Mean Percent of Dialysis Center HCP Vaccinated against Influenza During </a:t>
            </a:r>
            <a:r>
              <a:rPr lang="en-US" sz="2700" b="1" dirty="0">
                <a:latin typeface="Arial" charset="0"/>
              </a:rPr>
              <a:t>the 2017-2018 </a:t>
            </a:r>
            <a:r>
              <a:rPr lang="en-US" sz="2700" b="1" dirty="0">
                <a:solidFill>
                  <a:prstClr val="black"/>
                </a:solidFill>
                <a:latin typeface="Arial" charset="0"/>
              </a:rPr>
              <a:t>Season</a:t>
            </a:r>
            <a:endParaRPr lang="en-US" sz="2700" dirty="0">
              <a:solidFill>
                <a:prstClr val="black"/>
              </a:solidFill>
              <a:latin typeface="Arial" charset="0"/>
            </a:endParaRPr>
          </a:p>
        </p:txBody>
      </p:sp>
      <p:sp>
        <p:nvSpPr>
          <p:cNvPr id="4" name="TextBox 3"/>
          <p:cNvSpPr txBox="1"/>
          <p:nvPr/>
        </p:nvSpPr>
        <p:spPr>
          <a:xfrm>
            <a:off x="142503" y="8347535"/>
            <a:ext cx="4614689" cy="491911"/>
          </a:xfrm>
          <a:prstGeom prst="rect">
            <a:avLst/>
          </a:prstGeom>
          <a:noFill/>
        </p:spPr>
        <p:txBody>
          <a:bodyPr wrap="square" lIns="121564" tIns="60788" rIns="121564" bIns="60788" rtlCol="0">
            <a:spAutoFit/>
          </a:bodyPr>
          <a:lstStyle/>
          <a:p>
            <a:pPr eaLnBrk="0" hangingPunct="0"/>
            <a:r>
              <a:rPr lang="en-US" dirty="0">
                <a:solidFill>
                  <a:prstClr val="black"/>
                </a:solidFill>
                <a:latin typeface="Calibri"/>
              </a:rPr>
              <a:t>N=71 Reporting Facilities </a:t>
            </a:r>
          </a:p>
        </p:txBody>
      </p:sp>
    </p:spTree>
    <p:extLst>
      <p:ext uri="{BB962C8B-B14F-4D97-AF65-F5344CB8AC3E}">
        <p14:creationId xmlns:p14="http://schemas.microsoft.com/office/powerpoint/2010/main" val="348395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28498" y="8318294"/>
            <a:ext cx="2841837" cy="634339"/>
          </a:xfrm>
          <a:prstGeom prst="rect">
            <a:avLst/>
          </a:prstGeom>
        </p:spPr>
        <p:txBody>
          <a:bodyPr/>
          <a:lstStyle/>
          <a:p>
            <a:pPr>
              <a:defRPr/>
            </a:pPr>
            <a:fld id="{08C89894-C952-40F8-B451-DB1B1AEB000B}" type="slidenum">
              <a:rPr lang="en-US" altLang="en-US" smtClean="0">
                <a:solidFill>
                  <a:srgbClr val="000000"/>
                </a:solidFill>
              </a:rPr>
              <a:pPr>
                <a:defRPr/>
              </a:pPr>
              <a:t>18</a:t>
            </a:fld>
            <a:endParaRPr lang="en-US" altLang="en-US" dirty="0">
              <a:solidFill>
                <a:srgbClr val="000000"/>
              </a:solidFill>
            </a:endParaRPr>
          </a:p>
        </p:txBody>
      </p:sp>
      <p:sp>
        <p:nvSpPr>
          <p:cNvPr id="3" name="Rectangle 2"/>
          <p:cNvSpPr/>
          <p:nvPr/>
        </p:nvSpPr>
        <p:spPr>
          <a:xfrm>
            <a:off x="790893" y="1560507"/>
            <a:ext cx="10550123" cy="492291"/>
          </a:xfrm>
          <a:prstGeom prst="rect">
            <a:avLst/>
          </a:prstGeom>
        </p:spPr>
        <p:txBody>
          <a:bodyPr wrap="square" lIns="121373" tIns="60699" rIns="121373" bIns="60699">
            <a:spAutoFit/>
          </a:bodyPr>
          <a:lstStyle/>
          <a:p>
            <a:pPr algn="ctr" eaLnBrk="0" hangingPunct="0"/>
            <a:r>
              <a:rPr lang="en-US" b="1" dirty="0">
                <a:solidFill>
                  <a:prstClr val="black"/>
                </a:solidFill>
                <a:latin typeface="Calibri"/>
              </a:rPr>
              <a:t>Overall Dialysis Center Vaccination of HCP by Personnel Category</a:t>
            </a:r>
            <a:endParaRPr lang="en-US" dirty="0">
              <a:solidFill>
                <a:prstClr val="black"/>
              </a:solidFill>
              <a:latin typeface="Calibri"/>
            </a:endParaRPr>
          </a:p>
        </p:txBody>
      </p:sp>
      <p:sp>
        <p:nvSpPr>
          <p:cNvPr id="5" name="Rectangle 4"/>
          <p:cNvSpPr/>
          <p:nvPr/>
        </p:nvSpPr>
        <p:spPr>
          <a:xfrm>
            <a:off x="5904999" y="137263"/>
            <a:ext cx="5915659" cy="861623"/>
          </a:xfrm>
          <a:prstGeom prst="rect">
            <a:avLst/>
          </a:prstGeom>
        </p:spPr>
        <p:txBody>
          <a:bodyPr wrap="square" lIns="121373" tIns="60699" rIns="121373" bIns="60699">
            <a:spAutoFit/>
          </a:bodyPr>
          <a:lstStyle/>
          <a:p>
            <a:pPr algn="ctr" eaLnBrk="0" hangingPunct="0"/>
            <a:r>
              <a:rPr lang="en-US" altLang="en-US" b="1" dirty="0">
                <a:solidFill>
                  <a:schemeClr val="bg1"/>
                </a:solidFill>
                <a:latin typeface="Calibri"/>
              </a:rPr>
              <a:t>2017-2018  </a:t>
            </a:r>
            <a:r>
              <a:rPr lang="en-US" altLang="en-US" b="1" dirty="0">
                <a:solidFill>
                  <a:srgbClr val="FFFFFF"/>
                </a:solidFill>
                <a:latin typeface="Calibri"/>
              </a:rPr>
              <a:t>Results: </a:t>
            </a:r>
          </a:p>
          <a:p>
            <a:pPr algn="ctr" eaLnBrk="0" hangingPunct="0"/>
            <a:r>
              <a:rPr lang="en-US" altLang="en-US" b="1" dirty="0">
                <a:solidFill>
                  <a:srgbClr val="FFFFFF"/>
                </a:solidFill>
                <a:latin typeface="Calibri"/>
              </a:rPr>
              <a:t>Dialysis Centers </a:t>
            </a:r>
          </a:p>
        </p:txBody>
      </p:sp>
      <p:graphicFrame>
        <p:nvGraphicFramePr>
          <p:cNvPr id="8" name="Chart 7"/>
          <p:cNvGraphicFramePr>
            <a:graphicFrameLocks/>
          </p:cNvGraphicFramePr>
          <p:nvPr>
            <p:extLst>
              <p:ext uri="{D42A27DB-BD31-4B8C-83A1-F6EECF244321}">
                <p14:modId xmlns:p14="http://schemas.microsoft.com/office/powerpoint/2010/main" val="2652296235"/>
              </p:ext>
            </p:extLst>
          </p:nvPr>
        </p:nvGraphicFramePr>
        <p:xfrm>
          <a:off x="790895" y="2533135"/>
          <a:ext cx="10779473" cy="627708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0" y="8642564"/>
            <a:ext cx="4614689" cy="491911"/>
          </a:xfrm>
          <a:prstGeom prst="rect">
            <a:avLst/>
          </a:prstGeom>
          <a:noFill/>
        </p:spPr>
        <p:txBody>
          <a:bodyPr wrap="square" lIns="121564" tIns="60788" rIns="121564" bIns="60788" rtlCol="0">
            <a:spAutoFit/>
          </a:bodyPr>
          <a:lstStyle/>
          <a:p>
            <a:pPr eaLnBrk="0" hangingPunct="0"/>
            <a:r>
              <a:rPr lang="en-US" dirty="0">
                <a:solidFill>
                  <a:prstClr val="black"/>
                </a:solidFill>
                <a:latin typeface="Calibri"/>
              </a:rPr>
              <a:t>N=71 Reporting Facilities </a:t>
            </a:r>
          </a:p>
        </p:txBody>
      </p:sp>
    </p:spTree>
    <p:extLst>
      <p:ext uri="{BB962C8B-B14F-4D97-AF65-F5344CB8AC3E}">
        <p14:creationId xmlns:p14="http://schemas.microsoft.com/office/powerpoint/2010/main" val="31718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28498" y="8318294"/>
            <a:ext cx="2841837" cy="634339"/>
          </a:xfrm>
          <a:prstGeom prst="rect">
            <a:avLst/>
          </a:prstGeom>
        </p:spPr>
        <p:txBody>
          <a:bodyPr/>
          <a:lstStyle/>
          <a:p>
            <a:pPr>
              <a:defRPr/>
            </a:pPr>
            <a:fld id="{08C89894-C952-40F8-B451-DB1B1AEB000B}" type="slidenum">
              <a:rPr lang="en-US" altLang="en-US" smtClean="0">
                <a:solidFill>
                  <a:srgbClr val="000000"/>
                </a:solidFill>
              </a:rPr>
              <a:pPr>
                <a:defRPr/>
              </a:pPr>
              <a:t>19</a:t>
            </a:fld>
            <a:endParaRPr lang="en-US" alt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139160767"/>
              </p:ext>
            </p:extLst>
          </p:nvPr>
        </p:nvGraphicFramePr>
        <p:xfrm>
          <a:off x="854135" y="3226726"/>
          <a:ext cx="10656233" cy="4838557"/>
        </p:xfrm>
        <a:graphic>
          <a:graphicData uri="http://schemas.openxmlformats.org/drawingml/2006/table">
            <a:tbl>
              <a:tblPr firstRow="1" firstCol="1" bandRow="1"/>
              <a:tblGrid>
                <a:gridCol w="5770800">
                  <a:extLst>
                    <a:ext uri="{9D8B030D-6E8A-4147-A177-3AD203B41FA5}">
                      <a16:colId xmlns:a16="http://schemas.microsoft.com/office/drawing/2014/main" xmlns="" val="20000"/>
                    </a:ext>
                  </a:extLst>
                </a:gridCol>
                <a:gridCol w="2526948">
                  <a:extLst>
                    <a:ext uri="{9D8B030D-6E8A-4147-A177-3AD203B41FA5}">
                      <a16:colId xmlns:a16="http://schemas.microsoft.com/office/drawing/2014/main" xmlns="" val="20001"/>
                    </a:ext>
                  </a:extLst>
                </a:gridCol>
                <a:gridCol w="2358485">
                  <a:extLst>
                    <a:ext uri="{9D8B030D-6E8A-4147-A177-3AD203B41FA5}">
                      <a16:colId xmlns:a16="http://schemas.microsoft.com/office/drawing/2014/main" xmlns="" val="20002"/>
                    </a:ext>
                  </a:extLst>
                </a:gridCol>
              </a:tblGrid>
              <a:tr h="1072528">
                <a:tc>
                  <a:txBody>
                    <a:bodyPr/>
                    <a:lstStyle/>
                    <a:p>
                      <a:pPr marL="0" marR="0">
                        <a:spcBef>
                          <a:spcPts val="0"/>
                        </a:spcBef>
                        <a:spcAft>
                          <a:spcPts val="0"/>
                        </a:spcAft>
                      </a:pPr>
                      <a:r>
                        <a:rPr lang="en-US" sz="2400" b="1" i="1" dirty="0">
                          <a:solidFill>
                            <a:srgbClr val="4F81BD"/>
                          </a:solidFill>
                          <a:effectLst/>
                          <a:latin typeface="Calibri" panose="020F0502020204030204" pitchFamily="34" charset="0"/>
                          <a:ea typeface="Times New Roman"/>
                        </a:rPr>
                        <a:t> </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dirty="0">
                          <a:solidFill>
                            <a:schemeClr val="tx1"/>
                          </a:solidFill>
                          <a:effectLst/>
                          <a:latin typeface="Calibri" panose="020F0502020204030204" pitchFamily="34" charset="0"/>
                          <a:ea typeface="Times New Roman"/>
                        </a:rPr>
                        <a:t>Mean % Vaccinated</a:t>
                      </a:r>
                      <a:endParaRPr lang="en-US" sz="2400" dirty="0">
                        <a:solidFill>
                          <a:schemeClr val="tx1"/>
                        </a:solidFill>
                        <a:effectLst/>
                        <a:latin typeface="Calibri" panose="020F0502020204030204" pitchFamily="34" charset="0"/>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spcBef>
                          <a:spcPts val="0"/>
                        </a:spcBef>
                        <a:spcAft>
                          <a:spcPts val="0"/>
                        </a:spcAft>
                      </a:pPr>
                      <a:r>
                        <a:rPr lang="en-US" sz="2400" b="1" dirty="0">
                          <a:solidFill>
                            <a:schemeClr val="tx1"/>
                          </a:solidFill>
                          <a:effectLst/>
                          <a:latin typeface="Calibri" panose="020F0502020204030204" pitchFamily="34" charset="0"/>
                          <a:ea typeface="Times New Roman"/>
                        </a:rPr>
                        <a:t>Range</a:t>
                      </a:r>
                      <a:endParaRPr lang="en-US" sz="2400" dirty="0">
                        <a:solidFill>
                          <a:schemeClr val="tx1"/>
                        </a:solidFill>
                        <a:effectLst/>
                        <a:latin typeface="Calibri" panose="020F0502020204030204" pitchFamily="34" charset="0"/>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extLst>
                  <a:ext uri="{0D108BD9-81ED-4DB2-BD59-A6C34878D82A}">
                    <a16:rowId xmlns:a16="http://schemas.microsoft.com/office/drawing/2014/main" xmlns="" val="10000"/>
                  </a:ext>
                </a:extLst>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Total Vaccinated</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80%</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(30-97%)</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1"/>
                  </a:ext>
                </a:extLst>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Vaccination Declination Rate</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13%</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(2-45%)</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2"/>
                  </a:ext>
                </a:extLst>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 HCP with Unknown Vaccination Status</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7%</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latin typeface="Calibri" panose="020F0502020204030204" pitchFamily="34" charset="0"/>
                          <a:ea typeface="Times New Roman"/>
                        </a:rPr>
                        <a:t>(0-39%) </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3"/>
                  </a:ext>
                </a:extLst>
              </a:tr>
              <a:tr h="5362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cap="none" baseline="0" dirty="0">
                          <a:effectLst/>
                          <a:latin typeface="Calibri" panose="020F0502020204030204" pitchFamily="34" charset="0"/>
                        </a:rPr>
                        <a:t>HCP with a Medical Contraindication</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1%</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solidFill>
                            <a:schemeClr val="tx1"/>
                          </a:solidFill>
                          <a:effectLst/>
                          <a:latin typeface="Calibri" panose="020F0502020204030204" pitchFamily="34" charset="0"/>
                          <a:ea typeface="Times New Roman"/>
                        </a:rPr>
                        <a:t>(0-4%)</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4"/>
                  </a:ext>
                </a:extLst>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Location Vaccinated</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endParaRPr lang="en-US" sz="2400" dirty="0">
                        <a:effectLst/>
                        <a:latin typeface="Calibri" panose="020F0502020204030204" pitchFamily="34" charset="0"/>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 </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5"/>
                  </a:ext>
                </a:extLst>
              </a:tr>
              <a:tr h="536263">
                <a:tc>
                  <a:txBody>
                    <a:bodyPr/>
                    <a:lstStyle/>
                    <a:p>
                      <a:pPr marL="0" marR="0">
                        <a:spcBef>
                          <a:spcPts val="0"/>
                        </a:spcBef>
                        <a:spcAft>
                          <a:spcPts val="0"/>
                        </a:spcAft>
                      </a:pPr>
                      <a:r>
                        <a:rPr lang="en-US" sz="2400" b="1" dirty="0">
                          <a:effectLst/>
                          <a:latin typeface="Calibri" panose="020F0502020204030204" pitchFamily="34" charset="0"/>
                          <a:ea typeface="Times New Roman"/>
                        </a:rPr>
                        <a:t>At Place of Employment</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55%</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(14-75%)</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6"/>
                  </a:ext>
                </a:extLst>
              </a:tr>
              <a:tr h="548451">
                <a:tc>
                  <a:txBody>
                    <a:bodyPr/>
                    <a:lstStyle/>
                    <a:p>
                      <a:pPr marL="0" marR="0">
                        <a:spcBef>
                          <a:spcPts val="0"/>
                        </a:spcBef>
                        <a:spcAft>
                          <a:spcPts val="0"/>
                        </a:spcAft>
                      </a:pPr>
                      <a:r>
                        <a:rPr lang="en-US" sz="2400" b="1" dirty="0">
                          <a:effectLst/>
                          <a:latin typeface="Calibri" panose="020F0502020204030204" pitchFamily="34" charset="0"/>
                          <a:ea typeface="Times New Roman"/>
                        </a:rPr>
                        <a:t>Outside Place of Employment</a:t>
                      </a:r>
                      <a:endParaRPr lang="en-US" sz="2400" dirty="0">
                        <a:effectLst/>
                        <a:latin typeface="Calibri" panose="020F0502020204030204" pitchFamily="34" charset="0"/>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25%</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panose="020F0502020204030204" pitchFamily="34" charset="0"/>
                          <a:ea typeface="Times New Roman"/>
                        </a:rPr>
                        <a:t>(5-41%)</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
        <p:nvSpPr>
          <p:cNvPr id="4" name="Rectangle 3"/>
          <p:cNvSpPr/>
          <p:nvPr/>
        </p:nvSpPr>
        <p:spPr>
          <a:xfrm>
            <a:off x="854133" y="1759643"/>
            <a:ext cx="10292436" cy="1106842"/>
          </a:xfrm>
          <a:prstGeom prst="rect">
            <a:avLst/>
          </a:prstGeom>
        </p:spPr>
        <p:txBody>
          <a:bodyPr wrap="square" lIns="121581" tIns="60796" rIns="121581" bIns="60796">
            <a:spAutoFit/>
          </a:bodyPr>
          <a:lstStyle/>
          <a:p>
            <a:pPr algn="ctr"/>
            <a:r>
              <a:rPr lang="en-US" sz="3200" b="1" dirty="0">
                <a:latin typeface="+mn-lt"/>
              </a:rPr>
              <a:t>Mean Percent of Non-Acute Care Hospital HCP Vaccinated against Influenza During the 2017-2018 Season </a:t>
            </a:r>
            <a:endParaRPr lang="en-US" sz="3200" dirty="0">
              <a:latin typeface="+mn-lt"/>
            </a:endParaRPr>
          </a:p>
        </p:txBody>
      </p:sp>
      <p:sp>
        <p:nvSpPr>
          <p:cNvPr id="5" name="Rectangle 4"/>
          <p:cNvSpPr/>
          <p:nvPr/>
        </p:nvSpPr>
        <p:spPr>
          <a:xfrm>
            <a:off x="5725853" y="158174"/>
            <a:ext cx="6247821" cy="1106842"/>
          </a:xfrm>
          <a:prstGeom prst="rect">
            <a:avLst/>
          </a:prstGeom>
        </p:spPr>
        <p:txBody>
          <a:bodyPr wrap="square" lIns="121581" tIns="60796" rIns="121581" bIns="60796">
            <a:spAutoFit/>
          </a:bodyPr>
          <a:lstStyle/>
          <a:p>
            <a:pPr algn="ctr"/>
            <a:r>
              <a:rPr lang="en-US" altLang="en-US" sz="3200" b="1" dirty="0">
                <a:solidFill>
                  <a:schemeClr val="bg1"/>
                </a:solidFill>
                <a:latin typeface="+mn-lt"/>
              </a:rPr>
              <a:t>2017-2018 R</a:t>
            </a:r>
            <a:r>
              <a:rPr lang="en-US" altLang="en-US" sz="3200" b="1" dirty="0">
                <a:solidFill>
                  <a:srgbClr val="FFFFFF"/>
                </a:solidFill>
                <a:latin typeface="+mn-lt"/>
              </a:rPr>
              <a:t>esults: </a:t>
            </a:r>
          </a:p>
          <a:p>
            <a:pPr algn="ctr"/>
            <a:r>
              <a:rPr lang="en-US" altLang="en-US" sz="3200" b="1" dirty="0">
                <a:solidFill>
                  <a:srgbClr val="FFFFFF"/>
                </a:solidFill>
                <a:latin typeface="+mn-lt"/>
              </a:rPr>
              <a:t>Non-Acute Care Hospitals</a:t>
            </a:r>
            <a:r>
              <a:rPr lang="en-US" altLang="en-US" b="1" dirty="0">
                <a:solidFill>
                  <a:srgbClr val="FFFFFF"/>
                </a:solidFill>
              </a:rPr>
              <a:t> </a:t>
            </a:r>
          </a:p>
        </p:txBody>
      </p:sp>
      <p:sp>
        <p:nvSpPr>
          <p:cNvPr id="6" name="TextBox 5"/>
          <p:cNvSpPr txBox="1"/>
          <p:nvPr/>
        </p:nvSpPr>
        <p:spPr>
          <a:xfrm>
            <a:off x="854133" y="8318293"/>
            <a:ext cx="6656435" cy="491930"/>
          </a:xfrm>
          <a:prstGeom prst="rect">
            <a:avLst/>
          </a:prstGeom>
          <a:noFill/>
        </p:spPr>
        <p:txBody>
          <a:bodyPr wrap="square" lIns="121581" tIns="60796" rIns="121581" bIns="60796" rtlCol="0">
            <a:spAutoFit/>
          </a:bodyPr>
          <a:lstStyle/>
          <a:p>
            <a:r>
              <a:rPr lang="en-US" dirty="0">
                <a:latin typeface="+mn-lt"/>
              </a:rPr>
              <a:t>N=36 Reporting Facilities </a:t>
            </a:r>
          </a:p>
        </p:txBody>
      </p:sp>
    </p:spTree>
    <p:extLst>
      <p:ext uri="{BB962C8B-B14F-4D97-AF65-F5344CB8AC3E}">
        <p14:creationId xmlns:p14="http://schemas.microsoft.com/office/powerpoint/2010/main" val="941716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p>
        </p:txBody>
      </p:sp>
      <p:sp>
        <p:nvSpPr>
          <p:cNvPr id="3" name="Content Placeholder 2"/>
          <p:cNvSpPr>
            <a:spLocks noGrp="1"/>
          </p:cNvSpPr>
          <p:nvPr>
            <p:ph idx="1"/>
          </p:nvPr>
        </p:nvSpPr>
        <p:spPr>
          <a:xfrm>
            <a:off x="464548" y="1634854"/>
            <a:ext cx="10960101" cy="7001010"/>
          </a:xfrm>
        </p:spPr>
        <p:txBody>
          <a:bodyPr/>
          <a:lstStyle/>
          <a:p>
            <a:r>
              <a:rPr lang="en-US" sz="2400" dirty="0"/>
              <a:t>Health care personnel (HCP) are at high risk for influenza exposure and illness, and may be a source of influenza virus transmission in health care settings. </a:t>
            </a:r>
          </a:p>
          <a:p>
            <a:endParaRPr lang="en-US" sz="2400" dirty="0"/>
          </a:p>
          <a:p>
            <a:r>
              <a:rPr lang="en-US" sz="2400" dirty="0"/>
              <a:t>Annual immunization is the best method of preventing influenza and potentially serious complications.*</a:t>
            </a:r>
          </a:p>
          <a:p>
            <a:endParaRPr lang="en-US" sz="2400" dirty="0"/>
          </a:p>
          <a:p>
            <a:r>
              <a:rPr lang="en-US" sz="2400" dirty="0"/>
              <a:t>The Massachusetts Department of Public Health (DPH) considers the prevention of influenza by promoting vaccination an organizational priority that should be part of the overall institutional commitment to improvement for licensed healthcare facilities. </a:t>
            </a:r>
          </a:p>
          <a:p>
            <a:endParaRPr lang="en-US" sz="24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a:t>
            </a:r>
            <a:r>
              <a:rPr lang="en-US" sz="1800" dirty="0">
                <a:hlinkClick r:id="rId3"/>
              </a:rPr>
              <a:t>https://www.cdc.gov/flu/professionals/infectioncontrol/healthcaresettings.htm</a:t>
            </a:r>
            <a:endParaRPr lang="en-US" sz="1800" dirty="0"/>
          </a:p>
          <a:p>
            <a:pPr marL="0" indent="0">
              <a:buNone/>
            </a:pPr>
            <a:endParaRPr lang="en-US" sz="27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p>
          <a:p>
            <a:pPr marL="0" indent="0">
              <a:buNone/>
            </a:pPr>
            <a:endParaRPr lang="en-US" sz="2400" dirty="0">
              <a:solidFill>
                <a:schemeClr val="bg1">
                  <a:lumMod val="50000"/>
                </a:schemeClr>
              </a:solidFill>
            </a:endParaRPr>
          </a:p>
          <a:p>
            <a:pPr marL="0" indent="0">
              <a:buNone/>
            </a:pPr>
            <a:endParaRPr lang="en-US" sz="2400" dirty="0">
              <a:solidFill>
                <a:schemeClr val="bg1">
                  <a:lumMod val="50000"/>
                </a:schemeClr>
              </a:solidFill>
            </a:endParaRPr>
          </a:p>
          <a:p>
            <a:endParaRPr lang="en-US" sz="2700" dirty="0"/>
          </a:p>
        </p:txBody>
      </p:sp>
      <p:sp>
        <p:nvSpPr>
          <p:cNvPr id="6" name="Slide Number Placeholder 5"/>
          <p:cNvSpPr>
            <a:spLocks noGrp="1"/>
          </p:cNvSpPr>
          <p:nvPr>
            <p:ph type="sldNum" sz="quarter" idx="11"/>
          </p:nvPr>
        </p:nvSpPr>
        <p:spPr/>
        <p:txBody>
          <a:bodyPr/>
          <a:lstStyle/>
          <a:p>
            <a:pPr>
              <a:defRPr/>
            </a:pPr>
            <a:fld id="{97AF3797-32A6-46C6-BF98-E21B4AB7E1D0}" type="slidenum">
              <a:rPr lang="en-US" altLang="en-US" smtClean="0"/>
              <a:pPr>
                <a:defRPr/>
              </a:pPr>
              <a:t>2</a:t>
            </a:fld>
            <a:endParaRPr lang="en-US" altLang="en-US" dirty="0"/>
          </a:p>
        </p:txBody>
      </p:sp>
    </p:spTree>
    <p:extLst>
      <p:ext uri="{BB962C8B-B14F-4D97-AF65-F5344CB8AC3E}">
        <p14:creationId xmlns:p14="http://schemas.microsoft.com/office/powerpoint/2010/main" val="289720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28498" y="8318294"/>
            <a:ext cx="2841837" cy="634339"/>
          </a:xfrm>
          <a:prstGeom prst="rect">
            <a:avLst/>
          </a:prstGeom>
        </p:spPr>
        <p:txBody>
          <a:bodyPr/>
          <a:lstStyle/>
          <a:p>
            <a:pPr>
              <a:defRPr/>
            </a:pPr>
            <a:fld id="{08C89894-C952-40F8-B451-DB1B1AEB000B}" type="slidenum">
              <a:rPr lang="en-US" altLang="en-US" smtClean="0">
                <a:solidFill>
                  <a:srgbClr val="000000"/>
                </a:solidFill>
              </a:rPr>
              <a:pPr>
                <a:defRPr/>
              </a:pPr>
              <a:t>20</a:t>
            </a:fld>
            <a:endParaRPr lang="en-US" altLang="en-US" dirty="0">
              <a:solidFill>
                <a:srgbClr val="000000"/>
              </a:solidFill>
            </a:endParaRPr>
          </a:p>
        </p:txBody>
      </p:sp>
      <p:sp>
        <p:nvSpPr>
          <p:cNvPr id="5" name="Rectangle 4"/>
          <p:cNvSpPr/>
          <p:nvPr/>
        </p:nvSpPr>
        <p:spPr>
          <a:xfrm>
            <a:off x="5725853" y="158174"/>
            <a:ext cx="6247821" cy="1106842"/>
          </a:xfrm>
          <a:prstGeom prst="rect">
            <a:avLst/>
          </a:prstGeom>
        </p:spPr>
        <p:txBody>
          <a:bodyPr wrap="square" lIns="121581" tIns="60796" rIns="121581" bIns="60796">
            <a:spAutoFit/>
          </a:bodyPr>
          <a:lstStyle/>
          <a:p>
            <a:pPr algn="ctr"/>
            <a:r>
              <a:rPr lang="en-US" altLang="en-US" sz="3200" b="1" dirty="0">
                <a:solidFill>
                  <a:schemeClr val="bg1"/>
                </a:solidFill>
                <a:latin typeface="+mn-lt"/>
              </a:rPr>
              <a:t>2017-2018 Results</a:t>
            </a:r>
            <a:r>
              <a:rPr lang="en-US" altLang="en-US" sz="3200" b="1" dirty="0">
                <a:solidFill>
                  <a:srgbClr val="FFFFFF"/>
                </a:solidFill>
                <a:latin typeface="+mn-lt"/>
              </a:rPr>
              <a:t>: </a:t>
            </a:r>
          </a:p>
          <a:p>
            <a:pPr algn="ctr"/>
            <a:r>
              <a:rPr lang="en-US" altLang="en-US" sz="3200" b="1" dirty="0">
                <a:solidFill>
                  <a:srgbClr val="FFFFFF"/>
                </a:solidFill>
                <a:latin typeface="+mn-lt"/>
              </a:rPr>
              <a:t>Non-Acute Care Hospitals</a:t>
            </a:r>
            <a:r>
              <a:rPr lang="en-US" altLang="en-US" b="1" dirty="0">
                <a:solidFill>
                  <a:srgbClr val="FFFFFF"/>
                </a:solidFill>
              </a:rPr>
              <a:t> </a:t>
            </a:r>
          </a:p>
        </p:txBody>
      </p:sp>
      <p:sp>
        <p:nvSpPr>
          <p:cNvPr id="6" name="TextBox 5"/>
          <p:cNvSpPr txBox="1"/>
          <p:nvPr/>
        </p:nvSpPr>
        <p:spPr>
          <a:xfrm>
            <a:off x="204683" y="8642545"/>
            <a:ext cx="6656435" cy="491930"/>
          </a:xfrm>
          <a:prstGeom prst="rect">
            <a:avLst/>
          </a:prstGeom>
          <a:noFill/>
        </p:spPr>
        <p:txBody>
          <a:bodyPr wrap="square" lIns="121581" tIns="60796" rIns="121581" bIns="60796" rtlCol="0">
            <a:spAutoFit/>
          </a:bodyPr>
          <a:lstStyle/>
          <a:p>
            <a:r>
              <a:rPr lang="en-US" dirty="0">
                <a:latin typeface="+mn-lt"/>
              </a:rPr>
              <a:t>N=36 Reporting Facilities </a:t>
            </a:r>
          </a:p>
        </p:txBody>
      </p:sp>
      <p:sp>
        <p:nvSpPr>
          <p:cNvPr id="7" name="Rectangle 6"/>
          <p:cNvSpPr/>
          <p:nvPr/>
        </p:nvSpPr>
        <p:spPr>
          <a:xfrm>
            <a:off x="664326" y="1761321"/>
            <a:ext cx="10906009" cy="1106842"/>
          </a:xfrm>
          <a:prstGeom prst="rect">
            <a:avLst/>
          </a:prstGeom>
        </p:spPr>
        <p:txBody>
          <a:bodyPr wrap="square" lIns="121581" tIns="60796" rIns="121581" bIns="60796">
            <a:spAutoFit/>
          </a:bodyPr>
          <a:lstStyle/>
          <a:p>
            <a:pPr algn="ctr"/>
            <a:r>
              <a:rPr lang="en-US" sz="3200" b="1" dirty="0">
                <a:solidFill>
                  <a:prstClr val="black"/>
                </a:solidFill>
                <a:latin typeface="Calibri"/>
              </a:rPr>
              <a:t>Overall Non-Acute Care Hospital Vaccination of HCP by Personnel Category </a:t>
            </a:r>
            <a:endParaRPr lang="en-US" sz="2700" dirty="0"/>
          </a:p>
        </p:txBody>
      </p:sp>
      <p:graphicFrame>
        <p:nvGraphicFramePr>
          <p:cNvPr id="8" name="Chart 7"/>
          <p:cNvGraphicFramePr>
            <a:graphicFrameLocks/>
          </p:cNvGraphicFramePr>
          <p:nvPr>
            <p:extLst>
              <p:ext uri="{D42A27DB-BD31-4B8C-83A1-F6EECF244321}">
                <p14:modId xmlns:p14="http://schemas.microsoft.com/office/powerpoint/2010/main" val="1412175894"/>
              </p:ext>
            </p:extLst>
          </p:nvPr>
        </p:nvGraphicFramePr>
        <p:xfrm>
          <a:off x="790895" y="2533135"/>
          <a:ext cx="10779473" cy="61094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46410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a:xfrm>
            <a:off x="8728498" y="8318293"/>
            <a:ext cx="2841837" cy="634339"/>
          </a:xfrm>
          <a:prstGeom prst="rect">
            <a:avLst/>
          </a:prstGeom>
        </p:spPr>
        <p:txBody>
          <a:bodyPr/>
          <a:lstStyle/>
          <a:p>
            <a:pPr>
              <a:defRPr/>
            </a:pPr>
            <a:fld id="{08C89894-C952-40F8-B451-DB1B1AEB000B}" type="slidenum">
              <a:rPr lang="en-US" altLang="en-US" smtClean="0">
                <a:solidFill>
                  <a:srgbClr val="000000"/>
                </a:solidFill>
              </a:rPr>
              <a:pPr>
                <a:defRPr/>
              </a:pPr>
              <a:t>21</a:t>
            </a:fld>
            <a:endParaRPr lang="en-US" altLang="en-US" dirty="0">
              <a:solidFill>
                <a:srgbClr val="000000"/>
              </a:solidFill>
            </a:endParaRPr>
          </a:p>
        </p:txBody>
      </p:sp>
      <p:sp>
        <p:nvSpPr>
          <p:cNvPr id="11" name="Rectangle 10"/>
          <p:cNvSpPr/>
          <p:nvPr/>
        </p:nvSpPr>
        <p:spPr>
          <a:xfrm>
            <a:off x="775815" y="1755718"/>
            <a:ext cx="10360315" cy="778888"/>
          </a:xfrm>
          <a:prstGeom prst="rect">
            <a:avLst/>
          </a:prstGeom>
        </p:spPr>
        <p:txBody>
          <a:bodyPr wrap="square" lIns="121789" tIns="60894" rIns="121789" bIns="60894">
            <a:spAutoFit/>
          </a:bodyPr>
          <a:lstStyle/>
          <a:p>
            <a:pPr algn="ctr"/>
            <a:r>
              <a:rPr lang="en-US" sz="2100" b="1" dirty="0">
                <a:latin typeface="+mn-lt"/>
              </a:rPr>
              <a:t>Mean Percent of HCP Vaccination and Declination  Rates for Ambulatory Surgical Centers, Dialysis Centers and Non-Acute Hospitals: 2013-2018 Influenza Seasons</a:t>
            </a:r>
            <a:endParaRPr lang="en-US" sz="2100" dirty="0">
              <a:latin typeface="+mn-lt"/>
            </a:endParaRPr>
          </a:p>
        </p:txBody>
      </p:sp>
      <p:sp>
        <p:nvSpPr>
          <p:cNvPr id="13" name="Rectangle 12"/>
          <p:cNvSpPr/>
          <p:nvPr/>
        </p:nvSpPr>
        <p:spPr>
          <a:xfrm>
            <a:off x="6016697" y="132853"/>
            <a:ext cx="5553638" cy="1369472"/>
          </a:xfrm>
          <a:prstGeom prst="rect">
            <a:avLst/>
          </a:prstGeom>
        </p:spPr>
        <p:txBody>
          <a:bodyPr wrap="square" lIns="121789" tIns="60894" rIns="121789" bIns="60894">
            <a:spAutoFit/>
          </a:bodyPr>
          <a:lstStyle/>
          <a:p>
            <a:pPr algn="ctr"/>
            <a:r>
              <a:rPr lang="en-US" altLang="en-US" sz="2700" b="1" dirty="0">
                <a:solidFill>
                  <a:srgbClr val="FFFFFF"/>
                </a:solidFill>
                <a:latin typeface="+mn-lt"/>
              </a:rPr>
              <a:t>Trends Over Time: </a:t>
            </a:r>
          </a:p>
          <a:p>
            <a:pPr algn="ctr"/>
            <a:r>
              <a:rPr lang="en-US" altLang="en-US" sz="2700" b="1" dirty="0">
                <a:solidFill>
                  <a:srgbClr val="FFFFFF"/>
                </a:solidFill>
                <a:latin typeface="+mn-lt"/>
              </a:rPr>
              <a:t>ASCs, Dialysis Centers and Non-Acute Hospitals   </a:t>
            </a:r>
          </a:p>
        </p:txBody>
      </p:sp>
      <p:grpSp>
        <p:nvGrpSpPr>
          <p:cNvPr id="7" name="Group 6"/>
          <p:cNvGrpSpPr>
            <a:grpSpLocks/>
          </p:cNvGrpSpPr>
          <p:nvPr/>
        </p:nvGrpSpPr>
        <p:grpSpPr bwMode="auto">
          <a:xfrm>
            <a:off x="551793" y="2534606"/>
            <a:ext cx="10783614" cy="5549462"/>
            <a:chOff x="-718505" y="-142507"/>
            <a:chExt cx="6786600" cy="3479004"/>
          </a:xfrm>
        </p:grpSpPr>
        <p:graphicFrame>
          <p:nvGraphicFramePr>
            <p:cNvPr id="8" name="Chart 7"/>
            <p:cNvGraphicFramePr>
              <a:graphicFrameLocks/>
            </p:cNvGraphicFramePr>
            <p:nvPr>
              <p:extLst>
                <p:ext uri="{D42A27DB-BD31-4B8C-83A1-F6EECF244321}">
                  <p14:modId xmlns:p14="http://schemas.microsoft.com/office/powerpoint/2010/main" val="6821671"/>
                </p:ext>
              </p:extLst>
            </p:nvPr>
          </p:nvGraphicFramePr>
          <p:xfrm>
            <a:off x="-718505" y="-142507"/>
            <a:ext cx="6786600" cy="3479004"/>
          </p:xfrm>
          <a:graphic>
            <a:graphicData uri="http://schemas.openxmlformats.org/drawingml/2006/chart">
              <c:chart xmlns:c="http://schemas.openxmlformats.org/drawingml/2006/chart" xmlns:r="http://schemas.openxmlformats.org/officeDocument/2006/relationships" r:id="rId3"/>
            </a:graphicData>
          </a:graphic>
        </p:graphicFrame>
        <p:sp>
          <p:nvSpPr>
            <p:cNvPr id="12" name="Line 18"/>
            <p:cNvSpPr>
              <a:spLocks noChangeShapeType="1"/>
            </p:cNvSpPr>
            <p:nvPr/>
          </p:nvSpPr>
          <p:spPr bwMode="auto">
            <a:xfrm flipV="1">
              <a:off x="-3554" y="614792"/>
              <a:ext cx="5946234" cy="0"/>
            </a:xfrm>
            <a:prstGeom prst="line">
              <a:avLst/>
            </a:prstGeom>
            <a:ln w="19050">
              <a:solidFill>
                <a:schemeClr val="tx2"/>
              </a:solidFill>
              <a:headEnd/>
              <a:tailEnd/>
            </a:ln>
          </p:spPr>
          <p:style>
            <a:lnRef idx="1">
              <a:schemeClr val="accent2"/>
            </a:lnRef>
            <a:fillRef idx="0">
              <a:schemeClr val="accent2"/>
            </a:fillRef>
            <a:effectRef idx="0">
              <a:schemeClr val="accent2"/>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grpSp>
      <p:sp>
        <p:nvSpPr>
          <p:cNvPr id="17" name="TextBox 16"/>
          <p:cNvSpPr txBox="1"/>
          <p:nvPr/>
        </p:nvSpPr>
        <p:spPr>
          <a:xfrm>
            <a:off x="2695892" y="2822016"/>
            <a:ext cx="1497724" cy="461665"/>
          </a:xfrm>
          <a:prstGeom prst="rect">
            <a:avLst/>
          </a:prstGeom>
          <a:noFill/>
        </p:spPr>
        <p:txBody>
          <a:bodyPr wrap="square" rtlCol="0">
            <a:spAutoFit/>
          </a:bodyPr>
          <a:lstStyle/>
          <a:p>
            <a:r>
              <a:rPr lang="en-US" b="1" dirty="0">
                <a:latin typeface="+mj-lt"/>
              </a:rPr>
              <a:t>ASC</a:t>
            </a:r>
          </a:p>
        </p:txBody>
      </p:sp>
      <p:sp>
        <p:nvSpPr>
          <p:cNvPr id="18" name="TextBox 17"/>
          <p:cNvSpPr txBox="1"/>
          <p:nvPr/>
        </p:nvSpPr>
        <p:spPr>
          <a:xfrm>
            <a:off x="5780768" y="2785224"/>
            <a:ext cx="1497724" cy="461665"/>
          </a:xfrm>
          <a:prstGeom prst="rect">
            <a:avLst/>
          </a:prstGeom>
          <a:noFill/>
        </p:spPr>
        <p:txBody>
          <a:bodyPr wrap="square" rtlCol="0">
            <a:spAutoFit/>
          </a:bodyPr>
          <a:lstStyle/>
          <a:p>
            <a:r>
              <a:rPr lang="en-US" b="1" dirty="0">
                <a:latin typeface="+mj-lt"/>
              </a:rPr>
              <a:t>Dialysis</a:t>
            </a:r>
          </a:p>
        </p:txBody>
      </p:sp>
      <p:sp>
        <p:nvSpPr>
          <p:cNvPr id="19" name="TextBox 18"/>
          <p:cNvSpPr txBox="1"/>
          <p:nvPr/>
        </p:nvSpPr>
        <p:spPr>
          <a:xfrm>
            <a:off x="8728498" y="2659093"/>
            <a:ext cx="1724040" cy="830997"/>
          </a:xfrm>
          <a:prstGeom prst="rect">
            <a:avLst/>
          </a:prstGeom>
          <a:noFill/>
        </p:spPr>
        <p:txBody>
          <a:bodyPr wrap="square" rtlCol="0">
            <a:spAutoFit/>
          </a:bodyPr>
          <a:lstStyle/>
          <a:p>
            <a:pPr algn="ctr"/>
            <a:r>
              <a:rPr lang="en-US" b="1" dirty="0">
                <a:latin typeface="+mj-lt"/>
              </a:rPr>
              <a:t>Non-Acute Hospitals</a:t>
            </a:r>
          </a:p>
        </p:txBody>
      </p:sp>
    </p:spTree>
    <p:extLst>
      <p:ext uri="{BB962C8B-B14F-4D97-AF65-F5344CB8AC3E}">
        <p14:creationId xmlns:p14="http://schemas.microsoft.com/office/powerpoint/2010/main" val="8934820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a:xfrm>
            <a:off x="8728498" y="8661194"/>
            <a:ext cx="2841837" cy="634339"/>
          </a:xfrm>
        </p:spPr>
        <p:txBody>
          <a:bodyPr/>
          <a:lstStyle/>
          <a:p>
            <a:pPr>
              <a:defRPr/>
            </a:pPr>
            <a:fld id="{0BD109FE-154F-49E4-8D02-47A3E8B5008A}" type="slidenum">
              <a:rPr lang="en-US" altLang="en-US" smtClean="0"/>
              <a:pPr>
                <a:defRPr/>
              </a:pPr>
              <a:t>22</a:t>
            </a:fld>
            <a:endParaRPr lang="en-US" altLang="en-US" dirty="0"/>
          </a:p>
        </p:txBody>
      </p:sp>
      <p:sp>
        <p:nvSpPr>
          <p:cNvPr id="3" name="Rectangle 2"/>
          <p:cNvSpPr/>
          <p:nvPr/>
        </p:nvSpPr>
        <p:spPr>
          <a:xfrm>
            <a:off x="6016697" y="351137"/>
            <a:ext cx="5553638" cy="696900"/>
          </a:xfrm>
          <a:prstGeom prst="rect">
            <a:avLst/>
          </a:prstGeom>
        </p:spPr>
        <p:txBody>
          <a:bodyPr wrap="square" lIns="121789" tIns="60894" rIns="121789" bIns="60894">
            <a:spAutoFit/>
          </a:bodyPr>
          <a:lstStyle/>
          <a:p>
            <a:pPr algn="ctr"/>
            <a:r>
              <a:rPr lang="en-US" altLang="en-US" sz="3700" b="1" dirty="0">
                <a:solidFill>
                  <a:schemeClr val="bg1"/>
                </a:solidFill>
                <a:latin typeface="+mn-lt"/>
              </a:rPr>
              <a:t>2017-2018 Results</a:t>
            </a:r>
            <a:r>
              <a:rPr lang="en-US" altLang="en-US" sz="3700" b="1" dirty="0">
                <a:solidFill>
                  <a:srgbClr val="FFFFFF"/>
                </a:solidFill>
                <a:latin typeface="+mn-lt"/>
              </a:rPr>
              <a:t>: Clinics</a:t>
            </a:r>
          </a:p>
        </p:txBody>
      </p:sp>
      <p:graphicFrame>
        <p:nvGraphicFramePr>
          <p:cNvPr id="5" name="Table 4"/>
          <p:cNvGraphicFramePr>
            <a:graphicFrameLocks noGrp="1"/>
          </p:cNvGraphicFramePr>
          <p:nvPr>
            <p:extLst>
              <p:ext uri="{D42A27DB-BD31-4B8C-83A1-F6EECF244321}">
                <p14:modId xmlns:p14="http://schemas.microsoft.com/office/powerpoint/2010/main" val="3047741687"/>
              </p:ext>
            </p:extLst>
          </p:nvPr>
        </p:nvGraphicFramePr>
        <p:xfrm>
          <a:off x="727595" y="2478351"/>
          <a:ext cx="10692476" cy="5967634"/>
        </p:xfrm>
        <a:graphic>
          <a:graphicData uri="http://schemas.openxmlformats.org/drawingml/2006/table">
            <a:tbl>
              <a:tblPr firstRow="1" firstCol="1" bandRow="1"/>
              <a:tblGrid>
                <a:gridCol w="6096667">
                  <a:extLst>
                    <a:ext uri="{9D8B030D-6E8A-4147-A177-3AD203B41FA5}">
                      <a16:colId xmlns:a16="http://schemas.microsoft.com/office/drawing/2014/main" xmlns="" val="20000"/>
                    </a:ext>
                  </a:extLst>
                </a:gridCol>
                <a:gridCol w="2336457">
                  <a:extLst>
                    <a:ext uri="{9D8B030D-6E8A-4147-A177-3AD203B41FA5}">
                      <a16:colId xmlns:a16="http://schemas.microsoft.com/office/drawing/2014/main" xmlns="" val="20001"/>
                    </a:ext>
                  </a:extLst>
                </a:gridCol>
                <a:gridCol w="2259352">
                  <a:extLst>
                    <a:ext uri="{9D8B030D-6E8A-4147-A177-3AD203B41FA5}">
                      <a16:colId xmlns:a16="http://schemas.microsoft.com/office/drawing/2014/main" xmlns="" val="20002"/>
                    </a:ext>
                  </a:extLst>
                </a:gridCol>
              </a:tblGrid>
              <a:tr h="1190820">
                <a:tc>
                  <a:txBody>
                    <a:bodyPr/>
                    <a:lstStyle/>
                    <a:p>
                      <a:pPr marL="0" marR="0">
                        <a:spcBef>
                          <a:spcPts val="0"/>
                        </a:spcBef>
                        <a:spcAft>
                          <a:spcPts val="0"/>
                        </a:spcAft>
                      </a:pPr>
                      <a:r>
                        <a:rPr lang="en-US" sz="1500" b="1" dirty="0">
                          <a:solidFill>
                            <a:srgbClr val="FFFFFF"/>
                          </a:solidFill>
                          <a:effectLst/>
                          <a:latin typeface="Calibri"/>
                          <a:ea typeface="Times New Roman"/>
                          <a:cs typeface="Arial"/>
                        </a:rPr>
                        <a:t> </a:t>
                      </a:r>
                      <a:endParaRPr lang="en-US" sz="16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Mean % Vaccinated</a:t>
                      </a:r>
                      <a:endParaRPr lang="en-US" sz="240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Range</a:t>
                      </a:r>
                      <a:endParaRPr lang="en-US" sz="240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extLst>
                  <a:ext uri="{0D108BD9-81ED-4DB2-BD59-A6C34878D82A}">
                    <a16:rowId xmlns:a16="http://schemas.microsoft.com/office/drawing/2014/main" xmlns="" val="10000"/>
                  </a:ext>
                </a:extLst>
              </a:tr>
              <a:tr h="595410">
                <a:tc>
                  <a:txBody>
                    <a:bodyPr/>
                    <a:lstStyle/>
                    <a:p>
                      <a:pPr marL="0" marR="0">
                        <a:spcBef>
                          <a:spcPts val="0"/>
                        </a:spcBef>
                        <a:spcAft>
                          <a:spcPts val="0"/>
                        </a:spcAft>
                      </a:pPr>
                      <a:r>
                        <a:rPr lang="en-US" sz="2400" b="1" dirty="0">
                          <a:effectLst/>
                          <a:latin typeface="Calibri"/>
                          <a:ea typeface="Times New Roman"/>
                          <a:cs typeface="Arial"/>
                        </a:rPr>
                        <a:t>Total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75%</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(10-100%)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1"/>
                  </a:ext>
                </a:extLst>
              </a:tr>
              <a:tr h="595410">
                <a:tc>
                  <a:txBody>
                    <a:bodyPr/>
                    <a:lstStyle/>
                    <a:p>
                      <a:pPr marL="0" marR="0">
                        <a:spcBef>
                          <a:spcPts val="0"/>
                        </a:spcBef>
                        <a:spcAft>
                          <a:spcPts val="0"/>
                        </a:spcAft>
                      </a:pPr>
                      <a:r>
                        <a:rPr lang="en-US" sz="2400" b="1" dirty="0">
                          <a:solidFill>
                            <a:schemeClr val="tx1"/>
                          </a:solidFill>
                          <a:effectLst/>
                          <a:latin typeface="Calibri"/>
                          <a:ea typeface="Times New Roman"/>
                          <a:cs typeface="Arial"/>
                        </a:rPr>
                        <a:t>Total</a:t>
                      </a:r>
                      <a:r>
                        <a:rPr lang="en-US" sz="2400" b="1" baseline="0" dirty="0">
                          <a:solidFill>
                            <a:schemeClr val="tx1"/>
                          </a:solidFill>
                          <a:effectLst/>
                          <a:latin typeface="Calibri"/>
                          <a:ea typeface="Times New Roman"/>
                          <a:cs typeface="Arial"/>
                        </a:rPr>
                        <a:t> Exceptions</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2"/>
                  </a:ext>
                </a:extLst>
              </a:tr>
              <a:tr h="595410">
                <a:tc>
                  <a:txBody>
                    <a:bodyPr/>
                    <a:lstStyle/>
                    <a:p>
                      <a:pPr marL="0" marR="0" algn="r">
                        <a:spcBef>
                          <a:spcPts val="0"/>
                        </a:spcBef>
                        <a:spcAft>
                          <a:spcPts val="0"/>
                        </a:spcAft>
                      </a:pPr>
                      <a:r>
                        <a:rPr lang="en-US" sz="2400" dirty="0">
                          <a:effectLst/>
                          <a:latin typeface="+mn-lt"/>
                          <a:ea typeface="Times New Roman"/>
                        </a:rPr>
                        <a:t>Medical</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1%</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(0-14%)</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3"/>
                  </a:ext>
                </a:extLst>
              </a:tr>
              <a:tr h="595410">
                <a:tc>
                  <a:txBody>
                    <a:bodyPr/>
                    <a:lstStyle/>
                    <a:p>
                      <a:pPr marL="0" marR="0" algn="r">
                        <a:spcBef>
                          <a:spcPts val="0"/>
                        </a:spcBef>
                        <a:spcAft>
                          <a:spcPts val="0"/>
                        </a:spcAft>
                      </a:pPr>
                      <a:r>
                        <a:rPr lang="en-US" sz="2400" dirty="0">
                          <a:effectLst/>
                          <a:latin typeface="+mn-lt"/>
                          <a:ea typeface="Times New Roman"/>
                        </a:rPr>
                        <a:t>Declined</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20%</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(0-100%)</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4"/>
                  </a:ext>
                </a:extLst>
              </a:tr>
              <a:tr h="595410">
                <a:tc>
                  <a:txBody>
                    <a:bodyPr/>
                    <a:lstStyle/>
                    <a:p>
                      <a:pPr marL="0" marR="0" algn="r">
                        <a:spcBef>
                          <a:spcPts val="0"/>
                        </a:spcBef>
                        <a:spcAft>
                          <a:spcPts val="0"/>
                        </a:spcAft>
                      </a:pPr>
                      <a:r>
                        <a:rPr lang="en-US" sz="2400" dirty="0">
                          <a:effectLst/>
                          <a:latin typeface="+mn-lt"/>
                          <a:ea typeface="Times New Roman"/>
                        </a:rPr>
                        <a:t>Unknown</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7%</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(0-90%)</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5"/>
                  </a:ext>
                </a:extLst>
              </a:tr>
              <a:tr h="595410">
                <a:tc>
                  <a:txBody>
                    <a:bodyPr/>
                    <a:lstStyle/>
                    <a:p>
                      <a:pPr marL="0" marR="0">
                        <a:spcBef>
                          <a:spcPts val="0"/>
                        </a:spcBef>
                        <a:spcAft>
                          <a:spcPts val="0"/>
                        </a:spcAft>
                      </a:pPr>
                      <a:r>
                        <a:rPr lang="en-US" sz="2400" b="1" dirty="0">
                          <a:effectLst/>
                          <a:latin typeface="Calibri"/>
                          <a:ea typeface="Times New Roman"/>
                          <a:cs typeface="Arial"/>
                        </a:rPr>
                        <a:t>Location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6"/>
                  </a:ext>
                </a:extLst>
              </a:tr>
              <a:tr h="595410">
                <a:tc>
                  <a:txBody>
                    <a:bodyPr/>
                    <a:lstStyle/>
                    <a:p>
                      <a:pPr marL="0" marR="0" algn="r">
                        <a:spcBef>
                          <a:spcPts val="0"/>
                        </a:spcBef>
                        <a:spcAft>
                          <a:spcPts val="0"/>
                        </a:spcAft>
                      </a:pPr>
                      <a:r>
                        <a:rPr lang="en-US" sz="2400" b="1" dirty="0">
                          <a:effectLst/>
                          <a:latin typeface="Calibri"/>
                          <a:ea typeface="Times New Roman"/>
                          <a:cs typeface="Arial"/>
                        </a:rPr>
                        <a:t>At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31%</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7"/>
                  </a:ext>
                </a:extLst>
              </a:tr>
              <a:tr h="608944">
                <a:tc>
                  <a:txBody>
                    <a:bodyPr/>
                    <a:lstStyle/>
                    <a:p>
                      <a:pPr marL="0" marR="0" algn="r">
                        <a:spcBef>
                          <a:spcPts val="0"/>
                        </a:spcBef>
                        <a:spcAft>
                          <a:spcPts val="0"/>
                        </a:spcAft>
                      </a:pPr>
                      <a:r>
                        <a:rPr lang="en-US" sz="2400" b="1" dirty="0">
                          <a:effectLst/>
                          <a:latin typeface="Calibri"/>
                          <a:ea typeface="Times New Roman"/>
                          <a:cs typeface="Arial"/>
                        </a:rPr>
                        <a:t>Outside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44%</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6" name="Rectangle 5"/>
          <p:cNvSpPr/>
          <p:nvPr/>
        </p:nvSpPr>
        <p:spPr>
          <a:xfrm>
            <a:off x="869949" y="1369492"/>
            <a:ext cx="10550121" cy="1106842"/>
          </a:xfrm>
          <a:prstGeom prst="rect">
            <a:avLst/>
          </a:prstGeom>
        </p:spPr>
        <p:txBody>
          <a:bodyPr wrap="square" lIns="121789" tIns="60894" rIns="121789" bIns="60894">
            <a:spAutoFit/>
          </a:bodyPr>
          <a:lstStyle/>
          <a:p>
            <a:pPr algn="ctr"/>
            <a:r>
              <a:rPr lang="en-US" sz="3200" b="1" dirty="0">
                <a:latin typeface="+mn-lt"/>
              </a:rPr>
              <a:t>Mean Percent of Clinic HCP Vaccinated against Influenza During the 2017-2018 Season</a:t>
            </a:r>
            <a:endParaRPr lang="en-US" sz="3200" dirty="0">
              <a:latin typeface="+mn-lt"/>
            </a:endParaRPr>
          </a:p>
        </p:txBody>
      </p:sp>
      <p:sp>
        <p:nvSpPr>
          <p:cNvPr id="4" name="TextBox 3"/>
          <p:cNvSpPr txBox="1"/>
          <p:nvPr/>
        </p:nvSpPr>
        <p:spPr>
          <a:xfrm>
            <a:off x="869949" y="8567120"/>
            <a:ext cx="4808451" cy="491930"/>
          </a:xfrm>
          <a:prstGeom prst="rect">
            <a:avLst/>
          </a:prstGeom>
          <a:noFill/>
        </p:spPr>
        <p:txBody>
          <a:bodyPr wrap="square" lIns="121789" tIns="60894" rIns="121789" bIns="60894" rtlCol="0">
            <a:spAutoFit/>
          </a:bodyPr>
          <a:lstStyle/>
          <a:p>
            <a:r>
              <a:rPr lang="en-US" b="1" dirty="0">
                <a:latin typeface="+mn-lt"/>
              </a:rPr>
              <a:t>N=181 Reporting Facilities </a:t>
            </a:r>
            <a:endParaRPr lang="en-US" dirty="0">
              <a:latin typeface="+mn-lt"/>
            </a:endParaRPr>
          </a:p>
        </p:txBody>
      </p:sp>
      <p:sp>
        <p:nvSpPr>
          <p:cNvPr id="7" name="TextBox 6">
            <a:extLst>
              <a:ext uri="{FF2B5EF4-FFF2-40B4-BE49-F238E27FC236}">
                <a16:creationId xmlns:a16="http://schemas.microsoft.com/office/drawing/2014/main" xmlns="" id="{61C3AE43-FE6A-4B21-900E-F947FDEFC8F6}"/>
              </a:ext>
            </a:extLst>
          </p:cNvPr>
          <p:cNvSpPr txBox="1"/>
          <p:nvPr/>
        </p:nvSpPr>
        <p:spPr>
          <a:xfrm>
            <a:off x="4572000" y="8535830"/>
            <a:ext cx="5357611" cy="523220"/>
          </a:xfrm>
          <a:prstGeom prst="rect">
            <a:avLst/>
          </a:prstGeom>
          <a:noFill/>
        </p:spPr>
        <p:txBody>
          <a:bodyPr wrap="square" rtlCol="0">
            <a:spAutoFit/>
          </a:bodyPr>
          <a:lstStyle/>
          <a:p>
            <a:pPr lvl="0"/>
            <a:r>
              <a:rPr lang="en-US" sz="1400" dirty="0">
                <a:solidFill>
                  <a:prstClr val="black"/>
                </a:solidFill>
              </a:rPr>
              <a:t>*</a:t>
            </a:r>
            <a:r>
              <a:rPr lang="en-US" sz="1400" dirty="0">
                <a:solidFill>
                  <a:prstClr val="black"/>
                </a:solidFill>
                <a:latin typeface="Calibri"/>
              </a:rPr>
              <a:t>Total exceptions may include declination, medical contraindication or religious exemption.  </a:t>
            </a:r>
          </a:p>
        </p:txBody>
      </p:sp>
    </p:spTree>
    <p:extLst>
      <p:ext uri="{BB962C8B-B14F-4D97-AF65-F5344CB8AC3E}">
        <p14:creationId xmlns:p14="http://schemas.microsoft.com/office/powerpoint/2010/main" val="1398773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a:xfrm>
            <a:off x="8293525" y="8508794"/>
            <a:ext cx="2841837" cy="634339"/>
          </a:xfrm>
        </p:spPr>
        <p:txBody>
          <a:bodyPr/>
          <a:lstStyle/>
          <a:p>
            <a:pPr>
              <a:defRPr/>
            </a:pPr>
            <a:fld id="{0BD109FE-154F-49E4-8D02-47A3E8B5008A}" type="slidenum">
              <a:rPr lang="en-US" altLang="en-US" smtClean="0"/>
              <a:pPr>
                <a:defRPr/>
              </a:pPr>
              <a:t>23</a:t>
            </a:fld>
            <a:endParaRPr lang="en-US" altLang="en-US" dirty="0"/>
          </a:p>
        </p:txBody>
      </p:sp>
      <p:sp>
        <p:nvSpPr>
          <p:cNvPr id="3" name="Rectangle 2"/>
          <p:cNvSpPr/>
          <p:nvPr/>
        </p:nvSpPr>
        <p:spPr>
          <a:xfrm>
            <a:off x="5806257" y="177146"/>
            <a:ext cx="5844482" cy="1270818"/>
          </a:xfrm>
          <a:prstGeom prst="rect">
            <a:avLst/>
          </a:prstGeom>
        </p:spPr>
        <p:txBody>
          <a:bodyPr wrap="square" lIns="121789" tIns="60894" rIns="121789" bIns="60894">
            <a:spAutoFit/>
          </a:bodyPr>
          <a:lstStyle/>
          <a:p>
            <a:pPr algn="ctr"/>
            <a:r>
              <a:rPr lang="en-US" altLang="en-US" sz="3700" b="1" dirty="0">
                <a:solidFill>
                  <a:schemeClr val="bg1"/>
                </a:solidFill>
                <a:latin typeface="+mn-lt"/>
              </a:rPr>
              <a:t>2017-2018 R</a:t>
            </a:r>
            <a:r>
              <a:rPr lang="en-US" altLang="en-US" sz="3700" b="1" dirty="0">
                <a:solidFill>
                  <a:srgbClr val="FFFFFF"/>
                </a:solidFill>
                <a:latin typeface="+mn-lt"/>
              </a:rPr>
              <a:t>esults: </a:t>
            </a:r>
          </a:p>
          <a:p>
            <a:pPr algn="ctr"/>
            <a:r>
              <a:rPr lang="en-US" altLang="en-US" sz="3700" b="1" dirty="0">
                <a:solidFill>
                  <a:srgbClr val="FFFFFF"/>
                </a:solidFill>
                <a:latin typeface="+mn-lt"/>
              </a:rPr>
              <a:t>Nursing Homes </a:t>
            </a:r>
          </a:p>
        </p:txBody>
      </p:sp>
      <p:graphicFrame>
        <p:nvGraphicFramePr>
          <p:cNvPr id="4" name="Table 3"/>
          <p:cNvGraphicFramePr>
            <a:graphicFrameLocks noGrp="1"/>
          </p:cNvGraphicFramePr>
          <p:nvPr>
            <p:extLst>
              <p:ext uri="{D42A27DB-BD31-4B8C-83A1-F6EECF244321}">
                <p14:modId xmlns:p14="http://schemas.microsoft.com/office/powerpoint/2010/main" val="3006495158"/>
              </p:ext>
            </p:extLst>
          </p:nvPr>
        </p:nvGraphicFramePr>
        <p:xfrm>
          <a:off x="901586" y="2494837"/>
          <a:ext cx="10749154" cy="5982572"/>
        </p:xfrm>
        <a:graphic>
          <a:graphicData uri="http://schemas.openxmlformats.org/drawingml/2006/table">
            <a:tbl>
              <a:tblPr firstRow="1" firstCol="1" bandRow="1"/>
              <a:tblGrid>
                <a:gridCol w="6087286">
                  <a:extLst>
                    <a:ext uri="{9D8B030D-6E8A-4147-A177-3AD203B41FA5}">
                      <a16:colId xmlns:a16="http://schemas.microsoft.com/office/drawing/2014/main" xmlns="" val="20000"/>
                    </a:ext>
                  </a:extLst>
                </a:gridCol>
                <a:gridCol w="2442205">
                  <a:extLst>
                    <a:ext uri="{9D8B030D-6E8A-4147-A177-3AD203B41FA5}">
                      <a16:colId xmlns:a16="http://schemas.microsoft.com/office/drawing/2014/main" xmlns="" val="20001"/>
                    </a:ext>
                  </a:extLst>
                </a:gridCol>
                <a:gridCol w="2219663">
                  <a:extLst>
                    <a:ext uri="{9D8B030D-6E8A-4147-A177-3AD203B41FA5}">
                      <a16:colId xmlns:a16="http://schemas.microsoft.com/office/drawing/2014/main" xmlns="" val="20002"/>
                    </a:ext>
                  </a:extLst>
                </a:gridCol>
              </a:tblGrid>
              <a:tr h="1133903">
                <a:tc>
                  <a:txBody>
                    <a:bodyPr/>
                    <a:lstStyle/>
                    <a:p>
                      <a:pPr marL="0" marR="0">
                        <a:spcBef>
                          <a:spcPts val="0"/>
                        </a:spcBef>
                        <a:spcAft>
                          <a:spcPts val="0"/>
                        </a:spcAft>
                      </a:pPr>
                      <a:r>
                        <a:rPr lang="en-US" sz="1500" b="1" dirty="0">
                          <a:solidFill>
                            <a:srgbClr val="FFFFFF"/>
                          </a:solidFill>
                          <a:effectLst/>
                          <a:latin typeface="Calibri"/>
                          <a:ea typeface="Times New Roman"/>
                          <a:cs typeface="Arial"/>
                        </a:rPr>
                        <a:t> </a:t>
                      </a:r>
                      <a:endParaRPr lang="en-US" sz="16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Mean % Vaccinated</a:t>
                      </a:r>
                      <a:endParaRPr lang="en-US" sz="240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Range</a:t>
                      </a:r>
                      <a:endParaRPr lang="en-US" sz="240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extLst>
                  <a:ext uri="{0D108BD9-81ED-4DB2-BD59-A6C34878D82A}">
                    <a16:rowId xmlns:a16="http://schemas.microsoft.com/office/drawing/2014/main" xmlns="" val="10000"/>
                  </a:ext>
                </a:extLst>
              </a:tr>
              <a:tr h="604367">
                <a:tc>
                  <a:txBody>
                    <a:bodyPr/>
                    <a:lstStyle/>
                    <a:p>
                      <a:pPr marL="0" marR="0">
                        <a:spcBef>
                          <a:spcPts val="0"/>
                        </a:spcBef>
                        <a:spcAft>
                          <a:spcPts val="0"/>
                        </a:spcAft>
                      </a:pPr>
                      <a:r>
                        <a:rPr lang="en-US" sz="2400" b="1" dirty="0">
                          <a:effectLst/>
                          <a:latin typeface="Calibri"/>
                          <a:ea typeface="Times New Roman"/>
                          <a:cs typeface="Arial"/>
                        </a:rPr>
                        <a:t>Total Vaccinated</a:t>
                      </a:r>
                      <a:endParaRPr lang="en-US" sz="24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71%</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1"/>
                  </a:ext>
                </a:extLst>
              </a:tr>
              <a:tr h="604367">
                <a:tc>
                  <a:txBody>
                    <a:bodyPr/>
                    <a:lstStyle/>
                    <a:p>
                      <a:pPr marL="0" marR="0">
                        <a:spcBef>
                          <a:spcPts val="0"/>
                        </a:spcBef>
                        <a:spcAft>
                          <a:spcPts val="0"/>
                        </a:spcAft>
                      </a:pPr>
                      <a:r>
                        <a:rPr lang="en-US" sz="2400" b="1" dirty="0">
                          <a:solidFill>
                            <a:schemeClr val="tx1"/>
                          </a:solidFill>
                          <a:effectLst/>
                          <a:latin typeface="Calibri"/>
                          <a:ea typeface="Times New Roman"/>
                          <a:cs typeface="Arial"/>
                        </a:rPr>
                        <a:t>Total</a:t>
                      </a:r>
                      <a:r>
                        <a:rPr lang="en-US" sz="2400" b="1" baseline="0" dirty="0">
                          <a:solidFill>
                            <a:schemeClr val="tx1"/>
                          </a:solidFill>
                          <a:effectLst/>
                          <a:latin typeface="Calibri"/>
                          <a:ea typeface="Times New Roman"/>
                          <a:cs typeface="Arial"/>
                        </a:rPr>
                        <a:t> Exceptions</a:t>
                      </a:r>
                      <a:endParaRPr lang="en-US" sz="2400" dirty="0">
                        <a:solidFill>
                          <a:schemeClr val="tx1"/>
                        </a:solidFill>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2"/>
                  </a:ext>
                </a:extLst>
              </a:tr>
              <a:tr h="604367">
                <a:tc>
                  <a:txBody>
                    <a:bodyPr/>
                    <a:lstStyle/>
                    <a:p>
                      <a:pPr marL="0" marR="0" algn="r">
                        <a:spcBef>
                          <a:spcPts val="0"/>
                        </a:spcBef>
                        <a:spcAft>
                          <a:spcPts val="0"/>
                        </a:spcAft>
                      </a:pPr>
                      <a:r>
                        <a:rPr lang="en-US" sz="2400" dirty="0">
                          <a:effectLst/>
                          <a:latin typeface="+mn-lt"/>
                          <a:ea typeface="Times New Roman"/>
                        </a:rPr>
                        <a:t>Medical</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1%</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(0-16%)</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3"/>
                  </a:ext>
                </a:extLst>
              </a:tr>
              <a:tr h="604367">
                <a:tc>
                  <a:txBody>
                    <a:bodyPr/>
                    <a:lstStyle/>
                    <a:p>
                      <a:pPr marL="0" marR="0" algn="r">
                        <a:spcBef>
                          <a:spcPts val="0"/>
                        </a:spcBef>
                        <a:spcAft>
                          <a:spcPts val="0"/>
                        </a:spcAft>
                      </a:pPr>
                      <a:r>
                        <a:rPr lang="en-US" sz="2400" dirty="0">
                          <a:effectLst/>
                          <a:latin typeface="+mn-lt"/>
                          <a:ea typeface="Times New Roman"/>
                        </a:rPr>
                        <a:t>Declined</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18%</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(0-71%)</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4"/>
                  </a:ext>
                </a:extLst>
              </a:tr>
              <a:tr h="604367">
                <a:tc>
                  <a:txBody>
                    <a:bodyPr/>
                    <a:lstStyle/>
                    <a:p>
                      <a:pPr marL="0" marR="0" algn="r">
                        <a:spcBef>
                          <a:spcPts val="0"/>
                        </a:spcBef>
                        <a:spcAft>
                          <a:spcPts val="0"/>
                        </a:spcAft>
                      </a:pPr>
                      <a:r>
                        <a:rPr lang="en-US" sz="2400" dirty="0">
                          <a:effectLst/>
                          <a:latin typeface="+mn-lt"/>
                          <a:ea typeface="Times New Roman"/>
                        </a:rPr>
                        <a:t>Unknown</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12%</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(0-100%)</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5"/>
                  </a:ext>
                </a:extLst>
              </a:tr>
              <a:tr h="604367">
                <a:tc>
                  <a:txBody>
                    <a:bodyPr/>
                    <a:lstStyle/>
                    <a:p>
                      <a:pPr marL="0" marR="0">
                        <a:spcBef>
                          <a:spcPts val="0"/>
                        </a:spcBef>
                        <a:spcAft>
                          <a:spcPts val="0"/>
                        </a:spcAft>
                      </a:pPr>
                      <a:r>
                        <a:rPr lang="en-US" sz="2400" b="1" dirty="0">
                          <a:effectLst/>
                          <a:latin typeface="Calibri"/>
                          <a:ea typeface="Times New Roman"/>
                          <a:cs typeface="Arial"/>
                        </a:rPr>
                        <a:t>Location Vaccinated</a:t>
                      </a:r>
                      <a:endParaRPr lang="en-US" sz="24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6"/>
                  </a:ext>
                </a:extLst>
              </a:tr>
              <a:tr h="604367">
                <a:tc>
                  <a:txBody>
                    <a:bodyPr/>
                    <a:lstStyle/>
                    <a:p>
                      <a:pPr marL="0" marR="0" algn="r">
                        <a:spcBef>
                          <a:spcPts val="0"/>
                        </a:spcBef>
                        <a:spcAft>
                          <a:spcPts val="0"/>
                        </a:spcAft>
                      </a:pPr>
                      <a:r>
                        <a:rPr lang="en-US" sz="2400" b="1" dirty="0">
                          <a:effectLst/>
                          <a:latin typeface="Calibri"/>
                          <a:ea typeface="Times New Roman"/>
                          <a:cs typeface="Arial"/>
                        </a:rPr>
                        <a:t>At Place of Employment</a:t>
                      </a:r>
                      <a:endParaRPr lang="en-US" sz="24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52%</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7"/>
                  </a:ext>
                </a:extLst>
              </a:tr>
              <a:tr h="618100">
                <a:tc>
                  <a:txBody>
                    <a:bodyPr/>
                    <a:lstStyle/>
                    <a:p>
                      <a:pPr marL="0" marR="0" algn="r">
                        <a:spcBef>
                          <a:spcPts val="0"/>
                        </a:spcBef>
                        <a:spcAft>
                          <a:spcPts val="0"/>
                        </a:spcAft>
                      </a:pPr>
                      <a:r>
                        <a:rPr lang="en-US" sz="2400" b="1" dirty="0">
                          <a:effectLst/>
                          <a:latin typeface="Calibri"/>
                          <a:ea typeface="Times New Roman"/>
                          <a:cs typeface="Arial"/>
                        </a:rPr>
                        <a:t>Outside Place of Employment</a:t>
                      </a:r>
                      <a:endParaRPr lang="en-US" sz="2400" dirty="0">
                        <a:effectLst/>
                        <a:latin typeface="Times New Roman"/>
                        <a:ea typeface="Times New Roman"/>
                      </a:endParaRPr>
                    </a:p>
                  </a:txBody>
                  <a:tcPr marL="91345" marR="91345"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19%</a:t>
                      </a:r>
                      <a:endParaRPr lang="en-US" sz="2400" dirty="0">
                        <a:effectLst/>
                        <a:latin typeface="Times New Roman"/>
                        <a:ea typeface="Times New Roman"/>
                      </a:endParaRPr>
                    </a:p>
                  </a:txBody>
                  <a:tcPr marL="91345" marR="91345"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(0-98%)</a:t>
                      </a:r>
                      <a:endParaRPr lang="en-US" sz="2400" dirty="0">
                        <a:effectLst/>
                        <a:latin typeface="Times New Roman"/>
                        <a:ea typeface="Times New Roman"/>
                      </a:endParaRPr>
                    </a:p>
                  </a:txBody>
                  <a:tcPr marL="91345" marR="91345"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5" name="Rectangle 4"/>
          <p:cNvSpPr/>
          <p:nvPr/>
        </p:nvSpPr>
        <p:spPr>
          <a:xfrm>
            <a:off x="901587" y="1387995"/>
            <a:ext cx="10123051" cy="1106842"/>
          </a:xfrm>
          <a:prstGeom prst="rect">
            <a:avLst/>
          </a:prstGeom>
        </p:spPr>
        <p:txBody>
          <a:bodyPr wrap="square" lIns="121789" tIns="60894" rIns="121789" bIns="60894">
            <a:spAutoFit/>
          </a:bodyPr>
          <a:lstStyle/>
          <a:p>
            <a:pPr algn="ctr"/>
            <a:r>
              <a:rPr lang="en-US" sz="3200" b="1" dirty="0">
                <a:latin typeface="+mn-lt"/>
              </a:rPr>
              <a:t>Mean Percent of Nursing Home HCP Vaccinated Against Influenza During the 2017-2018 Season </a:t>
            </a:r>
            <a:r>
              <a:rPr lang="en-US" sz="3200" b="1" dirty="0"/>
              <a:t> </a:t>
            </a:r>
            <a:endParaRPr lang="en-US" sz="3200" dirty="0"/>
          </a:p>
        </p:txBody>
      </p:sp>
      <p:sp>
        <p:nvSpPr>
          <p:cNvPr id="6" name="TextBox 5"/>
          <p:cNvSpPr txBox="1"/>
          <p:nvPr/>
        </p:nvSpPr>
        <p:spPr>
          <a:xfrm>
            <a:off x="846225" y="8554683"/>
            <a:ext cx="7447300" cy="491930"/>
          </a:xfrm>
          <a:prstGeom prst="rect">
            <a:avLst/>
          </a:prstGeom>
          <a:noFill/>
        </p:spPr>
        <p:txBody>
          <a:bodyPr wrap="square" lIns="121789" tIns="60894" rIns="121789" bIns="60894" rtlCol="0">
            <a:spAutoFit/>
          </a:bodyPr>
          <a:lstStyle/>
          <a:p>
            <a:r>
              <a:rPr lang="en-US" b="1" dirty="0">
                <a:latin typeface="+mn-lt"/>
              </a:rPr>
              <a:t>N=351 Reporting Facilities </a:t>
            </a:r>
            <a:endParaRPr lang="en-US" dirty="0">
              <a:latin typeface="+mn-lt"/>
            </a:endParaRPr>
          </a:p>
        </p:txBody>
      </p:sp>
      <p:sp>
        <p:nvSpPr>
          <p:cNvPr id="7" name="TextBox 6">
            <a:extLst>
              <a:ext uri="{FF2B5EF4-FFF2-40B4-BE49-F238E27FC236}">
                <a16:creationId xmlns:a16="http://schemas.microsoft.com/office/drawing/2014/main" xmlns="" id="{E4308E3B-8758-45E7-A3C2-07DC0047F1EE}"/>
              </a:ext>
            </a:extLst>
          </p:cNvPr>
          <p:cNvSpPr txBox="1"/>
          <p:nvPr/>
        </p:nvSpPr>
        <p:spPr>
          <a:xfrm>
            <a:off x="5112913" y="8554683"/>
            <a:ext cx="4713667" cy="523220"/>
          </a:xfrm>
          <a:prstGeom prst="rect">
            <a:avLst/>
          </a:prstGeom>
          <a:noFill/>
        </p:spPr>
        <p:txBody>
          <a:bodyPr wrap="square" rtlCol="0">
            <a:spAutoFit/>
          </a:bodyPr>
          <a:lstStyle/>
          <a:p>
            <a:pPr lvl="0"/>
            <a:r>
              <a:rPr lang="en-US" sz="1400" dirty="0">
                <a:solidFill>
                  <a:prstClr val="black"/>
                </a:solidFill>
              </a:rPr>
              <a:t>*</a:t>
            </a:r>
            <a:r>
              <a:rPr lang="en-US" sz="1400" dirty="0">
                <a:solidFill>
                  <a:prstClr val="black"/>
                </a:solidFill>
                <a:latin typeface="Calibri"/>
              </a:rPr>
              <a:t>Total exceptions may include declination, medical contraindication or religious exemption.  </a:t>
            </a:r>
          </a:p>
        </p:txBody>
      </p:sp>
    </p:spTree>
    <p:extLst>
      <p:ext uri="{BB962C8B-B14F-4D97-AF65-F5344CB8AC3E}">
        <p14:creationId xmlns:p14="http://schemas.microsoft.com/office/powerpoint/2010/main" val="2958035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a:xfrm>
            <a:off x="10058400" y="8613896"/>
            <a:ext cx="1340485" cy="591204"/>
          </a:xfrm>
        </p:spPr>
        <p:txBody>
          <a:bodyPr/>
          <a:lstStyle/>
          <a:p>
            <a:pPr>
              <a:defRPr/>
            </a:pPr>
            <a:fld id="{0BD109FE-154F-49E4-8D02-47A3E8B5008A}" type="slidenum">
              <a:rPr lang="en-US" altLang="en-US" smtClean="0"/>
              <a:pPr>
                <a:defRPr/>
              </a:pPr>
              <a:t>24</a:t>
            </a:fld>
            <a:endParaRPr lang="en-US" altLang="en-US" dirty="0"/>
          </a:p>
        </p:txBody>
      </p:sp>
      <p:graphicFrame>
        <p:nvGraphicFramePr>
          <p:cNvPr id="3" name="Table 2"/>
          <p:cNvGraphicFramePr>
            <a:graphicFrameLocks noGrp="1"/>
          </p:cNvGraphicFramePr>
          <p:nvPr>
            <p:extLst>
              <p:ext uri="{D42A27DB-BD31-4B8C-83A1-F6EECF244321}">
                <p14:modId xmlns:p14="http://schemas.microsoft.com/office/powerpoint/2010/main" val="17322768"/>
              </p:ext>
            </p:extLst>
          </p:nvPr>
        </p:nvGraphicFramePr>
        <p:xfrm>
          <a:off x="850178" y="2406886"/>
          <a:ext cx="10178415" cy="6143623"/>
        </p:xfrm>
        <a:graphic>
          <a:graphicData uri="http://schemas.openxmlformats.org/drawingml/2006/table">
            <a:tbl>
              <a:tblPr firstRow="1" firstCol="1" bandRow="1"/>
              <a:tblGrid>
                <a:gridCol w="5512040">
                  <a:extLst>
                    <a:ext uri="{9D8B030D-6E8A-4147-A177-3AD203B41FA5}">
                      <a16:colId xmlns:a16="http://schemas.microsoft.com/office/drawing/2014/main" xmlns="" val="20000"/>
                    </a:ext>
                  </a:extLst>
                </a:gridCol>
                <a:gridCol w="2413642">
                  <a:extLst>
                    <a:ext uri="{9D8B030D-6E8A-4147-A177-3AD203B41FA5}">
                      <a16:colId xmlns:a16="http://schemas.microsoft.com/office/drawing/2014/main" xmlns="" val="20001"/>
                    </a:ext>
                  </a:extLst>
                </a:gridCol>
                <a:gridCol w="2252733">
                  <a:extLst>
                    <a:ext uri="{9D8B030D-6E8A-4147-A177-3AD203B41FA5}">
                      <a16:colId xmlns:a16="http://schemas.microsoft.com/office/drawing/2014/main" xmlns="" val="20002"/>
                    </a:ext>
                  </a:extLst>
                </a:gridCol>
              </a:tblGrid>
              <a:tr h="1230252">
                <a:tc>
                  <a:txBody>
                    <a:bodyPr/>
                    <a:lstStyle/>
                    <a:p>
                      <a:pPr marL="0" marR="0">
                        <a:spcBef>
                          <a:spcPts val="0"/>
                        </a:spcBef>
                        <a:spcAft>
                          <a:spcPts val="0"/>
                        </a:spcAft>
                      </a:pPr>
                      <a:r>
                        <a:rPr lang="en-US" sz="2400" b="1" dirty="0">
                          <a:solidFill>
                            <a:srgbClr val="FFFFFF"/>
                          </a:solidFill>
                          <a:effectLst/>
                          <a:latin typeface="Calibri"/>
                          <a:ea typeface="Times New Roman"/>
                          <a:cs typeface="Arial"/>
                        </a:rPr>
                        <a:t> </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Mean % Vaccinated</a:t>
                      </a:r>
                      <a:endParaRPr lang="en-US" sz="240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Range</a:t>
                      </a:r>
                      <a:endParaRPr lang="en-US" sz="240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extLst>
                  <a:ext uri="{0D108BD9-81ED-4DB2-BD59-A6C34878D82A}">
                    <a16:rowId xmlns:a16="http://schemas.microsoft.com/office/drawing/2014/main" xmlns="" val="10000"/>
                  </a:ext>
                </a:extLst>
              </a:tr>
              <a:tr h="615128">
                <a:tc>
                  <a:txBody>
                    <a:bodyPr/>
                    <a:lstStyle/>
                    <a:p>
                      <a:pPr marL="0" marR="0">
                        <a:spcBef>
                          <a:spcPts val="0"/>
                        </a:spcBef>
                        <a:spcAft>
                          <a:spcPts val="0"/>
                        </a:spcAft>
                      </a:pPr>
                      <a:r>
                        <a:rPr lang="en-US" sz="2400" b="1" dirty="0">
                          <a:effectLst/>
                          <a:latin typeface="Calibri"/>
                          <a:ea typeface="Times New Roman"/>
                          <a:cs typeface="Arial"/>
                        </a:rPr>
                        <a:t>Total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71%</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(16-100%)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1"/>
                  </a:ext>
                </a:extLst>
              </a:tr>
              <a:tr h="615128">
                <a:tc>
                  <a:txBody>
                    <a:bodyPr/>
                    <a:lstStyle/>
                    <a:p>
                      <a:pPr marL="0" marR="0">
                        <a:spcBef>
                          <a:spcPts val="0"/>
                        </a:spcBef>
                        <a:spcAft>
                          <a:spcPts val="0"/>
                        </a:spcAft>
                      </a:pPr>
                      <a:r>
                        <a:rPr lang="en-US" sz="2400" b="1" dirty="0">
                          <a:solidFill>
                            <a:schemeClr val="tx1"/>
                          </a:solidFill>
                          <a:effectLst/>
                          <a:latin typeface="Calibri"/>
                          <a:ea typeface="Times New Roman"/>
                          <a:cs typeface="Arial"/>
                        </a:rPr>
                        <a:t>Total</a:t>
                      </a:r>
                      <a:r>
                        <a:rPr lang="en-US" sz="2400" b="1" baseline="0" dirty="0">
                          <a:solidFill>
                            <a:schemeClr val="tx1"/>
                          </a:solidFill>
                          <a:effectLst/>
                          <a:latin typeface="Calibri"/>
                          <a:ea typeface="Times New Roman"/>
                          <a:cs typeface="Arial"/>
                        </a:rPr>
                        <a:t> Exceptions</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2"/>
                  </a:ext>
                </a:extLst>
              </a:tr>
              <a:tr h="615128">
                <a:tc>
                  <a:txBody>
                    <a:bodyPr/>
                    <a:lstStyle/>
                    <a:p>
                      <a:pPr marL="0" marR="0" algn="r">
                        <a:spcBef>
                          <a:spcPts val="0"/>
                        </a:spcBef>
                        <a:spcAft>
                          <a:spcPts val="0"/>
                        </a:spcAft>
                      </a:pPr>
                      <a:r>
                        <a:rPr lang="en-US" sz="2400" dirty="0">
                          <a:effectLst/>
                          <a:latin typeface="+mn-lt"/>
                          <a:ea typeface="Times New Roman"/>
                        </a:rPr>
                        <a:t>Medical</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1%</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(0-8%)</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3"/>
                  </a:ext>
                </a:extLst>
              </a:tr>
              <a:tr h="615128">
                <a:tc>
                  <a:txBody>
                    <a:bodyPr/>
                    <a:lstStyle/>
                    <a:p>
                      <a:pPr marL="0" marR="0" algn="r">
                        <a:spcBef>
                          <a:spcPts val="0"/>
                        </a:spcBef>
                        <a:spcAft>
                          <a:spcPts val="0"/>
                        </a:spcAft>
                      </a:pPr>
                      <a:r>
                        <a:rPr lang="en-US" sz="2400" dirty="0">
                          <a:effectLst/>
                          <a:latin typeface="+mn-lt"/>
                          <a:ea typeface="Times New Roman"/>
                        </a:rPr>
                        <a:t>Declined</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40%</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(0-100%)</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4"/>
                  </a:ext>
                </a:extLst>
              </a:tr>
              <a:tr h="615128">
                <a:tc>
                  <a:txBody>
                    <a:bodyPr/>
                    <a:lstStyle/>
                    <a:p>
                      <a:pPr marL="0" marR="0" algn="r">
                        <a:spcBef>
                          <a:spcPts val="0"/>
                        </a:spcBef>
                        <a:spcAft>
                          <a:spcPts val="0"/>
                        </a:spcAft>
                      </a:pPr>
                      <a:r>
                        <a:rPr lang="en-US" sz="2400" dirty="0">
                          <a:effectLst/>
                          <a:latin typeface="+mn-lt"/>
                          <a:ea typeface="Times New Roman"/>
                        </a:rPr>
                        <a:t>Unknown</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6%</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(0-63%)</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5"/>
                  </a:ext>
                </a:extLst>
              </a:tr>
              <a:tr h="615128">
                <a:tc>
                  <a:txBody>
                    <a:bodyPr/>
                    <a:lstStyle/>
                    <a:p>
                      <a:pPr marL="0" marR="0">
                        <a:spcBef>
                          <a:spcPts val="0"/>
                        </a:spcBef>
                        <a:spcAft>
                          <a:spcPts val="0"/>
                        </a:spcAft>
                      </a:pPr>
                      <a:r>
                        <a:rPr lang="en-US" sz="2400" b="1" dirty="0">
                          <a:effectLst/>
                          <a:latin typeface="Calibri"/>
                          <a:ea typeface="Times New Roman"/>
                          <a:cs typeface="Arial"/>
                        </a:rPr>
                        <a:t>Location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6"/>
                  </a:ext>
                </a:extLst>
              </a:tr>
              <a:tr h="615128">
                <a:tc>
                  <a:txBody>
                    <a:bodyPr/>
                    <a:lstStyle/>
                    <a:p>
                      <a:pPr marL="0" marR="0" algn="r">
                        <a:spcBef>
                          <a:spcPts val="0"/>
                        </a:spcBef>
                        <a:spcAft>
                          <a:spcPts val="0"/>
                        </a:spcAft>
                      </a:pPr>
                      <a:r>
                        <a:rPr lang="en-US" sz="2400" b="1" dirty="0">
                          <a:effectLst/>
                          <a:latin typeface="Calibri"/>
                          <a:ea typeface="Times New Roman"/>
                          <a:cs typeface="Arial"/>
                        </a:rPr>
                        <a:t>At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30%</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(0-76%)</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7"/>
                  </a:ext>
                </a:extLst>
              </a:tr>
              <a:tr h="607475">
                <a:tc>
                  <a:txBody>
                    <a:bodyPr/>
                    <a:lstStyle/>
                    <a:p>
                      <a:pPr marL="0" marR="0" algn="r">
                        <a:spcBef>
                          <a:spcPts val="0"/>
                        </a:spcBef>
                        <a:spcAft>
                          <a:spcPts val="0"/>
                        </a:spcAft>
                      </a:pPr>
                      <a:r>
                        <a:rPr lang="en-US" sz="2400" b="1" dirty="0">
                          <a:effectLst/>
                          <a:latin typeface="Calibri"/>
                          <a:ea typeface="Times New Roman"/>
                          <a:cs typeface="Arial"/>
                        </a:rPr>
                        <a:t>Outside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41%</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(4-100%)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4" name="Rectangle 3"/>
          <p:cNvSpPr/>
          <p:nvPr/>
        </p:nvSpPr>
        <p:spPr>
          <a:xfrm>
            <a:off x="616875" y="1382423"/>
            <a:ext cx="10645023" cy="1106842"/>
          </a:xfrm>
          <a:prstGeom prst="rect">
            <a:avLst/>
          </a:prstGeom>
        </p:spPr>
        <p:txBody>
          <a:bodyPr wrap="square" lIns="121789" tIns="60894" rIns="121789" bIns="60894">
            <a:spAutoFit/>
          </a:bodyPr>
          <a:lstStyle/>
          <a:p>
            <a:pPr algn="ctr"/>
            <a:r>
              <a:rPr lang="en-US" sz="3200" b="1" dirty="0">
                <a:latin typeface="+mn-lt"/>
              </a:rPr>
              <a:t>Mean Percent of Rest Home HCP Vaccinated Against Influenza During the 2017-2018 Season</a:t>
            </a:r>
            <a:endParaRPr lang="en-US" sz="3200" dirty="0">
              <a:latin typeface="+mn-lt"/>
            </a:endParaRPr>
          </a:p>
        </p:txBody>
      </p:sp>
      <p:sp>
        <p:nvSpPr>
          <p:cNvPr id="5" name="Rectangle 4"/>
          <p:cNvSpPr/>
          <p:nvPr/>
        </p:nvSpPr>
        <p:spPr>
          <a:xfrm>
            <a:off x="6018471" y="208917"/>
            <a:ext cx="5844482" cy="1270818"/>
          </a:xfrm>
          <a:prstGeom prst="rect">
            <a:avLst/>
          </a:prstGeom>
        </p:spPr>
        <p:txBody>
          <a:bodyPr wrap="square" lIns="121789" tIns="60894" rIns="121789" bIns="60894">
            <a:spAutoFit/>
          </a:bodyPr>
          <a:lstStyle/>
          <a:p>
            <a:pPr algn="ctr"/>
            <a:r>
              <a:rPr lang="en-US" altLang="en-US" sz="3700" b="1" dirty="0">
                <a:solidFill>
                  <a:schemeClr val="bg1"/>
                </a:solidFill>
                <a:latin typeface="+mn-lt"/>
              </a:rPr>
              <a:t>2017-2018 R</a:t>
            </a:r>
            <a:r>
              <a:rPr lang="en-US" altLang="en-US" sz="3700" b="1" dirty="0">
                <a:solidFill>
                  <a:srgbClr val="FFFFFF"/>
                </a:solidFill>
                <a:latin typeface="+mn-lt"/>
              </a:rPr>
              <a:t>esults: </a:t>
            </a:r>
          </a:p>
          <a:p>
            <a:pPr algn="ctr"/>
            <a:r>
              <a:rPr lang="en-US" altLang="en-US" sz="3700" b="1" dirty="0">
                <a:solidFill>
                  <a:srgbClr val="FFFFFF"/>
                </a:solidFill>
                <a:latin typeface="+mn-lt"/>
              </a:rPr>
              <a:t>Rest Homes </a:t>
            </a:r>
          </a:p>
        </p:txBody>
      </p:sp>
      <p:sp>
        <p:nvSpPr>
          <p:cNvPr id="6" name="TextBox 5"/>
          <p:cNvSpPr txBox="1"/>
          <p:nvPr/>
        </p:nvSpPr>
        <p:spPr>
          <a:xfrm>
            <a:off x="616875" y="8663344"/>
            <a:ext cx="4612233" cy="492309"/>
          </a:xfrm>
          <a:prstGeom prst="rect">
            <a:avLst/>
          </a:prstGeom>
          <a:noFill/>
        </p:spPr>
        <p:txBody>
          <a:bodyPr wrap="square" lIns="121789" tIns="60894" rIns="121789" bIns="60894" rtlCol="0">
            <a:spAutoFit/>
          </a:bodyPr>
          <a:lstStyle/>
          <a:p>
            <a:pPr lvl="0"/>
            <a:r>
              <a:rPr lang="en-US" b="1" dirty="0">
                <a:solidFill>
                  <a:prstClr val="black"/>
                </a:solidFill>
                <a:latin typeface="+mn-lt"/>
              </a:rPr>
              <a:t>N=32 Reporting Facilities </a:t>
            </a:r>
          </a:p>
        </p:txBody>
      </p:sp>
      <p:sp>
        <p:nvSpPr>
          <p:cNvPr id="7" name="TextBox 6"/>
          <p:cNvSpPr txBox="1"/>
          <p:nvPr/>
        </p:nvSpPr>
        <p:spPr>
          <a:xfrm>
            <a:off x="3798139" y="8800180"/>
            <a:ext cx="13107110" cy="338421"/>
          </a:xfrm>
          <a:prstGeom prst="rect">
            <a:avLst/>
          </a:prstGeom>
          <a:noFill/>
        </p:spPr>
        <p:txBody>
          <a:bodyPr wrap="square" lIns="121789" tIns="60894" rIns="121789" bIns="60894" rtlCol="0">
            <a:spAutoFit/>
          </a:bodyPr>
          <a:lstStyle/>
          <a:p>
            <a:r>
              <a:rPr lang="en-US" sz="1400" dirty="0"/>
              <a:t>*</a:t>
            </a:r>
            <a:r>
              <a:rPr lang="en-US" sz="1400" dirty="0">
                <a:latin typeface="+mn-lt"/>
              </a:rPr>
              <a:t>Total exceptions may include declination, medical contraindication or religious exemption.  </a:t>
            </a:r>
          </a:p>
        </p:txBody>
      </p:sp>
    </p:spTree>
    <p:extLst>
      <p:ext uri="{BB962C8B-B14F-4D97-AF65-F5344CB8AC3E}">
        <p14:creationId xmlns:p14="http://schemas.microsoft.com/office/powerpoint/2010/main" val="3815409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a:xfrm>
            <a:off x="8420061" y="8376043"/>
            <a:ext cx="2841837" cy="634339"/>
          </a:xfrm>
        </p:spPr>
        <p:txBody>
          <a:bodyPr/>
          <a:lstStyle/>
          <a:p>
            <a:pPr>
              <a:defRPr/>
            </a:pPr>
            <a:r>
              <a:rPr lang="en-US" altLang="en-US" dirty="0"/>
              <a:t>Slide </a:t>
            </a:r>
            <a:fld id="{0BD109FE-154F-49E4-8D02-47A3E8B5008A}" type="slidenum">
              <a:rPr lang="en-US" altLang="en-US" smtClean="0"/>
              <a:pPr>
                <a:defRPr/>
              </a:pPr>
              <a:t>25</a:t>
            </a:fld>
            <a:endParaRPr lang="en-US" altLang="en-US" dirty="0"/>
          </a:p>
        </p:txBody>
      </p:sp>
      <p:sp>
        <p:nvSpPr>
          <p:cNvPr id="3" name="Rectangle 2"/>
          <p:cNvSpPr/>
          <p:nvPr/>
        </p:nvSpPr>
        <p:spPr>
          <a:xfrm>
            <a:off x="5725853" y="351137"/>
            <a:ext cx="5844482" cy="1106842"/>
          </a:xfrm>
          <a:prstGeom prst="rect">
            <a:avLst/>
          </a:prstGeom>
        </p:spPr>
        <p:txBody>
          <a:bodyPr wrap="square" lIns="121789" tIns="60894" rIns="121789" bIns="60894">
            <a:spAutoFit/>
          </a:bodyPr>
          <a:lstStyle/>
          <a:p>
            <a:pPr algn="ctr"/>
            <a:r>
              <a:rPr lang="en-US" altLang="en-US" sz="3200" b="1" dirty="0">
                <a:solidFill>
                  <a:schemeClr val="bg1"/>
                </a:solidFill>
                <a:latin typeface="+mn-lt"/>
              </a:rPr>
              <a:t>2017-2018 </a:t>
            </a:r>
            <a:r>
              <a:rPr lang="en-US" altLang="en-US" sz="3200" b="1" dirty="0">
                <a:solidFill>
                  <a:srgbClr val="FFFFFF"/>
                </a:solidFill>
                <a:latin typeface="+mn-lt"/>
              </a:rPr>
              <a:t>Results: </a:t>
            </a:r>
          </a:p>
          <a:p>
            <a:pPr algn="ctr"/>
            <a:r>
              <a:rPr lang="en-US" altLang="en-US" sz="3200" b="1" dirty="0">
                <a:solidFill>
                  <a:srgbClr val="FFFFFF"/>
                </a:solidFill>
                <a:latin typeface="+mn-lt"/>
              </a:rPr>
              <a:t>Adult Day Health Programs</a:t>
            </a:r>
          </a:p>
        </p:txBody>
      </p:sp>
      <p:graphicFrame>
        <p:nvGraphicFramePr>
          <p:cNvPr id="5" name="Table 4"/>
          <p:cNvGraphicFramePr>
            <a:graphicFrameLocks noGrp="1"/>
          </p:cNvGraphicFramePr>
          <p:nvPr>
            <p:extLst>
              <p:ext uri="{D42A27DB-BD31-4B8C-83A1-F6EECF244321}">
                <p14:modId xmlns:p14="http://schemas.microsoft.com/office/powerpoint/2010/main" val="2658472260"/>
              </p:ext>
            </p:extLst>
          </p:nvPr>
        </p:nvGraphicFramePr>
        <p:xfrm>
          <a:off x="917402" y="2591952"/>
          <a:ext cx="10344496" cy="5750270"/>
        </p:xfrm>
        <a:graphic>
          <a:graphicData uri="http://schemas.openxmlformats.org/drawingml/2006/table">
            <a:tbl>
              <a:tblPr firstRow="1" firstCol="1" bandRow="1"/>
              <a:tblGrid>
                <a:gridCol w="5601981">
                  <a:extLst>
                    <a:ext uri="{9D8B030D-6E8A-4147-A177-3AD203B41FA5}">
                      <a16:colId xmlns:a16="http://schemas.microsoft.com/office/drawing/2014/main" xmlns="" val="20000"/>
                    </a:ext>
                  </a:extLst>
                </a:gridCol>
                <a:gridCol w="2453026">
                  <a:extLst>
                    <a:ext uri="{9D8B030D-6E8A-4147-A177-3AD203B41FA5}">
                      <a16:colId xmlns:a16="http://schemas.microsoft.com/office/drawing/2014/main" xmlns="" val="20001"/>
                    </a:ext>
                  </a:extLst>
                </a:gridCol>
                <a:gridCol w="2289489">
                  <a:extLst>
                    <a:ext uri="{9D8B030D-6E8A-4147-A177-3AD203B41FA5}">
                      <a16:colId xmlns:a16="http://schemas.microsoft.com/office/drawing/2014/main" xmlns="" val="20002"/>
                    </a:ext>
                  </a:extLst>
                </a:gridCol>
              </a:tblGrid>
              <a:tr h="1147446">
                <a:tc>
                  <a:txBody>
                    <a:bodyPr/>
                    <a:lstStyle/>
                    <a:p>
                      <a:pPr marL="0" marR="0">
                        <a:spcBef>
                          <a:spcPts val="0"/>
                        </a:spcBef>
                        <a:spcAft>
                          <a:spcPts val="0"/>
                        </a:spcAft>
                      </a:pPr>
                      <a:r>
                        <a:rPr lang="en-US" sz="2400" b="1" dirty="0">
                          <a:solidFill>
                            <a:srgbClr val="FFFFFF"/>
                          </a:solidFill>
                          <a:effectLst/>
                          <a:latin typeface="Calibri"/>
                          <a:ea typeface="Times New Roman"/>
                          <a:cs typeface="Arial"/>
                        </a:rPr>
                        <a:t> </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Mean % Vaccinated</a:t>
                      </a:r>
                      <a:endParaRPr lang="en-US" sz="2400" dirty="0">
                        <a:solidFill>
                          <a:schemeClr val="tx1"/>
                        </a:solidFill>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tc>
                  <a:txBody>
                    <a:bodyPr/>
                    <a:lstStyle/>
                    <a:p>
                      <a:pPr marL="0" marR="0" algn="r">
                        <a:spcBef>
                          <a:spcPts val="0"/>
                        </a:spcBef>
                        <a:spcAft>
                          <a:spcPts val="0"/>
                        </a:spcAft>
                      </a:pPr>
                      <a:r>
                        <a:rPr lang="en-US" sz="2400" b="1" dirty="0">
                          <a:solidFill>
                            <a:schemeClr val="tx1"/>
                          </a:solidFill>
                          <a:effectLst/>
                          <a:latin typeface="Calibri"/>
                          <a:ea typeface="Times New Roman"/>
                          <a:cs typeface="Arial"/>
                        </a:rPr>
                        <a:t>Range</a:t>
                      </a:r>
                      <a:endParaRPr lang="en-US" sz="2400" dirty="0">
                        <a:solidFill>
                          <a:schemeClr val="tx1"/>
                        </a:solidFill>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bg2"/>
                    </a:solidFill>
                  </a:tcPr>
                </a:tc>
                <a:extLst>
                  <a:ext uri="{0D108BD9-81ED-4DB2-BD59-A6C34878D82A}">
                    <a16:rowId xmlns:a16="http://schemas.microsoft.com/office/drawing/2014/main" xmlns="" val="10000"/>
                  </a:ext>
                </a:extLst>
              </a:tr>
              <a:tr h="573723">
                <a:tc>
                  <a:txBody>
                    <a:bodyPr/>
                    <a:lstStyle/>
                    <a:p>
                      <a:pPr marL="0" marR="0">
                        <a:spcBef>
                          <a:spcPts val="0"/>
                        </a:spcBef>
                        <a:spcAft>
                          <a:spcPts val="0"/>
                        </a:spcAft>
                      </a:pPr>
                      <a:r>
                        <a:rPr lang="en-US" sz="2400" b="1" dirty="0">
                          <a:effectLst/>
                          <a:latin typeface="Calibri"/>
                          <a:ea typeface="Times New Roman"/>
                          <a:cs typeface="Arial"/>
                        </a:rPr>
                        <a:t>Total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63%</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1"/>
                  </a:ext>
                </a:extLst>
              </a:tr>
              <a:tr h="573723">
                <a:tc>
                  <a:txBody>
                    <a:bodyPr/>
                    <a:lstStyle/>
                    <a:p>
                      <a:pPr marL="0" marR="0">
                        <a:spcBef>
                          <a:spcPts val="0"/>
                        </a:spcBef>
                        <a:spcAft>
                          <a:spcPts val="0"/>
                        </a:spcAft>
                      </a:pPr>
                      <a:r>
                        <a:rPr lang="en-US" sz="2400" b="1" dirty="0">
                          <a:solidFill>
                            <a:schemeClr val="tx1"/>
                          </a:solidFill>
                          <a:effectLst/>
                          <a:latin typeface="Calibri"/>
                          <a:ea typeface="Times New Roman"/>
                          <a:cs typeface="Arial"/>
                        </a:rPr>
                        <a:t>Total</a:t>
                      </a:r>
                      <a:r>
                        <a:rPr lang="en-US" sz="2400" b="1" baseline="0" dirty="0">
                          <a:solidFill>
                            <a:schemeClr val="tx1"/>
                          </a:solidFill>
                          <a:effectLst/>
                          <a:latin typeface="Calibri"/>
                          <a:ea typeface="Times New Roman"/>
                          <a:cs typeface="Arial"/>
                        </a:rPr>
                        <a:t> Exceptions</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2"/>
                  </a:ext>
                </a:extLst>
              </a:tr>
              <a:tr h="573723">
                <a:tc>
                  <a:txBody>
                    <a:bodyPr/>
                    <a:lstStyle/>
                    <a:p>
                      <a:pPr marL="0" marR="0" algn="r">
                        <a:spcBef>
                          <a:spcPts val="0"/>
                        </a:spcBef>
                        <a:spcAft>
                          <a:spcPts val="0"/>
                        </a:spcAft>
                      </a:pPr>
                      <a:r>
                        <a:rPr lang="en-US" sz="2400" dirty="0">
                          <a:effectLst/>
                          <a:latin typeface="+mn-lt"/>
                          <a:ea typeface="Times New Roman"/>
                        </a:rPr>
                        <a:t>Medical</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3%</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(0-25%)</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3"/>
                  </a:ext>
                </a:extLst>
              </a:tr>
              <a:tr h="573723">
                <a:tc>
                  <a:txBody>
                    <a:bodyPr/>
                    <a:lstStyle/>
                    <a:p>
                      <a:pPr marL="0" marR="0" algn="r">
                        <a:spcBef>
                          <a:spcPts val="0"/>
                        </a:spcBef>
                        <a:spcAft>
                          <a:spcPts val="0"/>
                        </a:spcAft>
                      </a:pPr>
                      <a:r>
                        <a:rPr lang="en-US" sz="2400" dirty="0">
                          <a:effectLst/>
                          <a:latin typeface="+mn-lt"/>
                          <a:ea typeface="Times New Roman"/>
                        </a:rPr>
                        <a:t>Declined</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36%</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(0-100%)</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4"/>
                  </a:ext>
                </a:extLst>
              </a:tr>
              <a:tr h="573723">
                <a:tc>
                  <a:txBody>
                    <a:bodyPr/>
                    <a:lstStyle/>
                    <a:p>
                      <a:pPr marL="0" marR="0" algn="r">
                        <a:spcBef>
                          <a:spcPts val="0"/>
                        </a:spcBef>
                        <a:spcAft>
                          <a:spcPts val="0"/>
                        </a:spcAft>
                      </a:pPr>
                      <a:r>
                        <a:rPr lang="en-US" sz="2400" dirty="0">
                          <a:effectLst/>
                          <a:latin typeface="+mn-lt"/>
                          <a:ea typeface="Times New Roman"/>
                        </a:rPr>
                        <a:t>Unknown</a:t>
                      </a: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4%</a:t>
                      </a: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mn-lt"/>
                          <a:ea typeface="Times New Roman"/>
                        </a:rPr>
                        <a:t>(0-50%)</a:t>
                      </a: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5"/>
                  </a:ext>
                </a:extLst>
              </a:tr>
              <a:tr h="573723">
                <a:tc>
                  <a:txBody>
                    <a:bodyPr/>
                    <a:lstStyle/>
                    <a:p>
                      <a:pPr marL="0" marR="0">
                        <a:spcBef>
                          <a:spcPts val="0"/>
                        </a:spcBef>
                        <a:spcAft>
                          <a:spcPts val="0"/>
                        </a:spcAft>
                      </a:pPr>
                      <a:r>
                        <a:rPr lang="en-US" sz="2400" b="1" dirty="0">
                          <a:effectLst/>
                          <a:latin typeface="Calibri"/>
                          <a:ea typeface="Times New Roman"/>
                          <a:cs typeface="Arial"/>
                        </a:rPr>
                        <a:t>Location Vaccinated</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 </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6"/>
                  </a:ext>
                </a:extLst>
              </a:tr>
              <a:tr h="573723">
                <a:tc>
                  <a:txBody>
                    <a:bodyPr/>
                    <a:lstStyle/>
                    <a:p>
                      <a:pPr marL="0" marR="0" algn="r">
                        <a:spcBef>
                          <a:spcPts val="0"/>
                        </a:spcBef>
                        <a:spcAft>
                          <a:spcPts val="0"/>
                        </a:spcAft>
                      </a:pPr>
                      <a:r>
                        <a:rPr lang="en-US" sz="2400" b="1" dirty="0">
                          <a:effectLst/>
                          <a:latin typeface="Calibri"/>
                          <a:ea typeface="Times New Roman"/>
                          <a:cs typeface="Arial"/>
                        </a:rPr>
                        <a:t>At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34%</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7"/>
                  </a:ext>
                </a:extLst>
              </a:tr>
              <a:tr h="586763">
                <a:tc>
                  <a:txBody>
                    <a:bodyPr/>
                    <a:lstStyle/>
                    <a:p>
                      <a:pPr marL="0" marR="0" algn="r">
                        <a:spcBef>
                          <a:spcPts val="0"/>
                        </a:spcBef>
                        <a:spcAft>
                          <a:spcPts val="0"/>
                        </a:spcAft>
                      </a:pPr>
                      <a:r>
                        <a:rPr lang="en-US" sz="2400" b="1" dirty="0">
                          <a:effectLst/>
                          <a:latin typeface="Calibri"/>
                          <a:ea typeface="Times New Roman"/>
                          <a:cs typeface="Arial"/>
                        </a:rPr>
                        <a:t>Outside Place of Employment</a:t>
                      </a:r>
                      <a:endParaRPr lang="en-US" sz="2400" dirty="0">
                        <a:effectLst/>
                        <a:latin typeface="Times New Roman"/>
                        <a:ea typeface="Times New Roman"/>
                      </a:endParaRPr>
                    </a:p>
                  </a:txBody>
                  <a:tcPr marL="91345" marR="91345" marT="0" marB="0" anchor="ctr">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29%</a:t>
                      </a:r>
                      <a:endParaRPr lang="en-US" sz="2400" dirty="0">
                        <a:effectLst/>
                        <a:latin typeface="Times New Roman"/>
                        <a:ea typeface="Times New Roman"/>
                      </a:endParaRPr>
                    </a:p>
                  </a:txBody>
                  <a:tcPr marL="91345" marR="91345" marT="0" marB="0" anchor="ctr">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gn="r">
                        <a:spcBef>
                          <a:spcPts val="0"/>
                        </a:spcBef>
                        <a:spcAft>
                          <a:spcPts val="0"/>
                        </a:spcAft>
                      </a:pPr>
                      <a:r>
                        <a:rPr lang="en-US" sz="2400" dirty="0">
                          <a:effectLst/>
                          <a:latin typeface="Calibri"/>
                          <a:ea typeface="Times New Roman"/>
                          <a:cs typeface="Arial"/>
                        </a:rPr>
                        <a:t>(0-100%)</a:t>
                      </a:r>
                      <a:endParaRPr lang="en-US" sz="2400" dirty="0">
                        <a:effectLst/>
                        <a:latin typeface="Times New Roman"/>
                        <a:ea typeface="Times New Roman"/>
                      </a:endParaRPr>
                    </a:p>
                  </a:txBody>
                  <a:tcPr marL="91345" marR="91345" marT="0" marB="0" anchor="ctr">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xmlns="" val="10008"/>
                  </a:ext>
                </a:extLst>
              </a:tr>
            </a:tbl>
          </a:graphicData>
        </a:graphic>
      </p:graphicFrame>
      <p:sp>
        <p:nvSpPr>
          <p:cNvPr id="6" name="Rectangle 5"/>
          <p:cNvSpPr/>
          <p:nvPr/>
        </p:nvSpPr>
        <p:spPr>
          <a:xfrm>
            <a:off x="1107210" y="1412405"/>
            <a:ext cx="10463126" cy="1106842"/>
          </a:xfrm>
          <a:prstGeom prst="rect">
            <a:avLst/>
          </a:prstGeom>
        </p:spPr>
        <p:txBody>
          <a:bodyPr wrap="square" lIns="121789" tIns="60894" rIns="121789" bIns="60894">
            <a:spAutoFit/>
          </a:bodyPr>
          <a:lstStyle/>
          <a:p>
            <a:pPr algn="ctr"/>
            <a:r>
              <a:rPr lang="en-US" sz="3200" b="1" dirty="0">
                <a:latin typeface="Calibri" panose="020F0502020204030204" pitchFamily="34" charset="0"/>
              </a:rPr>
              <a:t>Mean Percent of Adult Day Health HCP Vaccinated against Influenza During the 2017-2018 Season </a:t>
            </a:r>
            <a:r>
              <a:rPr lang="en-US" b="1" i="1" dirty="0"/>
              <a:t> </a:t>
            </a:r>
            <a:endParaRPr lang="en-US" dirty="0"/>
          </a:p>
        </p:txBody>
      </p:sp>
      <p:sp>
        <p:nvSpPr>
          <p:cNvPr id="4" name="TextBox 3"/>
          <p:cNvSpPr txBox="1"/>
          <p:nvPr/>
        </p:nvSpPr>
        <p:spPr>
          <a:xfrm>
            <a:off x="783360" y="8376043"/>
            <a:ext cx="6674889" cy="491930"/>
          </a:xfrm>
          <a:prstGeom prst="rect">
            <a:avLst/>
          </a:prstGeom>
          <a:noFill/>
        </p:spPr>
        <p:txBody>
          <a:bodyPr wrap="square" lIns="121789" tIns="60894" rIns="121789" bIns="60894" rtlCol="0">
            <a:spAutoFit/>
          </a:bodyPr>
          <a:lstStyle/>
          <a:p>
            <a:r>
              <a:rPr lang="en-US" b="1" dirty="0">
                <a:latin typeface="Calibri" panose="020F0502020204030204" pitchFamily="34" charset="0"/>
              </a:rPr>
              <a:t>N=144 Reporting Programs </a:t>
            </a:r>
            <a:endParaRPr lang="en-US" dirty="0">
              <a:latin typeface="Calibri" panose="020F0502020204030204" pitchFamily="34" charset="0"/>
            </a:endParaRPr>
          </a:p>
        </p:txBody>
      </p:sp>
    </p:spTree>
    <p:extLst>
      <p:ext uri="{BB962C8B-B14F-4D97-AF65-F5344CB8AC3E}">
        <p14:creationId xmlns:p14="http://schemas.microsoft.com/office/powerpoint/2010/main" val="24288345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0BD109FE-154F-49E4-8D02-47A3E8B5008A}" type="slidenum">
              <a:rPr lang="en-US" altLang="en-US" smtClean="0"/>
              <a:pPr>
                <a:defRPr/>
              </a:pPr>
              <a:t>26</a:t>
            </a:fld>
            <a:endParaRPr lang="en-US" altLang="en-US" dirty="0"/>
          </a:p>
        </p:txBody>
      </p:sp>
      <p:sp>
        <p:nvSpPr>
          <p:cNvPr id="10" name="Rectangle 9"/>
          <p:cNvSpPr/>
          <p:nvPr/>
        </p:nvSpPr>
        <p:spPr>
          <a:xfrm>
            <a:off x="316345" y="1613362"/>
            <a:ext cx="11024639" cy="2200469"/>
          </a:xfrm>
          <a:prstGeom prst="rect">
            <a:avLst/>
          </a:prstGeom>
        </p:spPr>
        <p:txBody>
          <a:bodyPr wrap="square" lIns="121789" tIns="60894" rIns="121789" bIns="60894">
            <a:spAutoFit/>
          </a:bodyPr>
          <a:lstStyle/>
          <a:p>
            <a:pPr algn="ctr"/>
            <a:r>
              <a:rPr lang="en-US" sz="2700" b="1" dirty="0">
                <a:latin typeface="Calibri" panose="020F0502020204030204" pitchFamily="34" charset="0"/>
              </a:rPr>
              <a:t>Mean Percent of HCP Influenza Vaccinations and Declinations as Reported by Massachusetts Clinics, Nursing Homes, Rest Homes and Adult Day Health Programs: 2012-2018</a:t>
            </a:r>
            <a:r>
              <a:rPr lang="en-US" sz="2700" b="1" dirty="0">
                <a:solidFill>
                  <a:srgbClr val="FF0000"/>
                </a:solidFill>
                <a:latin typeface="Calibri" panose="020F0502020204030204" pitchFamily="34" charset="0"/>
              </a:rPr>
              <a:t> </a:t>
            </a:r>
            <a:r>
              <a:rPr lang="en-US" sz="2700" b="1" dirty="0">
                <a:latin typeface="Calibri" panose="020F0502020204030204" pitchFamily="34" charset="0"/>
              </a:rPr>
              <a:t>Seasons</a:t>
            </a:r>
          </a:p>
          <a:p>
            <a:pPr algn="ctr"/>
            <a:endParaRPr lang="en-US" sz="2700" b="1" cap="small" dirty="0"/>
          </a:p>
          <a:p>
            <a:pPr algn="ctr"/>
            <a:endParaRPr lang="en-US" sz="2700" dirty="0"/>
          </a:p>
        </p:txBody>
      </p:sp>
      <p:sp>
        <p:nvSpPr>
          <p:cNvPr id="11" name="Rectangle 10"/>
          <p:cNvSpPr/>
          <p:nvPr/>
        </p:nvSpPr>
        <p:spPr>
          <a:xfrm>
            <a:off x="5424561" y="351137"/>
            <a:ext cx="6454210" cy="860877"/>
          </a:xfrm>
          <a:prstGeom prst="rect">
            <a:avLst/>
          </a:prstGeom>
        </p:spPr>
        <p:txBody>
          <a:bodyPr wrap="square" lIns="121789" tIns="60894" rIns="121789" bIns="60894">
            <a:spAutoFit/>
          </a:bodyPr>
          <a:lstStyle/>
          <a:p>
            <a:pPr algn="ctr"/>
            <a:r>
              <a:rPr lang="en-US" altLang="en-US" b="1" dirty="0">
                <a:solidFill>
                  <a:srgbClr val="FFFFFF"/>
                </a:solidFill>
                <a:latin typeface="+mn-lt"/>
              </a:rPr>
              <a:t>Trends Over Time: Clinics, Nursing Homes, Rest Homes and Adult Day Health Programs   </a:t>
            </a:r>
          </a:p>
        </p:txBody>
      </p:sp>
      <p:sp>
        <p:nvSpPr>
          <p:cNvPr id="3" name="TextBox 2"/>
          <p:cNvSpPr txBox="1"/>
          <p:nvPr/>
        </p:nvSpPr>
        <p:spPr>
          <a:xfrm>
            <a:off x="616875" y="8453392"/>
            <a:ext cx="9615374" cy="415365"/>
          </a:xfrm>
          <a:prstGeom prst="rect">
            <a:avLst/>
          </a:prstGeom>
          <a:noFill/>
        </p:spPr>
        <p:txBody>
          <a:bodyPr wrap="square" lIns="121789" tIns="60894" rIns="121789" bIns="60894" rtlCol="0">
            <a:spAutoFit/>
          </a:bodyPr>
          <a:lstStyle/>
          <a:p>
            <a:r>
              <a:rPr lang="en-US" sz="1900" dirty="0">
                <a:latin typeface="+mn-lt"/>
              </a:rPr>
              <a:t>* 2015-2016 Season was the first year Adult Day Health Programs were required to report.  </a:t>
            </a:r>
          </a:p>
        </p:txBody>
      </p:sp>
      <p:grpSp>
        <p:nvGrpSpPr>
          <p:cNvPr id="13" name="Group 12"/>
          <p:cNvGrpSpPr>
            <a:grpSpLocks/>
          </p:cNvGrpSpPr>
          <p:nvPr/>
        </p:nvGrpSpPr>
        <p:grpSpPr bwMode="auto">
          <a:xfrm>
            <a:off x="1037583" y="3142676"/>
            <a:ext cx="9582161" cy="5289501"/>
            <a:chOff x="320017" y="593323"/>
            <a:chExt cx="5587034" cy="2766339"/>
          </a:xfrm>
        </p:grpSpPr>
        <p:graphicFrame>
          <p:nvGraphicFramePr>
            <p:cNvPr id="14" name="Chart 13"/>
            <p:cNvGraphicFramePr>
              <a:graphicFrameLocks/>
            </p:cNvGraphicFramePr>
            <p:nvPr>
              <p:extLst>
                <p:ext uri="{D42A27DB-BD31-4B8C-83A1-F6EECF244321}">
                  <p14:modId xmlns:p14="http://schemas.microsoft.com/office/powerpoint/2010/main" val="1988238094"/>
                </p:ext>
              </p:extLst>
            </p:nvPr>
          </p:nvGraphicFramePr>
          <p:xfrm>
            <a:off x="320017" y="593323"/>
            <a:ext cx="5587034" cy="2766339"/>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 Box 13"/>
            <p:cNvSpPr txBox="1">
              <a:spLocks noChangeArrowheads="1"/>
            </p:cNvSpPr>
            <p:nvPr/>
          </p:nvSpPr>
          <p:spPr bwMode="auto">
            <a:xfrm>
              <a:off x="3995022" y="656749"/>
              <a:ext cx="672585" cy="379338"/>
            </a:xfrm>
            <a:prstGeom prst="rect">
              <a:avLst/>
            </a:prstGeom>
            <a:noFill/>
            <a:ln>
              <a:noFill/>
            </a:ln>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r>
                <a:rPr lang="en-US" sz="1800" b="1" dirty="0">
                  <a:solidFill>
                    <a:schemeClr val="tx2">
                      <a:lumMod val="50000"/>
                    </a:schemeClr>
                  </a:solidFill>
                  <a:latin typeface="Arial" panose="020B0604020202020204" pitchFamily="34" charset="0"/>
                  <a:cs typeface="Arial" panose="020B0604020202020204" pitchFamily="34" charset="0"/>
                </a:rPr>
                <a:t>Rest Homes</a:t>
              </a:r>
            </a:p>
          </p:txBody>
        </p:sp>
        <p:sp>
          <p:nvSpPr>
            <p:cNvPr id="16" name="Text Box 16"/>
            <p:cNvSpPr txBox="1">
              <a:spLocks noChangeArrowheads="1"/>
            </p:cNvSpPr>
            <p:nvPr/>
          </p:nvSpPr>
          <p:spPr bwMode="auto">
            <a:xfrm>
              <a:off x="2382485" y="778975"/>
              <a:ext cx="1167944" cy="165352"/>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n-US" sz="1800" b="1" dirty="0">
                  <a:solidFill>
                    <a:schemeClr val="tx2">
                      <a:lumMod val="50000"/>
                    </a:schemeClr>
                  </a:solidFill>
                  <a:latin typeface="Arial" panose="020B0604020202020204" pitchFamily="34" charset="0"/>
                  <a:cs typeface="Arial" panose="020B0604020202020204" pitchFamily="34" charset="0"/>
                </a:rPr>
                <a:t>Nursing Homes</a:t>
              </a:r>
            </a:p>
          </p:txBody>
        </p:sp>
        <p:sp>
          <p:nvSpPr>
            <p:cNvPr id="17" name="Line 18"/>
            <p:cNvSpPr>
              <a:spLocks noChangeShapeType="1"/>
            </p:cNvSpPr>
            <p:nvPr/>
          </p:nvSpPr>
          <p:spPr bwMode="auto">
            <a:xfrm flipV="1">
              <a:off x="894524" y="1185422"/>
              <a:ext cx="4813445" cy="0"/>
            </a:xfrm>
            <a:prstGeom prst="line">
              <a:avLst/>
            </a:prstGeom>
            <a:ln w="19050">
              <a:solidFill>
                <a:schemeClr val="tx2"/>
              </a:solidFill>
              <a:headEnd/>
              <a:tailEnd/>
            </a:ln>
          </p:spPr>
          <p:style>
            <a:lnRef idx="1">
              <a:schemeClr val="accent2"/>
            </a:lnRef>
            <a:fillRef idx="0">
              <a:schemeClr val="accent2"/>
            </a:fillRef>
            <a:effectRef idx="0">
              <a:schemeClr val="accent2"/>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dirty="0"/>
            </a:p>
          </p:txBody>
        </p:sp>
        <p:sp>
          <p:nvSpPr>
            <p:cNvPr id="18" name="Text Box 52"/>
            <p:cNvSpPr txBox="1">
              <a:spLocks noChangeArrowheads="1"/>
            </p:cNvSpPr>
            <p:nvPr/>
          </p:nvSpPr>
          <p:spPr bwMode="auto">
            <a:xfrm>
              <a:off x="1360598" y="802516"/>
              <a:ext cx="606563" cy="155626"/>
            </a:xfrm>
            <a:prstGeom prst="rect">
              <a:avLst/>
            </a:prstGeom>
            <a:solidFill>
              <a:srgbClr xmlns:mc="http://schemas.openxmlformats.org/markup-compatibility/2006" xmlns:a14="http://schemas.microsoft.com/office/drawing/2010/main" val="FFFFFF" mc:Ignorable="a14" a14:legacySpreadsheetColorIndex="65"/>
            </a:solidFill>
            <a:ln>
              <a:noFill/>
            </a:ln>
            <a:extLs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27432" tIns="22860" rIns="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sz="1000"/>
              </a:pPr>
              <a:r>
                <a:rPr lang="en-US" sz="1800" b="1" dirty="0">
                  <a:solidFill>
                    <a:schemeClr val="tx2">
                      <a:lumMod val="50000"/>
                    </a:schemeClr>
                  </a:solidFill>
                  <a:latin typeface="Arial" panose="020B0604020202020204" pitchFamily="34" charset="0"/>
                  <a:cs typeface="Arial" panose="020B0604020202020204" pitchFamily="34" charset="0"/>
                </a:rPr>
                <a:t>Clinics</a:t>
              </a:r>
            </a:p>
          </p:txBody>
        </p:sp>
      </p:grpSp>
      <p:sp>
        <p:nvSpPr>
          <p:cNvPr id="20" name="TextBox 11"/>
          <p:cNvSpPr txBox="1"/>
          <p:nvPr/>
        </p:nvSpPr>
        <p:spPr bwMode="auto">
          <a:xfrm>
            <a:off x="9271822" y="3370477"/>
            <a:ext cx="1347922" cy="57053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en-US" sz="1800" b="1" dirty="0">
                <a:solidFill>
                  <a:schemeClr val="tx2">
                    <a:lumMod val="50000"/>
                  </a:schemeClr>
                </a:solidFill>
                <a:latin typeface="Arial" panose="020B0604020202020204" pitchFamily="34" charset="0"/>
                <a:cs typeface="Arial" panose="020B0604020202020204" pitchFamily="34" charset="0"/>
              </a:rPr>
              <a:t>Adult Day </a:t>
            </a:r>
            <a:r>
              <a:rPr lang="en-US" sz="1800" b="1" dirty="0">
                <a:solidFill>
                  <a:schemeClr val="tx1"/>
                </a:solidFill>
                <a:latin typeface="Arial" panose="020B0604020202020204" pitchFamily="34" charset="0"/>
                <a:cs typeface="Arial" panose="020B0604020202020204" pitchFamily="34" charset="0"/>
              </a:rPr>
              <a:t>Health</a:t>
            </a:r>
            <a:r>
              <a:rPr lang="en-US" sz="1800" b="1" dirty="0">
                <a:solidFill>
                  <a:schemeClr val="tx2">
                    <a:lumMod val="50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64876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886661" y="0"/>
            <a:ext cx="5785168" cy="1522413"/>
          </a:xfrm>
        </p:spPr>
        <p:txBody>
          <a:bodyPr/>
          <a:lstStyle/>
          <a:p>
            <a:pPr eaLnBrk="1" hangingPunct="1"/>
            <a:r>
              <a:rPr lang="en-US" altLang="en-US" b="1" dirty="0">
                <a:solidFill>
                  <a:schemeClr val="bg1"/>
                </a:solidFill>
              </a:rPr>
              <a:t>Conclusions</a:t>
            </a:r>
          </a:p>
        </p:txBody>
      </p:sp>
      <p:sp>
        <p:nvSpPr>
          <p:cNvPr id="30723" name="Rectangle 3"/>
          <p:cNvSpPr>
            <a:spLocks noGrp="1" noChangeArrowheads="1"/>
          </p:cNvSpPr>
          <p:nvPr>
            <p:ph type="body" idx="1"/>
          </p:nvPr>
        </p:nvSpPr>
        <p:spPr/>
        <p:txBody>
          <a:bodyPr/>
          <a:lstStyle/>
          <a:p>
            <a:pPr eaLnBrk="1" hangingPunct="1">
              <a:buFont typeface="Arial" panose="020B0604020202020204" pitchFamily="34" charset="0"/>
              <a:buChar char="•"/>
            </a:pPr>
            <a:r>
              <a:rPr lang="en-US" altLang="en-US" sz="2700" dirty="0">
                <a:latin typeface="Calibri" pitchFamily="34" charset="0"/>
              </a:rPr>
              <a:t>All facility types have reported higher vaccination rates in 2017-2018 when compared to 2012-2013 season.  (Adult Day Health facility vaccination rates are equal to their earliest reported season, 2015-2016).</a:t>
            </a:r>
          </a:p>
          <a:p>
            <a:pPr eaLnBrk="1" hangingPunct="1">
              <a:buFont typeface="Arial" panose="020B0604020202020204" pitchFamily="34" charset="0"/>
              <a:buChar char="•"/>
            </a:pPr>
            <a:endParaRPr lang="en-US" altLang="en-US" sz="2700" dirty="0">
              <a:latin typeface="Calibri" pitchFamily="34" charset="0"/>
            </a:endParaRPr>
          </a:p>
          <a:p>
            <a:pPr eaLnBrk="1" hangingPunct="1">
              <a:buFont typeface="Arial" panose="020B0604020202020204" pitchFamily="34" charset="0"/>
              <a:buChar char="•"/>
            </a:pPr>
            <a:r>
              <a:rPr lang="en-US" altLang="en-US" sz="2700" dirty="0">
                <a:latin typeface="Calibri" pitchFamily="34" charset="0"/>
              </a:rPr>
              <a:t>Overall acute care hospital vaccine coverage exceeds the DPH and Healthy People 2020 benchmark for the fourth consecutive year.</a:t>
            </a:r>
          </a:p>
          <a:p>
            <a:pPr eaLnBrk="1" hangingPunct="1">
              <a:buFont typeface="Arial" panose="020B0604020202020204" pitchFamily="34" charset="0"/>
              <a:buChar char="•"/>
            </a:pPr>
            <a:endParaRPr lang="en-US" altLang="en-US" sz="2700" dirty="0">
              <a:latin typeface="Calibri" pitchFamily="34" charset="0"/>
            </a:endParaRPr>
          </a:p>
          <a:p>
            <a:pPr eaLnBrk="1" hangingPunct="1">
              <a:buFont typeface="Arial" panose="020B0604020202020204" pitchFamily="34" charset="0"/>
              <a:buChar char="•"/>
            </a:pPr>
            <a:r>
              <a:rPr lang="en-US" altLang="en-US" sz="2700" dirty="0">
                <a:latin typeface="Calibri" pitchFamily="34" charset="0"/>
              </a:rPr>
              <a:t>No other facility type reached the established overall performance goal.</a:t>
            </a:r>
          </a:p>
          <a:p>
            <a:pPr eaLnBrk="1" hangingPunct="1">
              <a:buFont typeface="Arial" panose="020B0604020202020204" pitchFamily="34" charset="0"/>
              <a:buChar char="•"/>
            </a:pPr>
            <a:endParaRPr lang="en-US" altLang="en-US" sz="2700" dirty="0">
              <a:latin typeface="Calibri" pitchFamily="34" charset="0"/>
            </a:endParaRPr>
          </a:p>
          <a:p>
            <a:pPr marL="0" indent="0" eaLnBrk="1" hangingPunct="1">
              <a:buNone/>
            </a:pPr>
            <a:endParaRPr lang="en-US" altLang="en-US" sz="2700" dirty="0">
              <a:latin typeface="Calibri" pitchFamily="34" charset="0"/>
            </a:endParaRPr>
          </a:p>
          <a:p>
            <a:pPr eaLnBrk="1" hangingPunct="1">
              <a:buFont typeface="Courier New" panose="02070309020205020404" pitchFamily="49" charset="0"/>
              <a:buChar char="o"/>
            </a:pPr>
            <a:endParaRPr lang="en-US" altLang="en-US" sz="2700" dirty="0">
              <a:latin typeface="Calibri" pitchFamily="34" charset="0"/>
            </a:endParaRPr>
          </a:p>
          <a:p>
            <a:pPr marL="0" indent="0" eaLnBrk="1" hangingPunct="1">
              <a:buNone/>
            </a:pPr>
            <a:endParaRPr lang="en-US" altLang="en-US" sz="2700" dirty="0">
              <a:latin typeface="Calibri" pitchFamily="34" charset="0"/>
            </a:endParaRPr>
          </a:p>
        </p:txBody>
      </p:sp>
      <p:sp>
        <p:nvSpPr>
          <p:cNvPr id="30724" name="Slide Number Placeholder 1"/>
          <p:cNvSpPr>
            <a:spLocks noGrp="1"/>
          </p:cNvSpPr>
          <p:nvPr>
            <p:ph type="sldNum" sz="quarter" idx="4294967295"/>
          </p:nvPr>
        </p:nvSpPr>
        <p:spPr>
          <a:xfrm>
            <a:off x="8728498" y="8318293"/>
            <a:ext cx="2841837" cy="634339"/>
          </a:xfrm>
          <a:prstGeom prst="rect">
            <a:avLst/>
          </a:prstGeom>
          <a:noFill/>
        </p:spPr>
        <p:txBody>
          <a:bodyPr/>
          <a:lstStyle>
            <a:lvl1pPr algn="l" eaLnBrk="0" hangingPunct="0">
              <a:spcBef>
                <a:spcPct val="20000"/>
              </a:spcBef>
              <a:buChar char="•"/>
              <a:defRPr sz="4300">
                <a:solidFill>
                  <a:schemeClr val="tx1"/>
                </a:solidFill>
                <a:latin typeface="Arial" pitchFamily="34" charset="0"/>
              </a:defRPr>
            </a:lvl1pPr>
            <a:lvl2pPr marL="989535" indent="-380590" algn="l" eaLnBrk="0" hangingPunct="0">
              <a:spcBef>
                <a:spcPct val="20000"/>
              </a:spcBef>
              <a:buChar char="–"/>
              <a:defRPr sz="3700">
                <a:solidFill>
                  <a:schemeClr val="tx1"/>
                </a:solidFill>
                <a:latin typeface="Arial" pitchFamily="34" charset="0"/>
              </a:defRPr>
            </a:lvl2pPr>
            <a:lvl3pPr marL="1522362" indent="-304472" algn="l" eaLnBrk="0" hangingPunct="0">
              <a:spcBef>
                <a:spcPct val="20000"/>
              </a:spcBef>
              <a:buChar char="•"/>
              <a:defRPr sz="3200">
                <a:solidFill>
                  <a:schemeClr val="tx1"/>
                </a:solidFill>
                <a:latin typeface="Arial" pitchFamily="34" charset="0"/>
              </a:defRPr>
            </a:lvl3pPr>
            <a:lvl4pPr marL="2131306" indent="-304472" algn="l" eaLnBrk="0" hangingPunct="0">
              <a:spcBef>
                <a:spcPct val="20000"/>
              </a:spcBef>
              <a:buChar char="–"/>
              <a:defRPr sz="2700">
                <a:solidFill>
                  <a:schemeClr val="tx1"/>
                </a:solidFill>
                <a:latin typeface="Arial" pitchFamily="34" charset="0"/>
              </a:defRPr>
            </a:lvl4pPr>
            <a:lvl5pPr marL="2740251" indent="-304472" algn="l" eaLnBrk="0" hangingPunct="0">
              <a:spcBef>
                <a:spcPct val="20000"/>
              </a:spcBef>
              <a:buChar char="»"/>
              <a:defRPr sz="2700">
                <a:solidFill>
                  <a:schemeClr val="tx1"/>
                </a:solidFill>
                <a:latin typeface="Arial" pitchFamily="34" charset="0"/>
              </a:defRPr>
            </a:lvl5pPr>
            <a:lvl6pPr marL="3349196" indent="-304472" eaLnBrk="0" fontAlgn="base" hangingPunct="0">
              <a:spcBef>
                <a:spcPct val="20000"/>
              </a:spcBef>
              <a:spcAft>
                <a:spcPct val="0"/>
              </a:spcAft>
              <a:buChar char="»"/>
              <a:defRPr sz="2700">
                <a:solidFill>
                  <a:schemeClr val="tx1"/>
                </a:solidFill>
                <a:latin typeface="Arial" pitchFamily="34" charset="0"/>
              </a:defRPr>
            </a:lvl6pPr>
            <a:lvl7pPr marL="3958140" indent="-304472" eaLnBrk="0" fontAlgn="base" hangingPunct="0">
              <a:spcBef>
                <a:spcPct val="20000"/>
              </a:spcBef>
              <a:spcAft>
                <a:spcPct val="0"/>
              </a:spcAft>
              <a:buChar char="»"/>
              <a:defRPr sz="2700">
                <a:solidFill>
                  <a:schemeClr val="tx1"/>
                </a:solidFill>
                <a:latin typeface="Arial" pitchFamily="34" charset="0"/>
              </a:defRPr>
            </a:lvl7pPr>
            <a:lvl8pPr marL="4567085" indent="-304472" eaLnBrk="0" fontAlgn="base" hangingPunct="0">
              <a:spcBef>
                <a:spcPct val="20000"/>
              </a:spcBef>
              <a:spcAft>
                <a:spcPct val="0"/>
              </a:spcAft>
              <a:buChar char="»"/>
              <a:defRPr sz="2700">
                <a:solidFill>
                  <a:schemeClr val="tx1"/>
                </a:solidFill>
                <a:latin typeface="Arial" pitchFamily="34" charset="0"/>
              </a:defRPr>
            </a:lvl8pPr>
            <a:lvl9pPr marL="5176030" indent="-304472" eaLnBrk="0" fontAlgn="base" hangingPunct="0">
              <a:spcBef>
                <a:spcPct val="20000"/>
              </a:spcBef>
              <a:spcAft>
                <a:spcPct val="0"/>
              </a:spcAft>
              <a:buChar char="»"/>
              <a:defRPr sz="2700">
                <a:solidFill>
                  <a:schemeClr val="tx1"/>
                </a:solidFill>
                <a:latin typeface="Arial" pitchFamily="34" charset="0"/>
              </a:defRPr>
            </a:lvl9pPr>
          </a:lstStyle>
          <a:p>
            <a:pPr algn="r" eaLnBrk="1" hangingPunct="1">
              <a:spcBef>
                <a:spcPct val="0"/>
              </a:spcBef>
              <a:buFontTx/>
              <a:buNone/>
            </a:pPr>
            <a:fld id="{148F8526-9E2F-41A4-B726-96FCFB52D155}" type="slidenum">
              <a:rPr lang="en-US" altLang="en-US" sz="1900">
                <a:latin typeface="+mn-lt"/>
              </a:rPr>
              <a:pPr algn="r" eaLnBrk="1" hangingPunct="1">
                <a:spcBef>
                  <a:spcPct val="0"/>
                </a:spcBef>
                <a:buFontTx/>
                <a:buNone/>
              </a:pPr>
              <a:t>27</a:t>
            </a:fld>
            <a:endParaRPr lang="en-US" altLang="en-US" sz="1900" dirty="0">
              <a:latin typeface="+mn-lt"/>
            </a:endParaRPr>
          </a:p>
        </p:txBody>
      </p:sp>
    </p:spTree>
    <p:extLst>
      <p:ext uri="{BB962C8B-B14F-4D97-AF65-F5344CB8AC3E}">
        <p14:creationId xmlns:p14="http://schemas.microsoft.com/office/powerpoint/2010/main" val="3516273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Enhanced DPH Public Health Actions </a:t>
            </a:r>
            <a:br>
              <a:rPr lang="en-US" dirty="0"/>
            </a:br>
            <a:endParaRPr lang="en-US" dirty="0"/>
          </a:p>
        </p:txBody>
      </p:sp>
      <p:sp>
        <p:nvSpPr>
          <p:cNvPr id="3" name="Content Placeholder 2"/>
          <p:cNvSpPr>
            <a:spLocks noGrp="1"/>
          </p:cNvSpPr>
          <p:nvPr>
            <p:ph idx="1"/>
          </p:nvPr>
        </p:nvSpPr>
        <p:spPr>
          <a:xfrm>
            <a:off x="608965" y="1572126"/>
            <a:ext cx="10961370" cy="6952441"/>
          </a:xfrm>
        </p:spPr>
        <p:txBody>
          <a:bodyPr/>
          <a:lstStyle/>
          <a:p>
            <a:pPr marL="0" indent="0">
              <a:buNone/>
            </a:pPr>
            <a:r>
              <a:rPr lang="en-US" sz="2400" dirty="0"/>
              <a:t> </a:t>
            </a:r>
            <a:r>
              <a:rPr lang="en-US" altLang="en-US" sz="2400" i="1" dirty="0">
                <a:solidFill>
                  <a:srgbClr val="FF0000"/>
                </a:solidFill>
              </a:rPr>
              <a:t>NEW</a:t>
            </a:r>
            <a:endParaRPr lang="en-US" sz="2400" dirty="0"/>
          </a:p>
          <a:p>
            <a:r>
              <a:rPr lang="en-US" sz="2400" dirty="0"/>
              <a:t>DPH is hosting an October 2018 webinar to improve healthcare personnel influenza coverage.  Program content will include: Influenza disease burden,  key facts about the current season; surveillance and reporting; and strategies for increasing HCP coverage.</a:t>
            </a:r>
          </a:p>
          <a:p>
            <a:pPr marL="0" indent="0">
              <a:buNone/>
            </a:pPr>
            <a:endParaRPr lang="en-US" sz="2000" dirty="0"/>
          </a:p>
          <a:p>
            <a:pPr marL="0" indent="0">
              <a:buNone/>
            </a:pPr>
            <a:r>
              <a:rPr lang="en-US" sz="2400" dirty="0"/>
              <a:t> </a:t>
            </a:r>
            <a:r>
              <a:rPr lang="en-US" altLang="en-US" sz="2400" i="1" dirty="0">
                <a:solidFill>
                  <a:srgbClr val="FF0000"/>
                </a:solidFill>
              </a:rPr>
              <a:t>NEW</a:t>
            </a:r>
            <a:endParaRPr lang="en-US" sz="2400" dirty="0"/>
          </a:p>
          <a:p>
            <a:r>
              <a:rPr lang="en-US" sz="2400" dirty="0"/>
              <a:t>DPH Quality improvement initiative targeting facilities from the lowest quartile of HCP influenza vaccination coverage during the 2017-18 season. </a:t>
            </a:r>
          </a:p>
          <a:p>
            <a:pPr lvl="2"/>
            <a:r>
              <a:rPr lang="en-US" sz="2200" dirty="0"/>
              <a:t>Direct outreach to assess previous vaccination strategies and perceived barriers to implementation.</a:t>
            </a:r>
          </a:p>
          <a:p>
            <a:pPr lvl="2"/>
            <a:r>
              <a:rPr lang="en-US" sz="2200" dirty="0"/>
              <a:t>Provide facility specific evidence-based recommendations to improve vaccination coverage. </a:t>
            </a:r>
          </a:p>
          <a:p>
            <a:pPr lvl="2"/>
            <a:r>
              <a:rPr lang="en-US" sz="2200" dirty="0"/>
              <a:t>January 2019:  Conduct outreach to monitor progress and provide additional support to promote success. </a:t>
            </a:r>
          </a:p>
          <a:p>
            <a:pPr lvl="2"/>
            <a:r>
              <a:rPr lang="en-US" sz="2200" dirty="0"/>
              <a:t>Post-season interview to review performance and to assess strategies utilized during the 2018-2019 influenza season. </a:t>
            </a:r>
          </a:p>
          <a:p>
            <a:pPr lvl="2"/>
            <a:r>
              <a:rPr lang="en-US" sz="2200" dirty="0"/>
              <a:t>Share aggregate findings with facilities and public health partners. </a:t>
            </a:r>
          </a:p>
          <a:p>
            <a:pPr lvl="2"/>
            <a:endParaRPr lang="en-US" sz="2400" dirty="0"/>
          </a:p>
          <a:p>
            <a:pPr marL="0" indent="0">
              <a:buNone/>
            </a:pPr>
            <a:endParaRPr lang="en-US" dirty="0"/>
          </a:p>
        </p:txBody>
      </p:sp>
      <p:sp>
        <p:nvSpPr>
          <p:cNvPr id="6" name="Slide Number Placeholder 5"/>
          <p:cNvSpPr>
            <a:spLocks noGrp="1"/>
          </p:cNvSpPr>
          <p:nvPr>
            <p:ph type="sldNum" sz="quarter" idx="11"/>
          </p:nvPr>
        </p:nvSpPr>
        <p:spPr/>
        <p:txBody>
          <a:bodyPr/>
          <a:lstStyle/>
          <a:p>
            <a:pPr>
              <a:defRPr/>
            </a:pPr>
            <a:fld id="{9A3CBEC9-3421-470A-8847-5F6DEB543E53}" type="slidenum">
              <a:rPr lang="en-US" altLang="en-US" smtClean="0"/>
              <a:pPr>
                <a:defRPr/>
              </a:pPr>
              <a:t>28</a:t>
            </a:fld>
            <a:endParaRPr lang="en-US" altLang="en-US" dirty="0"/>
          </a:p>
        </p:txBody>
      </p:sp>
    </p:spTree>
    <p:extLst>
      <p:ext uri="{BB962C8B-B14F-4D97-AF65-F5344CB8AC3E}">
        <p14:creationId xmlns:p14="http://schemas.microsoft.com/office/powerpoint/2010/main" val="2806588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Ongoing DPH Public Health Actions </a:t>
            </a:r>
            <a:br>
              <a:rPr lang="en-US" dirty="0"/>
            </a:br>
            <a:endParaRPr lang="en-US" dirty="0"/>
          </a:p>
        </p:txBody>
      </p:sp>
      <p:sp>
        <p:nvSpPr>
          <p:cNvPr id="3" name="Content Placeholder 2"/>
          <p:cNvSpPr>
            <a:spLocks noGrp="1"/>
          </p:cNvSpPr>
          <p:nvPr>
            <p:ph idx="1"/>
          </p:nvPr>
        </p:nvSpPr>
        <p:spPr/>
        <p:txBody>
          <a:bodyPr/>
          <a:lstStyle/>
          <a:p>
            <a:r>
              <a:rPr lang="en-US" sz="2400" dirty="0"/>
              <a:t>Reinforcement of the reporting requirement and statewide performance goal during trainings, and on-site visits in adult day health programs, rest homes and nursing homes. </a:t>
            </a:r>
          </a:p>
          <a:p>
            <a:pPr marL="0" indent="0">
              <a:buNone/>
            </a:pPr>
            <a:endParaRPr lang="en-US" sz="2400" dirty="0">
              <a:solidFill>
                <a:srgbClr val="FF0000"/>
              </a:solidFill>
            </a:endParaRPr>
          </a:p>
          <a:p>
            <a:r>
              <a:rPr lang="en-US" sz="2400" dirty="0"/>
              <a:t>Monitoring trends and reporting annual compliance with the HCP influenza vaccination requirements.</a:t>
            </a:r>
          </a:p>
          <a:p>
            <a:pPr marL="0" indent="0">
              <a:buNone/>
            </a:pPr>
            <a:endParaRPr lang="en-US" sz="2400" dirty="0"/>
          </a:p>
          <a:p>
            <a:r>
              <a:rPr lang="en-US" sz="2400" dirty="0"/>
              <a:t>Promotion of continuous quality improvement, by recommending licensed facilities share vaccination rates with all staff, including administrators, boards of directors, practice managers, ombudsperson and patient/family councils. </a:t>
            </a:r>
          </a:p>
          <a:p>
            <a:endParaRPr lang="en-US" sz="2000" dirty="0"/>
          </a:p>
          <a:p>
            <a:r>
              <a:rPr lang="en-US" sz="2400" dirty="0"/>
              <a:t>Encouraging facilities to evaluate their current influenza vaccination program and policies and develop an action plan to maximize  influenza vaccination coverage of HCP to achieve the Healthy People 2020 and DPH target of 90% vaccination.</a:t>
            </a:r>
          </a:p>
          <a:p>
            <a:pPr marL="0" indent="0">
              <a:buNone/>
            </a:pPr>
            <a:endParaRPr lang="en-US" sz="2400" dirty="0"/>
          </a:p>
          <a:p>
            <a:r>
              <a:rPr lang="en-US" sz="2400" dirty="0"/>
              <a:t>Collaboration with public health partners to intensify efforts to improve immunization rates among HCP, especially among low outliers. </a:t>
            </a:r>
          </a:p>
          <a:p>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altLang="en-US">
                <a:solidFill>
                  <a:prstClr val="black"/>
                </a:solidFill>
              </a:rPr>
              <a:t>Slide </a:t>
            </a:r>
            <a:fld id="{9A3CBEC9-3421-470A-8847-5F6DEB543E53}" type="slidenum">
              <a:rPr lang="en-US" altLang="en-US" smtClean="0">
                <a:solidFill>
                  <a:prstClr val="black"/>
                </a:solidFill>
              </a:rPr>
              <a:pPr>
                <a:defRPr/>
              </a:pPr>
              <a:t>29</a:t>
            </a:fld>
            <a:endParaRPr lang="en-US" altLang="en-US" dirty="0">
              <a:solidFill>
                <a:prstClr val="black"/>
              </a:solidFill>
            </a:endParaRPr>
          </a:p>
        </p:txBody>
      </p:sp>
    </p:spTree>
    <p:extLst>
      <p:ext uri="{BB962C8B-B14F-4D97-AF65-F5344CB8AC3E}">
        <p14:creationId xmlns:p14="http://schemas.microsoft.com/office/powerpoint/2010/main" val="2629472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p>
        </p:txBody>
      </p:sp>
      <p:sp>
        <p:nvSpPr>
          <p:cNvPr id="3" name="Content Placeholder 2"/>
          <p:cNvSpPr>
            <a:spLocks noGrp="1"/>
          </p:cNvSpPr>
          <p:nvPr>
            <p:ph idx="1"/>
          </p:nvPr>
        </p:nvSpPr>
        <p:spPr>
          <a:xfrm>
            <a:off x="609691" y="1751104"/>
            <a:ext cx="10960101" cy="6899275"/>
          </a:xfrm>
        </p:spPr>
        <p:txBody>
          <a:bodyPr/>
          <a:lstStyle/>
          <a:p>
            <a:pPr marL="0" indent="0">
              <a:buNone/>
            </a:pPr>
            <a:r>
              <a:rPr lang="en-US" sz="2200" dirty="0"/>
              <a:t>As a condition of licensure, DPH regulations require health care facilities, including hospitals, ambulatory surgical centers, dialysis centers, clinics, nursing homes, rest homes, and adult day health programs to:</a:t>
            </a:r>
          </a:p>
          <a:p>
            <a:pPr marL="0" indent="0">
              <a:buNone/>
            </a:pPr>
            <a:endParaRPr lang="en-US" sz="2200" dirty="0"/>
          </a:p>
          <a:p>
            <a:r>
              <a:rPr lang="en-US" sz="2200" dirty="0"/>
              <a:t>Offer free-of-charge, annual influenza vaccine to all personnel (full and part-time employees, contracted employees, volunteers, house staff and students);</a:t>
            </a:r>
          </a:p>
          <a:p>
            <a:pPr lvl="0"/>
            <a:r>
              <a:rPr lang="en-US" sz="2200" dirty="0"/>
              <a:t>Document receipt of influenza vaccine administered within and outside the facility or document the declination of immunization for HCP; and</a:t>
            </a:r>
          </a:p>
          <a:p>
            <a:pPr lvl="0"/>
            <a:r>
              <a:rPr lang="en-US" sz="2200" dirty="0"/>
              <a:t>Report information to DPH documenting compliance with the vaccination requirement, in accordance with reporting and data collection guidelines of the Commissioner (105 CMR.)</a:t>
            </a:r>
          </a:p>
          <a:p>
            <a:pPr marL="0" lvl="0" indent="0">
              <a:buNone/>
            </a:pPr>
            <a:endParaRPr lang="en-US" sz="2200" dirty="0">
              <a:solidFill>
                <a:srgbClr val="000000"/>
              </a:solidFill>
            </a:endParaRPr>
          </a:p>
          <a:p>
            <a:pPr marL="0" lvl="0" indent="0">
              <a:buNone/>
            </a:pPr>
            <a:r>
              <a:rPr lang="en-US" sz="2200" dirty="0">
                <a:solidFill>
                  <a:srgbClr val="000000"/>
                </a:solidFill>
              </a:rPr>
              <a:t>105 CMR 130.325, 105 CMR 140.150, 105 CMR 150.002(D)(8), 105 CMR 158.030(L)(8)  </a:t>
            </a:r>
          </a:p>
          <a:p>
            <a:pPr marL="0" indent="0">
              <a:buNone/>
            </a:pPr>
            <a:endParaRPr lang="en-US" sz="2200" dirty="0"/>
          </a:p>
          <a:p>
            <a:pPr lvl="0"/>
            <a:r>
              <a:rPr lang="en-US" sz="2200" dirty="0"/>
              <a:t>Centers for Medicare &amp; Medicaid Services (CMS) Quality Reporting Programs  require acute care hospitals, ambulatory surgical centers, dialysis centers and non-acute hospitals to report HCP influenza data through the National Healthcare Safety Network (NHSN) of the Centers for Disease Control and Prevention (CDC). </a:t>
            </a:r>
          </a:p>
          <a:p>
            <a:pPr lvl="0"/>
            <a:endParaRPr lang="en-US" sz="2400" dirty="0"/>
          </a:p>
          <a:p>
            <a:pPr lvl="0"/>
            <a:endParaRPr lang="en-US" sz="2700" dirty="0"/>
          </a:p>
          <a:p>
            <a:endParaRPr lang="en-US" dirty="0"/>
          </a:p>
          <a:p>
            <a:endParaRPr lang="en-US" dirty="0"/>
          </a:p>
        </p:txBody>
      </p:sp>
      <p:sp>
        <p:nvSpPr>
          <p:cNvPr id="6" name="Slide Number Placeholder 5"/>
          <p:cNvSpPr>
            <a:spLocks noGrp="1"/>
          </p:cNvSpPr>
          <p:nvPr>
            <p:ph type="sldNum" sz="quarter" idx="11"/>
          </p:nvPr>
        </p:nvSpPr>
        <p:spPr/>
        <p:txBody>
          <a:bodyPr/>
          <a:lstStyle/>
          <a:p>
            <a:pPr>
              <a:defRPr/>
            </a:pPr>
            <a:fld id="{97AF3797-32A6-46C6-BF98-E21B4AB7E1D0}" type="slidenum">
              <a:rPr lang="en-US" altLang="en-US" smtClean="0"/>
              <a:pPr>
                <a:defRPr/>
              </a:pPr>
              <a:t>3</a:t>
            </a:fld>
            <a:endParaRPr lang="en-US" altLang="en-US" dirty="0"/>
          </a:p>
        </p:txBody>
      </p:sp>
    </p:spTree>
    <p:extLst>
      <p:ext uri="{BB962C8B-B14F-4D97-AF65-F5344CB8AC3E}">
        <p14:creationId xmlns:p14="http://schemas.microsoft.com/office/powerpoint/2010/main" val="16048637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t>
            </a:r>
          </a:p>
        </p:txBody>
      </p:sp>
      <p:sp>
        <p:nvSpPr>
          <p:cNvPr id="3" name="Content Placeholder 2"/>
          <p:cNvSpPr>
            <a:spLocks noGrp="1"/>
          </p:cNvSpPr>
          <p:nvPr>
            <p:ph idx="1"/>
          </p:nvPr>
        </p:nvSpPr>
        <p:spPr/>
        <p:txBody>
          <a:bodyPr/>
          <a:lstStyle/>
          <a:p>
            <a:pPr marL="0" indent="0">
              <a:buNone/>
            </a:pPr>
            <a:endParaRPr lang="en-US" sz="2200" dirty="0"/>
          </a:p>
          <a:p>
            <a:r>
              <a:rPr lang="en-US" sz="2200" dirty="0"/>
              <a:t>DPH  will share this update with all licensed facilities with recommendations to distribute broadly within each facility and to use the reported data to drive improvement. </a:t>
            </a:r>
          </a:p>
          <a:p>
            <a:pPr marL="0" indent="0">
              <a:buNone/>
            </a:pPr>
            <a:endParaRPr lang="en-US" sz="2200" dirty="0"/>
          </a:p>
          <a:p>
            <a:r>
              <a:rPr lang="en-US" sz="2200" dirty="0"/>
              <a:t>This update and facility specific results will be available on the MDPH website:</a:t>
            </a:r>
          </a:p>
          <a:p>
            <a:pPr marL="0" indent="0" algn="ctr">
              <a:buNone/>
            </a:pPr>
            <a:r>
              <a:rPr lang="en-US" sz="2200" dirty="0">
                <a:hlinkClick r:id="rId3"/>
              </a:rPr>
              <a:t>https://www.mass.gov/service-details/flu-vaccination-reports-healthcare-personnel</a:t>
            </a:r>
            <a:endParaRPr lang="en-US" sz="2200" dirty="0"/>
          </a:p>
          <a:p>
            <a:pPr marL="0" indent="0" algn="ctr">
              <a:buNone/>
            </a:pPr>
            <a:endParaRPr lang="en-US" sz="2200" dirty="0"/>
          </a:p>
          <a:p>
            <a:pPr marL="0" indent="0" algn="ctr">
              <a:buNone/>
            </a:pPr>
            <a:endParaRPr lang="en-US" sz="2200" dirty="0"/>
          </a:p>
          <a:p>
            <a:pPr>
              <a:spcBef>
                <a:spcPts val="0"/>
              </a:spcBef>
              <a:defRPr/>
            </a:pPr>
            <a:r>
              <a:rPr lang="en-US" sz="2200" dirty="0"/>
              <a:t>Please direct any questions to:</a:t>
            </a:r>
          </a:p>
          <a:p>
            <a:pPr marL="0" indent="0">
              <a:spcBef>
                <a:spcPts val="0"/>
              </a:spcBef>
              <a:buNone/>
              <a:defRPr/>
            </a:pPr>
            <a:endParaRPr lang="en-US" sz="2200" dirty="0"/>
          </a:p>
          <a:p>
            <a:pPr marL="0" indent="0">
              <a:spcBef>
                <a:spcPts val="0"/>
              </a:spcBef>
              <a:buNone/>
              <a:defRPr/>
            </a:pPr>
            <a:r>
              <a:rPr lang="en-US" sz="2200" dirty="0"/>
              <a:t>	Katherine T. Fillo, Ph.D, RN-BC</a:t>
            </a:r>
          </a:p>
          <a:p>
            <a:pPr marL="0" indent="0">
              <a:spcBef>
                <a:spcPts val="0"/>
              </a:spcBef>
              <a:buNone/>
              <a:defRPr/>
            </a:pPr>
            <a:r>
              <a:rPr lang="en-US" sz="2200" dirty="0"/>
              <a:t>	Director of Clinical Quality Improvement</a:t>
            </a:r>
          </a:p>
          <a:p>
            <a:pPr marL="0" indent="0">
              <a:spcBef>
                <a:spcPts val="0"/>
              </a:spcBef>
              <a:buNone/>
              <a:defRPr/>
            </a:pPr>
            <a:r>
              <a:rPr lang="en-US" sz="2200" dirty="0"/>
              <a:t>	Bureau of Health Care Safety and Quality</a:t>
            </a:r>
          </a:p>
          <a:p>
            <a:pPr marL="0" indent="0">
              <a:spcBef>
                <a:spcPts val="0"/>
              </a:spcBef>
              <a:buNone/>
              <a:defRPr/>
            </a:pPr>
            <a:r>
              <a:rPr lang="en-US" sz="2200" dirty="0"/>
              <a:t>	</a:t>
            </a:r>
            <a:r>
              <a:rPr lang="en-US" sz="2200" dirty="0">
                <a:hlinkClick r:id="rId4"/>
              </a:rPr>
              <a:t>katherine.fillo@state.ma.us</a:t>
            </a:r>
            <a:endParaRPr lang="en-US" sz="2200" dirty="0"/>
          </a:p>
          <a:p>
            <a:pPr marL="0" indent="0">
              <a:spcBef>
                <a:spcPts val="0"/>
              </a:spcBef>
              <a:buNone/>
              <a:defRPr/>
            </a:pPr>
            <a:r>
              <a:rPr lang="en-US" sz="2200" dirty="0"/>
              <a:t>	</a:t>
            </a:r>
            <a:endParaRPr lang="en-US" dirty="0"/>
          </a:p>
          <a:p>
            <a:endParaRPr lang="en-US" dirty="0"/>
          </a:p>
        </p:txBody>
      </p:sp>
      <p:sp>
        <p:nvSpPr>
          <p:cNvPr id="7" name="Slide Number Placeholder 6"/>
          <p:cNvSpPr>
            <a:spLocks noGrp="1"/>
          </p:cNvSpPr>
          <p:nvPr>
            <p:ph type="sldNum" sz="quarter" idx="11"/>
          </p:nvPr>
        </p:nvSpPr>
        <p:spPr/>
        <p:txBody>
          <a:bodyPr/>
          <a:lstStyle/>
          <a:p>
            <a:pPr>
              <a:defRPr/>
            </a:pPr>
            <a:fld id="{9A3CBEC9-3421-470A-8847-5F6DEB543E53}" type="slidenum">
              <a:rPr lang="en-US" altLang="en-US" smtClean="0"/>
              <a:pPr>
                <a:defRPr/>
              </a:pPr>
              <a:t>30</a:t>
            </a:fld>
            <a:endParaRPr lang="en-US" altLang="en-US" dirty="0"/>
          </a:p>
        </p:txBody>
      </p:sp>
    </p:spTree>
    <p:extLst>
      <p:ext uri="{BB962C8B-B14F-4D97-AF65-F5344CB8AC3E}">
        <p14:creationId xmlns:p14="http://schemas.microsoft.com/office/powerpoint/2010/main" val="1220602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a:xfrm>
            <a:off x="5886662" y="202988"/>
            <a:ext cx="5886662" cy="1522413"/>
          </a:xfrm>
        </p:spPr>
        <p:txBody>
          <a:bodyPr/>
          <a:lstStyle/>
          <a:p>
            <a:pPr eaLnBrk="1" hangingPunct="1"/>
            <a:r>
              <a:rPr lang="en-US" altLang="en-US" dirty="0"/>
              <a:t>Performance Goal</a:t>
            </a:r>
            <a:endParaRPr lang="en-US" altLang="en-US" b="1" dirty="0">
              <a:solidFill>
                <a:schemeClr val="bg1"/>
              </a:solidFill>
            </a:endParaRPr>
          </a:p>
        </p:txBody>
      </p:sp>
      <p:sp>
        <p:nvSpPr>
          <p:cNvPr id="6147" name="Content Placeholder 2"/>
          <p:cNvSpPr>
            <a:spLocks noGrp="1"/>
          </p:cNvSpPr>
          <p:nvPr>
            <p:ph idx="4294967295"/>
          </p:nvPr>
        </p:nvSpPr>
        <p:spPr>
          <a:xfrm>
            <a:off x="608965" y="1725402"/>
            <a:ext cx="10961370" cy="6700730"/>
          </a:xfrm>
        </p:spPr>
        <p:txBody>
          <a:bodyPr/>
          <a:lstStyle/>
          <a:p>
            <a:pPr indent="0" eaLnBrk="1" hangingPunct="1">
              <a:buNone/>
            </a:pPr>
            <a:endParaRPr lang="en-US" altLang="en-US" sz="2700" dirty="0">
              <a:latin typeface="Calibri" pitchFamily="34" charset="0"/>
            </a:endParaRPr>
          </a:p>
          <a:p>
            <a:pPr indent="0" eaLnBrk="1" hangingPunct="1">
              <a:buNone/>
            </a:pPr>
            <a:r>
              <a:rPr lang="en-US" sz="2700" dirty="0">
                <a:latin typeface="+mj-lt"/>
              </a:rPr>
              <a:t>To protect the lives and welfare of patients, employees, and communities, as well as to improve quality and reduce healthcare costs, DPH has established an overall minimum influenza vaccination rate of 90% or greater for eligible HCP at all licensed healthcare facilities.  </a:t>
            </a:r>
          </a:p>
          <a:p>
            <a:pPr indent="0" eaLnBrk="1" hangingPunct="1">
              <a:buNone/>
            </a:pPr>
            <a:endParaRPr lang="en-US" sz="2700" dirty="0">
              <a:latin typeface="+mj-lt"/>
            </a:endParaRPr>
          </a:p>
          <a:p>
            <a:pPr indent="0" eaLnBrk="1" hangingPunct="1">
              <a:buNone/>
            </a:pPr>
            <a:r>
              <a:rPr lang="en-US" sz="2700" dirty="0"/>
              <a:t>This performance goal is intended to advance patient and HCP health and safety by ensuring optimal HCP influenza vaccination coverage, and is in alignment with the National Healthy People 2020 target of 90% influenza coverage of HCP.</a:t>
            </a:r>
          </a:p>
          <a:p>
            <a:pPr indent="0" eaLnBrk="1" hangingPunct="1">
              <a:buNone/>
            </a:pPr>
            <a:endParaRPr lang="en-US" sz="2700" dirty="0">
              <a:latin typeface="+mj-lt"/>
            </a:endParaRPr>
          </a:p>
          <a:p>
            <a:pPr indent="0" eaLnBrk="1" hangingPunct="1">
              <a:buNone/>
            </a:pPr>
            <a:endParaRPr lang="en-US" altLang="en-US" sz="2700" dirty="0">
              <a:latin typeface="Calibri" pitchFamily="34" charset="0"/>
            </a:endParaRPr>
          </a:p>
          <a:p>
            <a:pPr indent="0" eaLnBrk="1" hangingPunct="1">
              <a:buNone/>
            </a:pPr>
            <a:r>
              <a:rPr lang="en-US" altLang="en-US" sz="2700" dirty="0">
                <a:latin typeface="Calibri" pitchFamily="34" charset="0"/>
                <a:hlinkClick r:id="rId3"/>
              </a:rPr>
              <a:t>https://www.healthypeople.gov/node/4668/data_details</a:t>
            </a:r>
            <a:endParaRPr lang="en-US" altLang="en-US" sz="2700" dirty="0">
              <a:latin typeface="Calibri" pitchFamily="34" charset="0"/>
            </a:endParaRPr>
          </a:p>
          <a:p>
            <a:pPr indent="0" eaLnBrk="1" hangingPunct="1">
              <a:buNone/>
            </a:pPr>
            <a:endParaRPr lang="en-US" altLang="en-US" sz="2700" dirty="0">
              <a:latin typeface="Calibri" pitchFamily="34" charset="0"/>
            </a:endParaRPr>
          </a:p>
          <a:p>
            <a:pPr indent="0" eaLnBrk="1" hangingPunct="1">
              <a:buNone/>
            </a:pPr>
            <a:endParaRPr lang="en-US" altLang="en-US" sz="2700" dirty="0">
              <a:latin typeface="Calibri" pitchFamily="34" charset="0"/>
            </a:endParaRPr>
          </a:p>
        </p:txBody>
      </p:sp>
      <p:sp>
        <p:nvSpPr>
          <p:cNvPr id="3" name="Slide Number Placeholder 2"/>
          <p:cNvSpPr>
            <a:spLocks noGrp="1"/>
          </p:cNvSpPr>
          <p:nvPr>
            <p:ph type="sldNum" sz="quarter" idx="11"/>
          </p:nvPr>
        </p:nvSpPr>
        <p:spPr/>
        <p:txBody>
          <a:bodyPr/>
          <a:lstStyle/>
          <a:p>
            <a:pPr>
              <a:defRPr/>
            </a:pPr>
            <a:fld id="{6C071EC3-2541-4649-B5DA-9836904E775A}" type="slidenum">
              <a:rPr lang="en-US" altLang="en-US" smtClean="0"/>
              <a:pPr>
                <a:defRPr/>
              </a:pPr>
              <a:t>4</a:t>
            </a:fld>
            <a:endParaRPr lang="en-US" altLang="en-US" dirty="0"/>
          </a:p>
        </p:txBody>
      </p:sp>
    </p:spTree>
    <p:extLst>
      <p:ext uri="{BB962C8B-B14F-4D97-AF65-F5344CB8AC3E}">
        <p14:creationId xmlns:p14="http://schemas.microsoft.com/office/powerpoint/2010/main" val="1639496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 </a:t>
            </a:r>
          </a:p>
        </p:txBody>
      </p:sp>
      <p:sp>
        <p:nvSpPr>
          <p:cNvPr id="3" name="Content Placeholder 2"/>
          <p:cNvSpPr>
            <a:spLocks noGrp="1"/>
          </p:cNvSpPr>
          <p:nvPr>
            <p:ph idx="1"/>
          </p:nvPr>
        </p:nvSpPr>
        <p:spPr/>
        <p:txBody>
          <a:bodyPr/>
          <a:lstStyle/>
          <a:p>
            <a:pPr marL="0" indent="0">
              <a:buNone/>
            </a:pPr>
            <a:r>
              <a:rPr lang="en-US" sz="3200" dirty="0"/>
              <a:t>Health Care Facilities report HCP influenza vaccination rates to DPH in two ways: </a:t>
            </a:r>
          </a:p>
          <a:p>
            <a:pPr marL="0" indent="0">
              <a:buNone/>
            </a:pPr>
            <a:endParaRPr lang="en-US" sz="3200" dirty="0"/>
          </a:p>
          <a:p>
            <a:r>
              <a:rPr lang="en-US" sz="2700" dirty="0"/>
              <a:t>Consistent with the Centers for Medicare &amp; Medicaid Services (CMS) Quality Reporting Programs, DPH requires acute care hospitals, ambulatory surgical centers, dialysis centers and non-acute hospitals to report HCP influenza data through the National Healthcare Safety Network (NHSN) of the Centers for Disease Control and Prevention (CDC). </a:t>
            </a:r>
          </a:p>
          <a:p>
            <a:pPr marL="0" indent="0">
              <a:buNone/>
            </a:pPr>
            <a:endParaRPr lang="en-US" sz="2700" dirty="0"/>
          </a:p>
          <a:p>
            <a:r>
              <a:rPr lang="en-US" sz="2700" dirty="0"/>
              <a:t>Clinics, nursing homes, rest homes, and adult day health programs are required to report health care personnel influenza data directly to the DPH Healthcare Associated Infection (HAI) Prevention Program.</a:t>
            </a:r>
          </a:p>
        </p:txBody>
      </p:sp>
      <p:sp>
        <p:nvSpPr>
          <p:cNvPr id="6" name="Slide Number Placeholder 5"/>
          <p:cNvSpPr>
            <a:spLocks noGrp="1"/>
          </p:cNvSpPr>
          <p:nvPr>
            <p:ph type="sldNum" sz="quarter" idx="11"/>
          </p:nvPr>
        </p:nvSpPr>
        <p:spPr/>
        <p:txBody>
          <a:bodyPr/>
          <a:lstStyle/>
          <a:p>
            <a:pPr>
              <a:defRPr/>
            </a:pPr>
            <a:fld id="{97AF3797-32A6-46C6-BF98-E21B4AB7E1D0}" type="slidenum">
              <a:rPr lang="en-US" altLang="en-US" smtClean="0"/>
              <a:pPr>
                <a:defRPr/>
              </a:pPr>
              <a:t>5</a:t>
            </a:fld>
            <a:endParaRPr lang="en-US" altLang="en-US" dirty="0"/>
          </a:p>
        </p:txBody>
      </p:sp>
    </p:spTree>
    <p:extLst>
      <p:ext uri="{BB962C8B-B14F-4D97-AF65-F5344CB8AC3E}">
        <p14:creationId xmlns:p14="http://schemas.microsoft.com/office/powerpoint/2010/main" val="3453383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NHSN  Reporting Requirements</a:t>
            </a:r>
            <a:r>
              <a:rPr lang="en-US" sz="2900" dirty="0"/>
              <a:t/>
            </a:r>
            <a:br>
              <a:rPr lang="en-US" sz="2900" dirty="0"/>
            </a:br>
            <a:r>
              <a:rPr lang="en-US" sz="2100" dirty="0"/>
              <a:t>Acute Care Hospitals, Ambulatory Surgical Centers, Dialysis Centers and Non-acute Hospitals</a:t>
            </a:r>
          </a:p>
        </p:txBody>
      </p:sp>
      <p:sp>
        <p:nvSpPr>
          <p:cNvPr id="3" name="Content Placeholder 2"/>
          <p:cNvSpPr>
            <a:spLocks noGrp="1"/>
          </p:cNvSpPr>
          <p:nvPr>
            <p:ph idx="1"/>
          </p:nvPr>
        </p:nvSpPr>
        <p:spPr>
          <a:xfrm>
            <a:off x="608965" y="1750856"/>
            <a:ext cx="10961370" cy="6743101"/>
          </a:xfrm>
        </p:spPr>
        <p:txBody>
          <a:bodyPr/>
          <a:lstStyle/>
          <a:p>
            <a:pPr eaLnBrk="1" hangingPunct="1">
              <a:buFontTx/>
              <a:buNone/>
            </a:pPr>
            <a:r>
              <a:rPr lang="en-US" altLang="en-US" sz="3200" dirty="0">
                <a:latin typeface="Calibri" pitchFamily="34" charset="0"/>
              </a:rPr>
              <a:t>For each category of HCP, for the period October 1, 2017 </a:t>
            </a:r>
          </a:p>
          <a:p>
            <a:pPr eaLnBrk="1" hangingPunct="1">
              <a:buFontTx/>
              <a:buNone/>
            </a:pPr>
            <a:r>
              <a:rPr lang="en-US" altLang="en-US" sz="3200" dirty="0">
                <a:latin typeface="Calibri" pitchFamily="34" charset="0"/>
              </a:rPr>
              <a:t>to March 31, 2018</a:t>
            </a:r>
            <a:r>
              <a:rPr lang="en-US" altLang="en-US" sz="3200" b="1" dirty="0">
                <a:latin typeface="Calibri" pitchFamily="34" charset="0"/>
              </a:rPr>
              <a:t>,</a:t>
            </a:r>
            <a:r>
              <a:rPr lang="en-US" altLang="en-US" sz="3200" b="1" dirty="0">
                <a:solidFill>
                  <a:srgbClr val="FF0000"/>
                </a:solidFill>
                <a:latin typeface="Calibri" pitchFamily="34" charset="0"/>
              </a:rPr>
              <a:t> </a:t>
            </a:r>
            <a:r>
              <a:rPr lang="en-US" altLang="en-US" sz="3200" dirty="0">
                <a:latin typeface="Calibri" pitchFamily="34" charset="0"/>
              </a:rPr>
              <a:t>facilities must collect and report the number of:</a:t>
            </a:r>
          </a:p>
          <a:p>
            <a:pPr eaLnBrk="1" hangingPunct="1">
              <a:buFontTx/>
              <a:buNone/>
            </a:pPr>
            <a:endParaRPr lang="en-US" altLang="en-US" sz="1900" dirty="0">
              <a:latin typeface="Calibri" pitchFamily="34" charset="0"/>
            </a:endParaRPr>
          </a:p>
          <a:p>
            <a:pPr lvl="1" eaLnBrk="1" hangingPunct="1"/>
            <a:r>
              <a:rPr lang="en-US" altLang="en-US" sz="2700" dirty="0">
                <a:latin typeface="Calibri" pitchFamily="34" charset="0"/>
              </a:rPr>
              <a:t>HCP vaccinated at the facility;</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HCP vaccinated elsewhere (PCP office, pharmacy, etc.);</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HCP that declined vaccine;</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HCP with a medical contraindication to the vaccine; and</a:t>
            </a:r>
          </a:p>
          <a:p>
            <a:pPr lvl="1" eaLnBrk="1" hangingPunct="1"/>
            <a:endParaRPr lang="en-US" altLang="en-US" sz="1300" dirty="0">
              <a:latin typeface="Calibri" pitchFamily="34" charset="0"/>
            </a:endParaRPr>
          </a:p>
          <a:p>
            <a:pPr lvl="1" eaLnBrk="1" hangingPunct="1"/>
            <a:r>
              <a:rPr lang="en-US" altLang="en-US" sz="2700" dirty="0">
                <a:latin typeface="Calibri" pitchFamily="34" charset="0"/>
              </a:rPr>
              <a:t>HCP with unknown vaccine status</a:t>
            </a:r>
          </a:p>
          <a:p>
            <a:endParaRPr lang="en-US" sz="3200" dirty="0"/>
          </a:p>
        </p:txBody>
      </p:sp>
      <p:sp>
        <p:nvSpPr>
          <p:cNvPr id="4" name="Slide Number Placeholder 3"/>
          <p:cNvSpPr>
            <a:spLocks noGrp="1"/>
          </p:cNvSpPr>
          <p:nvPr>
            <p:ph type="sldNum" sz="quarter" idx="11"/>
          </p:nvPr>
        </p:nvSpPr>
        <p:spPr/>
        <p:txBody>
          <a:bodyPr/>
          <a:lstStyle/>
          <a:p>
            <a:pPr>
              <a:defRPr/>
            </a:pPr>
            <a:fld id="{9A3CBEC9-3421-470A-8847-5F6DEB543E53}" type="slidenum">
              <a:rPr lang="en-US" altLang="en-US" smtClean="0">
                <a:solidFill>
                  <a:prstClr val="black"/>
                </a:solidFill>
              </a:rPr>
              <a:pPr>
                <a:defRPr/>
              </a:pPr>
              <a:t>6</a:t>
            </a:fld>
            <a:endParaRPr lang="en-US" altLang="en-US" dirty="0">
              <a:solidFill>
                <a:prstClr val="black"/>
              </a:solidFill>
            </a:endParaRPr>
          </a:p>
        </p:txBody>
      </p:sp>
    </p:spTree>
    <p:extLst>
      <p:ext uri="{BB962C8B-B14F-4D97-AF65-F5344CB8AC3E}">
        <p14:creationId xmlns:p14="http://schemas.microsoft.com/office/powerpoint/2010/main" val="3083390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434257" y="1"/>
            <a:ext cx="6542145" cy="1522413"/>
          </a:xfrm>
        </p:spPr>
        <p:txBody>
          <a:bodyPr/>
          <a:lstStyle/>
          <a:p>
            <a:pPr eaLnBrk="1" hangingPunct="1"/>
            <a:r>
              <a:rPr lang="en-US" altLang="en-US" dirty="0"/>
              <a:t>NHSN Measures</a:t>
            </a:r>
            <a:br>
              <a:rPr lang="en-US" altLang="en-US" dirty="0"/>
            </a:br>
            <a:r>
              <a:rPr lang="en-US" sz="2100" dirty="0">
                <a:solidFill>
                  <a:prstClr val="white"/>
                </a:solidFill>
              </a:rPr>
              <a:t>Acute Care Hospitals, Ambulatory Surgical Centers, Dialysis Centers and Non-acute Hospitals</a:t>
            </a:r>
            <a:endParaRPr lang="en-US" altLang="en-US" dirty="0"/>
          </a:p>
        </p:txBody>
      </p:sp>
      <p:grpSp>
        <p:nvGrpSpPr>
          <p:cNvPr id="10243" name="Group 28"/>
          <p:cNvGrpSpPr>
            <a:grpSpLocks/>
          </p:cNvGrpSpPr>
          <p:nvPr/>
        </p:nvGrpSpPr>
        <p:grpSpPr bwMode="auto">
          <a:xfrm>
            <a:off x="249506" y="4252185"/>
            <a:ext cx="11570335" cy="1346912"/>
            <a:chOff x="96" y="2592"/>
            <a:chExt cx="5472" cy="637"/>
          </a:xfrm>
          <a:solidFill>
            <a:schemeClr val="bg2"/>
          </a:solidFill>
        </p:grpSpPr>
        <p:sp>
          <p:nvSpPr>
            <p:cNvPr id="10253" name="AutoShape 5"/>
            <p:cNvSpPr>
              <a:spLocks noChangeArrowheads="1"/>
            </p:cNvSpPr>
            <p:nvPr/>
          </p:nvSpPr>
          <p:spPr bwMode="auto">
            <a:xfrm>
              <a:off x="96" y="2592"/>
              <a:ext cx="5472" cy="637"/>
            </a:xfrm>
            <a:prstGeom prst="roundRect">
              <a:avLst>
                <a:gd name="adj" fmla="val 16667"/>
              </a:avLst>
            </a:prstGeom>
            <a:grpFill/>
            <a:ln w="1270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400" dirty="0">
                <a:solidFill>
                  <a:srgbClr val="FF0000"/>
                </a:solidFill>
              </a:endParaRPr>
            </a:p>
          </p:txBody>
        </p:sp>
        <p:sp>
          <p:nvSpPr>
            <p:cNvPr id="10254" name="Text Box 6"/>
            <p:cNvSpPr txBox="1">
              <a:spLocks noChangeArrowheads="1"/>
            </p:cNvSpPr>
            <p:nvPr/>
          </p:nvSpPr>
          <p:spPr bwMode="auto">
            <a:xfrm>
              <a:off x="138" y="2763"/>
              <a:ext cx="2333"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prstClr val="black"/>
                  </a:solidFill>
                  <a:latin typeface="Arial"/>
                </a:rPr>
                <a:t>Vaccine Coverage =</a:t>
              </a:r>
            </a:p>
          </p:txBody>
        </p:sp>
        <p:sp>
          <p:nvSpPr>
            <p:cNvPr id="10255" name="Text Box 7"/>
            <p:cNvSpPr txBox="1">
              <a:spLocks noChangeArrowheads="1"/>
            </p:cNvSpPr>
            <p:nvPr/>
          </p:nvSpPr>
          <p:spPr bwMode="auto">
            <a:xfrm>
              <a:off x="1564" y="2647"/>
              <a:ext cx="3991"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Arial"/>
                </a:rPr>
                <a:t>HCP Vaccinated at Facility + HCP Vaccinated Elsewhere</a:t>
              </a:r>
            </a:p>
          </p:txBody>
        </p:sp>
        <p:sp>
          <p:nvSpPr>
            <p:cNvPr id="10256" name="Text Box 8"/>
            <p:cNvSpPr txBox="1">
              <a:spLocks noChangeArrowheads="1"/>
            </p:cNvSpPr>
            <p:nvPr/>
          </p:nvSpPr>
          <p:spPr bwMode="auto">
            <a:xfrm>
              <a:off x="2548" y="2912"/>
              <a:ext cx="2317"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Arial"/>
                </a:rPr>
                <a:t>Total # HCP at Facility</a:t>
              </a:r>
            </a:p>
          </p:txBody>
        </p:sp>
        <p:sp>
          <p:nvSpPr>
            <p:cNvPr id="10257" name="Line 9"/>
            <p:cNvSpPr>
              <a:spLocks noChangeShapeType="1"/>
            </p:cNvSpPr>
            <p:nvPr/>
          </p:nvSpPr>
          <p:spPr bwMode="auto">
            <a:xfrm>
              <a:off x="1564" y="2880"/>
              <a:ext cx="3908"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dirty="0">
                <a:solidFill>
                  <a:srgbClr val="FF0000"/>
                </a:solidFill>
                <a:latin typeface="Arial" pitchFamily="34" charset="0"/>
              </a:endParaRPr>
            </a:p>
          </p:txBody>
        </p:sp>
      </p:grpSp>
      <p:grpSp>
        <p:nvGrpSpPr>
          <p:cNvPr id="10244" name="Group 29"/>
          <p:cNvGrpSpPr>
            <a:grpSpLocks/>
          </p:cNvGrpSpPr>
          <p:nvPr/>
        </p:nvGrpSpPr>
        <p:grpSpPr bwMode="auto">
          <a:xfrm>
            <a:off x="249506" y="6477566"/>
            <a:ext cx="11570335" cy="1349027"/>
            <a:chOff x="96" y="3552"/>
            <a:chExt cx="5568" cy="637"/>
          </a:xfrm>
          <a:solidFill>
            <a:schemeClr val="bg2"/>
          </a:solidFill>
        </p:grpSpPr>
        <p:sp>
          <p:nvSpPr>
            <p:cNvPr id="10248" name="AutoShape 12"/>
            <p:cNvSpPr>
              <a:spLocks noChangeArrowheads="1"/>
            </p:cNvSpPr>
            <p:nvPr/>
          </p:nvSpPr>
          <p:spPr bwMode="auto">
            <a:xfrm>
              <a:off x="96" y="3552"/>
              <a:ext cx="5568" cy="637"/>
            </a:xfrm>
            <a:prstGeom prst="roundRect">
              <a:avLst>
                <a:gd name="adj" fmla="val 16667"/>
              </a:avLst>
            </a:prstGeom>
            <a:grpFill/>
            <a:ln w="1270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700" dirty="0">
                <a:solidFill>
                  <a:srgbClr val="FF0000"/>
                </a:solidFill>
              </a:endParaRPr>
            </a:p>
          </p:txBody>
        </p:sp>
        <p:sp>
          <p:nvSpPr>
            <p:cNvPr id="10249" name="Text Box 13"/>
            <p:cNvSpPr txBox="1">
              <a:spLocks noChangeArrowheads="1"/>
            </p:cNvSpPr>
            <p:nvPr/>
          </p:nvSpPr>
          <p:spPr bwMode="auto">
            <a:xfrm>
              <a:off x="959" y="3708"/>
              <a:ext cx="1632"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prstClr val="black"/>
                  </a:solidFill>
                  <a:latin typeface="Arial"/>
                </a:rPr>
                <a:t>Vaccine Declination=</a:t>
              </a:r>
              <a:endParaRPr lang="en-US" altLang="en-US" dirty="0">
                <a:solidFill>
                  <a:prstClr val="black"/>
                </a:solidFill>
                <a:latin typeface="Arial"/>
              </a:endParaRPr>
            </a:p>
          </p:txBody>
        </p:sp>
        <p:sp>
          <p:nvSpPr>
            <p:cNvPr id="10250" name="Text Box 14"/>
            <p:cNvSpPr txBox="1">
              <a:spLocks noChangeArrowheads="1"/>
            </p:cNvSpPr>
            <p:nvPr/>
          </p:nvSpPr>
          <p:spPr bwMode="auto">
            <a:xfrm>
              <a:off x="2338" y="3592"/>
              <a:ext cx="2043"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Arial"/>
                </a:rPr>
                <a:t># HCP Declined Vaccine</a:t>
              </a:r>
            </a:p>
          </p:txBody>
        </p:sp>
        <p:sp>
          <p:nvSpPr>
            <p:cNvPr id="10251" name="Text Box 15"/>
            <p:cNvSpPr txBox="1">
              <a:spLocks noChangeArrowheads="1"/>
            </p:cNvSpPr>
            <p:nvPr/>
          </p:nvSpPr>
          <p:spPr bwMode="auto">
            <a:xfrm>
              <a:off x="2338" y="3840"/>
              <a:ext cx="2228" cy="218"/>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prstClr val="black"/>
                  </a:solidFill>
                  <a:latin typeface="Arial"/>
                </a:rPr>
                <a:t>Total # HCP at Facility</a:t>
              </a:r>
            </a:p>
          </p:txBody>
        </p:sp>
        <p:sp>
          <p:nvSpPr>
            <p:cNvPr id="10252" name="Line 16"/>
            <p:cNvSpPr>
              <a:spLocks noChangeShapeType="1"/>
            </p:cNvSpPr>
            <p:nvPr/>
          </p:nvSpPr>
          <p:spPr bwMode="auto">
            <a:xfrm>
              <a:off x="2591" y="3840"/>
              <a:ext cx="1537"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sz="2700" dirty="0">
                <a:solidFill>
                  <a:srgbClr val="FF0000"/>
                </a:solidFill>
                <a:latin typeface="Arial" pitchFamily="34" charset="0"/>
              </a:endParaRPr>
            </a:p>
          </p:txBody>
        </p:sp>
      </p:grpSp>
      <p:sp>
        <p:nvSpPr>
          <p:cNvPr id="14341" name="Text Box 19"/>
          <p:cNvSpPr txBox="1">
            <a:spLocks noChangeArrowheads="1"/>
          </p:cNvSpPr>
          <p:nvPr/>
        </p:nvSpPr>
        <p:spPr bwMode="auto">
          <a:xfrm>
            <a:off x="249506" y="3499436"/>
            <a:ext cx="9641946" cy="53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29" tIns="60355" rIns="120629" bIns="6035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dirty="0">
                <a:solidFill>
                  <a:srgbClr val="000000"/>
                </a:solidFill>
                <a:latin typeface="Calibri" pitchFamily="34" charset="0"/>
              </a:rPr>
              <a:t>Percentage HCP vaccinated in </a:t>
            </a:r>
            <a:r>
              <a:rPr lang="en-US" altLang="en-US" sz="2700" dirty="0">
                <a:latin typeface="Calibri" pitchFamily="34" charset="0"/>
              </a:rPr>
              <a:t>2017-2018 </a:t>
            </a:r>
          </a:p>
        </p:txBody>
      </p:sp>
      <p:sp>
        <p:nvSpPr>
          <p:cNvPr id="14342" name="Text Box 20"/>
          <p:cNvSpPr txBox="1">
            <a:spLocks noChangeArrowheads="1"/>
          </p:cNvSpPr>
          <p:nvPr/>
        </p:nvSpPr>
        <p:spPr bwMode="auto">
          <a:xfrm>
            <a:off x="249506" y="5886663"/>
            <a:ext cx="11570335" cy="53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29" tIns="60355" rIns="120629" bIns="6035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dirty="0">
                <a:solidFill>
                  <a:srgbClr val="000000"/>
                </a:solidFill>
                <a:latin typeface="Calibri" pitchFamily="34" charset="0"/>
              </a:rPr>
              <a:t>Percentage HCP in facility that declined vaccine in </a:t>
            </a:r>
            <a:r>
              <a:rPr lang="en-US" altLang="en-US" sz="2700" dirty="0">
                <a:latin typeface="Calibri" pitchFamily="34" charset="0"/>
              </a:rPr>
              <a:t>2017-2018</a:t>
            </a:r>
          </a:p>
        </p:txBody>
      </p:sp>
      <p:sp>
        <p:nvSpPr>
          <p:cNvPr id="14343" name="Text Box 27"/>
          <p:cNvSpPr txBox="1">
            <a:spLocks noChangeArrowheads="1"/>
          </p:cNvSpPr>
          <p:nvPr/>
        </p:nvSpPr>
        <p:spPr bwMode="auto">
          <a:xfrm>
            <a:off x="-389059" y="2029972"/>
            <a:ext cx="12005914" cy="95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29" tIns="60355" rIns="120629" bIns="60355">
            <a:spAutoFit/>
          </a:bodyPr>
          <a:lstStyle>
            <a:lvl1pPr marL="342900" indent="-342900" algn="l" eaLnBrk="0" hangingPunct="0">
              <a:spcBef>
                <a:spcPct val="20000"/>
              </a:spcBef>
              <a:buChar char="•"/>
              <a:defRPr sz="3200">
                <a:solidFill>
                  <a:schemeClr val="tx1"/>
                </a:solidFill>
                <a:latin typeface="Arial" pitchFamily="34" charset="0"/>
              </a:defRPr>
            </a:lvl1pPr>
            <a:lvl2pPr algn="l" eaLnBrk="0" hangingPunct="0">
              <a:spcBef>
                <a:spcPct val="20000"/>
              </a:spcBef>
              <a:buChar char="–"/>
              <a:defRPr sz="2800">
                <a:solidFill>
                  <a:schemeClr val="tx1"/>
                </a:solidFill>
                <a:latin typeface="Arial" pitchFamily="34" charset="0"/>
              </a:defRPr>
            </a:lvl2pPr>
            <a:lvl3pPr marL="1257300" indent="-342900" algn="l" eaLnBrk="0" hangingPunct="0">
              <a:spcBef>
                <a:spcPct val="20000"/>
              </a:spcBef>
              <a:buChar char="•"/>
              <a:defRPr sz="2400">
                <a:solidFill>
                  <a:schemeClr val="tx1"/>
                </a:solidFill>
                <a:latin typeface="Arial" pitchFamily="34" charset="0"/>
              </a:defRPr>
            </a:lvl3pPr>
            <a:lvl4pPr marL="1714500" indent="-342900" algn="l" eaLnBrk="0" hangingPunct="0">
              <a:spcBef>
                <a:spcPct val="20000"/>
              </a:spcBef>
              <a:buChar char="–"/>
              <a:defRPr sz="2000">
                <a:solidFill>
                  <a:schemeClr val="tx1"/>
                </a:solidFill>
                <a:latin typeface="Arial" pitchFamily="34" charset="0"/>
              </a:defRPr>
            </a:lvl4pPr>
            <a:lvl5pPr marL="2171700" indent="-342900" algn="l" eaLnBrk="0" hangingPunct="0">
              <a:spcBef>
                <a:spcPct val="20000"/>
              </a:spcBef>
              <a:buChar char="»"/>
              <a:defRPr sz="2000">
                <a:solidFill>
                  <a:schemeClr val="tx1"/>
                </a:solidFill>
                <a:latin typeface="Arial" pitchFamily="34" charset="0"/>
              </a:defRPr>
            </a:lvl5pPr>
            <a:lvl6pPr marL="2628900" indent="-342900" eaLnBrk="0" fontAlgn="base" hangingPunct="0">
              <a:spcBef>
                <a:spcPct val="20000"/>
              </a:spcBef>
              <a:spcAft>
                <a:spcPct val="0"/>
              </a:spcAft>
              <a:buChar char="»"/>
              <a:defRPr sz="2000">
                <a:solidFill>
                  <a:schemeClr val="tx1"/>
                </a:solidFill>
                <a:latin typeface="Arial" pitchFamily="34" charset="0"/>
              </a:defRPr>
            </a:lvl6pPr>
            <a:lvl7pPr marL="3086100" indent="-342900" eaLnBrk="0" fontAlgn="base" hangingPunct="0">
              <a:spcBef>
                <a:spcPct val="20000"/>
              </a:spcBef>
              <a:spcAft>
                <a:spcPct val="0"/>
              </a:spcAft>
              <a:buChar char="»"/>
              <a:defRPr sz="2000">
                <a:solidFill>
                  <a:schemeClr val="tx1"/>
                </a:solidFill>
                <a:latin typeface="Arial" pitchFamily="34" charset="0"/>
              </a:defRPr>
            </a:lvl7pPr>
            <a:lvl8pPr marL="3543300" indent="-342900" eaLnBrk="0" fontAlgn="base" hangingPunct="0">
              <a:spcBef>
                <a:spcPct val="20000"/>
              </a:spcBef>
              <a:spcAft>
                <a:spcPct val="0"/>
              </a:spcAft>
              <a:buChar char="»"/>
              <a:defRPr sz="2000">
                <a:solidFill>
                  <a:schemeClr val="tx1"/>
                </a:solidFill>
                <a:latin typeface="Arial" pitchFamily="34" charset="0"/>
              </a:defRPr>
            </a:lvl8pPr>
            <a:lvl9pPr marL="4000500" indent="-342900" eaLnBrk="0" fontAlgn="base" hangingPunct="0">
              <a:spcBef>
                <a:spcPct val="20000"/>
              </a:spcBef>
              <a:spcAft>
                <a:spcPct val="0"/>
              </a:spcAft>
              <a:buChar char="»"/>
              <a:defRPr sz="2000">
                <a:solidFill>
                  <a:schemeClr val="tx1"/>
                </a:solidFill>
                <a:latin typeface="Arial" pitchFamily="34" charset="0"/>
              </a:defRPr>
            </a:lvl9pPr>
          </a:lstStyle>
          <a:p>
            <a:pPr marL="603151" lvl="1" indent="0" eaLnBrk="1" hangingPunct="1">
              <a:spcBef>
                <a:spcPct val="50000"/>
              </a:spcBef>
              <a:buNone/>
            </a:pPr>
            <a:r>
              <a:rPr lang="en-US" altLang="en-US" sz="2700" dirty="0">
                <a:solidFill>
                  <a:srgbClr val="000000"/>
                </a:solidFill>
                <a:latin typeface="Calibri" pitchFamily="34" charset="0"/>
              </a:rPr>
              <a:t>Calculated aggregate percentage for all HCP across Massachusetts</a:t>
            </a:r>
            <a:r>
              <a:rPr lang="en-US" altLang="en-US" sz="2700" b="1" dirty="0">
                <a:solidFill>
                  <a:srgbClr val="000000"/>
                </a:solidFill>
                <a:latin typeface="Calibri" pitchFamily="34" charset="0"/>
              </a:rPr>
              <a:t> </a:t>
            </a:r>
            <a:r>
              <a:rPr lang="en-US" altLang="en-US" sz="2700" dirty="0">
                <a:solidFill>
                  <a:srgbClr val="000000"/>
                </a:solidFill>
                <a:latin typeface="Calibri" pitchFamily="34" charset="0"/>
              </a:rPr>
              <a:t>acute care hospitals, ambulatory surgical centers, dialysis facilities and non-acute hospitals. </a:t>
            </a:r>
          </a:p>
        </p:txBody>
      </p:sp>
      <p:sp>
        <p:nvSpPr>
          <p:cNvPr id="14344" name="Slide Number Placeholder 1"/>
          <p:cNvSpPr>
            <a:spLocks noGrp="1"/>
          </p:cNvSpPr>
          <p:nvPr>
            <p:ph type="sldNum" sz="quarter" idx="4294967295"/>
          </p:nvPr>
        </p:nvSpPr>
        <p:spPr>
          <a:xfrm>
            <a:off x="8728498" y="8318294"/>
            <a:ext cx="2841837" cy="634339"/>
          </a:xfrm>
          <a:prstGeom prst="rect">
            <a:avLst/>
          </a:prstGeom>
          <a:noFill/>
        </p:spPr>
        <p:txBody>
          <a:bodyPr/>
          <a:lstStyle>
            <a:lvl1pPr algn="l" eaLnBrk="0" hangingPunct="0">
              <a:spcBef>
                <a:spcPct val="20000"/>
              </a:spcBef>
              <a:buChar char="•"/>
              <a:defRPr sz="4300">
                <a:solidFill>
                  <a:schemeClr val="tx1"/>
                </a:solidFill>
                <a:latin typeface="Arial" pitchFamily="34" charset="0"/>
              </a:defRPr>
            </a:lvl1pPr>
            <a:lvl2pPr marL="980125" indent="-376974" algn="l" eaLnBrk="0" hangingPunct="0">
              <a:spcBef>
                <a:spcPct val="20000"/>
              </a:spcBef>
              <a:buChar char="–"/>
              <a:defRPr sz="3700">
                <a:solidFill>
                  <a:schemeClr val="tx1"/>
                </a:solidFill>
                <a:latin typeface="Arial" pitchFamily="34" charset="0"/>
              </a:defRPr>
            </a:lvl2pPr>
            <a:lvl3pPr marL="1507875" indent="-301547" algn="l" eaLnBrk="0" hangingPunct="0">
              <a:spcBef>
                <a:spcPct val="20000"/>
              </a:spcBef>
              <a:buChar char="•"/>
              <a:defRPr sz="3200">
                <a:solidFill>
                  <a:schemeClr val="tx1"/>
                </a:solidFill>
                <a:latin typeface="Arial" pitchFamily="34" charset="0"/>
              </a:defRPr>
            </a:lvl3pPr>
            <a:lvl4pPr marL="2111038" indent="-301547" algn="l" eaLnBrk="0" hangingPunct="0">
              <a:spcBef>
                <a:spcPct val="20000"/>
              </a:spcBef>
              <a:buChar char="–"/>
              <a:defRPr sz="2700">
                <a:solidFill>
                  <a:schemeClr val="tx1"/>
                </a:solidFill>
                <a:latin typeface="Arial" pitchFamily="34" charset="0"/>
              </a:defRPr>
            </a:lvl4pPr>
            <a:lvl5pPr marL="2714179" indent="-301547" algn="l" eaLnBrk="0" hangingPunct="0">
              <a:spcBef>
                <a:spcPct val="20000"/>
              </a:spcBef>
              <a:buChar char="»"/>
              <a:defRPr sz="2700">
                <a:solidFill>
                  <a:schemeClr val="tx1"/>
                </a:solidFill>
                <a:latin typeface="Arial" pitchFamily="34" charset="0"/>
              </a:defRPr>
            </a:lvl5pPr>
            <a:lvl6pPr marL="3317334" indent="-301547" eaLnBrk="0" fontAlgn="base" hangingPunct="0">
              <a:spcBef>
                <a:spcPct val="20000"/>
              </a:spcBef>
              <a:spcAft>
                <a:spcPct val="0"/>
              </a:spcAft>
              <a:buChar char="»"/>
              <a:defRPr sz="2700">
                <a:solidFill>
                  <a:schemeClr val="tx1"/>
                </a:solidFill>
                <a:latin typeface="Arial" pitchFamily="34" charset="0"/>
              </a:defRPr>
            </a:lvl6pPr>
            <a:lvl7pPr marL="3920484" indent="-301547" eaLnBrk="0" fontAlgn="base" hangingPunct="0">
              <a:spcBef>
                <a:spcPct val="20000"/>
              </a:spcBef>
              <a:spcAft>
                <a:spcPct val="0"/>
              </a:spcAft>
              <a:buChar char="»"/>
              <a:defRPr sz="2700">
                <a:solidFill>
                  <a:schemeClr val="tx1"/>
                </a:solidFill>
                <a:latin typeface="Arial" pitchFamily="34" charset="0"/>
              </a:defRPr>
            </a:lvl7pPr>
            <a:lvl8pPr marL="4523633" indent="-301547" eaLnBrk="0" fontAlgn="base" hangingPunct="0">
              <a:spcBef>
                <a:spcPct val="20000"/>
              </a:spcBef>
              <a:spcAft>
                <a:spcPct val="0"/>
              </a:spcAft>
              <a:buChar char="»"/>
              <a:defRPr sz="2700">
                <a:solidFill>
                  <a:schemeClr val="tx1"/>
                </a:solidFill>
                <a:latin typeface="Arial" pitchFamily="34" charset="0"/>
              </a:defRPr>
            </a:lvl8pPr>
            <a:lvl9pPr marL="5126784" indent="-301547" eaLnBrk="0" fontAlgn="base" hangingPunct="0">
              <a:spcBef>
                <a:spcPct val="20000"/>
              </a:spcBef>
              <a:spcAft>
                <a:spcPct val="0"/>
              </a:spcAft>
              <a:buChar char="»"/>
              <a:defRPr sz="2700">
                <a:solidFill>
                  <a:schemeClr val="tx1"/>
                </a:solidFill>
                <a:latin typeface="Arial" pitchFamily="34" charset="0"/>
              </a:defRPr>
            </a:lvl9pPr>
          </a:lstStyle>
          <a:p>
            <a:pPr algn="r" eaLnBrk="1" hangingPunct="1">
              <a:spcBef>
                <a:spcPct val="0"/>
              </a:spcBef>
              <a:buFontTx/>
              <a:buNone/>
            </a:pPr>
            <a:r>
              <a:rPr lang="en-US" altLang="en-US" sz="1900" dirty="0">
                <a:solidFill>
                  <a:srgbClr val="000000"/>
                </a:solidFill>
                <a:latin typeface="+mn-lt"/>
              </a:rPr>
              <a:t>7</a:t>
            </a:r>
          </a:p>
        </p:txBody>
      </p:sp>
    </p:spTree>
    <p:extLst>
      <p:ext uri="{BB962C8B-B14F-4D97-AF65-F5344CB8AC3E}">
        <p14:creationId xmlns:p14="http://schemas.microsoft.com/office/powerpoint/2010/main" val="3735903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785168" y="13182"/>
            <a:ext cx="6191144" cy="1522413"/>
          </a:xfrm>
        </p:spPr>
        <p:txBody>
          <a:bodyPr/>
          <a:lstStyle/>
          <a:p>
            <a:pPr eaLnBrk="1" hangingPunct="1"/>
            <a:r>
              <a:rPr lang="en-US" altLang="en-US" dirty="0"/>
              <a:t>NHSN Measures</a:t>
            </a:r>
            <a:br>
              <a:rPr lang="en-US" altLang="en-US" dirty="0"/>
            </a:br>
            <a:r>
              <a:rPr lang="en-US" sz="2100" dirty="0">
                <a:solidFill>
                  <a:prstClr val="white"/>
                </a:solidFill>
              </a:rPr>
              <a:t>Acute Care Hospitals, Ambulatory Surgical Centers, Dialysis Centers and Non-acute Hospitals</a:t>
            </a:r>
            <a:endParaRPr lang="en-US" altLang="en-US" dirty="0"/>
          </a:p>
        </p:txBody>
      </p:sp>
      <p:sp>
        <p:nvSpPr>
          <p:cNvPr id="15363" name="Text Box 15"/>
          <p:cNvSpPr txBox="1">
            <a:spLocks noChangeArrowheads="1"/>
          </p:cNvSpPr>
          <p:nvPr/>
        </p:nvSpPr>
        <p:spPr bwMode="auto">
          <a:xfrm>
            <a:off x="304482" y="2374623"/>
            <a:ext cx="9641946" cy="953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715" tIns="60395" rIns="120715" bIns="6039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dirty="0">
                <a:solidFill>
                  <a:srgbClr val="000000"/>
                </a:solidFill>
                <a:latin typeface="Calibri" pitchFamily="34" charset="0"/>
              </a:rPr>
              <a:t>Percentage HCP in facility with a medical contraindication to vaccine in </a:t>
            </a:r>
            <a:r>
              <a:rPr lang="en-US" altLang="en-US" sz="2700" dirty="0">
                <a:latin typeface="Calibri" pitchFamily="34" charset="0"/>
              </a:rPr>
              <a:t>2017-2018</a:t>
            </a:r>
          </a:p>
        </p:txBody>
      </p:sp>
      <p:sp>
        <p:nvSpPr>
          <p:cNvPr id="15364" name="Text Box 16"/>
          <p:cNvSpPr txBox="1">
            <a:spLocks noChangeArrowheads="1"/>
          </p:cNvSpPr>
          <p:nvPr/>
        </p:nvSpPr>
        <p:spPr bwMode="auto">
          <a:xfrm>
            <a:off x="304485" y="5582179"/>
            <a:ext cx="11570335" cy="538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715" tIns="60395" rIns="120715" bIns="60395">
            <a:spAutoFit/>
          </a:bodyP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2700" dirty="0">
                <a:solidFill>
                  <a:srgbClr val="000000"/>
                </a:solidFill>
                <a:latin typeface="Calibri" pitchFamily="34" charset="0"/>
              </a:rPr>
              <a:t>Percentage HCP in facility with unknown influenza vaccine status in </a:t>
            </a:r>
            <a:r>
              <a:rPr lang="en-US" altLang="en-US" sz="2700" dirty="0">
                <a:latin typeface="Calibri" pitchFamily="34" charset="0"/>
              </a:rPr>
              <a:t>2017-2018</a:t>
            </a:r>
          </a:p>
        </p:txBody>
      </p:sp>
      <p:sp>
        <p:nvSpPr>
          <p:cNvPr id="15365" name="AutoShape 18"/>
          <p:cNvSpPr>
            <a:spLocks noChangeArrowheads="1"/>
          </p:cNvSpPr>
          <p:nvPr/>
        </p:nvSpPr>
        <p:spPr bwMode="auto">
          <a:xfrm>
            <a:off x="304485" y="6495628"/>
            <a:ext cx="11570335" cy="1346913"/>
          </a:xfrm>
          <a:prstGeom prst="roundRect">
            <a:avLst>
              <a:gd name="adj" fmla="val 16667"/>
            </a:avLst>
          </a:prstGeom>
          <a:solidFill>
            <a:schemeClr val="bg2"/>
          </a:solidFill>
          <a:ln w="12700">
            <a:solidFill>
              <a:srgbClr val="C0C0C0"/>
            </a:solidFill>
            <a:round/>
            <a:headEnd/>
            <a:tailEnd/>
          </a:ln>
        </p:spPr>
        <p:txBody>
          <a:bodyPr wrap="none" lIns="120715" tIns="60395" rIns="120715" bIns="60395"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endParaRPr lang="en-US" altLang="en-US" sz="2400" dirty="0">
              <a:solidFill>
                <a:srgbClr val="000000"/>
              </a:solidFill>
            </a:endParaRPr>
          </a:p>
        </p:txBody>
      </p:sp>
      <p:sp>
        <p:nvSpPr>
          <p:cNvPr id="11270" name="Text Box 19"/>
          <p:cNvSpPr txBox="1">
            <a:spLocks noChangeArrowheads="1"/>
          </p:cNvSpPr>
          <p:nvPr/>
        </p:nvSpPr>
        <p:spPr bwMode="auto">
          <a:xfrm>
            <a:off x="1281366" y="6897374"/>
            <a:ext cx="5019732" cy="490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98" tIns="60387" rIns="120698" bIns="60387">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srgbClr val="000000"/>
                </a:solidFill>
                <a:latin typeface="Arial"/>
              </a:rPr>
              <a:t>Unknown Vaccine Status =</a:t>
            </a:r>
          </a:p>
        </p:txBody>
      </p:sp>
      <p:sp>
        <p:nvSpPr>
          <p:cNvPr id="11271" name="Text Box 20"/>
          <p:cNvSpPr txBox="1">
            <a:spLocks noChangeArrowheads="1"/>
          </p:cNvSpPr>
          <p:nvPr/>
        </p:nvSpPr>
        <p:spPr bwMode="auto">
          <a:xfrm>
            <a:off x="5125539" y="6616152"/>
            <a:ext cx="5434167" cy="48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98" tIns="60387" rIns="120698" bIns="60387">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Arial"/>
              </a:rPr>
              <a:t># HCP with Unknown Vaccine Status</a:t>
            </a:r>
          </a:p>
        </p:txBody>
      </p:sp>
      <p:sp>
        <p:nvSpPr>
          <p:cNvPr id="11272" name="Text Box 21"/>
          <p:cNvSpPr txBox="1">
            <a:spLocks noChangeArrowheads="1"/>
          </p:cNvSpPr>
          <p:nvPr/>
        </p:nvSpPr>
        <p:spPr bwMode="auto">
          <a:xfrm>
            <a:off x="5379274" y="7233575"/>
            <a:ext cx="4985901" cy="48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698" tIns="60387" rIns="120698" bIns="60387">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Arial"/>
              </a:rPr>
              <a:t>Total # HCP at Facility</a:t>
            </a:r>
          </a:p>
        </p:txBody>
      </p:sp>
      <p:sp>
        <p:nvSpPr>
          <p:cNvPr id="15369" name="Line 22"/>
          <p:cNvSpPr>
            <a:spLocks noChangeShapeType="1"/>
          </p:cNvSpPr>
          <p:nvPr/>
        </p:nvSpPr>
        <p:spPr bwMode="auto">
          <a:xfrm flipV="1">
            <a:off x="5368703" y="7136393"/>
            <a:ext cx="4899207" cy="27487"/>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0715" tIns="60395" rIns="120715" bIns="60395"/>
          <a:lstStyle/>
          <a:p>
            <a:pPr algn="ctr"/>
            <a:endParaRPr lang="en-US" dirty="0">
              <a:solidFill>
                <a:srgbClr val="000000"/>
              </a:solidFill>
              <a:latin typeface="Arial" pitchFamily="34" charset="0"/>
            </a:endParaRPr>
          </a:p>
        </p:txBody>
      </p:sp>
      <p:grpSp>
        <p:nvGrpSpPr>
          <p:cNvPr id="11274" name="Group 1"/>
          <p:cNvGrpSpPr>
            <a:grpSpLocks/>
          </p:cNvGrpSpPr>
          <p:nvPr/>
        </p:nvGrpSpPr>
        <p:grpSpPr bwMode="auto">
          <a:xfrm>
            <a:off x="304485" y="3880038"/>
            <a:ext cx="11570335" cy="1346912"/>
            <a:chOff x="152400" y="2819400"/>
            <a:chExt cx="8839200" cy="1011238"/>
          </a:xfrm>
          <a:solidFill>
            <a:schemeClr val="bg2"/>
          </a:solidFill>
        </p:grpSpPr>
        <p:sp>
          <p:nvSpPr>
            <p:cNvPr id="11275" name="AutoShape 24"/>
            <p:cNvSpPr>
              <a:spLocks noChangeArrowheads="1"/>
            </p:cNvSpPr>
            <p:nvPr/>
          </p:nvSpPr>
          <p:spPr bwMode="auto">
            <a:xfrm>
              <a:off x="152400" y="2819400"/>
              <a:ext cx="8839200" cy="1011238"/>
            </a:xfrm>
            <a:prstGeom prst="roundRect">
              <a:avLst>
                <a:gd name="adj" fmla="val 16667"/>
              </a:avLst>
            </a:prstGeom>
            <a:grpFill/>
            <a:ln w="12700">
              <a:solidFill>
                <a:srgbClr val="C0C0C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l" eaLnBrk="0" hangingPunct="0">
                <a:spcBef>
                  <a:spcPct val="20000"/>
                </a:spcBef>
                <a:buChar char="•"/>
                <a:defRPr sz="3200">
                  <a:solidFill>
                    <a:schemeClr val="tx1"/>
                  </a:solidFill>
                  <a:latin typeface="Arial" pitchFamily="34" charset="0"/>
                </a:defRPr>
              </a:lvl1pPr>
              <a:lvl2pPr marL="742950" indent="-285750" algn="l" eaLnBrk="0" hangingPunct="0">
                <a:spcBef>
                  <a:spcPct val="20000"/>
                </a:spcBef>
                <a:buChar char="–"/>
                <a:defRPr sz="2800">
                  <a:solidFill>
                    <a:schemeClr val="tx1"/>
                  </a:solidFill>
                  <a:latin typeface="Arial" pitchFamily="34" charset="0"/>
                </a:defRPr>
              </a:lvl2pPr>
              <a:lvl3pPr marL="1143000" indent="-228600" algn="l" eaLnBrk="0" hangingPunct="0">
                <a:spcBef>
                  <a:spcPct val="20000"/>
                </a:spcBef>
                <a:buChar char="•"/>
                <a:defRPr sz="2400">
                  <a:solidFill>
                    <a:schemeClr val="tx1"/>
                  </a:solidFill>
                  <a:latin typeface="Arial" pitchFamily="34" charset="0"/>
                </a:defRPr>
              </a:lvl3pPr>
              <a:lvl4pPr marL="1600200" indent="-228600" algn="l" eaLnBrk="0" hangingPunct="0">
                <a:spcBef>
                  <a:spcPct val="20000"/>
                </a:spcBef>
                <a:buChar char="–"/>
                <a:defRPr sz="2000">
                  <a:solidFill>
                    <a:schemeClr val="tx1"/>
                  </a:solidFill>
                  <a:latin typeface="Arial" pitchFamily="34" charset="0"/>
                </a:defRPr>
              </a:lvl4pPr>
              <a:lvl5pPr marL="2057400" indent="-228600" algn="l"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endParaRPr lang="en-US" altLang="en-US" sz="2400" dirty="0">
                <a:solidFill>
                  <a:srgbClr val="000000"/>
                </a:solidFill>
              </a:endParaRPr>
            </a:p>
          </p:txBody>
        </p:sp>
        <p:sp>
          <p:nvSpPr>
            <p:cNvPr id="2" name="Text Box 25"/>
            <p:cNvSpPr txBox="1">
              <a:spLocks noChangeArrowheads="1"/>
            </p:cNvSpPr>
            <p:nvPr/>
          </p:nvSpPr>
          <p:spPr bwMode="auto">
            <a:xfrm>
              <a:off x="1066689" y="3049587"/>
              <a:ext cx="3768614" cy="34660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defRPr/>
              </a:pPr>
              <a:r>
                <a:rPr lang="en-US" altLang="en-US" sz="2400" dirty="0">
                  <a:solidFill>
                    <a:srgbClr val="000000"/>
                  </a:solidFill>
                  <a:latin typeface="Arial"/>
                </a:rPr>
                <a:t>Medical Contraindication =</a:t>
              </a:r>
            </a:p>
          </p:txBody>
        </p:sp>
        <p:sp>
          <p:nvSpPr>
            <p:cNvPr id="11276" name="Text Box 26"/>
            <p:cNvSpPr txBox="1">
              <a:spLocks noChangeArrowheads="1"/>
            </p:cNvSpPr>
            <p:nvPr/>
          </p:nvSpPr>
          <p:spPr bwMode="auto">
            <a:xfrm>
              <a:off x="3953467" y="2836286"/>
              <a:ext cx="3960546" cy="34660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Arial"/>
                </a:rPr>
                <a:t># HCP with Medical Contraindication</a:t>
              </a:r>
            </a:p>
          </p:txBody>
        </p:sp>
        <p:sp>
          <p:nvSpPr>
            <p:cNvPr id="11277" name="Text Box 27"/>
            <p:cNvSpPr txBox="1">
              <a:spLocks noChangeArrowheads="1"/>
            </p:cNvSpPr>
            <p:nvPr/>
          </p:nvSpPr>
          <p:spPr bwMode="auto">
            <a:xfrm>
              <a:off x="4021166" y="3325813"/>
              <a:ext cx="3742767" cy="346600"/>
            </a:xfrm>
            <a:prstGeom prst="rect">
              <a:avLst/>
            </a:prstGeom>
            <a:grp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7" tIns="45713" rIns="91427" bIns="45713">
              <a:spAutoFit/>
            </a:bodyPr>
            <a:lstStyle>
              <a:lvl1pPr algn="l" defTabSz="1217613" eaLnBrk="0" hangingPunct="0">
                <a:spcBef>
                  <a:spcPct val="20000"/>
                </a:spcBef>
                <a:buChar char="•"/>
                <a:defRPr sz="3200">
                  <a:solidFill>
                    <a:schemeClr val="tx1"/>
                  </a:solidFill>
                  <a:latin typeface="Arial" pitchFamily="34" charset="0"/>
                </a:defRPr>
              </a:lvl1pPr>
              <a:lvl2pPr marL="742950" indent="-285750" algn="l" defTabSz="1217613" eaLnBrk="0" hangingPunct="0">
                <a:spcBef>
                  <a:spcPct val="20000"/>
                </a:spcBef>
                <a:buChar char="–"/>
                <a:defRPr sz="2800">
                  <a:solidFill>
                    <a:schemeClr val="tx1"/>
                  </a:solidFill>
                  <a:latin typeface="Arial" pitchFamily="34" charset="0"/>
                </a:defRPr>
              </a:lvl2pPr>
              <a:lvl3pPr marL="912813" indent="-228600" algn="l" defTabSz="1217613" eaLnBrk="0" hangingPunct="0">
                <a:spcBef>
                  <a:spcPct val="20000"/>
                </a:spcBef>
                <a:buChar char="•"/>
                <a:defRPr sz="2400">
                  <a:solidFill>
                    <a:schemeClr val="tx1"/>
                  </a:solidFill>
                  <a:latin typeface="Arial" pitchFamily="34" charset="0"/>
                </a:defRPr>
              </a:lvl3pPr>
              <a:lvl4pPr marL="1600200" indent="-228600" algn="l" defTabSz="1217613" eaLnBrk="0" hangingPunct="0">
                <a:spcBef>
                  <a:spcPct val="20000"/>
                </a:spcBef>
                <a:buChar char="–"/>
                <a:defRPr sz="2000">
                  <a:solidFill>
                    <a:schemeClr val="tx1"/>
                  </a:solidFill>
                  <a:latin typeface="Arial" pitchFamily="34" charset="0"/>
                </a:defRPr>
              </a:lvl4pPr>
              <a:lvl5pPr marL="2057400" indent="-228600" algn="l" defTabSz="1217613" eaLnBrk="0" hangingPunct="0">
                <a:spcBef>
                  <a:spcPct val="20000"/>
                </a:spcBef>
                <a:buChar char="»"/>
                <a:defRPr sz="2000">
                  <a:solidFill>
                    <a:schemeClr val="tx1"/>
                  </a:solidFill>
                  <a:latin typeface="Arial" pitchFamily="34" charset="0"/>
                </a:defRPr>
              </a:lvl5pPr>
              <a:lvl6pPr marL="2514600" indent="-228600" defTabSz="1217613" eaLnBrk="0" fontAlgn="base" hangingPunct="0">
                <a:spcBef>
                  <a:spcPct val="20000"/>
                </a:spcBef>
                <a:spcAft>
                  <a:spcPct val="0"/>
                </a:spcAft>
                <a:buChar char="»"/>
                <a:defRPr sz="2000">
                  <a:solidFill>
                    <a:schemeClr val="tx1"/>
                  </a:solidFill>
                  <a:latin typeface="Arial" pitchFamily="34" charset="0"/>
                </a:defRPr>
              </a:lvl6pPr>
              <a:lvl7pPr marL="2971800" indent="-228600" defTabSz="1217613" eaLnBrk="0" fontAlgn="base" hangingPunct="0">
                <a:spcBef>
                  <a:spcPct val="20000"/>
                </a:spcBef>
                <a:spcAft>
                  <a:spcPct val="0"/>
                </a:spcAft>
                <a:buChar char="»"/>
                <a:defRPr sz="2000">
                  <a:solidFill>
                    <a:schemeClr val="tx1"/>
                  </a:solidFill>
                  <a:latin typeface="Arial" pitchFamily="34" charset="0"/>
                </a:defRPr>
              </a:lvl7pPr>
              <a:lvl8pPr marL="3429000" indent="-228600" defTabSz="1217613" eaLnBrk="0" fontAlgn="base" hangingPunct="0">
                <a:spcBef>
                  <a:spcPct val="20000"/>
                </a:spcBef>
                <a:spcAft>
                  <a:spcPct val="0"/>
                </a:spcAft>
                <a:buChar char="»"/>
                <a:defRPr sz="2000">
                  <a:solidFill>
                    <a:schemeClr val="tx1"/>
                  </a:solidFill>
                  <a:latin typeface="Arial" pitchFamily="34" charset="0"/>
                </a:defRPr>
              </a:lvl8pPr>
              <a:lvl9pPr marL="3886200" indent="-228600" defTabSz="1217613"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defRPr/>
              </a:pPr>
              <a:r>
                <a:rPr lang="en-US" altLang="en-US" sz="2400" dirty="0">
                  <a:solidFill>
                    <a:srgbClr val="000000"/>
                  </a:solidFill>
                  <a:latin typeface="Arial"/>
                </a:rPr>
                <a:t>Total # HCP at Facility</a:t>
              </a:r>
            </a:p>
          </p:txBody>
        </p:sp>
        <p:sp>
          <p:nvSpPr>
            <p:cNvPr id="11279" name="Line 28"/>
            <p:cNvSpPr>
              <a:spLocks noChangeShapeType="1"/>
            </p:cNvSpPr>
            <p:nvPr/>
          </p:nvSpPr>
          <p:spPr bwMode="auto">
            <a:xfrm>
              <a:off x="4021282" y="3276600"/>
              <a:ext cx="3743325" cy="0"/>
            </a:xfrm>
            <a:prstGeom prst="line">
              <a:avLst/>
            </a:prstGeom>
            <a:grpFill/>
            <a:ln w="2857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defRPr/>
              </a:pPr>
              <a:endParaRPr lang="en-US" dirty="0">
                <a:solidFill>
                  <a:srgbClr val="000000"/>
                </a:solidFill>
                <a:latin typeface="Arial" pitchFamily="34" charset="0"/>
              </a:endParaRPr>
            </a:p>
          </p:txBody>
        </p:sp>
      </p:grpSp>
      <p:sp>
        <p:nvSpPr>
          <p:cNvPr id="15371" name="Slide Number Placeholder 2"/>
          <p:cNvSpPr>
            <a:spLocks noGrp="1"/>
          </p:cNvSpPr>
          <p:nvPr>
            <p:ph type="sldNum" sz="quarter" idx="4294967295"/>
          </p:nvPr>
        </p:nvSpPr>
        <p:spPr>
          <a:xfrm>
            <a:off x="8728498" y="8318294"/>
            <a:ext cx="2841837" cy="634339"/>
          </a:xfrm>
          <a:prstGeom prst="rect">
            <a:avLst/>
          </a:prstGeom>
          <a:noFill/>
        </p:spPr>
        <p:txBody>
          <a:bodyPr/>
          <a:lstStyle>
            <a:lvl1pPr algn="l" eaLnBrk="0" hangingPunct="0">
              <a:spcBef>
                <a:spcPct val="20000"/>
              </a:spcBef>
              <a:buChar char="•"/>
              <a:defRPr sz="4300">
                <a:solidFill>
                  <a:schemeClr val="tx1"/>
                </a:solidFill>
                <a:latin typeface="Arial" pitchFamily="34" charset="0"/>
              </a:defRPr>
            </a:lvl1pPr>
            <a:lvl2pPr marL="980824" indent="-377243" algn="l" eaLnBrk="0" hangingPunct="0">
              <a:spcBef>
                <a:spcPct val="20000"/>
              </a:spcBef>
              <a:buChar char="–"/>
              <a:defRPr sz="3700">
                <a:solidFill>
                  <a:schemeClr val="tx1"/>
                </a:solidFill>
                <a:latin typeface="Arial" pitchFamily="34" charset="0"/>
              </a:defRPr>
            </a:lvl2pPr>
            <a:lvl3pPr marL="1508952" indent="-301766" algn="l" eaLnBrk="0" hangingPunct="0">
              <a:spcBef>
                <a:spcPct val="20000"/>
              </a:spcBef>
              <a:buChar char="•"/>
              <a:defRPr sz="3200">
                <a:solidFill>
                  <a:schemeClr val="tx1"/>
                </a:solidFill>
                <a:latin typeface="Arial" pitchFamily="34" charset="0"/>
              </a:defRPr>
            </a:lvl3pPr>
            <a:lvl4pPr marL="2112543" indent="-301766" algn="l" eaLnBrk="0" hangingPunct="0">
              <a:spcBef>
                <a:spcPct val="20000"/>
              </a:spcBef>
              <a:buChar char="–"/>
              <a:defRPr sz="2700">
                <a:solidFill>
                  <a:schemeClr val="tx1"/>
                </a:solidFill>
                <a:latin typeface="Arial" pitchFamily="34" charset="0"/>
              </a:defRPr>
            </a:lvl4pPr>
            <a:lvl5pPr marL="2716117" indent="-301766" algn="l" eaLnBrk="0" hangingPunct="0">
              <a:spcBef>
                <a:spcPct val="20000"/>
              </a:spcBef>
              <a:buChar char="»"/>
              <a:defRPr sz="2700">
                <a:solidFill>
                  <a:schemeClr val="tx1"/>
                </a:solidFill>
                <a:latin typeface="Arial" pitchFamily="34" charset="0"/>
              </a:defRPr>
            </a:lvl5pPr>
            <a:lvl6pPr marL="3319701" indent="-301766" eaLnBrk="0" fontAlgn="base" hangingPunct="0">
              <a:spcBef>
                <a:spcPct val="20000"/>
              </a:spcBef>
              <a:spcAft>
                <a:spcPct val="0"/>
              </a:spcAft>
              <a:buChar char="»"/>
              <a:defRPr sz="2700">
                <a:solidFill>
                  <a:schemeClr val="tx1"/>
                </a:solidFill>
                <a:latin typeface="Arial" pitchFamily="34" charset="0"/>
              </a:defRPr>
            </a:lvl6pPr>
            <a:lvl7pPr marL="3923281" indent="-301766" eaLnBrk="0" fontAlgn="base" hangingPunct="0">
              <a:spcBef>
                <a:spcPct val="20000"/>
              </a:spcBef>
              <a:spcAft>
                <a:spcPct val="0"/>
              </a:spcAft>
              <a:buChar char="»"/>
              <a:defRPr sz="2700">
                <a:solidFill>
                  <a:schemeClr val="tx1"/>
                </a:solidFill>
                <a:latin typeface="Arial" pitchFamily="34" charset="0"/>
              </a:defRPr>
            </a:lvl7pPr>
            <a:lvl8pPr marL="4526863" indent="-301766" eaLnBrk="0" fontAlgn="base" hangingPunct="0">
              <a:spcBef>
                <a:spcPct val="20000"/>
              </a:spcBef>
              <a:spcAft>
                <a:spcPct val="0"/>
              </a:spcAft>
              <a:buChar char="»"/>
              <a:defRPr sz="2700">
                <a:solidFill>
                  <a:schemeClr val="tx1"/>
                </a:solidFill>
                <a:latin typeface="Arial" pitchFamily="34" charset="0"/>
              </a:defRPr>
            </a:lvl8pPr>
            <a:lvl9pPr marL="5130442" indent="-301766" eaLnBrk="0" fontAlgn="base" hangingPunct="0">
              <a:spcBef>
                <a:spcPct val="20000"/>
              </a:spcBef>
              <a:spcAft>
                <a:spcPct val="0"/>
              </a:spcAft>
              <a:buChar char="»"/>
              <a:defRPr sz="2700">
                <a:solidFill>
                  <a:schemeClr val="tx1"/>
                </a:solidFill>
                <a:latin typeface="Arial" pitchFamily="34" charset="0"/>
              </a:defRPr>
            </a:lvl9pPr>
          </a:lstStyle>
          <a:p>
            <a:pPr algn="r" eaLnBrk="1" hangingPunct="1">
              <a:spcBef>
                <a:spcPct val="0"/>
              </a:spcBef>
              <a:buFontTx/>
              <a:buNone/>
            </a:pPr>
            <a:fld id="{186F9FBE-F4C7-477F-A3A1-91F7E8DE293A}" type="slidenum">
              <a:rPr lang="en-US" altLang="en-US" sz="1900">
                <a:solidFill>
                  <a:srgbClr val="000000"/>
                </a:solidFill>
              </a:rPr>
              <a:pPr algn="r" eaLnBrk="1" hangingPunct="1">
                <a:spcBef>
                  <a:spcPct val="0"/>
                </a:spcBef>
                <a:buFontTx/>
                <a:buNone/>
              </a:pPr>
              <a:t>8</a:t>
            </a:fld>
            <a:endParaRPr lang="en-US" altLang="en-US" sz="1900" dirty="0">
              <a:solidFill>
                <a:srgbClr val="000000"/>
              </a:solidFill>
            </a:endParaRPr>
          </a:p>
        </p:txBody>
      </p:sp>
    </p:spTree>
    <p:extLst>
      <p:ext uri="{BB962C8B-B14F-4D97-AF65-F5344CB8AC3E}">
        <p14:creationId xmlns:p14="http://schemas.microsoft.com/office/powerpoint/2010/main" val="368167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900" dirty="0"/>
              <a:t>Clinic, Nursing Home, Rest Home, and Adult Day Health Program Measures</a:t>
            </a:r>
          </a:p>
        </p:txBody>
      </p:sp>
      <p:sp>
        <p:nvSpPr>
          <p:cNvPr id="3" name="Content Placeholder 2"/>
          <p:cNvSpPr>
            <a:spLocks noGrp="1"/>
          </p:cNvSpPr>
          <p:nvPr>
            <p:ph idx="1"/>
          </p:nvPr>
        </p:nvSpPr>
        <p:spPr>
          <a:xfrm>
            <a:off x="608965" y="1576552"/>
            <a:ext cx="10961370" cy="6917405"/>
          </a:xfrm>
        </p:spPr>
        <p:txBody>
          <a:bodyPr/>
          <a:lstStyle/>
          <a:p>
            <a:pPr marL="0" indent="0">
              <a:buNone/>
            </a:pPr>
            <a:r>
              <a:rPr lang="en-US" sz="2700" dirty="0"/>
              <a:t>Facilities are required to report directly to DPH via </a:t>
            </a:r>
            <a:r>
              <a:rPr lang="en-US" sz="2700" b="1" u="sng" dirty="0"/>
              <a:t>online survey </a:t>
            </a:r>
            <a:r>
              <a:rPr lang="en-US" sz="2700" dirty="0"/>
              <a:t>by April 15, 2018: </a:t>
            </a:r>
          </a:p>
          <a:p>
            <a:pPr marL="0" indent="0">
              <a:buNone/>
            </a:pPr>
            <a:endParaRPr lang="en-US" sz="1000" dirty="0"/>
          </a:p>
          <a:p>
            <a:r>
              <a:rPr lang="en-US" sz="2700" dirty="0"/>
              <a:t>Number of healthcare facility employees who worked at the healthcare facility for at least 1 day between October 1, 2017 and March 31, 2018;</a:t>
            </a:r>
          </a:p>
          <a:p>
            <a:r>
              <a:rPr lang="en-US" sz="2700" dirty="0"/>
              <a:t>Total number of employees receiving seasonal influenza vaccination provided by the health care facility between August 1, 2017 and March 31, 2018;</a:t>
            </a:r>
          </a:p>
          <a:p>
            <a:r>
              <a:rPr lang="en-US" sz="2700" dirty="0"/>
              <a:t>Total number of employees receiving seasonal influenza vaccination administered outside the health care facility between August 1, 2017 and March 31, 2018; </a:t>
            </a:r>
          </a:p>
          <a:p>
            <a:r>
              <a:rPr lang="en-US" sz="2700" dirty="0"/>
              <a:t>Total number of employees who reported medical contraindications to flu vaccination between August 1, 2017 and March 31, 2018;</a:t>
            </a:r>
          </a:p>
          <a:p>
            <a:r>
              <a:rPr lang="en-US" sz="2700" dirty="0"/>
              <a:t>Total number of employees who declined vaccination between August 1, 2017 and March 31, 2018; and</a:t>
            </a:r>
          </a:p>
          <a:p>
            <a:r>
              <a:rPr lang="en-US" sz="2700" dirty="0"/>
              <a:t>Total number of employees with unknown vaccination status between August 1, 2017 and March 31, 2018. </a:t>
            </a:r>
          </a:p>
          <a:p>
            <a:endParaRPr lang="en-US" sz="3200" dirty="0"/>
          </a:p>
        </p:txBody>
      </p:sp>
      <p:sp>
        <p:nvSpPr>
          <p:cNvPr id="4" name="Slide Number Placeholder 3"/>
          <p:cNvSpPr>
            <a:spLocks noGrp="1"/>
          </p:cNvSpPr>
          <p:nvPr>
            <p:ph type="sldNum" sz="quarter" idx="11"/>
          </p:nvPr>
        </p:nvSpPr>
        <p:spPr/>
        <p:txBody>
          <a:bodyPr/>
          <a:lstStyle/>
          <a:p>
            <a:pPr>
              <a:defRPr/>
            </a:pPr>
            <a:fld id="{9A3CBEC9-3421-470A-8847-5F6DEB543E53}" type="slidenum">
              <a:rPr lang="en-US" altLang="en-US" smtClean="0"/>
              <a:pPr>
                <a:defRPr/>
              </a:pPr>
              <a:t>9</a:t>
            </a:fld>
            <a:endParaRPr lang="en-US" altLang="en-US" dirty="0"/>
          </a:p>
        </p:txBody>
      </p:sp>
    </p:spTree>
    <p:extLst>
      <p:ext uri="{BB962C8B-B14F-4D97-AF65-F5344CB8AC3E}">
        <p14:creationId xmlns:p14="http://schemas.microsoft.com/office/powerpoint/2010/main" val="6278178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41&quot;&gt;&lt;property id=&quot;20148&quot; value=&quot;5&quot;/&gt;&lt;property id=&quot;20300&quot; value=&quot;Slide 1 - &amp;quot;NHSN  Reporting Requirements Acute Care Hospitals, Ambulatory Surgical Centers, Dialysis Centers and Non-acute Hosp&quot;/&gt;&lt;property id=&quot;20307&quot; value=&quot;984&quot;/&gt;&lt;/object&gt;&lt;object type=&quot;3&quot; unique_id=&quot;10042&quot;&gt;&lt;property id=&quot;20148&quot; value=&quot;5&quot;/&gt;&lt;property id=&quot;20300&quot; value=&quot;Slide 2 - &amp;quot;NHSN Measures Acute Care Hospitals, Ambulatory Surgical Centers, Dialysis Centers and Non-acute Hospitals&amp;quot;&quot;/&gt;&lt;property id=&quot;20307&quot; value=&quot;985&quot;/&gt;&lt;/object&gt;&lt;object type=&quot;3&quot; unique_id=&quot;10043&quot;&gt;&lt;property id=&quot;20148&quot; value=&quot;5&quot;/&gt;&lt;property id=&quot;20300&quot; value=&quot;Slide 3 - &amp;quot;NHSN Measures Acute Care Hospitals, Ambulatory Surgical Centers, Dialysis Centers and Non-acute Hospitals&amp;quot;&quot;/&gt;&lt;property id=&quot;20307&quot; value=&quot;986&quot;/&gt;&lt;/object&gt;&lt;object type=&quot;3&quot; unique_id=&quot;10044&quot;&gt;&lt;property id=&quot;20148&quot; value=&quot;5&quot;/&gt;&lt;property id=&quot;20300&quot; value=&quot;Slide 4 - &amp;quot;Clinic, Nursing Home, Rest Home, and Adult Day Health Program Measures&amp;quot;&quot;/&gt;&lt;property id=&quot;20307&quot; value=&quot;987&quot;/&gt;&lt;/object&gt;&lt;object type=&quot;3&quot; unique_id=&quot;10045&quot;&gt;&lt;property id=&quot;20148&quot; value=&quot;5&quot;/&gt;&lt;property id=&quot;20300&quot; value=&quot;Slide 5 - &amp;quot;Clinic, Nursing Home, Rest Home, and Adult Day Health Center Methodology &amp;quot;&quot;/&gt;&lt;property id=&quot;20307&quot; value=&quot;988&quot;/&gt;&lt;/object&gt;&lt;object type=&quot;3&quot; unique_id=&quot;10047&quot;&gt;&lt;property id=&quot;20148&quot; value=&quot;5&quot;/&gt;&lt;property id=&quot;20300&quot; value=&quot;Slide 7 - &amp;quot;Acute Care Hospital Healthcare Personnel Vaccine Coverage in Aggregate&amp;quot;&quot;/&gt;&lt;property id=&quot;20307&quot; value=&quot;990&quot;/&gt;&lt;/object&gt;&lt;object type=&quot;3&quot; unique_id=&quot;10050&quot;&gt;&lt;property id=&quot;20148&quot; value=&quot;5&quot;/&gt;&lt;property id=&quot;20300&quot; value=&quot;Slide 10&quot;/&gt;&lt;property id=&quot;20307&quot; value=&quot;993&quot;/&gt;&lt;/object&gt;&lt;object type=&quot;3&quot; unique_id=&quot;10051&quot;&gt;&lt;property id=&quot;20148&quot; value=&quot;5&quot;/&gt;&lt;property id=&quot;20300&quot; value=&quot;Slide 11&quot;/&gt;&lt;property id=&quot;20307&quot; value=&quot;994&quot;/&gt;&lt;/object&gt;&lt;object type=&quot;3&quot; unique_id=&quot;10052&quot;&gt;&lt;property id=&quot;20148&quot; value=&quot;5&quot;/&gt;&lt;property id=&quot;20300&quot; value=&quot;Slide 12&quot;/&gt;&lt;property id=&quot;20307&quot; value=&quot;995&quot;/&gt;&lt;/object&gt;&lt;object type=&quot;3&quot; unique_id=&quot;10053&quot;&gt;&lt;property id=&quot;20148&quot; value=&quot;5&quot;/&gt;&lt;property id=&quot;20300&quot; value=&quot;Slide 14&quot;/&gt;&lt;property id=&quot;20307&quot; value=&quot;996&quot;/&gt;&lt;/object&gt;&lt;object type=&quot;3&quot; unique_id=&quot;10054&quot;&gt;&lt;property id=&quot;20148&quot; value=&quot;5&quot;/&gt;&lt;property id=&quot;20300&quot; value=&quot;Slide 15&quot;/&gt;&lt;property id=&quot;20307&quot; value=&quot;997&quot;/&gt;&lt;/object&gt;&lt;object type=&quot;3&quot; unique_id=&quot;10056&quot;&gt;&lt;property id=&quot;20148&quot; value=&quot;5&quot;/&gt;&lt;property id=&quot;20300&quot; value=&quot;Slide 17&quot;/&gt;&lt;property id=&quot;20307&quot; value=&quot;999&quot;/&gt;&lt;/object&gt;&lt;object type=&quot;3&quot; unique_id=&quot;10057&quot;&gt;&lt;property id=&quot;20148&quot; value=&quot;5&quot;/&gt;&lt;property id=&quot;20300&quot; value=&quot;Slide 18&quot;/&gt;&lt;property id=&quot;20307&quot; value=&quot;1000&quot;/&gt;&lt;/object&gt;&lt;object type=&quot;3&quot; unique_id=&quot;10058&quot;&gt;&lt;property id=&quot;20148&quot; value=&quot;5&quot;/&gt;&lt;property id=&quot;20300&quot; value=&quot;Slide 19&quot;/&gt;&lt;property id=&quot;20307&quot; value=&quot;1001&quot;/&gt;&lt;/object&gt;&lt;object type=&quot;3&quot; unique_id=&quot;10059&quot;&gt;&lt;property id=&quot;20148&quot; value=&quot;5&quot;/&gt;&lt;property id=&quot;20300&quot; value=&quot;Slide 20&quot;/&gt;&lt;property id=&quot;20307&quot; value=&quot;1002&quot;/&gt;&lt;/object&gt;&lt;object type=&quot;3&quot; unique_id=&quot;10061&quot;&gt;&lt;property id=&quot;20148&quot; value=&quot;5&quot;/&gt;&lt;property id=&quot;20300&quot; value=&quot;Slide 22 - &amp;quot;Conclusions&amp;quot;&quot;/&gt;&lt;property id=&quot;20307&quot; value=&quot;1004&quot;/&gt;&lt;/object&gt;&lt;object type=&quot;3&quot; unique_id=&quot;10062&quot;&gt;&lt;property id=&quot;20148&quot; value=&quot;5&quot;/&gt;&lt;property id=&quot;20300&quot; value=&quot;Slide 23&quot;/&gt;&lt;property id=&quot;20307&quot; value=&quot;930&quot;/&gt;&lt;/object&gt;&lt;object type=&quot;3&quot; unique_id=&quot;10559&quot;&gt;&lt;property id=&quot;20148&quot; value=&quot;5&quot;/&gt;&lt;property id=&quot;20300&quot; value=&quot;Slide 13&quot;/&gt;&lt;property id=&quot;20307&quot; value=&quot;1006&quot;/&gt;&lt;/object&gt;&lt;object type=&quot;3&quot; unique_id=&quot;10921&quot;&gt;&lt;property id=&quot;20148&quot; value=&quot;5&quot;/&gt;&lt;property id=&quot;20300&quot; value=&quot;Slide 6 - &amp;quot;Median and Range of HCP Influenza Vaccine Coverage at Massachusetts Acute Care Hospitals 2017-18&amp;quot;&quot;/&gt;&lt;property id=&quot;20307&quot; value=&quot;1008&quot;/&gt;&lt;/object&gt;&lt;object type=&quot;3&quot; unique_id=&quot;10922&quot;&gt;&lt;property id=&quot;20148&quot; value=&quot;5&quot;/&gt;&lt;property id=&quot;20300&quot; value=&quot;Slide 8 - &amp;quot;Overall HCP Influenza Vaccine Coverage in Massachusetts ACHs by HCP Type&amp;quot;&quot;/&gt;&lt;property id=&quot;20307&quot; value=&quot;1009&quot;/&gt;&lt;/object&gt;&lt;object type=&quot;3&quot; unique_id=&quot;10923&quot;&gt;&lt;property id=&quot;20148&quot; value=&quot;5&quot;/&gt;&lt;property id=&quot;20300&quot; value=&quot;Slide 9&quot;/&gt;&lt;property id=&quot;20307&quot; value=&quot;1010&quot;/&gt;&lt;/object&gt;&lt;object type=&quot;3&quot; unique_id=&quot;11060&quot;&gt;&lt;property id=&quot;20148&quot; value=&quot;5&quot;/&gt;&lt;property id=&quot;20300&quot; value=&quot;Slide 16&quot;/&gt;&lt;property id=&quot;20307&quot; value=&quot;1011&quot;/&gt;&lt;/object&gt;&lt;object type=&quot;3&quot; unique_id=&quot;11162&quot;&gt;&lt;property id=&quot;20148&quot; value=&quot;5&quot;/&gt;&lt;property id=&quot;20300&quot; value=&quot;Slide 21&quot;/&gt;&lt;property id=&quot;20307&quot; value=&quot;1012&quot;/&gt;&lt;/object&gt;&lt;/object&gt;&lt;object type=&quot;8&quot; unique_id=&quot;10124&quot;&gt;&lt;/object&gt;&lt;/object&gt;&lt;/database&gt;"/>
  <p:tag name="SECTOMILLISECCONVERTED" val="1"/>
</p:tagLst>
</file>

<file path=ppt/theme/theme1.xml><?xml version="1.0" encoding="utf-8"?>
<a:theme xmlns:a="http://schemas.openxmlformats.org/drawingml/2006/main" name="2_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_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8_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9_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98616</TotalTime>
  <Words>2406</Words>
  <Application>Microsoft Office PowerPoint</Application>
  <PresentationFormat>Ledger Paper (11x17 in)</PresentationFormat>
  <Paragraphs>494</Paragraphs>
  <Slides>30</Slides>
  <Notes>30</Notes>
  <HiddenSlides>0</HiddenSlides>
  <MMClips>0</MMClips>
  <ScaleCrop>false</ScaleCrop>
  <HeadingPairs>
    <vt:vector size="4" baseType="variant">
      <vt:variant>
        <vt:lpstr>Theme</vt:lpstr>
      </vt:variant>
      <vt:variant>
        <vt:i4>8</vt:i4>
      </vt:variant>
      <vt:variant>
        <vt:lpstr>Slide Titles</vt:lpstr>
      </vt:variant>
      <vt:variant>
        <vt:i4>30</vt:i4>
      </vt:variant>
    </vt:vector>
  </HeadingPairs>
  <TitlesOfParts>
    <vt:vector size="38" baseType="lpstr">
      <vt:lpstr>2_Default Design</vt:lpstr>
      <vt:lpstr>4_Default Design</vt:lpstr>
      <vt:lpstr>5_Default Design</vt:lpstr>
      <vt:lpstr>6_Default Design</vt:lpstr>
      <vt:lpstr>7_Default Design</vt:lpstr>
      <vt:lpstr>8_Default Design</vt:lpstr>
      <vt:lpstr>9_Default Design</vt:lpstr>
      <vt:lpstr>10_Default Design</vt:lpstr>
      <vt:lpstr>Massachusetts Healthcare Personnel Influenza Vaccination in Health Care Facilities</vt:lpstr>
      <vt:lpstr>Background </vt:lpstr>
      <vt:lpstr>Background </vt:lpstr>
      <vt:lpstr>Performance Goal</vt:lpstr>
      <vt:lpstr>Methodology </vt:lpstr>
      <vt:lpstr>NHSN  Reporting Requirements Acute Care Hospitals, Ambulatory Surgical Centers, Dialysis Centers and Non-acute Hospitals</vt:lpstr>
      <vt:lpstr>NHSN Measures Acute Care Hospitals, Ambulatory Surgical Centers, Dialysis Centers and Non-acute Hospitals</vt:lpstr>
      <vt:lpstr>NHSN Measures Acute Care Hospitals, Ambulatory Surgical Centers, Dialysis Centers and Non-acute Hospitals</vt:lpstr>
      <vt:lpstr>Clinic, Nursing Home, Rest Home, and Adult Day Health Program Measures</vt:lpstr>
      <vt:lpstr>Clinic, Nursing Home, Rest Home, and Adult Day Health Center Methodology </vt:lpstr>
      <vt:lpstr>Median and Range of HCP Influenza Vaccine Coverage at Massachusetts Acute Care Hospitals 2017-18</vt:lpstr>
      <vt:lpstr>Acute Care Hospital Healthcare Personnel Vaccine Coverage in Aggregate</vt:lpstr>
      <vt:lpstr>Overall HCP Influenza Vaccine Coverage in Massachusetts ACHs by HCP Type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Conclusions</vt:lpstr>
      <vt:lpstr> Enhanced DPH Public Health Actions  </vt:lpstr>
      <vt:lpstr> Ongoing DPH Public Health Actions  </vt:lpstr>
      <vt:lpstr>Next Steps </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DPH</dc:creator>
  <cp:lastModifiedBy> </cp:lastModifiedBy>
  <cp:revision>2352</cp:revision>
  <cp:lastPrinted>2018-07-25T16:57:40Z</cp:lastPrinted>
  <dcterms:created xsi:type="dcterms:W3CDTF">2001-01-17T15:22:57Z</dcterms:created>
  <dcterms:modified xsi:type="dcterms:W3CDTF">2018-09-13T13:53:28Z</dcterms:modified>
</cp:coreProperties>
</file>