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4950" r:id="rId2"/>
    <p:sldMasterId id="2147485939" r:id="rId3"/>
  </p:sldMasterIdLst>
  <p:notesMasterIdLst>
    <p:notesMasterId r:id="rId34"/>
  </p:notesMasterIdLst>
  <p:handoutMasterIdLst>
    <p:handoutMasterId r:id="rId35"/>
  </p:handoutMasterIdLst>
  <p:sldIdLst>
    <p:sldId id="729" r:id="rId4"/>
    <p:sldId id="978" r:id="rId5"/>
    <p:sldId id="979" r:id="rId6"/>
    <p:sldId id="980" r:id="rId7"/>
    <p:sldId id="981" r:id="rId8"/>
    <p:sldId id="982" r:id="rId9"/>
    <p:sldId id="983" r:id="rId10"/>
    <p:sldId id="985" r:id="rId11"/>
    <p:sldId id="986" r:id="rId12"/>
    <p:sldId id="987" r:id="rId13"/>
    <p:sldId id="988" r:id="rId14"/>
    <p:sldId id="1029" r:id="rId15"/>
    <p:sldId id="1012" r:id="rId16"/>
    <p:sldId id="1013" r:id="rId17"/>
    <p:sldId id="1014" r:id="rId18"/>
    <p:sldId id="1015" r:id="rId19"/>
    <p:sldId id="1017" r:id="rId20"/>
    <p:sldId id="1018" r:id="rId21"/>
    <p:sldId id="1019" r:id="rId22"/>
    <p:sldId id="1020" r:id="rId23"/>
    <p:sldId id="1021" r:id="rId24"/>
    <p:sldId id="1022" r:id="rId25"/>
    <p:sldId id="1023" r:id="rId26"/>
    <p:sldId id="1024" r:id="rId27"/>
    <p:sldId id="1025" r:id="rId28"/>
    <p:sldId id="1026" r:id="rId29"/>
    <p:sldId id="1027" r:id="rId30"/>
    <p:sldId id="1028" r:id="rId31"/>
    <p:sldId id="1033" r:id="rId32"/>
    <p:sldId id="1034" r:id="rId33"/>
  </p:sldIdLst>
  <p:sldSz cx="12179300" cy="9134475" type="ledger"/>
  <p:notesSz cx="7010400" cy="9296400"/>
  <p:defaultTextStyle>
    <a:defPPr>
      <a:defRPr lang="en-US"/>
    </a:defPPr>
    <a:lvl1pPr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1pPr>
    <a:lvl2pPr marL="451169"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2pPr>
    <a:lvl3pPr marL="903875"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3pPr>
    <a:lvl4pPr marL="1356591"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4pPr>
    <a:lvl5pPr marL="1809306" indent="1588" algn="l" rtl="0" fontAlgn="base">
      <a:spcBef>
        <a:spcPct val="0"/>
      </a:spcBef>
      <a:spcAft>
        <a:spcPct val="0"/>
      </a:spcAft>
      <a:defRPr sz="2400" kern="1200">
        <a:solidFill>
          <a:schemeClr val="tx1"/>
        </a:solidFill>
        <a:latin typeface="Garamond" pitchFamily="18" charset="0"/>
        <a:ea typeface="ＭＳ Ｐゴシック" pitchFamily="34" charset="-128"/>
        <a:cs typeface="+mn-cs"/>
      </a:defRPr>
    </a:lvl5pPr>
    <a:lvl6pPr marL="2263607" algn="l" defTabSz="905446" rtl="0" eaLnBrk="1" latinLnBrk="0" hangingPunct="1">
      <a:defRPr sz="2400" kern="1200">
        <a:solidFill>
          <a:schemeClr val="tx1"/>
        </a:solidFill>
        <a:latin typeface="Garamond" pitchFamily="18" charset="0"/>
        <a:ea typeface="ＭＳ Ｐゴシック" pitchFamily="34" charset="-128"/>
        <a:cs typeface="+mn-cs"/>
      </a:defRPr>
    </a:lvl6pPr>
    <a:lvl7pPr marL="2716327" algn="l" defTabSz="905446" rtl="0" eaLnBrk="1" latinLnBrk="0" hangingPunct="1">
      <a:defRPr sz="2400" kern="1200">
        <a:solidFill>
          <a:schemeClr val="tx1"/>
        </a:solidFill>
        <a:latin typeface="Garamond" pitchFamily="18" charset="0"/>
        <a:ea typeface="ＭＳ Ｐゴシック" pitchFamily="34" charset="-128"/>
        <a:cs typeface="+mn-cs"/>
      </a:defRPr>
    </a:lvl7pPr>
    <a:lvl8pPr marL="3169048" algn="l" defTabSz="905446" rtl="0" eaLnBrk="1" latinLnBrk="0" hangingPunct="1">
      <a:defRPr sz="2400" kern="1200">
        <a:solidFill>
          <a:schemeClr val="tx1"/>
        </a:solidFill>
        <a:latin typeface="Garamond" pitchFamily="18" charset="0"/>
        <a:ea typeface="ＭＳ Ｐゴシック" pitchFamily="34" charset="-128"/>
        <a:cs typeface="+mn-cs"/>
      </a:defRPr>
    </a:lvl8pPr>
    <a:lvl9pPr marL="3621766" algn="l" defTabSz="905446" rtl="0" eaLnBrk="1" latinLnBrk="0" hangingPunct="1">
      <a:defRPr sz="2400" kern="1200">
        <a:solidFill>
          <a:schemeClr val="tx1"/>
        </a:solidFill>
        <a:latin typeface="Garamond" pitchFamily="18" charset="0"/>
        <a:ea typeface="ＭＳ Ｐゴシック" pitchFamily="34" charset="-128"/>
        <a:cs typeface="+mn-cs"/>
      </a:defRPr>
    </a:lvl9pPr>
  </p:defaultTextStyle>
  <p:extLst>
    <p:ext uri="{EFAFB233-063F-42B5-8137-9DF3F51BA10A}">
      <p15:sldGuideLst xmlns="" xmlns:p15="http://schemas.microsoft.com/office/powerpoint/2012/main">
        <p15:guide id="1" orient="horz" pos="5562">
          <p15:clr>
            <a:srgbClr val="A4A3A4"/>
          </p15:clr>
        </p15:guide>
        <p15:guide id="2" orient="horz" pos="1702">
          <p15:clr>
            <a:srgbClr val="A4A3A4"/>
          </p15:clr>
        </p15:guide>
        <p15:guide id="3" orient="horz" pos="1918">
          <p15:clr>
            <a:srgbClr val="A4A3A4"/>
          </p15:clr>
        </p15:guide>
        <p15:guide id="4" pos="575">
          <p15:clr>
            <a:srgbClr val="A4A3A4"/>
          </p15:clr>
        </p15:guide>
      </p15:sldGuideLst>
    </p:ext>
    <p:ext uri="{2D200454-40CA-4A62-9FC3-DE9A4176ACB9}">
      <p15:notesGuideLst xmlns="" xmlns:p15="http://schemas.microsoft.com/office/powerpoint/2012/main">
        <p15:guide id="1" orient="horz" pos="2903">
          <p15:clr>
            <a:srgbClr val="A4A3A4"/>
          </p15:clr>
        </p15:guide>
        <p15:guide id="2" pos="3215">
          <p15:clr>
            <a:srgbClr val="A4A3A4"/>
          </p15:clr>
        </p15:guide>
        <p15:guide id="3" orient="horz" pos="2892">
          <p15:clr>
            <a:srgbClr val="A4A3A4"/>
          </p15:clr>
        </p15:guide>
        <p15:guide id="4" pos="323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36" clrIdx="0"/>
  <p:cmAuthor id="1" name=" Eileen McHale " initials=" EM" lastIdx="57" clrIdx="1"/>
  <p:cmAuthor id="2" name="Lauren B. Nelson" initials="" lastIdx="2" clrIdx="2"/>
  <p:cmAuthor id="3" name="Torey McNamara" initials="TLM" lastIdx="1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00CC"/>
    <a:srgbClr val="0B5395"/>
    <a:srgbClr val="59AAF2"/>
    <a:srgbClr val="07AAD7"/>
    <a:srgbClr val="0066CC"/>
    <a:srgbClr val="0092F6"/>
    <a:srgbClr val="0099FF"/>
    <a:srgbClr val="15C7F7"/>
    <a:srgbClr val="DDDDDD"/>
    <a:srgbClr val="E7F4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208" autoAdjust="0"/>
    <p:restoredTop sz="87040" autoAdjust="0"/>
  </p:normalViewPr>
  <p:slideViewPr>
    <p:cSldViewPr snapToGrid="0" snapToObjects="1">
      <p:cViewPr>
        <p:scale>
          <a:sx n="65" d="100"/>
          <a:sy n="65" d="100"/>
        </p:scale>
        <p:origin x="-1242" y="72"/>
      </p:cViewPr>
      <p:guideLst>
        <p:guide orient="horz" pos="5562"/>
        <p:guide orient="horz" pos="1702"/>
        <p:guide orient="horz" pos="1918"/>
        <p:guide pos="575"/>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p:cViewPr>
        <p:scale>
          <a:sx n="100" d="100"/>
          <a:sy n="100" d="100"/>
        </p:scale>
        <p:origin x="-2544" y="72"/>
      </p:cViewPr>
      <p:guideLst>
        <p:guide orient="horz" pos="2940"/>
        <p:guide orient="horz" pos="2929"/>
        <p:guide pos="3269"/>
        <p:guide pos="3286"/>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slideMaster" Target="slideMasters/slideMaster2.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slideMaster" Target="slideMasters/slideMaster3.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notesMaster" Target="notesMasters/notesMaster1.xml"/>
  <Relationship Id="rId35" Type="http://schemas.openxmlformats.org/officeDocument/2006/relationships/handoutMaster" Target="handoutMasters/handoutMaster1.xml"/>
  <Relationship Id="rId36" Type="http://schemas.openxmlformats.org/officeDocument/2006/relationships/commentAuthors" Target="commentAuthors.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 Target="slides/slide1.xml"/>
  <Relationship Id="rId40"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s>

</file>

<file path=ppt/charts/_rels/chart2.xml.rels><?xml version="1.0" encoding="UTF-8"?>

<Relationships xmlns="http://schemas.openxmlformats.org/package/2006/relationships">
  <Relationship Id="rId1" Type="http://schemas.openxmlformats.org/officeDocument/2006/relationships/oleObject" TargetMode="External" Target="file://///146.243.110.57/Production/RESOURCES/AR/NHSN/Immunization%20of%20Healthcare%20Workers/2016-2017%20Acute/Acute_Care_FiguresandTable_20162017%20Draft%2022May.xls"/>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2.xlsx"/>
</Relationships>

</file>

<file path=ppt/charts/_rels/chart4.xml.rels><?xml version="1.0" encoding="UTF-8"?>

<Relationships xmlns="http://schemas.openxmlformats.org/package/2006/relationships">
  <Relationship Id="rId1" Type="http://schemas.openxmlformats.org/officeDocument/2006/relationships/oleObject" TargetMode="External" Target="file://///146.243.110.57/Production/RESOURCES/AR/NHSN/Immunization%20of%20Healthcare%20Workers/2016-2017%20Non-Acute/Figures_for_report_2017draft.xlsx"/>
</Relationships>

</file>

<file path=ppt/charts/_rels/chart5.xml.rels><?xml version="1.0" encoding="UTF-8"?>

<Relationships xmlns="http://schemas.openxmlformats.org/package/2006/relationships">
  <Relationship Id="rId1" Type="http://schemas.openxmlformats.org/officeDocument/2006/relationships/oleObject" TargetMode="External" Target="file://///146.243.110.57/Production/RESOURCES/AR/NHSN/Immunization%20of%20Healthcare%20Workers/2016-2017%20Non-Acute/Figures_for_report_2017draft.xlsx"/>
</Relationships>

</file>

<file path=ppt/charts/_rels/chart6.xml.rels><?xml version="1.0" encoding="UTF-8"?>

<Relationships xmlns="http://schemas.openxmlformats.org/package/2006/relationships">
  <Relationship Id="rId1" Type="http://schemas.openxmlformats.org/officeDocument/2006/relationships/oleObject" TargetMode="External" Target="NULL"/>
</Relationships>

</file>

<file path=ppt/charts/_rels/chart7.xml.rels><?xml version="1.0" encoding="UTF-8"?>

<Relationships xmlns="http://schemas.openxmlformats.org/package/2006/relationships">
  <Relationship Id="rId1" Type="http://schemas.openxmlformats.org/officeDocument/2006/relationships/oleObject" TargetMode="External" Target="file://///146.243.110.57/Production/RESOURCES/AR/NHSN/Immunization%20of%20Healthcare%20Workers/2016-2017%20Non-Acute/JSI%20Data%20&amp;%20Work/2016-2017%20JSI%20Calculations%20Draft%208-10-17.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HCPType!$M$33</c:f>
              <c:strCache>
                <c:ptCount val="1"/>
                <c:pt idx="0">
                  <c:v>HCP Vaccinated</c:v>
                </c:pt>
              </c:strCache>
            </c:strRef>
          </c:tx>
          <c:spPr>
            <a:solidFill>
              <a:schemeClr val="accent1">
                <a:lumMod val="60000"/>
                <a:lumOff val="40000"/>
              </a:schemeClr>
            </a:solidFill>
          </c:spPr>
          <c:invertIfNegative val="0"/>
          <c:dLbls>
            <c:dLbl>
              <c:idx val="0"/>
              <c:spPr>
                <a:noFill/>
                <a:ln>
                  <a:noFill/>
                </a:ln>
                <a:effectLst/>
              </c:spPr>
              <c:txPr>
                <a:bodyPr/>
                <a:lstStyle/>
                <a:p>
                  <a:pPr>
                    <a:defRPr sz="1800" b="1">
                      <a:solidFill>
                        <a:schemeClr val="bg1"/>
                      </a:solidFill>
                    </a:defRPr>
                  </a:pPr>
                  <a:endParaRPr lang="en-US"/>
                </a:p>
              </c:txPr>
              <c:showLegendKey val="0"/>
              <c:showVal val="1"/>
              <c:showCatName val="0"/>
              <c:showSerName val="0"/>
              <c:showPercent val="0"/>
              <c:showBubbleSize val="0"/>
            </c:dLbl>
            <c:dLbl>
              <c:idx val="1"/>
              <c:spPr>
                <a:noFill/>
                <a:ln>
                  <a:noFill/>
                </a:ln>
                <a:effectLst/>
              </c:spPr>
              <c:txPr>
                <a:bodyPr/>
                <a:lstStyle/>
                <a:p>
                  <a:pPr>
                    <a:defRPr sz="1800" b="1">
                      <a:solidFill>
                        <a:schemeClr val="bg1"/>
                      </a:solidFill>
                    </a:defRPr>
                  </a:pPr>
                  <a:endParaRPr lang="en-US"/>
                </a:p>
              </c:txPr>
              <c:showLegendKey val="0"/>
              <c:showVal val="1"/>
              <c:showCatName val="0"/>
              <c:showSerName val="0"/>
              <c:showPercent val="0"/>
              <c:showBubbleSize val="0"/>
            </c:dLbl>
            <c:dLbl>
              <c:idx val="2"/>
              <c:spPr>
                <a:noFill/>
                <a:ln>
                  <a:noFill/>
                </a:ln>
                <a:effectLst/>
              </c:spPr>
              <c:txPr>
                <a:bodyPr/>
                <a:lstStyle/>
                <a:p>
                  <a:pPr>
                    <a:defRPr sz="1800" b="1">
                      <a:solidFill>
                        <a:schemeClr val="bg1"/>
                      </a:solidFill>
                    </a:defRPr>
                  </a:pPr>
                  <a:endParaRPr lang="en-US"/>
                </a:p>
              </c:txPr>
              <c:showLegendKey val="0"/>
              <c:showVal val="1"/>
              <c:showCatName val="0"/>
              <c:showSerName val="0"/>
              <c:showPercent val="0"/>
              <c:showBubbleSize val="0"/>
            </c:dLbl>
            <c:dLbl>
              <c:idx val="3"/>
              <c:spPr>
                <a:noFill/>
                <a:ln>
                  <a:noFill/>
                </a:ln>
                <a:effectLst/>
              </c:spPr>
              <c:txPr>
                <a:bodyPr/>
                <a:lstStyle/>
                <a:p>
                  <a:pPr>
                    <a:defRPr sz="1800" b="1">
                      <a:solidFill>
                        <a:schemeClr val="bg1"/>
                      </a:solidFill>
                    </a:defRPr>
                  </a:pPr>
                  <a:endParaRPr lang="en-US"/>
                </a:p>
              </c:txPr>
              <c:showLegendKey val="0"/>
              <c:showVal val="1"/>
              <c:showCatName val="0"/>
              <c:showSerName val="0"/>
              <c:showPercent val="0"/>
              <c:showBubbleSize val="0"/>
            </c:dLbl>
            <c:spPr>
              <a:noFill/>
              <a:ln>
                <a:noFill/>
              </a:ln>
              <a:effectLst/>
            </c:spPr>
            <c:txPr>
              <a:bodyPr/>
              <a:lstStyle/>
              <a:p>
                <a:pPr>
                  <a:defRPr sz="1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HCPType!$N$31:$Q$31</c:f>
              <c:strCache>
                <c:ptCount val="4"/>
                <c:pt idx="0">
                  <c:v>All HCP</c:v>
                </c:pt>
                <c:pt idx="1">
                  <c:v>Salaried Employee</c:v>
                </c:pt>
                <c:pt idx="2">
                  <c:v>Licensed Independent Practitioner</c:v>
                </c:pt>
                <c:pt idx="3">
                  <c:v>Student or Volunteer</c:v>
                </c:pt>
              </c:strCache>
            </c:strRef>
          </c:cat>
          <c:val>
            <c:numRef>
              <c:f>HCPType!$N$33:$Q$33</c:f>
              <c:numCache>
                <c:formatCode>0%</c:formatCode>
                <c:ptCount val="4"/>
                <c:pt idx="0">
                  <c:v>0.92</c:v>
                </c:pt>
                <c:pt idx="1">
                  <c:v>0.92</c:v>
                </c:pt>
                <c:pt idx="2">
                  <c:v>0.91</c:v>
                </c:pt>
                <c:pt idx="3">
                  <c:v>0.96</c:v>
                </c:pt>
              </c:numCache>
            </c:numRef>
          </c:val>
        </c:ser>
        <c:ser>
          <c:idx val="1"/>
          <c:order val="1"/>
          <c:tx>
            <c:strRef>
              <c:f>HCPType!$M$34</c:f>
              <c:strCache>
                <c:ptCount val="1"/>
                <c:pt idx="0">
                  <c:v>HCP Declined</c:v>
                </c:pt>
              </c:strCache>
            </c:strRef>
          </c:tx>
          <c:spPr>
            <a:solidFill>
              <a:srgbClr val="7030A0"/>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HCPType!$N$31:$Q$31</c:f>
              <c:strCache>
                <c:ptCount val="4"/>
                <c:pt idx="0">
                  <c:v>All HCP</c:v>
                </c:pt>
                <c:pt idx="1">
                  <c:v>Salaried Employee</c:v>
                </c:pt>
                <c:pt idx="2">
                  <c:v>Licensed Independent Practitioner</c:v>
                </c:pt>
                <c:pt idx="3">
                  <c:v>Student or Volunteer</c:v>
                </c:pt>
              </c:strCache>
            </c:strRef>
          </c:cat>
          <c:val>
            <c:numRef>
              <c:f>HCPType!$N$34:$Q$34</c:f>
              <c:numCache>
                <c:formatCode>0%</c:formatCode>
                <c:ptCount val="4"/>
                <c:pt idx="0">
                  <c:v>0.05</c:v>
                </c:pt>
                <c:pt idx="1">
                  <c:v>0.06</c:v>
                </c:pt>
                <c:pt idx="2">
                  <c:v>0.02</c:v>
                </c:pt>
                <c:pt idx="3">
                  <c:v>0.02</c:v>
                </c:pt>
              </c:numCache>
            </c:numRef>
          </c:val>
        </c:ser>
        <c:ser>
          <c:idx val="2"/>
          <c:order val="2"/>
          <c:tx>
            <c:strRef>
              <c:f>HCPType!$M$35</c:f>
              <c:strCache>
                <c:ptCount val="1"/>
                <c:pt idx="0">
                  <c:v>HCP with Medical Contraindication</c:v>
                </c:pt>
              </c:strCache>
            </c:strRef>
          </c:tx>
          <c:spPr>
            <a:solidFill>
              <a:schemeClr val="accent1">
                <a:lumMod val="50000"/>
              </a:schemeClr>
            </a:solidFill>
          </c:spPr>
          <c:invertIfNegative val="0"/>
          <c:dLbls>
            <c:spPr>
              <a:noFill/>
              <a:ln>
                <a:noFill/>
              </a:ln>
              <a:effectLst/>
            </c:spPr>
            <c:txPr>
              <a:bodyPr/>
              <a:lstStyle/>
              <a:p>
                <a:pPr>
                  <a:defRPr sz="105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HCPType!$N$31:$Q$31</c:f>
              <c:strCache>
                <c:ptCount val="4"/>
                <c:pt idx="0">
                  <c:v>All HCP</c:v>
                </c:pt>
                <c:pt idx="1">
                  <c:v>Salaried Employee</c:v>
                </c:pt>
                <c:pt idx="2">
                  <c:v>Licensed Independent Practitioner</c:v>
                </c:pt>
                <c:pt idx="3">
                  <c:v>Student or Volunteer</c:v>
                </c:pt>
              </c:strCache>
            </c:strRef>
          </c:cat>
          <c:val>
            <c:numRef>
              <c:f>HCPType!$N$35:$Q$35</c:f>
              <c:numCache>
                <c:formatCode>0%</c:formatCode>
                <c:ptCount val="4"/>
                <c:pt idx="0">
                  <c:v>0.01</c:v>
                </c:pt>
                <c:pt idx="1">
                  <c:v>0.01</c:v>
                </c:pt>
                <c:pt idx="2">
                  <c:v>0.01</c:v>
                </c:pt>
                <c:pt idx="3">
                  <c:v>0</c:v>
                </c:pt>
              </c:numCache>
            </c:numRef>
          </c:val>
        </c:ser>
        <c:ser>
          <c:idx val="3"/>
          <c:order val="3"/>
          <c:tx>
            <c:strRef>
              <c:f>HCPType!$M$36</c:f>
              <c:strCache>
                <c:ptCount val="1"/>
                <c:pt idx="0">
                  <c:v>HCP with Status Unknown</c:v>
                </c:pt>
              </c:strCache>
            </c:strRef>
          </c:tx>
          <c:spPr>
            <a:solidFill>
              <a:schemeClr val="accent1">
                <a:lumMod val="7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HCPType!$N$31:$Q$31</c:f>
              <c:strCache>
                <c:ptCount val="4"/>
                <c:pt idx="0">
                  <c:v>All HCP</c:v>
                </c:pt>
                <c:pt idx="1">
                  <c:v>Salaried Employee</c:v>
                </c:pt>
                <c:pt idx="2">
                  <c:v>Licensed Independent Practitioner</c:v>
                </c:pt>
                <c:pt idx="3">
                  <c:v>Student or Volunteer</c:v>
                </c:pt>
              </c:strCache>
            </c:strRef>
          </c:cat>
          <c:val>
            <c:numRef>
              <c:f>HCPType!$N$36:$Q$36</c:f>
              <c:numCache>
                <c:formatCode>0%</c:formatCode>
                <c:ptCount val="4"/>
                <c:pt idx="0">
                  <c:v>0.02</c:v>
                </c:pt>
                <c:pt idx="1">
                  <c:v>0.02</c:v>
                </c:pt>
                <c:pt idx="2">
                  <c:v>0.06</c:v>
                </c:pt>
                <c:pt idx="3">
                  <c:v>0.02</c:v>
                </c:pt>
              </c:numCache>
            </c:numRef>
          </c:val>
        </c:ser>
        <c:dLbls>
          <c:showLegendKey val="0"/>
          <c:showVal val="0"/>
          <c:showCatName val="0"/>
          <c:showSerName val="0"/>
          <c:showPercent val="0"/>
          <c:showBubbleSize val="0"/>
        </c:dLbls>
        <c:gapWidth val="75"/>
        <c:overlap val="100"/>
        <c:axId val="69937408"/>
        <c:axId val="69947392"/>
      </c:barChart>
      <c:catAx>
        <c:axId val="69937408"/>
        <c:scaling>
          <c:orientation val="minMax"/>
        </c:scaling>
        <c:delete val="0"/>
        <c:axPos val="b"/>
        <c:numFmt formatCode="General" sourceLinked="1"/>
        <c:majorTickMark val="none"/>
        <c:minorTickMark val="none"/>
        <c:tickLblPos val="nextTo"/>
        <c:txPr>
          <a:bodyPr/>
          <a:lstStyle/>
          <a:p>
            <a:pPr>
              <a:defRPr sz="1600"/>
            </a:pPr>
            <a:endParaRPr lang="en-US"/>
          </a:p>
        </c:txPr>
        <c:crossAx val="69947392"/>
        <c:crosses val="autoZero"/>
        <c:auto val="1"/>
        <c:lblAlgn val="ctr"/>
        <c:lblOffset val="100"/>
        <c:noMultiLvlLbl val="0"/>
      </c:catAx>
      <c:valAx>
        <c:axId val="69947392"/>
        <c:scaling>
          <c:orientation val="minMax"/>
          <c:max val="1"/>
          <c:min val="0"/>
        </c:scaling>
        <c:delete val="0"/>
        <c:axPos val="l"/>
        <c:majorGridlines/>
        <c:numFmt formatCode="0%" sourceLinked="1"/>
        <c:majorTickMark val="none"/>
        <c:minorTickMark val="none"/>
        <c:tickLblPos val="nextTo"/>
        <c:crossAx val="69937408"/>
        <c:crosses val="autoZero"/>
        <c:crossBetween val="between"/>
        <c:majorUnit val="0.1"/>
      </c:valAx>
    </c:plotArea>
    <c:legend>
      <c:legendPos val="b"/>
      <c:layout>
        <c:manualLayout>
          <c:xMode val="edge"/>
          <c:yMode val="edge"/>
          <c:x val="1.1014341837459177E-2"/>
          <c:y val="0.88377928269210004"/>
          <c:w val="0.94904115941362488"/>
          <c:h val="0.11605979955150897"/>
        </c:manualLayout>
      </c:layout>
      <c:overlay val="0"/>
      <c:txPr>
        <a:bodyPr/>
        <a:lstStyle/>
        <a:p>
          <a:pPr>
            <a:defRPr sz="18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1"/>
          <c:order val="0"/>
          <c:tx>
            <c:strRef>
              <c:f>'[Acute_Care_FiguresandTable_20162017 Draft 22May.xls]AnnualFigure'!$C$1</c:f>
              <c:strCache>
                <c:ptCount val="1"/>
                <c:pt idx="0">
                  <c:v>Median Percent Vaccinated</c:v>
                </c:pt>
              </c:strCache>
            </c:strRef>
          </c:tx>
          <c:invertIfNegative val="0"/>
          <c:dLbls>
            <c:txPr>
              <a:bodyPr/>
              <a:lstStyle/>
              <a:p>
                <a:pPr>
                  <a:defRPr b="1"/>
                </a:pPr>
                <a:endParaRPr lang="en-US"/>
              </a:p>
            </c:txPr>
            <c:showLegendKey val="0"/>
            <c:showVal val="1"/>
            <c:showCatName val="0"/>
            <c:showSerName val="0"/>
            <c:showPercent val="0"/>
            <c:showBubbleSize val="0"/>
            <c:showLeaderLines val="0"/>
          </c:dLbls>
          <c:cat>
            <c:strRef>
              <c:f>'[Acute_Care_FiguresandTable_20162017 Draft 22May.xls]AnnualFigure'!$A$2:$A$10</c:f>
              <c:strCache>
                <c:ptCount val="9"/>
                <c:pt idx="0">
                  <c:v>2008-2009(n=74)</c:v>
                </c:pt>
                <c:pt idx="1">
                  <c:v>2009-2010(n=69)</c:v>
                </c:pt>
                <c:pt idx="2">
                  <c:v>2010-2011(n=73)</c:v>
                </c:pt>
                <c:pt idx="3">
                  <c:v>2011-2012 (n=74)</c:v>
                </c:pt>
                <c:pt idx="4">
                  <c:v>2012-2013(n=76)</c:v>
                </c:pt>
                <c:pt idx="5">
                  <c:v>2013-2014 (n=75)</c:v>
                </c:pt>
                <c:pt idx="6">
                  <c:v>2014-2015 (n=74)</c:v>
                </c:pt>
                <c:pt idx="7">
                  <c:v>2015-2016 (n=74)</c:v>
                </c:pt>
                <c:pt idx="8">
                  <c:v>2016-2017 (n=72)</c:v>
                </c:pt>
              </c:strCache>
            </c:strRef>
          </c:cat>
          <c:val>
            <c:numRef>
              <c:f>'[Acute_Care_FiguresandTable_20162017 Draft 22May.xls]AnnualFigure'!$C$2:$C$10</c:f>
              <c:numCache>
                <c:formatCode>0%</c:formatCode>
                <c:ptCount val="9"/>
                <c:pt idx="0">
                  <c:v>0.53</c:v>
                </c:pt>
                <c:pt idx="1">
                  <c:v>0.68</c:v>
                </c:pt>
                <c:pt idx="2">
                  <c:v>0.72</c:v>
                </c:pt>
                <c:pt idx="3">
                  <c:v>0.8</c:v>
                </c:pt>
                <c:pt idx="4">
                  <c:v>0.85</c:v>
                </c:pt>
                <c:pt idx="5">
                  <c:v>0.86</c:v>
                </c:pt>
                <c:pt idx="6">
                  <c:v>0.92</c:v>
                </c:pt>
                <c:pt idx="7">
                  <c:v>0.92</c:v>
                </c:pt>
                <c:pt idx="8">
                  <c:v>0.94</c:v>
                </c:pt>
              </c:numCache>
            </c:numRef>
          </c:val>
        </c:ser>
        <c:ser>
          <c:idx val="5"/>
          <c:order val="1"/>
          <c:tx>
            <c:strRef>
              <c:f>'[Acute_Care_FiguresandTable_20162017 Draft 22May.xls]AnnualFigure'!$G$1</c:f>
              <c:strCache>
                <c:ptCount val="1"/>
                <c:pt idx="0">
                  <c:v>Median Percent Declined</c:v>
                </c:pt>
              </c:strCache>
            </c:strRef>
          </c:tx>
          <c:invertIfNegative val="0"/>
          <c:dLbls>
            <c:dLbl>
              <c:idx val="1"/>
              <c:layout>
                <c:manualLayout>
                  <c:x val="6.9444450773225681E-3"/>
                  <c:y val="2.6729509778685972E-3"/>
                </c:manualLayout>
              </c:layout>
              <c:showLegendKey val="0"/>
              <c:showVal val="1"/>
              <c:showCatName val="0"/>
              <c:showSerName val="0"/>
              <c:showPercent val="0"/>
              <c:showBubbleSize val="0"/>
            </c:dLbl>
            <c:dLbl>
              <c:idx val="2"/>
              <c:layout>
                <c:manualLayout>
                  <c:x val="6.9444450773225681E-3"/>
                  <c:y val="-2.6729509778685972E-3"/>
                </c:manualLayout>
              </c:layout>
              <c:showLegendKey val="0"/>
              <c:showVal val="1"/>
              <c:showCatName val="0"/>
              <c:showSerName val="0"/>
              <c:showPercent val="0"/>
              <c:showBubbleSize val="0"/>
            </c:dLbl>
            <c:dLbl>
              <c:idx val="3"/>
              <c:layout>
                <c:manualLayout>
                  <c:x val="6.9444450773225681E-3"/>
                  <c:y val="-8.0188529336057916E-3"/>
                </c:manualLayout>
              </c:layout>
              <c:showLegendKey val="0"/>
              <c:showVal val="1"/>
              <c:showCatName val="0"/>
              <c:showSerName val="0"/>
              <c:showPercent val="0"/>
              <c:showBubbleSize val="0"/>
            </c:dLbl>
            <c:dLbl>
              <c:idx val="4"/>
              <c:layout>
                <c:manualLayout>
                  <c:x val="5.7870375644354733E-3"/>
                  <c:y val="-8.0188529336057916E-3"/>
                </c:manualLayout>
              </c:layout>
              <c:showLegendKey val="0"/>
              <c:showVal val="1"/>
              <c:showCatName val="0"/>
              <c:showSerName val="0"/>
              <c:showPercent val="0"/>
              <c:showBubbleSize val="0"/>
            </c:dLbl>
            <c:dLbl>
              <c:idx val="5"/>
              <c:layout>
                <c:manualLayout>
                  <c:x val="5.7870375644354733E-3"/>
                  <c:y val="-8.0188529336057916E-3"/>
                </c:manualLayout>
              </c:layout>
              <c:showLegendKey val="0"/>
              <c:showVal val="1"/>
              <c:showCatName val="0"/>
              <c:showSerName val="0"/>
              <c:showPercent val="0"/>
              <c:showBubbleSize val="0"/>
            </c:dLbl>
            <c:dLbl>
              <c:idx val="6"/>
              <c:layout>
                <c:manualLayout>
                  <c:x val="9.2592601030967569E-3"/>
                  <c:y val="-3.7421313690160364E-2"/>
                </c:manualLayout>
              </c:layout>
              <c:showLegendKey val="0"/>
              <c:showVal val="1"/>
              <c:showCatName val="0"/>
              <c:showSerName val="0"/>
              <c:showPercent val="0"/>
              <c:showBubbleSize val="0"/>
            </c:dLbl>
            <c:dLbl>
              <c:idx val="7"/>
              <c:layout>
                <c:manualLayout>
                  <c:x val="5.7870375644354733E-3"/>
                  <c:y val="-4.0094264668028963E-2"/>
                </c:manualLayout>
              </c:layout>
              <c:showLegendKey val="0"/>
              <c:showVal val="1"/>
              <c:showCatName val="0"/>
              <c:showSerName val="0"/>
              <c:showPercent val="0"/>
              <c:showBubbleSize val="0"/>
            </c:dLbl>
            <c:dLbl>
              <c:idx val="8"/>
              <c:layout>
                <c:manualLayout>
                  <c:x val="2.3148150257741892E-3"/>
                  <c:y val="-3.7421313690160364E-2"/>
                </c:manualLayout>
              </c:layout>
              <c:showLegendKey val="0"/>
              <c:showVal val="1"/>
              <c:showCatName val="0"/>
              <c:showSerName val="0"/>
              <c:showPercent val="0"/>
              <c:showBubbleSize val="0"/>
            </c:dLbl>
            <c:txPr>
              <a:bodyPr/>
              <a:lstStyle/>
              <a:p>
                <a:pPr>
                  <a:defRPr sz="1600" b="0"/>
                </a:pPr>
                <a:endParaRPr lang="en-US"/>
              </a:p>
            </c:txPr>
            <c:showLegendKey val="0"/>
            <c:showVal val="1"/>
            <c:showCatName val="0"/>
            <c:showSerName val="0"/>
            <c:showPercent val="0"/>
            <c:showBubbleSize val="0"/>
            <c:showLeaderLines val="0"/>
          </c:dLbls>
          <c:cat>
            <c:strRef>
              <c:f>'[Acute_Care_FiguresandTable_20162017 Draft 22May.xls]AnnualFigure'!$A$2:$A$10</c:f>
              <c:strCache>
                <c:ptCount val="9"/>
                <c:pt idx="0">
                  <c:v>2008-2009(n=74)</c:v>
                </c:pt>
                <c:pt idx="1">
                  <c:v>2009-2010(n=69)</c:v>
                </c:pt>
                <c:pt idx="2">
                  <c:v>2010-2011(n=73)</c:v>
                </c:pt>
                <c:pt idx="3">
                  <c:v>2011-2012 (n=74)</c:v>
                </c:pt>
                <c:pt idx="4">
                  <c:v>2012-2013(n=76)</c:v>
                </c:pt>
                <c:pt idx="5">
                  <c:v>2013-2014 (n=75)</c:v>
                </c:pt>
                <c:pt idx="6">
                  <c:v>2014-2015 (n=74)</c:v>
                </c:pt>
                <c:pt idx="7">
                  <c:v>2015-2016 (n=74)</c:v>
                </c:pt>
                <c:pt idx="8">
                  <c:v>2016-2017 (n=72)</c:v>
                </c:pt>
              </c:strCache>
            </c:strRef>
          </c:cat>
          <c:val>
            <c:numRef>
              <c:f>'[Acute_Care_FiguresandTable_20162017 Draft 22May.xls]AnnualFigure'!$G$2:$G$10</c:f>
              <c:numCache>
                <c:formatCode>0%</c:formatCode>
                <c:ptCount val="9"/>
                <c:pt idx="1">
                  <c:v>0.13</c:v>
                </c:pt>
                <c:pt idx="2">
                  <c:v>0.21</c:v>
                </c:pt>
                <c:pt idx="3">
                  <c:v>0.2</c:v>
                </c:pt>
                <c:pt idx="4">
                  <c:v>0.09</c:v>
                </c:pt>
                <c:pt idx="5">
                  <c:v>0.09</c:v>
                </c:pt>
                <c:pt idx="6">
                  <c:v>0.05</c:v>
                </c:pt>
                <c:pt idx="7">
                  <c:v>0.04</c:v>
                </c:pt>
                <c:pt idx="8">
                  <c:v>0.04</c:v>
                </c:pt>
              </c:numCache>
            </c:numRef>
          </c:val>
        </c:ser>
        <c:ser>
          <c:idx val="7"/>
          <c:order val="2"/>
          <c:tx>
            <c:strRef>
              <c:f>'[Acute_Care_FiguresandTable_20162017 Draft 22May.xls]AnnualFigure'!$I$1</c:f>
              <c:strCache>
                <c:ptCount val="1"/>
                <c:pt idx="0">
                  <c:v>Median Percent Unknown</c:v>
                </c:pt>
              </c:strCache>
            </c:strRef>
          </c:tx>
          <c:invertIfNegative val="0"/>
          <c:dLbls>
            <c:dLbl>
              <c:idx val="4"/>
              <c:layout>
                <c:manualLayout>
                  <c:x val="8.1018525902096638E-3"/>
                  <c:y val="-5.3459019557371944E-3"/>
                </c:manualLayout>
              </c:layout>
              <c:showLegendKey val="0"/>
              <c:showVal val="1"/>
              <c:showCatName val="0"/>
              <c:showSerName val="0"/>
              <c:showPercent val="0"/>
              <c:showBubbleSize val="0"/>
            </c:dLbl>
            <c:dLbl>
              <c:idx val="5"/>
              <c:layout>
                <c:manualLayout>
                  <c:x val="4.6296300515484634E-3"/>
                  <c:y val="-5.3459019557371944E-3"/>
                </c:manualLayout>
              </c:layout>
              <c:showLegendKey val="0"/>
              <c:showVal val="1"/>
              <c:showCatName val="0"/>
              <c:showSerName val="0"/>
              <c:showPercent val="0"/>
              <c:showBubbleSize val="0"/>
            </c:dLbl>
            <c:dLbl>
              <c:idx val="6"/>
              <c:layout>
                <c:manualLayout>
                  <c:x val="6.9444450773225681E-3"/>
                  <c:y val="-1.0691803911474389E-2"/>
                </c:manualLayout>
              </c:layout>
              <c:showLegendKey val="0"/>
              <c:showVal val="1"/>
              <c:showCatName val="0"/>
              <c:showSerName val="0"/>
              <c:showPercent val="0"/>
              <c:showBubbleSize val="0"/>
            </c:dLbl>
            <c:dLbl>
              <c:idx val="7"/>
              <c:layout>
                <c:manualLayout>
                  <c:x val="3.472222538661284E-3"/>
                  <c:y val="-1.8710656845080182E-2"/>
                </c:manualLayout>
              </c:layout>
              <c:showLegendKey val="0"/>
              <c:showVal val="1"/>
              <c:showCatName val="0"/>
              <c:showSerName val="0"/>
              <c:showPercent val="0"/>
              <c:showBubbleSize val="0"/>
            </c:dLbl>
            <c:dLbl>
              <c:idx val="8"/>
              <c:layout>
                <c:manualLayout>
                  <c:x val="5.7870375644354733E-3"/>
                  <c:y val="-2.4056558800817376E-2"/>
                </c:manualLayout>
              </c:layout>
              <c:showLegendKey val="0"/>
              <c:showVal val="1"/>
              <c:showCatName val="0"/>
              <c:showSerName val="0"/>
              <c:showPercent val="0"/>
              <c:showBubbleSize val="0"/>
            </c:dLbl>
            <c:txPr>
              <a:bodyPr/>
              <a:lstStyle/>
              <a:p>
                <a:pPr>
                  <a:defRPr sz="1600" b="0"/>
                </a:pPr>
                <a:endParaRPr lang="en-US"/>
              </a:p>
            </c:txPr>
            <c:showLegendKey val="0"/>
            <c:showVal val="1"/>
            <c:showCatName val="0"/>
            <c:showSerName val="0"/>
            <c:showPercent val="0"/>
            <c:showBubbleSize val="0"/>
            <c:showLeaderLines val="0"/>
          </c:dLbls>
          <c:cat>
            <c:strRef>
              <c:f>'[Acute_Care_FiguresandTable_20162017 Draft 22May.xls]AnnualFigure'!$A$2:$A$10</c:f>
              <c:strCache>
                <c:ptCount val="9"/>
                <c:pt idx="0">
                  <c:v>2008-2009(n=74)</c:v>
                </c:pt>
                <c:pt idx="1">
                  <c:v>2009-2010(n=69)</c:v>
                </c:pt>
                <c:pt idx="2">
                  <c:v>2010-2011(n=73)</c:v>
                </c:pt>
                <c:pt idx="3">
                  <c:v>2011-2012 (n=74)</c:v>
                </c:pt>
                <c:pt idx="4">
                  <c:v>2012-2013(n=76)</c:v>
                </c:pt>
                <c:pt idx="5">
                  <c:v>2013-2014 (n=75)</c:v>
                </c:pt>
                <c:pt idx="6">
                  <c:v>2014-2015 (n=74)</c:v>
                </c:pt>
                <c:pt idx="7">
                  <c:v>2015-2016 (n=74)</c:v>
                </c:pt>
                <c:pt idx="8">
                  <c:v>2016-2017 (n=72)</c:v>
                </c:pt>
              </c:strCache>
            </c:strRef>
          </c:cat>
          <c:val>
            <c:numRef>
              <c:f>'[Acute_Care_FiguresandTable_20162017 Draft 22May.xls]AnnualFigure'!$I$2:$I$10</c:f>
              <c:numCache>
                <c:formatCode>General</c:formatCode>
                <c:ptCount val="9"/>
                <c:pt idx="4" formatCode="0%">
                  <c:v>0.04</c:v>
                </c:pt>
                <c:pt idx="5" formatCode="0%">
                  <c:v>0.04</c:v>
                </c:pt>
                <c:pt idx="6" formatCode="0%">
                  <c:v>0.03</c:v>
                </c:pt>
                <c:pt idx="7" formatCode="0%">
                  <c:v>0.02</c:v>
                </c:pt>
                <c:pt idx="8" formatCode="0%">
                  <c:v>0.01</c:v>
                </c:pt>
              </c:numCache>
            </c:numRef>
          </c:val>
        </c:ser>
        <c:dLbls>
          <c:showLegendKey val="0"/>
          <c:showVal val="0"/>
          <c:showCatName val="0"/>
          <c:showSerName val="0"/>
          <c:showPercent val="0"/>
          <c:showBubbleSize val="0"/>
        </c:dLbls>
        <c:gapWidth val="150"/>
        <c:axId val="116459008"/>
        <c:axId val="118526336"/>
      </c:barChart>
      <c:catAx>
        <c:axId val="116459008"/>
        <c:scaling>
          <c:orientation val="minMax"/>
        </c:scaling>
        <c:delete val="0"/>
        <c:axPos val="b"/>
        <c:majorTickMark val="out"/>
        <c:minorTickMark val="none"/>
        <c:tickLblPos val="nextTo"/>
        <c:txPr>
          <a:bodyPr rot="840000"/>
          <a:lstStyle/>
          <a:p>
            <a:pPr>
              <a:defRPr sz="1600" baseline="0"/>
            </a:pPr>
            <a:endParaRPr lang="en-US"/>
          </a:p>
        </c:txPr>
        <c:crossAx val="118526336"/>
        <c:crosses val="autoZero"/>
        <c:auto val="1"/>
        <c:lblAlgn val="ctr"/>
        <c:lblOffset val="100"/>
        <c:tickLblSkip val="1"/>
        <c:noMultiLvlLbl val="0"/>
      </c:catAx>
      <c:valAx>
        <c:axId val="118526336"/>
        <c:scaling>
          <c:orientation val="minMax"/>
        </c:scaling>
        <c:delete val="0"/>
        <c:axPos val="l"/>
        <c:majorGridlines/>
        <c:numFmt formatCode="0%" sourceLinked="1"/>
        <c:majorTickMark val="out"/>
        <c:minorTickMark val="out"/>
        <c:tickLblPos val="nextTo"/>
        <c:crossAx val="116459008"/>
        <c:crosses val="autoZero"/>
        <c:crossBetween val="between"/>
        <c:majorUnit val="0.2"/>
        <c:minorUnit val="0.1"/>
      </c:valAx>
    </c:plotArea>
    <c:legend>
      <c:legendPos val="b"/>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4.7286634513579645E-2"/>
          <c:y val="7.9113461246189717E-2"/>
          <c:w val="0.9397535482486018"/>
          <c:h val="0.75720453726458425"/>
        </c:manualLayout>
      </c:layout>
      <c:barChart>
        <c:barDir val="col"/>
        <c:grouping val="percentStacked"/>
        <c:varyColors val="0"/>
        <c:ser>
          <c:idx val="0"/>
          <c:order val="0"/>
          <c:tx>
            <c:strRef>
              <c:f>ASC!$A$2</c:f>
              <c:strCache>
                <c:ptCount val="1"/>
                <c:pt idx="0">
                  <c:v>HCP Vaccinated</c:v>
                </c:pt>
              </c:strCache>
            </c:strRef>
          </c:tx>
          <c:spPr>
            <a:solidFill>
              <a:schemeClr val="accent1">
                <a:lumMod val="60000"/>
                <a:lumOff val="40000"/>
              </a:schemeClr>
            </a:solidFill>
          </c:spPr>
          <c:invertIfNegative val="0"/>
          <c:dLbls>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ASC!$B$1:$E$1</c:f>
              <c:strCache>
                <c:ptCount val="4"/>
                <c:pt idx="0">
                  <c:v>All HCP</c:v>
                </c:pt>
                <c:pt idx="1">
                  <c:v>Salaried Employee</c:v>
                </c:pt>
                <c:pt idx="2">
                  <c:v>Licensed Independent Practitioner</c:v>
                </c:pt>
                <c:pt idx="3">
                  <c:v>Student or Volunteer</c:v>
                </c:pt>
              </c:strCache>
            </c:strRef>
          </c:cat>
          <c:val>
            <c:numRef>
              <c:f>ASC!$B$2:$E$2</c:f>
              <c:numCache>
                <c:formatCode>General</c:formatCode>
                <c:ptCount val="4"/>
                <c:pt idx="0">
                  <c:v>0.86218487394957988</c:v>
                </c:pt>
                <c:pt idx="1">
                  <c:v>0.83032207384131973</c:v>
                </c:pt>
                <c:pt idx="2">
                  <c:v>0.89639222941720631</c:v>
                </c:pt>
                <c:pt idx="3">
                  <c:v>1</c:v>
                </c:pt>
              </c:numCache>
            </c:numRef>
          </c:val>
        </c:ser>
        <c:ser>
          <c:idx val="1"/>
          <c:order val="1"/>
          <c:tx>
            <c:strRef>
              <c:f>ASC!$A$3</c:f>
              <c:strCache>
                <c:ptCount val="1"/>
                <c:pt idx="0">
                  <c:v>HCP Declined</c:v>
                </c:pt>
              </c:strCache>
            </c:strRef>
          </c:tx>
          <c:spPr>
            <a:solidFill>
              <a:srgbClr val="6600CC"/>
            </a:solidFill>
            <a:ln>
              <a:solidFill>
                <a:schemeClr val="accent1"/>
              </a:solidFill>
            </a:ln>
          </c:spPr>
          <c:invertIfNegative val="0"/>
          <c:dPt>
            <c:idx val="0"/>
            <c:invertIfNegative val="0"/>
            <c:bubble3D val="0"/>
          </c:dPt>
          <c:dPt>
            <c:idx val="1"/>
            <c:invertIfNegative val="0"/>
            <c:bubble3D val="0"/>
          </c:dPt>
          <c:dPt>
            <c:idx val="2"/>
            <c:invertIfNegative val="0"/>
            <c:bubble3D val="0"/>
          </c:dPt>
          <c:dPt>
            <c:idx val="3"/>
            <c:invertIfNegative val="0"/>
            <c:bubble3D val="0"/>
          </c:dPt>
          <c:dLbls>
            <c:dLbl>
              <c:idx val="3"/>
              <c:layout>
                <c:manualLayout>
                  <c:x val="1.5692505963461174E-3"/>
                  <c:y val="3.3950622784521364E-2"/>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ASC!$B$1:$E$1</c:f>
              <c:strCache>
                <c:ptCount val="4"/>
                <c:pt idx="0">
                  <c:v>All HCP</c:v>
                </c:pt>
                <c:pt idx="1">
                  <c:v>Salaried Employee</c:v>
                </c:pt>
                <c:pt idx="2">
                  <c:v>Licensed Independent Practitioner</c:v>
                </c:pt>
                <c:pt idx="3">
                  <c:v>Student or Volunteer</c:v>
                </c:pt>
              </c:strCache>
            </c:strRef>
          </c:cat>
          <c:val>
            <c:numRef>
              <c:f>ASC!$B$3:$E$3</c:f>
              <c:numCache>
                <c:formatCode>General</c:formatCode>
                <c:ptCount val="4"/>
                <c:pt idx="0">
                  <c:v>0.10252100840336134</c:v>
                </c:pt>
                <c:pt idx="1">
                  <c:v>0.14689709347996857</c:v>
                </c:pt>
                <c:pt idx="2">
                  <c:v>5.2728954671600367E-2</c:v>
                </c:pt>
                <c:pt idx="3">
                  <c:v>0</c:v>
                </c:pt>
              </c:numCache>
            </c:numRef>
          </c:val>
        </c:ser>
        <c:ser>
          <c:idx val="2"/>
          <c:order val="2"/>
          <c:tx>
            <c:strRef>
              <c:f>ASC!$A$4</c:f>
              <c:strCache>
                <c:ptCount val="1"/>
                <c:pt idx="0">
                  <c:v>HCP with Medical Contraindication</c:v>
                </c:pt>
              </c:strCache>
            </c:strRef>
          </c:tx>
          <c:spPr>
            <a:solidFill>
              <a:schemeClr val="accent1">
                <a:lumMod val="75000"/>
              </a:schemeClr>
            </a:solidFill>
          </c:spPr>
          <c:invertIfNegative val="0"/>
          <c:dLbls>
            <c:dLbl>
              <c:idx val="3"/>
              <c:layout>
                <c:manualLayout>
                  <c:x val="0"/>
                  <c:y val="-1.7697096286104839E-3"/>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ASC!$B$1:$E$1</c:f>
              <c:strCache>
                <c:ptCount val="4"/>
                <c:pt idx="0">
                  <c:v>All HCP</c:v>
                </c:pt>
                <c:pt idx="1">
                  <c:v>Salaried Employee</c:v>
                </c:pt>
                <c:pt idx="2">
                  <c:v>Licensed Independent Practitioner</c:v>
                </c:pt>
                <c:pt idx="3">
                  <c:v>Student or Volunteer</c:v>
                </c:pt>
              </c:strCache>
            </c:strRef>
          </c:cat>
          <c:val>
            <c:numRef>
              <c:f>ASC!$B$4:$E$4</c:f>
              <c:numCache>
                <c:formatCode>General</c:formatCode>
                <c:ptCount val="4"/>
                <c:pt idx="0">
                  <c:v>1.4705882352941176E-2</c:v>
                </c:pt>
                <c:pt idx="1">
                  <c:v>1.4139827179890024E-2</c:v>
                </c:pt>
                <c:pt idx="2">
                  <c:v>1.572617946345976E-2</c:v>
                </c:pt>
                <c:pt idx="3">
                  <c:v>0</c:v>
                </c:pt>
              </c:numCache>
            </c:numRef>
          </c:val>
        </c:ser>
        <c:ser>
          <c:idx val="3"/>
          <c:order val="3"/>
          <c:tx>
            <c:strRef>
              <c:f>ASC!$A$5</c:f>
              <c:strCache>
                <c:ptCount val="1"/>
                <c:pt idx="0">
                  <c:v>HCP with Status Unknown</c:v>
                </c:pt>
              </c:strCache>
            </c:strRef>
          </c:tx>
          <c:spPr>
            <a:solidFill>
              <a:schemeClr val="accent2">
                <a:lumMod val="75000"/>
              </a:schemeClr>
            </a:solidFill>
          </c:spPr>
          <c:invertIfNegative val="0"/>
          <c:dLbls>
            <c:dLbl>
              <c:idx val="0"/>
              <c:layout>
                <c:manualLayout>
                  <c:x val="5.4064795189894717E-3"/>
                  <c:y val="-4.728866228692740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6.9873545766105632E-4"/>
                  <c:y val="-4.0053298616587373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6095945506797967E-3"/>
                  <c:y val="-4.7323710396830629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8.7364196746909616E-3"/>
                  <c:y val="-3.8424835982811135E-2"/>
                </c:manualLayout>
              </c:layout>
              <c:showLegendKey val="0"/>
              <c:showVal val="1"/>
              <c:showCatName val="0"/>
              <c:showSerName val="0"/>
              <c:showPercent val="0"/>
              <c:showBubbleSize val="0"/>
              <c:extLst>
                <c:ext xmlns:c15="http://schemas.microsoft.com/office/drawing/2012/chart" uri="{CE6537A1-D6FC-4f65-9D91-7224C49458BB}">
                  <c15:layout/>
                </c:ext>
              </c:extLst>
            </c:dLbl>
            <c:numFmt formatCode="0%" sourceLinked="0"/>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ASC!$B$1:$E$1</c:f>
              <c:strCache>
                <c:ptCount val="4"/>
                <c:pt idx="0">
                  <c:v>All HCP</c:v>
                </c:pt>
                <c:pt idx="1">
                  <c:v>Salaried Employee</c:v>
                </c:pt>
                <c:pt idx="2">
                  <c:v>Licensed Independent Practitioner</c:v>
                </c:pt>
                <c:pt idx="3">
                  <c:v>Student or Volunteer</c:v>
                </c:pt>
              </c:strCache>
            </c:strRef>
          </c:cat>
          <c:val>
            <c:numRef>
              <c:f>ASC!$B$5:$E$5</c:f>
              <c:numCache>
                <c:formatCode>General</c:formatCode>
                <c:ptCount val="4"/>
                <c:pt idx="0">
                  <c:v>2.0588235294117647E-2</c:v>
                </c:pt>
                <c:pt idx="1">
                  <c:v>8.6410054988216804E-3</c:v>
                </c:pt>
                <c:pt idx="2">
                  <c:v>3.515263644773358E-2</c:v>
                </c:pt>
                <c:pt idx="3">
                  <c:v>0</c:v>
                </c:pt>
              </c:numCache>
            </c:numRef>
          </c:val>
        </c:ser>
        <c:dLbls>
          <c:showLegendKey val="0"/>
          <c:showVal val="0"/>
          <c:showCatName val="0"/>
          <c:showSerName val="0"/>
          <c:showPercent val="0"/>
          <c:showBubbleSize val="0"/>
        </c:dLbls>
        <c:gapWidth val="75"/>
        <c:overlap val="100"/>
        <c:axId val="71306240"/>
        <c:axId val="71316224"/>
      </c:barChart>
      <c:catAx>
        <c:axId val="71306240"/>
        <c:scaling>
          <c:orientation val="minMax"/>
        </c:scaling>
        <c:delete val="0"/>
        <c:axPos val="b"/>
        <c:numFmt formatCode="General" sourceLinked="1"/>
        <c:majorTickMark val="none"/>
        <c:minorTickMark val="none"/>
        <c:tickLblPos val="nextTo"/>
        <c:crossAx val="71316224"/>
        <c:crosses val="autoZero"/>
        <c:auto val="1"/>
        <c:lblAlgn val="ctr"/>
        <c:lblOffset val="100"/>
        <c:noMultiLvlLbl val="0"/>
      </c:catAx>
      <c:valAx>
        <c:axId val="71316224"/>
        <c:scaling>
          <c:orientation val="minMax"/>
          <c:max val="1"/>
          <c:min val="0"/>
        </c:scaling>
        <c:delete val="0"/>
        <c:axPos val="l"/>
        <c:majorGridlines/>
        <c:numFmt formatCode="0%" sourceLinked="1"/>
        <c:majorTickMark val="none"/>
        <c:minorTickMark val="none"/>
        <c:tickLblPos val="nextTo"/>
        <c:crossAx val="71306240"/>
        <c:crosses val="autoZero"/>
        <c:crossBetween val="between"/>
        <c:majorUnit val="0.1"/>
      </c:valAx>
    </c:plotArea>
    <c:legend>
      <c:legendPos val="b"/>
      <c:layout>
        <c:manualLayout>
          <c:xMode val="edge"/>
          <c:yMode val="edge"/>
          <c:x val="3.1983660054624191E-2"/>
          <c:y val="0.93732036913640704"/>
          <c:w val="0.96669317692989254"/>
          <c:h val="3.5122015183992841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barChart>
        <c:barDir val="col"/>
        <c:grouping val="percentStacked"/>
        <c:varyColors val="0"/>
        <c:ser>
          <c:idx val="0"/>
          <c:order val="0"/>
          <c:tx>
            <c:strRef>
              <c:f>[Figures_for_report_2017draft.xlsx]Dialysis!$A$2</c:f>
              <c:strCache>
                <c:ptCount val="1"/>
                <c:pt idx="0">
                  <c:v>HCP Vaccinated</c:v>
                </c:pt>
              </c:strCache>
            </c:strRef>
          </c:tx>
          <c:spPr>
            <a:solidFill>
              <a:schemeClr val="accent1">
                <a:lumMod val="60000"/>
                <a:lumOff val="40000"/>
              </a:schemeClr>
            </a:solidFill>
          </c:spPr>
          <c:invertIfNegative val="0"/>
          <c:dLbls>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[Figures_for_report_2017draft.xlsx]Dialysis!$B$1:$E$1</c:f>
              <c:strCache>
                <c:ptCount val="4"/>
                <c:pt idx="0">
                  <c:v>All HCP</c:v>
                </c:pt>
                <c:pt idx="1">
                  <c:v>Salaried Employee</c:v>
                </c:pt>
                <c:pt idx="2">
                  <c:v>Licensed Independent Practitioner</c:v>
                </c:pt>
                <c:pt idx="3">
                  <c:v>Student or Volunteer</c:v>
                </c:pt>
              </c:strCache>
            </c:strRef>
          </c:cat>
          <c:val>
            <c:numRef>
              <c:f>[Figures_for_report_2017draft.xlsx]Dialysis!$B$2:$E$2</c:f>
              <c:numCache>
                <c:formatCode>General</c:formatCode>
                <c:ptCount val="4"/>
                <c:pt idx="0">
                  <c:v>0.87418655097613884</c:v>
                </c:pt>
                <c:pt idx="1">
                  <c:v>0.87148594377510036</c:v>
                </c:pt>
                <c:pt idx="2">
                  <c:v>0.88740458015267176</c:v>
                </c:pt>
                <c:pt idx="3">
                  <c:v>0</c:v>
                </c:pt>
              </c:numCache>
            </c:numRef>
          </c:val>
        </c:ser>
        <c:ser>
          <c:idx val="1"/>
          <c:order val="1"/>
          <c:tx>
            <c:strRef>
              <c:f>[Figures_for_report_2017draft.xlsx]Dialysis!$A$3</c:f>
              <c:strCache>
                <c:ptCount val="1"/>
                <c:pt idx="0">
                  <c:v>HCP Declined</c:v>
                </c:pt>
              </c:strCache>
            </c:strRef>
          </c:tx>
          <c:spPr>
            <a:solidFill>
              <a:srgbClr val="6600CC"/>
            </a:solidFill>
          </c:spPr>
          <c:invertIfNegative val="0"/>
          <c:dLbls>
            <c:dLbl>
              <c:idx val="2"/>
              <c:layout>
                <c:manualLayout>
                  <c:x val="2.3724792408066431E-3"/>
                  <c:y val="-1.1142061281337047E-2"/>
                </c:manualLayout>
              </c:layout>
              <c:tx>
                <c:rich>
                  <a:bodyPr/>
                  <a:lstStyle/>
                  <a:p>
                    <a:r>
                      <a:rPr lang="en-US" b="1" dirty="0">
                        <a:solidFill>
                          <a:schemeClr val="bg1"/>
                        </a:solidFill>
                      </a:rPr>
                      <a:t>&lt;1%</a:t>
                    </a:r>
                    <a:endParaRPr lang="en-US" dirty="0"/>
                  </a:p>
                </c:rich>
              </c:tx>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[Figures_for_report_2017draft.xlsx]Dialysis!$B$1:$E$1</c:f>
              <c:strCache>
                <c:ptCount val="4"/>
                <c:pt idx="0">
                  <c:v>All HCP</c:v>
                </c:pt>
                <c:pt idx="1">
                  <c:v>Salaried Employee</c:v>
                </c:pt>
                <c:pt idx="2">
                  <c:v>Licensed Independent Practitioner</c:v>
                </c:pt>
                <c:pt idx="3">
                  <c:v>Student or Volunteer</c:v>
                </c:pt>
              </c:strCache>
            </c:strRef>
          </c:cat>
          <c:val>
            <c:numRef>
              <c:f>[Figures_for_report_2017draft.xlsx]Dialysis!$B$3:$E$3</c:f>
              <c:numCache>
                <c:formatCode>General</c:formatCode>
                <c:ptCount val="4"/>
                <c:pt idx="0">
                  <c:v>7.953723788864786E-2</c:v>
                </c:pt>
                <c:pt idx="1">
                  <c:v>9.5939312806782681E-2</c:v>
                </c:pt>
                <c:pt idx="2">
                  <c:v>9.5419847328244278E-3</c:v>
                </c:pt>
                <c:pt idx="3">
                  <c:v>0</c:v>
                </c:pt>
              </c:numCache>
            </c:numRef>
          </c:val>
        </c:ser>
        <c:ser>
          <c:idx val="2"/>
          <c:order val="2"/>
          <c:tx>
            <c:strRef>
              <c:f>[Figures_for_report_2017draft.xlsx]Dialysis!$A$4</c:f>
              <c:strCache>
                <c:ptCount val="1"/>
                <c:pt idx="0">
                  <c:v>HCP with Medical Contraindication</c:v>
                </c:pt>
              </c:strCache>
            </c:strRef>
          </c:tx>
          <c:spPr>
            <a:solidFill>
              <a:schemeClr val="accent1">
                <a:lumMod val="75000"/>
              </a:schemeClr>
            </a:solidFill>
          </c:spPr>
          <c:invertIfNegative val="0"/>
          <c:dLbls>
            <c:dLbl>
              <c:idx val="2"/>
              <c:layout>
                <c:manualLayout>
                  <c:x val="2.3724792408066431E-3"/>
                  <c:y val="-5.9424326833797586E-2"/>
                </c:manualLayout>
              </c:layout>
              <c:showLegendKey val="0"/>
              <c:showVal val="1"/>
              <c:showCatName val="0"/>
              <c:showSerName val="0"/>
              <c:showPercent val="0"/>
              <c:showBubbleSize val="0"/>
            </c:dLbl>
            <c:dLbl>
              <c:idx val="3"/>
              <c:layout>
                <c:manualLayout>
                  <c:x val="0"/>
                  <c:y val="1.4856081708449397E-2"/>
                </c:manualLayout>
              </c:layout>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[Figures_for_report_2017draft.xlsx]Dialysis!$B$1:$E$1</c:f>
              <c:strCache>
                <c:ptCount val="4"/>
                <c:pt idx="0">
                  <c:v>All HCP</c:v>
                </c:pt>
                <c:pt idx="1">
                  <c:v>Salaried Employee</c:v>
                </c:pt>
                <c:pt idx="2">
                  <c:v>Licensed Independent Practitioner</c:v>
                </c:pt>
                <c:pt idx="3">
                  <c:v>Student or Volunteer</c:v>
                </c:pt>
              </c:strCache>
            </c:strRef>
          </c:cat>
          <c:val>
            <c:numRef>
              <c:f>[Figures_for_report_2017draft.xlsx]Dialysis!$B$4:$E$4</c:f>
              <c:numCache>
                <c:formatCode>General</c:formatCode>
                <c:ptCount val="4"/>
                <c:pt idx="0">
                  <c:v>8.6767895878524948E-3</c:v>
                </c:pt>
                <c:pt idx="1">
                  <c:v>1.0263275323516287E-2</c:v>
                </c:pt>
                <c:pt idx="2">
                  <c:v>1.9083969465648854E-3</c:v>
                </c:pt>
                <c:pt idx="3">
                  <c:v>0</c:v>
                </c:pt>
              </c:numCache>
            </c:numRef>
          </c:val>
        </c:ser>
        <c:ser>
          <c:idx val="3"/>
          <c:order val="3"/>
          <c:tx>
            <c:strRef>
              <c:f>[Figures_for_report_2017draft.xlsx]Dialysis!$A$5</c:f>
              <c:strCache>
                <c:ptCount val="1"/>
                <c:pt idx="0">
                  <c:v>HCP with Status Unknown</c:v>
                </c:pt>
              </c:strCache>
            </c:strRef>
          </c:tx>
          <c:spPr>
            <a:solidFill>
              <a:schemeClr val="accent2">
                <a:lumMod val="75000"/>
              </a:schemeClr>
            </a:solidFill>
          </c:spPr>
          <c:invertIfNegative val="0"/>
          <c:dLbls>
            <c:dLbl>
              <c:idx val="3"/>
              <c:layout>
                <c:manualLayout>
                  <c:x val="0"/>
                  <c:y val="4.456824512534819E-2"/>
                </c:manualLayout>
              </c:layout>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[Figures_for_report_2017draft.xlsx]Dialysis!$B$1:$E$1</c:f>
              <c:strCache>
                <c:ptCount val="4"/>
                <c:pt idx="0">
                  <c:v>All HCP</c:v>
                </c:pt>
                <c:pt idx="1">
                  <c:v>Salaried Employee</c:v>
                </c:pt>
                <c:pt idx="2">
                  <c:v>Licensed Independent Practitioner</c:v>
                </c:pt>
                <c:pt idx="3">
                  <c:v>Student or Volunteer</c:v>
                </c:pt>
              </c:strCache>
            </c:strRef>
          </c:cat>
          <c:val>
            <c:numRef>
              <c:f>[Figures_for_report_2017draft.xlsx]Dialysis!$B$5:$E$5</c:f>
              <c:numCache>
                <c:formatCode>General</c:formatCode>
                <c:ptCount val="4"/>
                <c:pt idx="0">
                  <c:v>3.759942154736081E-2</c:v>
                </c:pt>
                <c:pt idx="1">
                  <c:v>2.2311468094600623E-2</c:v>
                </c:pt>
                <c:pt idx="2">
                  <c:v>0.10114503816793893</c:v>
                </c:pt>
                <c:pt idx="3">
                  <c:v>1</c:v>
                </c:pt>
              </c:numCache>
            </c:numRef>
          </c:val>
        </c:ser>
        <c:dLbls>
          <c:showLegendKey val="0"/>
          <c:showVal val="0"/>
          <c:showCatName val="0"/>
          <c:showSerName val="0"/>
          <c:showPercent val="0"/>
          <c:showBubbleSize val="0"/>
        </c:dLbls>
        <c:gapWidth val="75"/>
        <c:overlap val="100"/>
        <c:axId val="224991104"/>
        <c:axId val="225211136"/>
      </c:barChart>
      <c:catAx>
        <c:axId val="224991104"/>
        <c:scaling>
          <c:orientation val="minMax"/>
        </c:scaling>
        <c:delete val="0"/>
        <c:axPos val="b"/>
        <c:numFmt formatCode="General" sourceLinked="1"/>
        <c:majorTickMark val="none"/>
        <c:minorTickMark val="none"/>
        <c:tickLblPos val="nextTo"/>
        <c:crossAx val="225211136"/>
        <c:crosses val="autoZero"/>
        <c:auto val="1"/>
        <c:lblAlgn val="ctr"/>
        <c:lblOffset val="100"/>
        <c:noMultiLvlLbl val="0"/>
      </c:catAx>
      <c:valAx>
        <c:axId val="225211136"/>
        <c:scaling>
          <c:orientation val="minMax"/>
          <c:max val="1"/>
          <c:min val="0.8"/>
        </c:scaling>
        <c:delete val="0"/>
        <c:axPos val="l"/>
        <c:majorGridlines/>
        <c:numFmt formatCode="0%" sourceLinked="1"/>
        <c:majorTickMark val="none"/>
        <c:minorTickMark val="none"/>
        <c:tickLblPos val="nextTo"/>
        <c:crossAx val="224991104"/>
        <c:crosses val="autoZero"/>
        <c:crossBetween val="between"/>
        <c:majorUnit val="5.000000000000001E-2"/>
      </c:valAx>
    </c:plotArea>
    <c:legend>
      <c:legendPos val="b"/>
      <c:layout>
        <c:manualLayout>
          <c:xMode val="edge"/>
          <c:yMode val="edge"/>
          <c:x val="0"/>
          <c:y val="0.93853307374565176"/>
          <c:w val="0.9808311149718385"/>
          <c:h val="6.0808621851488047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barChart>
        <c:barDir val="col"/>
        <c:grouping val="percentStacked"/>
        <c:varyColors val="0"/>
        <c:ser>
          <c:idx val="0"/>
          <c:order val="0"/>
          <c:tx>
            <c:strRef>
              <c:f>Nonacute!$A$2</c:f>
              <c:strCache>
                <c:ptCount val="1"/>
                <c:pt idx="0">
                  <c:v>HCP Vaccinated</c:v>
                </c:pt>
              </c:strCache>
            </c:strRef>
          </c:tx>
          <c:spPr>
            <a:solidFill>
              <a:schemeClr val="accent1">
                <a:lumMod val="60000"/>
                <a:lumOff val="40000"/>
              </a:schemeClr>
            </a:solidFill>
          </c:spPr>
          <c:invertIfNegative val="0"/>
          <c:dLbls>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Nonacute!$B$1:$E$1</c:f>
              <c:strCache>
                <c:ptCount val="4"/>
                <c:pt idx="0">
                  <c:v>All HCP</c:v>
                </c:pt>
                <c:pt idx="1">
                  <c:v>Salaried Employee</c:v>
                </c:pt>
                <c:pt idx="2">
                  <c:v>Licensed Independent Practitioner</c:v>
                </c:pt>
                <c:pt idx="3">
                  <c:v>Student or Volunteer</c:v>
                </c:pt>
              </c:strCache>
            </c:strRef>
          </c:cat>
          <c:val>
            <c:numRef>
              <c:f>Nonacute!$B$2:$E$2</c:f>
              <c:numCache>
                <c:formatCode>General</c:formatCode>
                <c:ptCount val="4"/>
                <c:pt idx="0">
                  <c:v>0.79924360400444938</c:v>
                </c:pt>
                <c:pt idx="1">
                  <c:v>0.79438112907500658</c:v>
                </c:pt>
                <c:pt idx="2">
                  <c:v>0.76089663760896642</c:v>
                </c:pt>
                <c:pt idx="3">
                  <c:v>0.87574850299401197</c:v>
                </c:pt>
              </c:numCache>
            </c:numRef>
          </c:val>
        </c:ser>
        <c:ser>
          <c:idx val="1"/>
          <c:order val="1"/>
          <c:tx>
            <c:strRef>
              <c:f>Nonacute!$A$3</c:f>
              <c:strCache>
                <c:ptCount val="1"/>
                <c:pt idx="0">
                  <c:v>HCP Declined</c:v>
                </c:pt>
              </c:strCache>
            </c:strRef>
          </c:tx>
          <c:spPr>
            <a:solidFill>
              <a:srgbClr val="6600CC"/>
            </a:solidFill>
          </c:spPr>
          <c:invertIfNegative val="0"/>
          <c:dLbls>
            <c:dLbl>
              <c:idx val="2"/>
              <c:layout>
                <c:manualLayout>
                  <c:x val="2.3724792408066431E-3"/>
                  <c:y val="-1.1142061281337047E-2"/>
                </c:manualLayout>
              </c:layout>
              <c:tx>
                <c:rich>
                  <a:bodyPr/>
                  <a:lstStyle/>
                  <a:p>
                    <a:r>
                      <a:rPr lang="en-US" b="1" dirty="0">
                        <a:solidFill>
                          <a:schemeClr val="bg1"/>
                        </a:solidFill>
                      </a:rPr>
                      <a:t>6%</a:t>
                    </a:r>
                    <a:endParaRPr lang="en-US" dirty="0"/>
                  </a:p>
                </c:rich>
              </c:tx>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Nonacute!$B$1:$E$1</c:f>
              <c:strCache>
                <c:ptCount val="4"/>
                <c:pt idx="0">
                  <c:v>All HCP</c:v>
                </c:pt>
                <c:pt idx="1">
                  <c:v>Salaried Employee</c:v>
                </c:pt>
                <c:pt idx="2">
                  <c:v>Licensed Independent Practitioner</c:v>
                </c:pt>
                <c:pt idx="3">
                  <c:v>Student or Volunteer</c:v>
                </c:pt>
              </c:strCache>
            </c:strRef>
          </c:cat>
          <c:val>
            <c:numRef>
              <c:f>Nonacute!$B$3:$E$3</c:f>
              <c:numCache>
                <c:formatCode>General</c:formatCode>
                <c:ptCount val="4"/>
                <c:pt idx="0">
                  <c:v>0.11777530589543937</c:v>
                </c:pt>
                <c:pt idx="1">
                  <c:v>0.13501192684866153</c:v>
                </c:pt>
                <c:pt idx="2">
                  <c:v>3.0510585305105854E-2</c:v>
                </c:pt>
                <c:pt idx="3">
                  <c:v>2.5449101796407185E-2</c:v>
                </c:pt>
              </c:numCache>
            </c:numRef>
          </c:val>
        </c:ser>
        <c:ser>
          <c:idx val="2"/>
          <c:order val="2"/>
          <c:tx>
            <c:strRef>
              <c:f>Nonacute!$A$4</c:f>
              <c:strCache>
                <c:ptCount val="1"/>
                <c:pt idx="0">
                  <c:v>HCP with Medical Contraindication</c:v>
                </c:pt>
              </c:strCache>
            </c:strRef>
          </c:tx>
          <c:spPr>
            <a:solidFill>
              <a:schemeClr val="accent1">
                <a:lumMod val="75000"/>
              </a:schemeClr>
            </a:solidFill>
          </c:spPr>
          <c:invertIfNegative val="0"/>
          <c:dLbls>
            <c:dLbl>
              <c:idx val="2"/>
              <c:layout>
                <c:manualLayout>
                  <c:x val="2.3724792408066431E-3"/>
                  <c:y val="-3.7140204271123491E-3"/>
                </c:manualLayout>
              </c:layout>
              <c:showLegendKey val="0"/>
              <c:showVal val="1"/>
              <c:showCatName val="0"/>
              <c:showSerName val="0"/>
              <c:showPercent val="0"/>
              <c:showBubbleSize val="0"/>
            </c:dLbl>
            <c:dLbl>
              <c:idx val="3"/>
              <c:layout>
                <c:manualLayout>
                  <c:x val="0"/>
                  <c:y val="0"/>
                </c:manualLayout>
              </c:layout>
              <c:tx>
                <c:rich>
                  <a:bodyPr/>
                  <a:lstStyle/>
                  <a:p>
                    <a:r>
                      <a:rPr lang="en-US" b="1" dirty="0">
                        <a:solidFill>
                          <a:schemeClr val="bg1"/>
                        </a:solidFill>
                      </a:rPr>
                      <a:t>&lt;1%</a:t>
                    </a:r>
                    <a:endParaRPr lang="en-US" dirty="0"/>
                  </a:p>
                </c:rich>
              </c:tx>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Nonacute!$B$1:$E$1</c:f>
              <c:strCache>
                <c:ptCount val="4"/>
                <c:pt idx="0">
                  <c:v>All HCP</c:v>
                </c:pt>
                <c:pt idx="1">
                  <c:v>Salaried Employee</c:v>
                </c:pt>
                <c:pt idx="2">
                  <c:v>Licensed Independent Practitioner</c:v>
                </c:pt>
                <c:pt idx="3">
                  <c:v>Student or Volunteer</c:v>
                </c:pt>
              </c:strCache>
            </c:strRef>
          </c:cat>
          <c:val>
            <c:numRef>
              <c:f>Nonacute!$B$4:$E$4</c:f>
              <c:numCache>
                <c:formatCode>General</c:formatCode>
                <c:ptCount val="4"/>
                <c:pt idx="0">
                  <c:v>8.5428253615127923E-3</c:v>
                </c:pt>
                <c:pt idx="1">
                  <c:v>9.2764378478664197E-3</c:v>
                </c:pt>
                <c:pt idx="2">
                  <c:v>4.9813200498132005E-3</c:v>
                </c:pt>
                <c:pt idx="3">
                  <c:v>4.4910179640718561E-3</c:v>
                </c:pt>
              </c:numCache>
            </c:numRef>
          </c:val>
        </c:ser>
        <c:ser>
          <c:idx val="3"/>
          <c:order val="3"/>
          <c:tx>
            <c:strRef>
              <c:f>Nonacute!$A$5</c:f>
              <c:strCache>
                <c:ptCount val="1"/>
                <c:pt idx="0">
                  <c:v>HCP with Status Unknown</c:v>
                </c:pt>
              </c:strCache>
            </c:strRef>
          </c:tx>
          <c:spPr>
            <a:solidFill>
              <a:schemeClr val="accent2">
                <a:lumMod val="75000"/>
              </a:schemeClr>
            </a:solidFill>
          </c:spPr>
          <c:invertIfNegative val="0"/>
          <c:dLbls>
            <c:dLbl>
              <c:idx val="3"/>
              <c:layout>
                <c:manualLayout>
                  <c:x val="0"/>
                  <c:y val="4.456824512534819E-2"/>
                </c:manualLayout>
              </c:layout>
              <c:showLegendKey val="0"/>
              <c:showVal val="1"/>
              <c:showCatName val="0"/>
              <c:showSerName val="0"/>
              <c:showPercent val="0"/>
              <c:showBubbleSize val="0"/>
            </c:dLbl>
            <c:numFmt formatCode="0%" sourceLinked="0"/>
            <c:txPr>
              <a:bodyPr/>
              <a:lstStyle/>
              <a:p>
                <a:pPr>
                  <a:defRPr b="1">
                    <a:solidFill>
                      <a:schemeClr val="bg1"/>
                    </a:solidFill>
                  </a:defRPr>
                </a:pPr>
                <a:endParaRPr lang="en-US"/>
              </a:p>
            </c:txPr>
            <c:showLegendKey val="0"/>
            <c:showVal val="1"/>
            <c:showCatName val="0"/>
            <c:showSerName val="0"/>
            <c:showPercent val="0"/>
            <c:showBubbleSize val="0"/>
            <c:showLeaderLines val="0"/>
          </c:dLbls>
          <c:cat>
            <c:strRef>
              <c:f>Nonacute!$B$1:$E$1</c:f>
              <c:strCache>
                <c:ptCount val="4"/>
                <c:pt idx="0">
                  <c:v>All HCP</c:v>
                </c:pt>
                <c:pt idx="1">
                  <c:v>Salaried Employee</c:v>
                </c:pt>
                <c:pt idx="2">
                  <c:v>Licensed Independent Practitioner</c:v>
                </c:pt>
                <c:pt idx="3">
                  <c:v>Student or Volunteer</c:v>
                </c:pt>
              </c:strCache>
            </c:strRef>
          </c:cat>
          <c:val>
            <c:numRef>
              <c:f>Nonacute!$B$5:$E$5</c:f>
              <c:numCache>
                <c:formatCode>General</c:formatCode>
                <c:ptCount val="4"/>
                <c:pt idx="0">
                  <c:v>7.4438264738598436E-2</c:v>
                </c:pt>
                <c:pt idx="1">
                  <c:v>6.1330506228465413E-2</c:v>
                </c:pt>
                <c:pt idx="2">
                  <c:v>0.20361145703611458</c:v>
                </c:pt>
                <c:pt idx="3">
                  <c:v>9.4311377245508976E-2</c:v>
                </c:pt>
              </c:numCache>
            </c:numRef>
          </c:val>
        </c:ser>
        <c:dLbls>
          <c:showLegendKey val="0"/>
          <c:showVal val="0"/>
          <c:showCatName val="0"/>
          <c:showSerName val="0"/>
          <c:showPercent val="0"/>
          <c:showBubbleSize val="0"/>
        </c:dLbls>
        <c:gapWidth val="75"/>
        <c:overlap val="100"/>
        <c:axId val="242733056"/>
        <c:axId val="242734592"/>
      </c:barChart>
      <c:catAx>
        <c:axId val="242733056"/>
        <c:scaling>
          <c:orientation val="minMax"/>
        </c:scaling>
        <c:delete val="0"/>
        <c:axPos val="b"/>
        <c:numFmt formatCode="General" sourceLinked="1"/>
        <c:majorTickMark val="none"/>
        <c:minorTickMark val="none"/>
        <c:tickLblPos val="nextTo"/>
        <c:crossAx val="242734592"/>
        <c:crosses val="autoZero"/>
        <c:auto val="1"/>
        <c:lblAlgn val="ctr"/>
        <c:lblOffset val="100"/>
        <c:noMultiLvlLbl val="0"/>
      </c:catAx>
      <c:valAx>
        <c:axId val="242734592"/>
        <c:scaling>
          <c:orientation val="minMax"/>
          <c:max val="1"/>
          <c:min val="0.65000000000000013"/>
        </c:scaling>
        <c:delete val="0"/>
        <c:axPos val="l"/>
        <c:majorGridlines/>
        <c:numFmt formatCode="0%" sourceLinked="1"/>
        <c:majorTickMark val="none"/>
        <c:minorTickMark val="none"/>
        <c:tickLblPos val="nextTo"/>
        <c:crossAx val="242733056"/>
        <c:crosses val="autoZero"/>
        <c:crossBetween val="between"/>
        <c:majorUnit val="5.000000000000001E-2"/>
      </c:valAx>
    </c:plotArea>
    <c:legend>
      <c:legendPos val="b"/>
      <c:layout>
        <c:manualLayout>
          <c:xMode val="edge"/>
          <c:yMode val="edge"/>
          <c:x val="0"/>
          <c:y val="0.91346791953341711"/>
          <c:w val="0.9808311149718385"/>
          <c:h val="8.562094412251924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606969637199272"/>
          <c:y val="4.2389007563073726E-2"/>
          <c:w val="0.86263659752204835"/>
          <c:h val="0.69417931990069859"/>
        </c:manualLayout>
      </c:layout>
      <c:barChart>
        <c:barDir val="col"/>
        <c:grouping val="stacked"/>
        <c:varyColors val="0"/>
        <c:ser>
          <c:idx val="0"/>
          <c:order val="0"/>
          <c:tx>
            <c:strRef>
              <c:f>[Figures_for_report_2017draft.xlsx]AllFacilitiesFigure!$A$29</c:f>
              <c:strCache>
                <c:ptCount val="1"/>
                <c:pt idx="0">
                  <c:v>Vaccinated</c:v>
                </c:pt>
              </c:strCache>
            </c:strRef>
          </c:tx>
          <c:spPr>
            <a:solidFill>
              <a:srgbClr val="31859C"/>
            </a:solidFill>
            <a:ln w="9525">
              <a:solidFill>
                <a:srgbClr val="000000"/>
              </a:solidFill>
              <a:prstDash val="solid"/>
            </a:ln>
          </c:spPr>
          <c:invertIfNegative val="0"/>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[Figures_for_report_2017draft.xlsx]AllFacilitiesFigure!$B$12:$B$28</c:f>
              <c:numCache>
                <c:formatCode>General</c:formatCode>
                <c:ptCount val="17"/>
                <c:pt idx="0" formatCode="0%">
                  <c:v>0.76</c:v>
                </c:pt>
                <c:pt idx="6" formatCode="0%">
                  <c:v>0.67</c:v>
                </c:pt>
                <c:pt idx="12" formatCode="0%">
                  <c:v>0.72</c:v>
                </c:pt>
              </c:numCache>
            </c:numRef>
          </c:val>
        </c:ser>
        <c:ser>
          <c:idx val="1"/>
          <c:order val="1"/>
          <c:tx>
            <c:strRef>
              <c:f>[Figures_for_report_2017draft.xlsx]AllFacilitiesFigure!$A$30</c:f>
              <c:strCache>
                <c:ptCount val="1"/>
                <c:pt idx="0">
                  <c:v>Declined</c:v>
                </c:pt>
              </c:strCache>
            </c:strRef>
          </c:tx>
          <c:spPr>
            <a:solidFill>
              <a:srgbClr val="DBEEF4"/>
            </a:solidFill>
            <a:ln w="9525">
              <a:solidFill>
                <a:srgbClr val="000000"/>
              </a:solidFill>
              <a:prstDash val="solid"/>
            </a:ln>
          </c:spPr>
          <c:invertIfNegative val="0"/>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[Figures_for_report_2017draft.xlsx]AllFacilitiesFigure!$C$12:$C$28</c:f>
              <c:numCache>
                <c:formatCode>General</c:formatCode>
                <c:ptCount val="17"/>
                <c:pt idx="0" formatCode="0%">
                  <c:v>0.22</c:v>
                </c:pt>
                <c:pt idx="6" formatCode="0%">
                  <c:v>0.33</c:v>
                </c:pt>
                <c:pt idx="12" formatCode="0%">
                  <c:v>0.23</c:v>
                </c:pt>
              </c:numCache>
            </c:numRef>
          </c:val>
        </c:ser>
        <c:ser>
          <c:idx val="2"/>
          <c:order val="2"/>
          <c:tx>
            <c:strRef>
              <c:f>[Figures_for_report_2017draft.xlsx]AllFacilitiesFigure!$A$29</c:f>
              <c:strCache>
                <c:ptCount val="1"/>
                <c:pt idx="0">
                  <c:v>Vaccinated</c:v>
                </c:pt>
              </c:strCache>
            </c:strRef>
          </c:tx>
          <c:spPr>
            <a:solidFill>
              <a:srgbClr val="31859C"/>
            </a:solidFill>
            <a:ln w="9525">
              <a:solidFill>
                <a:srgbClr val="000000"/>
              </a:solidFill>
              <a:prstDash val="solid"/>
            </a:ln>
          </c:spPr>
          <c:invertIfNegative val="0"/>
          <c:dPt>
            <c:idx val="1"/>
            <c:invertIfNegative val="0"/>
            <c:bubble3D val="0"/>
          </c:dPt>
          <c:dPt>
            <c:idx val="7"/>
            <c:invertIfNegative val="0"/>
            <c:bubble3D val="0"/>
          </c:dPt>
          <c:dPt>
            <c:idx val="13"/>
            <c:invertIfNegative val="0"/>
            <c:bubble3D val="0"/>
          </c:dPt>
          <c:dPt>
            <c:idx val="19"/>
            <c:invertIfNegative val="0"/>
            <c:bubble3D val="0"/>
          </c:dPt>
          <c:dPt>
            <c:idx val="25"/>
            <c:invertIfNegative val="0"/>
            <c:bubble3D val="0"/>
          </c:dPt>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[Figures_for_report_2017draft.xlsx]AllFacilitiesFigure!$D$12:$D$28</c:f>
              <c:numCache>
                <c:formatCode>0%</c:formatCode>
                <c:ptCount val="17"/>
                <c:pt idx="1">
                  <c:v>0.8027411751015745</c:v>
                </c:pt>
                <c:pt idx="7">
                  <c:v>0.76747516645313629</c:v>
                </c:pt>
                <c:pt idx="13">
                  <c:v>0.75</c:v>
                </c:pt>
              </c:numCache>
            </c:numRef>
          </c:val>
        </c:ser>
        <c:ser>
          <c:idx val="3"/>
          <c:order val="3"/>
          <c:tx>
            <c:strRef>
              <c:f>[Figures_for_report_2017draft.xlsx]AllFacilitiesFigure!$A$30</c:f>
              <c:strCache>
                <c:ptCount val="1"/>
                <c:pt idx="0">
                  <c:v>Declined</c:v>
                </c:pt>
              </c:strCache>
            </c:strRef>
          </c:tx>
          <c:spPr>
            <a:solidFill>
              <a:srgbClr val="DBEEF4"/>
            </a:solidFill>
            <a:ln w="9525">
              <a:solidFill>
                <a:srgbClr val="000000"/>
              </a:solidFill>
              <a:prstDash val="solid"/>
            </a:ln>
          </c:spPr>
          <c:invertIfNegative val="0"/>
          <c:dPt>
            <c:idx val="1"/>
            <c:invertIfNegative val="0"/>
            <c:bubble3D val="0"/>
          </c:dPt>
          <c:dPt>
            <c:idx val="7"/>
            <c:invertIfNegative val="0"/>
            <c:bubble3D val="0"/>
          </c:dPt>
          <c:dPt>
            <c:idx val="13"/>
            <c:invertIfNegative val="0"/>
            <c:bubble3D val="0"/>
          </c:dPt>
          <c:dPt>
            <c:idx val="19"/>
            <c:invertIfNegative val="0"/>
            <c:bubble3D val="0"/>
          </c:dPt>
          <c:dPt>
            <c:idx val="25"/>
            <c:invertIfNegative val="0"/>
            <c:bubble3D val="0"/>
          </c:dPt>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[Figures_for_report_2017draft.xlsx]AllFacilitiesFigure!$E$12:$E$28</c:f>
              <c:numCache>
                <c:formatCode>0%</c:formatCode>
                <c:ptCount val="17"/>
                <c:pt idx="1">
                  <c:v>0.19137360591459099</c:v>
                </c:pt>
                <c:pt idx="7">
                  <c:v>0.26850804930462263</c:v>
                </c:pt>
                <c:pt idx="13">
                  <c:v>0.17</c:v>
                </c:pt>
              </c:numCache>
            </c:numRef>
          </c:val>
        </c:ser>
        <c:ser>
          <c:idx val="4"/>
          <c:order val="4"/>
          <c:tx>
            <c:strRef>
              <c:f>[Figures_for_report_2017draft.xlsx]AllFacilitiesFigure!$A$30</c:f>
              <c:strCache>
                <c:ptCount val="1"/>
                <c:pt idx="0">
                  <c:v>Declined</c:v>
                </c:pt>
              </c:strCache>
            </c:strRef>
          </c:tx>
          <c:spPr>
            <a:solidFill>
              <a:schemeClr val="accent5">
                <a:lumMod val="75000"/>
              </a:schemeClr>
            </a:solidFill>
            <a:ln w="9525">
              <a:solidFill>
                <a:srgbClr val="000000"/>
              </a:solidFill>
              <a:prstDash val="solid"/>
            </a:ln>
          </c:spPr>
          <c:invertIfNegative val="0"/>
          <c:dPt>
            <c:idx val="2"/>
            <c:invertIfNegative val="0"/>
            <c:bubble3D val="0"/>
            <c:spPr>
              <a:solidFill>
                <a:srgbClr val="31859C"/>
              </a:solidFill>
              <a:ln w="9525">
                <a:solidFill>
                  <a:srgbClr val="000000"/>
                </a:solidFill>
                <a:prstDash val="solid"/>
              </a:ln>
            </c:spPr>
          </c:dPt>
          <c:dPt>
            <c:idx val="8"/>
            <c:invertIfNegative val="0"/>
            <c:bubble3D val="0"/>
            <c:spPr>
              <a:solidFill>
                <a:srgbClr val="31859C"/>
              </a:solidFill>
              <a:ln w="9525">
                <a:solidFill>
                  <a:srgbClr val="000000"/>
                </a:solidFill>
                <a:prstDash val="solid"/>
              </a:ln>
            </c:spPr>
          </c:dPt>
          <c:dPt>
            <c:idx val="14"/>
            <c:invertIfNegative val="0"/>
            <c:bubble3D val="0"/>
            <c:spPr>
              <a:solidFill>
                <a:srgbClr val="31859C"/>
              </a:solidFill>
              <a:ln w="9525">
                <a:solidFill>
                  <a:srgbClr val="000000"/>
                </a:solidFill>
                <a:prstDash val="solid"/>
              </a:ln>
            </c:spPr>
          </c:dPt>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[Figures_for_report_2017draft.xlsx]AllFacilitiesFigure!$F$12:$F$28</c:f>
              <c:numCache>
                <c:formatCode>General</c:formatCode>
                <c:ptCount val="17"/>
                <c:pt idx="2" formatCode="0%">
                  <c:v>0.81</c:v>
                </c:pt>
                <c:pt idx="8" formatCode="0%">
                  <c:v>0.88</c:v>
                </c:pt>
                <c:pt idx="14" formatCode="0%">
                  <c:v>0.81</c:v>
                </c:pt>
              </c:numCache>
            </c:numRef>
          </c:val>
        </c:ser>
        <c:ser>
          <c:idx val="5"/>
          <c:order val="5"/>
          <c:tx>
            <c:strRef>
              <c:f>[Figures_for_report_2017draft.xlsx]AllFacilitiesFigure!$G$11</c:f>
              <c:strCache>
                <c:ptCount val="1"/>
                <c:pt idx="0">
                  <c:v>2014-15 Declination</c:v>
                </c:pt>
              </c:strCache>
            </c:strRef>
          </c:tx>
          <c:spPr>
            <a:solidFill>
              <a:srgbClr val="DBEEF4"/>
            </a:solidFill>
            <a:ln w="9525">
              <a:solidFill>
                <a:srgbClr val="000000"/>
              </a:solidFill>
              <a:prstDash val="solid"/>
            </a:ln>
          </c:spPr>
          <c:invertIfNegative val="0"/>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[Figures_for_report_2017draft.xlsx]AllFacilitiesFigure!$G$12:$G$28</c:f>
              <c:numCache>
                <c:formatCode>General</c:formatCode>
                <c:ptCount val="17"/>
                <c:pt idx="2" formatCode="0%">
                  <c:v>0.15</c:v>
                </c:pt>
                <c:pt idx="8" formatCode="0%">
                  <c:v>0.12</c:v>
                </c:pt>
                <c:pt idx="14" formatCode="0%">
                  <c:v>0.15</c:v>
                </c:pt>
              </c:numCache>
            </c:numRef>
          </c:val>
        </c:ser>
        <c:ser>
          <c:idx val="6"/>
          <c:order val="6"/>
          <c:tx>
            <c:strRef>
              <c:f>[Figures_for_report_2017draft.xlsx]AllFacilitiesFigure!$A$29</c:f>
              <c:strCache>
                <c:ptCount val="1"/>
                <c:pt idx="0">
                  <c:v>Vaccinated</c:v>
                </c:pt>
              </c:strCache>
            </c:strRef>
          </c:tx>
          <c:spPr>
            <a:solidFill>
              <a:srgbClr val="31859C"/>
            </a:solidFill>
            <a:ln>
              <a:solidFill>
                <a:srgbClr val="000000"/>
              </a:solidFill>
            </a:ln>
          </c:spPr>
          <c:invertIfNegative val="0"/>
          <c:dPt>
            <c:idx val="3"/>
            <c:invertIfNegative val="0"/>
            <c:bubble3D val="0"/>
          </c:dPt>
          <c:dPt>
            <c:idx val="9"/>
            <c:invertIfNegative val="0"/>
            <c:bubble3D val="0"/>
          </c:dPt>
          <c:dPt>
            <c:idx val="15"/>
            <c:invertIfNegative val="0"/>
            <c:bubble3D val="0"/>
          </c:dPt>
          <c:dPt>
            <c:idx val="21"/>
            <c:invertIfNegative val="0"/>
            <c:bubble3D val="0"/>
          </c:dPt>
          <c:dPt>
            <c:idx val="27"/>
            <c:invertIfNegative val="0"/>
            <c:bubble3D val="0"/>
          </c:dPt>
          <c:dPt>
            <c:idx val="31"/>
            <c:invertIfNegative val="0"/>
            <c:bubble3D val="0"/>
          </c:dPt>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[Figures_for_report_2017draft.xlsx]AllFacilitiesFigure!$H$12:$H$28</c:f>
              <c:numCache>
                <c:formatCode>General</c:formatCode>
                <c:ptCount val="17"/>
                <c:pt idx="3" formatCode="0%">
                  <c:v>0.82</c:v>
                </c:pt>
                <c:pt idx="9" formatCode="0%">
                  <c:v>0.86</c:v>
                </c:pt>
                <c:pt idx="15" formatCode="0%">
                  <c:v>0.78</c:v>
                </c:pt>
              </c:numCache>
            </c:numRef>
          </c:val>
        </c:ser>
        <c:ser>
          <c:idx val="7"/>
          <c:order val="7"/>
          <c:tx>
            <c:strRef>
              <c:f>[Figures_for_report_2017draft.xlsx]AllFacilitiesFigure!$A$30</c:f>
              <c:strCache>
                <c:ptCount val="1"/>
                <c:pt idx="0">
                  <c:v>Declined</c:v>
                </c:pt>
              </c:strCache>
            </c:strRef>
          </c:tx>
          <c:spPr>
            <a:solidFill>
              <a:srgbClr val="DBEEF4"/>
            </a:solidFill>
            <a:ln>
              <a:solidFill>
                <a:srgbClr val="000000"/>
              </a:solidFill>
            </a:ln>
          </c:spPr>
          <c:invertIfNegative val="0"/>
          <c:cat>
            <c:strRef>
              <c:f>[Figures_for_report_2017draft.xlsx]AllFacilitiesFigure!$L$12:$L$28</c:f>
              <c:strCache>
                <c:ptCount val="17"/>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strCache>
            </c:strRef>
          </c:cat>
          <c:val>
            <c:numRef>
              <c:f>[Figures_for_report_2017draft.xlsx]AllFacilitiesFigure!$I$12:$I$28</c:f>
              <c:numCache>
                <c:formatCode>General</c:formatCode>
                <c:ptCount val="17"/>
                <c:pt idx="3" formatCode="0%">
                  <c:v>0.14000000000000001</c:v>
                </c:pt>
                <c:pt idx="9" formatCode="0%">
                  <c:v>0.1</c:v>
                </c:pt>
                <c:pt idx="15" formatCode="0%">
                  <c:v>0.13</c:v>
                </c:pt>
              </c:numCache>
            </c:numRef>
          </c:val>
        </c:ser>
        <c:ser>
          <c:idx val="8"/>
          <c:order val="8"/>
          <c:tx>
            <c:strRef>
              <c:f>[Figures_for_report_2017draft.xlsx]AllFacilitiesFigure!$J$11</c:f>
              <c:strCache>
                <c:ptCount val="1"/>
                <c:pt idx="0">
                  <c:v>2016-17 Coverage</c:v>
                </c:pt>
              </c:strCache>
            </c:strRef>
          </c:tx>
          <c:spPr>
            <a:solidFill>
              <a:srgbClr val="31859C"/>
            </a:solidFill>
            <a:ln>
              <a:solidFill>
                <a:srgbClr val="000000"/>
              </a:solidFill>
            </a:ln>
          </c:spPr>
          <c:invertIfNegative val="0"/>
          <c:val>
            <c:numRef>
              <c:f>[Figures_for_report_2017draft.xlsx]AllFacilitiesFigure!$J$12:$J$28</c:f>
              <c:numCache>
                <c:formatCode>General</c:formatCode>
                <c:ptCount val="17"/>
                <c:pt idx="4" formatCode="0%">
                  <c:v>0.85</c:v>
                </c:pt>
                <c:pt idx="10" formatCode="0%">
                  <c:v>0.88</c:v>
                </c:pt>
                <c:pt idx="16" formatCode="0%">
                  <c:v>0.79</c:v>
                </c:pt>
              </c:numCache>
            </c:numRef>
          </c:val>
        </c:ser>
        <c:ser>
          <c:idx val="9"/>
          <c:order val="9"/>
          <c:tx>
            <c:strRef>
              <c:f>[Figures_for_report_2017draft.xlsx]AllFacilitiesFigure!$K$11</c:f>
              <c:strCache>
                <c:ptCount val="1"/>
                <c:pt idx="0">
                  <c:v>2015-16 Declination</c:v>
                </c:pt>
              </c:strCache>
            </c:strRef>
          </c:tx>
          <c:spPr>
            <a:solidFill>
              <a:srgbClr val="DBEEF4"/>
            </a:solidFill>
            <a:ln>
              <a:solidFill>
                <a:srgbClr val="000000"/>
              </a:solidFill>
            </a:ln>
          </c:spPr>
          <c:invertIfNegative val="0"/>
          <c:val>
            <c:numRef>
              <c:f>[Figures_for_report_2017draft.xlsx]AllFacilitiesFigure!$K$12:$K$28</c:f>
              <c:numCache>
                <c:formatCode>General</c:formatCode>
                <c:ptCount val="17"/>
                <c:pt idx="4" formatCode="0%">
                  <c:v>0.12</c:v>
                </c:pt>
                <c:pt idx="10" formatCode="0%">
                  <c:v>0.08</c:v>
                </c:pt>
                <c:pt idx="16" formatCode="0%">
                  <c:v>0.12</c:v>
                </c:pt>
              </c:numCache>
            </c:numRef>
          </c:val>
        </c:ser>
        <c:dLbls>
          <c:showLegendKey val="0"/>
          <c:showVal val="0"/>
          <c:showCatName val="0"/>
          <c:showSerName val="0"/>
          <c:showPercent val="0"/>
          <c:showBubbleSize val="0"/>
        </c:dLbls>
        <c:gapWidth val="25"/>
        <c:overlap val="100"/>
        <c:axId val="253258368"/>
        <c:axId val="257417600"/>
      </c:barChart>
      <c:catAx>
        <c:axId val="253258368"/>
        <c:scaling>
          <c:orientation val="minMax"/>
        </c:scaling>
        <c:delete val="0"/>
        <c:axPos val="b"/>
        <c:numFmt formatCode="General" sourceLinked="1"/>
        <c:majorTickMark val="none"/>
        <c:minorTickMark val="none"/>
        <c:tickLblPos val="nextTo"/>
        <c:spPr>
          <a:ln w="3175">
            <a:solidFill>
              <a:srgbClr val="000000"/>
            </a:solidFill>
            <a:prstDash val="solid"/>
          </a:ln>
        </c:spPr>
        <c:txPr>
          <a:bodyPr rot="-2700000" vert="horz"/>
          <a:lstStyle/>
          <a:p>
            <a:pPr>
              <a:defRPr sz="1600" b="0" i="0" u="none" strike="noStrike" baseline="0">
                <a:solidFill>
                  <a:srgbClr val="000000"/>
                </a:solidFill>
                <a:latin typeface="Arial"/>
                <a:ea typeface="Arial"/>
                <a:cs typeface="Arial"/>
              </a:defRPr>
            </a:pPr>
            <a:endParaRPr lang="en-US"/>
          </a:p>
        </c:txPr>
        <c:crossAx val="257417600"/>
        <c:crosses val="autoZero"/>
        <c:auto val="1"/>
        <c:lblAlgn val="ctr"/>
        <c:lblOffset val="0"/>
        <c:tickLblSkip val="1"/>
        <c:tickMarkSkip val="4"/>
        <c:noMultiLvlLbl val="0"/>
      </c:catAx>
      <c:valAx>
        <c:axId val="257417600"/>
        <c:scaling>
          <c:orientation val="minMax"/>
          <c:max val="1.2"/>
          <c:min val="0"/>
        </c:scaling>
        <c:delete val="0"/>
        <c:axPos val="l"/>
        <c:majorGridlines/>
        <c:numFmt formatCode="0%" sourceLinked="0"/>
        <c:majorTickMark val="none"/>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253258368"/>
        <c:crosses val="autoZero"/>
        <c:crossBetween val="between"/>
        <c:majorUnit val="0.2"/>
      </c:valAx>
      <c:spPr>
        <a:noFill/>
        <a:ln w="25400">
          <a:noFill/>
        </a:ln>
      </c:spPr>
    </c:plotArea>
    <c:legend>
      <c:legendPos val="b"/>
      <c:legendEntry>
        <c:idx val="2"/>
        <c:delete val="1"/>
      </c:legendEntry>
      <c:legendEntry>
        <c:idx val="3"/>
        <c:delete val="1"/>
      </c:legendEntry>
      <c:legendEntry>
        <c:idx val="4"/>
        <c:delete val="1"/>
      </c:legendEntry>
      <c:legendEntry>
        <c:idx val="5"/>
        <c:delete val="1"/>
      </c:legendEntry>
      <c:legendEntry>
        <c:idx val="6"/>
        <c:delete val="1"/>
      </c:legendEntry>
      <c:legendEntry>
        <c:idx val="7"/>
        <c:delete val="1"/>
      </c:legendEntry>
      <c:legendEntry>
        <c:idx val="8"/>
        <c:delete val="1"/>
      </c:legendEntry>
      <c:legendEntry>
        <c:idx val="9"/>
        <c:delete val="1"/>
      </c:legendEntry>
      <c:layout>
        <c:manualLayout>
          <c:xMode val="edge"/>
          <c:yMode val="edge"/>
          <c:x val="8.4349141170267095E-2"/>
          <c:y val="0.88425827505705523"/>
          <c:w val="0.86016780083952316"/>
          <c:h val="0.11536184711871746"/>
        </c:manualLayout>
      </c:layout>
      <c:overlay val="0"/>
      <c:spPr>
        <a:solidFill>
          <a:srgbClr val="FFFFFF"/>
        </a:solidFill>
        <a:ln w="25400">
          <a:noFill/>
        </a:ln>
      </c:spPr>
      <c:txPr>
        <a:bodyPr/>
        <a:lstStyle/>
        <a:p>
          <a:pPr>
            <a:defRPr sz="2800"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175"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606969637199272"/>
          <c:y val="4.2389007563073726E-2"/>
          <c:w val="0.86263659752204835"/>
          <c:h val="0.69417931990069859"/>
        </c:manualLayout>
      </c:layout>
      <c:barChart>
        <c:barDir val="col"/>
        <c:grouping val="stacked"/>
        <c:varyColors val="0"/>
        <c:ser>
          <c:idx val="2"/>
          <c:order val="0"/>
          <c:tx>
            <c:strRef>
              <c:f>'[2016-2017 JSI Calculations Draft 8-10-17.xlsx]2017 Graphs'!$A$35</c:f>
              <c:strCache>
                <c:ptCount val="1"/>
                <c:pt idx="0">
                  <c:v>Vaccinated</c:v>
                </c:pt>
              </c:strCache>
            </c:strRef>
          </c:tx>
          <c:spPr>
            <a:solidFill>
              <a:srgbClr val="31859C"/>
            </a:solidFill>
            <a:ln w="9525">
              <a:solidFill>
                <a:srgbClr val="000000"/>
              </a:solidFill>
              <a:prstDash val="solid"/>
            </a:ln>
          </c:spPr>
          <c:invertIfNegative val="0"/>
          <c:dPt>
            <c:idx val="1"/>
            <c:invertIfNegative val="0"/>
            <c:bubble3D val="0"/>
          </c:dPt>
          <c:dPt>
            <c:idx val="7"/>
            <c:invertIfNegative val="0"/>
            <c:bubble3D val="0"/>
          </c:dPt>
          <c:dPt>
            <c:idx val="13"/>
            <c:invertIfNegative val="0"/>
            <c:bubble3D val="0"/>
          </c:dPt>
          <c:dPt>
            <c:idx val="19"/>
            <c:invertIfNegative val="0"/>
            <c:bubble3D val="0"/>
          </c:dPt>
          <c:dPt>
            <c:idx val="25"/>
            <c:invertIfNegative val="0"/>
            <c:bubble3D val="0"/>
          </c:dPt>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Graphs'!$B$12:$B$26</c:f>
              <c:numCache>
                <c:formatCode>General</c:formatCode>
                <c:ptCount val="15"/>
                <c:pt idx="0" formatCode="0%">
                  <c:v>0.67</c:v>
                </c:pt>
                <c:pt idx="6" formatCode="0%">
                  <c:v>0.67</c:v>
                </c:pt>
                <c:pt idx="12" formatCode="0%">
                  <c:v>0.68</c:v>
                </c:pt>
              </c:numCache>
            </c:numRef>
          </c:val>
        </c:ser>
        <c:ser>
          <c:idx val="3"/>
          <c:order val="1"/>
          <c:tx>
            <c:strRef>
              <c:f>'[2016-2017 JSI Calculations Draft 8-10-17.xlsx]2017 Graphs'!$A$36</c:f>
              <c:strCache>
                <c:ptCount val="1"/>
                <c:pt idx="0">
                  <c:v>Declined</c:v>
                </c:pt>
              </c:strCache>
            </c:strRef>
          </c:tx>
          <c:spPr>
            <a:solidFill>
              <a:srgbClr val="DBEEF4"/>
            </a:solidFill>
            <a:ln w="9525">
              <a:solidFill>
                <a:srgbClr val="000000"/>
              </a:solidFill>
              <a:prstDash val="solid"/>
            </a:ln>
          </c:spPr>
          <c:invertIfNegative val="0"/>
          <c:dPt>
            <c:idx val="1"/>
            <c:invertIfNegative val="0"/>
            <c:bubble3D val="0"/>
          </c:dPt>
          <c:dPt>
            <c:idx val="7"/>
            <c:invertIfNegative val="0"/>
            <c:bubble3D val="0"/>
          </c:dPt>
          <c:dPt>
            <c:idx val="13"/>
            <c:invertIfNegative val="0"/>
            <c:bubble3D val="0"/>
          </c:dPt>
          <c:dPt>
            <c:idx val="19"/>
            <c:invertIfNegative val="0"/>
            <c:bubble3D val="0"/>
          </c:dPt>
          <c:dPt>
            <c:idx val="25"/>
            <c:invertIfNegative val="0"/>
            <c:bubble3D val="0"/>
          </c:dPt>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Graphs'!$C$12:$C$26</c:f>
              <c:numCache>
                <c:formatCode>General</c:formatCode>
                <c:ptCount val="15"/>
                <c:pt idx="0" formatCode="0%">
                  <c:v>0.31</c:v>
                </c:pt>
                <c:pt idx="6" formatCode="0%">
                  <c:v>0.31</c:v>
                </c:pt>
                <c:pt idx="12" formatCode="0%">
                  <c:v>0.34</c:v>
                </c:pt>
              </c:numCache>
            </c:numRef>
          </c:val>
        </c:ser>
        <c:ser>
          <c:idx val="4"/>
          <c:order val="2"/>
          <c:tx>
            <c:strRef>
              <c:f>'[2016-2017 JSI Calculations Draft 8-10-17.xlsx]2017 Graphs'!$A$36</c:f>
              <c:strCache>
                <c:ptCount val="1"/>
                <c:pt idx="0">
                  <c:v>Declined</c:v>
                </c:pt>
              </c:strCache>
            </c:strRef>
          </c:tx>
          <c:spPr>
            <a:solidFill>
              <a:srgbClr val="31859C"/>
            </a:solidFill>
            <a:ln w="9525">
              <a:solidFill>
                <a:srgbClr val="000000"/>
              </a:solidFill>
              <a:prstDash val="solid"/>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Graphs'!$D$12:$D$25</c:f>
              <c:numCache>
                <c:formatCode>0%</c:formatCode>
                <c:ptCount val="14"/>
                <c:pt idx="1">
                  <c:v>0.73</c:v>
                </c:pt>
                <c:pt idx="7">
                  <c:v>0.70558052621110345</c:v>
                </c:pt>
                <c:pt idx="13">
                  <c:v>0.76642728522242309</c:v>
                </c:pt>
              </c:numCache>
            </c:numRef>
          </c:val>
        </c:ser>
        <c:ser>
          <c:idx val="5"/>
          <c:order val="3"/>
          <c:tx>
            <c:strRef>
              <c:f>'[2016-2017 JSI Calculations Draft 8-10-17.xlsx]2017 Graphs'!$E$11</c:f>
              <c:strCache>
                <c:ptCount val="1"/>
                <c:pt idx="0">
                  <c:v>2013-14 Declination</c:v>
                </c:pt>
              </c:strCache>
            </c:strRef>
          </c:tx>
          <c:spPr>
            <a:solidFill>
              <a:srgbClr val="DBEEF4"/>
            </a:solidFill>
            <a:ln w="9525">
              <a:solidFill>
                <a:srgbClr val="000000"/>
              </a:solidFill>
              <a:prstDash val="solid"/>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Graphs'!$E$12:$E$26</c:f>
              <c:numCache>
                <c:formatCode>0%</c:formatCode>
                <c:ptCount val="15"/>
                <c:pt idx="1">
                  <c:v>0.27</c:v>
                </c:pt>
                <c:pt idx="7">
                  <c:v>0.27725894490497871</c:v>
                </c:pt>
                <c:pt idx="13">
                  <c:v>0.27814681972319899</c:v>
                </c:pt>
              </c:numCache>
            </c:numRef>
          </c:val>
        </c:ser>
        <c:ser>
          <c:idx val="6"/>
          <c:order val="4"/>
          <c:tx>
            <c:strRef>
              <c:f>'[2016-2017 JSI Calculations Draft 8-10-17.xlsx]2017 Graphs'!$A$35</c:f>
              <c:strCache>
                <c:ptCount val="1"/>
                <c:pt idx="0">
                  <c:v>Vaccinated</c:v>
                </c:pt>
              </c:strCache>
            </c:strRef>
          </c:tx>
          <c:spPr>
            <a:solidFill>
              <a:srgbClr val="31859C"/>
            </a:solidFill>
            <a:ln>
              <a:solidFill>
                <a:srgbClr val="000000"/>
              </a:solidFill>
            </a:ln>
          </c:spPr>
          <c:invertIfNegative val="0"/>
          <c:dPt>
            <c:idx val="3"/>
            <c:invertIfNegative val="0"/>
            <c:bubble3D val="0"/>
          </c:dPt>
          <c:dPt>
            <c:idx val="9"/>
            <c:invertIfNegative val="0"/>
            <c:bubble3D val="0"/>
          </c:dPt>
          <c:dPt>
            <c:idx val="15"/>
            <c:invertIfNegative val="0"/>
            <c:bubble3D val="0"/>
          </c:dPt>
          <c:dPt>
            <c:idx val="21"/>
            <c:invertIfNegative val="0"/>
            <c:bubble3D val="0"/>
          </c:dPt>
          <c:dPt>
            <c:idx val="27"/>
            <c:invertIfNegative val="0"/>
            <c:bubble3D val="0"/>
          </c:dPt>
          <c:dPt>
            <c:idx val="31"/>
            <c:invertIfNegative val="0"/>
            <c:bubble3D val="0"/>
          </c:dPt>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Graphs'!$F$12:$F$26</c:f>
              <c:numCache>
                <c:formatCode>General</c:formatCode>
                <c:ptCount val="15"/>
                <c:pt idx="2" formatCode="0%">
                  <c:v>0.65</c:v>
                </c:pt>
                <c:pt idx="8" formatCode="0%">
                  <c:v>0.75</c:v>
                </c:pt>
                <c:pt idx="14" formatCode="0%">
                  <c:v>0.74</c:v>
                </c:pt>
              </c:numCache>
            </c:numRef>
          </c:val>
        </c:ser>
        <c:ser>
          <c:idx val="7"/>
          <c:order val="5"/>
          <c:tx>
            <c:strRef>
              <c:f>'[2016-2017 JSI Calculations Draft 8-10-17.xlsx]2017 Graphs'!$A$36</c:f>
              <c:strCache>
                <c:ptCount val="1"/>
                <c:pt idx="0">
                  <c:v>Declined</c:v>
                </c:pt>
              </c:strCache>
            </c:strRef>
          </c:tx>
          <c:spPr>
            <a:solidFill>
              <a:srgbClr val="DBEEF4"/>
            </a:solidFill>
            <a:ln>
              <a:solidFill>
                <a:srgbClr val="000000"/>
              </a:solidFill>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Graphs'!$G$12:$G$26</c:f>
              <c:numCache>
                <c:formatCode>General</c:formatCode>
                <c:ptCount val="15"/>
                <c:pt idx="2" formatCode="0%">
                  <c:v>0.27</c:v>
                </c:pt>
                <c:pt idx="8" formatCode="0%">
                  <c:v>0.22</c:v>
                </c:pt>
                <c:pt idx="14" formatCode="0%">
                  <c:v>0.27</c:v>
                </c:pt>
              </c:numCache>
            </c:numRef>
          </c:val>
        </c:ser>
        <c:ser>
          <c:idx val="8"/>
          <c:order val="6"/>
          <c:tx>
            <c:strRef>
              <c:f>'[2016-2017 JSI Calculations Draft 8-10-17.xlsx]2017 Graphs'!$H$11</c:f>
              <c:strCache>
                <c:ptCount val="1"/>
                <c:pt idx="0">
                  <c:v>2015-16 Coverage</c:v>
                </c:pt>
              </c:strCache>
            </c:strRef>
          </c:tx>
          <c:spPr>
            <a:solidFill>
              <a:srgbClr val="31859C"/>
            </a:solidFill>
            <a:ln>
              <a:solidFill>
                <a:srgbClr val="000000"/>
              </a:solidFill>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Graphs'!$H$12:$H$26</c:f>
              <c:numCache>
                <c:formatCode>General</c:formatCode>
                <c:ptCount val="15"/>
                <c:pt idx="3" formatCode="0%">
                  <c:v>0.69</c:v>
                </c:pt>
                <c:pt idx="9" formatCode="0%">
                  <c:v>0.74</c:v>
                </c:pt>
              </c:numCache>
            </c:numRef>
          </c:val>
        </c:ser>
        <c:ser>
          <c:idx val="9"/>
          <c:order val="7"/>
          <c:tx>
            <c:strRef>
              <c:f>'[2016-2017 JSI Calculations Draft 8-10-17.xlsx]2017 Graphs'!$I$11</c:f>
              <c:strCache>
                <c:ptCount val="1"/>
                <c:pt idx="0">
                  <c:v>2015-16 Declination</c:v>
                </c:pt>
              </c:strCache>
            </c:strRef>
          </c:tx>
          <c:spPr>
            <a:solidFill>
              <a:srgbClr val="DBEEF4"/>
            </a:solidFill>
            <a:ln>
              <a:solidFill>
                <a:srgbClr val="000000"/>
              </a:solidFill>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Graphs'!$I$12:$I$26</c:f>
              <c:numCache>
                <c:formatCode>General</c:formatCode>
                <c:ptCount val="15"/>
                <c:pt idx="3" formatCode="0%">
                  <c:v>0.28999999999999998</c:v>
                </c:pt>
                <c:pt idx="9" formatCode="0%">
                  <c:v>0.23</c:v>
                </c:pt>
              </c:numCache>
            </c:numRef>
          </c:val>
        </c:ser>
        <c:ser>
          <c:idx val="10"/>
          <c:order val="8"/>
          <c:tx>
            <c:strRef>
              <c:f>'[2016-2017 JSI Calculations Draft 8-10-17.xlsx]2017 Graphs'!$J$11</c:f>
              <c:strCache>
                <c:ptCount val="1"/>
                <c:pt idx="0">
                  <c:v>2016-17 Coverage</c:v>
                </c:pt>
              </c:strCache>
            </c:strRef>
          </c:tx>
          <c:spPr>
            <a:solidFill>
              <a:srgbClr val="31859C"/>
            </a:solidFill>
            <a:ln>
              <a:solidFill>
                <a:srgbClr val="000000"/>
              </a:solidFill>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Graphs'!$J$12:$J$31</c:f>
              <c:numCache>
                <c:formatCode>General</c:formatCode>
                <c:ptCount val="20"/>
                <c:pt idx="4" formatCode="0%">
                  <c:v>0.65</c:v>
                </c:pt>
                <c:pt idx="10" formatCode="0%">
                  <c:v>0.75</c:v>
                </c:pt>
                <c:pt idx="15" formatCode="0%">
                  <c:v>0.76</c:v>
                </c:pt>
                <c:pt idx="16" formatCode="0%">
                  <c:v>0.75</c:v>
                </c:pt>
                <c:pt idx="18" formatCode="0%">
                  <c:v>0.63</c:v>
                </c:pt>
                <c:pt idx="19" formatCode="0%">
                  <c:v>0.6</c:v>
                </c:pt>
              </c:numCache>
            </c:numRef>
          </c:val>
        </c:ser>
        <c:ser>
          <c:idx val="11"/>
          <c:order val="9"/>
          <c:tx>
            <c:strRef>
              <c:f>'[2016-2017 JSI Calculations Draft 8-10-17.xlsx]2017 Graphs'!$K$11</c:f>
              <c:strCache>
                <c:ptCount val="1"/>
                <c:pt idx="0">
                  <c:v>2016-17 Declination</c:v>
                </c:pt>
              </c:strCache>
            </c:strRef>
          </c:tx>
          <c:spPr>
            <a:solidFill>
              <a:srgbClr val="DBEEF4"/>
            </a:solidFill>
            <a:ln>
              <a:solidFill>
                <a:srgbClr val="000000"/>
              </a:solidFill>
            </a:ln>
          </c:spPr>
          <c:invertIfNegative val="0"/>
          <c:cat>
            <c:strRef>
              <c:f>'[2016-2017 JSI Calculations Draft 8-10-17.xlsx]2017 Graphs'!$L$12:$L$32</c:f>
              <c:strCache>
                <c:ptCount val="20"/>
                <c:pt idx="0">
                  <c:v>2012-13</c:v>
                </c:pt>
                <c:pt idx="1">
                  <c:v>2013-14</c:v>
                </c:pt>
                <c:pt idx="2">
                  <c:v>2014-15</c:v>
                </c:pt>
                <c:pt idx="3">
                  <c:v>2015-16</c:v>
                </c:pt>
                <c:pt idx="4">
                  <c:v>2016-17</c:v>
                </c:pt>
                <c:pt idx="6">
                  <c:v>2012-13</c:v>
                </c:pt>
                <c:pt idx="7">
                  <c:v>2013-14</c:v>
                </c:pt>
                <c:pt idx="8">
                  <c:v>2014-15</c:v>
                </c:pt>
                <c:pt idx="9">
                  <c:v>2015-16</c:v>
                </c:pt>
                <c:pt idx="10">
                  <c:v>2016-17</c:v>
                </c:pt>
                <c:pt idx="12">
                  <c:v>2012-13</c:v>
                </c:pt>
                <c:pt idx="13">
                  <c:v>2013-14</c:v>
                </c:pt>
                <c:pt idx="14">
                  <c:v>2014-15</c:v>
                </c:pt>
                <c:pt idx="15">
                  <c:v>2015-16</c:v>
                </c:pt>
                <c:pt idx="16">
                  <c:v>2016-17</c:v>
                </c:pt>
                <c:pt idx="18">
                  <c:v>2015-16</c:v>
                </c:pt>
                <c:pt idx="19">
                  <c:v>2016-17</c:v>
                </c:pt>
              </c:strCache>
            </c:strRef>
          </c:cat>
          <c:val>
            <c:numRef>
              <c:f>'[2016-2017 JSI Calculations Draft 8-10-17.xlsx]2017 Graphs'!$K$12:$K$31</c:f>
              <c:numCache>
                <c:formatCode>General</c:formatCode>
                <c:ptCount val="20"/>
                <c:pt idx="4" formatCode="0%">
                  <c:v>0.27</c:v>
                </c:pt>
                <c:pt idx="10" formatCode="0%">
                  <c:v>0.23</c:v>
                </c:pt>
                <c:pt idx="15" formatCode="0%">
                  <c:v>0.26</c:v>
                </c:pt>
                <c:pt idx="16" formatCode="0%">
                  <c:v>0.3</c:v>
                </c:pt>
                <c:pt idx="18" formatCode="0%">
                  <c:v>0.39</c:v>
                </c:pt>
                <c:pt idx="19" formatCode="0%">
                  <c:v>0.4</c:v>
                </c:pt>
              </c:numCache>
            </c:numRef>
          </c:val>
        </c:ser>
        <c:dLbls>
          <c:showLegendKey val="0"/>
          <c:showVal val="0"/>
          <c:showCatName val="0"/>
          <c:showSerName val="0"/>
          <c:showPercent val="0"/>
          <c:showBubbleSize val="0"/>
        </c:dLbls>
        <c:gapWidth val="25"/>
        <c:overlap val="100"/>
        <c:axId val="321438080"/>
        <c:axId val="321440000"/>
      </c:barChart>
      <c:catAx>
        <c:axId val="321438080"/>
        <c:scaling>
          <c:orientation val="minMax"/>
        </c:scaling>
        <c:delete val="0"/>
        <c:axPos val="b"/>
        <c:numFmt formatCode="0%" sourceLinked="1"/>
        <c:majorTickMark val="none"/>
        <c:minorTickMark val="none"/>
        <c:tickLblPos val="nextTo"/>
        <c:spPr>
          <a:ln w="3175">
            <a:solidFill>
              <a:srgbClr val="000000"/>
            </a:solidFill>
            <a:prstDash val="solid"/>
          </a:ln>
        </c:spPr>
        <c:txPr>
          <a:bodyPr rot="-2700000" vert="horz"/>
          <a:lstStyle/>
          <a:p>
            <a:pPr>
              <a:defRPr sz="1600" b="0" i="0" u="none" strike="noStrike" baseline="0">
                <a:solidFill>
                  <a:srgbClr val="000000"/>
                </a:solidFill>
                <a:latin typeface="Arial"/>
                <a:ea typeface="Arial"/>
                <a:cs typeface="Arial"/>
              </a:defRPr>
            </a:pPr>
            <a:endParaRPr lang="en-US"/>
          </a:p>
        </c:txPr>
        <c:crossAx val="321440000"/>
        <c:crosses val="autoZero"/>
        <c:auto val="1"/>
        <c:lblAlgn val="ctr"/>
        <c:lblOffset val="0"/>
        <c:tickLblSkip val="1"/>
        <c:tickMarkSkip val="4"/>
        <c:noMultiLvlLbl val="0"/>
      </c:catAx>
      <c:valAx>
        <c:axId val="321440000"/>
        <c:scaling>
          <c:orientation val="minMax"/>
          <c:max val="1.2"/>
          <c:min val="0"/>
        </c:scaling>
        <c:delete val="0"/>
        <c:axPos val="l"/>
        <c:majorGridlines/>
        <c:numFmt formatCode="0%" sourceLinked="0"/>
        <c:majorTickMark val="none"/>
        <c:minorTickMark val="none"/>
        <c:tickLblPos val="nextTo"/>
        <c:txPr>
          <a:bodyPr rot="0" vert="horz"/>
          <a:lstStyle/>
          <a:p>
            <a:pPr>
              <a:defRPr sz="1000" b="0" i="0" u="none" strike="noStrike" baseline="0">
                <a:solidFill>
                  <a:srgbClr val="000000"/>
                </a:solidFill>
                <a:latin typeface="Arial"/>
                <a:ea typeface="Arial"/>
                <a:cs typeface="Arial"/>
              </a:defRPr>
            </a:pPr>
            <a:endParaRPr lang="en-US"/>
          </a:p>
        </c:txPr>
        <c:crossAx val="321438080"/>
        <c:crosses val="autoZero"/>
        <c:crossBetween val="between"/>
        <c:majorUnit val="0.2"/>
      </c:valAx>
    </c:plotArea>
    <c:legend>
      <c:legendPos val="b"/>
      <c:legendEntry>
        <c:idx val="2"/>
        <c:delete val="1"/>
      </c:legendEntry>
      <c:legendEntry>
        <c:idx val="3"/>
        <c:delete val="1"/>
      </c:legendEntry>
      <c:legendEntry>
        <c:idx val="4"/>
        <c:delete val="1"/>
      </c:legendEntry>
      <c:legendEntry>
        <c:idx val="5"/>
        <c:delete val="1"/>
      </c:legendEntry>
      <c:legendEntry>
        <c:idx val="6"/>
        <c:delete val="1"/>
      </c:legendEntry>
      <c:legendEntry>
        <c:idx val="7"/>
        <c:delete val="1"/>
      </c:legendEntry>
      <c:legendEntry>
        <c:idx val="8"/>
        <c:delete val="1"/>
      </c:legendEntry>
      <c:legendEntry>
        <c:idx val="9"/>
        <c:delete val="1"/>
      </c:legendEntry>
      <c:layout/>
      <c:overlay val="0"/>
      <c:txPr>
        <a:bodyPr/>
        <a:lstStyle/>
        <a:p>
          <a:pPr>
            <a:defRPr sz="2400"/>
          </a:pPr>
          <a:endParaRPr lang="en-US"/>
        </a:p>
      </c:txPr>
    </c:legend>
    <c:plotVisOnly val="1"/>
    <c:dispBlanksAs val="gap"/>
    <c:showDLblsOverMax val="0"/>
  </c:chart>
  <c:spPr>
    <a:solidFill>
      <a:srgbClr val="FFFFFF"/>
    </a:solidFill>
    <a:ln w="3175">
      <a:solidFill>
        <a:srgbClr val="000000"/>
      </a:solidFill>
      <a:prstDash val="solid"/>
    </a:ln>
  </c:spPr>
  <c:txPr>
    <a:bodyPr/>
    <a:lstStyle/>
    <a:p>
      <a:pPr>
        <a:defRPr sz="1175"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Relationships xmlns="http://schemas.openxmlformats.org/package/2006/relationships">
  <Relationship Id="rId1" Type="http://schemas.openxmlformats.org/officeDocument/2006/relationships/theme" Target="../theme/theme5.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2"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5" name="Rectangle 3"/>
          <p:cNvSpPr>
            <a:spLocks noGrp="1" noChangeArrowheads="1"/>
          </p:cNvSpPr>
          <p:nvPr>
            <p:ph type="dt" sz="quarter" idx="1"/>
          </p:nvPr>
        </p:nvSpPr>
        <p:spPr bwMode="auto">
          <a:xfrm>
            <a:off x="3971927" y="0"/>
            <a:ext cx="3038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6" name="Rectangle 4"/>
          <p:cNvSpPr>
            <a:spLocks noGrp="1" noChangeArrowheads="1"/>
          </p:cNvSpPr>
          <p:nvPr>
            <p:ph type="ftr" sz="quarter" idx="2"/>
          </p:nvPr>
        </p:nvSpPr>
        <p:spPr bwMode="auto">
          <a:xfrm>
            <a:off x="2"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18437" name="Rectangle 5"/>
          <p:cNvSpPr>
            <a:spLocks noGrp="1" noChangeArrowheads="1"/>
          </p:cNvSpPr>
          <p:nvPr>
            <p:ph type="sldNum" sz="quarter" idx="3"/>
          </p:nvPr>
        </p:nvSpPr>
        <p:spPr bwMode="auto">
          <a:xfrm>
            <a:off x="3971927" y="8834439"/>
            <a:ext cx="30384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66C7E7B7-5AAE-4C0D-8EE9-105BA2A56171}" type="slidenum">
              <a:rPr lang="en-US" altLang="en-US"/>
              <a:pPr>
                <a:defRPr/>
              </a:pPr>
              <a:t>‹#›</a:t>
            </a:fld>
            <a:endParaRPr lang="en-US" altLang="en-US" dirty="0"/>
          </a:p>
        </p:txBody>
      </p:sp>
    </p:spTree>
    <p:extLst>
      <p:ext uri="{BB962C8B-B14F-4D97-AF65-F5344CB8AC3E}">
        <p14:creationId xmlns:p14="http://schemas.microsoft.com/office/powerpoint/2010/main" val="65525836"/>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4.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2"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3" name="Rectangle 3"/>
          <p:cNvSpPr>
            <a:spLocks noGrp="1" noChangeArrowheads="1"/>
          </p:cNvSpPr>
          <p:nvPr>
            <p:ph type="dt" idx="1"/>
          </p:nvPr>
        </p:nvSpPr>
        <p:spPr bwMode="auto">
          <a:xfrm>
            <a:off x="3971927" y="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53252" name="Rectangle 4"/>
          <p:cNvSpPr>
            <a:spLocks noGrp="1" noRot="1" noChangeAspect="1" noChangeArrowheads="1" noTextEdit="1"/>
          </p:cNvSpPr>
          <p:nvPr>
            <p:ph type="sldImg" idx="2"/>
          </p:nvPr>
        </p:nvSpPr>
        <p:spPr bwMode="auto">
          <a:xfrm>
            <a:off x="1300163" y="687388"/>
            <a:ext cx="4491037" cy="3368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42927" y="4416427"/>
            <a:ext cx="6156325" cy="388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4"/>
            <a:endParaRPr lang="en-US" noProof="0"/>
          </a:p>
        </p:txBody>
      </p:sp>
      <p:sp>
        <p:nvSpPr>
          <p:cNvPr id="35846" name="Rectangle 6"/>
          <p:cNvSpPr>
            <a:spLocks noGrp="1" noChangeArrowheads="1"/>
          </p:cNvSpPr>
          <p:nvPr>
            <p:ph type="ftr" sz="quarter" idx="4"/>
          </p:nvPr>
        </p:nvSpPr>
        <p:spPr bwMode="auto">
          <a:xfrm>
            <a:off x="2"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endParaRPr lang="en-US" altLang="en-US" dirty="0"/>
          </a:p>
        </p:txBody>
      </p:sp>
      <p:sp>
        <p:nvSpPr>
          <p:cNvPr id="35847" name="Rectangle 7"/>
          <p:cNvSpPr>
            <a:spLocks noGrp="1" noChangeArrowheads="1"/>
          </p:cNvSpPr>
          <p:nvPr>
            <p:ph type="sldNum" sz="quarter" idx="5"/>
          </p:nvPr>
        </p:nvSpPr>
        <p:spPr bwMode="auto">
          <a:xfrm>
            <a:off x="3971927" y="8839200"/>
            <a:ext cx="3038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2118" tIns="46057" rIns="92118" bIns="46057" numCol="1" anchor="b" anchorCtr="0" compatLnSpc="1">
            <a:prstTxWarp prst="textNoShape">
              <a:avLst/>
            </a:prstTxWarp>
          </a:bodyPr>
          <a:lstStyle>
            <a:lvl1pPr algn="r" eaLnBrk="0" hangingPunct="0">
              <a:defRPr sz="1200">
                <a:effectLst>
                  <a:outerShdw blurRad="38100" dist="38100" dir="2700000" algn="tl">
                    <a:srgbClr val="C0C0C0"/>
                  </a:outerShdw>
                </a:effectLst>
                <a:latin typeface="Times New Roman" pitchFamily="18" charset="0"/>
                <a:ea typeface="ＭＳ Ｐゴシック" pitchFamily="34" charset="-128"/>
              </a:defRPr>
            </a:lvl1pPr>
          </a:lstStyle>
          <a:p>
            <a:pPr>
              <a:defRPr/>
            </a:pPr>
            <a:fld id="{A920A4EE-8F81-4B24-A0FF-2DD43905E047}" type="slidenum">
              <a:rPr lang="en-US" altLang="en-US"/>
              <a:pPr>
                <a:defRPr/>
              </a:pPr>
              <a:t>‹#›</a:t>
            </a:fld>
            <a:endParaRPr lang="en-US" altLang="en-US" dirty="0"/>
          </a:p>
        </p:txBody>
      </p:sp>
    </p:spTree>
    <p:extLst>
      <p:ext uri="{BB962C8B-B14F-4D97-AF65-F5344CB8AC3E}">
        <p14:creationId xmlns:p14="http://schemas.microsoft.com/office/powerpoint/2010/main" val="1467519296"/>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pitchFamily="34" charset="-128"/>
        <a:cs typeface="ＭＳ Ｐゴシック" charset="0"/>
      </a:defRPr>
    </a:lvl1pPr>
    <a:lvl2pPr marL="451169" algn="just" rtl="0" eaLnBrk="0" fontAlgn="base" hangingPunct="0">
      <a:spcBef>
        <a:spcPct val="30000"/>
      </a:spcBef>
      <a:spcAft>
        <a:spcPct val="0"/>
      </a:spcAft>
      <a:buChar char="•"/>
      <a:defRPr sz="1200" kern="1200">
        <a:solidFill>
          <a:schemeClr val="tx1"/>
        </a:solidFill>
        <a:latin typeface="Arial" charset="0"/>
        <a:ea typeface="ＭＳ Ｐゴシック" pitchFamily="34" charset="-128"/>
        <a:cs typeface="+mn-cs"/>
      </a:defRPr>
    </a:lvl2pPr>
    <a:lvl3pPr marL="903875" algn="just" rtl="0" eaLnBrk="0" fontAlgn="base" hangingPunct="0">
      <a:spcBef>
        <a:spcPct val="30000"/>
      </a:spcBef>
      <a:spcAft>
        <a:spcPct val="0"/>
      </a:spcAft>
      <a:buFont typeface="Arial" charset="0"/>
      <a:buChar char="–"/>
      <a:defRPr sz="1100" kern="1200">
        <a:solidFill>
          <a:schemeClr val="tx1"/>
        </a:solidFill>
        <a:latin typeface="Arial" charset="0"/>
        <a:ea typeface="ＭＳ Ｐゴシック" pitchFamily="34" charset="-128"/>
        <a:cs typeface="+mn-cs"/>
      </a:defRPr>
    </a:lvl3pPr>
    <a:lvl4pPr marL="1582948" indent="-224801"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09306" algn="l" rtl="0" eaLnBrk="0" fontAlgn="base" hangingPunct="0">
      <a:spcBef>
        <a:spcPct val="30000"/>
      </a:spcBef>
      <a:spcAft>
        <a:spcPct val="0"/>
      </a:spcAft>
      <a:defRPr sz="1200" kern="1200">
        <a:solidFill>
          <a:schemeClr val="tx1"/>
        </a:solidFill>
        <a:latin typeface="Times New Roman" pitchFamily="18" charset="0"/>
        <a:ea typeface="ＭＳ Ｐゴシック" pitchFamily="34" charset="-128"/>
        <a:cs typeface="+mn-cs"/>
      </a:defRPr>
    </a:lvl5pPr>
    <a:lvl6pPr marL="2261669" algn="l" defTabSz="904670" rtl="0" eaLnBrk="1" latinLnBrk="0" hangingPunct="1">
      <a:defRPr sz="1200" kern="1200">
        <a:solidFill>
          <a:schemeClr val="tx1"/>
        </a:solidFill>
        <a:latin typeface="+mn-lt"/>
        <a:ea typeface="+mn-ea"/>
        <a:cs typeface="+mn-cs"/>
      </a:defRPr>
    </a:lvl6pPr>
    <a:lvl7pPr marL="2714003" algn="l" defTabSz="904670" rtl="0" eaLnBrk="1" latinLnBrk="0" hangingPunct="1">
      <a:defRPr sz="1200" kern="1200">
        <a:solidFill>
          <a:schemeClr val="tx1"/>
        </a:solidFill>
        <a:latin typeface="+mn-lt"/>
        <a:ea typeface="+mn-ea"/>
        <a:cs typeface="+mn-cs"/>
      </a:defRPr>
    </a:lvl7pPr>
    <a:lvl8pPr marL="3166337" algn="l" defTabSz="904670" rtl="0" eaLnBrk="1" latinLnBrk="0" hangingPunct="1">
      <a:defRPr sz="1200" kern="1200">
        <a:solidFill>
          <a:schemeClr val="tx1"/>
        </a:solidFill>
        <a:latin typeface="+mn-lt"/>
        <a:ea typeface="+mn-ea"/>
        <a:cs typeface="+mn-cs"/>
      </a:defRPr>
    </a:lvl8pPr>
    <a:lvl9pPr marL="3618667" algn="l" defTabSz="90467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eaLnBrk="0" hangingPunct="0">
              <a:defRPr sz="2400">
                <a:solidFill>
                  <a:schemeClr val="tx1"/>
                </a:solidFill>
                <a:latin typeface="Garamond" pitchFamily="18" charset="0"/>
                <a:ea typeface="ＭＳ Ｐゴシック" pitchFamily="34" charset="-128"/>
              </a:defRPr>
            </a:lvl1pPr>
            <a:lvl2pPr marL="747148" indent="-287980" eaLnBrk="0" hangingPunct="0">
              <a:defRPr sz="2400">
                <a:solidFill>
                  <a:schemeClr val="tx1"/>
                </a:solidFill>
                <a:latin typeface="Garamond" pitchFamily="18" charset="0"/>
                <a:ea typeface="ＭＳ Ｐゴシック" pitchFamily="34" charset="-128"/>
              </a:defRPr>
            </a:lvl2pPr>
            <a:lvl3pPr marL="1150319" indent="-230383" eaLnBrk="0" hangingPunct="0">
              <a:defRPr sz="2400">
                <a:solidFill>
                  <a:schemeClr val="tx1"/>
                </a:solidFill>
                <a:latin typeface="Garamond" pitchFamily="18" charset="0"/>
                <a:ea typeface="ＭＳ Ｐゴシック" pitchFamily="34" charset="-128"/>
              </a:defRPr>
            </a:lvl3pPr>
            <a:lvl4pPr marL="1609486" indent="-228785" eaLnBrk="0" hangingPunct="0">
              <a:defRPr sz="2400">
                <a:solidFill>
                  <a:schemeClr val="tx1"/>
                </a:solidFill>
                <a:latin typeface="Garamond" pitchFamily="18" charset="0"/>
                <a:ea typeface="ＭＳ Ｐゴシック" pitchFamily="34" charset="-128"/>
              </a:defRPr>
            </a:lvl4pPr>
            <a:lvl5pPr marL="2070253" indent="-230383" eaLnBrk="0" hangingPunct="0">
              <a:defRPr sz="2400">
                <a:solidFill>
                  <a:schemeClr val="tx1"/>
                </a:solidFill>
                <a:latin typeface="Garamond" pitchFamily="18" charset="0"/>
                <a:ea typeface="ＭＳ Ｐゴシック" pitchFamily="34" charset="-128"/>
              </a:defRPr>
            </a:lvl5pPr>
            <a:lvl6pPr marL="2531020"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91788"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52556"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913322" indent="-23038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a:defRPr/>
            </a:pPr>
            <a:fld id="{B327650F-651F-4250-AD1D-48C9954147CD}"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p>
        </p:txBody>
      </p:sp>
    </p:spTree>
    <p:extLst>
      <p:ext uri="{BB962C8B-B14F-4D97-AF65-F5344CB8AC3E}">
        <p14:creationId xmlns:p14="http://schemas.microsoft.com/office/powerpoint/2010/main" val="2323835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NHSN medical contraindications:</a:t>
            </a:r>
          </a:p>
          <a:p>
            <a:pPr marL="228600" indent="-228600">
              <a:buAutoNum type="arabicPeriod"/>
            </a:pPr>
            <a:r>
              <a:rPr lang="en-US" dirty="0" smtClean="0"/>
              <a:t>Severe allergic reaction to eggs or other components of </a:t>
            </a:r>
            <a:r>
              <a:rPr lang="en-US" dirty="0"/>
              <a:t>the inactivated influenza vaccine (IIV) vaccine</a:t>
            </a:r>
            <a:endParaRPr lang="en-US" dirty="0" smtClean="0"/>
          </a:p>
          <a:p>
            <a:pPr marL="228600" indent="-228600">
              <a:buAutoNum type="arabicPeriod"/>
            </a:pPr>
            <a:r>
              <a:rPr lang="en-US" dirty="0" smtClean="0"/>
              <a:t>History of Guillian</a:t>
            </a:r>
            <a:r>
              <a:rPr lang="en-US" dirty="0"/>
              <a:t>-</a:t>
            </a:r>
            <a:r>
              <a:rPr lang="en-US" dirty="0" smtClean="0"/>
              <a:t>Barre Syndrome within </a:t>
            </a:r>
            <a:r>
              <a:rPr lang="en-US" dirty="0"/>
              <a:t>6 weeks after a previous influenza vaccination</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10</a:t>
            </a:fld>
            <a:endParaRPr lang="en-US" altLang="en-US" dirty="0"/>
          </a:p>
        </p:txBody>
      </p:sp>
    </p:spTree>
    <p:extLst>
      <p:ext uri="{BB962C8B-B14F-4D97-AF65-F5344CB8AC3E}">
        <p14:creationId xmlns:p14="http://schemas.microsoft.com/office/powerpoint/2010/main" val="18866995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11</a:t>
            </a:fld>
            <a:endParaRPr lang="en-US" altLang="en-US" dirty="0"/>
          </a:p>
        </p:txBody>
      </p:sp>
    </p:spTree>
    <p:extLst>
      <p:ext uri="{BB962C8B-B14F-4D97-AF65-F5344CB8AC3E}">
        <p14:creationId xmlns:p14="http://schemas.microsoft.com/office/powerpoint/2010/main" val="30232002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lgn="l" defTabSz="939069" eaLnBrk="0" hangingPunct="0">
              <a:spcBef>
                <a:spcPct val="30000"/>
              </a:spcBef>
              <a:defRPr sz="1200">
                <a:solidFill>
                  <a:schemeClr val="tx1"/>
                </a:solidFill>
                <a:latin typeface="Arial" pitchFamily="34" charset="0"/>
              </a:defRPr>
            </a:lvl1pPr>
            <a:lvl2pPr marL="748695" indent="-287960" algn="l" defTabSz="939069" eaLnBrk="0" hangingPunct="0">
              <a:spcBef>
                <a:spcPct val="30000"/>
              </a:spcBef>
              <a:defRPr sz="1200">
                <a:solidFill>
                  <a:schemeClr val="tx1"/>
                </a:solidFill>
                <a:latin typeface="Arial" pitchFamily="34" charset="0"/>
              </a:defRPr>
            </a:lvl2pPr>
            <a:lvl3pPr marL="1151839" indent="-230368" algn="l" defTabSz="939069" eaLnBrk="0" hangingPunct="0">
              <a:spcBef>
                <a:spcPct val="30000"/>
              </a:spcBef>
              <a:defRPr sz="1200">
                <a:solidFill>
                  <a:schemeClr val="tx1"/>
                </a:solidFill>
                <a:latin typeface="Arial" pitchFamily="34" charset="0"/>
              </a:defRPr>
            </a:lvl3pPr>
            <a:lvl4pPr marL="1612572" indent="-230368" algn="l" defTabSz="939069" eaLnBrk="0" hangingPunct="0">
              <a:spcBef>
                <a:spcPct val="30000"/>
              </a:spcBef>
              <a:defRPr sz="1200">
                <a:solidFill>
                  <a:schemeClr val="tx1"/>
                </a:solidFill>
                <a:latin typeface="Arial" pitchFamily="34" charset="0"/>
              </a:defRPr>
            </a:lvl4pPr>
            <a:lvl5pPr marL="2073308" indent="-230368" algn="l" defTabSz="939069" eaLnBrk="0" hangingPunct="0">
              <a:spcBef>
                <a:spcPct val="30000"/>
              </a:spcBef>
              <a:defRPr sz="1200">
                <a:solidFill>
                  <a:schemeClr val="tx1"/>
                </a:solidFill>
                <a:latin typeface="Arial" pitchFamily="34" charset="0"/>
              </a:defRPr>
            </a:lvl5pPr>
            <a:lvl6pPr marL="2534044" indent="-230368" defTabSz="939069" eaLnBrk="0" fontAlgn="base" hangingPunct="0">
              <a:spcBef>
                <a:spcPct val="30000"/>
              </a:spcBef>
              <a:spcAft>
                <a:spcPct val="0"/>
              </a:spcAft>
              <a:defRPr sz="1200">
                <a:solidFill>
                  <a:schemeClr val="tx1"/>
                </a:solidFill>
                <a:latin typeface="Arial" pitchFamily="34" charset="0"/>
              </a:defRPr>
            </a:lvl6pPr>
            <a:lvl7pPr marL="2994781" indent="-230368" defTabSz="939069" eaLnBrk="0" fontAlgn="base" hangingPunct="0">
              <a:spcBef>
                <a:spcPct val="30000"/>
              </a:spcBef>
              <a:spcAft>
                <a:spcPct val="0"/>
              </a:spcAft>
              <a:defRPr sz="1200">
                <a:solidFill>
                  <a:schemeClr val="tx1"/>
                </a:solidFill>
                <a:latin typeface="Arial" pitchFamily="34" charset="0"/>
              </a:defRPr>
            </a:lvl7pPr>
            <a:lvl8pPr marL="3455515" indent="-230368" defTabSz="939069" eaLnBrk="0" fontAlgn="base" hangingPunct="0">
              <a:spcBef>
                <a:spcPct val="30000"/>
              </a:spcBef>
              <a:spcAft>
                <a:spcPct val="0"/>
              </a:spcAft>
              <a:defRPr sz="1200">
                <a:solidFill>
                  <a:schemeClr val="tx1"/>
                </a:solidFill>
                <a:latin typeface="Arial" pitchFamily="34" charset="0"/>
              </a:defRPr>
            </a:lvl8pPr>
            <a:lvl9pPr marL="3916250" indent="-230368" defTabSz="939069"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4F4C511F-DA1B-479E-BCD0-CC3D333578DA}" type="slidenum">
              <a:rPr lang="en-US" altLang="en-US" smtClean="0">
                <a:solidFill>
                  <a:prstClr val="black"/>
                </a:solidFill>
              </a:rPr>
              <a:pPr algn="r" eaLnBrk="1" hangingPunct="1">
                <a:spcBef>
                  <a:spcPct val="0"/>
                </a:spcBef>
              </a:pPr>
              <a:t>12</a:t>
            </a:fld>
            <a:endParaRPr lang="en-US" altLang="en-US" dirty="0" smtClean="0">
              <a:solidFill>
                <a:prstClr val="black"/>
              </a:solidFill>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r>
              <a:rPr lang="en-US" altLang="en-US" b="1" dirty="0" smtClean="0"/>
              <a:t>Updated 8-2-17</a:t>
            </a:r>
          </a:p>
        </p:txBody>
      </p:sp>
    </p:spTree>
    <p:extLst>
      <p:ext uri="{BB962C8B-B14F-4D97-AF65-F5344CB8AC3E}">
        <p14:creationId xmlns:p14="http://schemas.microsoft.com/office/powerpoint/2010/main" val="22825416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lgn="l" defTabSz="939069" eaLnBrk="0" hangingPunct="0">
              <a:spcBef>
                <a:spcPct val="30000"/>
              </a:spcBef>
              <a:defRPr sz="1200">
                <a:solidFill>
                  <a:schemeClr val="tx1"/>
                </a:solidFill>
                <a:latin typeface="Arial" pitchFamily="34" charset="0"/>
              </a:defRPr>
            </a:lvl1pPr>
            <a:lvl2pPr marL="748695" indent="-287960" algn="l" defTabSz="939069" eaLnBrk="0" hangingPunct="0">
              <a:spcBef>
                <a:spcPct val="30000"/>
              </a:spcBef>
              <a:defRPr sz="1200">
                <a:solidFill>
                  <a:schemeClr val="tx1"/>
                </a:solidFill>
                <a:latin typeface="Arial" pitchFamily="34" charset="0"/>
              </a:defRPr>
            </a:lvl2pPr>
            <a:lvl3pPr marL="1151839" indent="-230368" algn="l" defTabSz="939069" eaLnBrk="0" hangingPunct="0">
              <a:spcBef>
                <a:spcPct val="30000"/>
              </a:spcBef>
              <a:defRPr sz="1200">
                <a:solidFill>
                  <a:schemeClr val="tx1"/>
                </a:solidFill>
                <a:latin typeface="Arial" pitchFamily="34" charset="0"/>
              </a:defRPr>
            </a:lvl3pPr>
            <a:lvl4pPr marL="1612572" indent="-230368" algn="l" defTabSz="939069" eaLnBrk="0" hangingPunct="0">
              <a:spcBef>
                <a:spcPct val="30000"/>
              </a:spcBef>
              <a:defRPr sz="1200">
                <a:solidFill>
                  <a:schemeClr val="tx1"/>
                </a:solidFill>
                <a:latin typeface="Arial" pitchFamily="34" charset="0"/>
              </a:defRPr>
            </a:lvl4pPr>
            <a:lvl5pPr marL="2073308" indent="-230368" algn="l" defTabSz="939069" eaLnBrk="0" hangingPunct="0">
              <a:spcBef>
                <a:spcPct val="30000"/>
              </a:spcBef>
              <a:defRPr sz="1200">
                <a:solidFill>
                  <a:schemeClr val="tx1"/>
                </a:solidFill>
                <a:latin typeface="Arial" pitchFamily="34" charset="0"/>
              </a:defRPr>
            </a:lvl5pPr>
            <a:lvl6pPr marL="2534044" indent="-230368" defTabSz="939069" eaLnBrk="0" fontAlgn="base" hangingPunct="0">
              <a:spcBef>
                <a:spcPct val="30000"/>
              </a:spcBef>
              <a:spcAft>
                <a:spcPct val="0"/>
              </a:spcAft>
              <a:defRPr sz="1200">
                <a:solidFill>
                  <a:schemeClr val="tx1"/>
                </a:solidFill>
                <a:latin typeface="Arial" pitchFamily="34" charset="0"/>
              </a:defRPr>
            </a:lvl6pPr>
            <a:lvl7pPr marL="2994781" indent="-230368" defTabSz="939069" eaLnBrk="0" fontAlgn="base" hangingPunct="0">
              <a:spcBef>
                <a:spcPct val="30000"/>
              </a:spcBef>
              <a:spcAft>
                <a:spcPct val="0"/>
              </a:spcAft>
              <a:defRPr sz="1200">
                <a:solidFill>
                  <a:schemeClr val="tx1"/>
                </a:solidFill>
                <a:latin typeface="Arial" pitchFamily="34" charset="0"/>
              </a:defRPr>
            </a:lvl7pPr>
            <a:lvl8pPr marL="3455515" indent="-230368" defTabSz="939069" eaLnBrk="0" fontAlgn="base" hangingPunct="0">
              <a:spcBef>
                <a:spcPct val="30000"/>
              </a:spcBef>
              <a:spcAft>
                <a:spcPct val="0"/>
              </a:spcAft>
              <a:defRPr sz="1200">
                <a:solidFill>
                  <a:schemeClr val="tx1"/>
                </a:solidFill>
                <a:latin typeface="Arial" pitchFamily="34" charset="0"/>
              </a:defRPr>
            </a:lvl8pPr>
            <a:lvl9pPr marL="3916250" indent="-230368" defTabSz="939069"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913A8423-464D-4EEA-A2EC-4F1BD97AF07E}" type="slidenum">
              <a:rPr lang="en-US" altLang="en-US" smtClean="0">
                <a:solidFill>
                  <a:prstClr val="black"/>
                </a:solidFill>
              </a:rPr>
              <a:pPr algn="r" eaLnBrk="1" hangingPunct="1">
                <a:spcBef>
                  <a:spcPct val="0"/>
                </a:spcBef>
              </a:pPr>
              <a:t>13</a:t>
            </a:fld>
            <a:endParaRPr lang="en-US" altLang="en-US" dirty="0" smtClean="0">
              <a:solidFill>
                <a:prstClr val="black"/>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en-US" altLang="en-US" b="1" dirty="0" smtClean="0"/>
              <a:t>Table updated 8-2-17</a:t>
            </a:r>
          </a:p>
          <a:p>
            <a:pPr eaLnBrk="1" hangingPunct="1"/>
            <a:r>
              <a:rPr lang="en-US" altLang="en-US" b="1" dirty="0" smtClean="0"/>
              <a:t>DPH regulations do not preclude healthcare facilities</a:t>
            </a:r>
            <a:r>
              <a:rPr lang="en-US" altLang="en-US" b="1" baseline="0" dirty="0" smtClean="0"/>
              <a:t> from requiring more as a condition of employment (i.e. mandatory immunization, mask policies for HCP who decline) </a:t>
            </a:r>
          </a:p>
          <a:p>
            <a:pPr eaLnBrk="1" hangingPunct="1"/>
            <a:endParaRPr lang="en-US" altLang="en-US" b="1" baseline="0" dirty="0" smtClean="0"/>
          </a:p>
          <a:p>
            <a:pPr eaLnBrk="1" hangingPunct="1"/>
            <a:r>
              <a:rPr lang="en-US" altLang="en-US" b="1" baseline="0" dirty="0" smtClean="0"/>
              <a:t>The NHSN protocol states the “…programs should consider obtaining signed declinations from personnel who decline for reasons other than medical contraindication”</a:t>
            </a:r>
          </a:p>
          <a:p>
            <a:pPr eaLnBrk="1" hangingPunct="1"/>
            <a:r>
              <a:rPr lang="en-US" altLang="en-US" b="1" baseline="0" dirty="0" smtClean="0"/>
              <a:t>DPH requires a signed declination for those who decline vaccination. </a:t>
            </a:r>
          </a:p>
          <a:p>
            <a:pPr eaLnBrk="1" hangingPunct="1"/>
            <a:r>
              <a:rPr lang="en-US" altLang="en-US" b="1" baseline="0" dirty="0" smtClean="0"/>
              <a:t>DPH regulations allow HCP to decline vaccination. </a:t>
            </a:r>
          </a:p>
          <a:p>
            <a:pPr eaLnBrk="1" hangingPunct="1"/>
            <a:endParaRPr lang="en-US" altLang="en-US" b="1" baseline="0" dirty="0" smtClean="0"/>
          </a:p>
          <a:p>
            <a:pPr eaLnBrk="1" hangingPunct="1"/>
            <a:endParaRPr lang="en-US" altLang="en-US" b="1" baseline="0" dirty="0" smtClean="0"/>
          </a:p>
          <a:p>
            <a:pPr eaLnBrk="1" hangingPunct="1"/>
            <a:endParaRPr lang="en-US" altLang="en-US" b="1" baseline="0" dirty="0" smtClean="0"/>
          </a:p>
          <a:p>
            <a:pPr eaLnBrk="1" hangingPunct="1"/>
            <a:endParaRPr lang="en-US" altLang="en-US" b="1" baseline="0" dirty="0" smtClean="0"/>
          </a:p>
          <a:p>
            <a:pPr eaLnBrk="1" hangingPunct="1"/>
            <a:r>
              <a:rPr lang="en-US" altLang="en-US" b="1" baseline="0" dirty="0" smtClean="0"/>
              <a:t>DPH regulations </a:t>
            </a:r>
            <a:endParaRPr lang="en-US" altLang="en-US" b="1" dirty="0" smtClean="0"/>
          </a:p>
        </p:txBody>
      </p:sp>
    </p:spTree>
    <p:extLst>
      <p:ext uri="{BB962C8B-B14F-4D97-AF65-F5344CB8AC3E}">
        <p14:creationId xmlns:p14="http://schemas.microsoft.com/office/powerpoint/2010/main" val="27386401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lgn="l" defTabSz="939069" eaLnBrk="0" hangingPunct="0">
              <a:spcBef>
                <a:spcPct val="30000"/>
              </a:spcBef>
              <a:defRPr sz="1200">
                <a:solidFill>
                  <a:schemeClr val="tx1"/>
                </a:solidFill>
                <a:latin typeface="Arial" pitchFamily="34" charset="0"/>
              </a:defRPr>
            </a:lvl1pPr>
            <a:lvl2pPr marL="748695" indent="-287960" algn="l" defTabSz="939069" eaLnBrk="0" hangingPunct="0">
              <a:spcBef>
                <a:spcPct val="30000"/>
              </a:spcBef>
              <a:defRPr sz="1200">
                <a:solidFill>
                  <a:schemeClr val="tx1"/>
                </a:solidFill>
                <a:latin typeface="Arial" pitchFamily="34" charset="0"/>
              </a:defRPr>
            </a:lvl2pPr>
            <a:lvl3pPr marL="1151839" indent="-230368" algn="l" defTabSz="939069" eaLnBrk="0" hangingPunct="0">
              <a:spcBef>
                <a:spcPct val="30000"/>
              </a:spcBef>
              <a:defRPr sz="1200">
                <a:solidFill>
                  <a:schemeClr val="tx1"/>
                </a:solidFill>
                <a:latin typeface="Arial" pitchFamily="34" charset="0"/>
              </a:defRPr>
            </a:lvl3pPr>
            <a:lvl4pPr marL="1612572" indent="-230368" algn="l" defTabSz="939069" eaLnBrk="0" hangingPunct="0">
              <a:spcBef>
                <a:spcPct val="30000"/>
              </a:spcBef>
              <a:defRPr sz="1200">
                <a:solidFill>
                  <a:schemeClr val="tx1"/>
                </a:solidFill>
                <a:latin typeface="Arial" pitchFamily="34" charset="0"/>
              </a:defRPr>
            </a:lvl4pPr>
            <a:lvl5pPr marL="2073308" indent="-230368" algn="l" defTabSz="939069" eaLnBrk="0" hangingPunct="0">
              <a:spcBef>
                <a:spcPct val="30000"/>
              </a:spcBef>
              <a:defRPr sz="1200">
                <a:solidFill>
                  <a:schemeClr val="tx1"/>
                </a:solidFill>
                <a:latin typeface="Arial" pitchFamily="34" charset="0"/>
              </a:defRPr>
            </a:lvl5pPr>
            <a:lvl6pPr marL="2534044" indent="-230368" defTabSz="939069" eaLnBrk="0" fontAlgn="base" hangingPunct="0">
              <a:spcBef>
                <a:spcPct val="30000"/>
              </a:spcBef>
              <a:spcAft>
                <a:spcPct val="0"/>
              </a:spcAft>
              <a:defRPr sz="1200">
                <a:solidFill>
                  <a:schemeClr val="tx1"/>
                </a:solidFill>
                <a:latin typeface="Arial" pitchFamily="34" charset="0"/>
              </a:defRPr>
            </a:lvl6pPr>
            <a:lvl7pPr marL="2994781" indent="-230368" defTabSz="939069" eaLnBrk="0" fontAlgn="base" hangingPunct="0">
              <a:spcBef>
                <a:spcPct val="30000"/>
              </a:spcBef>
              <a:spcAft>
                <a:spcPct val="0"/>
              </a:spcAft>
              <a:defRPr sz="1200">
                <a:solidFill>
                  <a:schemeClr val="tx1"/>
                </a:solidFill>
                <a:latin typeface="Arial" pitchFamily="34" charset="0"/>
              </a:defRPr>
            </a:lvl7pPr>
            <a:lvl8pPr marL="3455515" indent="-230368" defTabSz="939069" eaLnBrk="0" fontAlgn="base" hangingPunct="0">
              <a:spcBef>
                <a:spcPct val="30000"/>
              </a:spcBef>
              <a:spcAft>
                <a:spcPct val="0"/>
              </a:spcAft>
              <a:defRPr sz="1200">
                <a:solidFill>
                  <a:schemeClr val="tx1"/>
                </a:solidFill>
                <a:latin typeface="Arial" pitchFamily="34" charset="0"/>
              </a:defRPr>
            </a:lvl8pPr>
            <a:lvl9pPr marL="3916250" indent="-230368" defTabSz="939069"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C885814C-D871-44F7-8D1C-2575F0BE509D}" type="slidenum">
              <a:rPr lang="en-US" altLang="en-US" smtClean="0">
                <a:solidFill>
                  <a:prstClr val="black"/>
                </a:solidFill>
              </a:rPr>
              <a:pPr algn="r" eaLnBrk="1" hangingPunct="1">
                <a:spcBef>
                  <a:spcPct val="0"/>
                </a:spcBef>
              </a:pPr>
              <a:t>14</a:t>
            </a:fld>
            <a:endParaRPr lang="en-US" altLang="en-US" dirty="0" smtClean="0">
              <a:solidFill>
                <a:prstClr val="black"/>
              </a:solidFill>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eaLnBrk="1" hangingPunct="1"/>
            <a:r>
              <a:rPr lang="en-US" altLang="en-US" b="1" dirty="0" smtClean="0"/>
              <a:t>Chart updated 8-2-17</a:t>
            </a:r>
          </a:p>
        </p:txBody>
      </p:sp>
    </p:spTree>
    <p:extLst>
      <p:ext uri="{BB962C8B-B14F-4D97-AF65-F5344CB8AC3E}">
        <p14:creationId xmlns:p14="http://schemas.microsoft.com/office/powerpoint/2010/main" val="3597083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l" defTabSz="939069" eaLnBrk="0" hangingPunct="0">
              <a:spcBef>
                <a:spcPct val="30000"/>
              </a:spcBef>
              <a:defRPr sz="1200">
                <a:solidFill>
                  <a:schemeClr val="tx1"/>
                </a:solidFill>
                <a:latin typeface="Arial" pitchFamily="34" charset="0"/>
              </a:defRPr>
            </a:lvl1pPr>
            <a:lvl2pPr marL="748695" indent="-287960" algn="l" defTabSz="939069" eaLnBrk="0" hangingPunct="0">
              <a:spcBef>
                <a:spcPct val="30000"/>
              </a:spcBef>
              <a:defRPr sz="1200">
                <a:solidFill>
                  <a:schemeClr val="tx1"/>
                </a:solidFill>
                <a:latin typeface="Arial" pitchFamily="34" charset="0"/>
              </a:defRPr>
            </a:lvl2pPr>
            <a:lvl3pPr marL="1151839" indent="-230368" algn="l" defTabSz="939069" eaLnBrk="0" hangingPunct="0">
              <a:spcBef>
                <a:spcPct val="30000"/>
              </a:spcBef>
              <a:defRPr sz="1200">
                <a:solidFill>
                  <a:schemeClr val="tx1"/>
                </a:solidFill>
                <a:latin typeface="Arial" pitchFamily="34" charset="0"/>
              </a:defRPr>
            </a:lvl3pPr>
            <a:lvl4pPr marL="1612572" indent="-230368" algn="l" defTabSz="939069" eaLnBrk="0" hangingPunct="0">
              <a:spcBef>
                <a:spcPct val="30000"/>
              </a:spcBef>
              <a:defRPr sz="1200">
                <a:solidFill>
                  <a:schemeClr val="tx1"/>
                </a:solidFill>
                <a:latin typeface="Arial" pitchFamily="34" charset="0"/>
              </a:defRPr>
            </a:lvl4pPr>
            <a:lvl5pPr marL="2073308" indent="-230368" algn="l" defTabSz="939069" eaLnBrk="0" hangingPunct="0">
              <a:spcBef>
                <a:spcPct val="30000"/>
              </a:spcBef>
              <a:defRPr sz="1200">
                <a:solidFill>
                  <a:schemeClr val="tx1"/>
                </a:solidFill>
                <a:latin typeface="Arial" pitchFamily="34" charset="0"/>
              </a:defRPr>
            </a:lvl5pPr>
            <a:lvl6pPr marL="2534044" indent="-230368" defTabSz="939069" eaLnBrk="0" fontAlgn="base" hangingPunct="0">
              <a:spcBef>
                <a:spcPct val="30000"/>
              </a:spcBef>
              <a:spcAft>
                <a:spcPct val="0"/>
              </a:spcAft>
              <a:defRPr sz="1200">
                <a:solidFill>
                  <a:schemeClr val="tx1"/>
                </a:solidFill>
                <a:latin typeface="Arial" pitchFamily="34" charset="0"/>
              </a:defRPr>
            </a:lvl6pPr>
            <a:lvl7pPr marL="2994781" indent="-230368" defTabSz="939069" eaLnBrk="0" fontAlgn="base" hangingPunct="0">
              <a:spcBef>
                <a:spcPct val="30000"/>
              </a:spcBef>
              <a:spcAft>
                <a:spcPct val="0"/>
              </a:spcAft>
              <a:defRPr sz="1200">
                <a:solidFill>
                  <a:schemeClr val="tx1"/>
                </a:solidFill>
                <a:latin typeface="Arial" pitchFamily="34" charset="0"/>
              </a:defRPr>
            </a:lvl7pPr>
            <a:lvl8pPr marL="3455515" indent="-230368" defTabSz="939069" eaLnBrk="0" fontAlgn="base" hangingPunct="0">
              <a:spcBef>
                <a:spcPct val="30000"/>
              </a:spcBef>
              <a:spcAft>
                <a:spcPct val="0"/>
              </a:spcAft>
              <a:defRPr sz="1200">
                <a:solidFill>
                  <a:schemeClr val="tx1"/>
                </a:solidFill>
                <a:latin typeface="Arial" pitchFamily="34" charset="0"/>
              </a:defRPr>
            </a:lvl8pPr>
            <a:lvl9pPr marL="3916250" indent="-230368" defTabSz="939069"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EAC9D0D9-D548-4CF8-A6B2-C0F24317AC14}" type="slidenum">
              <a:rPr lang="en-US" altLang="en-US" smtClean="0">
                <a:solidFill>
                  <a:prstClr val="black"/>
                </a:solidFill>
              </a:rPr>
              <a:pPr algn="r" eaLnBrk="1" hangingPunct="1">
                <a:spcBef>
                  <a:spcPct val="0"/>
                </a:spcBef>
              </a:pPr>
              <a:t>15</a:t>
            </a:fld>
            <a:endParaRPr lang="en-US" altLang="en-US" dirty="0" smtClean="0">
              <a:solidFill>
                <a:prstClr val="black"/>
              </a:solidFill>
            </a:endParaRPr>
          </a:p>
        </p:txBody>
      </p:sp>
      <p:sp>
        <p:nvSpPr>
          <p:cNvPr id="45059" name="Rectangle 2"/>
          <p:cNvSpPr>
            <a:spLocks noGrp="1" noRot="1" noChangeAspect="1" noTextEdit="1"/>
          </p:cNvSpPr>
          <p:nvPr>
            <p:ph type="sldImg"/>
          </p:nvPr>
        </p:nvSpPr>
        <p:spPr>
          <a:ln/>
        </p:spPr>
      </p:sp>
      <p:sp>
        <p:nvSpPr>
          <p:cNvPr id="45060" name="Rectangle 3"/>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460735" eaLnBrk="1" hangingPunct="1"/>
            <a:r>
              <a:rPr lang="en-US" altLang="en-US" b="1" dirty="0" smtClean="0">
                <a:solidFill>
                  <a:srgbClr val="969696"/>
                </a:solidFill>
              </a:rPr>
              <a:t>Slide</a:t>
            </a:r>
            <a:r>
              <a:rPr lang="en-US" altLang="en-US" b="1" baseline="0" dirty="0" smtClean="0">
                <a:solidFill>
                  <a:srgbClr val="969696"/>
                </a:solidFill>
              </a:rPr>
              <a:t> updated 8-2-17</a:t>
            </a:r>
            <a:endParaRPr lang="en-US" altLang="en-US" b="1" dirty="0" smtClean="0">
              <a:solidFill>
                <a:srgbClr val="969696"/>
              </a:solidFill>
            </a:endParaRPr>
          </a:p>
        </p:txBody>
      </p:sp>
    </p:spTree>
    <p:extLst>
      <p:ext uri="{BB962C8B-B14F-4D97-AF65-F5344CB8AC3E}">
        <p14:creationId xmlns:p14="http://schemas.microsoft.com/office/powerpoint/2010/main" val="1787972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19587100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updated 8-10-17. Data embedded.  </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solidFill>
                  <a:prstClr val="black"/>
                </a:solidFill>
              </a:rPr>
              <a:pPr>
                <a:defRPr/>
              </a:pPr>
              <a:t>17</a:t>
            </a:fld>
            <a:endParaRPr lang="en-US" altLang="en-US" dirty="0">
              <a:solidFill>
                <a:prstClr val="black"/>
              </a:solidFill>
            </a:endParaRPr>
          </a:p>
        </p:txBody>
      </p:sp>
    </p:spTree>
    <p:extLst>
      <p:ext uri="{BB962C8B-B14F-4D97-AF65-F5344CB8AC3E}">
        <p14:creationId xmlns:p14="http://schemas.microsoft.com/office/powerpoint/2010/main" val="4082453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Updated 8/10/17</a:t>
            </a:r>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18</a:t>
            </a:fld>
            <a:endParaRPr lang="en-US" altLang="en-US" dirty="0"/>
          </a:p>
        </p:txBody>
      </p:sp>
    </p:spTree>
    <p:extLst>
      <p:ext uri="{BB962C8B-B14F-4D97-AF65-F5344CB8AC3E}">
        <p14:creationId xmlns:p14="http://schemas.microsoft.com/office/powerpoint/2010/main" val="36096418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Graph updated 8-10-17. Data embedded.  </a:t>
            </a:r>
          </a:p>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solidFill>
                  <a:prstClr val="black"/>
                </a:solidFill>
              </a:rPr>
              <a:pPr>
                <a:defRPr/>
              </a:pPr>
              <a:t>19</a:t>
            </a:fld>
            <a:endParaRPr lang="en-US" altLang="en-US" dirty="0">
              <a:solidFill>
                <a:prstClr val="black"/>
              </a:solidFill>
            </a:endParaRPr>
          </a:p>
        </p:txBody>
      </p:sp>
    </p:spTree>
    <p:extLst>
      <p:ext uri="{BB962C8B-B14F-4D97-AF65-F5344CB8AC3E}">
        <p14:creationId xmlns:p14="http://schemas.microsoft.com/office/powerpoint/2010/main" val="4082453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Regulation Review Project established under Executive Order 562 did not result in changes to the influenza requirements. </a:t>
            </a:r>
          </a:p>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a:t>
            </a:fld>
            <a:endParaRPr lang="en-US" altLang="en-US" dirty="0"/>
          </a:p>
        </p:txBody>
      </p:sp>
    </p:spTree>
    <p:extLst>
      <p:ext uri="{BB962C8B-B14F-4D97-AF65-F5344CB8AC3E}">
        <p14:creationId xmlns:p14="http://schemas.microsoft.com/office/powerpoint/2010/main" val="3634597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updated 8-10-17</a:t>
            </a:r>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20</a:t>
            </a:fld>
            <a:endParaRPr lang="en-US" altLang="en-US" dirty="0"/>
          </a:p>
        </p:txBody>
      </p:sp>
    </p:spTree>
    <p:extLst>
      <p:ext uri="{BB962C8B-B14F-4D97-AF65-F5344CB8AC3E}">
        <p14:creationId xmlns:p14="http://schemas.microsoft.com/office/powerpoint/2010/main" val="24960065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updated 8-10-17</a:t>
            </a:r>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21</a:t>
            </a:fld>
            <a:endParaRPr lang="en-US" altLang="en-US" dirty="0"/>
          </a:p>
        </p:txBody>
      </p:sp>
    </p:spTree>
    <p:extLst>
      <p:ext uri="{BB962C8B-B14F-4D97-AF65-F5344CB8AC3E}">
        <p14:creationId xmlns:p14="http://schemas.microsoft.com/office/powerpoint/2010/main" val="7927137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a:t>
            </a:r>
            <a:r>
              <a:rPr lang="en-US" baseline="0" dirty="0" smtClean="0"/>
              <a:t> updated 8-10-17</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22</a:t>
            </a:fld>
            <a:endParaRPr lang="en-US" altLang="en-US" dirty="0"/>
          </a:p>
        </p:txBody>
      </p:sp>
    </p:spTree>
    <p:extLst>
      <p:ext uri="{BB962C8B-B14F-4D97-AF65-F5344CB8AC3E}">
        <p14:creationId xmlns:p14="http://schemas.microsoft.com/office/powerpoint/2010/main" val="7138764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2799">
              <a:defRPr/>
            </a:pPr>
            <a:r>
              <a:rPr lang="en-US" sz="1400" dirty="0"/>
              <a:t>Slide Updated 8-14-17</a:t>
            </a:r>
          </a:p>
          <a:p>
            <a:pPr defTabSz="912799">
              <a:defRPr/>
            </a:pPr>
            <a:r>
              <a:rPr lang="en-US" sz="1400" b="1" dirty="0" smtClean="0">
                <a:solidFill>
                  <a:srgbClr val="FF0000"/>
                </a:solidFill>
              </a:rPr>
              <a:t>Number of licensed clinics: 336  ( In 2016</a:t>
            </a:r>
            <a:r>
              <a:rPr lang="en-US" sz="1400" b="1" baseline="0" dirty="0" smtClean="0">
                <a:solidFill>
                  <a:srgbClr val="FF0000"/>
                </a:solidFill>
              </a:rPr>
              <a:t> </a:t>
            </a:r>
            <a:r>
              <a:rPr lang="en-US" sz="1400" b="1" dirty="0" smtClean="0">
                <a:solidFill>
                  <a:srgbClr val="FF0000"/>
                </a:solidFill>
              </a:rPr>
              <a:t>142  clinics reported)</a:t>
            </a:r>
            <a:r>
              <a:rPr lang="en-US" sz="1400" b="1" baseline="0" dirty="0" smtClean="0">
                <a:solidFill>
                  <a:srgbClr val="FF0000"/>
                </a:solidFill>
              </a:rPr>
              <a:t> </a:t>
            </a:r>
            <a:r>
              <a:rPr lang="en-US" sz="1400" b="1" dirty="0" smtClean="0">
                <a:solidFill>
                  <a:srgbClr val="FF0000"/>
                </a:solidFill>
              </a:rPr>
              <a:t> </a:t>
            </a:r>
          </a:p>
          <a:p>
            <a:pPr defTabSz="912799">
              <a:defRPr/>
            </a:pPr>
            <a:endParaRPr lang="en-US" sz="1400" b="1"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23</a:t>
            </a:fld>
            <a:endParaRPr lang="en-US" altLang="en-US" dirty="0"/>
          </a:p>
        </p:txBody>
      </p:sp>
    </p:spTree>
    <p:extLst>
      <p:ext uri="{BB962C8B-B14F-4D97-AF65-F5344CB8AC3E}">
        <p14:creationId xmlns:p14="http://schemas.microsoft.com/office/powerpoint/2010/main" val="35111327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updated 8-14-17</a:t>
            </a:r>
          </a:p>
          <a:p>
            <a:r>
              <a:rPr lang="en-US" b="1" dirty="0" smtClean="0"/>
              <a:t>Number of licensed nursing homes: 413;  In 2016 351 nursing</a:t>
            </a:r>
            <a:r>
              <a:rPr lang="en-US" b="1" baseline="0" dirty="0" smtClean="0"/>
              <a:t> homes </a:t>
            </a:r>
            <a:r>
              <a:rPr lang="en-US" b="1" dirty="0" smtClean="0"/>
              <a:t>reported.</a:t>
            </a:r>
          </a:p>
          <a:p>
            <a:endParaRPr lang="en-US" b="1"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24</a:t>
            </a:fld>
            <a:endParaRPr lang="en-US" altLang="en-US" dirty="0"/>
          </a:p>
        </p:txBody>
      </p:sp>
    </p:spTree>
    <p:extLst>
      <p:ext uri="{BB962C8B-B14F-4D97-AF65-F5344CB8AC3E}">
        <p14:creationId xmlns:p14="http://schemas.microsoft.com/office/powerpoint/2010/main" val="19815379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Number of licensed rest homes: 66.</a:t>
            </a:r>
            <a:r>
              <a:rPr lang="en-US" sz="1400" b="1" baseline="0" dirty="0" smtClean="0"/>
              <a:t> In </a:t>
            </a:r>
            <a:r>
              <a:rPr lang="en-US" sz="1400" b="1" dirty="0" smtClean="0"/>
              <a:t>2016</a:t>
            </a:r>
            <a:r>
              <a:rPr lang="en-US" sz="1400" b="1" baseline="0" dirty="0" smtClean="0"/>
              <a:t> </a:t>
            </a:r>
            <a:r>
              <a:rPr lang="en-US" sz="1400" b="1" dirty="0" smtClean="0"/>
              <a:t>32 Rest</a:t>
            </a:r>
            <a:r>
              <a:rPr lang="en-US" sz="1400" b="1" baseline="0" dirty="0" smtClean="0"/>
              <a:t> Homes </a:t>
            </a:r>
            <a:r>
              <a:rPr lang="en-US" sz="1400" b="1" dirty="0" smtClean="0"/>
              <a:t>reported. </a:t>
            </a:r>
          </a:p>
          <a:p>
            <a:endParaRPr lang="en-US" sz="1400" dirty="0" smtClean="0"/>
          </a:p>
          <a:p>
            <a:endParaRPr lang="en-US" sz="1400"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25</a:t>
            </a:fld>
            <a:endParaRPr lang="en-US" altLang="en-US" dirty="0"/>
          </a:p>
        </p:txBody>
      </p:sp>
    </p:spTree>
    <p:extLst>
      <p:ext uri="{BB962C8B-B14F-4D97-AF65-F5344CB8AC3E}">
        <p14:creationId xmlns:p14="http://schemas.microsoft.com/office/powerpoint/2010/main" val="23816206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Number of adult day health facilities: 149 licensed with 17 licenses pending.</a:t>
            </a:r>
            <a:r>
              <a:rPr lang="en-US" b="1" baseline="0" dirty="0" smtClean="0"/>
              <a:t> In </a:t>
            </a:r>
            <a:r>
              <a:rPr lang="en-US" b="1" dirty="0" smtClean="0"/>
              <a:t>2016</a:t>
            </a:r>
            <a:r>
              <a:rPr lang="en-US" b="1" baseline="0" dirty="0" smtClean="0"/>
              <a:t>, </a:t>
            </a:r>
            <a:r>
              <a:rPr lang="en-US" b="1" dirty="0" smtClean="0"/>
              <a:t>114  ADH facilities reported. </a:t>
            </a:r>
          </a:p>
          <a:p>
            <a:endParaRPr lang="en-US"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26</a:t>
            </a:fld>
            <a:endParaRPr lang="en-US" altLang="en-US" dirty="0"/>
          </a:p>
        </p:txBody>
      </p:sp>
    </p:spTree>
    <p:extLst>
      <p:ext uri="{BB962C8B-B14F-4D97-AF65-F5344CB8AC3E}">
        <p14:creationId xmlns:p14="http://schemas.microsoft.com/office/powerpoint/2010/main" val="369460662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 updated 8-14-17</a:t>
            </a:r>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27</a:t>
            </a:fld>
            <a:endParaRPr lang="en-US" altLang="en-US" dirty="0"/>
          </a:p>
        </p:txBody>
      </p:sp>
    </p:spTree>
    <p:extLst>
      <p:ext uri="{BB962C8B-B14F-4D97-AF65-F5344CB8AC3E}">
        <p14:creationId xmlns:p14="http://schemas.microsoft.com/office/powerpoint/2010/main" val="17413145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The Clinic Category had a slightly lower rate of vaccination this last season (65%) than reported in 2012-2013 (67%).</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28</a:t>
            </a:fld>
            <a:endParaRPr lang="en-US" altLang="en-US" dirty="0"/>
          </a:p>
        </p:txBody>
      </p:sp>
    </p:spTree>
    <p:extLst>
      <p:ext uri="{BB962C8B-B14F-4D97-AF65-F5344CB8AC3E}">
        <p14:creationId xmlns:p14="http://schemas.microsoft.com/office/powerpoint/2010/main" val="2676055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29</a:t>
            </a:fld>
            <a:endParaRPr lang="en-US" altLang="en-US" dirty="0"/>
          </a:p>
        </p:txBody>
      </p:sp>
    </p:spTree>
    <p:extLst>
      <p:ext uri="{BB962C8B-B14F-4D97-AF65-F5344CB8AC3E}">
        <p14:creationId xmlns:p14="http://schemas.microsoft.com/office/powerpoint/2010/main" val="9432395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a:t>
            </a:fld>
            <a:endParaRPr lang="en-US" altLang="en-US" dirty="0"/>
          </a:p>
        </p:txBody>
      </p:sp>
    </p:spTree>
    <p:extLst>
      <p:ext uri="{BB962C8B-B14F-4D97-AF65-F5344CB8AC3E}">
        <p14:creationId xmlns:p14="http://schemas.microsoft.com/office/powerpoint/2010/main" val="13038348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800" b="1" i="0" u="none" strike="noStrike" kern="0" cap="none" spc="0" normalizeH="0" baseline="0" noProof="0" dirty="0" smtClean="0">
                <a:ln>
                  <a:noFill/>
                </a:ln>
                <a:solidFill>
                  <a:prstClr val="black"/>
                </a:solidFill>
                <a:effectLst/>
                <a:uLnTx/>
                <a:uFillTx/>
                <a:latin typeface="Calibri"/>
                <a:ea typeface="ＭＳ Ｐゴシック" charset="0"/>
              </a:rPr>
              <a:t>Key stakeholders include: MHHA, Steward, MCCH, MA Senior Care, MADSA,  Massachusetts Coalition for the Prevention of Medical Errors and the Betsy Lehman Center</a:t>
            </a:r>
          </a:p>
          <a:p>
            <a:endParaRPr lang="en-US" b="1"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30</a:t>
            </a:fld>
            <a:endParaRPr lang="en-US" altLang="en-US" dirty="0"/>
          </a:p>
        </p:txBody>
      </p:sp>
    </p:spTree>
    <p:extLst>
      <p:ext uri="{BB962C8B-B14F-4D97-AF65-F5344CB8AC3E}">
        <p14:creationId xmlns:p14="http://schemas.microsoft.com/office/powerpoint/2010/main" val="3630494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lvl1pPr algn="l" defTabSz="939108" eaLnBrk="0" hangingPunct="0">
              <a:spcBef>
                <a:spcPct val="30000"/>
              </a:spcBef>
              <a:defRPr sz="1200">
                <a:solidFill>
                  <a:schemeClr val="tx1"/>
                </a:solidFill>
                <a:latin typeface="Arial" pitchFamily="34" charset="0"/>
              </a:defRPr>
            </a:lvl1pPr>
            <a:lvl2pPr marL="748726" indent="-287972" algn="l" defTabSz="939108" eaLnBrk="0" hangingPunct="0">
              <a:spcBef>
                <a:spcPct val="30000"/>
              </a:spcBef>
              <a:defRPr sz="1200">
                <a:solidFill>
                  <a:schemeClr val="tx1"/>
                </a:solidFill>
                <a:latin typeface="Arial" pitchFamily="34" charset="0"/>
              </a:defRPr>
            </a:lvl2pPr>
            <a:lvl3pPr marL="1151888" indent="-230378" algn="l" defTabSz="939108" eaLnBrk="0" hangingPunct="0">
              <a:spcBef>
                <a:spcPct val="30000"/>
              </a:spcBef>
              <a:defRPr sz="1200">
                <a:solidFill>
                  <a:schemeClr val="tx1"/>
                </a:solidFill>
                <a:latin typeface="Arial" pitchFamily="34" charset="0"/>
              </a:defRPr>
            </a:lvl3pPr>
            <a:lvl4pPr marL="1612641" indent="-230378" algn="l" defTabSz="939108" eaLnBrk="0" hangingPunct="0">
              <a:spcBef>
                <a:spcPct val="30000"/>
              </a:spcBef>
              <a:defRPr sz="1200">
                <a:solidFill>
                  <a:schemeClr val="tx1"/>
                </a:solidFill>
                <a:latin typeface="Arial" pitchFamily="34" charset="0"/>
              </a:defRPr>
            </a:lvl4pPr>
            <a:lvl5pPr marL="2073397" indent="-230378" algn="l" defTabSz="939108" eaLnBrk="0" hangingPunct="0">
              <a:spcBef>
                <a:spcPct val="30000"/>
              </a:spcBef>
              <a:defRPr sz="1200">
                <a:solidFill>
                  <a:schemeClr val="tx1"/>
                </a:solidFill>
                <a:latin typeface="Arial" pitchFamily="34" charset="0"/>
              </a:defRPr>
            </a:lvl5pPr>
            <a:lvl6pPr marL="2534151" indent="-230378" defTabSz="939108" eaLnBrk="0" fontAlgn="base" hangingPunct="0">
              <a:spcBef>
                <a:spcPct val="30000"/>
              </a:spcBef>
              <a:spcAft>
                <a:spcPct val="0"/>
              </a:spcAft>
              <a:defRPr sz="1200">
                <a:solidFill>
                  <a:schemeClr val="tx1"/>
                </a:solidFill>
                <a:latin typeface="Arial" pitchFamily="34" charset="0"/>
              </a:defRPr>
            </a:lvl6pPr>
            <a:lvl7pPr marL="2994906" indent="-230378" defTabSz="939108" eaLnBrk="0" fontAlgn="base" hangingPunct="0">
              <a:spcBef>
                <a:spcPct val="30000"/>
              </a:spcBef>
              <a:spcAft>
                <a:spcPct val="0"/>
              </a:spcAft>
              <a:defRPr sz="1200">
                <a:solidFill>
                  <a:schemeClr val="tx1"/>
                </a:solidFill>
                <a:latin typeface="Arial" pitchFamily="34" charset="0"/>
              </a:defRPr>
            </a:lvl7pPr>
            <a:lvl8pPr marL="3455661" indent="-230378" defTabSz="939108" eaLnBrk="0" fontAlgn="base" hangingPunct="0">
              <a:spcBef>
                <a:spcPct val="30000"/>
              </a:spcBef>
              <a:spcAft>
                <a:spcPct val="0"/>
              </a:spcAft>
              <a:defRPr sz="1200">
                <a:solidFill>
                  <a:schemeClr val="tx1"/>
                </a:solidFill>
                <a:latin typeface="Arial" pitchFamily="34" charset="0"/>
              </a:defRPr>
            </a:lvl8pPr>
            <a:lvl9pPr marL="3916415" indent="-230378" defTabSz="939108" eaLnBrk="0" fontAlgn="base" hangingPunct="0">
              <a:spcBef>
                <a:spcPct val="30000"/>
              </a:spcBef>
              <a:spcAft>
                <a:spcPct val="0"/>
              </a:spcAft>
              <a:defRPr sz="1200">
                <a:solidFill>
                  <a:schemeClr val="tx1"/>
                </a:solidFill>
                <a:latin typeface="Arial" pitchFamily="34" charset="0"/>
              </a:defRPr>
            </a:lvl9pPr>
          </a:lstStyle>
          <a:p>
            <a:pPr algn="r" eaLnBrk="1" hangingPunct="1">
              <a:spcBef>
                <a:spcPct val="0"/>
              </a:spcBef>
            </a:pPr>
            <a:fld id="{7177AD7B-02B0-4BAE-983D-A44E09F85BB9}" type="slidenum">
              <a:rPr lang="en-US" altLang="en-US" smtClean="0"/>
              <a:pPr algn="r" eaLnBrk="1" hangingPunct="1">
                <a:spcBef>
                  <a:spcPct val="0"/>
                </a:spcBef>
              </a:pPr>
              <a:t>4</a:t>
            </a:fld>
            <a:endParaRPr lang="en-US" altLang="en-US" dirty="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endParaRPr lang="en-US" altLang="en-US" b="1" dirty="0" smtClean="0"/>
          </a:p>
        </p:txBody>
      </p:sp>
    </p:spTree>
    <p:extLst>
      <p:ext uri="{BB962C8B-B14F-4D97-AF65-F5344CB8AC3E}">
        <p14:creationId xmlns:p14="http://schemas.microsoft.com/office/powerpoint/2010/main" val="1887040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5</a:t>
            </a:fld>
            <a:endParaRPr lang="en-US" altLang="en-US" dirty="0"/>
          </a:p>
        </p:txBody>
      </p:sp>
    </p:spTree>
    <p:extLst>
      <p:ext uri="{BB962C8B-B14F-4D97-AF65-F5344CB8AC3E}">
        <p14:creationId xmlns:p14="http://schemas.microsoft.com/office/powerpoint/2010/main" val="4218495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6</a:t>
            </a:fld>
            <a:endParaRPr lang="en-US" altLang="en-US" dirty="0"/>
          </a:p>
        </p:txBody>
      </p:sp>
    </p:spTree>
    <p:extLst>
      <p:ext uri="{BB962C8B-B14F-4D97-AF65-F5344CB8AC3E}">
        <p14:creationId xmlns:p14="http://schemas.microsoft.com/office/powerpoint/2010/main" val="3206742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7</a:t>
            </a:fld>
            <a:endParaRPr lang="en-US" altLang="en-US" dirty="0"/>
          </a:p>
        </p:txBody>
      </p:sp>
    </p:spTree>
    <p:extLst>
      <p:ext uri="{BB962C8B-B14F-4D97-AF65-F5344CB8AC3E}">
        <p14:creationId xmlns:p14="http://schemas.microsoft.com/office/powerpoint/2010/main" val="336058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A920A4EE-8F81-4B24-A0FF-2DD43905E047}" type="slidenum">
              <a:rPr lang="en-US" altLang="en-US" smtClean="0"/>
              <a:pPr>
                <a:defRPr/>
              </a:pPr>
              <a:t>8</a:t>
            </a:fld>
            <a:endParaRPr lang="en-US" altLang="en-US" dirty="0"/>
          </a:p>
        </p:txBody>
      </p:sp>
    </p:spTree>
    <p:extLst>
      <p:ext uri="{BB962C8B-B14F-4D97-AF65-F5344CB8AC3E}">
        <p14:creationId xmlns:p14="http://schemas.microsoft.com/office/powerpoint/2010/main" val="6113765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solidFill>
                  <a:prstClr val="black"/>
                </a:solidFill>
              </a:rPr>
              <a:pPr>
                <a:defRPr/>
              </a:pPr>
              <a:t>9</a:t>
            </a:fld>
            <a:endParaRPr lang="en-US" altLang="en-US" dirty="0">
              <a:solidFill>
                <a:prstClr val="black"/>
              </a:solidFill>
            </a:endParaRPr>
          </a:p>
        </p:txBody>
      </p:sp>
    </p:spTree>
    <p:extLst>
      <p:ext uri="{BB962C8B-B14F-4D97-AF65-F5344CB8AC3E}">
        <p14:creationId xmlns:p14="http://schemas.microsoft.com/office/powerpoint/2010/main" val="62097154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1.png"/>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1.png"/>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41.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4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00" tIns="60202" rIns="120300" bIns="60202"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9" y="2130425"/>
            <a:ext cx="7772401" cy="1470024"/>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smtClean="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49254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6330221E-206D-4EDF-8BD5-4F422574FF96}" type="slidenum">
              <a:rPr lang="en-US" altLang="en-US"/>
              <a:pPr>
                <a:defRPr/>
              </a:pPr>
              <a:t>‹#›</a:t>
            </a:fld>
            <a:endParaRPr lang="en-US" altLang="en-US" dirty="0"/>
          </a:p>
        </p:txBody>
      </p:sp>
    </p:spTree>
    <p:extLst>
      <p:ext uri="{BB962C8B-B14F-4D97-AF65-F5344CB8AC3E}">
        <p14:creationId xmlns:p14="http://schemas.microsoft.com/office/powerpoint/2010/main" val="2712634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3F6BA771-D7E7-497A-86AB-BE3FEC673950}" type="slidenum">
              <a:rPr lang="en-US" altLang="en-US"/>
              <a:pPr>
                <a:defRPr/>
              </a:pPr>
              <a:t>‹#›</a:t>
            </a:fld>
            <a:endParaRPr lang="en-US" altLang="en-US" dirty="0"/>
          </a:p>
        </p:txBody>
      </p:sp>
    </p:spTree>
    <p:extLst>
      <p:ext uri="{BB962C8B-B14F-4D97-AF65-F5344CB8AC3E}">
        <p14:creationId xmlns:p14="http://schemas.microsoft.com/office/powerpoint/2010/main" val="2671319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2"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5B8F94A3-24CE-4734-AECA-97BAB095DF11}" type="slidenum">
              <a:rPr lang="en-US" altLang="en-US"/>
              <a:pPr>
                <a:defRPr/>
              </a:pPr>
              <a:t>‹#›</a:t>
            </a:fld>
            <a:endParaRPr lang="en-US" altLang="en-US" dirty="0"/>
          </a:p>
        </p:txBody>
      </p:sp>
    </p:spTree>
    <p:extLst>
      <p:ext uri="{BB962C8B-B14F-4D97-AF65-F5344CB8AC3E}">
        <p14:creationId xmlns:p14="http://schemas.microsoft.com/office/powerpoint/2010/main" val="3199397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1" y="1314452"/>
            <a:ext cx="8229600" cy="4811713"/>
          </a:xfrm>
        </p:spPr>
        <p:txBody>
          <a:bodyPr lIns="90487" tIns="45222" rIns="90487" bIns="45222"/>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4351F9D4-6730-4AED-8016-CDF26768D519}" type="slidenum">
              <a:rPr lang="en-US" altLang="en-US"/>
              <a:pPr>
                <a:defRPr/>
              </a:pPr>
              <a:t>‹#›</a:t>
            </a:fld>
            <a:endParaRPr lang="en-US" altLang="en-US" dirty="0"/>
          </a:p>
        </p:txBody>
      </p:sp>
    </p:spTree>
    <p:extLst>
      <p:ext uri="{BB962C8B-B14F-4D97-AF65-F5344CB8AC3E}">
        <p14:creationId xmlns:p14="http://schemas.microsoft.com/office/powerpoint/2010/main" val="1895533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12" y="223839"/>
            <a:ext cx="4818063" cy="708024"/>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1" y="1314452"/>
            <a:ext cx="8229600" cy="4811713"/>
          </a:xfrm>
        </p:spPr>
        <p:txBody>
          <a:bodyPr lIns="90487" tIns="45222" rIns="90487" bIns="45222"/>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33ABE86-B72F-44B8-AF4F-6BFE2AC6A18C}" type="slidenum">
              <a:rPr lang="en-US" altLang="en-US"/>
              <a:pPr>
                <a:defRPr/>
              </a:pPr>
              <a:t>‹#›</a:t>
            </a:fld>
            <a:endParaRPr lang="en-US" altLang="en-US" dirty="0"/>
          </a:p>
        </p:txBody>
      </p:sp>
    </p:spTree>
    <p:extLst>
      <p:ext uri="{BB962C8B-B14F-4D97-AF65-F5344CB8AC3E}">
        <p14:creationId xmlns:p14="http://schemas.microsoft.com/office/powerpoint/2010/main" val="902168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6B26A077-3B83-40CD-B26B-7FC3AD7628A8}" type="slidenum">
              <a:rPr lang="en-US" altLang="en-US"/>
              <a:pPr>
                <a:defRPr/>
              </a:pPr>
              <a:t>‹#›</a:t>
            </a:fld>
            <a:endParaRPr lang="en-US" altLang="en-US" dirty="0"/>
          </a:p>
        </p:txBody>
      </p:sp>
    </p:spTree>
    <p:extLst>
      <p:ext uri="{BB962C8B-B14F-4D97-AF65-F5344CB8AC3E}">
        <p14:creationId xmlns:p14="http://schemas.microsoft.com/office/powerpoint/2010/main" val="26936854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latin typeface="Calibri" pitchFamily="34" charset="0"/>
            </a:endParaRPr>
          </a:p>
        </p:txBody>
      </p:sp>
      <p:sp>
        <p:nvSpPr>
          <p:cNvPr id="5" name="Rectangle 6"/>
          <p:cNvSpPr>
            <a:spLocks noChangeArrowheads="1"/>
          </p:cNvSpPr>
          <p:nvPr userDrawn="1"/>
        </p:nvSpPr>
        <p:spPr bwMode="auto">
          <a:xfrm>
            <a:off x="0" y="2"/>
            <a:ext cx="12198349" cy="1511300"/>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0335" tIns="60218" rIns="120335" bIns="60218" anchor="ctr"/>
          <a:lstStyle>
            <a:lvl1pPr defTabSz="1217613" eaLnBrk="0" hangingPunct="0">
              <a:defRPr sz="2400">
                <a:solidFill>
                  <a:schemeClr val="tx1"/>
                </a:solidFill>
                <a:latin typeface="Garamond" pitchFamily="18" charset="0"/>
                <a:ea typeface="ＭＳ Ｐゴシック" pitchFamily="34" charset="-128"/>
              </a:defRPr>
            </a:lvl1pPr>
            <a:lvl2pPr marL="989013" indent="-379413" defTabSz="1217613" eaLnBrk="0" hangingPunct="0">
              <a:defRPr sz="2400">
                <a:solidFill>
                  <a:schemeClr val="tx1"/>
                </a:solidFill>
                <a:latin typeface="Garamond" pitchFamily="18" charset="0"/>
                <a:ea typeface="ＭＳ Ｐゴシック" pitchFamily="34" charset="-128"/>
              </a:defRPr>
            </a:lvl2pPr>
            <a:lvl3pPr marL="1522413" indent="-304800" defTabSz="1217613" eaLnBrk="0" hangingPunct="0">
              <a:defRPr sz="2400">
                <a:solidFill>
                  <a:schemeClr val="tx1"/>
                </a:solidFill>
                <a:latin typeface="Garamond" pitchFamily="18" charset="0"/>
                <a:ea typeface="ＭＳ Ｐゴシック" pitchFamily="34" charset="-128"/>
              </a:defRPr>
            </a:lvl3pPr>
            <a:lvl4pPr marL="2132013" indent="-304800" defTabSz="1217613" eaLnBrk="0" hangingPunct="0">
              <a:defRPr sz="2400">
                <a:solidFill>
                  <a:schemeClr val="tx1"/>
                </a:solidFill>
                <a:latin typeface="Garamond" pitchFamily="18" charset="0"/>
                <a:ea typeface="ＭＳ Ｐゴシック" pitchFamily="34" charset="-128"/>
              </a:defRPr>
            </a:lvl4pPr>
            <a:lvl5pPr marL="2740025" indent="-304800" defTabSz="1217613" eaLnBrk="0" hangingPunct="0">
              <a:defRPr sz="2400">
                <a:solidFill>
                  <a:schemeClr val="tx1"/>
                </a:solidFill>
                <a:latin typeface="Garamond" pitchFamily="18" charset="0"/>
                <a:ea typeface="ＭＳ Ｐゴシック" pitchFamily="34" charset="-128"/>
              </a:defRPr>
            </a:lvl5pPr>
            <a:lvl6pPr marL="31972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36544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41116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4568825" indent="-304800" defTabSz="12176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latin typeface="Arial" charset="0"/>
            </a:endParaRPr>
          </a:p>
        </p:txBody>
      </p:sp>
      <p:sp>
        <p:nvSpPr>
          <p:cNvPr id="6" name="Rectangle 8"/>
          <p:cNvSpPr>
            <a:spLocks noChangeArrowheads="1"/>
          </p:cNvSpPr>
          <p:nvPr userDrawn="1"/>
        </p:nvSpPr>
        <p:spPr bwMode="auto">
          <a:xfrm>
            <a:off x="-19048" y="-269875"/>
            <a:ext cx="12198349" cy="1781175"/>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7" name="Picture 4" descr="banner"/>
          <p:cNvPicPr>
            <a:picLocks noChangeAspect="1" noChangeArrowheads="1"/>
          </p:cNvPicPr>
          <p:nvPr userDrawn="1"/>
        </p:nvPicPr>
        <p:blipFill>
          <a:blip r:embed="rId2">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96" y="2130425"/>
            <a:ext cx="7772401" cy="1470024"/>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1" y="3886203"/>
            <a:ext cx="6400800" cy="1752600"/>
          </a:xfrm>
        </p:spPr>
        <p:txBody>
          <a:bodyPr/>
          <a:lstStyle>
            <a:lvl1pPr marL="0" indent="0" algn="ctr">
              <a:buFontTx/>
              <a:buNone/>
              <a:defRPr/>
            </a:lvl1pPr>
          </a:lstStyle>
          <a:p>
            <a:pPr lvl="0"/>
            <a:r>
              <a:rPr lang="en-US" noProof="0" smtClean="0"/>
              <a:t>Click to edit Master subtitle style</a:t>
            </a:r>
          </a:p>
        </p:txBody>
      </p:sp>
      <p:sp>
        <p:nvSpPr>
          <p:cNvPr id="8" name="Rectangle 5"/>
          <p:cNvSpPr>
            <a:spLocks noGrp="1" noChangeArrowheads="1"/>
          </p:cNvSpPr>
          <p:nvPr>
            <p:ph type="ftr" sz="quarter" idx="10"/>
          </p:nvPr>
        </p:nvSpPr>
        <p:spPr/>
        <p:txBody>
          <a:bodyPr/>
          <a:lstStyle>
            <a:lvl1pPr>
              <a:defRPr/>
            </a:lvl1pPr>
          </a:lstStyle>
          <a:p>
            <a:pPr>
              <a:defRPr/>
            </a:pPr>
            <a:endParaRPr lang="en-US" altLang="en-US" dirty="0"/>
          </a:p>
        </p:txBody>
      </p:sp>
    </p:spTree>
    <p:extLst>
      <p:ext uri="{BB962C8B-B14F-4D97-AF65-F5344CB8AC3E}">
        <p14:creationId xmlns:p14="http://schemas.microsoft.com/office/powerpoint/2010/main" val="19531840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AD1BDD7-B20C-4164-A241-58F333C4FB8A}" type="slidenum">
              <a:rPr lang="en-US" altLang="en-US"/>
              <a:pPr>
                <a:defRPr/>
              </a:pPr>
              <a:t>‹#›</a:t>
            </a:fld>
            <a:endParaRPr lang="en-US" altLang="en-US" dirty="0"/>
          </a:p>
        </p:txBody>
      </p:sp>
    </p:spTree>
    <p:extLst>
      <p:ext uri="{BB962C8B-B14F-4D97-AF65-F5344CB8AC3E}">
        <p14:creationId xmlns:p14="http://schemas.microsoft.com/office/powerpoint/2010/main" val="14458118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09" y="4406904"/>
            <a:ext cx="7772401" cy="1362074"/>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09" y="2906715"/>
            <a:ext cx="7772401" cy="1500186"/>
          </a:xfrm>
        </p:spPr>
        <p:txBody>
          <a:bodyPr anchor="b"/>
          <a:lstStyle>
            <a:lvl1pPr marL="0" indent="0">
              <a:buNone/>
              <a:defRPr sz="2000"/>
            </a:lvl1pPr>
            <a:lvl2pPr marL="452481" indent="0">
              <a:buNone/>
              <a:defRPr sz="1900"/>
            </a:lvl2pPr>
            <a:lvl3pPr marL="904929" indent="0">
              <a:buNone/>
              <a:defRPr sz="1600"/>
            </a:lvl3pPr>
            <a:lvl4pPr marL="1357385" indent="0">
              <a:buNone/>
              <a:defRPr sz="1500"/>
            </a:lvl4pPr>
            <a:lvl5pPr marL="1809846" indent="0">
              <a:buNone/>
              <a:defRPr sz="1500"/>
            </a:lvl5pPr>
            <a:lvl6pPr marL="2262315" indent="0">
              <a:buNone/>
              <a:defRPr sz="1500"/>
            </a:lvl6pPr>
            <a:lvl7pPr marL="2714777" indent="0">
              <a:buNone/>
              <a:defRPr sz="1500"/>
            </a:lvl7pPr>
            <a:lvl8pPr marL="3167240" indent="0">
              <a:buNone/>
              <a:defRPr sz="1500"/>
            </a:lvl8pPr>
            <a:lvl9pPr marL="3619699" indent="0">
              <a:buNone/>
              <a:defRPr sz="15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E50161FD-56CB-477A-9EB6-09D32EB42719}" type="slidenum">
              <a:rPr lang="en-US" altLang="en-US"/>
              <a:pPr>
                <a:defRPr/>
              </a:pPr>
              <a:t>‹#›</a:t>
            </a:fld>
            <a:endParaRPr lang="en-US" altLang="en-US" dirty="0"/>
          </a:p>
        </p:txBody>
      </p:sp>
    </p:spTree>
    <p:extLst>
      <p:ext uri="{BB962C8B-B14F-4D97-AF65-F5344CB8AC3E}">
        <p14:creationId xmlns:p14="http://schemas.microsoft.com/office/powerpoint/2010/main" val="10324363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49EABF65-A99A-4D40-B386-A599489C07CA}" type="slidenum">
              <a:rPr lang="en-US" altLang="en-US"/>
              <a:pPr>
                <a:defRPr/>
              </a:pPr>
              <a:t>‹#›</a:t>
            </a:fld>
            <a:endParaRPr lang="en-US" altLang="en-US" dirty="0"/>
          </a:p>
        </p:txBody>
      </p:sp>
    </p:spTree>
    <p:extLst>
      <p:ext uri="{BB962C8B-B14F-4D97-AF65-F5344CB8AC3E}">
        <p14:creationId xmlns:p14="http://schemas.microsoft.com/office/powerpoint/2010/main" val="3781068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xfrm>
            <a:off x="9337766" y="8650379"/>
            <a:ext cx="2841625" cy="484187"/>
          </a:xfrm>
        </p:spPr>
        <p:txBody>
          <a:bodyPr/>
          <a:lstStyle>
            <a:lvl1pPr>
              <a:defRPr/>
            </a:lvl1pPr>
          </a:lstStyle>
          <a:p>
            <a:pPr>
              <a:defRPr/>
            </a:pPr>
            <a:fld id="{97AF3797-32A6-46C6-BF98-E21B4AB7E1D0}" type="slidenum">
              <a:rPr lang="en-US" altLang="en-US"/>
              <a:pPr>
                <a:defRPr/>
              </a:pPr>
              <a:t>‹#›</a:t>
            </a:fld>
            <a:endParaRPr lang="en-US" altLang="en-US" dirty="0"/>
          </a:p>
        </p:txBody>
      </p:sp>
    </p:spTree>
    <p:extLst>
      <p:ext uri="{BB962C8B-B14F-4D97-AF65-F5344CB8AC3E}">
        <p14:creationId xmlns:p14="http://schemas.microsoft.com/office/powerpoint/2010/main" val="34253263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481" indent="0">
              <a:buNone/>
              <a:defRPr sz="2000" b="1"/>
            </a:lvl2pPr>
            <a:lvl3pPr marL="904929" indent="0">
              <a:buNone/>
              <a:defRPr sz="1900" b="1"/>
            </a:lvl3pPr>
            <a:lvl4pPr marL="1357385" indent="0">
              <a:buNone/>
              <a:defRPr sz="1600" b="1"/>
            </a:lvl4pPr>
            <a:lvl5pPr marL="1809846" indent="0">
              <a:buNone/>
              <a:defRPr sz="1600" b="1"/>
            </a:lvl5pPr>
            <a:lvl6pPr marL="2262315" indent="0">
              <a:buNone/>
              <a:defRPr sz="1600" b="1"/>
            </a:lvl6pPr>
            <a:lvl7pPr marL="2714777" indent="0">
              <a:buNone/>
              <a:defRPr sz="1600" b="1"/>
            </a:lvl7pPr>
            <a:lvl8pPr marL="3167240" indent="0">
              <a:buNone/>
              <a:defRPr sz="1600" b="1"/>
            </a:lvl8pPr>
            <a:lvl9pPr marL="361969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46056252-B7F7-4EA1-95F2-C59D2D143825}" type="slidenum">
              <a:rPr lang="en-US" altLang="en-US"/>
              <a:pPr>
                <a:defRPr/>
              </a:pPr>
              <a:t>‹#›</a:t>
            </a:fld>
            <a:endParaRPr lang="en-US" altLang="en-US" dirty="0"/>
          </a:p>
        </p:txBody>
      </p:sp>
    </p:spTree>
    <p:extLst>
      <p:ext uri="{BB962C8B-B14F-4D97-AF65-F5344CB8AC3E}">
        <p14:creationId xmlns:p14="http://schemas.microsoft.com/office/powerpoint/2010/main" val="36897136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E06AAD66-75CE-4F43-A08E-BE70E0799A3B}" type="slidenum">
              <a:rPr lang="en-US" altLang="en-US"/>
              <a:pPr>
                <a:defRPr/>
              </a:pPr>
              <a:t>‹#›</a:t>
            </a:fld>
            <a:endParaRPr lang="en-US" altLang="en-US" dirty="0"/>
          </a:p>
        </p:txBody>
      </p:sp>
    </p:spTree>
    <p:extLst>
      <p:ext uri="{BB962C8B-B14F-4D97-AF65-F5344CB8AC3E}">
        <p14:creationId xmlns:p14="http://schemas.microsoft.com/office/powerpoint/2010/main" val="269998990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ln/>
        </p:spPr>
        <p:txBody>
          <a:bodyPr/>
          <a:lstStyle>
            <a:lvl1pPr>
              <a:defRPr/>
            </a:lvl1pPr>
          </a:lstStyle>
          <a:p>
            <a:pPr>
              <a:defRPr/>
            </a:pPr>
            <a:fld id="{BB6E85F1-239B-452B-AF7B-FF59BF5A9EF1}" type="slidenum">
              <a:rPr lang="en-US" altLang="en-US"/>
              <a:pPr>
                <a:defRPr/>
              </a:pPr>
              <a:t>‹#›</a:t>
            </a:fld>
            <a:endParaRPr lang="en-US" altLang="en-US" dirty="0"/>
          </a:p>
        </p:txBody>
      </p:sp>
    </p:spTree>
    <p:extLst>
      <p:ext uri="{BB962C8B-B14F-4D97-AF65-F5344CB8AC3E}">
        <p14:creationId xmlns:p14="http://schemas.microsoft.com/office/powerpoint/2010/main" val="31834741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F3050960-DD88-4025-8374-CA4C2D233252}" type="slidenum">
              <a:rPr lang="en-US" altLang="en-US"/>
              <a:pPr>
                <a:defRPr/>
              </a:pPr>
              <a:t>‹#›</a:t>
            </a:fld>
            <a:endParaRPr lang="en-US" altLang="en-US" dirty="0"/>
          </a:p>
        </p:txBody>
      </p:sp>
    </p:spTree>
    <p:extLst>
      <p:ext uri="{BB962C8B-B14F-4D97-AF65-F5344CB8AC3E}">
        <p14:creationId xmlns:p14="http://schemas.microsoft.com/office/powerpoint/2010/main" val="9894921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4"/>
            <a:ext cx="5486400" cy="4114800"/>
          </a:xfrm>
        </p:spPr>
        <p:txBody>
          <a:bodyPr lIns="90511" tIns="45235" rIns="90511" bIns="45235"/>
          <a:lstStyle>
            <a:lvl1pPr marL="0" indent="0">
              <a:buNone/>
              <a:defRPr sz="3200"/>
            </a:lvl1pPr>
            <a:lvl2pPr marL="452481" indent="0">
              <a:buNone/>
              <a:defRPr sz="2800"/>
            </a:lvl2pPr>
            <a:lvl3pPr marL="904929" indent="0">
              <a:buNone/>
              <a:defRPr sz="2400"/>
            </a:lvl3pPr>
            <a:lvl4pPr marL="1357385" indent="0">
              <a:buNone/>
              <a:defRPr sz="2000"/>
            </a:lvl4pPr>
            <a:lvl5pPr marL="1809846" indent="0">
              <a:buNone/>
              <a:defRPr sz="2000"/>
            </a:lvl5pPr>
            <a:lvl6pPr marL="2262315" indent="0">
              <a:buNone/>
              <a:defRPr sz="2000"/>
            </a:lvl6pPr>
            <a:lvl7pPr marL="2714777" indent="0">
              <a:buNone/>
              <a:defRPr sz="2000"/>
            </a:lvl7pPr>
            <a:lvl8pPr marL="3167240" indent="0">
              <a:buNone/>
              <a:defRPr sz="2000"/>
            </a:lvl8pPr>
            <a:lvl9pPr marL="3619699" indent="0">
              <a:buNone/>
              <a:defRPr sz="2000"/>
            </a:lvl9pPr>
          </a:lstStyle>
          <a:p>
            <a:pPr lvl="0"/>
            <a:endParaRPr lang="en-US" noProof="0" dirty="0" smtClean="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481" indent="0">
              <a:buNone/>
              <a:defRPr sz="1200"/>
            </a:lvl2pPr>
            <a:lvl3pPr marL="904929" indent="0">
              <a:buNone/>
              <a:defRPr sz="1100"/>
            </a:lvl3pPr>
            <a:lvl4pPr marL="1357385" indent="0">
              <a:buNone/>
              <a:defRPr sz="900"/>
            </a:lvl4pPr>
            <a:lvl5pPr marL="1809846" indent="0">
              <a:buNone/>
              <a:defRPr sz="900"/>
            </a:lvl5pPr>
            <a:lvl6pPr marL="2262315" indent="0">
              <a:buNone/>
              <a:defRPr sz="900"/>
            </a:lvl6pPr>
            <a:lvl7pPr marL="2714777" indent="0">
              <a:buNone/>
              <a:defRPr sz="900"/>
            </a:lvl7pPr>
            <a:lvl8pPr marL="3167240" indent="0">
              <a:buNone/>
              <a:defRPr sz="900"/>
            </a:lvl8pPr>
            <a:lvl9pPr marL="3619699"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AFEC5CD-6863-4FD2-8B02-F1F387DAFB05}" type="slidenum">
              <a:rPr lang="en-US" altLang="en-US"/>
              <a:pPr>
                <a:defRPr/>
              </a:pPr>
              <a:t>‹#›</a:t>
            </a:fld>
            <a:endParaRPr lang="en-US" altLang="en-US" dirty="0"/>
          </a:p>
        </p:txBody>
      </p:sp>
    </p:spTree>
    <p:extLst>
      <p:ext uri="{BB962C8B-B14F-4D97-AF65-F5344CB8AC3E}">
        <p14:creationId xmlns:p14="http://schemas.microsoft.com/office/powerpoint/2010/main" val="32906124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1B8C0103-9DED-45AB-8DD0-0F876CE2A7BD}" type="slidenum">
              <a:rPr lang="en-US" altLang="en-US"/>
              <a:pPr>
                <a:defRPr/>
              </a:pPr>
              <a:t>‹#›</a:t>
            </a:fld>
            <a:endParaRPr lang="en-US" altLang="en-US" dirty="0"/>
          </a:p>
        </p:txBody>
      </p:sp>
    </p:spTree>
    <p:extLst>
      <p:ext uri="{BB962C8B-B14F-4D97-AF65-F5344CB8AC3E}">
        <p14:creationId xmlns:p14="http://schemas.microsoft.com/office/powerpoint/2010/main" val="20973338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7" y="223840"/>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2" y="223840"/>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BA35DF1C-C51F-4CEF-91B1-59D1F1C94F4F}" type="slidenum">
              <a:rPr lang="en-US" altLang="en-US"/>
              <a:pPr>
                <a:defRPr/>
              </a:pPr>
              <a:t>‹#›</a:t>
            </a:fld>
            <a:endParaRPr lang="en-US" altLang="en-US" dirty="0"/>
          </a:p>
        </p:txBody>
      </p:sp>
    </p:spTree>
    <p:extLst>
      <p:ext uri="{BB962C8B-B14F-4D97-AF65-F5344CB8AC3E}">
        <p14:creationId xmlns:p14="http://schemas.microsoft.com/office/powerpoint/2010/main" val="15314735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2"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7E0D9DF2-A116-4083-BCE6-5821187800BA}" type="slidenum">
              <a:rPr lang="en-US" altLang="en-US"/>
              <a:pPr>
                <a:defRPr/>
              </a:pPr>
              <a:t>‹#›</a:t>
            </a:fld>
            <a:endParaRPr lang="en-US" altLang="en-US" dirty="0"/>
          </a:p>
        </p:txBody>
      </p:sp>
    </p:spTree>
    <p:extLst>
      <p:ext uri="{BB962C8B-B14F-4D97-AF65-F5344CB8AC3E}">
        <p14:creationId xmlns:p14="http://schemas.microsoft.com/office/powerpoint/2010/main" val="129047555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1" y="1314452"/>
            <a:ext cx="8229600" cy="4811713"/>
          </a:xfrm>
        </p:spPr>
        <p:txBody>
          <a:bodyPr lIns="90511" tIns="45235" rIns="90511" bIns="45235"/>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CCF7742A-901D-4627-9AD9-A2FA8BA964ED}" type="slidenum">
              <a:rPr lang="en-US" altLang="en-US"/>
              <a:pPr>
                <a:defRPr/>
              </a:pPr>
              <a:t>‹#›</a:t>
            </a:fld>
            <a:endParaRPr lang="en-US" altLang="en-US" dirty="0"/>
          </a:p>
        </p:txBody>
      </p:sp>
    </p:spTree>
    <p:extLst>
      <p:ext uri="{BB962C8B-B14F-4D97-AF65-F5344CB8AC3E}">
        <p14:creationId xmlns:p14="http://schemas.microsoft.com/office/powerpoint/2010/main" val="16433405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151409" y="223839"/>
            <a:ext cx="4818063" cy="708024"/>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1" y="1314452"/>
            <a:ext cx="8229600" cy="4811713"/>
          </a:xfrm>
        </p:spPr>
        <p:txBody>
          <a:bodyPr lIns="90511" tIns="45235" rIns="90511" bIns="45235"/>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AD1DAE55-7854-462F-9320-51D99B8A7838}" type="slidenum">
              <a:rPr lang="en-US" altLang="en-US"/>
              <a:pPr>
                <a:defRPr/>
              </a:pPr>
              <a:t>‹#›</a:t>
            </a:fld>
            <a:endParaRPr lang="en-US" altLang="en-US" dirty="0"/>
          </a:p>
        </p:txBody>
      </p:sp>
    </p:spTree>
    <p:extLst>
      <p:ext uri="{BB962C8B-B14F-4D97-AF65-F5344CB8AC3E}">
        <p14:creationId xmlns:p14="http://schemas.microsoft.com/office/powerpoint/2010/main" val="148627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11" y="4406904"/>
            <a:ext cx="7772401" cy="1362074"/>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411" y="2906715"/>
            <a:ext cx="7772401" cy="1500186"/>
          </a:xfrm>
        </p:spPr>
        <p:txBody>
          <a:bodyPr anchor="b"/>
          <a:lstStyle>
            <a:lvl1pPr marL="0" indent="0">
              <a:buNone/>
              <a:defRPr sz="2000"/>
            </a:lvl1pPr>
            <a:lvl2pPr marL="452352" indent="0">
              <a:buNone/>
              <a:defRPr sz="1900"/>
            </a:lvl2pPr>
            <a:lvl3pPr marL="904670" indent="0">
              <a:buNone/>
              <a:defRPr sz="1600"/>
            </a:lvl3pPr>
            <a:lvl4pPr marL="1356997" indent="0">
              <a:buNone/>
              <a:defRPr sz="1500"/>
            </a:lvl4pPr>
            <a:lvl5pPr marL="1809329" indent="0">
              <a:buNone/>
              <a:defRPr sz="1500"/>
            </a:lvl5pPr>
            <a:lvl6pPr marL="2261669" indent="0">
              <a:buNone/>
              <a:defRPr sz="1500"/>
            </a:lvl6pPr>
            <a:lvl7pPr marL="2714003" indent="0">
              <a:buNone/>
              <a:defRPr sz="1500"/>
            </a:lvl7pPr>
            <a:lvl8pPr marL="3166337" indent="0">
              <a:buNone/>
              <a:defRPr sz="1500"/>
            </a:lvl8pPr>
            <a:lvl9pPr marL="3618667" indent="0">
              <a:buNone/>
              <a:defRPr sz="15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5" name="Rectangle 6"/>
          <p:cNvSpPr>
            <a:spLocks noGrp="1" noChangeArrowheads="1"/>
          </p:cNvSpPr>
          <p:nvPr>
            <p:ph type="sldNum" sz="quarter" idx="11"/>
          </p:nvPr>
        </p:nvSpPr>
        <p:spPr>
          <a:ln/>
        </p:spPr>
        <p:txBody>
          <a:bodyPr/>
          <a:lstStyle>
            <a:lvl1pPr>
              <a:defRPr/>
            </a:lvl1pPr>
          </a:lstStyle>
          <a:p>
            <a:pPr>
              <a:defRPr/>
            </a:pPr>
            <a:fld id="{FECCCE06-9895-4214-8564-E52505BD741E}" type="slidenum">
              <a:rPr lang="en-US" altLang="en-US"/>
              <a:pPr>
                <a:defRPr/>
              </a:pPr>
              <a:t>‹#›</a:t>
            </a:fld>
            <a:endParaRPr lang="en-US" altLang="en-US" dirty="0"/>
          </a:p>
        </p:txBody>
      </p:sp>
    </p:spTree>
    <p:extLst>
      <p:ext uri="{BB962C8B-B14F-4D97-AF65-F5344CB8AC3E}">
        <p14:creationId xmlns:p14="http://schemas.microsoft.com/office/powerpoint/2010/main" val="36899898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3840"/>
            <a:ext cx="8512175" cy="590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934ACEB1-AB77-4993-B763-4BAE3375EF1E}" type="slidenum">
              <a:rPr lang="en-US" altLang="en-US"/>
              <a:pPr>
                <a:defRPr/>
              </a:pPr>
              <a:t>‹#›</a:t>
            </a:fld>
            <a:endParaRPr lang="en-US" altLang="en-US" dirty="0"/>
          </a:p>
        </p:txBody>
      </p:sp>
    </p:spTree>
    <p:extLst>
      <p:ext uri="{BB962C8B-B14F-4D97-AF65-F5344CB8AC3E}">
        <p14:creationId xmlns:p14="http://schemas.microsoft.com/office/powerpoint/2010/main" val="1957329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17"/>
            <a:ext cx="12198331" cy="151184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1581" tIns="60796" rIns="121581" bIns="60796"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sz="1900" dirty="0" smtClean="0">
              <a:solidFill>
                <a:prstClr val="black"/>
              </a:solidFill>
              <a:latin typeface="Calibri" pitchFamily="34" charset="0"/>
            </a:endParaRPr>
          </a:p>
        </p:txBody>
      </p:sp>
      <p:sp>
        <p:nvSpPr>
          <p:cNvPr id="5" name="Rectangle 6"/>
          <p:cNvSpPr>
            <a:spLocks noChangeArrowheads="1"/>
          </p:cNvSpPr>
          <p:nvPr userDrawn="1"/>
        </p:nvSpPr>
        <p:spPr bwMode="auto">
          <a:xfrm>
            <a:off x="0" y="17"/>
            <a:ext cx="12198331" cy="151184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1581" tIns="60796" rIns="121581" bIns="60796"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sz="1900" dirty="0" smtClean="0">
              <a:solidFill>
                <a:prstClr val="black"/>
              </a:solidFill>
            </a:endParaRPr>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4229" y="298140"/>
            <a:ext cx="12198331" cy="9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913450" y="2837608"/>
            <a:ext cx="10352405" cy="1957992"/>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826895" y="5176202"/>
            <a:ext cx="8525510" cy="2334366"/>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endParaRPr lang="en-US" dirty="0">
              <a:solidFill>
                <a:prstClr val="black"/>
              </a:solidFill>
            </a:endParaRPr>
          </a:p>
        </p:txBody>
      </p:sp>
    </p:spTree>
    <p:extLst>
      <p:ext uri="{BB962C8B-B14F-4D97-AF65-F5344CB8AC3E}">
        <p14:creationId xmlns:p14="http://schemas.microsoft.com/office/powerpoint/2010/main" val="19331700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608965" y="8463284"/>
            <a:ext cx="5278000" cy="634339"/>
          </a:xfrm>
          <a:ln/>
        </p:spPr>
        <p:txBody>
          <a:bodyPr/>
          <a:lstStyle>
            <a:lvl1pPr algn="l">
              <a:defRPr lang="en-US" sz="2100" b="1"/>
            </a:lvl1pPr>
          </a:lstStyle>
          <a:p>
            <a:pPr>
              <a:defRPr/>
            </a:pPr>
            <a:endParaRPr sz="2400" dirty="0">
              <a:solidFill>
                <a:prstClr val="black"/>
              </a:solidFill>
            </a:endParaRPr>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solidFill>
                  <a:prstClr val="black"/>
                </a:solidFill>
              </a:rPr>
              <a:t>Slide </a:t>
            </a:r>
            <a:fld id="{9A3CBEC9-3421-470A-8847-5F6DEB543E53}"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1486790381"/>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082" y="5869748"/>
            <a:ext cx="10352405" cy="1814208"/>
          </a:xfrm>
        </p:spPr>
        <p:txBody>
          <a:bodyPr anchor="t"/>
          <a:lstStyle>
            <a:lvl1pPr algn="l">
              <a:defRPr sz="5300" b="1" cap="all"/>
            </a:lvl1pPr>
          </a:lstStyle>
          <a:p>
            <a:r>
              <a:rPr lang="en-US" smtClean="0"/>
              <a:t>Click to edit Master title style</a:t>
            </a:r>
            <a:endParaRPr lang="en-US"/>
          </a:p>
        </p:txBody>
      </p:sp>
      <p:sp>
        <p:nvSpPr>
          <p:cNvPr id="3" name="Text Placeholder 2"/>
          <p:cNvSpPr>
            <a:spLocks noGrp="1"/>
          </p:cNvSpPr>
          <p:nvPr>
            <p:ph type="body" idx="1"/>
          </p:nvPr>
        </p:nvSpPr>
        <p:spPr>
          <a:xfrm>
            <a:off x="962082" y="3871582"/>
            <a:ext cx="10352405" cy="1998166"/>
          </a:xfrm>
        </p:spPr>
        <p:txBody>
          <a:bodyPr anchor="b"/>
          <a:lstStyle>
            <a:lvl1pPr marL="0" indent="0">
              <a:buNone/>
              <a:defRPr sz="2700"/>
            </a:lvl1pPr>
            <a:lvl2pPr marL="607906" indent="0">
              <a:buNone/>
              <a:defRPr sz="2400"/>
            </a:lvl2pPr>
            <a:lvl3pPr marL="1215808" indent="0">
              <a:buNone/>
              <a:defRPr sz="2100"/>
            </a:lvl3pPr>
            <a:lvl4pPr marL="1823705" indent="0">
              <a:buNone/>
              <a:defRPr sz="1900"/>
            </a:lvl4pPr>
            <a:lvl5pPr marL="2431613" indent="0">
              <a:buNone/>
              <a:defRPr sz="1900"/>
            </a:lvl5pPr>
            <a:lvl6pPr marL="3039516" indent="0">
              <a:buNone/>
              <a:defRPr sz="1900"/>
            </a:lvl6pPr>
            <a:lvl7pPr marL="3647416" indent="0">
              <a:buNone/>
              <a:defRPr sz="1900"/>
            </a:lvl7pPr>
            <a:lvl8pPr marL="4255321" indent="0">
              <a:buNone/>
              <a:defRPr sz="1900"/>
            </a:lvl8pPr>
            <a:lvl9pPr marL="4863226" indent="0">
              <a:buNone/>
              <a:defRPr sz="19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D1B72EA1-7B23-430E-A64E-0ED8745C61B7}"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416595601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8965" y="1750775"/>
            <a:ext cx="5379191" cy="6408934"/>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1144" y="1750775"/>
            <a:ext cx="5379191" cy="6408934"/>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99DC3DB0-886C-48F7-9F68-2C470700E812}"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42493054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8965" y="365802"/>
            <a:ext cx="10961370" cy="1522413"/>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8965" y="2044685"/>
            <a:ext cx="5381306" cy="852127"/>
          </a:xfrm>
        </p:spPr>
        <p:txBody>
          <a:bodyPr anchor="b"/>
          <a:lstStyle>
            <a:lvl1pPr marL="0" indent="0">
              <a:buNone/>
              <a:defRPr sz="3200" b="1"/>
            </a:lvl1pPr>
            <a:lvl2pPr marL="607906" indent="0">
              <a:buNone/>
              <a:defRPr sz="2700" b="1"/>
            </a:lvl2pPr>
            <a:lvl3pPr marL="1215808" indent="0">
              <a:buNone/>
              <a:defRPr sz="2400" b="1"/>
            </a:lvl3pPr>
            <a:lvl4pPr marL="1823705" indent="0">
              <a:buNone/>
              <a:defRPr sz="2100" b="1"/>
            </a:lvl4pPr>
            <a:lvl5pPr marL="2431613" indent="0">
              <a:buNone/>
              <a:defRPr sz="2100" b="1"/>
            </a:lvl5pPr>
            <a:lvl6pPr marL="3039516" indent="0">
              <a:buNone/>
              <a:defRPr sz="2100" b="1"/>
            </a:lvl6pPr>
            <a:lvl7pPr marL="3647416" indent="0">
              <a:buNone/>
              <a:defRPr sz="2100" b="1"/>
            </a:lvl7pPr>
            <a:lvl8pPr marL="4255321" indent="0">
              <a:buNone/>
              <a:defRPr sz="2100" b="1"/>
            </a:lvl8pPr>
            <a:lvl9pPr marL="486322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608965" y="2896813"/>
            <a:ext cx="5381306" cy="5262896"/>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86917" y="2044685"/>
            <a:ext cx="5383420" cy="852127"/>
          </a:xfrm>
        </p:spPr>
        <p:txBody>
          <a:bodyPr anchor="b"/>
          <a:lstStyle>
            <a:lvl1pPr marL="0" indent="0">
              <a:buNone/>
              <a:defRPr sz="3200" b="1"/>
            </a:lvl1pPr>
            <a:lvl2pPr marL="607906" indent="0">
              <a:buNone/>
              <a:defRPr sz="2700" b="1"/>
            </a:lvl2pPr>
            <a:lvl3pPr marL="1215808" indent="0">
              <a:buNone/>
              <a:defRPr sz="2400" b="1"/>
            </a:lvl3pPr>
            <a:lvl4pPr marL="1823705" indent="0">
              <a:buNone/>
              <a:defRPr sz="2100" b="1"/>
            </a:lvl4pPr>
            <a:lvl5pPr marL="2431613" indent="0">
              <a:buNone/>
              <a:defRPr sz="2100" b="1"/>
            </a:lvl5pPr>
            <a:lvl6pPr marL="3039516" indent="0">
              <a:buNone/>
              <a:defRPr sz="2100" b="1"/>
            </a:lvl6pPr>
            <a:lvl7pPr marL="3647416" indent="0">
              <a:buNone/>
              <a:defRPr sz="2100" b="1"/>
            </a:lvl7pPr>
            <a:lvl8pPr marL="4255321" indent="0">
              <a:buNone/>
              <a:defRPr sz="2100" b="1"/>
            </a:lvl8pPr>
            <a:lvl9pPr marL="486322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6186917" y="2896813"/>
            <a:ext cx="5383420" cy="5262896"/>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324AB848-0D79-4BB1-8551-76E286A3428B}"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239549471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264410CA-55B0-40FE-BEFE-CD979DB58FD1}"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21374152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0BD109FE-154F-49E4-8D02-47A3E8B5008A}"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7847902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8968" y="363687"/>
            <a:ext cx="4006906" cy="1547786"/>
          </a:xfrm>
        </p:spPr>
        <p:txBody>
          <a:bodyPr anchor="b"/>
          <a:lstStyle>
            <a:lvl1pPr algn="l">
              <a:defRPr sz="2700" b="1"/>
            </a:lvl1pPr>
          </a:lstStyle>
          <a:p>
            <a:r>
              <a:rPr lang="en-US" smtClean="0"/>
              <a:t>Click to edit Master title style</a:t>
            </a:r>
            <a:endParaRPr lang="en-US"/>
          </a:p>
        </p:txBody>
      </p:sp>
      <p:sp>
        <p:nvSpPr>
          <p:cNvPr id="3" name="Content Placeholder 2"/>
          <p:cNvSpPr>
            <a:spLocks noGrp="1"/>
          </p:cNvSpPr>
          <p:nvPr>
            <p:ph idx="1"/>
          </p:nvPr>
        </p:nvSpPr>
        <p:spPr>
          <a:xfrm>
            <a:off x="4761768" y="363704"/>
            <a:ext cx="6808567" cy="7796021"/>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8968" y="1911490"/>
            <a:ext cx="4006906" cy="6248235"/>
          </a:xfrm>
        </p:spPr>
        <p:txBody>
          <a:bodyPr/>
          <a:lstStyle>
            <a:lvl1pPr marL="0" indent="0">
              <a:buNone/>
              <a:defRPr sz="1900"/>
            </a:lvl1pPr>
            <a:lvl2pPr marL="607906" indent="0">
              <a:buNone/>
              <a:defRPr sz="1600"/>
            </a:lvl2pPr>
            <a:lvl3pPr marL="1215808" indent="0">
              <a:buNone/>
              <a:defRPr sz="1300"/>
            </a:lvl3pPr>
            <a:lvl4pPr marL="1823705" indent="0">
              <a:buNone/>
              <a:defRPr sz="1200"/>
            </a:lvl4pPr>
            <a:lvl5pPr marL="2431613" indent="0">
              <a:buNone/>
              <a:defRPr sz="1200"/>
            </a:lvl5pPr>
            <a:lvl6pPr marL="3039516" indent="0">
              <a:buNone/>
              <a:defRPr sz="1200"/>
            </a:lvl6pPr>
            <a:lvl7pPr marL="3647416" indent="0">
              <a:buNone/>
              <a:defRPr sz="1200"/>
            </a:lvl7pPr>
            <a:lvl8pPr marL="4255321" indent="0">
              <a:buNone/>
              <a:defRPr sz="1200"/>
            </a:lvl8pPr>
            <a:lvl9pPr marL="4863226" indent="0">
              <a:buNone/>
              <a:defRPr sz="12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F9B59B9E-22FA-4207-A1FB-7239D803BF8A}"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16405119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7228" y="6394132"/>
            <a:ext cx="7307580" cy="754864"/>
          </a:xfrm>
        </p:spPr>
        <p:txBody>
          <a:bodyPr anchor="b"/>
          <a:lstStyle>
            <a:lvl1pPr algn="l">
              <a:defRPr sz="2700" b="1"/>
            </a:lvl1pPr>
          </a:lstStyle>
          <a:p>
            <a:r>
              <a:rPr lang="en-US" smtClean="0"/>
              <a:t>Click to edit Master title style</a:t>
            </a:r>
            <a:endParaRPr lang="en-US"/>
          </a:p>
        </p:txBody>
      </p:sp>
      <p:sp>
        <p:nvSpPr>
          <p:cNvPr id="3" name="Picture Placeholder 2"/>
          <p:cNvSpPr>
            <a:spLocks noGrp="1"/>
          </p:cNvSpPr>
          <p:nvPr>
            <p:ph type="pic" idx="1"/>
          </p:nvPr>
        </p:nvSpPr>
        <p:spPr>
          <a:xfrm>
            <a:off x="2387228" y="816182"/>
            <a:ext cx="7307580" cy="5480685"/>
          </a:xfrm>
        </p:spPr>
        <p:txBody>
          <a:bodyPr/>
          <a:lstStyle>
            <a:lvl1pPr marL="0" indent="0">
              <a:buNone/>
              <a:defRPr sz="4300"/>
            </a:lvl1pPr>
            <a:lvl2pPr marL="607906" indent="0">
              <a:buNone/>
              <a:defRPr sz="3700"/>
            </a:lvl2pPr>
            <a:lvl3pPr marL="1215808" indent="0">
              <a:buNone/>
              <a:defRPr sz="3200"/>
            </a:lvl3pPr>
            <a:lvl4pPr marL="1823705" indent="0">
              <a:buNone/>
              <a:defRPr sz="2700"/>
            </a:lvl4pPr>
            <a:lvl5pPr marL="2431613" indent="0">
              <a:buNone/>
              <a:defRPr sz="2700"/>
            </a:lvl5pPr>
            <a:lvl6pPr marL="3039516" indent="0">
              <a:buNone/>
              <a:defRPr sz="2700"/>
            </a:lvl6pPr>
            <a:lvl7pPr marL="3647416" indent="0">
              <a:buNone/>
              <a:defRPr sz="2700"/>
            </a:lvl7pPr>
            <a:lvl8pPr marL="4255321" indent="0">
              <a:buNone/>
              <a:defRPr sz="2700"/>
            </a:lvl8pPr>
            <a:lvl9pPr marL="4863226" indent="0">
              <a:buNone/>
              <a:defRPr sz="2700"/>
            </a:lvl9pPr>
          </a:lstStyle>
          <a:p>
            <a:pPr lvl="0"/>
            <a:endParaRPr lang="en-US" noProof="0" dirty="0" smtClean="0"/>
          </a:p>
        </p:txBody>
      </p:sp>
      <p:sp>
        <p:nvSpPr>
          <p:cNvPr id="4" name="Text Placeholder 3"/>
          <p:cNvSpPr>
            <a:spLocks noGrp="1"/>
          </p:cNvSpPr>
          <p:nvPr>
            <p:ph type="body" sz="half" idx="2"/>
          </p:nvPr>
        </p:nvSpPr>
        <p:spPr>
          <a:xfrm>
            <a:off x="2387228" y="7148996"/>
            <a:ext cx="7307580" cy="1072031"/>
          </a:xfrm>
        </p:spPr>
        <p:txBody>
          <a:bodyPr/>
          <a:lstStyle>
            <a:lvl1pPr marL="0" indent="0">
              <a:buNone/>
              <a:defRPr sz="1900"/>
            </a:lvl1pPr>
            <a:lvl2pPr marL="607906" indent="0">
              <a:buNone/>
              <a:defRPr sz="1600"/>
            </a:lvl2pPr>
            <a:lvl3pPr marL="1215808" indent="0">
              <a:buNone/>
              <a:defRPr sz="1300"/>
            </a:lvl3pPr>
            <a:lvl4pPr marL="1823705" indent="0">
              <a:buNone/>
              <a:defRPr sz="1200"/>
            </a:lvl4pPr>
            <a:lvl5pPr marL="2431613" indent="0">
              <a:buNone/>
              <a:defRPr sz="1200"/>
            </a:lvl5pPr>
            <a:lvl6pPr marL="3039516" indent="0">
              <a:buNone/>
              <a:defRPr sz="1200"/>
            </a:lvl6pPr>
            <a:lvl7pPr marL="3647416" indent="0">
              <a:buNone/>
              <a:defRPr sz="1200"/>
            </a:lvl7pPr>
            <a:lvl8pPr marL="4255321" indent="0">
              <a:buNone/>
              <a:defRPr sz="1200"/>
            </a:lvl8pPr>
            <a:lvl9pPr marL="4863226" indent="0">
              <a:buNone/>
              <a:defRPr sz="12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A8463FEC-5F86-4FAD-BCFF-6CA12CA885B8}"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3417788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2"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2"/>
            <a:ext cx="4038599" cy="4811713"/>
          </a:xfrm>
        </p:spPr>
        <p:txBody>
          <a:bodyPr/>
          <a:lstStyle>
            <a:lvl1pPr>
              <a:defRPr sz="2800"/>
            </a:lvl1pPr>
            <a:lvl2pPr>
              <a:defRPr sz="2400"/>
            </a:lvl2pPr>
            <a:lvl3pPr>
              <a:defRPr sz="2000"/>
            </a:lvl3pPr>
            <a:lvl4pPr>
              <a:defRPr sz="1900"/>
            </a:lvl4pPr>
            <a:lvl5pPr>
              <a:defRPr sz="1900"/>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7E9B075-75F1-408D-AFB5-E8741D553A6C}" type="slidenum">
              <a:rPr lang="en-US" altLang="en-US"/>
              <a:pPr>
                <a:defRPr/>
              </a:pPr>
              <a:t>‹#›</a:t>
            </a:fld>
            <a:endParaRPr lang="en-US" altLang="en-US" dirty="0"/>
          </a:p>
        </p:txBody>
      </p:sp>
    </p:spTree>
    <p:extLst>
      <p:ext uri="{BB962C8B-B14F-4D97-AF65-F5344CB8AC3E}">
        <p14:creationId xmlns:p14="http://schemas.microsoft.com/office/powerpoint/2010/main" val="10889060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A0057DB5-8FF7-4BA7-8914-A1AF0B1A2C5F}"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19419584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13330" y="298156"/>
            <a:ext cx="2833379" cy="786156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8982" y="298156"/>
            <a:ext cx="8301377" cy="78615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5B6A19AC-5F13-45D0-82BB-124D8123118A}"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16222576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529318" y="298140"/>
            <a:ext cx="6417391" cy="94305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8965" y="1750775"/>
            <a:ext cx="10961370" cy="6408934"/>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endParaRPr lang="en-US" dirty="0">
              <a:solidFill>
                <a:prstClr val="black"/>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solidFill>
                  <a:prstClr val="black"/>
                </a:solidFill>
              </a:rPr>
              <a:t>Slide </a:t>
            </a:r>
            <a:fld id="{927C9FCF-F3F4-40F2-BD82-0E67C2AB7E05}" type="slidenum">
              <a:rPr lang="en-US" altLang="en-US">
                <a:solidFill>
                  <a:prstClr val="black"/>
                </a:solidFill>
              </a:rPr>
              <a:pPr>
                <a:defRPr/>
              </a:pPr>
              <a:t>‹#›</a:t>
            </a:fld>
            <a:endParaRPr lang="en-US" altLang="en-US" dirty="0">
              <a:solidFill>
                <a:prstClr val="black"/>
              </a:solidFill>
            </a:endParaRPr>
          </a:p>
        </p:txBody>
      </p:sp>
    </p:spTree>
    <p:extLst>
      <p:ext uri="{BB962C8B-B14F-4D97-AF65-F5344CB8AC3E}">
        <p14:creationId xmlns:p14="http://schemas.microsoft.com/office/powerpoint/2010/main" val="3422531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2352" indent="0">
              <a:buNone/>
              <a:defRPr sz="2000" b="1"/>
            </a:lvl2pPr>
            <a:lvl3pPr marL="904670" indent="0">
              <a:buNone/>
              <a:defRPr sz="1900" b="1"/>
            </a:lvl3pPr>
            <a:lvl4pPr marL="1356997" indent="0">
              <a:buNone/>
              <a:defRPr sz="1600" b="1"/>
            </a:lvl4pPr>
            <a:lvl5pPr marL="1809329" indent="0">
              <a:buNone/>
              <a:defRPr sz="1600" b="1"/>
            </a:lvl5pPr>
            <a:lvl6pPr marL="2261669" indent="0">
              <a:buNone/>
              <a:defRPr sz="1600" b="1"/>
            </a:lvl6pPr>
            <a:lvl7pPr marL="2714003" indent="0">
              <a:buNone/>
              <a:defRPr sz="1600" b="1"/>
            </a:lvl7pPr>
            <a:lvl8pPr marL="3166337" indent="0">
              <a:buNone/>
              <a:defRPr sz="1600" b="1"/>
            </a:lvl8pPr>
            <a:lvl9pPr marL="3618667"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8" name="Rectangle 6"/>
          <p:cNvSpPr>
            <a:spLocks noGrp="1" noChangeArrowheads="1"/>
          </p:cNvSpPr>
          <p:nvPr>
            <p:ph type="sldNum" sz="quarter" idx="11"/>
          </p:nvPr>
        </p:nvSpPr>
        <p:spPr>
          <a:ln/>
        </p:spPr>
        <p:txBody>
          <a:bodyPr/>
          <a:lstStyle>
            <a:lvl1pPr>
              <a:defRPr/>
            </a:lvl1pPr>
          </a:lstStyle>
          <a:p>
            <a:pPr>
              <a:defRPr/>
            </a:pPr>
            <a:fld id="{D8FA03A8-67F1-48A1-B3A5-15564F227CC3}" type="slidenum">
              <a:rPr lang="en-US" altLang="en-US"/>
              <a:pPr>
                <a:defRPr/>
              </a:pPr>
              <a:t>‹#›</a:t>
            </a:fld>
            <a:endParaRPr lang="en-US" altLang="en-US" dirty="0"/>
          </a:p>
        </p:txBody>
      </p:sp>
    </p:spTree>
    <p:extLst>
      <p:ext uri="{BB962C8B-B14F-4D97-AF65-F5344CB8AC3E}">
        <p14:creationId xmlns:p14="http://schemas.microsoft.com/office/powerpoint/2010/main" val="2182371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fld id="{A155D9D8-1CC8-434E-AF3C-C86866DD791F}" type="slidenum">
              <a:rPr lang="en-US" altLang="en-US"/>
              <a:pPr>
                <a:defRPr/>
              </a:pPr>
              <a:t>‹#›</a:t>
            </a:fld>
            <a:endParaRPr lang="en-US" altLang="en-US" dirty="0"/>
          </a:p>
        </p:txBody>
      </p:sp>
    </p:spTree>
    <p:extLst>
      <p:ext uri="{BB962C8B-B14F-4D97-AF65-F5344CB8AC3E}">
        <p14:creationId xmlns:p14="http://schemas.microsoft.com/office/powerpoint/2010/main" val="1368253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1pPr>
              <a:defRPr/>
            </a:lvl1pPr>
          </a:lstStyle>
          <a:p>
            <a:pPr>
              <a:defRPr/>
            </a:pPr>
            <a:endParaRPr lang="en-US" altLang="en-US" dirty="0"/>
          </a:p>
        </p:txBody>
      </p:sp>
      <p:sp>
        <p:nvSpPr>
          <p:cNvPr id="3" name="Rectangle 6"/>
          <p:cNvSpPr>
            <a:spLocks noGrp="1" noChangeArrowheads="1"/>
          </p:cNvSpPr>
          <p:nvPr>
            <p:ph type="sldNum" sz="quarter" idx="11"/>
          </p:nvPr>
        </p:nvSpPr>
        <p:spPr>
          <a:xfrm>
            <a:off x="9337766" y="8659812"/>
            <a:ext cx="2841625" cy="452438"/>
          </a:xfrm>
        </p:spPr>
        <p:txBody>
          <a:bodyPr/>
          <a:lstStyle>
            <a:lvl1pPr>
              <a:defRPr/>
            </a:lvl1pPr>
          </a:lstStyle>
          <a:p>
            <a:pPr>
              <a:defRPr/>
            </a:pPr>
            <a:fld id="{6C071EC3-2541-4649-B5DA-9836904E775A}" type="slidenum">
              <a:rPr lang="en-US" altLang="en-US"/>
              <a:pPr>
                <a:defRPr/>
              </a:pPr>
              <a:t>‹#›</a:t>
            </a:fld>
            <a:endParaRPr lang="en-US" altLang="en-US" dirty="0"/>
          </a:p>
        </p:txBody>
      </p:sp>
    </p:spTree>
    <p:extLst>
      <p:ext uri="{BB962C8B-B14F-4D97-AF65-F5344CB8AC3E}">
        <p14:creationId xmlns:p14="http://schemas.microsoft.com/office/powerpoint/2010/main" val="2251873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1"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2" cy="4691063"/>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C165A88F-9A3F-49A0-AC29-B843EA38E48F}" type="slidenum">
              <a:rPr lang="en-US" altLang="en-US"/>
              <a:pPr>
                <a:defRPr/>
              </a:pPr>
              <a:t>‹#›</a:t>
            </a:fld>
            <a:endParaRPr lang="en-US" altLang="en-US" dirty="0"/>
          </a:p>
        </p:txBody>
      </p:sp>
    </p:spTree>
    <p:extLst>
      <p:ext uri="{BB962C8B-B14F-4D97-AF65-F5344CB8AC3E}">
        <p14:creationId xmlns:p14="http://schemas.microsoft.com/office/powerpoint/2010/main" val="388989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9" y="612774"/>
            <a:ext cx="5486400" cy="4114800"/>
          </a:xfrm>
        </p:spPr>
        <p:txBody>
          <a:bodyPr lIns="90487" tIns="45222" rIns="90487" bIns="45222"/>
          <a:lstStyle>
            <a:lvl1pPr marL="0" indent="0">
              <a:buNone/>
              <a:defRPr sz="3200"/>
            </a:lvl1pPr>
            <a:lvl2pPr marL="452352" indent="0">
              <a:buNone/>
              <a:defRPr sz="2800"/>
            </a:lvl2pPr>
            <a:lvl3pPr marL="904670" indent="0">
              <a:buNone/>
              <a:defRPr sz="2400"/>
            </a:lvl3pPr>
            <a:lvl4pPr marL="1356997" indent="0">
              <a:buNone/>
              <a:defRPr sz="2000"/>
            </a:lvl4pPr>
            <a:lvl5pPr marL="1809329" indent="0">
              <a:buNone/>
              <a:defRPr sz="2000"/>
            </a:lvl5pPr>
            <a:lvl6pPr marL="2261669" indent="0">
              <a:buNone/>
              <a:defRPr sz="2000"/>
            </a:lvl6pPr>
            <a:lvl7pPr marL="2714003" indent="0">
              <a:buNone/>
              <a:defRPr sz="2000"/>
            </a:lvl7pPr>
            <a:lvl8pPr marL="3166337" indent="0">
              <a:buNone/>
              <a:defRPr sz="2000"/>
            </a:lvl8pPr>
            <a:lvl9pPr marL="3618667" indent="0">
              <a:buNone/>
              <a:defRPr sz="2000"/>
            </a:lvl9pPr>
          </a:lstStyle>
          <a:p>
            <a:pPr lvl="0"/>
            <a:endParaRPr lang="en-US" noProof="0" dirty="0" smtClean="0"/>
          </a:p>
        </p:txBody>
      </p:sp>
      <p:sp>
        <p:nvSpPr>
          <p:cNvPr id="4" name="Text Placeholder 3"/>
          <p:cNvSpPr>
            <a:spLocks noGrp="1"/>
          </p:cNvSpPr>
          <p:nvPr>
            <p:ph type="body" sz="half" idx="2"/>
          </p:nvPr>
        </p:nvSpPr>
        <p:spPr>
          <a:xfrm>
            <a:off x="1792289" y="5367338"/>
            <a:ext cx="5486400" cy="804862"/>
          </a:xfrm>
        </p:spPr>
        <p:txBody>
          <a:bodyPr/>
          <a:lstStyle>
            <a:lvl1pPr marL="0" indent="0">
              <a:buNone/>
              <a:defRPr sz="1500"/>
            </a:lvl1pPr>
            <a:lvl2pPr marL="452352" indent="0">
              <a:buNone/>
              <a:defRPr sz="1200"/>
            </a:lvl2pPr>
            <a:lvl3pPr marL="904670" indent="0">
              <a:buNone/>
              <a:defRPr sz="1100"/>
            </a:lvl3pPr>
            <a:lvl4pPr marL="1356997" indent="0">
              <a:buNone/>
              <a:defRPr sz="900"/>
            </a:lvl4pPr>
            <a:lvl5pPr marL="1809329" indent="0">
              <a:buNone/>
              <a:defRPr sz="900"/>
            </a:lvl5pPr>
            <a:lvl6pPr marL="2261669" indent="0">
              <a:buNone/>
              <a:defRPr sz="900"/>
            </a:lvl6pPr>
            <a:lvl7pPr marL="2714003" indent="0">
              <a:buNone/>
              <a:defRPr sz="900"/>
            </a:lvl7pPr>
            <a:lvl8pPr marL="3166337" indent="0">
              <a:buNone/>
              <a:defRPr sz="900"/>
            </a:lvl8pPr>
            <a:lvl9pPr marL="3618667"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6" name="Rectangle 6"/>
          <p:cNvSpPr>
            <a:spLocks noGrp="1" noChangeArrowheads="1"/>
          </p:cNvSpPr>
          <p:nvPr>
            <p:ph type="sldNum" sz="quarter" idx="11"/>
          </p:nvPr>
        </p:nvSpPr>
        <p:spPr>
          <a:ln/>
        </p:spPr>
        <p:txBody>
          <a:bodyPr/>
          <a:lstStyle>
            <a:lvl1pPr>
              <a:defRPr/>
            </a:lvl1pPr>
          </a:lstStyle>
          <a:p>
            <a:pPr>
              <a:defRPr/>
            </a:pPr>
            <a:fld id="{9914C2BB-D3B7-4C8A-B474-63F46DC2A38B}" type="slidenum">
              <a:rPr lang="en-US" altLang="en-US"/>
              <a:pPr>
                <a:defRPr/>
              </a:pPr>
              <a:t>‹#›</a:t>
            </a:fld>
            <a:endParaRPr lang="en-US" altLang="en-US" dirty="0"/>
          </a:p>
        </p:txBody>
      </p:sp>
    </p:spTree>
    <p:extLst>
      <p:ext uri="{BB962C8B-B14F-4D97-AF65-F5344CB8AC3E}">
        <p14:creationId xmlns:p14="http://schemas.microsoft.com/office/powerpoint/2010/main" val="268855327"/>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theme" Target="../theme/theme1.xml"/>
  <Relationship Id="rId17"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6.xml"/>
  <Relationship Id="rId10" Type="http://schemas.openxmlformats.org/officeDocument/2006/relationships/slideLayout" Target="../slideLayouts/slideLayout25.xml"/>
  <Relationship Id="rId11" Type="http://schemas.openxmlformats.org/officeDocument/2006/relationships/slideLayout" Target="../slideLayouts/slideLayout26.xml"/>
  <Relationship Id="rId12" Type="http://schemas.openxmlformats.org/officeDocument/2006/relationships/slideLayout" Target="../slideLayouts/slideLayout27.xml"/>
  <Relationship Id="rId13" Type="http://schemas.openxmlformats.org/officeDocument/2006/relationships/slideLayout" Target="../slideLayouts/slideLayout28.xml"/>
  <Relationship Id="rId14" Type="http://schemas.openxmlformats.org/officeDocument/2006/relationships/slideLayout" Target="../slideLayouts/slideLayout29.xml"/>
  <Relationship Id="rId15" Type="http://schemas.openxmlformats.org/officeDocument/2006/relationships/slideLayout" Target="../slideLayouts/slideLayout30.xml"/>
  <Relationship Id="rId16" Type="http://schemas.openxmlformats.org/officeDocument/2006/relationships/theme" Target="../theme/theme2.xml"/>
  <Relationship Id="rId17" Type="http://schemas.openxmlformats.org/officeDocument/2006/relationships/image" Target="../media/image1.png"/>
  <Relationship Id="rId2" Type="http://schemas.openxmlformats.org/officeDocument/2006/relationships/slideLayout" Target="../slideLayouts/slideLayout17.xml"/>
  <Relationship Id="rId3" Type="http://schemas.openxmlformats.org/officeDocument/2006/relationships/slideLayout" Target="../slideLayouts/slideLayout18.xml"/>
  <Relationship Id="rId4" Type="http://schemas.openxmlformats.org/officeDocument/2006/relationships/slideLayout" Target="../slideLayouts/slideLayout19.xml"/>
  <Relationship Id="rId5" Type="http://schemas.openxmlformats.org/officeDocument/2006/relationships/slideLayout" Target="../slideLayouts/slideLayout20.xml"/>
  <Relationship Id="rId6" Type="http://schemas.openxmlformats.org/officeDocument/2006/relationships/slideLayout" Target="../slideLayouts/slideLayout21.xml"/>
  <Relationship Id="rId7" Type="http://schemas.openxmlformats.org/officeDocument/2006/relationships/slideLayout" Target="../slideLayouts/slideLayout22.xml"/>
  <Relationship Id="rId8" Type="http://schemas.openxmlformats.org/officeDocument/2006/relationships/slideLayout" Target="../slideLayouts/slideLayout23.xml"/>
  <Relationship Id="rId9" Type="http://schemas.openxmlformats.org/officeDocument/2006/relationships/slideLayout" Target="../slideLayouts/slideLayout24.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31.xml"/>
  <Relationship Id="rId10" Type="http://schemas.openxmlformats.org/officeDocument/2006/relationships/slideLayout" Target="../slideLayouts/slideLayout40.xml"/>
  <Relationship Id="rId11" Type="http://schemas.openxmlformats.org/officeDocument/2006/relationships/slideLayout" Target="../slideLayouts/slideLayout41.xml"/>
  <Relationship Id="rId12" Type="http://schemas.openxmlformats.org/officeDocument/2006/relationships/slideLayout" Target="../slideLayouts/slideLayout42.xml"/>
  <Relationship Id="rId13" Type="http://schemas.openxmlformats.org/officeDocument/2006/relationships/theme" Target="../theme/theme3.xml"/>
  <Relationship Id="rId14" Type="http://schemas.openxmlformats.org/officeDocument/2006/relationships/image" Target="../media/image1.png"/>
  <Relationship Id="rId2" Type="http://schemas.openxmlformats.org/officeDocument/2006/relationships/slideLayout" Target="../slideLayouts/slideLayout32.xml"/>
  <Relationship Id="rId3" Type="http://schemas.openxmlformats.org/officeDocument/2006/relationships/slideLayout" Target="../slideLayouts/slideLayout33.xml"/>
  <Relationship Id="rId4" Type="http://schemas.openxmlformats.org/officeDocument/2006/relationships/slideLayout" Target="../slideLayouts/slideLayout34.xml"/>
  <Relationship Id="rId5" Type="http://schemas.openxmlformats.org/officeDocument/2006/relationships/slideLayout" Target="../slideLayouts/slideLayout35.xml"/>
  <Relationship Id="rId6" Type="http://schemas.openxmlformats.org/officeDocument/2006/relationships/slideLayout" Target="../slideLayouts/slideLayout36.xml"/>
  <Relationship Id="rId7" Type="http://schemas.openxmlformats.org/officeDocument/2006/relationships/slideLayout" Target="../slideLayouts/slideLayout37.xml"/>
  <Relationship Id="rId8" Type="http://schemas.openxmlformats.org/officeDocument/2006/relationships/slideLayout" Target="../slideLayouts/slideLayout38.xml"/>
  <Relationship Id="rId9" Type="http://schemas.openxmlformats.org/officeDocument/2006/relationships/slideLayout" Target="../slideLayouts/slideLayout3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67" tIns="45155" rIns="90367" bIns="45155"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p>
        </p:txBody>
      </p:sp>
      <p:sp>
        <p:nvSpPr>
          <p:cNvPr id="1027"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ctr" defTabSz="1204650">
              <a:defRPr sz="1900">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00" tIns="60202" rIns="120300" bIns="60202" numCol="1" anchor="t" anchorCtr="0" compatLnSpc="1">
            <a:prstTxWarp prst="textNoShape">
              <a:avLst/>
            </a:prstTxWarp>
          </a:bodyPr>
          <a:lstStyle>
            <a:lvl1pPr algn="r" defTabSz="1204650">
              <a:defRPr sz="1900" b="1">
                <a:solidFill>
                  <a:srgbClr val="DDDDDD"/>
                </a:solidFill>
                <a:latin typeface="Calibri" pitchFamily="34" charset="0"/>
                <a:ea typeface="ＭＳ Ｐゴシック" pitchFamily="34" charset="-128"/>
              </a:defRPr>
            </a:lvl1pPr>
          </a:lstStyle>
          <a:p>
            <a:pPr>
              <a:defRPr/>
            </a:pPr>
            <a:fld id="{6D75DCF1-6C32-4B79-93F1-19D9C72617B0}"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3" r:id="rId1"/>
    <p:sldLayoutId id="2147485844" r:id="rId2"/>
    <p:sldLayoutId id="2147485803" r:id="rId3"/>
    <p:sldLayoutId id="2147485804" r:id="rId4"/>
    <p:sldLayoutId id="2147485805" r:id="rId5"/>
    <p:sldLayoutId id="2147485806" r:id="rId6"/>
    <p:sldLayoutId id="2147485845" r:id="rId7"/>
    <p:sldLayoutId id="2147485807" r:id="rId8"/>
    <p:sldLayoutId id="2147485808" r:id="rId9"/>
    <p:sldLayoutId id="2147485809" r:id="rId10"/>
    <p:sldLayoutId id="2147485810" r:id="rId11"/>
    <p:sldLayoutId id="2147485811" r:id="rId12"/>
    <p:sldLayoutId id="2147485812" r:id="rId13"/>
    <p:sldLayoutId id="2147485813" r:id="rId14"/>
    <p:sldLayoutId id="2147485814" r:id="rId15"/>
  </p:sldLayoutIdLst>
  <p:timing>
    <p:tnLst>
      <p:par>
        <p:cTn id="1" dur="indefinite" restart="never" nodeType="tmRoot"/>
      </p:par>
    </p:tnLst>
  </p:timing>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352" algn="ctr" rtl="0" fontAlgn="base">
        <a:spcBef>
          <a:spcPct val="0"/>
        </a:spcBef>
        <a:spcAft>
          <a:spcPct val="0"/>
        </a:spcAft>
        <a:defRPr sz="2800" b="1">
          <a:solidFill>
            <a:schemeClr val="bg1"/>
          </a:solidFill>
          <a:latin typeface="Calibri" charset="0"/>
          <a:ea typeface="ＭＳ Ｐゴシック" charset="0"/>
        </a:defRPr>
      </a:lvl6pPr>
      <a:lvl7pPr marL="904670" algn="ctr" rtl="0" fontAlgn="base">
        <a:spcBef>
          <a:spcPct val="0"/>
        </a:spcBef>
        <a:spcAft>
          <a:spcPct val="0"/>
        </a:spcAft>
        <a:defRPr sz="2800" b="1">
          <a:solidFill>
            <a:schemeClr val="bg1"/>
          </a:solidFill>
          <a:latin typeface="Calibri" charset="0"/>
          <a:ea typeface="ＭＳ Ｐゴシック" charset="0"/>
        </a:defRPr>
      </a:lvl7pPr>
      <a:lvl8pPr marL="1356997" algn="ctr" rtl="0" fontAlgn="base">
        <a:spcBef>
          <a:spcPct val="0"/>
        </a:spcBef>
        <a:spcAft>
          <a:spcPct val="0"/>
        </a:spcAft>
        <a:defRPr sz="2800" b="1">
          <a:solidFill>
            <a:schemeClr val="bg1"/>
          </a:solidFill>
          <a:latin typeface="Calibri" charset="0"/>
          <a:ea typeface="ＭＳ Ｐゴシック" charset="0"/>
        </a:defRPr>
      </a:lvl8pPr>
      <a:lvl9pPr marL="1809329"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7991"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0036"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7827" indent="-226191" algn="l" rtl="0" fontAlgn="base">
        <a:spcBef>
          <a:spcPct val="20000"/>
        </a:spcBef>
        <a:spcAft>
          <a:spcPct val="0"/>
        </a:spcAft>
        <a:buChar char="»"/>
        <a:defRPr sz="2000">
          <a:solidFill>
            <a:schemeClr val="tx1"/>
          </a:solidFill>
          <a:latin typeface="+mn-lt"/>
          <a:ea typeface="+mn-ea"/>
        </a:defRPr>
      </a:lvl6pPr>
      <a:lvl7pPr marL="2940173" indent="-226191" algn="l" rtl="0" fontAlgn="base">
        <a:spcBef>
          <a:spcPct val="20000"/>
        </a:spcBef>
        <a:spcAft>
          <a:spcPct val="0"/>
        </a:spcAft>
        <a:buChar char="»"/>
        <a:defRPr sz="2000">
          <a:solidFill>
            <a:schemeClr val="tx1"/>
          </a:solidFill>
          <a:latin typeface="+mn-lt"/>
          <a:ea typeface="+mn-ea"/>
        </a:defRPr>
      </a:lvl7pPr>
      <a:lvl8pPr marL="3392498" indent="-226191" algn="l" rtl="0" fontAlgn="base">
        <a:spcBef>
          <a:spcPct val="20000"/>
        </a:spcBef>
        <a:spcAft>
          <a:spcPct val="0"/>
        </a:spcAft>
        <a:buChar char="»"/>
        <a:defRPr sz="2000">
          <a:solidFill>
            <a:schemeClr val="tx1"/>
          </a:solidFill>
          <a:latin typeface="+mn-lt"/>
          <a:ea typeface="+mn-ea"/>
        </a:defRPr>
      </a:lvl8pPr>
      <a:lvl9pPr marL="3844832" indent="-226191"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352" rtl="0" eaLnBrk="1" latinLnBrk="0" hangingPunct="1">
        <a:defRPr sz="1900" kern="1200">
          <a:solidFill>
            <a:schemeClr val="tx1"/>
          </a:solidFill>
          <a:latin typeface="+mn-lt"/>
          <a:ea typeface="+mn-ea"/>
          <a:cs typeface="+mn-cs"/>
        </a:defRPr>
      </a:lvl1pPr>
      <a:lvl2pPr marL="452352" algn="l" defTabSz="452352" rtl="0" eaLnBrk="1" latinLnBrk="0" hangingPunct="1">
        <a:defRPr sz="1900" kern="1200">
          <a:solidFill>
            <a:schemeClr val="tx1"/>
          </a:solidFill>
          <a:latin typeface="+mn-lt"/>
          <a:ea typeface="+mn-ea"/>
          <a:cs typeface="+mn-cs"/>
        </a:defRPr>
      </a:lvl2pPr>
      <a:lvl3pPr marL="904670" algn="l" defTabSz="452352" rtl="0" eaLnBrk="1" latinLnBrk="0" hangingPunct="1">
        <a:defRPr sz="1900" kern="1200">
          <a:solidFill>
            <a:schemeClr val="tx1"/>
          </a:solidFill>
          <a:latin typeface="+mn-lt"/>
          <a:ea typeface="+mn-ea"/>
          <a:cs typeface="+mn-cs"/>
        </a:defRPr>
      </a:lvl3pPr>
      <a:lvl4pPr marL="1356997" algn="l" defTabSz="452352" rtl="0" eaLnBrk="1" latinLnBrk="0" hangingPunct="1">
        <a:defRPr sz="1900" kern="1200">
          <a:solidFill>
            <a:schemeClr val="tx1"/>
          </a:solidFill>
          <a:latin typeface="+mn-lt"/>
          <a:ea typeface="+mn-ea"/>
          <a:cs typeface="+mn-cs"/>
        </a:defRPr>
      </a:lvl4pPr>
      <a:lvl5pPr marL="1809329" algn="l" defTabSz="452352" rtl="0" eaLnBrk="1" latinLnBrk="0" hangingPunct="1">
        <a:defRPr sz="1900" kern="1200">
          <a:solidFill>
            <a:schemeClr val="tx1"/>
          </a:solidFill>
          <a:latin typeface="+mn-lt"/>
          <a:ea typeface="+mn-ea"/>
          <a:cs typeface="+mn-cs"/>
        </a:defRPr>
      </a:lvl5pPr>
      <a:lvl6pPr marL="2261669" algn="l" defTabSz="452352" rtl="0" eaLnBrk="1" latinLnBrk="0" hangingPunct="1">
        <a:defRPr sz="1900" kern="1200">
          <a:solidFill>
            <a:schemeClr val="tx1"/>
          </a:solidFill>
          <a:latin typeface="+mn-lt"/>
          <a:ea typeface="+mn-ea"/>
          <a:cs typeface="+mn-cs"/>
        </a:defRPr>
      </a:lvl6pPr>
      <a:lvl7pPr marL="2714003" algn="l" defTabSz="452352" rtl="0" eaLnBrk="1" latinLnBrk="0" hangingPunct="1">
        <a:defRPr sz="1900" kern="1200">
          <a:solidFill>
            <a:schemeClr val="tx1"/>
          </a:solidFill>
          <a:latin typeface="+mn-lt"/>
          <a:ea typeface="+mn-ea"/>
          <a:cs typeface="+mn-cs"/>
        </a:defRPr>
      </a:lvl7pPr>
      <a:lvl8pPr marL="3166337" algn="l" defTabSz="452352" rtl="0" eaLnBrk="1" latinLnBrk="0" hangingPunct="1">
        <a:defRPr sz="1900" kern="1200">
          <a:solidFill>
            <a:schemeClr val="tx1"/>
          </a:solidFill>
          <a:latin typeface="+mn-lt"/>
          <a:ea typeface="+mn-ea"/>
          <a:cs typeface="+mn-cs"/>
        </a:defRPr>
      </a:lvl8pPr>
      <a:lvl9pPr marL="3618667" algn="l" defTabSz="452352" rtl="0" eaLnBrk="1" latinLnBrk="0" hangingPunct="1">
        <a:defRPr sz="1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19048" y="-242887"/>
            <a:ext cx="12198349" cy="1765301"/>
          </a:xfrm>
          <a:prstGeom prst="rect">
            <a:avLst/>
          </a:prstGeom>
          <a:solidFill>
            <a:srgbClr val="006699"/>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391" tIns="45169" rIns="90391" bIns="45169" anchor="ctr"/>
          <a:lstStyle>
            <a:lvl1pPr defTabSz="912813" eaLnBrk="0" hangingPunct="0">
              <a:defRPr sz="2400">
                <a:solidFill>
                  <a:schemeClr val="tx1"/>
                </a:solidFill>
                <a:latin typeface="Garamond" pitchFamily="18" charset="0"/>
                <a:ea typeface="ＭＳ Ｐゴシック" pitchFamily="34" charset="-128"/>
              </a:defRPr>
            </a:lvl1pPr>
            <a:lvl2pPr marL="741363" indent="-284163" defTabSz="912813" eaLnBrk="0" hangingPunct="0">
              <a:defRPr sz="2400">
                <a:solidFill>
                  <a:schemeClr val="tx1"/>
                </a:solidFill>
                <a:latin typeface="Garamond" pitchFamily="18" charset="0"/>
                <a:ea typeface="ＭＳ Ｐゴシック" pitchFamily="34" charset="-128"/>
              </a:defRPr>
            </a:lvl2pPr>
            <a:lvl3pPr marL="1144588" indent="-231775" defTabSz="912813" eaLnBrk="0" hangingPunct="0">
              <a:defRPr sz="2400">
                <a:solidFill>
                  <a:schemeClr val="tx1"/>
                </a:solidFill>
                <a:latin typeface="Garamond" pitchFamily="18" charset="0"/>
                <a:ea typeface="ＭＳ Ｐゴシック" pitchFamily="34" charset="-128"/>
              </a:defRPr>
            </a:lvl3pPr>
            <a:lvl4pPr marL="1600200" indent="-228600" defTabSz="912813" eaLnBrk="0" hangingPunct="0">
              <a:defRPr sz="2400">
                <a:solidFill>
                  <a:schemeClr val="tx1"/>
                </a:solidFill>
                <a:latin typeface="Garamond" pitchFamily="18" charset="0"/>
                <a:ea typeface="ＭＳ Ｐゴシック" pitchFamily="34" charset="-128"/>
              </a:defRPr>
            </a:lvl4pPr>
            <a:lvl5pPr marL="2057400" indent="-228600" defTabSz="912813" eaLnBrk="0" hangingPunct="0">
              <a:defRPr sz="2400">
                <a:solidFill>
                  <a:schemeClr val="tx1"/>
                </a:solidFill>
                <a:latin typeface="Garamond" pitchFamily="18" charset="0"/>
                <a:ea typeface="ＭＳ Ｐゴシック" pitchFamily="34" charset="-128"/>
              </a:defRPr>
            </a:lvl5pPr>
            <a:lvl6pPr marL="25146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6pPr>
            <a:lvl7pPr marL="29718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7pPr>
            <a:lvl8pPr marL="34290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8pPr>
            <a:lvl9pPr marL="3886200" indent="-228600" defTabSz="912813" eaLnBrk="0" fontAlgn="base" hangingPunct="0">
              <a:spcBef>
                <a:spcPct val="0"/>
              </a:spcBef>
              <a:spcAft>
                <a:spcPct val="0"/>
              </a:spcAft>
              <a:defRPr sz="2400">
                <a:solidFill>
                  <a:schemeClr val="tx1"/>
                </a:solidFill>
                <a:latin typeface="Garamond" pitchFamily="18"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3075" name="Rectangle 2"/>
          <p:cNvSpPr>
            <a:spLocks noGrp="1" noChangeArrowheads="1"/>
          </p:cNvSpPr>
          <p:nvPr>
            <p:ph type="title"/>
          </p:nvPr>
        </p:nvSpPr>
        <p:spPr bwMode="auto">
          <a:xfrm>
            <a:off x="5529264" y="298542"/>
            <a:ext cx="6416676"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ctr" anchorCtr="0" compatLnSpc="1">
            <a:prstTxWarp prst="textNoShape">
              <a:avLst/>
            </a:prstTxWarp>
          </a:bodyPr>
          <a:lstStyle/>
          <a:p>
            <a:pPr lvl="0"/>
            <a:r>
              <a:rPr lang="en-US" altLang="en-US" smtClean="0"/>
              <a:t>Click to edit Master title style</a:t>
            </a:r>
          </a:p>
        </p:txBody>
      </p:sp>
      <p:sp>
        <p:nvSpPr>
          <p:cNvPr id="3076" name="Rectangle 3"/>
          <p:cNvSpPr>
            <a:spLocks noGrp="1" noChangeArrowheads="1"/>
          </p:cNvSpPr>
          <p:nvPr>
            <p:ph type="body" idx="1"/>
          </p:nvPr>
        </p:nvSpPr>
        <p:spPr bwMode="auto">
          <a:xfrm>
            <a:off x="609691" y="1751104"/>
            <a:ext cx="10960101" cy="6408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3" name="Rectangle 5"/>
          <p:cNvSpPr>
            <a:spLocks noGrp="1" noChangeArrowheads="1"/>
          </p:cNvSpPr>
          <p:nvPr>
            <p:ph type="ftr" sz="quarter" idx="3"/>
          </p:nvPr>
        </p:nvSpPr>
        <p:spPr bwMode="auto">
          <a:xfrm>
            <a:off x="4160840" y="8318592"/>
            <a:ext cx="3857625" cy="633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ctr" defTabSz="1204994">
              <a:defRPr sz="1900">
                <a:solidFill>
                  <a:srgbClr val="000000"/>
                </a:solidFill>
                <a:latin typeface="Calibri" pitchFamily="34" charset="0"/>
                <a:ea typeface="ＭＳ Ｐゴシック" pitchFamily="34" charset="-128"/>
              </a:defRPr>
            </a:lvl1pPr>
          </a:lstStyle>
          <a:p>
            <a:pPr>
              <a:defRPr/>
            </a:pPr>
            <a:endParaRPr lang="en-US" altLang="en-US" dirty="0"/>
          </a:p>
        </p:txBody>
      </p:sp>
      <p:sp>
        <p:nvSpPr>
          <p:cNvPr id="155654" name="Rectangle 6"/>
          <p:cNvSpPr>
            <a:spLocks noGrp="1" noChangeArrowheads="1"/>
          </p:cNvSpPr>
          <p:nvPr>
            <p:ph type="sldNum" sz="quarter" idx="4"/>
          </p:nvPr>
        </p:nvSpPr>
        <p:spPr bwMode="auto">
          <a:xfrm>
            <a:off x="9337766" y="8499565"/>
            <a:ext cx="2841625" cy="635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vert="horz" wrap="square" lIns="120335" tIns="60218" rIns="120335" bIns="60218" numCol="1" anchor="t" anchorCtr="0" compatLnSpc="1">
            <a:prstTxWarp prst="textNoShape">
              <a:avLst/>
            </a:prstTxWarp>
          </a:bodyPr>
          <a:lstStyle>
            <a:lvl1pPr algn="r" defTabSz="1204994">
              <a:defRPr sz="1900" b="1">
                <a:solidFill>
                  <a:srgbClr val="DDDDDD"/>
                </a:solidFill>
                <a:latin typeface="Calibri" pitchFamily="34" charset="0"/>
                <a:ea typeface="ＭＳ Ｐゴシック" pitchFamily="34" charset="-128"/>
              </a:defRPr>
            </a:lvl1pPr>
          </a:lstStyle>
          <a:p>
            <a:pPr>
              <a:defRPr/>
            </a:pPr>
            <a:fld id="{41009AA3-7843-40E0-8B4B-B4C2DD565162}" type="slidenum">
              <a:rPr lang="en-US" altLang="en-US"/>
              <a:pPr>
                <a:defRPr/>
              </a:pPr>
              <a:t>‹#›</a:t>
            </a:fld>
            <a:endParaRPr lang="en-US" altLang="en-US" dirty="0"/>
          </a:p>
        </p:txBody>
      </p:sp>
      <p:pic>
        <p:nvPicPr>
          <p:cNvPr id="3079" name="Picture 4" descr="banner"/>
          <p:cNvPicPr>
            <a:picLocks noChangeAspect="1" noChangeArrowheads="1"/>
          </p:cNvPicPr>
          <p:nvPr/>
        </p:nvPicPr>
        <p:blipFill>
          <a:blip r:embed="rId17">
            <a:extLst>
              <a:ext uri="{28A0092B-C50C-407E-A947-70E740481C1C}">
                <a14:useLocalDpi xmlns:a14="http://schemas.microsoft.com/office/drawing/2010/main" val="0"/>
              </a:ext>
            </a:extLst>
          </a:blip>
          <a:srcRect r="56197" b="8861"/>
          <a:stretch>
            <a:fillRect/>
          </a:stretch>
        </p:blipFill>
        <p:spPr bwMode="auto">
          <a:xfrm>
            <a:off x="-4672" y="298542"/>
            <a:ext cx="53435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5847" r:id="rId1"/>
    <p:sldLayoutId id="2147485829" r:id="rId2"/>
    <p:sldLayoutId id="2147485830" r:id="rId3"/>
    <p:sldLayoutId id="2147485831" r:id="rId4"/>
    <p:sldLayoutId id="2147485832" r:id="rId5"/>
    <p:sldLayoutId id="2147485833" r:id="rId6"/>
    <p:sldLayoutId id="2147485834" r:id="rId7"/>
    <p:sldLayoutId id="2147485835" r:id="rId8"/>
    <p:sldLayoutId id="2147485836" r:id="rId9"/>
    <p:sldLayoutId id="2147485837" r:id="rId10"/>
    <p:sldLayoutId id="2147485838" r:id="rId11"/>
    <p:sldLayoutId id="2147485839" r:id="rId12"/>
    <p:sldLayoutId id="2147485840" r:id="rId13"/>
    <p:sldLayoutId id="2147485841" r:id="rId14"/>
    <p:sldLayoutId id="2147485842" r:id="rId15"/>
  </p:sldLayoutIdLst>
  <p:hf hdr="0" ftr="0" dt="0"/>
  <p:txStyles>
    <p:titleStyle>
      <a:lvl1pPr algn="ctr" defTabSz="1204112" rtl="0" eaLnBrk="0" fontAlgn="base" hangingPunct="0">
        <a:spcBef>
          <a:spcPct val="0"/>
        </a:spcBef>
        <a:spcAft>
          <a:spcPct val="0"/>
        </a:spcAft>
        <a:defRPr sz="3700" b="1">
          <a:solidFill>
            <a:schemeClr val="bg1"/>
          </a:solidFill>
          <a:latin typeface="+mj-lt"/>
          <a:ea typeface="ＭＳ Ｐゴシック" pitchFamily="34" charset="-128"/>
          <a:cs typeface="+mj-cs"/>
        </a:defRPr>
      </a:lvl1pPr>
      <a:lvl2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2pPr>
      <a:lvl3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3pPr>
      <a:lvl4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4pPr>
      <a:lvl5pPr algn="ctr" defTabSz="1204112" rtl="0" eaLnBrk="0" fontAlgn="base" hangingPunct="0">
        <a:spcBef>
          <a:spcPct val="0"/>
        </a:spcBef>
        <a:spcAft>
          <a:spcPct val="0"/>
        </a:spcAft>
        <a:defRPr sz="3700" b="1">
          <a:solidFill>
            <a:schemeClr val="bg1"/>
          </a:solidFill>
          <a:latin typeface="Calibri" charset="0"/>
          <a:ea typeface="ＭＳ Ｐゴシック" pitchFamily="34" charset="-128"/>
        </a:defRPr>
      </a:lvl5pPr>
      <a:lvl6pPr marL="452481" algn="ctr" rtl="0" fontAlgn="base">
        <a:spcBef>
          <a:spcPct val="0"/>
        </a:spcBef>
        <a:spcAft>
          <a:spcPct val="0"/>
        </a:spcAft>
        <a:defRPr sz="2800" b="1">
          <a:solidFill>
            <a:schemeClr val="bg1"/>
          </a:solidFill>
          <a:latin typeface="Calibri" charset="0"/>
          <a:ea typeface="ＭＳ Ｐゴシック" charset="0"/>
        </a:defRPr>
      </a:lvl6pPr>
      <a:lvl7pPr marL="904929" algn="ctr" rtl="0" fontAlgn="base">
        <a:spcBef>
          <a:spcPct val="0"/>
        </a:spcBef>
        <a:spcAft>
          <a:spcPct val="0"/>
        </a:spcAft>
        <a:defRPr sz="2800" b="1">
          <a:solidFill>
            <a:schemeClr val="bg1"/>
          </a:solidFill>
          <a:latin typeface="Calibri" charset="0"/>
          <a:ea typeface="ＭＳ Ｐゴシック" charset="0"/>
        </a:defRPr>
      </a:lvl7pPr>
      <a:lvl8pPr marL="1357385" algn="ctr" rtl="0" fontAlgn="base">
        <a:spcBef>
          <a:spcPct val="0"/>
        </a:spcBef>
        <a:spcAft>
          <a:spcPct val="0"/>
        </a:spcAft>
        <a:defRPr sz="2800" b="1">
          <a:solidFill>
            <a:schemeClr val="bg1"/>
          </a:solidFill>
          <a:latin typeface="Calibri" charset="0"/>
          <a:ea typeface="ＭＳ Ｐゴシック" charset="0"/>
        </a:defRPr>
      </a:lvl8pPr>
      <a:lvl9pPr marL="1809846" algn="ctr" rtl="0" fontAlgn="base">
        <a:spcBef>
          <a:spcPct val="0"/>
        </a:spcBef>
        <a:spcAft>
          <a:spcPct val="0"/>
        </a:spcAft>
        <a:defRPr sz="2800" b="1">
          <a:solidFill>
            <a:schemeClr val="bg1"/>
          </a:solidFill>
          <a:latin typeface="Calibri" charset="0"/>
          <a:ea typeface="ＭＳ Ｐゴシック" charset="0"/>
        </a:defRPr>
      </a:lvl9pPr>
    </p:titleStyle>
    <p:bodyStyle>
      <a:lvl1pPr marL="451169" indent="-451169" algn="l" defTabSz="1204112" rtl="0" eaLnBrk="0" fontAlgn="base" hangingPunct="0">
        <a:spcBef>
          <a:spcPct val="20000"/>
        </a:spcBef>
        <a:spcAft>
          <a:spcPct val="0"/>
        </a:spcAft>
        <a:buChar char="•"/>
        <a:defRPr sz="4300">
          <a:solidFill>
            <a:schemeClr val="tx1"/>
          </a:solidFill>
          <a:latin typeface="+mn-lt"/>
          <a:ea typeface="ＭＳ Ｐゴシック" pitchFamily="34" charset="-128"/>
          <a:cs typeface="+mn-cs"/>
        </a:defRPr>
      </a:lvl1pPr>
      <a:lvl2pPr marL="977753" indent="-374127" algn="l" defTabSz="1204112" rtl="0" eaLnBrk="0" fontAlgn="base" hangingPunct="0">
        <a:spcBef>
          <a:spcPct val="20000"/>
        </a:spcBef>
        <a:spcAft>
          <a:spcPct val="0"/>
        </a:spcAft>
        <a:buChar char="–"/>
        <a:defRPr sz="3700">
          <a:solidFill>
            <a:schemeClr val="tx1"/>
          </a:solidFill>
          <a:latin typeface="+mn-lt"/>
          <a:ea typeface="ＭＳ Ｐゴシック" pitchFamily="34" charset="-128"/>
        </a:defRPr>
      </a:lvl2pPr>
      <a:lvl3pPr marL="1505917" indent="-300221" algn="l" defTabSz="1204112" rtl="0" eaLnBrk="0" fontAlgn="base" hangingPunct="0">
        <a:spcBef>
          <a:spcPct val="20000"/>
        </a:spcBef>
        <a:spcAft>
          <a:spcPct val="0"/>
        </a:spcAft>
        <a:buChar char="•"/>
        <a:defRPr sz="3200">
          <a:solidFill>
            <a:schemeClr val="tx1"/>
          </a:solidFill>
          <a:latin typeface="+mn-lt"/>
          <a:ea typeface="ＭＳ Ｐゴシック" pitchFamily="34" charset="-128"/>
        </a:defRPr>
      </a:lvl3pPr>
      <a:lvl4pPr marL="2109559"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4pPr>
      <a:lvl5pPr marL="2711614" indent="-300221" algn="l" defTabSz="1204112" rtl="0" eaLnBrk="0" fontAlgn="base" hangingPunct="0">
        <a:spcBef>
          <a:spcPct val="20000"/>
        </a:spcBef>
        <a:spcAft>
          <a:spcPct val="0"/>
        </a:spcAft>
        <a:buChar char="»"/>
        <a:defRPr sz="2700">
          <a:solidFill>
            <a:schemeClr val="tx1"/>
          </a:solidFill>
          <a:latin typeface="+mn-lt"/>
          <a:ea typeface="ＭＳ Ｐゴシック" pitchFamily="34" charset="-128"/>
        </a:defRPr>
      </a:lvl5pPr>
      <a:lvl6pPr marL="2488537" indent="-226255" algn="l" rtl="0" fontAlgn="base">
        <a:spcBef>
          <a:spcPct val="20000"/>
        </a:spcBef>
        <a:spcAft>
          <a:spcPct val="0"/>
        </a:spcAft>
        <a:buChar char="»"/>
        <a:defRPr sz="2000">
          <a:solidFill>
            <a:schemeClr val="tx1"/>
          </a:solidFill>
          <a:latin typeface="+mn-lt"/>
          <a:ea typeface="+mn-ea"/>
        </a:defRPr>
      </a:lvl6pPr>
      <a:lvl7pPr marL="2941012" indent="-226255" algn="l" rtl="0" fontAlgn="base">
        <a:spcBef>
          <a:spcPct val="20000"/>
        </a:spcBef>
        <a:spcAft>
          <a:spcPct val="0"/>
        </a:spcAft>
        <a:buChar char="»"/>
        <a:defRPr sz="2000">
          <a:solidFill>
            <a:schemeClr val="tx1"/>
          </a:solidFill>
          <a:latin typeface="+mn-lt"/>
          <a:ea typeface="+mn-ea"/>
        </a:defRPr>
      </a:lvl7pPr>
      <a:lvl8pPr marL="3393468" indent="-226255" algn="l" rtl="0" fontAlgn="base">
        <a:spcBef>
          <a:spcPct val="20000"/>
        </a:spcBef>
        <a:spcAft>
          <a:spcPct val="0"/>
        </a:spcAft>
        <a:buChar char="»"/>
        <a:defRPr sz="2000">
          <a:solidFill>
            <a:schemeClr val="tx1"/>
          </a:solidFill>
          <a:latin typeface="+mn-lt"/>
          <a:ea typeface="+mn-ea"/>
        </a:defRPr>
      </a:lvl8pPr>
      <a:lvl9pPr marL="3845929" indent="-22625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2481" rtl="0" eaLnBrk="1" latinLnBrk="0" hangingPunct="1">
        <a:defRPr sz="1900" kern="1200">
          <a:solidFill>
            <a:schemeClr val="tx1"/>
          </a:solidFill>
          <a:latin typeface="+mn-lt"/>
          <a:ea typeface="+mn-ea"/>
          <a:cs typeface="+mn-cs"/>
        </a:defRPr>
      </a:lvl1pPr>
      <a:lvl2pPr marL="452481" algn="l" defTabSz="452481" rtl="0" eaLnBrk="1" latinLnBrk="0" hangingPunct="1">
        <a:defRPr sz="1900" kern="1200">
          <a:solidFill>
            <a:schemeClr val="tx1"/>
          </a:solidFill>
          <a:latin typeface="+mn-lt"/>
          <a:ea typeface="+mn-ea"/>
          <a:cs typeface="+mn-cs"/>
        </a:defRPr>
      </a:lvl2pPr>
      <a:lvl3pPr marL="904929" algn="l" defTabSz="452481" rtl="0" eaLnBrk="1" latinLnBrk="0" hangingPunct="1">
        <a:defRPr sz="1900" kern="1200">
          <a:solidFill>
            <a:schemeClr val="tx1"/>
          </a:solidFill>
          <a:latin typeface="+mn-lt"/>
          <a:ea typeface="+mn-ea"/>
          <a:cs typeface="+mn-cs"/>
        </a:defRPr>
      </a:lvl3pPr>
      <a:lvl4pPr marL="1357385" algn="l" defTabSz="452481" rtl="0" eaLnBrk="1" latinLnBrk="0" hangingPunct="1">
        <a:defRPr sz="1900" kern="1200">
          <a:solidFill>
            <a:schemeClr val="tx1"/>
          </a:solidFill>
          <a:latin typeface="+mn-lt"/>
          <a:ea typeface="+mn-ea"/>
          <a:cs typeface="+mn-cs"/>
        </a:defRPr>
      </a:lvl4pPr>
      <a:lvl5pPr marL="1809846" algn="l" defTabSz="452481" rtl="0" eaLnBrk="1" latinLnBrk="0" hangingPunct="1">
        <a:defRPr sz="1900" kern="1200">
          <a:solidFill>
            <a:schemeClr val="tx1"/>
          </a:solidFill>
          <a:latin typeface="+mn-lt"/>
          <a:ea typeface="+mn-ea"/>
          <a:cs typeface="+mn-cs"/>
        </a:defRPr>
      </a:lvl5pPr>
      <a:lvl6pPr marL="2262315" algn="l" defTabSz="452481" rtl="0" eaLnBrk="1" latinLnBrk="0" hangingPunct="1">
        <a:defRPr sz="1900" kern="1200">
          <a:solidFill>
            <a:schemeClr val="tx1"/>
          </a:solidFill>
          <a:latin typeface="+mn-lt"/>
          <a:ea typeface="+mn-ea"/>
          <a:cs typeface="+mn-cs"/>
        </a:defRPr>
      </a:lvl6pPr>
      <a:lvl7pPr marL="2714777" algn="l" defTabSz="452481" rtl="0" eaLnBrk="1" latinLnBrk="0" hangingPunct="1">
        <a:defRPr sz="1900" kern="1200">
          <a:solidFill>
            <a:schemeClr val="tx1"/>
          </a:solidFill>
          <a:latin typeface="+mn-lt"/>
          <a:ea typeface="+mn-ea"/>
          <a:cs typeface="+mn-cs"/>
        </a:defRPr>
      </a:lvl7pPr>
      <a:lvl8pPr marL="3167240" algn="l" defTabSz="452481" rtl="0" eaLnBrk="1" latinLnBrk="0" hangingPunct="1">
        <a:defRPr sz="1900" kern="1200">
          <a:solidFill>
            <a:schemeClr val="tx1"/>
          </a:solidFill>
          <a:latin typeface="+mn-lt"/>
          <a:ea typeface="+mn-ea"/>
          <a:cs typeface="+mn-cs"/>
        </a:defRPr>
      </a:lvl8pPr>
      <a:lvl9pPr marL="3619699" algn="l" defTabSz="452481" rtl="0" eaLnBrk="1" latinLnBrk="0" hangingPunct="1">
        <a:defRPr sz="1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17"/>
            <a:ext cx="12198331" cy="1511841"/>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lIns="121581" tIns="60796" rIns="121581" bIns="60796"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sz="1900" dirty="0" smtClean="0">
              <a:solidFill>
                <a:prstClr val="black"/>
              </a:solidFill>
              <a:latin typeface="Calibri" pitchFamily="34" charset="0"/>
            </a:endParaRPr>
          </a:p>
        </p:txBody>
      </p:sp>
      <p:sp>
        <p:nvSpPr>
          <p:cNvPr id="1027" name="Rectangle 2"/>
          <p:cNvSpPr>
            <a:spLocks noGrp="1" noChangeArrowheads="1"/>
          </p:cNvSpPr>
          <p:nvPr>
            <p:ph type="title"/>
          </p:nvPr>
        </p:nvSpPr>
        <p:spPr bwMode="auto">
          <a:xfrm>
            <a:off x="5529318" y="298140"/>
            <a:ext cx="6417391" cy="943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21581" tIns="60796" rIns="121581" bIns="60796"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08965" y="1750775"/>
            <a:ext cx="10961370" cy="6408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121581" tIns="60796" rIns="121581" bIns="6079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4161261" y="8318294"/>
            <a:ext cx="3856778" cy="63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581" tIns="60796" rIns="121581" bIns="60796" numCol="1" anchor="t" anchorCtr="0" compatLnSpc="1">
            <a:prstTxWarp prst="textNoShape">
              <a:avLst/>
            </a:prstTxWarp>
          </a:bodyPr>
          <a:lstStyle>
            <a:lvl1pPr algn="ctr" eaLnBrk="1" hangingPunct="1">
              <a:defRPr sz="1900">
                <a:latin typeface="+mn-lt"/>
                <a:ea typeface="ＭＳ Ｐゴシック" charset="-128"/>
                <a:cs typeface="+mn-cs"/>
              </a:defRPr>
            </a:lvl1pPr>
          </a:lstStyle>
          <a:p>
            <a:pPr>
              <a:defRPr/>
            </a:pPr>
            <a:endParaRPr lang="en-US" dirty="0">
              <a:solidFill>
                <a:prstClr val="black"/>
              </a:solidFill>
            </a:endParaRPr>
          </a:p>
        </p:txBody>
      </p:sp>
      <p:sp>
        <p:nvSpPr>
          <p:cNvPr id="155654" name="Rectangle 6"/>
          <p:cNvSpPr>
            <a:spLocks noGrp="1" noChangeArrowheads="1"/>
          </p:cNvSpPr>
          <p:nvPr>
            <p:ph type="sldNum" sz="quarter" idx="4"/>
          </p:nvPr>
        </p:nvSpPr>
        <p:spPr bwMode="auto">
          <a:xfrm>
            <a:off x="8728498" y="8318294"/>
            <a:ext cx="2841837" cy="63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21581" tIns="60796" rIns="121581" bIns="60796" numCol="1" anchor="t" anchorCtr="0" compatLnSpc="1">
            <a:prstTxWarp prst="textNoShape">
              <a:avLst/>
            </a:prstTxWarp>
          </a:bodyPr>
          <a:lstStyle>
            <a:lvl1pPr algn="r" eaLnBrk="1" hangingPunct="1">
              <a:defRPr sz="1900" b="1">
                <a:latin typeface="Calibri" pitchFamily="34" charset="0"/>
              </a:defRPr>
            </a:lvl1pPr>
          </a:lstStyle>
          <a:p>
            <a:pPr>
              <a:defRPr/>
            </a:pPr>
            <a:r>
              <a:rPr lang="en-US" altLang="en-US" dirty="0">
                <a:solidFill>
                  <a:prstClr val="black"/>
                </a:solidFill>
              </a:rPr>
              <a:t>Slide </a:t>
            </a:r>
            <a:fld id="{9B23659A-8EA9-485F-B181-D56A6DF50785}" type="slidenum">
              <a:rPr lang="en-US" altLang="en-US">
                <a:solidFill>
                  <a:prstClr val="black"/>
                </a:solidFill>
              </a:rPr>
              <a:pPr>
                <a:defRPr/>
              </a:pPr>
              <a:t>‹#›</a:t>
            </a:fld>
            <a:endParaRPr lang="en-US" altLang="en-US" dirty="0">
              <a:solidFill>
                <a:prstClr val="black"/>
              </a:solidFill>
            </a:endParaRPr>
          </a:p>
        </p:txBody>
      </p:sp>
      <p:pic>
        <p:nvPicPr>
          <p:cNvPr id="1031" name="Picture 4" descr="banner"/>
          <p:cNvPicPr>
            <a:picLocks noChangeAspect="1" noChangeArrowheads="1"/>
          </p:cNvPicPr>
          <p:nvPr/>
        </p:nvPicPr>
        <p:blipFill>
          <a:blip r:embed="rId14" cstate="print">
            <a:extLst>
              <a:ext uri="{28A0092B-C50C-407E-A947-70E740481C1C}">
                <a14:useLocalDpi xmlns:a14="http://schemas.microsoft.com/office/drawing/2010/main" val="0"/>
              </a:ext>
            </a:extLst>
          </a:blip>
          <a:srcRect r="56197" b="8861"/>
          <a:stretch>
            <a:fillRect/>
          </a:stretch>
        </p:blipFill>
        <p:spPr bwMode="auto">
          <a:xfrm>
            <a:off x="-4226" y="298140"/>
            <a:ext cx="5343246" cy="9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5367752"/>
      </p:ext>
    </p:extLst>
  </p:cSld>
  <p:clrMap bg1="lt1" tx1="dk1" bg2="lt2" tx2="dk2" accent1="accent1" accent2="accent2" accent3="accent3" accent4="accent4" accent5="accent5" accent6="accent6" hlink="hlink" folHlink="folHlink"/>
  <p:sldLayoutIdLst>
    <p:sldLayoutId id="2147485940" r:id="rId1"/>
    <p:sldLayoutId id="2147485941" r:id="rId2"/>
    <p:sldLayoutId id="2147485942" r:id="rId3"/>
    <p:sldLayoutId id="2147485943" r:id="rId4"/>
    <p:sldLayoutId id="2147485944" r:id="rId5"/>
    <p:sldLayoutId id="2147485945" r:id="rId6"/>
    <p:sldLayoutId id="2147485946" r:id="rId7"/>
    <p:sldLayoutId id="2147485947" r:id="rId8"/>
    <p:sldLayoutId id="2147485948" r:id="rId9"/>
    <p:sldLayoutId id="2147485949" r:id="rId10"/>
    <p:sldLayoutId id="2147485950" r:id="rId11"/>
    <p:sldLayoutId id="2147485951" r:id="rId12"/>
  </p:sldLayoutIdLst>
  <p:hf hdr="0" ftr="0" dt="0"/>
  <p:txStyles>
    <p:titleStyle>
      <a:lvl1pPr algn="ctr" rtl="0" eaLnBrk="0" fontAlgn="base" hangingPunct="0">
        <a:spcBef>
          <a:spcPct val="0"/>
        </a:spcBef>
        <a:spcAft>
          <a:spcPct val="0"/>
        </a:spcAft>
        <a:defRPr sz="37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37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37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37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3700" b="1">
          <a:solidFill>
            <a:schemeClr val="bg1"/>
          </a:solidFill>
          <a:latin typeface="Calibri" pitchFamily="34" charset="0"/>
          <a:ea typeface="ＭＳ Ｐゴシック" charset="0"/>
          <a:cs typeface="ＭＳ Ｐゴシック" charset="0"/>
        </a:defRPr>
      </a:lvl5pPr>
      <a:lvl6pPr marL="607906" algn="ctr" rtl="0" fontAlgn="base">
        <a:spcBef>
          <a:spcPct val="0"/>
        </a:spcBef>
        <a:spcAft>
          <a:spcPct val="0"/>
        </a:spcAft>
        <a:defRPr sz="3700" b="1">
          <a:solidFill>
            <a:schemeClr val="bg1"/>
          </a:solidFill>
          <a:latin typeface="Calibri" pitchFamily="34" charset="0"/>
        </a:defRPr>
      </a:lvl6pPr>
      <a:lvl7pPr marL="1215808" algn="ctr" rtl="0" fontAlgn="base">
        <a:spcBef>
          <a:spcPct val="0"/>
        </a:spcBef>
        <a:spcAft>
          <a:spcPct val="0"/>
        </a:spcAft>
        <a:defRPr sz="3700" b="1">
          <a:solidFill>
            <a:schemeClr val="bg1"/>
          </a:solidFill>
          <a:latin typeface="Calibri" pitchFamily="34" charset="0"/>
        </a:defRPr>
      </a:lvl7pPr>
      <a:lvl8pPr marL="1823705" algn="ctr" rtl="0" fontAlgn="base">
        <a:spcBef>
          <a:spcPct val="0"/>
        </a:spcBef>
        <a:spcAft>
          <a:spcPct val="0"/>
        </a:spcAft>
        <a:defRPr sz="3700" b="1">
          <a:solidFill>
            <a:schemeClr val="bg1"/>
          </a:solidFill>
          <a:latin typeface="Calibri" pitchFamily="34" charset="0"/>
        </a:defRPr>
      </a:lvl8pPr>
      <a:lvl9pPr marL="2431613" algn="ctr" rtl="0" fontAlgn="base">
        <a:spcBef>
          <a:spcPct val="0"/>
        </a:spcBef>
        <a:spcAft>
          <a:spcPct val="0"/>
        </a:spcAft>
        <a:defRPr sz="3700" b="1">
          <a:solidFill>
            <a:schemeClr val="bg1"/>
          </a:solidFill>
          <a:latin typeface="Calibri" pitchFamily="34" charset="0"/>
        </a:defRPr>
      </a:lvl9pPr>
    </p:titleStyle>
    <p:bodyStyle>
      <a:lvl1pPr marL="455925" indent="-455925" algn="l" rtl="0" eaLnBrk="0" fontAlgn="base" hangingPunct="0">
        <a:spcBef>
          <a:spcPct val="20000"/>
        </a:spcBef>
        <a:spcAft>
          <a:spcPct val="0"/>
        </a:spcAft>
        <a:buChar char="•"/>
        <a:defRPr sz="4300">
          <a:solidFill>
            <a:schemeClr val="tx1"/>
          </a:solidFill>
          <a:latin typeface="+mn-lt"/>
          <a:ea typeface="ＭＳ Ｐゴシック" charset="0"/>
          <a:cs typeface="ＭＳ Ｐゴシック" charset="0"/>
        </a:defRPr>
      </a:lvl1pPr>
      <a:lvl2pPr marL="987841" indent="-379939" algn="l" rtl="0" eaLnBrk="0" fontAlgn="base" hangingPunct="0">
        <a:spcBef>
          <a:spcPct val="20000"/>
        </a:spcBef>
        <a:spcAft>
          <a:spcPct val="0"/>
        </a:spcAft>
        <a:buChar char="–"/>
        <a:defRPr sz="3700">
          <a:solidFill>
            <a:schemeClr val="tx1"/>
          </a:solidFill>
          <a:latin typeface="+mn-lt"/>
          <a:ea typeface="ＭＳ Ｐゴシック" charset="0"/>
        </a:defRPr>
      </a:lvl2pPr>
      <a:lvl3pPr marL="1519757" indent="-303946" algn="l" rtl="0" eaLnBrk="0" fontAlgn="base" hangingPunct="0">
        <a:spcBef>
          <a:spcPct val="20000"/>
        </a:spcBef>
        <a:spcAft>
          <a:spcPct val="0"/>
        </a:spcAft>
        <a:buChar char="•"/>
        <a:defRPr sz="3200">
          <a:solidFill>
            <a:schemeClr val="tx1"/>
          </a:solidFill>
          <a:latin typeface="+mn-lt"/>
          <a:ea typeface="ＭＳ Ｐゴシック" charset="0"/>
        </a:defRPr>
      </a:lvl3pPr>
      <a:lvl4pPr marL="2127658" indent="-303946" algn="l" rtl="0" eaLnBrk="0" fontAlgn="base" hangingPunct="0">
        <a:spcBef>
          <a:spcPct val="20000"/>
        </a:spcBef>
        <a:spcAft>
          <a:spcPct val="0"/>
        </a:spcAft>
        <a:buChar char="–"/>
        <a:defRPr sz="2700">
          <a:solidFill>
            <a:schemeClr val="tx1"/>
          </a:solidFill>
          <a:latin typeface="+mn-lt"/>
          <a:ea typeface="ＭＳ Ｐゴシック" charset="0"/>
        </a:defRPr>
      </a:lvl4pPr>
      <a:lvl5pPr marL="2735564" indent="-303946" algn="l" rtl="0" eaLnBrk="0" fontAlgn="base" hangingPunct="0">
        <a:spcBef>
          <a:spcPct val="20000"/>
        </a:spcBef>
        <a:spcAft>
          <a:spcPct val="0"/>
        </a:spcAft>
        <a:buChar char="»"/>
        <a:defRPr sz="2700">
          <a:solidFill>
            <a:schemeClr val="tx1"/>
          </a:solidFill>
          <a:latin typeface="+mn-lt"/>
          <a:ea typeface="ＭＳ Ｐゴシック" charset="0"/>
        </a:defRPr>
      </a:lvl5pPr>
      <a:lvl6pPr marL="3343469" indent="-303946" algn="l" rtl="0" fontAlgn="base">
        <a:spcBef>
          <a:spcPct val="20000"/>
        </a:spcBef>
        <a:spcAft>
          <a:spcPct val="0"/>
        </a:spcAft>
        <a:buChar char="»"/>
        <a:defRPr sz="2700">
          <a:solidFill>
            <a:schemeClr val="tx1"/>
          </a:solidFill>
          <a:latin typeface="+mn-lt"/>
        </a:defRPr>
      </a:lvl6pPr>
      <a:lvl7pPr marL="3951368" indent="-303946" algn="l" rtl="0" fontAlgn="base">
        <a:spcBef>
          <a:spcPct val="20000"/>
        </a:spcBef>
        <a:spcAft>
          <a:spcPct val="0"/>
        </a:spcAft>
        <a:buChar char="»"/>
        <a:defRPr sz="2700">
          <a:solidFill>
            <a:schemeClr val="tx1"/>
          </a:solidFill>
          <a:latin typeface="+mn-lt"/>
        </a:defRPr>
      </a:lvl7pPr>
      <a:lvl8pPr marL="4559275" indent="-303946" algn="l" rtl="0" fontAlgn="base">
        <a:spcBef>
          <a:spcPct val="20000"/>
        </a:spcBef>
        <a:spcAft>
          <a:spcPct val="0"/>
        </a:spcAft>
        <a:buChar char="»"/>
        <a:defRPr sz="2700">
          <a:solidFill>
            <a:schemeClr val="tx1"/>
          </a:solidFill>
          <a:latin typeface="+mn-lt"/>
        </a:defRPr>
      </a:lvl8pPr>
      <a:lvl9pPr marL="5167175" indent="-303946" algn="l" rtl="0" fontAlgn="base">
        <a:spcBef>
          <a:spcPct val="20000"/>
        </a:spcBef>
        <a:spcAft>
          <a:spcPct val="0"/>
        </a:spcAft>
        <a:buChar char="»"/>
        <a:defRPr sz="2700">
          <a:solidFill>
            <a:schemeClr val="tx1"/>
          </a:solidFill>
          <a:latin typeface="+mn-lt"/>
        </a:defRPr>
      </a:lvl9pPr>
    </p:bodyStyle>
    <p:otherStyle>
      <a:defPPr>
        <a:defRPr lang="en-US"/>
      </a:defPPr>
      <a:lvl1pPr marL="0" algn="l" defTabSz="1215808" rtl="0" eaLnBrk="1" latinLnBrk="0" hangingPunct="1">
        <a:defRPr sz="2400" kern="1200">
          <a:solidFill>
            <a:schemeClr val="tx1"/>
          </a:solidFill>
          <a:latin typeface="+mn-lt"/>
          <a:ea typeface="+mn-ea"/>
          <a:cs typeface="+mn-cs"/>
        </a:defRPr>
      </a:lvl1pPr>
      <a:lvl2pPr marL="607906" algn="l" defTabSz="1215808" rtl="0" eaLnBrk="1" latinLnBrk="0" hangingPunct="1">
        <a:defRPr sz="2400" kern="1200">
          <a:solidFill>
            <a:schemeClr val="tx1"/>
          </a:solidFill>
          <a:latin typeface="+mn-lt"/>
          <a:ea typeface="+mn-ea"/>
          <a:cs typeface="+mn-cs"/>
        </a:defRPr>
      </a:lvl2pPr>
      <a:lvl3pPr marL="1215808" algn="l" defTabSz="1215808" rtl="0" eaLnBrk="1" latinLnBrk="0" hangingPunct="1">
        <a:defRPr sz="2400" kern="1200">
          <a:solidFill>
            <a:schemeClr val="tx1"/>
          </a:solidFill>
          <a:latin typeface="+mn-lt"/>
          <a:ea typeface="+mn-ea"/>
          <a:cs typeface="+mn-cs"/>
        </a:defRPr>
      </a:lvl3pPr>
      <a:lvl4pPr marL="1823705" algn="l" defTabSz="1215808" rtl="0" eaLnBrk="1" latinLnBrk="0" hangingPunct="1">
        <a:defRPr sz="2400" kern="1200">
          <a:solidFill>
            <a:schemeClr val="tx1"/>
          </a:solidFill>
          <a:latin typeface="+mn-lt"/>
          <a:ea typeface="+mn-ea"/>
          <a:cs typeface="+mn-cs"/>
        </a:defRPr>
      </a:lvl4pPr>
      <a:lvl5pPr marL="2431613" algn="l" defTabSz="1215808" rtl="0" eaLnBrk="1" latinLnBrk="0" hangingPunct="1">
        <a:defRPr sz="2400" kern="1200">
          <a:solidFill>
            <a:schemeClr val="tx1"/>
          </a:solidFill>
          <a:latin typeface="+mn-lt"/>
          <a:ea typeface="+mn-ea"/>
          <a:cs typeface="+mn-cs"/>
        </a:defRPr>
      </a:lvl5pPr>
      <a:lvl6pPr marL="3039516" algn="l" defTabSz="1215808" rtl="0" eaLnBrk="1" latinLnBrk="0" hangingPunct="1">
        <a:defRPr sz="2400" kern="1200">
          <a:solidFill>
            <a:schemeClr val="tx1"/>
          </a:solidFill>
          <a:latin typeface="+mn-lt"/>
          <a:ea typeface="+mn-ea"/>
          <a:cs typeface="+mn-cs"/>
        </a:defRPr>
      </a:lvl6pPr>
      <a:lvl7pPr marL="3647416" algn="l" defTabSz="1215808" rtl="0" eaLnBrk="1" latinLnBrk="0" hangingPunct="1">
        <a:defRPr sz="2400" kern="1200">
          <a:solidFill>
            <a:schemeClr val="tx1"/>
          </a:solidFill>
          <a:latin typeface="+mn-lt"/>
          <a:ea typeface="+mn-ea"/>
          <a:cs typeface="+mn-cs"/>
        </a:defRPr>
      </a:lvl7pPr>
      <a:lvl8pPr marL="4255321" algn="l" defTabSz="1215808" rtl="0" eaLnBrk="1" latinLnBrk="0" hangingPunct="1">
        <a:defRPr sz="2400" kern="1200">
          <a:solidFill>
            <a:schemeClr val="tx1"/>
          </a:solidFill>
          <a:latin typeface="+mn-lt"/>
          <a:ea typeface="+mn-ea"/>
          <a:cs typeface="+mn-cs"/>
        </a:defRPr>
      </a:lvl8pPr>
      <a:lvl9pPr marL="4863226" algn="l" defTabSz="1215808" rtl="0" eaLnBrk="1" latinLnBrk="0" hangingPunct="1">
        <a:defRPr sz="24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2.xml"/>
  <Relationship Id="rId2" Type="http://schemas.openxmlformats.org/officeDocument/2006/relationships/notesSlide" Target="../notesSlides/notesSlide12.xml"/>
  <Relationship Id="rId3" Type="http://schemas.openxmlformats.org/officeDocument/2006/relationships/image" Target="../media/image2.png"/>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2.xml"/>
  <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4.xml"/>
  <Relationship Id="rId3" Type="http://schemas.openxmlformats.org/officeDocument/2006/relationships/chart" Target="../charts/chart1.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5.xml"/>
  <Relationship Id="rId3" Type="http://schemas.openxmlformats.org/officeDocument/2006/relationships/chart" Target="../charts/char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7.xml"/>
  <Relationship Id="rId3" Type="http://schemas.openxmlformats.org/officeDocument/2006/relationships/chart" Target="../charts/chart3.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19.xml"/>
  <Relationship Id="rId3" Type="http://schemas.openxmlformats.org/officeDocument/2006/relationships/chart" Target="../charts/chart4.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hyperlink" TargetMode="External" Target="https://www.cdc.gov/flu/professionals/infectioncontrol/healthcaresettings.htm"/>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1.xml"/>
  <Relationship Id="rId3" Type="http://schemas.openxmlformats.org/officeDocument/2006/relationships/chart" Target="../charts/chart5.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2.xml"/>
  <Relationship Id="rId3" Type="http://schemas.openxmlformats.org/officeDocument/2006/relationships/chart" Target="../charts/chart6.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6.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37.xml"/>
  <Relationship Id="rId2" Type="http://schemas.openxmlformats.org/officeDocument/2006/relationships/notesSlide" Target="../notesSlides/notesSlide27.xml"/>
  <Relationship Id="rId3" Type="http://schemas.openxmlformats.org/officeDocument/2006/relationships/chart" Target="../charts/chart7.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32.xml"/>
  <Relationship Id="rId2" Type="http://schemas.openxmlformats.org/officeDocument/2006/relationships/notesSlide" Target="../notesSlides/notesSlide28.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32.xml"/>
  <Relationship Id="rId2" Type="http://schemas.openxmlformats.org/officeDocument/2006/relationships/notesSlide" Target="../notesSlides/notesSlide29.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32.xml"/>
  <Relationship Id="rId2" Type="http://schemas.openxmlformats.org/officeDocument/2006/relationships/notesSlide" Target="../notesSlides/notesSlide30.xml"/>
  <Relationship Id="rId3" Type="http://schemas.openxmlformats.org/officeDocument/2006/relationships/hyperlink" TargetMode="External" Target="http://www.mass.gov/dph/dhcq"/>
  <Relationship Id="rId4" Type="http://schemas.openxmlformats.org/officeDocument/2006/relationships/hyperlink" TargetMode="External" Target="mailto:katherine.fillo@state.ma.us"/>
</Relationships>

</file>

<file path=ppt/slides/_rels/slide4.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4.xml"/>
  <Relationship Id="rId3" Type="http://schemas.openxmlformats.org/officeDocument/2006/relationships/hyperlink" TargetMode="External" Target="https://www.healthypeople.gov/node/4668/data_details"/>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7.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 descr="banner"/>
          <p:cNvPicPr>
            <a:picLocks noChangeAspect="1" noChangeArrowheads="1"/>
          </p:cNvPicPr>
          <p:nvPr/>
        </p:nvPicPr>
        <p:blipFill>
          <a:blip r:embed="rId3">
            <a:extLst>
              <a:ext uri="{28A0092B-C50C-407E-A947-70E740481C1C}">
                <a14:useLocalDpi xmlns:a14="http://schemas.microsoft.com/office/drawing/2010/main" val="0"/>
              </a:ext>
            </a:extLst>
          </a:blip>
          <a:srcRect b="8861"/>
          <a:stretch>
            <a:fillRect/>
          </a:stretch>
        </p:blipFill>
        <p:spPr bwMode="auto">
          <a:xfrm>
            <a:off x="-4731" y="298542"/>
            <a:ext cx="12198351"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14"/>
          <p:cNvSpPr>
            <a:spLocks noGrp="1" noChangeArrowheads="1"/>
          </p:cNvSpPr>
          <p:nvPr>
            <p:ph type="ctrTitle"/>
          </p:nvPr>
        </p:nvSpPr>
        <p:spPr>
          <a:xfrm>
            <a:off x="912814" y="1814052"/>
            <a:ext cx="10353674" cy="2518711"/>
          </a:xfrm>
        </p:spPr>
        <p:txBody>
          <a:bodyPr/>
          <a:lstStyle/>
          <a:p>
            <a:pPr lvl="0" defTabSz="914400" eaLnBrk="1" hangingPunct="1"/>
            <a:r>
              <a:rPr lang="en-US" altLang="en-US" sz="3600" kern="1200" dirty="0">
                <a:solidFill>
                  <a:srgbClr val="000000"/>
                </a:solidFill>
                <a:cs typeface="+mn-cs"/>
              </a:rPr>
              <a:t>Massachusetts Healthcare Personnel Influenza Vaccination in Health Care </a:t>
            </a:r>
            <a:r>
              <a:rPr lang="en-US" altLang="en-US" sz="3600" kern="1200" dirty="0" smtClean="0">
                <a:solidFill>
                  <a:srgbClr val="000000"/>
                </a:solidFill>
                <a:cs typeface="+mn-cs"/>
              </a:rPr>
              <a:t>Facilities</a:t>
            </a:r>
            <a:endParaRPr lang="en-US" altLang="en-US" sz="3600" dirty="0">
              <a:solidFill>
                <a:schemeClr val="tx1"/>
              </a:solidFill>
            </a:endParaRPr>
          </a:p>
        </p:txBody>
      </p:sp>
      <p:sp>
        <p:nvSpPr>
          <p:cNvPr id="9220" name="Rectangle 15"/>
          <p:cNvSpPr>
            <a:spLocks noGrp="1" noChangeArrowheads="1"/>
          </p:cNvSpPr>
          <p:nvPr>
            <p:ph type="subTitle" idx="1"/>
          </p:nvPr>
        </p:nvSpPr>
        <p:spPr>
          <a:xfrm>
            <a:off x="-4731" y="3849329"/>
            <a:ext cx="12179300" cy="3967316"/>
          </a:xfrm>
        </p:spPr>
        <p:txBody>
          <a:bodyPr/>
          <a:lstStyle/>
          <a:p>
            <a:pPr eaLnBrk="1" hangingPunct="1">
              <a:lnSpc>
                <a:spcPct val="80000"/>
              </a:lnSpc>
            </a:pPr>
            <a:r>
              <a:rPr lang="en-US" altLang="en-US" sz="2000" dirty="0"/>
              <a:t>Alfred DeMaria, </a:t>
            </a:r>
            <a:r>
              <a:rPr lang="en-US" altLang="en-US" sz="2000" dirty="0" smtClean="0"/>
              <a:t>Jr., M.D</a:t>
            </a:r>
            <a:r>
              <a:rPr lang="en-US" altLang="en-US" sz="2000" dirty="0"/>
              <a:t>.</a:t>
            </a:r>
          </a:p>
          <a:p>
            <a:pPr eaLnBrk="1" hangingPunct="1">
              <a:lnSpc>
                <a:spcPct val="80000"/>
              </a:lnSpc>
            </a:pPr>
            <a:r>
              <a:rPr lang="en-US" altLang="en-US" sz="2000" dirty="0"/>
              <a:t>State Epidemiologist</a:t>
            </a:r>
          </a:p>
          <a:p>
            <a:pPr eaLnBrk="1" hangingPunct="1">
              <a:lnSpc>
                <a:spcPct val="80000"/>
              </a:lnSpc>
            </a:pPr>
            <a:r>
              <a:rPr lang="en-US" altLang="en-US" sz="2000" dirty="0"/>
              <a:t>Bureau of Infectious Disease and Laboratory </a:t>
            </a:r>
            <a:r>
              <a:rPr lang="en-US" altLang="en-US" sz="2000" dirty="0" smtClean="0"/>
              <a:t>Sciences</a:t>
            </a:r>
          </a:p>
          <a:p>
            <a:pPr eaLnBrk="1" hangingPunct="1">
              <a:lnSpc>
                <a:spcPct val="80000"/>
              </a:lnSpc>
            </a:pPr>
            <a:endParaRPr lang="en-US" altLang="en-US" sz="2000" dirty="0"/>
          </a:p>
          <a:p>
            <a:pPr eaLnBrk="1" hangingPunct="1">
              <a:lnSpc>
                <a:spcPct val="80000"/>
              </a:lnSpc>
            </a:pPr>
            <a:r>
              <a:rPr lang="en-US" altLang="en-US" sz="2000" dirty="0"/>
              <a:t>Katherine T. Fillo, </a:t>
            </a:r>
            <a:r>
              <a:rPr lang="en-US" sz="2000" dirty="0"/>
              <a:t>Ph.D, RN-BC</a:t>
            </a:r>
          </a:p>
          <a:p>
            <a:r>
              <a:rPr lang="en-US" sz="2000" dirty="0" smtClean="0"/>
              <a:t>Director </a:t>
            </a:r>
            <a:r>
              <a:rPr lang="en-US" sz="2000" dirty="0"/>
              <a:t>of Clinical Quality Improvement</a:t>
            </a:r>
          </a:p>
          <a:p>
            <a:r>
              <a:rPr lang="en-US" sz="2000" dirty="0"/>
              <a:t>Bureau of Health Care Safety &amp; </a:t>
            </a:r>
            <a:r>
              <a:rPr lang="en-US" sz="2000" dirty="0" smtClean="0"/>
              <a:t>Quality</a:t>
            </a:r>
          </a:p>
          <a:p>
            <a:endParaRPr lang="en-US" sz="2000" dirty="0" smtClean="0"/>
          </a:p>
          <a:p>
            <a:r>
              <a:rPr lang="en-US" sz="2000" dirty="0" smtClean="0"/>
              <a:t>Eileen McHale, RN, BSN</a:t>
            </a:r>
          </a:p>
          <a:p>
            <a:r>
              <a:rPr lang="en-US" sz="2000" dirty="0" smtClean="0"/>
              <a:t>Healthcare Associated Infection Coordinator </a:t>
            </a:r>
          </a:p>
          <a:p>
            <a:r>
              <a:rPr lang="en-US" sz="2000" dirty="0" smtClean="0"/>
              <a:t>Bureau of Health Care Safety and Quality </a:t>
            </a:r>
            <a:endParaRPr lang="en-US" sz="2000" dirty="0"/>
          </a:p>
          <a:p>
            <a:pPr eaLnBrk="1" hangingPunct="1">
              <a:lnSpc>
                <a:spcPct val="80000"/>
              </a:lnSpc>
            </a:pPr>
            <a:endParaRPr lang="en-US" altLang="en-US" sz="2000" dirty="0"/>
          </a:p>
          <a:p>
            <a:pPr eaLnBrk="1" hangingPunct="1">
              <a:lnSpc>
                <a:spcPct val="80000"/>
              </a:lnSpc>
            </a:pPr>
            <a:r>
              <a:rPr lang="en-US" altLang="en-US" sz="3300" b="1" dirty="0" smtClean="0"/>
              <a:t>Public </a:t>
            </a:r>
            <a:r>
              <a:rPr lang="en-US" altLang="en-US" sz="3300" b="1" dirty="0"/>
              <a:t>Health Council</a:t>
            </a:r>
          </a:p>
          <a:p>
            <a:pPr eaLnBrk="1" hangingPunct="1">
              <a:lnSpc>
                <a:spcPct val="80000"/>
              </a:lnSpc>
            </a:pPr>
            <a:r>
              <a:rPr lang="en-US" altLang="en-US" sz="3300" b="1" dirty="0" smtClean="0"/>
              <a:t>September 13, </a:t>
            </a:r>
            <a:r>
              <a:rPr lang="en-US" altLang="en-US" sz="3300" b="1" dirty="0"/>
              <a:t>2017</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a:t>Clinic, Nursing Home, Rest Home, and Adult Day Health Program Measures</a:t>
            </a:r>
          </a:p>
        </p:txBody>
      </p:sp>
      <p:sp>
        <p:nvSpPr>
          <p:cNvPr id="3" name="Content Placeholder 2"/>
          <p:cNvSpPr>
            <a:spLocks noGrp="1"/>
          </p:cNvSpPr>
          <p:nvPr>
            <p:ph idx="1"/>
          </p:nvPr>
        </p:nvSpPr>
        <p:spPr>
          <a:xfrm>
            <a:off x="608965" y="1750856"/>
            <a:ext cx="10961370" cy="6743101"/>
          </a:xfrm>
        </p:spPr>
        <p:txBody>
          <a:bodyPr/>
          <a:lstStyle/>
          <a:p>
            <a:pPr marL="0" indent="0">
              <a:buNone/>
            </a:pPr>
            <a:r>
              <a:rPr lang="en-US" sz="2700" dirty="0" smtClean="0"/>
              <a:t>Facilities were</a:t>
            </a:r>
            <a:r>
              <a:rPr lang="en-US" sz="2700" b="1" dirty="0" smtClean="0"/>
              <a:t> </a:t>
            </a:r>
            <a:r>
              <a:rPr lang="en-US" sz="2700" dirty="0" smtClean="0"/>
              <a:t>required </a:t>
            </a:r>
            <a:r>
              <a:rPr lang="en-US" sz="2700" dirty="0"/>
              <a:t>to report directly to DPH by April 15, </a:t>
            </a:r>
            <a:r>
              <a:rPr lang="en-US" sz="2700" dirty="0" smtClean="0"/>
              <a:t>2017: </a:t>
            </a:r>
            <a:endParaRPr lang="en-US" sz="2700" dirty="0"/>
          </a:p>
          <a:p>
            <a:pPr marL="0" indent="0">
              <a:buNone/>
            </a:pPr>
            <a:endParaRPr lang="en-US" sz="2700" dirty="0"/>
          </a:p>
          <a:p>
            <a:r>
              <a:rPr lang="en-US" sz="2700" dirty="0"/>
              <a:t>Total number of employees as of December 31, </a:t>
            </a:r>
            <a:r>
              <a:rPr lang="en-US" sz="2700" dirty="0" smtClean="0"/>
              <a:t>2016;</a:t>
            </a:r>
            <a:r>
              <a:rPr lang="en-US" sz="2700" b="1" dirty="0" smtClean="0"/>
              <a:t> </a:t>
            </a:r>
            <a:endParaRPr lang="en-US" sz="2700" b="1" dirty="0"/>
          </a:p>
          <a:p>
            <a:endParaRPr lang="en-US" sz="2700" dirty="0"/>
          </a:p>
          <a:p>
            <a:r>
              <a:rPr lang="en-US" sz="2700" dirty="0"/>
              <a:t>Total number of employees receiving seasonal influenza vaccination provided by the health care facility between </a:t>
            </a:r>
            <a:r>
              <a:rPr lang="en-US" sz="2700" dirty="0" smtClean="0"/>
              <a:t> August </a:t>
            </a:r>
            <a:r>
              <a:rPr lang="en-US" sz="2700" dirty="0"/>
              <a:t>1, </a:t>
            </a:r>
            <a:r>
              <a:rPr lang="en-US" sz="2700" dirty="0" smtClean="0"/>
              <a:t>2016 </a:t>
            </a:r>
            <a:r>
              <a:rPr lang="en-US" sz="2700" dirty="0"/>
              <a:t>and March 31, </a:t>
            </a:r>
            <a:r>
              <a:rPr lang="en-US" sz="2700" dirty="0" smtClean="0"/>
              <a:t>2017;</a:t>
            </a:r>
            <a:endParaRPr lang="en-US" sz="2700" dirty="0"/>
          </a:p>
          <a:p>
            <a:endParaRPr lang="en-US" sz="2700" dirty="0"/>
          </a:p>
          <a:p>
            <a:r>
              <a:rPr lang="en-US" sz="2700" dirty="0"/>
              <a:t>Total number of employees receiving seasonal influenza vaccination administered outside the health care facility between August 1, </a:t>
            </a:r>
            <a:r>
              <a:rPr lang="en-US" sz="2700" dirty="0" smtClean="0"/>
              <a:t>2016</a:t>
            </a:r>
            <a:r>
              <a:rPr lang="en-US" sz="2700" b="1" dirty="0" smtClean="0">
                <a:solidFill>
                  <a:srgbClr val="FF0000"/>
                </a:solidFill>
              </a:rPr>
              <a:t> </a:t>
            </a:r>
            <a:r>
              <a:rPr lang="en-US" sz="2700" dirty="0"/>
              <a:t>and March 31, </a:t>
            </a:r>
            <a:r>
              <a:rPr lang="en-US" sz="2700" dirty="0" smtClean="0"/>
              <a:t>2017; </a:t>
            </a:r>
            <a:r>
              <a:rPr lang="en-US" sz="2700" dirty="0"/>
              <a:t>and</a:t>
            </a:r>
          </a:p>
          <a:p>
            <a:pPr marL="0" indent="0">
              <a:buNone/>
            </a:pPr>
            <a:endParaRPr lang="en-US" sz="2700" dirty="0"/>
          </a:p>
          <a:p>
            <a:r>
              <a:rPr lang="en-US" sz="2700" dirty="0"/>
              <a:t>Total number of employees who declined vaccination between August 1, </a:t>
            </a:r>
            <a:r>
              <a:rPr lang="en-US" sz="2700" dirty="0" smtClean="0"/>
              <a:t>2016 </a:t>
            </a:r>
            <a:r>
              <a:rPr lang="en-US" sz="2700" dirty="0"/>
              <a:t>and March 31,</a:t>
            </a:r>
            <a:r>
              <a:rPr lang="en-US" sz="2700" b="1" dirty="0">
                <a:solidFill>
                  <a:srgbClr val="FF0000"/>
                </a:solidFill>
              </a:rPr>
              <a:t> </a:t>
            </a:r>
            <a:r>
              <a:rPr lang="en-US" sz="2700" dirty="0" smtClean="0"/>
              <a:t>2017.</a:t>
            </a:r>
            <a:endParaRPr lang="en-US" sz="2700" dirty="0"/>
          </a:p>
          <a:p>
            <a:endParaRPr lang="en-US" sz="3200" dirty="0"/>
          </a:p>
        </p:txBody>
      </p:sp>
      <p:sp>
        <p:nvSpPr>
          <p:cNvPr id="6" name="Slide Number Placeholder 5"/>
          <p:cNvSpPr>
            <a:spLocks noGrp="1"/>
          </p:cNvSpPr>
          <p:nvPr>
            <p:ph type="sldNum" sz="quarter" idx="11"/>
          </p:nvPr>
        </p:nvSpPr>
        <p:spPr/>
        <p:txBody>
          <a:bodyPr/>
          <a:lstStyle/>
          <a:p>
            <a:pPr>
              <a:defRPr/>
            </a:pPr>
            <a:fld id="{AAD1BDD7-B20C-4164-A241-58F333C4FB8A}" type="slidenum">
              <a:rPr lang="en-US" altLang="en-US" smtClean="0"/>
              <a:pPr>
                <a:defRPr/>
              </a:pPr>
              <a:t>10</a:t>
            </a:fld>
            <a:endParaRPr lang="en-US" altLang="en-US" dirty="0"/>
          </a:p>
        </p:txBody>
      </p:sp>
    </p:spTree>
    <p:extLst>
      <p:ext uri="{BB962C8B-B14F-4D97-AF65-F5344CB8AC3E}">
        <p14:creationId xmlns:p14="http://schemas.microsoft.com/office/powerpoint/2010/main" val="6278178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a:t>Clinic, Nursing Home, Rest Home, and Adult Day Health Center Methodology </a:t>
            </a:r>
          </a:p>
        </p:txBody>
      </p:sp>
      <p:sp>
        <p:nvSpPr>
          <p:cNvPr id="3" name="Content Placeholder 2"/>
          <p:cNvSpPr>
            <a:spLocks noGrp="1"/>
          </p:cNvSpPr>
          <p:nvPr>
            <p:ph idx="1"/>
          </p:nvPr>
        </p:nvSpPr>
        <p:spPr/>
        <p:txBody>
          <a:bodyPr/>
          <a:lstStyle/>
          <a:p>
            <a:r>
              <a:rPr lang="en-US" sz="2700" dirty="0"/>
              <a:t>The facility vaccination rate was calculated by dividing the number of facility HCPs vaccinated by the total number of facility HCPs. </a:t>
            </a:r>
          </a:p>
          <a:p>
            <a:endParaRPr lang="en-US" sz="2700" dirty="0"/>
          </a:p>
          <a:p>
            <a:endParaRPr lang="en-US" sz="2700" dirty="0"/>
          </a:p>
          <a:p>
            <a:endParaRPr lang="en-US" sz="2700" dirty="0"/>
          </a:p>
          <a:p>
            <a:endParaRPr lang="en-US" sz="2700" dirty="0"/>
          </a:p>
          <a:p>
            <a:endParaRPr lang="en-US" sz="2700" dirty="0"/>
          </a:p>
          <a:p>
            <a:endParaRPr lang="en-US" sz="2700" dirty="0"/>
          </a:p>
          <a:p>
            <a:r>
              <a:rPr lang="en-US" sz="2700" dirty="0"/>
              <a:t>The overall mean percentage of HCPs vaccinated by facility type was calculated as the mean of all facility vaccination rates.  </a:t>
            </a:r>
          </a:p>
          <a:p>
            <a:pPr marL="0" indent="0">
              <a:buNone/>
            </a:pPr>
            <a:endParaRPr lang="en-US" dirty="0"/>
          </a:p>
        </p:txBody>
      </p:sp>
      <p:grpSp>
        <p:nvGrpSpPr>
          <p:cNvPr id="11" name="Group 28"/>
          <p:cNvGrpSpPr>
            <a:grpSpLocks/>
          </p:cNvGrpSpPr>
          <p:nvPr/>
        </p:nvGrpSpPr>
        <p:grpSpPr bwMode="auto">
          <a:xfrm>
            <a:off x="222019" y="3013330"/>
            <a:ext cx="11570335" cy="1346912"/>
            <a:chOff x="96" y="2592"/>
            <a:chExt cx="5472" cy="637"/>
          </a:xfrm>
          <a:solidFill>
            <a:schemeClr val="accent5"/>
          </a:solidFill>
        </p:grpSpPr>
        <p:sp>
          <p:nvSpPr>
            <p:cNvPr id="12" name="AutoShape 5"/>
            <p:cNvSpPr>
              <a:spLocks noChangeArrowheads="1"/>
            </p:cNvSpPr>
            <p:nvPr/>
          </p:nvSpPr>
          <p:spPr bwMode="auto">
            <a:xfrm>
              <a:off x="96" y="2592"/>
              <a:ext cx="5472" cy="637"/>
            </a:xfrm>
            <a:prstGeom prst="roundRect">
              <a:avLst>
                <a:gd name="adj" fmla="val 16667"/>
              </a:avLst>
            </a:prstGeom>
            <a:grpFill/>
            <a:ln w="12700">
              <a:solidFill>
                <a:srgbClr val="C0C0C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endParaRPr lang="en-US" altLang="en-US" sz="2400" dirty="0">
                <a:solidFill>
                  <a:srgbClr val="FF0000"/>
                </a:solidFill>
                <a:ea typeface="+mn-ea"/>
              </a:endParaRPr>
            </a:p>
          </p:txBody>
        </p:sp>
        <p:sp>
          <p:nvSpPr>
            <p:cNvPr id="13" name="Text Box 6"/>
            <p:cNvSpPr txBox="1">
              <a:spLocks noChangeArrowheads="1"/>
            </p:cNvSpPr>
            <p:nvPr/>
          </p:nvSpPr>
          <p:spPr bwMode="auto">
            <a:xfrm>
              <a:off x="200" y="2755"/>
              <a:ext cx="2550"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en-US" altLang="en-US" sz="2400" dirty="0">
                  <a:latin typeface="Arial"/>
                </a:rPr>
                <a:t>Vaccine Coverage =</a:t>
              </a:r>
            </a:p>
          </p:txBody>
        </p:sp>
        <p:sp>
          <p:nvSpPr>
            <p:cNvPr id="14" name="Text Box 7"/>
            <p:cNvSpPr txBox="1">
              <a:spLocks noChangeArrowheads="1"/>
            </p:cNvSpPr>
            <p:nvPr/>
          </p:nvSpPr>
          <p:spPr bwMode="auto">
            <a:xfrm>
              <a:off x="1637" y="2647"/>
              <a:ext cx="3918"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latin typeface="Arial"/>
                </a:rPr>
                <a:t>HCP Vaccinated at Facility + HCP Vaccinated Elsewhere</a:t>
              </a:r>
            </a:p>
          </p:txBody>
        </p:sp>
        <p:sp>
          <p:nvSpPr>
            <p:cNvPr id="15" name="Text Box 8"/>
            <p:cNvSpPr txBox="1">
              <a:spLocks noChangeArrowheads="1"/>
            </p:cNvSpPr>
            <p:nvPr/>
          </p:nvSpPr>
          <p:spPr bwMode="auto">
            <a:xfrm>
              <a:off x="2548" y="2912"/>
              <a:ext cx="2317"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latin typeface="Arial"/>
                </a:rPr>
                <a:t>Total # HCP at Facility</a:t>
              </a:r>
            </a:p>
          </p:txBody>
        </p:sp>
        <p:sp>
          <p:nvSpPr>
            <p:cNvPr id="16" name="Line 9"/>
            <p:cNvSpPr>
              <a:spLocks noChangeShapeType="1"/>
            </p:cNvSpPr>
            <p:nvPr/>
          </p:nvSpPr>
          <p:spPr bwMode="auto">
            <a:xfrm>
              <a:off x="1637" y="2880"/>
              <a:ext cx="3835" cy="0"/>
            </a:xfrm>
            <a:prstGeom prst="line">
              <a:avLst/>
            </a:prstGeom>
            <a:grp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defRPr/>
              </a:pPr>
              <a:endParaRPr lang="en-US" dirty="0">
                <a:solidFill>
                  <a:srgbClr val="FF0000"/>
                </a:solidFill>
                <a:latin typeface="Arial" pitchFamily="34" charset="0"/>
                <a:ea typeface="+mn-ea"/>
              </a:endParaRPr>
            </a:p>
          </p:txBody>
        </p:sp>
      </p:grpSp>
      <p:sp>
        <p:nvSpPr>
          <p:cNvPr id="6" name="Slide Number Placeholder 5"/>
          <p:cNvSpPr>
            <a:spLocks noGrp="1"/>
          </p:cNvSpPr>
          <p:nvPr>
            <p:ph type="sldNum" sz="quarter" idx="11"/>
          </p:nvPr>
        </p:nvSpPr>
        <p:spPr/>
        <p:txBody>
          <a:bodyPr/>
          <a:lstStyle/>
          <a:p>
            <a:pPr>
              <a:defRPr/>
            </a:pPr>
            <a:fld id="{AAD1BDD7-B20C-4164-A241-58F333C4FB8A}" type="slidenum">
              <a:rPr lang="en-US" altLang="en-US" smtClean="0"/>
              <a:pPr>
                <a:defRPr/>
              </a:pPr>
              <a:t>11</a:t>
            </a:fld>
            <a:endParaRPr lang="en-US" altLang="en-US" dirty="0"/>
          </a:p>
        </p:txBody>
      </p:sp>
    </p:spTree>
    <p:extLst>
      <p:ext uri="{BB962C8B-B14F-4D97-AF65-F5344CB8AC3E}">
        <p14:creationId xmlns:p14="http://schemas.microsoft.com/office/powerpoint/2010/main" val="31007942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idx="4294967295"/>
          </p:nvPr>
        </p:nvSpPr>
        <p:spPr>
          <a:xfrm>
            <a:off x="5683250" y="-188686"/>
            <a:ext cx="6496050" cy="2015899"/>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defRPr/>
            </a:pPr>
            <a:r>
              <a:rPr lang="en-US" altLang="en-US" sz="2800" dirty="0">
                <a:latin typeface="+mn-lt"/>
              </a:rPr>
              <a:t>Median and Range of HCP Influenza Vaccine Coverage at Massachusetts Acute Care Hospitals </a:t>
            </a:r>
            <a:r>
              <a:rPr lang="en-US" altLang="en-US" sz="2800" dirty="0" smtClean="0">
                <a:latin typeface="+mn-lt"/>
              </a:rPr>
              <a:t>2016-2017</a:t>
            </a:r>
            <a:endParaRPr lang="en-US" altLang="en-US" sz="2800" dirty="0">
              <a:latin typeface="+mn-lt"/>
            </a:endParaRPr>
          </a:p>
        </p:txBody>
      </p:sp>
      <p:sp>
        <p:nvSpPr>
          <p:cNvPr id="13315" name="Text Box 3"/>
          <p:cNvSpPr txBox="1">
            <a:spLocks noChangeArrowheads="1"/>
          </p:cNvSpPr>
          <p:nvPr/>
        </p:nvSpPr>
        <p:spPr bwMode="auto">
          <a:xfrm>
            <a:off x="211446" y="8698896"/>
            <a:ext cx="11773323" cy="353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819" tIns="60443" rIns="120819" bIns="60443">
            <a:spAutoFit/>
          </a:bodyP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hangingPunct="1">
              <a:spcBef>
                <a:spcPct val="50000"/>
              </a:spcBef>
              <a:buFontTx/>
              <a:buNone/>
              <a:defRPr/>
            </a:pPr>
            <a:r>
              <a:rPr lang="en-US" altLang="en-US" sz="1500" dirty="0">
                <a:solidFill>
                  <a:prstClr val="black"/>
                </a:solidFill>
                <a:latin typeface="Calibri"/>
              </a:rPr>
              <a:t>*Median and range are measures of HCP vaccine coverage by reporting MA acute care hospitals, not state aggregate rates for HCP  </a:t>
            </a:r>
          </a:p>
        </p:txBody>
      </p:sp>
      <p:sp>
        <p:nvSpPr>
          <p:cNvPr id="18436" name="Rounded Rectangle 1"/>
          <p:cNvSpPr>
            <a:spLocks noChangeArrowheads="1"/>
          </p:cNvSpPr>
          <p:nvPr/>
        </p:nvSpPr>
        <p:spPr bwMode="auto">
          <a:xfrm>
            <a:off x="169818" y="2029883"/>
            <a:ext cx="3262530" cy="6292638"/>
          </a:xfrm>
          <a:prstGeom prst="roundRect">
            <a:avLst>
              <a:gd name="adj" fmla="val 16667"/>
            </a:avLst>
          </a:prstGeom>
          <a:solidFill>
            <a:schemeClr val="accent5"/>
          </a:solidFill>
          <a:ln w="38100">
            <a:solidFill>
              <a:srgbClr val="DDDDDD"/>
            </a:solidFill>
            <a:round/>
            <a:headEnd/>
            <a:tailEnd/>
          </a:ln>
        </p:spPr>
        <p:txBody>
          <a:bodyPr lIns="160875" tIns="80424" rIns="160875" bIns="80424"/>
          <a:lstStyle>
            <a:lvl1pPr algn="l" defTabSz="1217613" eaLnBrk="0" hangingPunct="0">
              <a:spcBef>
                <a:spcPct val="20000"/>
              </a:spcBef>
              <a:buChar char="•"/>
              <a:defRPr sz="3200">
                <a:solidFill>
                  <a:schemeClr val="tx1"/>
                </a:solidFill>
                <a:latin typeface="Arial" pitchFamily="34" charset="0"/>
              </a:defRPr>
            </a:lvl1pPr>
            <a:lvl2pPr marL="1065213" indent="-455613" algn="l" defTabSz="1217613" eaLnBrk="0" hangingPunct="0">
              <a:spcBef>
                <a:spcPct val="20000"/>
              </a:spcBef>
              <a:buChar char="–"/>
              <a:defRPr sz="2800">
                <a:solidFill>
                  <a:schemeClr val="tx1"/>
                </a:solidFill>
                <a:latin typeface="Arial" pitchFamily="34" charset="0"/>
              </a:defRPr>
            </a:lvl2pPr>
            <a:lvl3pPr marL="1674813" indent="-457200" algn="l" defTabSz="1217613" eaLnBrk="0" hangingPunct="0">
              <a:spcBef>
                <a:spcPct val="20000"/>
              </a:spcBef>
              <a:buChar char="•"/>
              <a:defRPr sz="2400">
                <a:solidFill>
                  <a:schemeClr val="tx1"/>
                </a:solidFill>
                <a:latin typeface="Arial" pitchFamily="34" charset="0"/>
              </a:defRPr>
            </a:lvl3pPr>
            <a:lvl4pPr marL="2282825" indent="-455613" algn="l" defTabSz="1217613" eaLnBrk="0" hangingPunct="0">
              <a:spcBef>
                <a:spcPct val="20000"/>
              </a:spcBef>
              <a:buChar char="–"/>
              <a:defRPr sz="2000">
                <a:solidFill>
                  <a:schemeClr val="tx1"/>
                </a:solidFill>
                <a:latin typeface="Arial" pitchFamily="34" charset="0"/>
              </a:defRPr>
            </a:lvl4pPr>
            <a:lvl5pPr marL="2892425" indent="-457200" algn="l" defTabSz="1217613" eaLnBrk="0" hangingPunct="0">
              <a:spcBef>
                <a:spcPct val="20000"/>
              </a:spcBef>
              <a:buChar char="»"/>
              <a:defRPr sz="2000">
                <a:solidFill>
                  <a:schemeClr val="tx1"/>
                </a:solidFill>
                <a:latin typeface="Arial" pitchFamily="34" charset="0"/>
              </a:defRPr>
            </a:lvl5pPr>
            <a:lvl6pPr marL="3349625" indent="-457200" defTabSz="1217613" eaLnBrk="0" fontAlgn="base" hangingPunct="0">
              <a:spcBef>
                <a:spcPct val="20000"/>
              </a:spcBef>
              <a:spcAft>
                <a:spcPct val="0"/>
              </a:spcAft>
              <a:buChar char="»"/>
              <a:defRPr sz="2000">
                <a:solidFill>
                  <a:schemeClr val="tx1"/>
                </a:solidFill>
                <a:latin typeface="Arial" pitchFamily="34" charset="0"/>
              </a:defRPr>
            </a:lvl6pPr>
            <a:lvl7pPr marL="3806825" indent="-457200" defTabSz="1217613" eaLnBrk="0" fontAlgn="base" hangingPunct="0">
              <a:spcBef>
                <a:spcPct val="20000"/>
              </a:spcBef>
              <a:spcAft>
                <a:spcPct val="0"/>
              </a:spcAft>
              <a:buChar char="»"/>
              <a:defRPr sz="2000">
                <a:solidFill>
                  <a:schemeClr val="tx1"/>
                </a:solidFill>
                <a:latin typeface="Arial" pitchFamily="34" charset="0"/>
              </a:defRPr>
            </a:lvl7pPr>
            <a:lvl8pPr marL="4264025" indent="-457200" defTabSz="1217613" eaLnBrk="0" fontAlgn="base" hangingPunct="0">
              <a:spcBef>
                <a:spcPct val="20000"/>
              </a:spcBef>
              <a:spcAft>
                <a:spcPct val="0"/>
              </a:spcAft>
              <a:buChar char="»"/>
              <a:defRPr sz="2000">
                <a:solidFill>
                  <a:schemeClr val="tx1"/>
                </a:solidFill>
                <a:latin typeface="Arial" pitchFamily="34" charset="0"/>
              </a:defRPr>
            </a:lvl8pPr>
            <a:lvl9pPr marL="4721225" indent="-4572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b="1" dirty="0">
                <a:solidFill>
                  <a:srgbClr val="006699"/>
                </a:solidFill>
                <a:latin typeface="Calibri" pitchFamily="34" charset="0"/>
              </a:rPr>
              <a:t>Key Findings</a:t>
            </a:r>
            <a:endParaRPr lang="en-US" altLang="en-US" sz="700" b="1" dirty="0">
              <a:solidFill>
                <a:srgbClr val="000000"/>
              </a:solidFill>
              <a:latin typeface="Garamond" pitchFamily="18" charset="0"/>
            </a:endParaRPr>
          </a:p>
          <a:p>
            <a:pPr eaLnBrk="1" hangingPunct="1">
              <a:spcBef>
                <a:spcPct val="0"/>
              </a:spcBef>
              <a:buFontTx/>
              <a:buNone/>
            </a:pPr>
            <a:endParaRPr lang="en-US" altLang="en-US" sz="1100" dirty="0">
              <a:solidFill>
                <a:srgbClr val="000000"/>
              </a:solidFill>
              <a:latin typeface="Calibri" pitchFamily="34" charset="0"/>
            </a:endParaRPr>
          </a:p>
          <a:p>
            <a:pPr marL="377566" indent="-377566" eaLnBrk="1" hangingPunct="1">
              <a:spcBef>
                <a:spcPct val="0"/>
              </a:spcBef>
            </a:pPr>
            <a:r>
              <a:rPr lang="en-US" altLang="en-US" sz="2400" dirty="0">
                <a:solidFill>
                  <a:srgbClr val="000000"/>
                </a:solidFill>
                <a:latin typeface="Calibri" pitchFamily="34" charset="0"/>
              </a:rPr>
              <a:t>The statewide median for vaccine coverage </a:t>
            </a:r>
            <a:r>
              <a:rPr lang="en-US" altLang="en-US" sz="2400" dirty="0">
                <a:latin typeface="Calibri" pitchFamily="34" charset="0"/>
              </a:rPr>
              <a:t>was </a:t>
            </a:r>
            <a:r>
              <a:rPr lang="en-US" altLang="en-US" sz="2400" dirty="0" smtClean="0">
                <a:latin typeface="Calibri" pitchFamily="34" charset="0"/>
              </a:rPr>
              <a:t>94%</a:t>
            </a:r>
            <a:endParaRPr lang="en-US" altLang="en-US" sz="2400" dirty="0">
              <a:latin typeface="Calibri" pitchFamily="34" charset="0"/>
            </a:endParaRPr>
          </a:p>
          <a:p>
            <a:pPr marL="377566" indent="-377566" eaLnBrk="1" hangingPunct="1">
              <a:spcBef>
                <a:spcPct val="0"/>
              </a:spcBef>
            </a:pPr>
            <a:r>
              <a:rPr lang="en-US" altLang="en-US" sz="2400" dirty="0" smtClean="0">
                <a:latin typeface="Calibri" pitchFamily="34" charset="0"/>
              </a:rPr>
              <a:t>59 (82%) </a:t>
            </a:r>
            <a:r>
              <a:rPr lang="en-US" altLang="en-US" sz="2400" dirty="0">
                <a:solidFill>
                  <a:prstClr val="black"/>
                </a:solidFill>
                <a:latin typeface="Calibri" pitchFamily="34" charset="0"/>
              </a:rPr>
              <a:t>facilities achieved vaccine coverage of 90% or greater  </a:t>
            </a:r>
          </a:p>
          <a:p>
            <a:pPr marL="377566" indent="-377566" eaLnBrk="1" hangingPunct="1">
              <a:spcBef>
                <a:spcPct val="0"/>
              </a:spcBef>
            </a:pPr>
            <a:r>
              <a:rPr lang="en-US" altLang="en-US" sz="2400" dirty="0">
                <a:solidFill>
                  <a:srgbClr val="000000"/>
                </a:solidFill>
                <a:latin typeface="Calibri" pitchFamily="34" charset="0"/>
              </a:rPr>
              <a:t>Most HCP were vaccinated at their workplace </a:t>
            </a:r>
          </a:p>
          <a:p>
            <a:pPr marL="377566" indent="-377566" eaLnBrk="1" hangingPunct="1">
              <a:spcBef>
                <a:spcPct val="0"/>
              </a:spcBef>
            </a:pPr>
            <a:r>
              <a:rPr lang="en-US" altLang="en-US" sz="2400" dirty="0">
                <a:solidFill>
                  <a:srgbClr val="000000"/>
                </a:solidFill>
                <a:latin typeface="Calibri" pitchFamily="34" charset="0"/>
              </a:rPr>
              <a:t>Median declination was only 4%</a:t>
            </a:r>
          </a:p>
          <a:p>
            <a:pPr eaLnBrk="1" hangingPunct="1">
              <a:spcBef>
                <a:spcPct val="0"/>
              </a:spcBef>
              <a:buFont typeface="Calibri" pitchFamily="34" charset="0"/>
              <a:buAutoNum type="arabicPeriod"/>
            </a:pPr>
            <a:endParaRPr lang="en-US" altLang="en-US" sz="2700" dirty="0">
              <a:solidFill>
                <a:srgbClr val="000000"/>
              </a:solidFill>
              <a:latin typeface="Calibri" pitchFamily="34" charset="0"/>
            </a:endParaRPr>
          </a:p>
        </p:txBody>
      </p:sp>
      <p:sp>
        <p:nvSpPr>
          <p:cNvPr id="2" name="TextBox 1"/>
          <p:cNvSpPr txBox="1"/>
          <p:nvPr/>
        </p:nvSpPr>
        <p:spPr>
          <a:xfrm>
            <a:off x="4792708" y="7612064"/>
            <a:ext cx="3935865" cy="491911"/>
          </a:xfrm>
          <a:prstGeom prst="rect">
            <a:avLst/>
          </a:prstGeom>
          <a:noFill/>
        </p:spPr>
        <p:txBody>
          <a:bodyPr wrap="square" lIns="120819" tIns="60443" rIns="120819" bIns="60443" rtlCol="0">
            <a:spAutoFit/>
          </a:bodyPr>
          <a:lstStyle/>
          <a:p>
            <a:pPr eaLnBrk="0" hangingPunct="0"/>
            <a:r>
              <a:rPr lang="en-US" dirty="0" smtClean="0">
                <a:latin typeface="Calibri"/>
              </a:rPr>
              <a:t>N=72 </a:t>
            </a:r>
            <a:r>
              <a:rPr lang="en-US" dirty="0">
                <a:latin typeface="Calibri"/>
              </a:rPr>
              <a:t>acute </a:t>
            </a:r>
            <a:r>
              <a:rPr lang="en-US" dirty="0">
                <a:solidFill>
                  <a:prstClr val="black"/>
                </a:solidFill>
                <a:latin typeface="Calibri"/>
              </a:rPr>
              <a:t>care hospitals</a:t>
            </a:r>
          </a:p>
        </p:txBody>
      </p:sp>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42413" y="2201948"/>
            <a:ext cx="8342356" cy="5442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1"/>
          </p:nvPr>
        </p:nvSpPr>
        <p:spPr/>
        <p:txBody>
          <a:bodyPr/>
          <a:lstStyle/>
          <a:p>
            <a:pPr>
              <a:defRPr/>
            </a:pPr>
            <a:fld id="{BB6E85F1-239B-452B-AF7B-FF59BF5A9EF1}" type="slidenum">
              <a:rPr lang="en-US" altLang="en-US" smtClean="0"/>
              <a:pPr>
                <a:defRPr/>
              </a:pPr>
              <a:t>12</a:t>
            </a:fld>
            <a:endParaRPr lang="en-US" altLang="en-US" dirty="0"/>
          </a:p>
        </p:txBody>
      </p:sp>
    </p:spTree>
    <p:extLst>
      <p:ext uri="{BB962C8B-B14F-4D97-AF65-F5344CB8AC3E}">
        <p14:creationId xmlns:p14="http://schemas.microsoft.com/office/powerpoint/2010/main" val="8923650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idx="4294967295"/>
          </p:nvPr>
        </p:nvSpPr>
        <p:spPr>
          <a:xfrm>
            <a:off x="5868988" y="203200"/>
            <a:ext cx="6310312" cy="1362075"/>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fontAlgn="t" hangingPunct="1"/>
            <a:r>
              <a:rPr lang="en-US" altLang="en-US" sz="2700" dirty="0">
                <a:latin typeface="Calibri" pitchFamily="34" charset="0"/>
              </a:rPr>
              <a:t>Acute Care Hospital Healthcare Personnel Vaccine Coverage in Aggregate</a:t>
            </a:r>
            <a:endParaRPr lang="en-US" altLang="en-US" sz="2700" dirty="0"/>
          </a:p>
        </p:txBody>
      </p:sp>
      <p:graphicFrame>
        <p:nvGraphicFramePr>
          <p:cNvPr id="78851" name="Group 3"/>
          <p:cNvGraphicFramePr>
            <a:graphicFrameLocks noGrp="1"/>
          </p:cNvGraphicFramePr>
          <p:nvPr>
            <p:extLst>
              <p:ext uri="{D42A27DB-BD31-4B8C-83A1-F6EECF244321}">
                <p14:modId xmlns:p14="http://schemas.microsoft.com/office/powerpoint/2010/main" val="928198561"/>
              </p:ext>
            </p:extLst>
          </p:nvPr>
        </p:nvGraphicFramePr>
        <p:xfrm>
          <a:off x="1015009" y="2334431"/>
          <a:ext cx="9519363" cy="5360161"/>
        </p:xfrm>
        <a:graphic>
          <a:graphicData uri="http://schemas.openxmlformats.org/drawingml/2006/table">
            <a:tbl>
              <a:tblPr/>
              <a:tblGrid>
                <a:gridCol w="4283713"/>
                <a:gridCol w="3510265"/>
                <a:gridCol w="1725385"/>
              </a:tblGrid>
              <a:tr h="913312">
                <a:tc>
                  <a:txBody>
                    <a:bodyPr/>
                    <a:lstStyle/>
                    <a:p>
                      <a:pPr algn="ctr" fontAlgn="b"/>
                      <a:r>
                        <a:rPr lang="en-US" sz="1300" b="1" i="0" u="none" strike="noStrike" dirty="0">
                          <a:solidFill>
                            <a:schemeClr val="tx1"/>
                          </a:solidFill>
                          <a:effectLst/>
                          <a:latin typeface="+mn-lt"/>
                        </a:rPr>
                        <a:t> </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accent5"/>
                    </a:solidFill>
                  </a:tcPr>
                </a:tc>
                <a:tc>
                  <a:txBody>
                    <a:bodyPr/>
                    <a:lstStyle/>
                    <a:p>
                      <a:pPr algn="ctr" fontAlgn="b"/>
                      <a:r>
                        <a:rPr lang="en-US" sz="2100" b="1" i="0" u="none" strike="noStrike" dirty="0" smtClean="0">
                          <a:solidFill>
                            <a:schemeClr val="tx1"/>
                          </a:solidFill>
                          <a:effectLst/>
                          <a:latin typeface="+mn-lt"/>
                        </a:rPr>
                        <a:t>Mean State </a:t>
                      </a:r>
                      <a:r>
                        <a:rPr lang="en-US" sz="2100" b="1" i="0" u="none" strike="noStrike" dirty="0">
                          <a:solidFill>
                            <a:schemeClr val="tx1"/>
                          </a:solidFill>
                          <a:effectLst/>
                          <a:latin typeface="+mn-lt"/>
                        </a:rPr>
                        <a:t>Aggregate </a:t>
                      </a:r>
                      <a:r>
                        <a:rPr lang="en-US" sz="2100" b="1" i="0" u="none" strike="noStrike" dirty="0" smtClean="0">
                          <a:solidFill>
                            <a:schemeClr val="tx1"/>
                          </a:solidFill>
                          <a:effectLst/>
                          <a:latin typeface="+mn-lt"/>
                        </a:rPr>
                        <a:t>HCP </a:t>
                      </a:r>
                      <a:r>
                        <a:rPr lang="en-US" sz="2100" b="1" i="0" u="none" strike="noStrike" dirty="0">
                          <a:solidFill>
                            <a:schemeClr val="tx1"/>
                          </a:solidFill>
                          <a:effectLst/>
                          <a:latin typeface="+mn-lt"/>
                        </a:rPr>
                        <a:t>Vaccine Coverage</a:t>
                      </a:r>
                    </a:p>
                  </a:txBody>
                  <a:tcPr marL="12687" marR="12687" marT="12684"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accent5"/>
                    </a:solidFill>
                  </a:tcPr>
                </a:tc>
                <a:tc>
                  <a:txBody>
                    <a:bodyPr/>
                    <a:lstStyle/>
                    <a:p>
                      <a:pPr algn="ctr" fontAlgn="b"/>
                      <a:r>
                        <a:rPr lang="en-US" sz="2100" b="1" i="0" u="none" strike="noStrike" dirty="0">
                          <a:solidFill>
                            <a:schemeClr val="tx1"/>
                          </a:solidFill>
                          <a:effectLst/>
                          <a:latin typeface="+mn-lt"/>
                        </a:rPr>
                        <a:t>Range</a:t>
                      </a:r>
                    </a:p>
                  </a:txBody>
                  <a:tcPr marL="12687" marR="12687" marT="12684"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solidFill>
                      <a:schemeClr val="accent5"/>
                    </a:solidFill>
                  </a:tcPr>
                </a:tc>
              </a:tr>
              <a:tr h="595444">
                <a:tc>
                  <a:txBody>
                    <a:bodyPr/>
                    <a:lstStyle/>
                    <a:p>
                      <a:pPr algn="l" fontAlgn="b"/>
                      <a:r>
                        <a:rPr lang="en-US" sz="2100" b="1" i="0" u="none" strike="noStrike" dirty="0">
                          <a:solidFill>
                            <a:schemeClr val="tx1"/>
                          </a:solidFill>
                          <a:effectLst/>
                          <a:latin typeface="+mn-lt"/>
                        </a:rPr>
                        <a:t>Total </a:t>
                      </a:r>
                      <a:r>
                        <a:rPr lang="en-US" sz="2100" b="1" i="0" u="none" strike="noStrike" dirty="0" smtClean="0">
                          <a:solidFill>
                            <a:schemeClr val="tx1"/>
                          </a:solidFill>
                          <a:effectLst/>
                          <a:latin typeface="+mn-lt"/>
                        </a:rPr>
                        <a:t>HCP </a:t>
                      </a:r>
                      <a:r>
                        <a:rPr lang="en-US" sz="2100" b="1" i="0" u="none" strike="noStrike" dirty="0">
                          <a:solidFill>
                            <a:schemeClr val="tx1"/>
                          </a:solidFill>
                          <a:effectLst/>
                          <a:latin typeface="+mn-lt"/>
                        </a:rPr>
                        <a:t>Vaccinated</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240,095 (92%)</a:t>
                      </a:r>
                      <a:endParaRPr lang="en-US" sz="2100" b="0" i="0" u="none" strike="noStrike" dirty="0">
                        <a:solidFill>
                          <a:schemeClr val="tx1"/>
                        </a:solidFill>
                        <a:effectLst/>
                        <a:latin typeface="+mn-lt"/>
                      </a:endParaRP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(77 </a:t>
                      </a:r>
                      <a:r>
                        <a:rPr lang="en-US" sz="2100" b="0" i="0" u="none" strike="noStrike" dirty="0">
                          <a:solidFill>
                            <a:schemeClr val="tx1"/>
                          </a:solidFill>
                          <a:effectLst/>
                          <a:latin typeface="+mn-lt"/>
                        </a:rPr>
                        <a:t>- 99%)</a:t>
                      </a: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600305">
                <a:tc>
                  <a:txBody>
                    <a:bodyPr/>
                    <a:lstStyle/>
                    <a:p>
                      <a:pPr algn="r" fontAlgn="b"/>
                      <a:r>
                        <a:rPr lang="en-US" sz="2100" b="0" i="0" u="none" strike="noStrike" dirty="0">
                          <a:solidFill>
                            <a:schemeClr val="tx1"/>
                          </a:solidFill>
                          <a:effectLst/>
                          <a:latin typeface="+mn-lt"/>
                        </a:rPr>
                        <a:t>Vaccinated at Facility</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175,626 (73%)</a:t>
                      </a:r>
                      <a:endParaRPr lang="en-US" sz="2100" b="0" i="0" u="none" strike="noStrike" dirty="0">
                        <a:solidFill>
                          <a:schemeClr val="tx1"/>
                        </a:solidFill>
                        <a:effectLst/>
                        <a:latin typeface="+mn-lt"/>
                      </a:endParaRP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(47 </a:t>
                      </a:r>
                      <a:r>
                        <a:rPr lang="en-US" sz="2100" b="0" i="0" u="none" strike="noStrike" dirty="0">
                          <a:solidFill>
                            <a:schemeClr val="tx1"/>
                          </a:solidFill>
                          <a:effectLst/>
                          <a:latin typeface="+mn-lt"/>
                        </a:rPr>
                        <a:t>- </a:t>
                      </a:r>
                      <a:r>
                        <a:rPr lang="en-US" sz="2100" b="0" i="0" u="none" strike="noStrike" dirty="0" smtClean="0">
                          <a:solidFill>
                            <a:schemeClr val="tx1"/>
                          </a:solidFill>
                          <a:effectLst/>
                          <a:latin typeface="+mn-lt"/>
                        </a:rPr>
                        <a:t>91%)</a:t>
                      </a:r>
                      <a:endParaRPr lang="en-US" sz="2100" b="0" i="0" u="none" strike="noStrike" dirty="0">
                        <a:solidFill>
                          <a:schemeClr val="tx1"/>
                        </a:solidFill>
                        <a:effectLst/>
                        <a:latin typeface="+mn-lt"/>
                      </a:endParaRP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597873">
                <a:tc>
                  <a:txBody>
                    <a:bodyPr/>
                    <a:lstStyle/>
                    <a:p>
                      <a:pPr algn="r" fontAlgn="b"/>
                      <a:r>
                        <a:rPr lang="en-US" sz="2100" b="0" i="0" u="none" strike="noStrike" dirty="0">
                          <a:solidFill>
                            <a:schemeClr val="tx1"/>
                          </a:solidFill>
                          <a:effectLst/>
                          <a:latin typeface="+mn-lt"/>
                        </a:rPr>
                        <a:t>Vaccinated Elsewhere</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  64,469 (27%)</a:t>
                      </a:r>
                      <a:endParaRPr lang="en-US" sz="2100" b="0" i="0" u="none" strike="noStrike" dirty="0">
                        <a:solidFill>
                          <a:schemeClr val="tx1"/>
                        </a:solidFill>
                        <a:effectLst/>
                        <a:latin typeface="+mn-lt"/>
                      </a:endParaRP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(4 </a:t>
                      </a:r>
                      <a:r>
                        <a:rPr lang="en-US" sz="2100" b="0" i="0" u="none" strike="noStrike" dirty="0">
                          <a:solidFill>
                            <a:schemeClr val="tx1"/>
                          </a:solidFill>
                          <a:effectLst/>
                          <a:latin typeface="+mn-lt"/>
                        </a:rPr>
                        <a:t>- </a:t>
                      </a:r>
                      <a:r>
                        <a:rPr lang="en-US" sz="2100" b="0" i="0" u="none" strike="noStrike" dirty="0" smtClean="0">
                          <a:solidFill>
                            <a:schemeClr val="tx1"/>
                          </a:solidFill>
                          <a:effectLst/>
                          <a:latin typeface="+mn-lt"/>
                        </a:rPr>
                        <a:t>50%)</a:t>
                      </a:r>
                      <a:endParaRPr lang="en-US" sz="2100" b="0" i="0" u="none" strike="noStrike" dirty="0">
                        <a:solidFill>
                          <a:schemeClr val="tx1"/>
                        </a:solidFill>
                        <a:effectLst/>
                        <a:latin typeface="+mn-lt"/>
                      </a:endParaRP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597873">
                <a:tc>
                  <a:txBody>
                    <a:bodyPr/>
                    <a:lstStyle/>
                    <a:p>
                      <a:pPr algn="l" fontAlgn="b"/>
                      <a:r>
                        <a:rPr lang="en-US" sz="2100" b="1" i="0" u="none" strike="noStrike" dirty="0" smtClean="0">
                          <a:solidFill>
                            <a:schemeClr val="tx1"/>
                          </a:solidFill>
                          <a:effectLst/>
                          <a:latin typeface="+mn-lt"/>
                        </a:rPr>
                        <a:t>HCP </a:t>
                      </a:r>
                      <a:r>
                        <a:rPr lang="en-US" sz="2100" b="1" i="0" u="none" strike="noStrike" dirty="0">
                          <a:solidFill>
                            <a:schemeClr val="tx1"/>
                          </a:solidFill>
                          <a:effectLst/>
                          <a:latin typeface="+mn-lt"/>
                        </a:rPr>
                        <a:t>Declined Vaccination</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12,735 (5%)</a:t>
                      </a:r>
                      <a:endParaRPr lang="en-US" sz="2100" b="0" i="0" u="none" strike="noStrike" dirty="0">
                        <a:solidFill>
                          <a:schemeClr val="tx1"/>
                        </a:solidFill>
                        <a:effectLst/>
                        <a:latin typeface="+mn-lt"/>
                      </a:endParaRP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a:solidFill>
                            <a:schemeClr val="tx1"/>
                          </a:solidFill>
                          <a:effectLst/>
                          <a:latin typeface="+mn-lt"/>
                        </a:rPr>
                        <a:t>(0 - </a:t>
                      </a:r>
                      <a:r>
                        <a:rPr lang="en-US" sz="2100" b="0" i="0" u="none" strike="noStrike" dirty="0" smtClean="0">
                          <a:solidFill>
                            <a:schemeClr val="tx1"/>
                          </a:solidFill>
                          <a:effectLst/>
                          <a:latin typeface="+mn-lt"/>
                        </a:rPr>
                        <a:t>20%)</a:t>
                      </a:r>
                      <a:endParaRPr lang="en-US" sz="2100" b="0" i="0" u="none" strike="noStrike" dirty="0">
                        <a:solidFill>
                          <a:schemeClr val="tx1"/>
                        </a:solidFill>
                        <a:effectLst/>
                        <a:latin typeface="+mn-lt"/>
                      </a:endParaRP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717305">
                <a:tc>
                  <a:txBody>
                    <a:bodyPr/>
                    <a:lstStyle/>
                    <a:p>
                      <a:pPr algn="l" fontAlgn="b"/>
                      <a:r>
                        <a:rPr lang="en-US" sz="2100" b="1" i="0" u="none" strike="noStrike" dirty="0" smtClean="0">
                          <a:solidFill>
                            <a:schemeClr val="tx1"/>
                          </a:solidFill>
                          <a:effectLst/>
                          <a:latin typeface="+mn-lt"/>
                        </a:rPr>
                        <a:t>HCP </a:t>
                      </a:r>
                      <a:r>
                        <a:rPr lang="en-US" sz="2100" b="1" i="0" u="none" strike="noStrike" dirty="0">
                          <a:solidFill>
                            <a:schemeClr val="tx1"/>
                          </a:solidFill>
                          <a:effectLst/>
                          <a:latin typeface="+mn-lt"/>
                        </a:rPr>
                        <a:t>with Unknown Vaccination Status</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5,710 (2%)</a:t>
                      </a:r>
                      <a:endParaRPr lang="en-US" sz="2100" b="0" i="0" u="none" strike="noStrike" dirty="0">
                        <a:solidFill>
                          <a:schemeClr val="tx1"/>
                        </a:solidFill>
                        <a:effectLst/>
                        <a:latin typeface="+mn-lt"/>
                      </a:endParaRP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a:solidFill>
                            <a:schemeClr val="tx1"/>
                          </a:solidFill>
                          <a:effectLst/>
                          <a:latin typeface="+mn-lt"/>
                        </a:rPr>
                        <a:t>(0 - </a:t>
                      </a:r>
                      <a:r>
                        <a:rPr lang="en-US" sz="2100" b="0" i="0" u="none" strike="noStrike" dirty="0" smtClean="0">
                          <a:solidFill>
                            <a:schemeClr val="tx1"/>
                          </a:solidFill>
                          <a:effectLst/>
                          <a:latin typeface="+mn-lt"/>
                        </a:rPr>
                        <a:t>12%)</a:t>
                      </a:r>
                      <a:endParaRPr lang="en-US" sz="2100" b="0" i="0" u="none" strike="noStrike" dirty="0">
                        <a:solidFill>
                          <a:schemeClr val="tx1"/>
                        </a:solidFill>
                        <a:effectLst/>
                        <a:latin typeface="+mn-lt"/>
                      </a:endParaRP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740176">
                <a:tc>
                  <a:txBody>
                    <a:bodyPr/>
                    <a:lstStyle/>
                    <a:p>
                      <a:pPr algn="l" fontAlgn="b"/>
                      <a:r>
                        <a:rPr lang="en-US" sz="2100" b="1" i="0" u="none" strike="noStrike" dirty="0" smtClean="0">
                          <a:solidFill>
                            <a:schemeClr val="tx1"/>
                          </a:solidFill>
                          <a:effectLst/>
                          <a:latin typeface="+mn-lt"/>
                        </a:rPr>
                        <a:t>HCP </a:t>
                      </a:r>
                      <a:r>
                        <a:rPr lang="en-US" sz="2100" b="1" i="0" u="none" strike="noStrike" dirty="0">
                          <a:solidFill>
                            <a:schemeClr val="tx1"/>
                          </a:solidFill>
                          <a:effectLst/>
                          <a:latin typeface="+mn-lt"/>
                        </a:rPr>
                        <a:t>with a Medical Contraindication</a:t>
                      </a: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smtClean="0">
                          <a:solidFill>
                            <a:schemeClr val="tx1"/>
                          </a:solidFill>
                          <a:effectLst/>
                          <a:latin typeface="+mn-lt"/>
                        </a:rPr>
                        <a:t>1,759 </a:t>
                      </a:r>
                      <a:r>
                        <a:rPr lang="en-US" sz="2100" b="0" i="0" u="none" strike="noStrike" dirty="0">
                          <a:solidFill>
                            <a:schemeClr val="tx1"/>
                          </a:solidFill>
                          <a:effectLst/>
                          <a:latin typeface="+mn-lt"/>
                        </a:rPr>
                        <a:t>(1%)</a:t>
                      </a:r>
                    </a:p>
                  </a:txBody>
                  <a:tcPr marL="12687" marR="12687" marT="12685" marB="0" anchor="b">
                    <a:lnL>
                      <a:noFill/>
                    </a:lnL>
                    <a:lnR>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c>
                  <a:txBody>
                    <a:bodyPr/>
                    <a:lstStyle/>
                    <a:p>
                      <a:pPr algn="ctr" fontAlgn="b"/>
                      <a:r>
                        <a:rPr lang="en-US" sz="2100" b="0" i="0" u="none" strike="noStrike" dirty="0">
                          <a:solidFill>
                            <a:schemeClr val="tx1"/>
                          </a:solidFill>
                          <a:effectLst/>
                          <a:latin typeface="+mn-lt"/>
                        </a:rPr>
                        <a:t>(0 - </a:t>
                      </a:r>
                      <a:r>
                        <a:rPr lang="en-US" sz="2100" b="0" i="0" u="none" strike="noStrike" dirty="0" smtClean="0">
                          <a:solidFill>
                            <a:schemeClr val="tx1"/>
                          </a:solidFill>
                          <a:effectLst/>
                          <a:latin typeface="+mn-lt"/>
                        </a:rPr>
                        <a:t>7%)</a:t>
                      </a:r>
                      <a:endParaRPr lang="en-US" sz="2100" b="0" i="0" u="none" strike="noStrike" dirty="0">
                        <a:solidFill>
                          <a:schemeClr val="tx1"/>
                        </a:solidFill>
                        <a:effectLst/>
                        <a:latin typeface="+mn-lt"/>
                      </a:endParaRPr>
                    </a:p>
                  </a:txBody>
                  <a:tcPr marL="12687" marR="12687" marT="12685" marB="0" anchor="b">
                    <a:lnL>
                      <a:noFill/>
                    </a:lnL>
                    <a:lnR cap="flat">
                      <a:noFill/>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lnTlToBr>
                      <a:noFill/>
                    </a:lnTlToBr>
                    <a:lnBlToTr>
                      <a:noFill/>
                    </a:lnBlToTr>
                    <a:noFill/>
                  </a:tcPr>
                </a:tc>
              </a:tr>
              <a:tr h="597873">
                <a:tc>
                  <a:txBody>
                    <a:bodyPr/>
                    <a:lstStyle/>
                    <a:p>
                      <a:pPr algn="l" fontAlgn="b"/>
                      <a:endParaRPr lang="en-US" sz="1300" b="1" i="0" u="none" strike="noStrike" dirty="0">
                        <a:effectLst/>
                        <a:latin typeface="MS Sans Serif"/>
                      </a:endParaRPr>
                    </a:p>
                  </a:txBody>
                  <a:tcPr marL="12687" marR="12687" marT="12684" marB="0" anchor="b">
                    <a:lnL cap="flat">
                      <a:noFill/>
                    </a:lnL>
                    <a:lnR>
                      <a:noFill/>
                    </a:lnR>
                    <a:lnT w="12700" cap="flat" cmpd="sng" algn="ctr">
                      <a:solidFill>
                        <a:srgbClr val="808080"/>
                      </a:solidFill>
                      <a:prstDash val="solid"/>
                      <a:round/>
                      <a:headEnd type="none" w="med" len="med"/>
                      <a:tailEnd type="none" w="med" len="med"/>
                    </a:lnT>
                    <a:lnB cap="flat">
                      <a:noFill/>
                    </a:lnB>
                    <a:lnTlToBr>
                      <a:noFill/>
                    </a:lnTlToBr>
                    <a:lnBlToTr>
                      <a:noFill/>
                    </a:lnBlToTr>
                    <a:noFill/>
                  </a:tcPr>
                </a:tc>
                <a:tc>
                  <a:txBody>
                    <a:bodyPr/>
                    <a:lstStyle/>
                    <a:p>
                      <a:pPr algn="r" fontAlgn="b"/>
                      <a:endParaRPr lang="en-US" sz="2100" b="0" i="0" u="none" strike="noStrike" dirty="0">
                        <a:effectLst/>
                        <a:latin typeface="MS Sans Serif"/>
                      </a:endParaRPr>
                    </a:p>
                  </a:txBody>
                  <a:tcPr marL="12687" marR="12687" marT="12684" marB="0" anchor="b">
                    <a:lnL>
                      <a:noFill/>
                    </a:lnL>
                    <a:lnR>
                      <a:noFill/>
                    </a:lnR>
                    <a:lnT w="12700" cap="flat" cmpd="sng" algn="ctr">
                      <a:solidFill>
                        <a:srgbClr val="808080"/>
                      </a:solidFill>
                      <a:prstDash val="solid"/>
                      <a:round/>
                      <a:headEnd type="none" w="med" len="med"/>
                      <a:tailEnd type="none" w="med" len="med"/>
                    </a:lnT>
                    <a:lnB cap="flat">
                      <a:noFill/>
                    </a:lnB>
                    <a:lnTlToBr>
                      <a:noFill/>
                    </a:lnTlToBr>
                    <a:lnBlToTr>
                      <a:noFill/>
                    </a:lnBlToTr>
                    <a:noFill/>
                  </a:tcPr>
                </a:tc>
                <a:tc>
                  <a:txBody>
                    <a:bodyPr/>
                    <a:lstStyle/>
                    <a:p>
                      <a:pPr algn="r" fontAlgn="b"/>
                      <a:endParaRPr lang="en-US" sz="2100" b="0" i="0" u="none" strike="noStrike" dirty="0">
                        <a:effectLst/>
                        <a:latin typeface="MS Sans Serif"/>
                      </a:endParaRPr>
                    </a:p>
                  </a:txBody>
                  <a:tcPr marL="12687" marR="12687" marT="12684" marB="0" anchor="b">
                    <a:lnL>
                      <a:noFill/>
                    </a:lnL>
                    <a:lnR>
                      <a:noFill/>
                    </a:lnR>
                    <a:lnT w="12700" cap="flat" cmpd="sng" algn="ctr">
                      <a:solidFill>
                        <a:srgbClr val="808080"/>
                      </a:solidFill>
                      <a:prstDash val="solid"/>
                      <a:round/>
                      <a:headEnd type="none" w="med" len="med"/>
                      <a:tailEnd type="none" w="med" len="med"/>
                    </a:lnT>
                    <a:lnB cap="flat">
                      <a:noFill/>
                    </a:lnB>
                    <a:lnTlToBr>
                      <a:noFill/>
                    </a:lnTlToBr>
                    <a:lnBlToTr>
                      <a:noFill/>
                    </a:lnBlToTr>
                    <a:noFill/>
                  </a:tcPr>
                </a:tc>
              </a:tr>
            </a:tbl>
          </a:graphicData>
        </a:graphic>
      </p:graphicFrame>
      <p:sp>
        <p:nvSpPr>
          <p:cNvPr id="3" name="Slide Number Placeholder 2"/>
          <p:cNvSpPr>
            <a:spLocks noGrp="1"/>
          </p:cNvSpPr>
          <p:nvPr>
            <p:ph type="sldNum" sz="quarter" idx="11"/>
          </p:nvPr>
        </p:nvSpPr>
        <p:spPr/>
        <p:txBody>
          <a:bodyPr/>
          <a:lstStyle/>
          <a:p>
            <a:pPr>
              <a:defRPr/>
            </a:pPr>
            <a:fld id="{BB6E85F1-239B-452B-AF7B-FF59BF5A9EF1}" type="slidenum">
              <a:rPr lang="en-US" altLang="en-US" smtClean="0"/>
              <a:pPr>
                <a:defRPr/>
              </a:pPr>
              <a:t>13</a:t>
            </a:fld>
            <a:endParaRPr lang="en-US" altLang="en-US" dirty="0"/>
          </a:p>
        </p:txBody>
      </p:sp>
    </p:spTree>
    <p:extLst>
      <p:ext uri="{BB962C8B-B14F-4D97-AF65-F5344CB8AC3E}">
        <p14:creationId xmlns:p14="http://schemas.microsoft.com/office/powerpoint/2010/main" val="746817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idx="4294967295"/>
          </p:nvPr>
        </p:nvSpPr>
        <p:spPr>
          <a:xfrm>
            <a:off x="5988050" y="203200"/>
            <a:ext cx="6191250" cy="1522413"/>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defRPr/>
            </a:pPr>
            <a:r>
              <a:rPr lang="en-US" altLang="en-US" sz="2700" dirty="0">
                <a:latin typeface="+mn-lt"/>
              </a:rPr>
              <a:t>Overall HCP Influenza Vaccine Coverage in Massachusetts ACHs by HCP Type</a:t>
            </a:r>
          </a:p>
        </p:txBody>
      </p:sp>
      <p:sp>
        <p:nvSpPr>
          <p:cNvPr id="22531" name="Rounded Rectangle 1"/>
          <p:cNvSpPr>
            <a:spLocks noChangeArrowheads="1"/>
          </p:cNvSpPr>
          <p:nvPr/>
        </p:nvSpPr>
        <p:spPr bwMode="auto">
          <a:xfrm>
            <a:off x="203045" y="1725459"/>
            <a:ext cx="3529889" cy="6502493"/>
          </a:xfrm>
          <a:prstGeom prst="roundRect">
            <a:avLst>
              <a:gd name="adj" fmla="val 16667"/>
            </a:avLst>
          </a:prstGeom>
          <a:solidFill>
            <a:schemeClr val="bg2"/>
          </a:solidFill>
          <a:ln w="38100">
            <a:solidFill>
              <a:srgbClr val="DDDDDD"/>
            </a:solidFill>
            <a:round/>
            <a:headEnd/>
            <a:tailEnd/>
          </a:ln>
        </p:spPr>
        <p:txBody>
          <a:bodyPr lIns="161176" tIns="80580" rIns="161176" bIns="80580"/>
          <a:lstStyle>
            <a:lvl1pPr algn="l" defTabSz="1217613" eaLnBrk="0" hangingPunct="0">
              <a:spcBef>
                <a:spcPct val="20000"/>
              </a:spcBef>
              <a:buChar char="•"/>
              <a:defRPr sz="3200">
                <a:solidFill>
                  <a:schemeClr val="tx1"/>
                </a:solidFill>
                <a:latin typeface="Arial" pitchFamily="34" charset="0"/>
              </a:defRPr>
            </a:lvl1pPr>
            <a:lvl2pPr marL="1065213" indent="-455613" algn="l" defTabSz="1217613" eaLnBrk="0" hangingPunct="0">
              <a:spcBef>
                <a:spcPct val="20000"/>
              </a:spcBef>
              <a:buChar char="–"/>
              <a:defRPr sz="2800">
                <a:solidFill>
                  <a:schemeClr val="tx1"/>
                </a:solidFill>
                <a:latin typeface="Arial" pitchFamily="34" charset="0"/>
              </a:defRPr>
            </a:lvl2pPr>
            <a:lvl3pPr marL="1674813" indent="-457200" algn="l" defTabSz="1217613" eaLnBrk="0" hangingPunct="0">
              <a:spcBef>
                <a:spcPct val="20000"/>
              </a:spcBef>
              <a:buChar char="•"/>
              <a:defRPr sz="2400">
                <a:solidFill>
                  <a:schemeClr val="tx1"/>
                </a:solidFill>
                <a:latin typeface="Arial" pitchFamily="34" charset="0"/>
              </a:defRPr>
            </a:lvl3pPr>
            <a:lvl4pPr marL="2282825" indent="-455613" algn="l" defTabSz="1217613" eaLnBrk="0" hangingPunct="0">
              <a:spcBef>
                <a:spcPct val="20000"/>
              </a:spcBef>
              <a:buChar char="–"/>
              <a:defRPr sz="2000">
                <a:solidFill>
                  <a:schemeClr val="tx1"/>
                </a:solidFill>
                <a:latin typeface="Arial" pitchFamily="34" charset="0"/>
              </a:defRPr>
            </a:lvl4pPr>
            <a:lvl5pPr marL="2892425" indent="-457200" algn="l" defTabSz="1217613" eaLnBrk="0" hangingPunct="0">
              <a:spcBef>
                <a:spcPct val="20000"/>
              </a:spcBef>
              <a:buChar char="»"/>
              <a:defRPr sz="2000">
                <a:solidFill>
                  <a:schemeClr val="tx1"/>
                </a:solidFill>
                <a:latin typeface="Arial" pitchFamily="34" charset="0"/>
              </a:defRPr>
            </a:lvl5pPr>
            <a:lvl6pPr marL="3349625" indent="-457200" defTabSz="1217613" eaLnBrk="0" fontAlgn="base" hangingPunct="0">
              <a:spcBef>
                <a:spcPct val="20000"/>
              </a:spcBef>
              <a:spcAft>
                <a:spcPct val="0"/>
              </a:spcAft>
              <a:buChar char="»"/>
              <a:defRPr sz="2000">
                <a:solidFill>
                  <a:schemeClr val="tx1"/>
                </a:solidFill>
                <a:latin typeface="Arial" pitchFamily="34" charset="0"/>
              </a:defRPr>
            </a:lvl6pPr>
            <a:lvl7pPr marL="3806825" indent="-457200" defTabSz="1217613" eaLnBrk="0" fontAlgn="base" hangingPunct="0">
              <a:spcBef>
                <a:spcPct val="20000"/>
              </a:spcBef>
              <a:spcAft>
                <a:spcPct val="0"/>
              </a:spcAft>
              <a:buChar char="»"/>
              <a:defRPr sz="2000">
                <a:solidFill>
                  <a:schemeClr val="tx1"/>
                </a:solidFill>
                <a:latin typeface="Arial" pitchFamily="34" charset="0"/>
              </a:defRPr>
            </a:lvl7pPr>
            <a:lvl8pPr marL="4264025" indent="-457200" defTabSz="1217613" eaLnBrk="0" fontAlgn="base" hangingPunct="0">
              <a:spcBef>
                <a:spcPct val="20000"/>
              </a:spcBef>
              <a:spcAft>
                <a:spcPct val="0"/>
              </a:spcAft>
              <a:buChar char="»"/>
              <a:defRPr sz="2000">
                <a:solidFill>
                  <a:schemeClr val="tx1"/>
                </a:solidFill>
                <a:latin typeface="Arial" pitchFamily="34" charset="0"/>
              </a:defRPr>
            </a:lvl8pPr>
            <a:lvl9pPr marL="4721225" indent="-4572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2700" b="1" dirty="0">
                <a:solidFill>
                  <a:srgbClr val="006699"/>
                </a:solidFill>
                <a:latin typeface="Calibri" pitchFamily="34" charset="0"/>
              </a:rPr>
              <a:t>Key Findings</a:t>
            </a:r>
          </a:p>
          <a:p>
            <a:pPr algn="ctr" eaLnBrk="1" hangingPunct="1">
              <a:spcBef>
                <a:spcPct val="0"/>
              </a:spcBef>
              <a:buFontTx/>
              <a:buNone/>
            </a:pPr>
            <a:endParaRPr lang="en-US" altLang="en-US" sz="800" b="1" dirty="0">
              <a:solidFill>
                <a:srgbClr val="006699"/>
              </a:solidFill>
              <a:latin typeface="Calibri" pitchFamily="34" charset="0"/>
            </a:endParaRPr>
          </a:p>
          <a:p>
            <a:pPr algn="ctr" eaLnBrk="1" hangingPunct="1">
              <a:spcBef>
                <a:spcPct val="0"/>
              </a:spcBef>
              <a:buFontTx/>
              <a:buNone/>
            </a:pPr>
            <a:endParaRPr lang="en-US" altLang="en-US" sz="500" b="1" dirty="0">
              <a:solidFill>
                <a:prstClr val="black"/>
              </a:solidFill>
              <a:latin typeface="Garamond" pitchFamily="18" charset="0"/>
            </a:endParaRPr>
          </a:p>
          <a:p>
            <a:pPr marL="378266" indent="-378266" eaLnBrk="1" hangingPunct="1">
              <a:spcBef>
                <a:spcPct val="0"/>
              </a:spcBef>
            </a:pPr>
            <a:r>
              <a:rPr lang="en-US" altLang="en-US" sz="2100" dirty="0">
                <a:solidFill>
                  <a:prstClr val="black"/>
                </a:solidFill>
                <a:latin typeface="Calibri" pitchFamily="34" charset="0"/>
              </a:rPr>
              <a:t>Overall, salaried employees were most likely to decline vaccine when compared to other HCP types. This may be partially explained by salaried employees having the most complete reporting.  </a:t>
            </a:r>
          </a:p>
          <a:p>
            <a:pPr marL="378266" indent="-378266" eaLnBrk="1" hangingPunct="1">
              <a:spcBef>
                <a:spcPct val="0"/>
              </a:spcBef>
            </a:pPr>
            <a:r>
              <a:rPr lang="en-US" altLang="en-US" sz="2100" dirty="0">
                <a:solidFill>
                  <a:prstClr val="black"/>
                </a:solidFill>
                <a:latin typeface="Calibri" pitchFamily="34" charset="0"/>
              </a:rPr>
              <a:t>Licensed Independent Practitioners were most likely to have unknown vaccine status.  </a:t>
            </a:r>
          </a:p>
        </p:txBody>
      </p:sp>
      <p:graphicFrame>
        <p:nvGraphicFramePr>
          <p:cNvPr id="8" name="Chart 7"/>
          <p:cNvGraphicFramePr>
            <a:graphicFrameLocks/>
          </p:cNvGraphicFramePr>
          <p:nvPr>
            <p:extLst>
              <p:ext uri="{D42A27DB-BD31-4B8C-83A1-F6EECF244321}">
                <p14:modId xmlns:p14="http://schemas.microsoft.com/office/powerpoint/2010/main" val="2980715222"/>
              </p:ext>
            </p:extLst>
          </p:nvPr>
        </p:nvGraphicFramePr>
        <p:xfrm>
          <a:off x="4018703" y="1586809"/>
          <a:ext cx="8160597" cy="6388584"/>
        </p:xfrm>
        <a:graphic>
          <a:graphicData uri="http://schemas.openxmlformats.org/drawingml/2006/chart">
            <c:chart xmlns:c="http://schemas.openxmlformats.org/drawingml/2006/chart" xmlns:r="http://schemas.openxmlformats.org/officeDocument/2006/relationships" r:id="rId3"/>
          </a:graphicData>
        </a:graphic>
      </p:graphicFrame>
      <p:sp>
        <p:nvSpPr>
          <p:cNvPr id="3" name="Slide Number Placeholder 2"/>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14</a:t>
            </a:fld>
            <a:endParaRPr lang="en-US" altLang="en-US" dirty="0">
              <a:solidFill>
                <a:srgbClr val="DDDDDD"/>
              </a:solidFill>
            </a:endParaRPr>
          </a:p>
        </p:txBody>
      </p:sp>
    </p:spTree>
    <p:extLst>
      <p:ext uri="{BB962C8B-B14F-4D97-AF65-F5344CB8AC3E}">
        <p14:creationId xmlns:p14="http://schemas.microsoft.com/office/powerpoint/2010/main" val="559836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p:cNvSpPr>
          <p:nvPr/>
        </p:nvSpPr>
        <p:spPr bwMode="auto">
          <a:xfrm>
            <a:off x="5683673" y="-2635"/>
            <a:ext cx="6394133" cy="1522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1200" tIns="60619" rIns="121200" bIns="60619"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ts val="0"/>
              </a:spcBef>
              <a:buNone/>
              <a:defRPr/>
            </a:pPr>
            <a:r>
              <a:rPr lang="en-US" altLang="en-US" sz="3700" b="1" dirty="0">
                <a:solidFill>
                  <a:prstClr val="white"/>
                </a:solidFill>
                <a:latin typeface="Calibri"/>
              </a:rPr>
              <a:t>Trends Over Time</a:t>
            </a:r>
          </a:p>
          <a:p>
            <a:pPr algn="ctr" eaLnBrk="1" hangingPunct="1">
              <a:spcBef>
                <a:spcPts val="0"/>
              </a:spcBef>
              <a:buNone/>
              <a:defRPr/>
            </a:pPr>
            <a:r>
              <a:rPr lang="en-US" altLang="en-US" sz="3700" b="1" dirty="0">
                <a:solidFill>
                  <a:prstClr val="white"/>
                </a:solidFill>
                <a:latin typeface="Calibri"/>
              </a:rPr>
              <a:t>Acute Care Hospitals</a:t>
            </a:r>
          </a:p>
        </p:txBody>
      </p:sp>
      <p:sp>
        <p:nvSpPr>
          <p:cNvPr id="23555" name="Rounded Rectangle 1"/>
          <p:cNvSpPr>
            <a:spLocks noChangeArrowheads="1"/>
          </p:cNvSpPr>
          <p:nvPr/>
        </p:nvSpPr>
        <p:spPr bwMode="auto">
          <a:xfrm>
            <a:off x="0" y="6843609"/>
            <a:ext cx="11976313" cy="1114142"/>
          </a:xfrm>
          <a:prstGeom prst="roundRect">
            <a:avLst>
              <a:gd name="adj" fmla="val 16667"/>
            </a:avLst>
          </a:prstGeom>
          <a:solidFill>
            <a:schemeClr val="bg2"/>
          </a:solidFill>
          <a:ln w="38100">
            <a:solidFill>
              <a:srgbClr val="DDDDDD"/>
            </a:solidFill>
            <a:round/>
            <a:headEnd/>
            <a:tailEnd/>
          </a:ln>
        </p:spPr>
        <p:txBody>
          <a:bodyPr lIns="161390" tIns="80687" rIns="161390" bIns="80687"/>
          <a:lstStyle>
            <a:lvl1pPr algn="l" defTabSz="1217613" eaLnBrk="0" hangingPunct="0">
              <a:spcBef>
                <a:spcPct val="20000"/>
              </a:spcBef>
              <a:buChar char="•"/>
              <a:defRPr sz="3200">
                <a:solidFill>
                  <a:schemeClr val="tx1"/>
                </a:solidFill>
                <a:latin typeface="Arial" pitchFamily="34" charset="0"/>
              </a:defRPr>
            </a:lvl1pPr>
            <a:lvl2pPr marL="1065213" indent="-455613" algn="l" defTabSz="1217613" eaLnBrk="0" hangingPunct="0">
              <a:spcBef>
                <a:spcPct val="20000"/>
              </a:spcBef>
              <a:buChar char="–"/>
              <a:defRPr sz="2800">
                <a:solidFill>
                  <a:schemeClr val="tx1"/>
                </a:solidFill>
                <a:latin typeface="Arial" pitchFamily="34" charset="0"/>
              </a:defRPr>
            </a:lvl2pPr>
            <a:lvl3pPr marL="1674813" indent="-457200" algn="l" defTabSz="1217613" eaLnBrk="0" hangingPunct="0">
              <a:spcBef>
                <a:spcPct val="20000"/>
              </a:spcBef>
              <a:buChar char="•"/>
              <a:defRPr sz="2400">
                <a:solidFill>
                  <a:schemeClr val="tx1"/>
                </a:solidFill>
                <a:latin typeface="Arial" pitchFamily="34" charset="0"/>
              </a:defRPr>
            </a:lvl3pPr>
            <a:lvl4pPr marL="2282825" indent="-455613" algn="l" defTabSz="1217613" eaLnBrk="0" hangingPunct="0">
              <a:spcBef>
                <a:spcPct val="20000"/>
              </a:spcBef>
              <a:buChar char="–"/>
              <a:defRPr sz="2000">
                <a:solidFill>
                  <a:schemeClr val="tx1"/>
                </a:solidFill>
                <a:latin typeface="Arial" pitchFamily="34" charset="0"/>
              </a:defRPr>
            </a:lvl4pPr>
            <a:lvl5pPr marL="2892425" indent="-457200" algn="l" defTabSz="1217613" eaLnBrk="0" hangingPunct="0">
              <a:spcBef>
                <a:spcPct val="20000"/>
              </a:spcBef>
              <a:buChar char="»"/>
              <a:defRPr sz="2000">
                <a:solidFill>
                  <a:schemeClr val="tx1"/>
                </a:solidFill>
                <a:latin typeface="Arial" pitchFamily="34" charset="0"/>
              </a:defRPr>
            </a:lvl5pPr>
            <a:lvl6pPr marL="3349625" indent="-457200" defTabSz="1217613" eaLnBrk="0" fontAlgn="base" hangingPunct="0">
              <a:spcBef>
                <a:spcPct val="20000"/>
              </a:spcBef>
              <a:spcAft>
                <a:spcPct val="0"/>
              </a:spcAft>
              <a:buChar char="»"/>
              <a:defRPr sz="2000">
                <a:solidFill>
                  <a:schemeClr val="tx1"/>
                </a:solidFill>
                <a:latin typeface="Arial" pitchFamily="34" charset="0"/>
              </a:defRPr>
            </a:lvl6pPr>
            <a:lvl7pPr marL="3806825" indent="-457200" defTabSz="1217613" eaLnBrk="0" fontAlgn="base" hangingPunct="0">
              <a:spcBef>
                <a:spcPct val="20000"/>
              </a:spcBef>
              <a:spcAft>
                <a:spcPct val="0"/>
              </a:spcAft>
              <a:buChar char="»"/>
              <a:defRPr sz="2000">
                <a:solidFill>
                  <a:schemeClr val="tx1"/>
                </a:solidFill>
                <a:latin typeface="Arial" pitchFamily="34" charset="0"/>
              </a:defRPr>
            </a:lvl7pPr>
            <a:lvl8pPr marL="4264025" indent="-457200" defTabSz="1217613" eaLnBrk="0" fontAlgn="base" hangingPunct="0">
              <a:spcBef>
                <a:spcPct val="20000"/>
              </a:spcBef>
              <a:spcAft>
                <a:spcPct val="0"/>
              </a:spcAft>
              <a:buChar char="»"/>
              <a:defRPr sz="2000">
                <a:solidFill>
                  <a:schemeClr val="tx1"/>
                </a:solidFill>
                <a:latin typeface="Arial" pitchFamily="34" charset="0"/>
              </a:defRPr>
            </a:lvl8pPr>
            <a:lvl9pPr marL="4721225" indent="-4572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en-US" altLang="en-US" sz="2500" dirty="0">
                <a:solidFill>
                  <a:prstClr val="black"/>
                </a:solidFill>
                <a:latin typeface="Calibri" pitchFamily="34" charset="0"/>
              </a:rPr>
              <a:t>Median HCP vaccine coverage </a:t>
            </a:r>
            <a:r>
              <a:rPr lang="en-US" altLang="en-US" sz="2500" dirty="0" smtClean="0">
                <a:solidFill>
                  <a:prstClr val="black"/>
                </a:solidFill>
                <a:latin typeface="Calibri" pitchFamily="34" charset="0"/>
              </a:rPr>
              <a:t>increased slightly in 2016-17 </a:t>
            </a:r>
            <a:r>
              <a:rPr lang="en-US" altLang="en-US" sz="2500" dirty="0">
                <a:solidFill>
                  <a:prstClr val="black"/>
                </a:solidFill>
                <a:latin typeface="Calibri" pitchFamily="34" charset="0"/>
              </a:rPr>
              <a:t>and met the Healthy People 2020 benchmark of 90%.  The median declination rate </a:t>
            </a:r>
            <a:r>
              <a:rPr lang="en-US" altLang="en-US" sz="2500" dirty="0" smtClean="0">
                <a:solidFill>
                  <a:prstClr val="black"/>
                </a:solidFill>
                <a:latin typeface="Calibri" pitchFamily="34" charset="0"/>
              </a:rPr>
              <a:t>remained 4</a:t>
            </a:r>
            <a:r>
              <a:rPr lang="en-US" altLang="en-US" sz="2500" dirty="0">
                <a:solidFill>
                  <a:prstClr val="black"/>
                </a:solidFill>
                <a:latin typeface="Calibri" pitchFamily="34" charset="0"/>
              </a:rPr>
              <a:t>% in </a:t>
            </a:r>
            <a:r>
              <a:rPr lang="en-US" altLang="en-US" sz="2500" dirty="0" smtClean="0">
                <a:solidFill>
                  <a:prstClr val="black"/>
                </a:solidFill>
                <a:latin typeface="Calibri" pitchFamily="34" charset="0"/>
              </a:rPr>
              <a:t>2016-17.  </a:t>
            </a:r>
            <a:endParaRPr lang="en-US" altLang="en-US" sz="2700" dirty="0">
              <a:solidFill>
                <a:prstClr val="black"/>
              </a:solidFill>
              <a:latin typeface="Calibri" pitchFamily="34" charset="0"/>
            </a:endParaRPr>
          </a:p>
          <a:p>
            <a:pPr eaLnBrk="1" hangingPunct="1">
              <a:spcBef>
                <a:spcPct val="0"/>
              </a:spcBef>
              <a:buFont typeface="Calibri" pitchFamily="34" charset="0"/>
              <a:buAutoNum type="arabicPeriod"/>
            </a:pPr>
            <a:endParaRPr lang="en-US" altLang="en-US" sz="2700" dirty="0">
              <a:solidFill>
                <a:prstClr val="black"/>
              </a:solidFill>
              <a:latin typeface="Calibri" pitchFamily="34" charset="0"/>
            </a:endParaRPr>
          </a:p>
          <a:p>
            <a:pPr eaLnBrk="1" hangingPunct="1">
              <a:spcBef>
                <a:spcPct val="0"/>
              </a:spcBef>
              <a:buFont typeface="Calibri" pitchFamily="34" charset="0"/>
              <a:buAutoNum type="arabicPeriod"/>
            </a:pPr>
            <a:endParaRPr lang="en-US" altLang="en-US" sz="2700" dirty="0">
              <a:solidFill>
                <a:prstClr val="black"/>
              </a:solidFill>
              <a:latin typeface="Calibri" pitchFamily="34" charset="0"/>
            </a:endParaRPr>
          </a:p>
        </p:txBody>
      </p:sp>
      <p:graphicFrame>
        <p:nvGraphicFramePr>
          <p:cNvPr id="5" name="Chart 4"/>
          <p:cNvGraphicFramePr>
            <a:graphicFrameLocks/>
          </p:cNvGraphicFramePr>
          <p:nvPr>
            <p:extLst>
              <p:ext uri="{D42A27DB-BD31-4B8C-83A1-F6EECF244321}">
                <p14:modId xmlns:p14="http://schemas.microsoft.com/office/powerpoint/2010/main" val="1123921348"/>
              </p:ext>
            </p:extLst>
          </p:nvPr>
        </p:nvGraphicFramePr>
        <p:xfrm>
          <a:off x="1003514" y="1958416"/>
          <a:ext cx="10972799" cy="475130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541904" y="2187136"/>
            <a:ext cx="430887" cy="3089190"/>
          </a:xfrm>
          <a:prstGeom prst="rect">
            <a:avLst/>
          </a:prstGeom>
          <a:noFill/>
        </p:spPr>
        <p:txBody>
          <a:bodyPr vert="vert270" wrap="square" rtlCol="0">
            <a:spAutoFit/>
          </a:bodyPr>
          <a:lstStyle/>
          <a:p>
            <a:pPr algn="ctr"/>
            <a:r>
              <a:rPr lang="en-US" sz="1600" b="1" dirty="0" smtClean="0">
                <a:latin typeface="+mn-lt"/>
              </a:rPr>
              <a:t>Percentage of HCP by Facility</a:t>
            </a:r>
            <a:endParaRPr lang="en-US" sz="1600" b="1" dirty="0">
              <a:latin typeface="+mn-lt"/>
            </a:endParaRPr>
          </a:p>
        </p:txBody>
      </p:sp>
      <p:sp>
        <p:nvSpPr>
          <p:cNvPr id="6" name="Slide Number Placeholder 5"/>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15</a:t>
            </a:fld>
            <a:endParaRPr lang="en-US" altLang="en-US" dirty="0">
              <a:solidFill>
                <a:srgbClr val="DDDDDD"/>
              </a:solidFill>
            </a:endParaRPr>
          </a:p>
        </p:txBody>
      </p:sp>
    </p:spTree>
    <p:extLst>
      <p:ext uri="{BB962C8B-B14F-4D97-AF65-F5344CB8AC3E}">
        <p14:creationId xmlns:p14="http://schemas.microsoft.com/office/powerpoint/2010/main" val="2611456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751980887"/>
              </p:ext>
            </p:extLst>
          </p:nvPr>
        </p:nvGraphicFramePr>
        <p:xfrm>
          <a:off x="466609" y="2751838"/>
          <a:ext cx="10842739" cy="5097086"/>
        </p:xfrm>
        <a:graphic>
          <a:graphicData uri="http://schemas.openxmlformats.org/drawingml/2006/table">
            <a:tbl>
              <a:tblPr firstRow="1" firstCol="1" bandRow="1"/>
              <a:tblGrid>
                <a:gridCol w="6210556"/>
                <a:gridCol w="3216537"/>
                <a:gridCol w="1415646"/>
              </a:tblGrid>
              <a:tr h="720197">
                <a:tc>
                  <a:txBody>
                    <a:bodyPr/>
                    <a:lstStyle/>
                    <a:p>
                      <a:pPr marL="0" marR="0">
                        <a:spcBef>
                          <a:spcPts val="0"/>
                        </a:spcBef>
                        <a:spcAft>
                          <a:spcPts val="0"/>
                        </a:spcAft>
                      </a:pPr>
                      <a:r>
                        <a:rPr lang="en-US" sz="2400" b="1" cap="small" dirty="0">
                          <a:effectLst/>
                          <a:latin typeface="Calibri" panose="020F0502020204030204" pitchFamily="34" charset="0"/>
                          <a:ea typeface="Times New Roman"/>
                          <a:cs typeface="Arial"/>
                        </a:rPr>
                        <a:t> </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cap="none" baseline="0" dirty="0">
                          <a:solidFill>
                            <a:schemeClr val="tx1"/>
                          </a:solidFill>
                          <a:effectLst/>
                          <a:latin typeface="Calibri" panose="020F0502020204030204" pitchFamily="34" charset="0"/>
                          <a:ea typeface="Times New Roman"/>
                          <a:cs typeface="Arial"/>
                        </a:rPr>
                        <a:t>Mean % Vaccinated</a:t>
                      </a:r>
                      <a:endParaRPr lang="en-US" sz="2400" cap="none" baseline="0" dirty="0">
                        <a:solidFill>
                          <a:schemeClr val="tx1"/>
                        </a:solidFill>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cap="none" baseline="0" dirty="0">
                          <a:solidFill>
                            <a:schemeClr val="tx1"/>
                          </a:solidFill>
                          <a:effectLst/>
                          <a:latin typeface="Calibri" panose="020F0502020204030204" pitchFamily="34" charset="0"/>
                          <a:ea typeface="Times New Roman"/>
                          <a:cs typeface="Arial"/>
                        </a:rPr>
                        <a:t>Range</a:t>
                      </a:r>
                      <a:endParaRPr lang="en-US" sz="2400" cap="none" baseline="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731520">
                <a:tc>
                  <a:txBody>
                    <a:bodyPr/>
                    <a:lstStyle/>
                    <a:p>
                      <a:pPr marL="0" marR="0">
                        <a:spcBef>
                          <a:spcPts val="0"/>
                        </a:spcBef>
                        <a:spcAft>
                          <a:spcPts val="0"/>
                        </a:spcAft>
                      </a:pPr>
                      <a:r>
                        <a:rPr lang="en-US" sz="2400" b="1" cap="none" baseline="0" dirty="0">
                          <a:effectLst/>
                          <a:latin typeface="Calibri" panose="020F0502020204030204" pitchFamily="34" charset="0"/>
                          <a:ea typeface="Times New Roman"/>
                          <a:cs typeface="Arial"/>
                        </a:rPr>
                        <a:t>Total Vaccinated</a:t>
                      </a:r>
                      <a:endParaRPr lang="en-US" sz="2400" cap="none" baseline="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85%</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(43-100</a:t>
                      </a:r>
                      <a:r>
                        <a:rPr lang="en-US" sz="2400" cap="none" baseline="0" dirty="0">
                          <a:effectLst/>
                          <a:latin typeface="Calibri" panose="020F0502020204030204" pitchFamily="34" charset="0"/>
                          <a:ea typeface="Times New Roman"/>
                          <a:cs typeface="Arial"/>
                        </a:rPr>
                        <a:t>%)</a:t>
                      </a:r>
                      <a:endParaRPr lang="en-US" sz="2400" cap="none" baseline="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5269">
                <a:tc>
                  <a:txBody>
                    <a:bodyPr/>
                    <a:lstStyle/>
                    <a:p>
                      <a:pPr marL="0" marR="0">
                        <a:spcBef>
                          <a:spcPts val="0"/>
                        </a:spcBef>
                        <a:spcAft>
                          <a:spcPts val="0"/>
                        </a:spcAft>
                      </a:pPr>
                      <a:r>
                        <a:rPr lang="en-US" sz="2400" b="1" cap="none" baseline="0" dirty="0">
                          <a:effectLst/>
                          <a:latin typeface="Calibri" panose="020F0502020204030204" pitchFamily="34" charset="0"/>
                          <a:ea typeface="Times New Roman"/>
                          <a:cs typeface="Arial"/>
                        </a:rPr>
                        <a:t>Vaccine Declination Rate</a:t>
                      </a:r>
                      <a:endParaRPr lang="en-US" sz="2400" cap="none" baseline="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11%</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panose="020F0502020204030204" pitchFamily="34" charset="0"/>
                          <a:ea typeface="Times New Roman"/>
                          <a:cs typeface="Arial"/>
                        </a:rPr>
                        <a:t>(</a:t>
                      </a:r>
                      <a:r>
                        <a:rPr lang="en-US" sz="2400" cap="none" baseline="0" dirty="0" smtClean="0">
                          <a:effectLst/>
                          <a:latin typeface="Calibri" panose="020F0502020204030204" pitchFamily="34" charset="0"/>
                          <a:ea typeface="Times New Roman"/>
                          <a:cs typeface="Arial"/>
                        </a:rPr>
                        <a:t>0-57</a:t>
                      </a:r>
                      <a:r>
                        <a:rPr lang="en-US" sz="2400" cap="none" baseline="0" dirty="0">
                          <a:effectLst/>
                          <a:latin typeface="Calibri" panose="020F0502020204030204" pitchFamily="34" charset="0"/>
                          <a:ea typeface="Times New Roman"/>
                          <a:cs typeface="Arial"/>
                        </a:rPr>
                        <a:t>%)</a:t>
                      </a:r>
                      <a:endParaRPr lang="en-US" sz="2400" cap="none" baseline="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5269">
                <a:tc>
                  <a:txBody>
                    <a:bodyPr/>
                    <a:lstStyle/>
                    <a:p>
                      <a:r>
                        <a:rPr lang="en-US" sz="2400" b="1" cap="none" baseline="0" dirty="0" smtClean="0">
                          <a:effectLst/>
                          <a:latin typeface="Calibri" panose="020F0502020204030204" pitchFamily="34" charset="0"/>
                        </a:rPr>
                        <a:t>HCP with Unknown Vaccination Status</a:t>
                      </a:r>
                      <a:endParaRPr lang="en-US" sz="2400" b="1" cap="none" baseline="0" dirty="0">
                        <a:effectLst/>
                        <a:latin typeface="Calibri" panose="020F0502020204030204" pitchFamily="34" charset="0"/>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2%</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solidFill>
                            <a:schemeClr val="tx1"/>
                          </a:solidFill>
                          <a:effectLst/>
                          <a:latin typeface="Calibri" panose="020F0502020204030204" pitchFamily="34" charset="0"/>
                          <a:ea typeface="Times New Roman"/>
                          <a:cs typeface="Arial"/>
                        </a:rPr>
                        <a:t>(0-30%)</a:t>
                      </a:r>
                      <a:endParaRPr lang="en-US" sz="2400" cap="none" baseline="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5269">
                <a:tc>
                  <a:txBody>
                    <a:bodyPr/>
                    <a:lstStyle/>
                    <a:p>
                      <a:r>
                        <a:rPr lang="en-US" sz="2400" b="1" cap="none" baseline="0" dirty="0" smtClean="0">
                          <a:effectLst/>
                          <a:latin typeface="Calibri" panose="020F0502020204030204" pitchFamily="34" charset="0"/>
                        </a:rPr>
                        <a:t>HCP with a Medical Contraindication</a:t>
                      </a:r>
                      <a:endParaRPr lang="en-US" sz="2400" b="1" cap="none" baseline="0" dirty="0">
                        <a:effectLst/>
                        <a:latin typeface="Calibri" panose="020F0502020204030204" pitchFamily="34" charset="0"/>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rPr>
                        <a:t>2%</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solidFill>
                            <a:schemeClr val="tx1"/>
                          </a:solidFill>
                          <a:effectLst/>
                          <a:latin typeface="Calibri" panose="020F0502020204030204" pitchFamily="34" charset="0"/>
                          <a:ea typeface="Times New Roman"/>
                        </a:rPr>
                        <a:t>(0-12%)</a:t>
                      </a:r>
                      <a:endParaRPr lang="en-US" sz="2400" cap="none" baseline="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5269">
                <a:tc>
                  <a:txBody>
                    <a:bodyPr/>
                    <a:lstStyle/>
                    <a:p>
                      <a:pPr marL="0" marR="0">
                        <a:spcBef>
                          <a:spcPts val="0"/>
                        </a:spcBef>
                        <a:spcAft>
                          <a:spcPts val="0"/>
                        </a:spcAft>
                      </a:pPr>
                      <a:r>
                        <a:rPr lang="en-US" sz="2400" b="1" cap="none" baseline="0" dirty="0">
                          <a:effectLst/>
                          <a:latin typeface="Calibri" panose="020F0502020204030204" pitchFamily="34" charset="0"/>
                          <a:ea typeface="Times New Roman"/>
                          <a:cs typeface="Arial"/>
                        </a:rPr>
                        <a:t>Location Vaccinated</a:t>
                      </a:r>
                      <a:endParaRPr lang="en-US" sz="2400" cap="none" baseline="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panose="020F0502020204030204" pitchFamily="34" charset="0"/>
                          <a:ea typeface="Times New Roman"/>
                          <a:cs typeface="Arial"/>
                        </a:rPr>
                        <a:t> </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panose="020F0502020204030204" pitchFamily="34" charset="0"/>
                          <a:ea typeface="Times New Roman"/>
                          <a:cs typeface="Arial"/>
                        </a:rPr>
                        <a:t> </a:t>
                      </a:r>
                      <a:endParaRPr lang="en-US" sz="2400" cap="none" baseline="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5269">
                <a:tc>
                  <a:txBody>
                    <a:bodyPr/>
                    <a:lstStyle/>
                    <a:p>
                      <a:pPr marL="0" marR="0">
                        <a:spcBef>
                          <a:spcPts val="0"/>
                        </a:spcBef>
                        <a:spcAft>
                          <a:spcPts val="0"/>
                        </a:spcAft>
                      </a:pPr>
                      <a:r>
                        <a:rPr lang="en-US" sz="2400" b="1" cap="none" baseline="0" dirty="0">
                          <a:effectLst/>
                          <a:latin typeface="Calibri" panose="020F0502020204030204" pitchFamily="34" charset="0"/>
                          <a:ea typeface="Times New Roman"/>
                          <a:cs typeface="Arial"/>
                        </a:rPr>
                        <a:t>At Place of Employment</a:t>
                      </a:r>
                      <a:endParaRPr lang="en-US" sz="2400" cap="none" baseline="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44%</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panose="020F0502020204030204" pitchFamily="34" charset="0"/>
                          <a:ea typeface="Times New Roman"/>
                          <a:cs typeface="Arial"/>
                        </a:rPr>
                        <a:t>(</a:t>
                      </a:r>
                      <a:r>
                        <a:rPr lang="en-US" sz="2400" cap="none" baseline="0" dirty="0" smtClean="0">
                          <a:effectLst/>
                          <a:latin typeface="Calibri" panose="020F0502020204030204" pitchFamily="34" charset="0"/>
                          <a:ea typeface="Times New Roman"/>
                          <a:cs typeface="Arial"/>
                        </a:rPr>
                        <a:t>0-90%)</a:t>
                      </a:r>
                      <a:endParaRPr lang="en-US" sz="2400" cap="none" baseline="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19024">
                <a:tc>
                  <a:txBody>
                    <a:bodyPr/>
                    <a:lstStyle/>
                    <a:p>
                      <a:pPr marL="0" marR="0">
                        <a:spcBef>
                          <a:spcPts val="0"/>
                        </a:spcBef>
                        <a:spcAft>
                          <a:spcPts val="0"/>
                        </a:spcAft>
                      </a:pPr>
                      <a:r>
                        <a:rPr lang="en-US" sz="2400" b="1" cap="none" baseline="0" dirty="0">
                          <a:effectLst/>
                          <a:latin typeface="Calibri" panose="020F0502020204030204" pitchFamily="34" charset="0"/>
                          <a:ea typeface="Times New Roman"/>
                          <a:cs typeface="Arial"/>
                        </a:rPr>
                        <a:t>Outside Place of Employment</a:t>
                      </a:r>
                      <a:endParaRPr lang="en-US" sz="2400" cap="none" baseline="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41%</a:t>
                      </a:r>
                      <a:endParaRPr lang="en-US" sz="2400" cap="none" baseline="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panose="020F0502020204030204" pitchFamily="34" charset="0"/>
                          <a:ea typeface="Times New Roman"/>
                          <a:cs typeface="Arial"/>
                        </a:rPr>
                        <a:t>(3-100%)</a:t>
                      </a:r>
                      <a:endParaRPr lang="en-US" sz="2400" cap="none" baseline="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4" name="Rectangle 3"/>
          <p:cNvSpPr/>
          <p:nvPr/>
        </p:nvSpPr>
        <p:spPr>
          <a:xfrm>
            <a:off x="6042243" y="0"/>
            <a:ext cx="5915659" cy="1475789"/>
          </a:xfrm>
          <a:prstGeom prst="rect">
            <a:avLst/>
          </a:prstGeom>
        </p:spPr>
        <p:txBody>
          <a:bodyPr wrap="square" lIns="121218" tIns="60627" rIns="121218" bIns="60627">
            <a:spAutoFit/>
          </a:bodyPr>
          <a:lstStyle/>
          <a:p>
            <a:pPr algn="ctr"/>
            <a:endParaRPr lang="en-US" altLang="en-US" b="1" dirty="0" smtClean="0">
              <a:solidFill>
                <a:srgbClr val="FFFFFF"/>
              </a:solidFill>
            </a:endParaRPr>
          </a:p>
          <a:p>
            <a:pPr algn="ctr"/>
            <a:r>
              <a:rPr lang="en-US" altLang="en-US" sz="3200" b="1" dirty="0" smtClean="0">
                <a:solidFill>
                  <a:schemeClr val="bg1"/>
                </a:solidFill>
                <a:latin typeface="+mn-lt"/>
              </a:rPr>
              <a:t>2016-2017 </a:t>
            </a:r>
            <a:r>
              <a:rPr lang="en-US" altLang="en-US" sz="3200" b="1" dirty="0" smtClean="0">
                <a:solidFill>
                  <a:srgbClr val="FF0000"/>
                </a:solidFill>
                <a:latin typeface="+mn-lt"/>
              </a:rPr>
              <a:t> </a:t>
            </a:r>
            <a:r>
              <a:rPr lang="en-US" altLang="en-US" sz="3200" b="1" dirty="0" smtClean="0">
                <a:solidFill>
                  <a:srgbClr val="FFFFFF"/>
                </a:solidFill>
                <a:latin typeface="+mn-lt"/>
              </a:rPr>
              <a:t>Results</a:t>
            </a:r>
            <a:r>
              <a:rPr lang="en-US" altLang="en-US" sz="3200" b="1" dirty="0">
                <a:solidFill>
                  <a:srgbClr val="FFFFFF"/>
                </a:solidFill>
                <a:latin typeface="+mn-lt"/>
              </a:rPr>
              <a:t>: </a:t>
            </a:r>
          </a:p>
          <a:p>
            <a:pPr algn="ctr"/>
            <a:r>
              <a:rPr lang="en-US" altLang="en-US" sz="3200" b="1" dirty="0">
                <a:solidFill>
                  <a:srgbClr val="FFFFFF"/>
                </a:solidFill>
                <a:latin typeface="+mn-lt"/>
              </a:rPr>
              <a:t>Ambulatory Surgical Centers </a:t>
            </a:r>
          </a:p>
        </p:txBody>
      </p:sp>
      <p:sp>
        <p:nvSpPr>
          <p:cNvPr id="5" name="Rectangle 4"/>
          <p:cNvSpPr/>
          <p:nvPr/>
        </p:nvSpPr>
        <p:spPr>
          <a:xfrm>
            <a:off x="601055" y="1645000"/>
            <a:ext cx="10708294" cy="2213682"/>
          </a:xfrm>
          <a:prstGeom prst="rect">
            <a:avLst/>
          </a:prstGeom>
        </p:spPr>
        <p:txBody>
          <a:bodyPr wrap="square" lIns="121218" tIns="60627" rIns="121218" bIns="60627">
            <a:spAutoFit/>
          </a:bodyPr>
          <a:lstStyle/>
          <a:p>
            <a:pPr algn="ctr"/>
            <a:r>
              <a:rPr lang="en-US" sz="3200" b="1" dirty="0">
                <a:latin typeface="+mn-lt"/>
              </a:rPr>
              <a:t>Mean percentage of HCP at Ambulatory Surgical Centers Vaccinated against Influenza During </a:t>
            </a:r>
            <a:r>
              <a:rPr lang="en-US" sz="3200" b="1" dirty="0" smtClean="0">
                <a:latin typeface="+mn-lt"/>
              </a:rPr>
              <a:t>2016-2017 </a:t>
            </a:r>
            <a:r>
              <a:rPr lang="en-US" sz="3200" b="1" dirty="0">
                <a:latin typeface="+mn-lt"/>
              </a:rPr>
              <a:t>season</a:t>
            </a:r>
          </a:p>
          <a:p>
            <a:pPr algn="ctr"/>
            <a:endParaRPr lang="en-US" b="1" cap="small" dirty="0"/>
          </a:p>
          <a:p>
            <a:pPr algn="ctr"/>
            <a:endParaRPr lang="en-US" dirty="0"/>
          </a:p>
          <a:p>
            <a:pPr algn="ctr"/>
            <a:r>
              <a:rPr lang="en-US" b="1" cap="small" dirty="0"/>
              <a:t> </a:t>
            </a:r>
            <a:endParaRPr lang="en-US" dirty="0"/>
          </a:p>
        </p:txBody>
      </p:sp>
      <p:sp>
        <p:nvSpPr>
          <p:cNvPr id="6" name="TextBox 5"/>
          <p:cNvSpPr txBox="1"/>
          <p:nvPr/>
        </p:nvSpPr>
        <p:spPr>
          <a:xfrm>
            <a:off x="1107210" y="8019358"/>
            <a:ext cx="5789122" cy="491930"/>
          </a:xfrm>
          <a:prstGeom prst="rect">
            <a:avLst/>
          </a:prstGeom>
          <a:noFill/>
        </p:spPr>
        <p:txBody>
          <a:bodyPr wrap="square" lIns="121218" tIns="60627" rIns="121218" bIns="60627" rtlCol="0">
            <a:spAutoFit/>
          </a:bodyPr>
          <a:lstStyle/>
          <a:p>
            <a:r>
              <a:rPr lang="en-US" dirty="0" smtClean="0">
                <a:latin typeface="+mn-lt"/>
              </a:rPr>
              <a:t>N=48 reporting ASCs</a:t>
            </a:r>
            <a:endParaRPr lang="en-US" dirty="0">
              <a:latin typeface="+mn-lt"/>
            </a:endParaRPr>
          </a:p>
        </p:txBody>
      </p:sp>
      <p:sp>
        <p:nvSpPr>
          <p:cNvPr id="8" name="Slide Number Placeholder 7"/>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16</a:t>
            </a:fld>
            <a:endParaRPr lang="en-US" altLang="en-US" dirty="0">
              <a:solidFill>
                <a:srgbClr val="DDDDDD"/>
              </a:solidFill>
            </a:endParaRPr>
          </a:p>
        </p:txBody>
      </p:sp>
    </p:spTree>
    <p:extLst>
      <p:ext uri="{BB962C8B-B14F-4D97-AF65-F5344CB8AC3E}">
        <p14:creationId xmlns:p14="http://schemas.microsoft.com/office/powerpoint/2010/main" val="8892100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0893" y="1560507"/>
            <a:ext cx="10550123" cy="492291"/>
          </a:xfrm>
          <a:prstGeom prst="rect">
            <a:avLst/>
          </a:prstGeom>
        </p:spPr>
        <p:txBody>
          <a:bodyPr wrap="square" lIns="121373" tIns="60699" rIns="121373" bIns="60699">
            <a:spAutoFit/>
          </a:bodyPr>
          <a:lstStyle/>
          <a:p>
            <a:pPr algn="ctr" eaLnBrk="0" hangingPunct="0"/>
            <a:r>
              <a:rPr lang="en-US" b="1" dirty="0">
                <a:solidFill>
                  <a:prstClr val="black"/>
                </a:solidFill>
                <a:latin typeface="Calibri"/>
              </a:rPr>
              <a:t>Overall Ambulatory Surgical Center Vaccination of HCP by Personnel Category</a:t>
            </a:r>
            <a:endParaRPr lang="en-US" dirty="0">
              <a:solidFill>
                <a:prstClr val="black"/>
              </a:solidFill>
              <a:latin typeface="Calibri"/>
            </a:endParaRPr>
          </a:p>
        </p:txBody>
      </p:sp>
      <p:sp>
        <p:nvSpPr>
          <p:cNvPr id="5" name="Rectangle 4"/>
          <p:cNvSpPr/>
          <p:nvPr/>
        </p:nvSpPr>
        <p:spPr>
          <a:xfrm>
            <a:off x="5904999" y="137263"/>
            <a:ext cx="5915659" cy="984358"/>
          </a:xfrm>
          <a:prstGeom prst="rect">
            <a:avLst/>
          </a:prstGeom>
        </p:spPr>
        <p:txBody>
          <a:bodyPr wrap="square" lIns="121373" tIns="60699" rIns="121373" bIns="60699">
            <a:spAutoFit/>
          </a:bodyPr>
          <a:lstStyle/>
          <a:p>
            <a:pPr algn="ctr" eaLnBrk="0" hangingPunct="0"/>
            <a:r>
              <a:rPr lang="en-US" altLang="en-US" sz="2800" b="1" dirty="0" smtClean="0">
                <a:solidFill>
                  <a:schemeClr val="bg1"/>
                </a:solidFill>
                <a:latin typeface="Calibri"/>
              </a:rPr>
              <a:t>2016-2017  </a:t>
            </a:r>
            <a:r>
              <a:rPr lang="en-US" altLang="en-US" sz="2800" b="1" dirty="0">
                <a:solidFill>
                  <a:srgbClr val="FFFFFF"/>
                </a:solidFill>
                <a:latin typeface="Calibri"/>
              </a:rPr>
              <a:t>Results: </a:t>
            </a:r>
          </a:p>
          <a:p>
            <a:pPr algn="ctr" eaLnBrk="0" hangingPunct="0"/>
            <a:r>
              <a:rPr lang="en-US" altLang="en-US" sz="2800" b="1" dirty="0">
                <a:solidFill>
                  <a:srgbClr val="FFFFFF"/>
                </a:solidFill>
                <a:latin typeface="Calibri"/>
              </a:rPr>
              <a:t>Ambulatory Surgical Centers </a:t>
            </a:r>
          </a:p>
        </p:txBody>
      </p:sp>
      <p:graphicFrame>
        <p:nvGraphicFramePr>
          <p:cNvPr id="6" name="Chart 5"/>
          <p:cNvGraphicFramePr>
            <a:graphicFrameLocks/>
          </p:cNvGraphicFramePr>
          <p:nvPr>
            <p:extLst>
              <p:ext uri="{D42A27DB-BD31-4B8C-83A1-F6EECF244321}">
                <p14:modId xmlns:p14="http://schemas.microsoft.com/office/powerpoint/2010/main" val="1145045134"/>
              </p:ext>
            </p:extLst>
          </p:nvPr>
        </p:nvGraphicFramePr>
        <p:xfrm>
          <a:off x="592094" y="2121039"/>
          <a:ext cx="10779473" cy="6277086"/>
        </p:xfrm>
        <a:graphic>
          <a:graphicData uri="http://schemas.openxmlformats.org/drawingml/2006/chart">
            <c:chart xmlns:c="http://schemas.openxmlformats.org/drawingml/2006/chart" xmlns:r="http://schemas.openxmlformats.org/officeDocument/2006/relationships" r:id="rId3"/>
          </a:graphicData>
        </a:graphic>
      </p:graphicFrame>
      <p:sp>
        <p:nvSpPr>
          <p:cNvPr id="7" name="Slide Number Placeholder 6"/>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17</a:t>
            </a:fld>
            <a:endParaRPr lang="en-US" altLang="en-US" dirty="0">
              <a:solidFill>
                <a:srgbClr val="DDDDDD"/>
              </a:solidFill>
            </a:endParaRPr>
          </a:p>
        </p:txBody>
      </p:sp>
    </p:spTree>
    <p:extLst>
      <p:ext uri="{BB962C8B-B14F-4D97-AF65-F5344CB8AC3E}">
        <p14:creationId xmlns:p14="http://schemas.microsoft.com/office/powerpoint/2010/main" val="38109476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529943" y="101600"/>
            <a:ext cx="6243380" cy="953760"/>
          </a:xfrm>
          <a:prstGeom prst="rect">
            <a:avLst/>
          </a:prstGeom>
        </p:spPr>
        <p:txBody>
          <a:bodyPr wrap="square" lIns="121564" tIns="60788" rIns="121564" bIns="60788">
            <a:spAutoFit/>
          </a:bodyPr>
          <a:lstStyle/>
          <a:p>
            <a:pPr algn="ctr" eaLnBrk="0" hangingPunct="0"/>
            <a:endParaRPr lang="en-US" altLang="en-US" sz="2700" b="1" dirty="0" smtClean="0">
              <a:solidFill>
                <a:schemeClr val="bg1"/>
              </a:solidFill>
              <a:latin typeface="Arial" charset="0"/>
            </a:endParaRPr>
          </a:p>
          <a:p>
            <a:pPr algn="ctr" eaLnBrk="0" hangingPunct="0"/>
            <a:r>
              <a:rPr lang="en-US" altLang="en-US" sz="2700" b="1" dirty="0" smtClean="0">
                <a:solidFill>
                  <a:schemeClr val="bg1"/>
                </a:solidFill>
                <a:latin typeface="Arial" charset="0"/>
              </a:rPr>
              <a:t>2016-2017 </a:t>
            </a:r>
            <a:r>
              <a:rPr lang="en-US" altLang="en-US" sz="2700" b="1" dirty="0">
                <a:solidFill>
                  <a:srgbClr val="FFFFFF"/>
                </a:solidFill>
                <a:latin typeface="Arial" charset="0"/>
              </a:rPr>
              <a:t>Results: Dialysis Centers</a:t>
            </a:r>
          </a:p>
        </p:txBody>
      </p:sp>
      <p:graphicFrame>
        <p:nvGraphicFramePr>
          <p:cNvPr id="5" name="Table 4"/>
          <p:cNvGraphicFramePr>
            <a:graphicFrameLocks noGrp="1"/>
          </p:cNvGraphicFramePr>
          <p:nvPr>
            <p:extLst>
              <p:ext uri="{D42A27DB-BD31-4B8C-83A1-F6EECF244321}">
                <p14:modId xmlns:p14="http://schemas.microsoft.com/office/powerpoint/2010/main" val="3863555296"/>
              </p:ext>
            </p:extLst>
          </p:nvPr>
        </p:nvGraphicFramePr>
        <p:xfrm>
          <a:off x="680141" y="2989468"/>
          <a:ext cx="11093182" cy="5246671"/>
        </p:xfrm>
        <a:graphic>
          <a:graphicData uri="http://schemas.openxmlformats.org/drawingml/2006/table">
            <a:tbl>
              <a:tblPr firstRow="1" firstCol="1" bandRow="1"/>
              <a:tblGrid>
                <a:gridCol w="6277812"/>
                <a:gridCol w="2318512"/>
                <a:gridCol w="2496858"/>
              </a:tblGrid>
              <a:tr h="814495">
                <a:tc>
                  <a:txBody>
                    <a:bodyPr/>
                    <a:lstStyle/>
                    <a:p>
                      <a:pPr marL="0" marR="0">
                        <a:spcBef>
                          <a:spcPts val="0"/>
                        </a:spcBef>
                        <a:spcAft>
                          <a:spcPts val="0"/>
                        </a:spcAft>
                      </a:pPr>
                      <a:r>
                        <a:rPr lang="en-US" sz="2400" b="1" cap="none" baseline="0" dirty="0">
                          <a:effectLst/>
                          <a:latin typeface="Calibri"/>
                          <a:ea typeface="Times New Roman"/>
                          <a:cs typeface="Arial"/>
                        </a:rPr>
                        <a:t> </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cap="none" baseline="0" dirty="0">
                          <a:solidFill>
                            <a:schemeClr val="tx1"/>
                          </a:solidFill>
                          <a:effectLst/>
                          <a:latin typeface="Calibri"/>
                          <a:ea typeface="Times New Roman"/>
                          <a:cs typeface="Arial"/>
                        </a:rPr>
                        <a:t>Mean % Vaccinated</a:t>
                      </a:r>
                      <a:endParaRPr lang="en-US" sz="2400" cap="none" baseline="0" dirty="0">
                        <a:solidFill>
                          <a:schemeClr val="tx1"/>
                        </a:solidFill>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cap="none" baseline="0" dirty="0">
                          <a:solidFill>
                            <a:schemeClr val="tx1"/>
                          </a:solidFill>
                          <a:effectLst/>
                          <a:latin typeface="Calibri"/>
                          <a:ea typeface="Times New Roman"/>
                          <a:cs typeface="Arial"/>
                        </a:rPr>
                        <a:t>Range</a:t>
                      </a:r>
                      <a:endParaRPr lang="en-US" sz="2400" cap="none" baseline="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631119">
                <a:tc>
                  <a:txBody>
                    <a:bodyPr/>
                    <a:lstStyle/>
                    <a:p>
                      <a:pPr marL="0" marR="0">
                        <a:spcBef>
                          <a:spcPts val="0"/>
                        </a:spcBef>
                        <a:spcAft>
                          <a:spcPts val="0"/>
                        </a:spcAft>
                      </a:pPr>
                      <a:r>
                        <a:rPr lang="en-US" sz="2400" b="1" cap="none" baseline="0" dirty="0">
                          <a:effectLst/>
                          <a:latin typeface="Calibri"/>
                          <a:ea typeface="Times New Roman"/>
                          <a:cs typeface="Arial"/>
                        </a:rPr>
                        <a:t>Total Vaccinated</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88%</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(50-100</a:t>
                      </a:r>
                      <a:r>
                        <a:rPr lang="en-US" sz="2400" cap="none" baseline="0" dirty="0">
                          <a:effectLst/>
                          <a:latin typeface="Calibri"/>
                          <a:ea typeface="Times New Roman"/>
                          <a:cs typeface="Arial"/>
                        </a:rPr>
                        <a:t>%)</a:t>
                      </a:r>
                      <a:endParaRPr lang="en-US" sz="2400" cap="none" baseline="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1119">
                <a:tc>
                  <a:txBody>
                    <a:bodyPr/>
                    <a:lstStyle/>
                    <a:p>
                      <a:pPr marL="0" marR="0">
                        <a:spcBef>
                          <a:spcPts val="0"/>
                        </a:spcBef>
                        <a:spcAft>
                          <a:spcPts val="0"/>
                        </a:spcAft>
                      </a:pPr>
                      <a:r>
                        <a:rPr lang="en-US" sz="2400" b="1" cap="none" baseline="0" dirty="0">
                          <a:effectLst/>
                          <a:latin typeface="Calibri"/>
                          <a:ea typeface="Times New Roman"/>
                          <a:cs typeface="Arial"/>
                        </a:rPr>
                        <a:t>Vaccination Declination Rate</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8%</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a:ea typeface="Times New Roman"/>
                          <a:cs typeface="Arial"/>
                        </a:rPr>
                        <a:t>(0-50%)</a:t>
                      </a:r>
                      <a:endParaRPr lang="en-US" sz="2400" cap="none" baseline="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1119">
                <a:tc>
                  <a:txBody>
                    <a:bodyPr/>
                    <a:lstStyle/>
                    <a:p>
                      <a:pPr marL="0" marR="0">
                        <a:spcBef>
                          <a:spcPts val="0"/>
                        </a:spcBef>
                        <a:spcAft>
                          <a:spcPts val="0"/>
                        </a:spcAft>
                      </a:pPr>
                      <a:r>
                        <a:rPr lang="en-US" sz="2400" b="1" cap="none" baseline="0" dirty="0">
                          <a:effectLst/>
                          <a:latin typeface="Calibri"/>
                          <a:ea typeface="Times New Roman"/>
                          <a:cs typeface="Arial"/>
                        </a:rPr>
                        <a:t> </a:t>
                      </a:r>
                      <a:r>
                        <a:rPr lang="en-US" sz="2400" b="1" cap="none" baseline="0" dirty="0" smtClean="0">
                          <a:effectLst/>
                          <a:latin typeface="Calibri"/>
                          <a:ea typeface="Times New Roman"/>
                          <a:cs typeface="Arial"/>
                        </a:rPr>
                        <a:t>HCP with Unknown Vaccination Status</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3%</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solidFill>
                            <a:schemeClr val="tx1"/>
                          </a:solidFill>
                          <a:effectLst/>
                          <a:latin typeface="Calibri"/>
                          <a:ea typeface="Times New Roman"/>
                          <a:cs typeface="Arial"/>
                        </a:rPr>
                        <a:t>(0-24%) </a:t>
                      </a:r>
                      <a:endParaRPr lang="en-US" sz="2400" cap="none" baseline="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11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cap="none" baseline="0" dirty="0" smtClean="0">
                          <a:effectLst/>
                          <a:latin typeface="Calibri" panose="020F0502020204030204" pitchFamily="34" charset="0"/>
                        </a:rPr>
                        <a:t>HCP with a Medical Contraindication</a:t>
                      </a: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mn-lt"/>
                          <a:ea typeface="Times New Roman"/>
                        </a:rPr>
                        <a:t>1%</a:t>
                      </a:r>
                      <a:endParaRPr lang="en-US" sz="2400" cap="none" baseline="0" dirty="0">
                        <a:effectLst/>
                        <a:latin typeface="+mn-lt"/>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solidFill>
                            <a:schemeClr val="tx1"/>
                          </a:solidFill>
                          <a:effectLst/>
                          <a:latin typeface="+mn-lt"/>
                          <a:ea typeface="Times New Roman"/>
                        </a:rPr>
                        <a:t>(0-11%)</a:t>
                      </a:r>
                      <a:endParaRPr lang="en-US" sz="2400" cap="none" baseline="0" dirty="0">
                        <a:solidFill>
                          <a:schemeClr val="tx1"/>
                        </a:solidFill>
                        <a:effectLst/>
                        <a:latin typeface="+mn-lt"/>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1119">
                <a:tc>
                  <a:txBody>
                    <a:bodyPr/>
                    <a:lstStyle/>
                    <a:p>
                      <a:pPr marL="0" marR="0">
                        <a:spcBef>
                          <a:spcPts val="0"/>
                        </a:spcBef>
                        <a:spcAft>
                          <a:spcPts val="0"/>
                        </a:spcAft>
                      </a:pPr>
                      <a:r>
                        <a:rPr lang="en-US" sz="2400" b="1" cap="none" baseline="0" dirty="0">
                          <a:effectLst/>
                          <a:latin typeface="Calibri"/>
                          <a:ea typeface="Times New Roman"/>
                          <a:cs typeface="Arial"/>
                        </a:rPr>
                        <a:t>Location Vaccinated</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a:ea typeface="Times New Roman"/>
                          <a:cs typeface="Arial"/>
                        </a:rPr>
                        <a:t> </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a:effectLst/>
                          <a:latin typeface="Calibri"/>
                          <a:ea typeface="Times New Roman"/>
                          <a:cs typeface="Arial"/>
                        </a:rPr>
                        <a:t> </a:t>
                      </a:r>
                      <a:endParaRPr lang="en-US" sz="2400" cap="none" baseline="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1119">
                <a:tc>
                  <a:txBody>
                    <a:bodyPr/>
                    <a:lstStyle/>
                    <a:p>
                      <a:pPr marL="0" marR="0">
                        <a:spcBef>
                          <a:spcPts val="0"/>
                        </a:spcBef>
                        <a:spcAft>
                          <a:spcPts val="0"/>
                        </a:spcAft>
                      </a:pPr>
                      <a:r>
                        <a:rPr lang="en-US" sz="2400" b="1" cap="none" baseline="0" dirty="0">
                          <a:effectLst/>
                          <a:latin typeface="Calibri"/>
                          <a:ea typeface="Times New Roman"/>
                          <a:cs typeface="Arial"/>
                        </a:rPr>
                        <a:t>At Place of Employment</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57%</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(20-97%)</a:t>
                      </a:r>
                      <a:endParaRPr lang="en-US" sz="2400" cap="none" baseline="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45462">
                <a:tc>
                  <a:txBody>
                    <a:bodyPr/>
                    <a:lstStyle/>
                    <a:p>
                      <a:pPr marL="0" marR="0">
                        <a:spcBef>
                          <a:spcPts val="0"/>
                        </a:spcBef>
                        <a:spcAft>
                          <a:spcPts val="0"/>
                        </a:spcAft>
                      </a:pPr>
                      <a:r>
                        <a:rPr lang="en-US" sz="2400" b="1" cap="none" baseline="0" dirty="0">
                          <a:effectLst/>
                          <a:latin typeface="Calibri"/>
                          <a:ea typeface="Times New Roman"/>
                          <a:cs typeface="Arial"/>
                        </a:rPr>
                        <a:t>Outside Place of Employment</a:t>
                      </a:r>
                      <a:endParaRPr lang="en-US" sz="2400" cap="none" baseline="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30%</a:t>
                      </a:r>
                      <a:endParaRPr lang="en-US" sz="2400" cap="none" baseline="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cap="none" baseline="0" dirty="0" smtClean="0">
                          <a:effectLst/>
                          <a:latin typeface="Calibri"/>
                          <a:ea typeface="Times New Roman"/>
                          <a:cs typeface="Arial"/>
                        </a:rPr>
                        <a:t>(3-59%)</a:t>
                      </a:r>
                      <a:endParaRPr lang="en-US" sz="2400" cap="none" baseline="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6" name="Rectangle 5"/>
          <p:cNvSpPr/>
          <p:nvPr/>
        </p:nvSpPr>
        <p:spPr>
          <a:xfrm>
            <a:off x="680141" y="1462670"/>
            <a:ext cx="11093182" cy="1369472"/>
          </a:xfrm>
          <a:prstGeom prst="rect">
            <a:avLst/>
          </a:prstGeom>
        </p:spPr>
        <p:txBody>
          <a:bodyPr wrap="square" lIns="121564" tIns="60788" rIns="121564" bIns="60788">
            <a:spAutoFit/>
          </a:bodyPr>
          <a:lstStyle/>
          <a:p>
            <a:pPr algn="ctr" eaLnBrk="0" hangingPunct="0"/>
            <a:endParaRPr lang="en-US" sz="2700" b="1" cap="small" dirty="0">
              <a:solidFill>
                <a:prstClr val="black"/>
              </a:solidFill>
              <a:latin typeface="Arial" charset="0"/>
            </a:endParaRPr>
          </a:p>
          <a:p>
            <a:pPr algn="ctr" eaLnBrk="0" hangingPunct="0"/>
            <a:r>
              <a:rPr lang="en-US" sz="2700" b="1" dirty="0">
                <a:solidFill>
                  <a:prstClr val="black"/>
                </a:solidFill>
                <a:latin typeface="Arial" charset="0"/>
              </a:rPr>
              <a:t>Mean Percent of Dialysis Center HCP Vaccinated against Influenza During the</a:t>
            </a:r>
            <a:r>
              <a:rPr lang="en-US" sz="2700" b="1" dirty="0">
                <a:latin typeface="Arial" charset="0"/>
              </a:rPr>
              <a:t> </a:t>
            </a:r>
            <a:r>
              <a:rPr lang="en-US" sz="2700" b="1" dirty="0" smtClean="0">
                <a:latin typeface="Arial" charset="0"/>
              </a:rPr>
              <a:t>2016-2017 </a:t>
            </a:r>
            <a:r>
              <a:rPr lang="en-US" sz="2700" b="1" dirty="0" smtClean="0">
                <a:solidFill>
                  <a:prstClr val="black"/>
                </a:solidFill>
                <a:latin typeface="Arial" charset="0"/>
              </a:rPr>
              <a:t>Season</a:t>
            </a:r>
            <a:endParaRPr lang="en-US" sz="2700" dirty="0">
              <a:solidFill>
                <a:prstClr val="black"/>
              </a:solidFill>
              <a:latin typeface="Arial" charset="0"/>
            </a:endParaRPr>
          </a:p>
        </p:txBody>
      </p:sp>
      <p:sp>
        <p:nvSpPr>
          <p:cNvPr id="4" name="TextBox 3"/>
          <p:cNvSpPr txBox="1"/>
          <p:nvPr/>
        </p:nvSpPr>
        <p:spPr>
          <a:xfrm>
            <a:off x="1372313" y="8269585"/>
            <a:ext cx="4614689" cy="491911"/>
          </a:xfrm>
          <a:prstGeom prst="rect">
            <a:avLst/>
          </a:prstGeom>
          <a:noFill/>
        </p:spPr>
        <p:txBody>
          <a:bodyPr wrap="square" lIns="121564" tIns="60788" rIns="121564" bIns="60788" rtlCol="0">
            <a:spAutoFit/>
          </a:bodyPr>
          <a:lstStyle/>
          <a:p>
            <a:pPr eaLnBrk="0" hangingPunct="0"/>
            <a:r>
              <a:rPr lang="en-US" dirty="0" smtClean="0">
                <a:solidFill>
                  <a:prstClr val="black"/>
                </a:solidFill>
                <a:latin typeface="Calibri"/>
              </a:rPr>
              <a:t>N=73 </a:t>
            </a:r>
            <a:r>
              <a:rPr lang="en-US" dirty="0">
                <a:solidFill>
                  <a:prstClr val="black"/>
                </a:solidFill>
                <a:latin typeface="Calibri"/>
              </a:rPr>
              <a:t>Reporting Facilities </a:t>
            </a:r>
          </a:p>
        </p:txBody>
      </p:sp>
      <p:sp>
        <p:nvSpPr>
          <p:cNvPr id="8" name="Slide Number Placeholder 7"/>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18</a:t>
            </a:fld>
            <a:endParaRPr lang="en-US" altLang="en-US" dirty="0">
              <a:solidFill>
                <a:srgbClr val="DDDDDD"/>
              </a:solidFill>
            </a:endParaRPr>
          </a:p>
        </p:txBody>
      </p:sp>
    </p:spTree>
    <p:extLst>
      <p:ext uri="{BB962C8B-B14F-4D97-AF65-F5344CB8AC3E}">
        <p14:creationId xmlns:p14="http://schemas.microsoft.com/office/powerpoint/2010/main" val="10906425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90893" y="1560507"/>
            <a:ext cx="10550123" cy="492291"/>
          </a:xfrm>
          <a:prstGeom prst="rect">
            <a:avLst/>
          </a:prstGeom>
        </p:spPr>
        <p:txBody>
          <a:bodyPr wrap="square" lIns="121373" tIns="60699" rIns="121373" bIns="60699">
            <a:spAutoFit/>
          </a:bodyPr>
          <a:lstStyle/>
          <a:p>
            <a:pPr algn="ctr" eaLnBrk="0" hangingPunct="0"/>
            <a:r>
              <a:rPr lang="en-US" b="1" dirty="0" smtClean="0">
                <a:solidFill>
                  <a:prstClr val="black"/>
                </a:solidFill>
                <a:latin typeface="Calibri"/>
              </a:rPr>
              <a:t>Overall Dialysis </a:t>
            </a:r>
            <a:r>
              <a:rPr lang="en-US" b="1" dirty="0">
                <a:solidFill>
                  <a:prstClr val="black"/>
                </a:solidFill>
                <a:latin typeface="Calibri"/>
              </a:rPr>
              <a:t>Center Vaccination of HCP by Personnel Category</a:t>
            </a:r>
            <a:endParaRPr lang="en-US" dirty="0">
              <a:solidFill>
                <a:prstClr val="black"/>
              </a:solidFill>
              <a:latin typeface="Calibri"/>
            </a:endParaRPr>
          </a:p>
        </p:txBody>
      </p:sp>
      <p:sp>
        <p:nvSpPr>
          <p:cNvPr id="5" name="Rectangle 4"/>
          <p:cNvSpPr/>
          <p:nvPr/>
        </p:nvSpPr>
        <p:spPr>
          <a:xfrm>
            <a:off x="5631543" y="137263"/>
            <a:ext cx="6189115" cy="861623"/>
          </a:xfrm>
          <a:prstGeom prst="rect">
            <a:avLst/>
          </a:prstGeom>
        </p:spPr>
        <p:txBody>
          <a:bodyPr wrap="square" lIns="121373" tIns="60699" rIns="121373" bIns="60699">
            <a:spAutoFit/>
          </a:bodyPr>
          <a:lstStyle/>
          <a:p>
            <a:pPr algn="ctr" eaLnBrk="0" hangingPunct="0"/>
            <a:r>
              <a:rPr lang="en-US" altLang="en-US" b="1" dirty="0" smtClean="0">
                <a:solidFill>
                  <a:schemeClr val="bg1"/>
                </a:solidFill>
                <a:latin typeface="Calibri"/>
              </a:rPr>
              <a:t>2016-2017  </a:t>
            </a:r>
            <a:r>
              <a:rPr lang="en-US" altLang="en-US" b="1" dirty="0">
                <a:solidFill>
                  <a:srgbClr val="FFFFFF"/>
                </a:solidFill>
                <a:latin typeface="Calibri"/>
              </a:rPr>
              <a:t>Results: </a:t>
            </a:r>
          </a:p>
          <a:p>
            <a:pPr algn="ctr" eaLnBrk="0" hangingPunct="0"/>
            <a:r>
              <a:rPr lang="en-US" altLang="en-US" b="1" dirty="0" smtClean="0">
                <a:solidFill>
                  <a:srgbClr val="FFFFFF"/>
                </a:solidFill>
                <a:latin typeface="Calibri"/>
              </a:rPr>
              <a:t>Dialysis Centers </a:t>
            </a:r>
            <a:endParaRPr lang="en-US" altLang="en-US" b="1" dirty="0">
              <a:solidFill>
                <a:srgbClr val="FFFFFF"/>
              </a:solidFill>
              <a:latin typeface="Calibri"/>
            </a:endParaRPr>
          </a:p>
        </p:txBody>
      </p:sp>
      <p:graphicFrame>
        <p:nvGraphicFramePr>
          <p:cNvPr id="7" name="Chart 6"/>
          <p:cNvGraphicFramePr>
            <a:graphicFrameLocks/>
          </p:cNvGraphicFramePr>
          <p:nvPr>
            <p:extLst>
              <p:ext uri="{D42A27DB-BD31-4B8C-83A1-F6EECF244321}">
                <p14:modId xmlns:p14="http://schemas.microsoft.com/office/powerpoint/2010/main" val="3116941198"/>
              </p:ext>
            </p:extLst>
          </p:nvPr>
        </p:nvGraphicFramePr>
        <p:xfrm>
          <a:off x="1371600" y="2370901"/>
          <a:ext cx="9601200" cy="5784558"/>
        </p:xfrm>
        <a:graphic>
          <a:graphicData uri="http://schemas.openxmlformats.org/drawingml/2006/chart">
            <c:chart xmlns:c="http://schemas.openxmlformats.org/drawingml/2006/chart" xmlns:r="http://schemas.openxmlformats.org/officeDocument/2006/relationships" r:id="rId3"/>
          </a:graphicData>
        </a:graphic>
      </p:graphicFrame>
      <p:sp>
        <p:nvSpPr>
          <p:cNvPr id="6" name="Slide Number Placeholder 5"/>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19</a:t>
            </a:fld>
            <a:endParaRPr lang="en-US" altLang="en-US" dirty="0">
              <a:solidFill>
                <a:srgbClr val="DDDDDD"/>
              </a:solidFill>
            </a:endParaRPr>
          </a:p>
        </p:txBody>
      </p:sp>
    </p:spTree>
    <p:extLst>
      <p:ext uri="{BB962C8B-B14F-4D97-AF65-F5344CB8AC3E}">
        <p14:creationId xmlns:p14="http://schemas.microsoft.com/office/powerpoint/2010/main" val="10987607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idx="1"/>
          </p:nvPr>
        </p:nvSpPr>
        <p:spPr>
          <a:xfrm>
            <a:off x="464548" y="1634854"/>
            <a:ext cx="10960101" cy="7001010"/>
          </a:xfrm>
        </p:spPr>
        <p:txBody>
          <a:bodyPr/>
          <a:lstStyle/>
          <a:p>
            <a:r>
              <a:rPr lang="en-US" sz="2400" dirty="0"/>
              <a:t>Health care personnel (HCP) are at high risk for influenza exposure and illness, and may be a source of influenza virus transmission in health care settings. </a:t>
            </a:r>
          </a:p>
          <a:p>
            <a:endParaRPr lang="en-US" sz="2400" dirty="0"/>
          </a:p>
          <a:p>
            <a:r>
              <a:rPr lang="en-US" sz="2400" dirty="0"/>
              <a:t>Annual immunization is the best method of preventing influenza and potentially serious complications.*</a:t>
            </a:r>
          </a:p>
          <a:p>
            <a:endParaRPr lang="en-US" sz="2400" dirty="0"/>
          </a:p>
          <a:p>
            <a:r>
              <a:rPr lang="en-US" sz="2400" dirty="0"/>
              <a:t>The Massachusetts Department of Public Health (DPH) considers the prevention of influenza by promoting vaccination an organizational priority that should be part of the overall institutional commitment to improvement for licensed healthcare facilities. </a:t>
            </a:r>
          </a:p>
          <a:p>
            <a:endParaRPr lang="en-US" sz="2400" dirty="0" smtClean="0"/>
          </a:p>
          <a:p>
            <a:pPr marL="0" indent="0">
              <a:buNone/>
            </a:pPr>
            <a:r>
              <a:rPr lang="en-US" sz="2700" dirty="0" smtClean="0"/>
              <a:t>*</a:t>
            </a:r>
            <a:r>
              <a:rPr lang="en-US" sz="2700" dirty="0" smtClean="0">
                <a:hlinkClick r:id="rId3"/>
              </a:rPr>
              <a:t>https</a:t>
            </a:r>
            <a:r>
              <a:rPr lang="en-US" sz="2700" dirty="0">
                <a:hlinkClick r:id="rId3"/>
              </a:rPr>
              <a:t>://</a:t>
            </a:r>
            <a:r>
              <a:rPr lang="en-US" sz="2700" dirty="0" smtClean="0">
                <a:hlinkClick r:id="rId3"/>
              </a:rPr>
              <a:t>www.cdc.gov/flu/professionals/infectioncontrol/healthcaresettings.htm</a:t>
            </a:r>
            <a:endParaRPr lang="en-US" sz="2700" dirty="0" smtClean="0"/>
          </a:p>
          <a:p>
            <a:pPr marL="0" indent="0">
              <a:buNone/>
            </a:pPr>
            <a:endParaRPr lang="en-US" sz="2700" dirty="0"/>
          </a:p>
          <a:p>
            <a:pPr marL="0" indent="0">
              <a:buNone/>
            </a:pPr>
            <a:endParaRPr lang="en-US" sz="2400" dirty="0" smtClean="0"/>
          </a:p>
          <a:p>
            <a:pPr marL="0" indent="0">
              <a:buNone/>
            </a:pPr>
            <a:endParaRPr lang="en-US" sz="2400" dirty="0" smtClean="0"/>
          </a:p>
          <a:p>
            <a:pPr marL="0" indent="0">
              <a:buNone/>
            </a:pPr>
            <a:endParaRPr lang="en-US" sz="2400" dirty="0"/>
          </a:p>
          <a:p>
            <a:pPr marL="0" indent="0">
              <a:buNone/>
            </a:pPr>
            <a:endParaRPr lang="en-US" sz="2400" dirty="0"/>
          </a:p>
          <a:p>
            <a:pPr marL="0" indent="0">
              <a:buNone/>
            </a:pPr>
            <a:endParaRPr lang="en-US" sz="2400" dirty="0"/>
          </a:p>
          <a:p>
            <a:pPr marL="0" indent="0">
              <a:buNone/>
            </a:pPr>
            <a:endParaRPr lang="en-US" sz="2400" dirty="0">
              <a:solidFill>
                <a:schemeClr val="bg1">
                  <a:lumMod val="50000"/>
                </a:schemeClr>
              </a:solidFill>
            </a:endParaRPr>
          </a:p>
          <a:p>
            <a:pPr marL="0" indent="0">
              <a:buNone/>
            </a:pPr>
            <a:endParaRPr lang="en-US" sz="2400" dirty="0">
              <a:solidFill>
                <a:schemeClr val="bg1">
                  <a:lumMod val="50000"/>
                </a:schemeClr>
              </a:solidFill>
            </a:endParaRPr>
          </a:p>
          <a:p>
            <a:endParaRPr lang="en-US" sz="2700" dirty="0"/>
          </a:p>
        </p:txBody>
      </p:sp>
      <p:sp>
        <p:nvSpPr>
          <p:cNvPr id="6" name="Slide Number Placeholder 5"/>
          <p:cNvSpPr>
            <a:spLocks noGrp="1"/>
          </p:cNvSpPr>
          <p:nvPr>
            <p:ph type="sldNum" sz="quarter" idx="11"/>
          </p:nvPr>
        </p:nvSpPr>
        <p:spPr/>
        <p:txBody>
          <a:bodyPr/>
          <a:lstStyle/>
          <a:p>
            <a:pPr>
              <a:defRPr/>
            </a:pPr>
            <a:fld id="{97AF3797-32A6-46C6-BF98-E21B4AB7E1D0}" type="slidenum">
              <a:rPr lang="en-US" altLang="en-US" smtClean="0"/>
              <a:pPr>
                <a:defRPr/>
              </a:pPr>
              <a:t>2</a:t>
            </a:fld>
            <a:endParaRPr lang="en-US" altLang="en-US" dirty="0"/>
          </a:p>
        </p:txBody>
      </p:sp>
    </p:spTree>
    <p:extLst>
      <p:ext uri="{BB962C8B-B14F-4D97-AF65-F5344CB8AC3E}">
        <p14:creationId xmlns:p14="http://schemas.microsoft.com/office/powerpoint/2010/main" val="2996844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498533036"/>
              </p:ext>
            </p:extLst>
          </p:nvPr>
        </p:nvGraphicFramePr>
        <p:xfrm>
          <a:off x="854135" y="3226726"/>
          <a:ext cx="10656233" cy="4838557"/>
        </p:xfrm>
        <a:graphic>
          <a:graphicData uri="http://schemas.openxmlformats.org/drawingml/2006/table">
            <a:tbl>
              <a:tblPr firstRow="1" firstCol="1" bandRow="1"/>
              <a:tblGrid>
                <a:gridCol w="5770800"/>
                <a:gridCol w="2526948"/>
                <a:gridCol w="2358485"/>
              </a:tblGrid>
              <a:tr h="1072528">
                <a:tc>
                  <a:txBody>
                    <a:bodyPr/>
                    <a:lstStyle/>
                    <a:p>
                      <a:pPr marL="0" marR="0">
                        <a:spcBef>
                          <a:spcPts val="0"/>
                        </a:spcBef>
                        <a:spcAft>
                          <a:spcPts val="0"/>
                        </a:spcAft>
                      </a:pPr>
                      <a:r>
                        <a:rPr lang="en-US" sz="2400" b="1" i="1" dirty="0">
                          <a:solidFill>
                            <a:srgbClr val="4F81BD"/>
                          </a:solidFill>
                          <a:effectLst/>
                          <a:latin typeface="Calibri" panose="020F0502020204030204" pitchFamily="34" charset="0"/>
                          <a:ea typeface="Times New Roman"/>
                        </a:rPr>
                        <a:t> </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dirty="0">
                          <a:solidFill>
                            <a:schemeClr val="tx1"/>
                          </a:solidFill>
                          <a:effectLst/>
                          <a:latin typeface="Calibri" panose="020F0502020204030204" pitchFamily="34" charset="0"/>
                          <a:ea typeface="Times New Roman"/>
                        </a:rPr>
                        <a:t>Mean % Vaccinated</a:t>
                      </a:r>
                      <a:endParaRPr lang="en-US" sz="2400" dirty="0">
                        <a:solidFill>
                          <a:schemeClr val="tx1"/>
                        </a:solidFill>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spcBef>
                          <a:spcPts val="0"/>
                        </a:spcBef>
                        <a:spcAft>
                          <a:spcPts val="0"/>
                        </a:spcAft>
                      </a:pPr>
                      <a:r>
                        <a:rPr lang="en-US" sz="2400" b="1" dirty="0">
                          <a:solidFill>
                            <a:schemeClr val="tx1"/>
                          </a:solidFill>
                          <a:effectLst/>
                          <a:latin typeface="Calibri" panose="020F0502020204030204" pitchFamily="34" charset="0"/>
                          <a:ea typeface="Times New Roman"/>
                        </a:rPr>
                        <a:t>Range</a:t>
                      </a:r>
                      <a:endParaRPr lang="en-US" sz="240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536263">
                <a:tc>
                  <a:txBody>
                    <a:bodyPr/>
                    <a:lstStyle/>
                    <a:p>
                      <a:pPr marL="0" marR="0">
                        <a:spcBef>
                          <a:spcPts val="0"/>
                        </a:spcBef>
                        <a:spcAft>
                          <a:spcPts val="0"/>
                        </a:spcAft>
                      </a:pPr>
                      <a:r>
                        <a:rPr lang="en-US" sz="2400" b="1" dirty="0">
                          <a:effectLst/>
                          <a:latin typeface="Calibri" panose="020F0502020204030204" pitchFamily="34" charset="0"/>
                          <a:ea typeface="Times New Roman"/>
                        </a:rPr>
                        <a:t>Total Vaccinated</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79%</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(35-98</a:t>
                      </a:r>
                      <a:r>
                        <a:rPr lang="en-US" sz="2400" dirty="0">
                          <a:effectLst/>
                          <a:latin typeface="Calibri" panose="020F0502020204030204" pitchFamily="34" charset="0"/>
                          <a:ea typeface="Times New Roman"/>
                        </a:rPr>
                        <a:t>%)</a:t>
                      </a: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36263">
                <a:tc>
                  <a:txBody>
                    <a:bodyPr/>
                    <a:lstStyle/>
                    <a:p>
                      <a:pPr marL="0" marR="0">
                        <a:spcBef>
                          <a:spcPts val="0"/>
                        </a:spcBef>
                        <a:spcAft>
                          <a:spcPts val="0"/>
                        </a:spcAft>
                      </a:pPr>
                      <a:r>
                        <a:rPr lang="en-US" sz="2400" b="1" dirty="0">
                          <a:effectLst/>
                          <a:latin typeface="Calibri" panose="020F0502020204030204" pitchFamily="34" charset="0"/>
                          <a:ea typeface="Times New Roman"/>
                        </a:rPr>
                        <a:t>Vaccination Declination Rate</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12%</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panose="020F0502020204030204" pitchFamily="34" charset="0"/>
                          <a:ea typeface="Times New Roman"/>
                        </a:rPr>
                        <a:t>(</a:t>
                      </a:r>
                      <a:r>
                        <a:rPr lang="en-US" sz="2400" dirty="0" smtClean="0">
                          <a:effectLst/>
                          <a:latin typeface="Calibri" panose="020F0502020204030204" pitchFamily="34" charset="0"/>
                          <a:ea typeface="Times New Roman"/>
                        </a:rPr>
                        <a:t>0-52%)</a:t>
                      </a:r>
                      <a:endParaRPr lang="en-US" sz="240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36263">
                <a:tc>
                  <a:txBody>
                    <a:bodyPr/>
                    <a:lstStyle/>
                    <a:p>
                      <a:pPr marL="0" marR="0">
                        <a:spcBef>
                          <a:spcPts val="0"/>
                        </a:spcBef>
                        <a:spcAft>
                          <a:spcPts val="0"/>
                        </a:spcAft>
                      </a:pPr>
                      <a:r>
                        <a:rPr lang="en-US" sz="2400" b="1" dirty="0">
                          <a:effectLst/>
                          <a:latin typeface="Calibri" panose="020F0502020204030204" pitchFamily="34" charset="0"/>
                          <a:ea typeface="Times New Roman"/>
                        </a:rPr>
                        <a:t> </a:t>
                      </a:r>
                      <a:r>
                        <a:rPr lang="en-US" sz="2400" b="1" dirty="0" smtClean="0">
                          <a:effectLst/>
                          <a:latin typeface="Calibri" panose="020F0502020204030204" pitchFamily="34" charset="0"/>
                          <a:ea typeface="Times New Roman"/>
                        </a:rPr>
                        <a:t>HCP with Unknown Vaccination Status</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8%</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solidFill>
                            <a:schemeClr val="tx1"/>
                          </a:solidFill>
                          <a:effectLst/>
                          <a:latin typeface="Calibri" panose="020F0502020204030204" pitchFamily="34" charset="0"/>
                          <a:ea typeface="Times New Roman"/>
                        </a:rPr>
                        <a:t>(0-43%) </a:t>
                      </a:r>
                      <a:endParaRPr lang="en-US" sz="240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362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cap="none" baseline="0" dirty="0" smtClean="0">
                          <a:effectLst/>
                          <a:latin typeface="Calibri" panose="020F0502020204030204" pitchFamily="34" charset="0"/>
                        </a:rPr>
                        <a:t>HCP with a Medical Contraindication</a:t>
                      </a: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1%</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solidFill>
                            <a:schemeClr val="tx1"/>
                          </a:solidFill>
                          <a:effectLst/>
                          <a:latin typeface="Calibri" panose="020F0502020204030204" pitchFamily="34" charset="0"/>
                          <a:ea typeface="Times New Roman"/>
                        </a:rPr>
                        <a:t>(0-4%)</a:t>
                      </a:r>
                      <a:endParaRPr lang="en-US" sz="2400" dirty="0">
                        <a:solidFill>
                          <a:schemeClr val="tx1"/>
                        </a:solidFill>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36263">
                <a:tc>
                  <a:txBody>
                    <a:bodyPr/>
                    <a:lstStyle/>
                    <a:p>
                      <a:pPr marL="0" marR="0">
                        <a:spcBef>
                          <a:spcPts val="0"/>
                        </a:spcBef>
                        <a:spcAft>
                          <a:spcPts val="0"/>
                        </a:spcAft>
                      </a:pPr>
                      <a:r>
                        <a:rPr lang="en-US" sz="2400" b="1" dirty="0">
                          <a:effectLst/>
                          <a:latin typeface="Calibri" panose="020F0502020204030204" pitchFamily="34" charset="0"/>
                          <a:ea typeface="Times New Roman"/>
                        </a:rPr>
                        <a:t>Location Vaccinated</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endParaRPr lang="en-US" sz="2400" dirty="0">
                        <a:effectLst/>
                        <a:latin typeface="Calibri" panose="020F0502020204030204" pitchFamily="34" charset="0"/>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panose="020F0502020204030204" pitchFamily="34" charset="0"/>
                          <a:ea typeface="Times New Roman"/>
                        </a:rPr>
                        <a:t> </a:t>
                      </a: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36263">
                <a:tc>
                  <a:txBody>
                    <a:bodyPr/>
                    <a:lstStyle/>
                    <a:p>
                      <a:pPr marL="0" marR="0">
                        <a:spcBef>
                          <a:spcPts val="0"/>
                        </a:spcBef>
                        <a:spcAft>
                          <a:spcPts val="0"/>
                        </a:spcAft>
                      </a:pPr>
                      <a:r>
                        <a:rPr lang="en-US" sz="2400" b="1" dirty="0">
                          <a:effectLst/>
                          <a:latin typeface="Calibri" panose="020F0502020204030204" pitchFamily="34" charset="0"/>
                          <a:ea typeface="Times New Roman"/>
                        </a:rPr>
                        <a:t>At Place of Employment</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56%</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panose="020F0502020204030204" pitchFamily="34" charset="0"/>
                          <a:ea typeface="Times New Roman"/>
                        </a:rPr>
                        <a:t>(</a:t>
                      </a:r>
                      <a:r>
                        <a:rPr lang="en-US" sz="2400" dirty="0" smtClean="0">
                          <a:effectLst/>
                          <a:latin typeface="Calibri" panose="020F0502020204030204" pitchFamily="34" charset="0"/>
                          <a:ea typeface="Times New Roman"/>
                        </a:rPr>
                        <a:t>23-77</a:t>
                      </a:r>
                      <a:r>
                        <a:rPr lang="en-US" sz="2400" dirty="0">
                          <a:effectLst/>
                          <a:latin typeface="Calibri" panose="020F0502020204030204" pitchFamily="34" charset="0"/>
                          <a:ea typeface="Times New Roman"/>
                        </a:rPr>
                        <a:t>%)</a:t>
                      </a: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48451">
                <a:tc>
                  <a:txBody>
                    <a:bodyPr/>
                    <a:lstStyle/>
                    <a:p>
                      <a:pPr marL="0" marR="0">
                        <a:spcBef>
                          <a:spcPts val="0"/>
                        </a:spcBef>
                        <a:spcAft>
                          <a:spcPts val="0"/>
                        </a:spcAft>
                      </a:pPr>
                      <a:r>
                        <a:rPr lang="en-US" sz="2400" b="1" dirty="0">
                          <a:effectLst/>
                          <a:latin typeface="Calibri" panose="020F0502020204030204" pitchFamily="34" charset="0"/>
                          <a:ea typeface="Times New Roman"/>
                        </a:rPr>
                        <a:t>Outside Place of Employment</a:t>
                      </a:r>
                      <a:endParaRPr lang="en-US" sz="2400" dirty="0">
                        <a:effectLst/>
                        <a:latin typeface="Calibri" panose="020F0502020204030204" pitchFamily="34" charset="0"/>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24%</a:t>
                      </a:r>
                      <a:endParaRPr lang="en-US" sz="2400" dirty="0">
                        <a:effectLst/>
                        <a:latin typeface="Calibri" panose="020F0502020204030204" pitchFamily="34" charset="0"/>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smtClean="0">
                          <a:effectLst/>
                          <a:latin typeface="Calibri" panose="020F0502020204030204" pitchFamily="34" charset="0"/>
                          <a:ea typeface="Times New Roman"/>
                        </a:rPr>
                        <a:t>(3-45%)</a:t>
                      </a:r>
                      <a:endParaRPr lang="en-US" sz="2400" dirty="0">
                        <a:effectLst/>
                        <a:latin typeface="Calibri" panose="020F0502020204030204" pitchFamily="34" charset="0"/>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4" name="Rectangle 3"/>
          <p:cNvSpPr/>
          <p:nvPr/>
        </p:nvSpPr>
        <p:spPr>
          <a:xfrm>
            <a:off x="854133" y="1759643"/>
            <a:ext cx="10292436" cy="1106842"/>
          </a:xfrm>
          <a:prstGeom prst="rect">
            <a:avLst/>
          </a:prstGeom>
        </p:spPr>
        <p:txBody>
          <a:bodyPr wrap="square" lIns="121581" tIns="60796" rIns="121581" bIns="60796">
            <a:spAutoFit/>
          </a:bodyPr>
          <a:lstStyle/>
          <a:p>
            <a:pPr algn="ctr"/>
            <a:r>
              <a:rPr lang="en-US" sz="3200" b="1" dirty="0">
                <a:latin typeface="+mn-lt"/>
              </a:rPr>
              <a:t>Mean Percent of Non-Acute Care Hospital HCP Vaccinated against Influenza During the </a:t>
            </a:r>
            <a:r>
              <a:rPr lang="en-US" sz="3200" b="1" dirty="0" smtClean="0">
                <a:latin typeface="+mn-lt"/>
              </a:rPr>
              <a:t>2016-2017</a:t>
            </a:r>
            <a:r>
              <a:rPr lang="en-US" sz="3200" b="1" dirty="0" smtClean="0">
                <a:solidFill>
                  <a:srgbClr val="FF0000"/>
                </a:solidFill>
                <a:latin typeface="+mn-lt"/>
              </a:rPr>
              <a:t> </a:t>
            </a:r>
            <a:r>
              <a:rPr lang="en-US" sz="3200" b="1" dirty="0">
                <a:latin typeface="+mn-lt"/>
              </a:rPr>
              <a:t>Season </a:t>
            </a:r>
            <a:endParaRPr lang="en-US" sz="3200" dirty="0">
              <a:latin typeface="+mn-lt"/>
            </a:endParaRPr>
          </a:p>
        </p:txBody>
      </p:sp>
      <p:sp>
        <p:nvSpPr>
          <p:cNvPr id="5" name="Rectangle 4"/>
          <p:cNvSpPr/>
          <p:nvPr/>
        </p:nvSpPr>
        <p:spPr>
          <a:xfrm>
            <a:off x="5725853" y="158174"/>
            <a:ext cx="6247821" cy="1106842"/>
          </a:xfrm>
          <a:prstGeom prst="rect">
            <a:avLst/>
          </a:prstGeom>
        </p:spPr>
        <p:txBody>
          <a:bodyPr wrap="square" lIns="121581" tIns="60796" rIns="121581" bIns="60796">
            <a:spAutoFit/>
          </a:bodyPr>
          <a:lstStyle/>
          <a:p>
            <a:pPr algn="ctr"/>
            <a:r>
              <a:rPr lang="en-US" altLang="en-US" sz="3200" b="1" dirty="0" smtClean="0">
                <a:solidFill>
                  <a:schemeClr val="bg1"/>
                </a:solidFill>
                <a:latin typeface="+mn-lt"/>
              </a:rPr>
              <a:t>2016-2017</a:t>
            </a:r>
            <a:r>
              <a:rPr lang="en-US" altLang="en-US" sz="3200" b="1" dirty="0" smtClean="0">
                <a:solidFill>
                  <a:srgbClr val="FF0000"/>
                </a:solidFill>
                <a:latin typeface="+mn-lt"/>
              </a:rPr>
              <a:t> </a:t>
            </a:r>
            <a:r>
              <a:rPr lang="en-US" altLang="en-US" sz="3200" b="1" dirty="0">
                <a:solidFill>
                  <a:srgbClr val="FFFFFF"/>
                </a:solidFill>
                <a:latin typeface="+mn-lt"/>
              </a:rPr>
              <a:t>Results: </a:t>
            </a:r>
          </a:p>
          <a:p>
            <a:pPr algn="ctr"/>
            <a:r>
              <a:rPr lang="en-US" altLang="en-US" sz="3200" b="1" dirty="0">
                <a:solidFill>
                  <a:srgbClr val="FFFFFF"/>
                </a:solidFill>
                <a:latin typeface="+mn-lt"/>
              </a:rPr>
              <a:t>Non-Acute Care Hospitals</a:t>
            </a:r>
            <a:r>
              <a:rPr lang="en-US" altLang="en-US" b="1" dirty="0" smtClean="0">
                <a:solidFill>
                  <a:srgbClr val="FFFFFF"/>
                </a:solidFill>
              </a:rPr>
              <a:t> </a:t>
            </a:r>
            <a:endParaRPr lang="en-US" altLang="en-US" b="1" dirty="0">
              <a:solidFill>
                <a:srgbClr val="FFFFFF"/>
              </a:solidFill>
            </a:endParaRPr>
          </a:p>
        </p:txBody>
      </p:sp>
      <p:sp>
        <p:nvSpPr>
          <p:cNvPr id="6" name="TextBox 5"/>
          <p:cNvSpPr txBox="1"/>
          <p:nvPr/>
        </p:nvSpPr>
        <p:spPr>
          <a:xfrm>
            <a:off x="854133" y="8318293"/>
            <a:ext cx="6656435" cy="491930"/>
          </a:xfrm>
          <a:prstGeom prst="rect">
            <a:avLst/>
          </a:prstGeom>
          <a:noFill/>
        </p:spPr>
        <p:txBody>
          <a:bodyPr wrap="square" lIns="121581" tIns="60796" rIns="121581" bIns="60796" rtlCol="0">
            <a:spAutoFit/>
          </a:bodyPr>
          <a:lstStyle/>
          <a:p>
            <a:r>
              <a:rPr lang="en-US" dirty="0" smtClean="0">
                <a:latin typeface="+mn-lt"/>
              </a:rPr>
              <a:t>N=39 Reporting Facilities </a:t>
            </a:r>
            <a:endParaRPr lang="en-US" dirty="0">
              <a:latin typeface="+mn-lt"/>
            </a:endParaRPr>
          </a:p>
        </p:txBody>
      </p:sp>
      <p:sp>
        <p:nvSpPr>
          <p:cNvPr id="8" name="Slide Number Placeholder 7"/>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20</a:t>
            </a:fld>
            <a:endParaRPr lang="en-US" altLang="en-US" dirty="0">
              <a:solidFill>
                <a:srgbClr val="DDDDDD"/>
              </a:solidFill>
            </a:endParaRPr>
          </a:p>
        </p:txBody>
      </p:sp>
    </p:spTree>
    <p:extLst>
      <p:ext uri="{BB962C8B-B14F-4D97-AF65-F5344CB8AC3E}">
        <p14:creationId xmlns:p14="http://schemas.microsoft.com/office/powerpoint/2010/main" val="32545274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725853" y="158174"/>
            <a:ext cx="6247821" cy="1106842"/>
          </a:xfrm>
          <a:prstGeom prst="rect">
            <a:avLst/>
          </a:prstGeom>
        </p:spPr>
        <p:txBody>
          <a:bodyPr wrap="square" lIns="121581" tIns="60796" rIns="121581" bIns="60796">
            <a:spAutoFit/>
          </a:bodyPr>
          <a:lstStyle/>
          <a:p>
            <a:pPr algn="ctr"/>
            <a:r>
              <a:rPr lang="en-US" altLang="en-US" sz="3200" b="1" dirty="0" smtClean="0">
                <a:solidFill>
                  <a:schemeClr val="bg1"/>
                </a:solidFill>
                <a:latin typeface="+mn-lt"/>
              </a:rPr>
              <a:t>2016-2017</a:t>
            </a:r>
            <a:r>
              <a:rPr lang="en-US" altLang="en-US" sz="3200" b="1" dirty="0" smtClean="0">
                <a:solidFill>
                  <a:srgbClr val="FF0000"/>
                </a:solidFill>
                <a:latin typeface="+mn-lt"/>
              </a:rPr>
              <a:t> </a:t>
            </a:r>
            <a:r>
              <a:rPr lang="en-US" altLang="en-US" sz="3200" b="1" dirty="0">
                <a:solidFill>
                  <a:srgbClr val="FFFFFF"/>
                </a:solidFill>
                <a:latin typeface="+mn-lt"/>
              </a:rPr>
              <a:t>Results: </a:t>
            </a:r>
          </a:p>
          <a:p>
            <a:pPr algn="ctr"/>
            <a:r>
              <a:rPr lang="en-US" altLang="en-US" sz="3200" b="1" dirty="0">
                <a:solidFill>
                  <a:srgbClr val="FFFFFF"/>
                </a:solidFill>
                <a:latin typeface="+mn-lt"/>
              </a:rPr>
              <a:t>Non-Acute Care Hospitals</a:t>
            </a:r>
            <a:r>
              <a:rPr lang="en-US" altLang="en-US" b="1" dirty="0" smtClean="0">
                <a:solidFill>
                  <a:srgbClr val="FFFFFF"/>
                </a:solidFill>
              </a:rPr>
              <a:t> </a:t>
            </a:r>
            <a:endParaRPr lang="en-US" altLang="en-US" b="1" dirty="0">
              <a:solidFill>
                <a:srgbClr val="FFFFFF"/>
              </a:solidFill>
            </a:endParaRPr>
          </a:p>
        </p:txBody>
      </p:sp>
      <p:sp>
        <p:nvSpPr>
          <p:cNvPr id="6" name="TextBox 5"/>
          <p:cNvSpPr txBox="1"/>
          <p:nvPr/>
        </p:nvSpPr>
        <p:spPr>
          <a:xfrm>
            <a:off x="1107208" y="8433793"/>
            <a:ext cx="6656435" cy="491930"/>
          </a:xfrm>
          <a:prstGeom prst="rect">
            <a:avLst/>
          </a:prstGeom>
          <a:noFill/>
        </p:spPr>
        <p:txBody>
          <a:bodyPr wrap="square" lIns="121581" tIns="60796" rIns="121581" bIns="60796" rtlCol="0">
            <a:spAutoFit/>
          </a:bodyPr>
          <a:lstStyle/>
          <a:p>
            <a:r>
              <a:rPr lang="en-US" dirty="0" smtClean="0">
                <a:latin typeface="+mn-lt"/>
              </a:rPr>
              <a:t>N=39 Reporting Facilities </a:t>
            </a:r>
            <a:endParaRPr lang="en-US" dirty="0">
              <a:latin typeface="+mn-lt"/>
            </a:endParaRPr>
          </a:p>
        </p:txBody>
      </p:sp>
      <p:sp>
        <p:nvSpPr>
          <p:cNvPr id="7" name="Rectangle 6"/>
          <p:cNvSpPr/>
          <p:nvPr/>
        </p:nvSpPr>
        <p:spPr>
          <a:xfrm>
            <a:off x="664326" y="1761321"/>
            <a:ext cx="10906009" cy="1106842"/>
          </a:xfrm>
          <a:prstGeom prst="rect">
            <a:avLst/>
          </a:prstGeom>
        </p:spPr>
        <p:txBody>
          <a:bodyPr wrap="square" lIns="121581" tIns="60796" rIns="121581" bIns="60796">
            <a:spAutoFit/>
          </a:bodyPr>
          <a:lstStyle/>
          <a:p>
            <a:pPr algn="ctr"/>
            <a:r>
              <a:rPr lang="en-US" sz="3200" b="1" dirty="0">
                <a:solidFill>
                  <a:prstClr val="black"/>
                </a:solidFill>
                <a:latin typeface="Calibri"/>
              </a:rPr>
              <a:t>Overall Non-Acute Care Hospital Vaccination of HCP by Personnel Category </a:t>
            </a:r>
            <a:endParaRPr lang="en-US" sz="2700" dirty="0"/>
          </a:p>
        </p:txBody>
      </p:sp>
      <p:graphicFrame>
        <p:nvGraphicFramePr>
          <p:cNvPr id="9" name="Chart 8"/>
          <p:cNvGraphicFramePr>
            <a:graphicFrameLocks/>
          </p:cNvGraphicFramePr>
          <p:nvPr>
            <p:extLst>
              <p:ext uri="{D42A27DB-BD31-4B8C-83A1-F6EECF244321}">
                <p14:modId xmlns:p14="http://schemas.microsoft.com/office/powerpoint/2010/main" val="675242334"/>
              </p:ext>
            </p:extLst>
          </p:nvPr>
        </p:nvGraphicFramePr>
        <p:xfrm>
          <a:off x="1543770" y="3022128"/>
          <a:ext cx="10026565" cy="5411665"/>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21</a:t>
            </a:fld>
            <a:endParaRPr lang="en-US" altLang="en-US" dirty="0">
              <a:solidFill>
                <a:srgbClr val="DDDDDD"/>
              </a:solidFill>
            </a:endParaRPr>
          </a:p>
        </p:txBody>
      </p:sp>
    </p:spTree>
    <p:extLst>
      <p:ext uri="{BB962C8B-B14F-4D97-AF65-F5344CB8AC3E}">
        <p14:creationId xmlns:p14="http://schemas.microsoft.com/office/powerpoint/2010/main" val="6597511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775815" y="1755718"/>
            <a:ext cx="10360315" cy="778888"/>
          </a:xfrm>
          <a:prstGeom prst="rect">
            <a:avLst/>
          </a:prstGeom>
        </p:spPr>
        <p:txBody>
          <a:bodyPr wrap="square" lIns="121789" tIns="60894" rIns="121789" bIns="60894">
            <a:spAutoFit/>
          </a:bodyPr>
          <a:lstStyle/>
          <a:p>
            <a:pPr algn="ctr"/>
            <a:r>
              <a:rPr lang="en-US" sz="2100" b="1" dirty="0">
                <a:latin typeface="+mn-lt"/>
              </a:rPr>
              <a:t>Mean Percent of HCP Vaccination and Declination  Rates for Ambulatory Surgical Centers, Dialysis Centers and Non-Acute Hospitals: </a:t>
            </a:r>
            <a:r>
              <a:rPr lang="en-US" sz="2100" b="1" dirty="0" smtClean="0">
                <a:latin typeface="+mn-lt"/>
              </a:rPr>
              <a:t>2012-2017 </a:t>
            </a:r>
            <a:r>
              <a:rPr lang="en-US" sz="2100" b="1" dirty="0">
                <a:latin typeface="+mn-lt"/>
              </a:rPr>
              <a:t>Influenza </a:t>
            </a:r>
            <a:r>
              <a:rPr lang="en-US" sz="2100" b="1" dirty="0" smtClean="0">
                <a:latin typeface="+mn-lt"/>
              </a:rPr>
              <a:t>Seasons</a:t>
            </a:r>
            <a:endParaRPr lang="en-US" sz="2100" dirty="0">
              <a:latin typeface="+mn-lt"/>
            </a:endParaRPr>
          </a:p>
        </p:txBody>
      </p:sp>
      <p:sp>
        <p:nvSpPr>
          <p:cNvPr id="13" name="Rectangle 12"/>
          <p:cNvSpPr/>
          <p:nvPr/>
        </p:nvSpPr>
        <p:spPr>
          <a:xfrm>
            <a:off x="6016697" y="132853"/>
            <a:ext cx="5553638" cy="1369472"/>
          </a:xfrm>
          <a:prstGeom prst="rect">
            <a:avLst/>
          </a:prstGeom>
        </p:spPr>
        <p:txBody>
          <a:bodyPr wrap="square" lIns="121789" tIns="60894" rIns="121789" bIns="60894">
            <a:spAutoFit/>
          </a:bodyPr>
          <a:lstStyle/>
          <a:p>
            <a:pPr algn="ctr"/>
            <a:r>
              <a:rPr lang="en-US" altLang="en-US" sz="2700" b="1" dirty="0">
                <a:solidFill>
                  <a:srgbClr val="FFFFFF"/>
                </a:solidFill>
                <a:latin typeface="+mn-lt"/>
              </a:rPr>
              <a:t>Trends Over Time: </a:t>
            </a:r>
          </a:p>
          <a:p>
            <a:pPr algn="ctr"/>
            <a:r>
              <a:rPr lang="en-US" altLang="en-US" sz="2700" b="1" dirty="0">
                <a:solidFill>
                  <a:srgbClr val="FFFFFF"/>
                </a:solidFill>
                <a:latin typeface="+mn-lt"/>
              </a:rPr>
              <a:t>ASCs, Dialysis Centers and Non-Acute Hospitals   </a:t>
            </a:r>
          </a:p>
        </p:txBody>
      </p:sp>
      <p:grpSp>
        <p:nvGrpSpPr>
          <p:cNvPr id="12" name="Group 11"/>
          <p:cNvGrpSpPr>
            <a:grpSpLocks/>
          </p:cNvGrpSpPr>
          <p:nvPr/>
        </p:nvGrpSpPr>
        <p:grpSpPr bwMode="auto">
          <a:xfrm>
            <a:off x="988541" y="2534606"/>
            <a:ext cx="9650627" cy="6115124"/>
            <a:chOff x="0" y="0"/>
            <a:chExt cx="5596653" cy="2956891"/>
          </a:xfrm>
        </p:grpSpPr>
        <p:graphicFrame>
          <p:nvGraphicFramePr>
            <p:cNvPr id="20" name="Chart 19"/>
            <p:cNvGraphicFramePr>
              <a:graphicFrameLocks/>
            </p:cNvGraphicFramePr>
            <p:nvPr>
              <p:extLst>
                <p:ext uri="{D42A27DB-BD31-4B8C-83A1-F6EECF244321}">
                  <p14:modId xmlns:p14="http://schemas.microsoft.com/office/powerpoint/2010/main" val="3151547150"/>
                </p:ext>
              </p:extLst>
            </p:nvPr>
          </p:nvGraphicFramePr>
          <p:xfrm>
            <a:off x="0" y="0"/>
            <a:ext cx="5587034" cy="2956891"/>
          </p:xfrm>
          <a:graphic>
            <a:graphicData uri="http://schemas.openxmlformats.org/drawingml/2006/chart">
              <c:chart xmlns:c="http://schemas.openxmlformats.org/drawingml/2006/chart" xmlns:r="http://schemas.openxmlformats.org/officeDocument/2006/relationships" r:id="rId3"/>
            </a:graphicData>
          </a:graphic>
        </p:graphicFrame>
        <p:sp>
          <p:nvSpPr>
            <p:cNvPr id="21" name="Text Box 17"/>
            <p:cNvSpPr txBox="1">
              <a:spLocks noChangeArrowheads="1"/>
            </p:cNvSpPr>
            <p:nvPr/>
          </p:nvSpPr>
          <p:spPr bwMode="auto">
            <a:xfrm>
              <a:off x="4321020" y="128134"/>
              <a:ext cx="706736" cy="350158"/>
            </a:xfrm>
            <a:prstGeom prst="rect">
              <a:avLst/>
            </a:prstGeom>
            <a:noFill/>
            <a:ln>
              <a:noFill/>
            </a:ln>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en-US" sz="1700" b="1" i="0" u="none" strike="noStrike" baseline="0" dirty="0">
                  <a:solidFill>
                    <a:srgbClr val="000000"/>
                  </a:solidFill>
                  <a:latin typeface="Arial"/>
                  <a:cs typeface="Arial"/>
                </a:rPr>
                <a:t>Non Acute Hospital</a:t>
              </a:r>
            </a:p>
          </p:txBody>
        </p:sp>
        <p:sp>
          <p:nvSpPr>
            <p:cNvPr id="22" name="Text Box 15"/>
            <p:cNvSpPr txBox="1">
              <a:spLocks noChangeArrowheads="1"/>
            </p:cNvSpPr>
            <p:nvPr/>
          </p:nvSpPr>
          <p:spPr bwMode="auto">
            <a:xfrm>
              <a:off x="2709088" y="157311"/>
              <a:ext cx="668534" cy="223712"/>
            </a:xfrm>
            <a:prstGeom prst="rect">
              <a:avLst/>
            </a:prstGeom>
            <a:noFill/>
            <a:ln>
              <a:noFill/>
            </a:ln>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700" b="1" i="0" u="none" strike="noStrike" baseline="0" dirty="0">
                  <a:solidFill>
                    <a:srgbClr val="000000"/>
                  </a:solidFill>
                  <a:latin typeface="Arial"/>
                  <a:cs typeface="Arial"/>
                </a:rPr>
                <a:t>Dialysis</a:t>
              </a:r>
            </a:p>
          </p:txBody>
        </p:sp>
        <p:sp>
          <p:nvSpPr>
            <p:cNvPr id="23" name="Line 18"/>
            <p:cNvSpPr>
              <a:spLocks noChangeShapeType="1"/>
            </p:cNvSpPr>
            <p:nvPr/>
          </p:nvSpPr>
          <p:spPr bwMode="auto">
            <a:xfrm flipV="1">
              <a:off x="588337" y="647931"/>
              <a:ext cx="4813445" cy="0"/>
            </a:xfrm>
            <a:prstGeom prst="line">
              <a:avLst/>
            </a:prstGeom>
            <a:ln w="19050">
              <a:solidFill>
                <a:schemeClr val="tx2"/>
              </a:solidFill>
              <a:headEnd/>
              <a:tailEnd/>
            </a:ln>
          </p:spPr>
          <p:style>
            <a:lnRef idx="1">
              <a:schemeClr val="accent2"/>
            </a:lnRef>
            <a:fillRef idx="0">
              <a:schemeClr val="accent2"/>
            </a:fillRef>
            <a:effectRef idx="0">
              <a:schemeClr val="accent2"/>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dirty="0"/>
            </a:p>
          </p:txBody>
        </p:sp>
        <p:sp>
          <p:nvSpPr>
            <p:cNvPr id="24" name="Text Box 52"/>
            <p:cNvSpPr txBox="1">
              <a:spLocks noChangeArrowheads="1"/>
            </p:cNvSpPr>
            <p:nvPr/>
          </p:nvSpPr>
          <p:spPr bwMode="auto">
            <a:xfrm>
              <a:off x="1169768" y="221644"/>
              <a:ext cx="448873" cy="155626"/>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1700" b="1" i="0" u="none" strike="noStrike" baseline="0" dirty="0">
                  <a:solidFill>
                    <a:srgbClr val="000000"/>
                  </a:solidFill>
                  <a:latin typeface="Arial"/>
                  <a:cs typeface="Arial"/>
                </a:rPr>
                <a:t>ASC</a:t>
              </a:r>
            </a:p>
          </p:txBody>
        </p:sp>
        <p:sp>
          <p:nvSpPr>
            <p:cNvPr id="25" name="TextBox 11"/>
            <p:cNvSpPr txBox="1"/>
            <p:nvPr/>
          </p:nvSpPr>
          <p:spPr bwMode="auto">
            <a:xfrm>
              <a:off x="5405643" y="597231"/>
              <a:ext cx="191010" cy="11671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100" b="1" dirty="0">
                  <a:solidFill>
                    <a:schemeClr val="tx2">
                      <a:lumMod val="50000"/>
                    </a:schemeClr>
                  </a:solidFill>
                </a:rPr>
                <a:t>*</a:t>
              </a:r>
            </a:p>
          </p:txBody>
        </p:sp>
      </p:grpSp>
      <p:sp>
        <p:nvSpPr>
          <p:cNvPr id="4" name="Slide Number Placeholder 3"/>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22</a:t>
            </a:fld>
            <a:endParaRPr lang="en-US" altLang="en-US" dirty="0">
              <a:solidFill>
                <a:srgbClr val="DDDDDD"/>
              </a:solidFill>
            </a:endParaRPr>
          </a:p>
        </p:txBody>
      </p:sp>
    </p:spTree>
    <p:extLst>
      <p:ext uri="{BB962C8B-B14F-4D97-AF65-F5344CB8AC3E}">
        <p14:creationId xmlns:p14="http://schemas.microsoft.com/office/powerpoint/2010/main" val="21021082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16697" y="351137"/>
            <a:ext cx="5553638" cy="696900"/>
          </a:xfrm>
          <a:prstGeom prst="rect">
            <a:avLst/>
          </a:prstGeom>
        </p:spPr>
        <p:txBody>
          <a:bodyPr wrap="square" lIns="121789" tIns="60894" rIns="121789" bIns="60894">
            <a:spAutoFit/>
          </a:bodyPr>
          <a:lstStyle/>
          <a:p>
            <a:pPr algn="ctr"/>
            <a:r>
              <a:rPr lang="en-US" altLang="en-US" sz="3700" b="1" dirty="0" smtClean="0">
                <a:solidFill>
                  <a:schemeClr val="bg1"/>
                </a:solidFill>
                <a:latin typeface="+mn-lt"/>
              </a:rPr>
              <a:t>2016-2017</a:t>
            </a:r>
            <a:r>
              <a:rPr lang="en-US" altLang="en-US" sz="3700" b="1" dirty="0" smtClean="0">
                <a:solidFill>
                  <a:srgbClr val="FFFFFF"/>
                </a:solidFill>
                <a:latin typeface="+mn-lt"/>
              </a:rPr>
              <a:t> </a:t>
            </a:r>
            <a:r>
              <a:rPr lang="en-US" altLang="en-US" sz="3700" b="1" dirty="0">
                <a:solidFill>
                  <a:srgbClr val="FFFFFF"/>
                </a:solidFill>
                <a:latin typeface="+mn-lt"/>
              </a:rPr>
              <a:t>Results: Clinics</a:t>
            </a:r>
          </a:p>
        </p:txBody>
      </p:sp>
      <p:graphicFrame>
        <p:nvGraphicFramePr>
          <p:cNvPr id="5" name="Table 4"/>
          <p:cNvGraphicFramePr>
            <a:graphicFrameLocks noGrp="1"/>
          </p:cNvGraphicFramePr>
          <p:nvPr>
            <p:extLst>
              <p:ext uri="{D42A27DB-BD31-4B8C-83A1-F6EECF244321}">
                <p14:modId xmlns:p14="http://schemas.microsoft.com/office/powerpoint/2010/main" val="3321942137"/>
              </p:ext>
            </p:extLst>
          </p:nvPr>
        </p:nvGraphicFramePr>
        <p:xfrm>
          <a:off x="727595" y="2973651"/>
          <a:ext cx="10692476" cy="4776814"/>
        </p:xfrm>
        <a:graphic>
          <a:graphicData uri="http://schemas.openxmlformats.org/drawingml/2006/table">
            <a:tbl>
              <a:tblPr firstRow="1" firstCol="1" bandRow="1"/>
              <a:tblGrid>
                <a:gridCol w="6096667"/>
                <a:gridCol w="2336457"/>
                <a:gridCol w="2259352"/>
              </a:tblGrid>
              <a:tr h="1190820">
                <a:tc>
                  <a:txBody>
                    <a:bodyPr/>
                    <a:lstStyle/>
                    <a:p>
                      <a:pPr marL="0" marR="0">
                        <a:spcBef>
                          <a:spcPts val="0"/>
                        </a:spcBef>
                        <a:spcAft>
                          <a:spcPts val="0"/>
                        </a:spcAft>
                      </a:pPr>
                      <a:r>
                        <a:rPr lang="en-US" sz="1500" b="1" dirty="0">
                          <a:solidFill>
                            <a:srgbClr val="FFFFFF"/>
                          </a:solidFill>
                          <a:effectLst/>
                          <a:latin typeface="Calibri"/>
                          <a:ea typeface="Times New Roman"/>
                          <a:cs typeface="Arial"/>
                        </a:rPr>
                        <a:t> </a:t>
                      </a:r>
                      <a:endParaRPr lang="en-US" sz="16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Mean % Vaccinated</a:t>
                      </a:r>
                      <a:endParaRPr lang="en-US" sz="2400" dirty="0">
                        <a:solidFill>
                          <a:schemeClr val="tx1"/>
                        </a:solidFill>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Range</a:t>
                      </a:r>
                      <a:endParaRPr lang="en-US" sz="240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595410">
                <a:tc>
                  <a:txBody>
                    <a:bodyPr/>
                    <a:lstStyle/>
                    <a:p>
                      <a:pPr marL="0" marR="0">
                        <a:spcBef>
                          <a:spcPts val="0"/>
                        </a:spcBef>
                        <a:spcAft>
                          <a:spcPts val="0"/>
                        </a:spcAft>
                      </a:pPr>
                      <a:r>
                        <a:rPr lang="en-US" sz="2400" b="1" dirty="0">
                          <a:effectLst/>
                          <a:latin typeface="Calibri"/>
                          <a:ea typeface="Times New Roman"/>
                          <a:cs typeface="Arial"/>
                        </a:rPr>
                        <a:t>Total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65%</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95410">
                <a:tc>
                  <a:txBody>
                    <a:bodyPr/>
                    <a:lstStyle/>
                    <a:p>
                      <a:pPr marL="0" marR="0">
                        <a:spcBef>
                          <a:spcPts val="0"/>
                        </a:spcBef>
                        <a:spcAft>
                          <a:spcPts val="0"/>
                        </a:spcAft>
                      </a:pPr>
                      <a:r>
                        <a:rPr lang="en-US" sz="2400" b="1" dirty="0" smtClean="0">
                          <a:solidFill>
                            <a:schemeClr val="tx1"/>
                          </a:solidFill>
                          <a:effectLst/>
                          <a:latin typeface="Calibri"/>
                          <a:ea typeface="Times New Roman"/>
                          <a:cs typeface="Arial"/>
                        </a:rPr>
                        <a:t>Total</a:t>
                      </a:r>
                      <a:r>
                        <a:rPr lang="en-US" sz="2400" b="1" baseline="0" dirty="0" smtClean="0">
                          <a:solidFill>
                            <a:schemeClr val="tx1"/>
                          </a:solidFill>
                          <a:effectLst/>
                          <a:latin typeface="Calibri"/>
                          <a:ea typeface="Times New Roman"/>
                          <a:cs typeface="Arial"/>
                        </a:rPr>
                        <a:t> Exceptions</a:t>
                      </a:r>
                      <a:r>
                        <a:rPr lang="en-US" sz="2400" b="1" dirty="0" smtClean="0">
                          <a:effectLst/>
                          <a:latin typeface="Calibri"/>
                          <a:ea typeface="Times New Roman"/>
                          <a:cs typeface="Arial"/>
                        </a:rPr>
                        <a: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27%</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95410">
                <a:tc>
                  <a:txBody>
                    <a:bodyPr/>
                    <a:lstStyle/>
                    <a:p>
                      <a:pPr marL="0" marR="0">
                        <a:spcBef>
                          <a:spcPts val="0"/>
                        </a:spcBef>
                        <a:spcAft>
                          <a:spcPts val="0"/>
                        </a:spcAft>
                      </a:pPr>
                      <a:r>
                        <a:rPr lang="en-US" sz="2400" b="1"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95410">
                <a:tc>
                  <a:txBody>
                    <a:bodyPr/>
                    <a:lstStyle/>
                    <a:p>
                      <a:pPr marL="0" marR="0">
                        <a:spcBef>
                          <a:spcPts val="0"/>
                        </a:spcBef>
                        <a:spcAft>
                          <a:spcPts val="0"/>
                        </a:spcAft>
                      </a:pPr>
                      <a:r>
                        <a:rPr lang="en-US" sz="2400" b="1" dirty="0">
                          <a:effectLst/>
                          <a:latin typeface="Calibri"/>
                          <a:ea typeface="Times New Roman"/>
                          <a:cs typeface="Arial"/>
                        </a:rPr>
                        <a:t>Location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95410">
                <a:tc>
                  <a:txBody>
                    <a:bodyPr/>
                    <a:lstStyle/>
                    <a:p>
                      <a:pPr marL="0" marR="0" algn="r">
                        <a:spcBef>
                          <a:spcPts val="0"/>
                        </a:spcBef>
                        <a:spcAft>
                          <a:spcPts val="0"/>
                        </a:spcAft>
                      </a:pPr>
                      <a:r>
                        <a:rPr lang="en-US" sz="2400" b="1" dirty="0">
                          <a:effectLst/>
                          <a:latin typeface="Calibri"/>
                          <a:ea typeface="Times New Roman"/>
                          <a:cs typeface="Arial"/>
                        </a:rPr>
                        <a:t>At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29%</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08944">
                <a:tc>
                  <a:txBody>
                    <a:bodyPr/>
                    <a:lstStyle/>
                    <a:p>
                      <a:pPr marL="0" marR="0" algn="r">
                        <a:spcBef>
                          <a:spcPts val="0"/>
                        </a:spcBef>
                        <a:spcAft>
                          <a:spcPts val="0"/>
                        </a:spcAft>
                      </a:pPr>
                      <a:r>
                        <a:rPr lang="en-US" sz="2400" b="1" dirty="0">
                          <a:effectLst/>
                          <a:latin typeface="Calibri"/>
                          <a:ea typeface="Times New Roman"/>
                          <a:cs typeface="Arial"/>
                        </a:rPr>
                        <a:t>Outside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36%</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6" name="Rectangle 5"/>
          <p:cNvSpPr/>
          <p:nvPr/>
        </p:nvSpPr>
        <p:spPr>
          <a:xfrm>
            <a:off x="869949" y="1769542"/>
            <a:ext cx="10550121" cy="1106842"/>
          </a:xfrm>
          <a:prstGeom prst="rect">
            <a:avLst/>
          </a:prstGeom>
        </p:spPr>
        <p:txBody>
          <a:bodyPr wrap="square" lIns="121789" tIns="60894" rIns="121789" bIns="60894">
            <a:spAutoFit/>
          </a:bodyPr>
          <a:lstStyle/>
          <a:p>
            <a:pPr algn="ctr"/>
            <a:r>
              <a:rPr lang="en-US" sz="3200" b="1" dirty="0">
                <a:latin typeface="+mn-lt"/>
              </a:rPr>
              <a:t>Mean Percent of Clinic HCP Vaccinated against Influenza During the </a:t>
            </a:r>
            <a:r>
              <a:rPr lang="en-US" sz="3200" b="1" dirty="0" smtClean="0">
                <a:latin typeface="+mn-lt"/>
              </a:rPr>
              <a:t>2016-2017 </a:t>
            </a:r>
            <a:r>
              <a:rPr lang="en-US" sz="3200" b="1" dirty="0">
                <a:latin typeface="+mn-lt"/>
              </a:rPr>
              <a:t>Season</a:t>
            </a:r>
            <a:endParaRPr lang="en-US" sz="3200" dirty="0">
              <a:latin typeface="+mn-lt"/>
            </a:endParaRPr>
          </a:p>
        </p:txBody>
      </p:sp>
      <p:sp>
        <p:nvSpPr>
          <p:cNvPr id="4" name="TextBox 3"/>
          <p:cNvSpPr txBox="1"/>
          <p:nvPr/>
        </p:nvSpPr>
        <p:spPr>
          <a:xfrm>
            <a:off x="545066" y="8072329"/>
            <a:ext cx="4808451" cy="491930"/>
          </a:xfrm>
          <a:prstGeom prst="rect">
            <a:avLst/>
          </a:prstGeom>
          <a:noFill/>
        </p:spPr>
        <p:txBody>
          <a:bodyPr wrap="square" lIns="121789" tIns="60894" rIns="121789" bIns="60894" rtlCol="0">
            <a:spAutoFit/>
          </a:bodyPr>
          <a:lstStyle/>
          <a:p>
            <a:r>
              <a:rPr lang="en-US" dirty="0" smtClean="0">
                <a:latin typeface="+mn-lt"/>
              </a:rPr>
              <a:t>N=164 </a:t>
            </a:r>
            <a:r>
              <a:rPr lang="en-US" dirty="0">
                <a:latin typeface="+mn-lt"/>
              </a:rPr>
              <a:t>F</a:t>
            </a:r>
            <a:r>
              <a:rPr lang="en-US" dirty="0" smtClean="0">
                <a:latin typeface="+mn-lt"/>
              </a:rPr>
              <a:t>acilities </a:t>
            </a:r>
            <a:r>
              <a:rPr lang="en-US" dirty="0">
                <a:latin typeface="+mn-lt"/>
              </a:rPr>
              <a:t>S</a:t>
            </a:r>
            <a:r>
              <a:rPr lang="en-US" dirty="0" smtClean="0">
                <a:latin typeface="+mn-lt"/>
              </a:rPr>
              <a:t>ubmitted </a:t>
            </a:r>
            <a:r>
              <a:rPr lang="en-US" dirty="0">
                <a:latin typeface="+mn-lt"/>
              </a:rPr>
              <a:t>D</a:t>
            </a:r>
            <a:r>
              <a:rPr lang="en-US" dirty="0" smtClean="0">
                <a:latin typeface="+mn-lt"/>
              </a:rPr>
              <a:t>ata  </a:t>
            </a:r>
            <a:endParaRPr lang="en-US" dirty="0">
              <a:latin typeface="+mn-lt"/>
            </a:endParaRPr>
          </a:p>
        </p:txBody>
      </p:sp>
      <p:sp>
        <p:nvSpPr>
          <p:cNvPr id="7" name="TextBox 6"/>
          <p:cNvSpPr txBox="1"/>
          <p:nvPr/>
        </p:nvSpPr>
        <p:spPr>
          <a:xfrm>
            <a:off x="5488593" y="8145896"/>
            <a:ext cx="4982441" cy="614912"/>
          </a:xfrm>
          <a:prstGeom prst="rect">
            <a:avLst/>
          </a:prstGeom>
          <a:noFill/>
        </p:spPr>
        <p:txBody>
          <a:bodyPr wrap="square" lIns="121789" tIns="60894" rIns="121789" bIns="60894" rtlCol="0">
            <a:spAutoFit/>
          </a:bodyPr>
          <a:lstStyle/>
          <a:p>
            <a:r>
              <a:rPr lang="en-US" sz="1600" dirty="0"/>
              <a:t>*</a:t>
            </a:r>
            <a:r>
              <a:rPr lang="en-US" sz="1600" dirty="0">
                <a:latin typeface="+mn-lt"/>
              </a:rPr>
              <a:t>Total exceptions may include declination, medical contraindications or religious exemption.  </a:t>
            </a:r>
          </a:p>
        </p:txBody>
      </p:sp>
      <p:sp>
        <p:nvSpPr>
          <p:cNvPr id="9" name="Slide Number Placeholder 8"/>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23</a:t>
            </a:fld>
            <a:endParaRPr lang="en-US" altLang="en-US" dirty="0">
              <a:solidFill>
                <a:srgbClr val="DDDDDD"/>
              </a:solidFill>
            </a:endParaRPr>
          </a:p>
        </p:txBody>
      </p:sp>
    </p:spTree>
    <p:extLst>
      <p:ext uri="{BB962C8B-B14F-4D97-AF65-F5344CB8AC3E}">
        <p14:creationId xmlns:p14="http://schemas.microsoft.com/office/powerpoint/2010/main" val="3831056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06257" y="177146"/>
            <a:ext cx="5844482" cy="1270818"/>
          </a:xfrm>
          <a:prstGeom prst="rect">
            <a:avLst/>
          </a:prstGeom>
        </p:spPr>
        <p:txBody>
          <a:bodyPr wrap="square" lIns="121789" tIns="60894" rIns="121789" bIns="60894">
            <a:spAutoFit/>
          </a:bodyPr>
          <a:lstStyle/>
          <a:p>
            <a:pPr algn="ctr"/>
            <a:r>
              <a:rPr lang="en-US" altLang="en-US" sz="3700" b="1" dirty="0" smtClean="0">
                <a:solidFill>
                  <a:schemeClr val="bg1"/>
                </a:solidFill>
                <a:latin typeface="+mn-lt"/>
              </a:rPr>
              <a:t>2016-2017 </a:t>
            </a:r>
            <a:r>
              <a:rPr lang="en-US" altLang="en-US" sz="3700" b="1" dirty="0">
                <a:solidFill>
                  <a:srgbClr val="FFFFFF"/>
                </a:solidFill>
                <a:latin typeface="+mn-lt"/>
              </a:rPr>
              <a:t>Results: </a:t>
            </a:r>
          </a:p>
          <a:p>
            <a:pPr algn="ctr"/>
            <a:r>
              <a:rPr lang="en-US" altLang="en-US" sz="3700" b="1" dirty="0">
                <a:solidFill>
                  <a:srgbClr val="FFFFFF"/>
                </a:solidFill>
                <a:latin typeface="+mn-lt"/>
              </a:rPr>
              <a:t>Nursing Homes </a:t>
            </a:r>
          </a:p>
        </p:txBody>
      </p:sp>
      <p:graphicFrame>
        <p:nvGraphicFramePr>
          <p:cNvPr id="4" name="Table 3"/>
          <p:cNvGraphicFramePr>
            <a:graphicFrameLocks noGrp="1"/>
          </p:cNvGraphicFramePr>
          <p:nvPr>
            <p:extLst>
              <p:ext uri="{D42A27DB-BD31-4B8C-83A1-F6EECF244321}">
                <p14:modId xmlns:p14="http://schemas.microsoft.com/office/powerpoint/2010/main" val="297050792"/>
              </p:ext>
            </p:extLst>
          </p:nvPr>
        </p:nvGraphicFramePr>
        <p:xfrm>
          <a:off x="901588" y="2878744"/>
          <a:ext cx="10233773" cy="5045709"/>
        </p:xfrm>
        <a:graphic>
          <a:graphicData uri="http://schemas.openxmlformats.org/drawingml/2006/table">
            <a:tbl>
              <a:tblPr firstRow="1" firstCol="1" bandRow="1"/>
              <a:tblGrid>
                <a:gridCol w="5795425"/>
                <a:gridCol w="2325110"/>
                <a:gridCol w="2113238"/>
              </a:tblGrid>
              <a:tr h="1198478">
                <a:tc>
                  <a:txBody>
                    <a:bodyPr/>
                    <a:lstStyle/>
                    <a:p>
                      <a:pPr marL="0" marR="0">
                        <a:spcBef>
                          <a:spcPts val="0"/>
                        </a:spcBef>
                        <a:spcAft>
                          <a:spcPts val="0"/>
                        </a:spcAft>
                      </a:pPr>
                      <a:r>
                        <a:rPr lang="en-US" sz="1500" b="1" dirty="0">
                          <a:solidFill>
                            <a:srgbClr val="FFFFFF"/>
                          </a:solidFill>
                          <a:effectLst/>
                          <a:latin typeface="Calibri"/>
                          <a:ea typeface="Times New Roman"/>
                          <a:cs typeface="Arial"/>
                        </a:rPr>
                        <a:t> </a:t>
                      </a:r>
                      <a:endParaRPr lang="en-US" sz="16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Mean % Vaccinated</a:t>
                      </a:r>
                      <a:endParaRPr lang="en-US" sz="2400" dirty="0">
                        <a:solidFill>
                          <a:schemeClr val="tx1"/>
                        </a:solidFill>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Range</a:t>
                      </a:r>
                      <a:endParaRPr lang="en-US" sz="240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638786">
                <a:tc>
                  <a:txBody>
                    <a:bodyPr/>
                    <a:lstStyle/>
                    <a:p>
                      <a:pPr marL="0" marR="0">
                        <a:spcBef>
                          <a:spcPts val="0"/>
                        </a:spcBef>
                        <a:spcAft>
                          <a:spcPts val="0"/>
                        </a:spcAft>
                      </a:pPr>
                      <a:r>
                        <a:rPr lang="en-US" sz="2400" b="1" dirty="0">
                          <a:effectLst/>
                          <a:latin typeface="Calibri"/>
                          <a:ea typeface="Times New Roman"/>
                          <a:cs typeface="Arial"/>
                        </a:rPr>
                        <a:t>Total Vaccinated</a:t>
                      </a:r>
                      <a:endParaRPr lang="en-US" sz="24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75%</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(15-100%)</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8786">
                <a:tc>
                  <a:txBody>
                    <a:bodyPr/>
                    <a:lstStyle/>
                    <a:p>
                      <a:pPr marL="0" marR="0">
                        <a:spcBef>
                          <a:spcPts val="0"/>
                        </a:spcBef>
                        <a:spcAft>
                          <a:spcPts val="0"/>
                        </a:spcAft>
                      </a:pPr>
                      <a:r>
                        <a:rPr lang="en-US" sz="2400" b="1" dirty="0" smtClean="0">
                          <a:solidFill>
                            <a:schemeClr val="tx1"/>
                          </a:solidFill>
                          <a:effectLst/>
                          <a:latin typeface="Calibri"/>
                          <a:ea typeface="Times New Roman"/>
                          <a:cs typeface="Arial"/>
                        </a:rPr>
                        <a:t>Total</a:t>
                      </a:r>
                      <a:r>
                        <a:rPr lang="en-US" sz="2400" b="1" baseline="0" dirty="0" smtClean="0">
                          <a:solidFill>
                            <a:schemeClr val="tx1"/>
                          </a:solidFill>
                          <a:effectLst/>
                          <a:latin typeface="Calibri"/>
                          <a:ea typeface="Times New Roman"/>
                          <a:cs typeface="Arial"/>
                        </a:rPr>
                        <a:t> Exceptions</a:t>
                      </a:r>
                      <a:r>
                        <a:rPr lang="en-US" sz="2400" b="1" dirty="0" smtClean="0">
                          <a:solidFill>
                            <a:schemeClr val="tx1"/>
                          </a:solidFill>
                          <a:effectLst/>
                          <a:latin typeface="Calibri"/>
                          <a:ea typeface="Times New Roman"/>
                          <a:cs typeface="Arial"/>
                        </a:rPr>
                        <a:t>*</a:t>
                      </a:r>
                      <a:endParaRPr lang="en-US" sz="2400" dirty="0">
                        <a:solidFill>
                          <a:schemeClr val="tx1"/>
                        </a:solidFill>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23%</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0-78%)</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8786">
                <a:tc>
                  <a:txBody>
                    <a:bodyPr/>
                    <a:lstStyle/>
                    <a:p>
                      <a:pPr marL="0" marR="0">
                        <a:spcBef>
                          <a:spcPts val="0"/>
                        </a:spcBef>
                        <a:spcAft>
                          <a:spcPts val="0"/>
                        </a:spcAft>
                      </a:pPr>
                      <a:r>
                        <a:rPr lang="en-US" sz="2400" b="1" dirty="0">
                          <a:effectLst/>
                          <a:latin typeface="Calibri"/>
                          <a:ea typeface="Times New Roman"/>
                          <a:cs typeface="Arial"/>
                        </a:rPr>
                        <a:t> </a:t>
                      </a:r>
                      <a:endParaRPr lang="en-US" sz="24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8786">
                <a:tc>
                  <a:txBody>
                    <a:bodyPr/>
                    <a:lstStyle/>
                    <a:p>
                      <a:pPr marL="0" marR="0">
                        <a:spcBef>
                          <a:spcPts val="0"/>
                        </a:spcBef>
                        <a:spcAft>
                          <a:spcPts val="0"/>
                        </a:spcAft>
                      </a:pPr>
                      <a:r>
                        <a:rPr lang="en-US" sz="2400" b="1" dirty="0">
                          <a:effectLst/>
                          <a:latin typeface="Calibri"/>
                          <a:ea typeface="Times New Roman"/>
                          <a:cs typeface="Arial"/>
                        </a:rPr>
                        <a:t>Location Vaccinated</a:t>
                      </a:r>
                      <a:endParaRPr lang="en-US" sz="24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38786">
                <a:tc>
                  <a:txBody>
                    <a:bodyPr/>
                    <a:lstStyle/>
                    <a:p>
                      <a:pPr marL="0" marR="0" algn="r">
                        <a:spcBef>
                          <a:spcPts val="0"/>
                        </a:spcBef>
                        <a:spcAft>
                          <a:spcPts val="0"/>
                        </a:spcAft>
                      </a:pPr>
                      <a:r>
                        <a:rPr lang="en-US" sz="2400" b="1" dirty="0">
                          <a:effectLst/>
                          <a:latin typeface="Calibri"/>
                          <a:ea typeface="Times New Roman"/>
                          <a:cs typeface="Arial"/>
                        </a:rPr>
                        <a:t>At Place of Employment</a:t>
                      </a:r>
                      <a:endParaRPr lang="en-US" sz="24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54%</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0-100%)</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53301">
                <a:tc>
                  <a:txBody>
                    <a:bodyPr/>
                    <a:lstStyle/>
                    <a:p>
                      <a:pPr marL="0" marR="0" algn="r">
                        <a:spcBef>
                          <a:spcPts val="0"/>
                        </a:spcBef>
                        <a:spcAft>
                          <a:spcPts val="0"/>
                        </a:spcAft>
                      </a:pPr>
                      <a:r>
                        <a:rPr lang="en-US" sz="2400" b="1" dirty="0">
                          <a:effectLst/>
                          <a:latin typeface="Calibri"/>
                          <a:ea typeface="Times New Roman"/>
                          <a:cs typeface="Arial"/>
                        </a:rPr>
                        <a:t>Outside Place of Employment</a:t>
                      </a:r>
                      <a:endParaRPr lang="en-US" sz="2400" dirty="0">
                        <a:effectLst/>
                        <a:latin typeface="Times New Roman"/>
                        <a:ea typeface="Times New Roman"/>
                      </a:endParaRPr>
                    </a:p>
                  </a:txBody>
                  <a:tcPr marL="91345" marR="91345" marT="0" marB="0">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21%</a:t>
                      </a:r>
                      <a:endParaRPr lang="en-US" sz="2400" dirty="0">
                        <a:effectLst/>
                        <a:latin typeface="Times New Roman"/>
                        <a:ea typeface="Times New Roman"/>
                      </a:endParaRPr>
                    </a:p>
                  </a:txBody>
                  <a:tcPr marL="91345" marR="91345" marT="0" marB="0">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0-83%)</a:t>
                      </a:r>
                      <a:endParaRPr lang="en-US" sz="2400" dirty="0">
                        <a:effectLst/>
                        <a:latin typeface="Times New Roman"/>
                        <a:ea typeface="Times New Roman"/>
                      </a:endParaRPr>
                    </a:p>
                  </a:txBody>
                  <a:tcPr marL="91345" marR="91345" marT="0" marB="0">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5" name="Rectangle 4"/>
          <p:cNvSpPr/>
          <p:nvPr/>
        </p:nvSpPr>
        <p:spPr>
          <a:xfrm>
            <a:off x="901587" y="1597545"/>
            <a:ext cx="10123051" cy="1106842"/>
          </a:xfrm>
          <a:prstGeom prst="rect">
            <a:avLst/>
          </a:prstGeom>
        </p:spPr>
        <p:txBody>
          <a:bodyPr wrap="square" lIns="121789" tIns="60894" rIns="121789" bIns="60894">
            <a:spAutoFit/>
          </a:bodyPr>
          <a:lstStyle/>
          <a:p>
            <a:pPr algn="ctr"/>
            <a:r>
              <a:rPr lang="en-US" sz="3200" b="1" dirty="0">
                <a:latin typeface="+mn-lt"/>
              </a:rPr>
              <a:t>Mean Percent of Nursing Home HCP Vaccinated Against Influenza During the </a:t>
            </a:r>
            <a:r>
              <a:rPr lang="en-US" sz="3200" b="1" dirty="0" smtClean="0">
                <a:latin typeface="+mn-lt"/>
              </a:rPr>
              <a:t>2016-2017 </a:t>
            </a:r>
            <a:r>
              <a:rPr lang="en-US" sz="3200" b="1" dirty="0">
                <a:latin typeface="+mn-lt"/>
              </a:rPr>
              <a:t>Season </a:t>
            </a:r>
            <a:r>
              <a:rPr lang="en-US" sz="3200" b="1" dirty="0"/>
              <a:t> </a:t>
            </a:r>
            <a:endParaRPr lang="en-US" sz="3200" dirty="0"/>
          </a:p>
        </p:txBody>
      </p:sp>
      <p:sp>
        <p:nvSpPr>
          <p:cNvPr id="6" name="TextBox 5"/>
          <p:cNvSpPr txBox="1"/>
          <p:nvPr/>
        </p:nvSpPr>
        <p:spPr>
          <a:xfrm>
            <a:off x="1281199" y="8318293"/>
            <a:ext cx="7447300" cy="491930"/>
          </a:xfrm>
          <a:prstGeom prst="rect">
            <a:avLst/>
          </a:prstGeom>
          <a:noFill/>
        </p:spPr>
        <p:txBody>
          <a:bodyPr wrap="square" lIns="121789" tIns="60894" rIns="121789" bIns="60894" rtlCol="0">
            <a:spAutoFit/>
          </a:bodyPr>
          <a:lstStyle/>
          <a:p>
            <a:r>
              <a:rPr lang="en-US" dirty="0" smtClean="0">
                <a:latin typeface="+mn-lt"/>
              </a:rPr>
              <a:t>N=358</a:t>
            </a:r>
            <a:r>
              <a:rPr lang="en-US" dirty="0" smtClean="0">
                <a:solidFill>
                  <a:srgbClr val="FF0000"/>
                </a:solidFill>
                <a:latin typeface="+mn-lt"/>
              </a:rPr>
              <a:t> </a:t>
            </a:r>
            <a:r>
              <a:rPr lang="en-US" dirty="0" smtClean="0">
                <a:latin typeface="+mn-lt"/>
              </a:rPr>
              <a:t> Facilities Submitted Data  </a:t>
            </a:r>
            <a:endParaRPr lang="en-US" dirty="0">
              <a:latin typeface="+mn-lt"/>
            </a:endParaRPr>
          </a:p>
        </p:txBody>
      </p:sp>
      <p:sp>
        <p:nvSpPr>
          <p:cNvPr id="7" name="TextBox 6"/>
          <p:cNvSpPr txBox="1"/>
          <p:nvPr/>
        </p:nvSpPr>
        <p:spPr>
          <a:xfrm>
            <a:off x="5551862" y="8211129"/>
            <a:ext cx="4998259" cy="614912"/>
          </a:xfrm>
          <a:prstGeom prst="rect">
            <a:avLst/>
          </a:prstGeom>
          <a:noFill/>
        </p:spPr>
        <p:txBody>
          <a:bodyPr wrap="square" lIns="121789" tIns="60894" rIns="121789" bIns="60894" rtlCol="0">
            <a:spAutoFit/>
          </a:bodyPr>
          <a:lstStyle/>
          <a:p>
            <a:r>
              <a:rPr lang="en-US" sz="1600" dirty="0"/>
              <a:t>*</a:t>
            </a:r>
            <a:r>
              <a:rPr lang="en-US" sz="1600" dirty="0">
                <a:latin typeface="+mn-lt"/>
              </a:rPr>
              <a:t>Total exceptions may include declination, medical contraindication or religious exemption.  </a:t>
            </a:r>
          </a:p>
        </p:txBody>
      </p:sp>
      <p:sp>
        <p:nvSpPr>
          <p:cNvPr id="9" name="Slide Number Placeholder 8"/>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24</a:t>
            </a:fld>
            <a:endParaRPr lang="en-US" altLang="en-US" dirty="0">
              <a:solidFill>
                <a:srgbClr val="DDDDDD"/>
              </a:solidFill>
            </a:endParaRPr>
          </a:p>
        </p:txBody>
      </p:sp>
    </p:spTree>
    <p:extLst>
      <p:ext uri="{BB962C8B-B14F-4D97-AF65-F5344CB8AC3E}">
        <p14:creationId xmlns:p14="http://schemas.microsoft.com/office/powerpoint/2010/main" val="29888881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346262171"/>
              </p:ext>
            </p:extLst>
          </p:nvPr>
        </p:nvGraphicFramePr>
        <p:xfrm>
          <a:off x="775047" y="2828927"/>
          <a:ext cx="10486850" cy="4934997"/>
        </p:xfrm>
        <a:graphic>
          <a:graphicData uri="http://schemas.openxmlformats.org/drawingml/2006/table">
            <a:tbl>
              <a:tblPr firstRow="1" firstCol="1" bandRow="1"/>
              <a:tblGrid>
                <a:gridCol w="5679071"/>
                <a:gridCol w="2486782"/>
                <a:gridCol w="2320997"/>
              </a:tblGrid>
              <a:tr h="1230252">
                <a:tc>
                  <a:txBody>
                    <a:bodyPr/>
                    <a:lstStyle/>
                    <a:p>
                      <a:pPr marL="0" marR="0">
                        <a:spcBef>
                          <a:spcPts val="0"/>
                        </a:spcBef>
                        <a:spcAft>
                          <a:spcPts val="0"/>
                        </a:spcAft>
                      </a:pPr>
                      <a:r>
                        <a:rPr lang="en-US" sz="2400" b="1" dirty="0">
                          <a:solidFill>
                            <a:srgbClr val="FFFFFF"/>
                          </a:solidFill>
                          <a:effectLst/>
                          <a:latin typeface="Calibri"/>
                          <a:ea typeface="Times New Roman"/>
                          <a:cs typeface="Arial"/>
                        </a:rPr>
                        <a:t> </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Mean % Vaccinated</a:t>
                      </a:r>
                      <a:endParaRPr lang="en-US" sz="2400" dirty="0">
                        <a:solidFill>
                          <a:schemeClr val="tx1"/>
                        </a:solidFill>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Range</a:t>
                      </a:r>
                      <a:endParaRPr lang="en-US" sz="240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615128">
                <a:tc>
                  <a:txBody>
                    <a:bodyPr/>
                    <a:lstStyle/>
                    <a:p>
                      <a:pPr marL="0" marR="0">
                        <a:spcBef>
                          <a:spcPts val="0"/>
                        </a:spcBef>
                        <a:spcAft>
                          <a:spcPts val="0"/>
                        </a:spcAft>
                      </a:pPr>
                      <a:r>
                        <a:rPr lang="en-US" sz="2400" b="1" dirty="0">
                          <a:effectLst/>
                          <a:latin typeface="Calibri"/>
                          <a:ea typeface="Times New Roman"/>
                          <a:cs typeface="Arial"/>
                        </a:rPr>
                        <a:t>Total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75%</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(47-100</a:t>
                      </a:r>
                      <a:r>
                        <a:rPr lang="en-US" sz="2400" dirty="0">
                          <a:effectLst/>
                          <a:latin typeface="Calibri"/>
                          <a:ea typeface="Times New Roman"/>
                          <a:cs typeface="Arial"/>
                        </a:rPr>
                        <a:t>%)</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15128">
                <a:tc>
                  <a:txBody>
                    <a:bodyPr/>
                    <a:lstStyle/>
                    <a:p>
                      <a:pPr marL="0" marR="0">
                        <a:spcBef>
                          <a:spcPts val="0"/>
                        </a:spcBef>
                        <a:spcAft>
                          <a:spcPts val="0"/>
                        </a:spcAft>
                      </a:pPr>
                      <a:r>
                        <a:rPr lang="en-US" sz="2400" b="1" dirty="0" smtClean="0">
                          <a:solidFill>
                            <a:schemeClr val="tx1"/>
                          </a:solidFill>
                          <a:effectLst/>
                          <a:latin typeface="Calibri"/>
                          <a:ea typeface="Times New Roman"/>
                          <a:cs typeface="Arial"/>
                        </a:rPr>
                        <a:t>Total</a:t>
                      </a:r>
                      <a:r>
                        <a:rPr lang="en-US" sz="2400" b="1" baseline="0" dirty="0" smtClean="0">
                          <a:solidFill>
                            <a:schemeClr val="tx1"/>
                          </a:solidFill>
                          <a:effectLst/>
                          <a:latin typeface="Calibri"/>
                          <a:ea typeface="Times New Roman"/>
                          <a:cs typeface="Arial"/>
                        </a:rPr>
                        <a:t> Exceptions</a:t>
                      </a:r>
                      <a:r>
                        <a:rPr lang="en-US" sz="2400" b="1" dirty="0" smtClean="0">
                          <a:effectLst/>
                          <a:latin typeface="Calibri"/>
                          <a:ea typeface="Times New Roman"/>
                          <a:cs typeface="Arial"/>
                        </a:rPr>
                        <a: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30%</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0-70%)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15128">
                <a:tc>
                  <a:txBody>
                    <a:bodyPr/>
                    <a:lstStyle/>
                    <a:p>
                      <a:pPr marL="0" marR="0">
                        <a:spcBef>
                          <a:spcPts val="0"/>
                        </a:spcBef>
                        <a:spcAft>
                          <a:spcPts val="0"/>
                        </a:spcAft>
                      </a:pPr>
                      <a:r>
                        <a:rPr lang="en-US" sz="2400" b="1"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15128">
                <a:tc>
                  <a:txBody>
                    <a:bodyPr/>
                    <a:lstStyle/>
                    <a:p>
                      <a:pPr marL="0" marR="0">
                        <a:spcBef>
                          <a:spcPts val="0"/>
                        </a:spcBef>
                        <a:spcAft>
                          <a:spcPts val="0"/>
                        </a:spcAft>
                      </a:pPr>
                      <a:r>
                        <a:rPr lang="en-US" sz="2400" b="1" dirty="0">
                          <a:effectLst/>
                          <a:latin typeface="Calibri"/>
                          <a:ea typeface="Times New Roman"/>
                          <a:cs typeface="Arial"/>
                        </a:rPr>
                        <a:t>Location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15128">
                <a:tc>
                  <a:txBody>
                    <a:bodyPr/>
                    <a:lstStyle/>
                    <a:p>
                      <a:pPr marL="0" marR="0" algn="r">
                        <a:spcBef>
                          <a:spcPts val="0"/>
                        </a:spcBef>
                        <a:spcAft>
                          <a:spcPts val="0"/>
                        </a:spcAft>
                      </a:pPr>
                      <a:r>
                        <a:rPr lang="en-US" sz="2400" b="1" dirty="0">
                          <a:effectLst/>
                          <a:latin typeface="Calibri"/>
                          <a:ea typeface="Times New Roman"/>
                          <a:cs typeface="Arial"/>
                        </a:rPr>
                        <a:t>At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35%</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0-76%)</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629105">
                <a:tc>
                  <a:txBody>
                    <a:bodyPr/>
                    <a:lstStyle/>
                    <a:p>
                      <a:pPr marL="0" marR="0" algn="r">
                        <a:spcBef>
                          <a:spcPts val="0"/>
                        </a:spcBef>
                        <a:spcAft>
                          <a:spcPts val="0"/>
                        </a:spcAft>
                      </a:pPr>
                      <a:r>
                        <a:rPr lang="en-US" sz="2400" b="1" dirty="0">
                          <a:effectLst/>
                          <a:latin typeface="Calibri"/>
                          <a:ea typeface="Times New Roman"/>
                          <a:cs typeface="Arial"/>
                        </a:rPr>
                        <a:t>Outside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40%</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(6-87%)</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4" name="Rectangle 3"/>
          <p:cNvSpPr/>
          <p:nvPr/>
        </p:nvSpPr>
        <p:spPr>
          <a:xfrm>
            <a:off x="616875" y="1706273"/>
            <a:ext cx="10645023" cy="1106842"/>
          </a:xfrm>
          <a:prstGeom prst="rect">
            <a:avLst/>
          </a:prstGeom>
        </p:spPr>
        <p:txBody>
          <a:bodyPr wrap="square" lIns="121789" tIns="60894" rIns="121789" bIns="60894">
            <a:spAutoFit/>
          </a:bodyPr>
          <a:lstStyle/>
          <a:p>
            <a:pPr algn="ctr"/>
            <a:r>
              <a:rPr lang="en-US" sz="3200" b="1" dirty="0">
                <a:latin typeface="+mn-lt"/>
              </a:rPr>
              <a:t>Mean Percent of Rest Home HCP Vaccinated Against Influenza During the </a:t>
            </a:r>
            <a:r>
              <a:rPr lang="en-US" sz="3200" b="1" dirty="0" smtClean="0">
                <a:latin typeface="+mn-lt"/>
              </a:rPr>
              <a:t>2016-2017 Season</a:t>
            </a:r>
            <a:endParaRPr lang="en-US" sz="3200" dirty="0">
              <a:latin typeface="+mn-lt"/>
            </a:endParaRPr>
          </a:p>
        </p:txBody>
      </p:sp>
      <p:sp>
        <p:nvSpPr>
          <p:cNvPr id="5" name="Rectangle 4"/>
          <p:cNvSpPr/>
          <p:nvPr/>
        </p:nvSpPr>
        <p:spPr>
          <a:xfrm>
            <a:off x="6018471" y="208917"/>
            <a:ext cx="5844482" cy="1270818"/>
          </a:xfrm>
          <a:prstGeom prst="rect">
            <a:avLst/>
          </a:prstGeom>
        </p:spPr>
        <p:txBody>
          <a:bodyPr wrap="square" lIns="121789" tIns="60894" rIns="121789" bIns="60894">
            <a:spAutoFit/>
          </a:bodyPr>
          <a:lstStyle/>
          <a:p>
            <a:pPr algn="ctr"/>
            <a:r>
              <a:rPr lang="en-US" altLang="en-US" sz="3700" b="1" dirty="0" smtClean="0">
                <a:solidFill>
                  <a:schemeClr val="bg1"/>
                </a:solidFill>
                <a:latin typeface="+mn-lt"/>
              </a:rPr>
              <a:t>2016-2017</a:t>
            </a:r>
            <a:r>
              <a:rPr lang="en-US" altLang="en-US" sz="3700" b="1" dirty="0" smtClean="0">
                <a:solidFill>
                  <a:srgbClr val="FFFFFF"/>
                </a:solidFill>
                <a:latin typeface="+mn-lt"/>
              </a:rPr>
              <a:t> </a:t>
            </a:r>
            <a:r>
              <a:rPr lang="en-US" altLang="en-US" sz="3700" b="1" dirty="0">
                <a:solidFill>
                  <a:srgbClr val="FFFFFF"/>
                </a:solidFill>
                <a:latin typeface="+mn-lt"/>
              </a:rPr>
              <a:t>Results: </a:t>
            </a:r>
          </a:p>
          <a:p>
            <a:pPr algn="ctr"/>
            <a:r>
              <a:rPr lang="en-US" altLang="en-US" sz="3700" b="1" dirty="0">
                <a:solidFill>
                  <a:srgbClr val="FFFFFF"/>
                </a:solidFill>
                <a:latin typeface="+mn-lt"/>
              </a:rPr>
              <a:t>Rest Homes </a:t>
            </a:r>
          </a:p>
        </p:txBody>
      </p:sp>
      <p:sp>
        <p:nvSpPr>
          <p:cNvPr id="6" name="TextBox 5"/>
          <p:cNvSpPr txBox="1"/>
          <p:nvPr/>
        </p:nvSpPr>
        <p:spPr>
          <a:xfrm>
            <a:off x="1083483" y="8035175"/>
            <a:ext cx="6603713" cy="492309"/>
          </a:xfrm>
          <a:prstGeom prst="rect">
            <a:avLst/>
          </a:prstGeom>
          <a:noFill/>
        </p:spPr>
        <p:txBody>
          <a:bodyPr wrap="square" lIns="121789" tIns="60894" rIns="121789" bIns="60894" rtlCol="0">
            <a:spAutoFit/>
          </a:bodyPr>
          <a:lstStyle/>
          <a:p>
            <a:pPr lvl="0"/>
            <a:r>
              <a:rPr lang="en-US" dirty="0" smtClean="0">
                <a:solidFill>
                  <a:prstClr val="black"/>
                </a:solidFill>
                <a:latin typeface="Calibri"/>
              </a:rPr>
              <a:t>N=20 Facilities Submitted Data  </a:t>
            </a:r>
            <a:endParaRPr lang="en-US" dirty="0">
              <a:solidFill>
                <a:prstClr val="black"/>
              </a:solidFill>
              <a:latin typeface="Calibri"/>
            </a:endParaRPr>
          </a:p>
        </p:txBody>
      </p:sp>
      <p:sp>
        <p:nvSpPr>
          <p:cNvPr id="7" name="TextBox 6"/>
          <p:cNvSpPr txBox="1"/>
          <p:nvPr/>
        </p:nvSpPr>
        <p:spPr>
          <a:xfrm>
            <a:off x="5725855" y="8318293"/>
            <a:ext cx="4729364" cy="614912"/>
          </a:xfrm>
          <a:prstGeom prst="rect">
            <a:avLst/>
          </a:prstGeom>
          <a:noFill/>
        </p:spPr>
        <p:txBody>
          <a:bodyPr wrap="square" lIns="121789" tIns="60894" rIns="121789" bIns="60894" rtlCol="0">
            <a:spAutoFit/>
          </a:bodyPr>
          <a:lstStyle/>
          <a:p>
            <a:r>
              <a:rPr lang="en-US" sz="1600" dirty="0"/>
              <a:t>*</a:t>
            </a:r>
            <a:r>
              <a:rPr lang="en-US" sz="1600" dirty="0">
                <a:latin typeface="+mn-lt"/>
              </a:rPr>
              <a:t>Total exceptions may include declination, medical contraindication or religious exemption.  </a:t>
            </a:r>
          </a:p>
        </p:txBody>
      </p:sp>
      <p:sp>
        <p:nvSpPr>
          <p:cNvPr id="9" name="Slide Number Placeholder 8"/>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25</a:t>
            </a:fld>
            <a:endParaRPr lang="en-US" altLang="en-US" dirty="0">
              <a:solidFill>
                <a:srgbClr val="DDDDDD"/>
              </a:solidFill>
            </a:endParaRPr>
          </a:p>
        </p:txBody>
      </p:sp>
    </p:spTree>
    <p:extLst>
      <p:ext uri="{BB962C8B-B14F-4D97-AF65-F5344CB8AC3E}">
        <p14:creationId xmlns:p14="http://schemas.microsoft.com/office/powerpoint/2010/main" val="34580723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725853" y="351137"/>
            <a:ext cx="5844482" cy="1106842"/>
          </a:xfrm>
          <a:prstGeom prst="rect">
            <a:avLst/>
          </a:prstGeom>
        </p:spPr>
        <p:txBody>
          <a:bodyPr wrap="square" lIns="121789" tIns="60894" rIns="121789" bIns="60894">
            <a:spAutoFit/>
          </a:bodyPr>
          <a:lstStyle/>
          <a:p>
            <a:pPr algn="ctr"/>
            <a:r>
              <a:rPr lang="en-US" altLang="en-US" sz="3200" b="1" dirty="0" smtClean="0">
                <a:solidFill>
                  <a:schemeClr val="bg1"/>
                </a:solidFill>
                <a:latin typeface="+mn-lt"/>
              </a:rPr>
              <a:t>2016-2017</a:t>
            </a:r>
            <a:r>
              <a:rPr lang="en-US" altLang="en-US" sz="3200" b="1" dirty="0" smtClean="0">
                <a:solidFill>
                  <a:srgbClr val="FF0000"/>
                </a:solidFill>
                <a:latin typeface="+mn-lt"/>
              </a:rPr>
              <a:t> </a:t>
            </a:r>
            <a:r>
              <a:rPr lang="en-US" altLang="en-US" sz="3200" b="1" dirty="0">
                <a:solidFill>
                  <a:srgbClr val="FFFFFF"/>
                </a:solidFill>
                <a:latin typeface="+mn-lt"/>
              </a:rPr>
              <a:t>Results: </a:t>
            </a:r>
          </a:p>
          <a:p>
            <a:pPr algn="ctr"/>
            <a:r>
              <a:rPr lang="en-US" altLang="en-US" sz="3200" b="1" dirty="0">
                <a:solidFill>
                  <a:srgbClr val="FFFFFF"/>
                </a:solidFill>
                <a:latin typeface="+mn-lt"/>
              </a:rPr>
              <a:t>Adult Day Health Programs</a:t>
            </a:r>
          </a:p>
        </p:txBody>
      </p:sp>
      <p:graphicFrame>
        <p:nvGraphicFramePr>
          <p:cNvPr id="5" name="Table 4"/>
          <p:cNvGraphicFramePr>
            <a:graphicFrameLocks noGrp="1"/>
          </p:cNvGraphicFramePr>
          <p:nvPr>
            <p:extLst>
              <p:ext uri="{D42A27DB-BD31-4B8C-83A1-F6EECF244321}">
                <p14:modId xmlns:p14="http://schemas.microsoft.com/office/powerpoint/2010/main" val="1094587445"/>
              </p:ext>
            </p:extLst>
          </p:nvPr>
        </p:nvGraphicFramePr>
        <p:xfrm>
          <a:off x="917402" y="3163452"/>
          <a:ext cx="10344496" cy="4602824"/>
        </p:xfrm>
        <a:graphic>
          <a:graphicData uri="http://schemas.openxmlformats.org/drawingml/2006/table">
            <a:tbl>
              <a:tblPr firstRow="1" firstCol="1" bandRow="1"/>
              <a:tblGrid>
                <a:gridCol w="5601981"/>
                <a:gridCol w="2453026"/>
                <a:gridCol w="2289489"/>
              </a:tblGrid>
              <a:tr h="1147446">
                <a:tc>
                  <a:txBody>
                    <a:bodyPr/>
                    <a:lstStyle/>
                    <a:p>
                      <a:pPr marL="0" marR="0">
                        <a:spcBef>
                          <a:spcPts val="0"/>
                        </a:spcBef>
                        <a:spcAft>
                          <a:spcPts val="0"/>
                        </a:spcAft>
                      </a:pPr>
                      <a:r>
                        <a:rPr lang="en-US" sz="2400" b="1" dirty="0">
                          <a:solidFill>
                            <a:srgbClr val="FFFFFF"/>
                          </a:solidFill>
                          <a:effectLst/>
                          <a:latin typeface="Calibri"/>
                          <a:ea typeface="Times New Roman"/>
                          <a:cs typeface="Arial"/>
                        </a:rPr>
                        <a:t> </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Mean % Vaccinated</a:t>
                      </a:r>
                      <a:endParaRPr lang="en-US" sz="2400" dirty="0">
                        <a:solidFill>
                          <a:schemeClr val="tx1"/>
                        </a:solidFill>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c>
                  <a:txBody>
                    <a:bodyPr/>
                    <a:lstStyle/>
                    <a:p>
                      <a:pPr marL="0" marR="0" algn="r">
                        <a:spcBef>
                          <a:spcPts val="0"/>
                        </a:spcBef>
                        <a:spcAft>
                          <a:spcPts val="0"/>
                        </a:spcAft>
                      </a:pPr>
                      <a:r>
                        <a:rPr lang="en-US" sz="2400" b="1" dirty="0">
                          <a:solidFill>
                            <a:schemeClr val="tx1"/>
                          </a:solidFill>
                          <a:effectLst/>
                          <a:latin typeface="Calibri"/>
                          <a:ea typeface="Times New Roman"/>
                          <a:cs typeface="Arial"/>
                        </a:rPr>
                        <a:t>Range</a:t>
                      </a:r>
                      <a:endParaRPr lang="en-US" sz="2400" dirty="0">
                        <a:solidFill>
                          <a:schemeClr val="tx1"/>
                        </a:solidFill>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solidFill>
                      <a:schemeClr val="bg2"/>
                    </a:solidFill>
                  </a:tcPr>
                </a:tc>
              </a:tr>
              <a:tr h="573723">
                <a:tc>
                  <a:txBody>
                    <a:bodyPr/>
                    <a:lstStyle/>
                    <a:p>
                      <a:pPr marL="0" marR="0">
                        <a:spcBef>
                          <a:spcPts val="0"/>
                        </a:spcBef>
                        <a:spcAft>
                          <a:spcPts val="0"/>
                        </a:spcAft>
                      </a:pPr>
                      <a:r>
                        <a:rPr lang="en-US" sz="2400" b="1" dirty="0">
                          <a:effectLst/>
                          <a:latin typeface="Calibri"/>
                          <a:ea typeface="Times New Roman"/>
                          <a:cs typeface="Arial"/>
                        </a:rPr>
                        <a:t>Total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60%</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73723">
                <a:tc>
                  <a:txBody>
                    <a:bodyPr/>
                    <a:lstStyle/>
                    <a:p>
                      <a:pPr marL="0" marR="0">
                        <a:spcBef>
                          <a:spcPts val="0"/>
                        </a:spcBef>
                        <a:spcAft>
                          <a:spcPts val="0"/>
                        </a:spcAft>
                      </a:pPr>
                      <a:r>
                        <a:rPr lang="en-US" sz="2400" b="1" dirty="0" smtClean="0">
                          <a:solidFill>
                            <a:schemeClr val="tx1"/>
                          </a:solidFill>
                          <a:effectLst/>
                          <a:latin typeface="Calibri"/>
                          <a:ea typeface="Times New Roman"/>
                          <a:cs typeface="Arial"/>
                        </a:rPr>
                        <a:t>Total</a:t>
                      </a:r>
                      <a:r>
                        <a:rPr lang="en-US" sz="2400" b="1" baseline="0" dirty="0" smtClean="0">
                          <a:solidFill>
                            <a:schemeClr val="tx1"/>
                          </a:solidFill>
                          <a:effectLst/>
                          <a:latin typeface="Calibri"/>
                          <a:ea typeface="Times New Roman"/>
                          <a:cs typeface="Arial"/>
                        </a:rPr>
                        <a:t> Exceptions</a:t>
                      </a:r>
                      <a:r>
                        <a:rPr lang="en-US" sz="2400" b="1" dirty="0" smtClean="0">
                          <a:effectLst/>
                          <a:latin typeface="Calibri"/>
                          <a:ea typeface="Times New Roman"/>
                          <a:cs typeface="Arial"/>
                        </a:rPr>
                        <a: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40%</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73723">
                <a:tc>
                  <a:txBody>
                    <a:bodyPr/>
                    <a:lstStyle/>
                    <a:p>
                      <a:pPr marL="0" marR="0">
                        <a:spcBef>
                          <a:spcPts val="0"/>
                        </a:spcBef>
                        <a:spcAft>
                          <a:spcPts val="0"/>
                        </a:spcAft>
                      </a:pPr>
                      <a:r>
                        <a:rPr lang="en-US" sz="2400" b="1"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73723">
                <a:tc>
                  <a:txBody>
                    <a:bodyPr/>
                    <a:lstStyle/>
                    <a:p>
                      <a:pPr marL="0" marR="0">
                        <a:spcBef>
                          <a:spcPts val="0"/>
                        </a:spcBef>
                        <a:spcAft>
                          <a:spcPts val="0"/>
                        </a:spcAft>
                      </a:pPr>
                      <a:r>
                        <a:rPr lang="en-US" sz="2400" b="1" dirty="0">
                          <a:effectLst/>
                          <a:latin typeface="Calibri"/>
                          <a:ea typeface="Times New Roman"/>
                          <a:cs typeface="Arial"/>
                        </a:rPr>
                        <a:t>Location Vaccinated</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 </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73723">
                <a:tc>
                  <a:txBody>
                    <a:bodyPr/>
                    <a:lstStyle/>
                    <a:p>
                      <a:pPr marL="0" marR="0" algn="r">
                        <a:spcBef>
                          <a:spcPts val="0"/>
                        </a:spcBef>
                        <a:spcAft>
                          <a:spcPts val="0"/>
                        </a:spcAft>
                      </a:pPr>
                      <a:r>
                        <a:rPr lang="en-US" sz="2400" b="1" dirty="0">
                          <a:effectLst/>
                          <a:latin typeface="Calibri"/>
                          <a:ea typeface="Times New Roman"/>
                          <a:cs typeface="Arial"/>
                        </a:rPr>
                        <a:t>At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32%</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a:t>
                      </a:r>
                      <a:r>
                        <a:rPr lang="en-US" sz="2400" dirty="0" smtClean="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r h="586763">
                <a:tc>
                  <a:txBody>
                    <a:bodyPr/>
                    <a:lstStyle/>
                    <a:p>
                      <a:pPr marL="0" marR="0" algn="r">
                        <a:spcBef>
                          <a:spcPts val="0"/>
                        </a:spcBef>
                        <a:spcAft>
                          <a:spcPts val="0"/>
                        </a:spcAft>
                      </a:pPr>
                      <a:r>
                        <a:rPr lang="en-US" sz="2400" b="1" dirty="0">
                          <a:effectLst/>
                          <a:latin typeface="Calibri"/>
                          <a:ea typeface="Times New Roman"/>
                          <a:cs typeface="Arial"/>
                        </a:rPr>
                        <a:t>Outside Place of Employment</a:t>
                      </a:r>
                      <a:endParaRPr lang="en-US" sz="2400" dirty="0">
                        <a:effectLst/>
                        <a:latin typeface="Times New Roman"/>
                        <a:ea typeface="Times New Roman"/>
                      </a:endParaRPr>
                    </a:p>
                  </a:txBody>
                  <a:tcPr marL="91345" marR="91345" marT="0" marB="0" anchor="ctr">
                    <a:lnL w="12700" cap="flat" cmpd="sng" algn="ctr">
                      <a:solidFill>
                        <a:srgbClr val="4BACC6"/>
                      </a:solidFill>
                      <a:prstDash val="solid"/>
                      <a:round/>
                      <a:headEnd type="none" w="med" len="med"/>
                      <a:tailEnd type="none" w="med" len="med"/>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smtClean="0">
                          <a:effectLst/>
                          <a:latin typeface="Calibri"/>
                          <a:ea typeface="Times New Roman"/>
                          <a:cs typeface="Arial"/>
                        </a:rPr>
                        <a:t>28%</a:t>
                      </a:r>
                      <a:endParaRPr lang="en-US" sz="2400" dirty="0">
                        <a:effectLst/>
                        <a:latin typeface="Times New Roman"/>
                        <a:ea typeface="Times New Roman"/>
                      </a:endParaRPr>
                    </a:p>
                  </a:txBody>
                  <a:tcPr marL="91345" marR="91345" marT="0" marB="0" anchor="ctr">
                    <a:lnL>
                      <a:noFill/>
                    </a:lnL>
                    <a:lnR>
                      <a:noFill/>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c>
                  <a:txBody>
                    <a:bodyPr/>
                    <a:lstStyle/>
                    <a:p>
                      <a:pPr marL="0" marR="0" algn="r">
                        <a:spcBef>
                          <a:spcPts val="0"/>
                        </a:spcBef>
                        <a:spcAft>
                          <a:spcPts val="0"/>
                        </a:spcAft>
                      </a:pPr>
                      <a:r>
                        <a:rPr lang="en-US" sz="2400" dirty="0">
                          <a:effectLst/>
                          <a:latin typeface="Calibri"/>
                          <a:ea typeface="Times New Roman"/>
                          <a:cs typeface="Arial"/>
                        </a:rPr>
                        <a:t>(0-100%)</a:t>
                      </a:r>
                      <a:endParaRPr lang="en-US" sz="2400" dirty="0">
                        <a:effectLst/>
                        <a:latin typeface="Times New Roman"/>
                        <a:ea typeface="Times New Roman"/>
                      </a:endParaRPr>
                    </a:p>
                  </a:txBody>
                  <a:tcPr marL="91345" marR="91345" marT="0" marB="0" anchor="ctr">
                    <a:lnL>
                      <a:noFill/>
                    </a:lnL>
                    <a:lnR w="12700" cap="flat" cmpd="sng" algn="ctr">
                      <a:solidFill>
                        <a:srgbClr val="4BACC6"/>
                      </a:solidFill>
                      <a:prstDash val="solid"/>
                      <a:round/>
                      <a:headEnd type="none" w="med" len="med"/>
                      <a:tailEnd type="none" w="med" len="med"/>
                    </a:lnR>
                    <a:lnT w="12700" cap="flat" cmpd="sng" algn="ctr">
                      <a:solidFill>
                        <a:srgbClr val="4BACC6"/>
                      </a:solidFill>
                      <a:prstDash val="solid"/>
                      <a:round/>
                      <a:headEnd type="none" w="med" len="med"/>
                      <a:tailEnd type="none" w="med" len="med"/>
                    </a:lnT>
                    <a:lnB w="12700" cap="flat" cmpd="sng" algn="ctr">
                      <a:solidFill>
                        <a:srgbClr val="4BACC6"/>
                      </a:solidFill>
                      <a:prstDash val="solid"/>
                      <a:round/>
                      <a:headEnd type="none" w="med" len="med"/>
                      <a:tailEnd type="none" w="med" len="med"/>
                    </a:lnB>
                  </a:tcPr>
                </a:tc>
              </a:tr>
            </a:tbl>
          </a:graphicData>
        </a:graphic>
      </p:graphicFrame>
      <p:sp>
        <p:nvSpPr>
          <p:cNvPr id="6" name="Rectangle 5"/>
          <p:cNvSpPr/>
          <p:nvPr/>
        </p:nvSpPr>
        <p:spPr>
          <a:xfrm>
            <a:off x="1107210" y="1621955"/>
            <a:ext cx="10463126" cy="1106842"/>
          </a:xfrm>
          <a:prstGeom prst="rect">
            <a:avLst/>
          </a:prstGeom>
        </p:spPr>
        <p:txBody>
          <a:bodyPr wrap="square" lIns="121789" tIns="60894" rIns="121789" bIns="60894">
            <a:spAutoFit/>
          </a:bodyPr>
          <a:lstStyle/>
          <a:p>
            <a:pPr algn="ctr"/>
            <a:r>
              <a:rPr lang="en-US" sz="3200" b="1" dirty="0">
                <a:latin typeface="Calibri" panose="020F0502020204030204" pitchFamily="34" charset="0"/>
              </a:rPr>
              <a:t>Mean Percent of Adult Day Health HCP Vaccinated against Influenza During the </a:t>
            </a:r>
            <a:r>
              <a:rPr lang="en-US" sz="3200" b="1" dirty="0" smtClean="0">
                <a:latin typeface="Calibri" panose="020F0502020204030204" pitchFamily="34" charset="0"/>
              </a:rPr>
              <a:t>2016-2017 Season </a:t>
            </a:r>
            <a:r>
              <a:rPr lang="en-US" b="1" i="1" dirty="0"/>
              <a:t> </a:t>
            </a:r>
            <a:endParaRPr lang="en-US" dirty="0"/>
          </a:p>
        </p:txBody>
      </p:sp>
      <p:sp>
        <p:nvSpPr>
          <p:cNvPr id="4" name="TextBox 3"/>
          <p:cNvSpPr txBox="1"/>
          <p:nvPr/>
        </p:nvSpPr>
        <p:spPr>
          <a:xfrm>
            <a:off x="1107210" y="8130078"/>
            <a:ext cx="6674889" cy="491930"/>
          </a:xfrm>
          <a:prstGeom prst="rect">
            <a:avLst/>
          </a:prstGeom>
          <a:noFill/>
        </p:spPr>
        <p:txBody>
          <a:bodyPr wrap="square" lIns="121789" tIns="60894" rIns="121789" bIns="60894" rtlCol="0">
            <a:spAutoFit/>
          </a:bodyPr>
          <a:lstStyle/>
          <a:p>
            <a:r>
              <a:rPr lang="en-US" dirty="0" smtClean="0">
                <a:latin typeface="Calibri" panose="020F0502020204030204" pitchFamily="34" charset="0"/>
              </a:rPr>
              <a:t>N=132 Facilities Reported Data  </a:t>
            </a:r>
            <a:endParaRPr lang="en-US" dirty="0">
              <a:latin typeface="Calibri" panose="020F0502020204030204" pitchFamily="34" charset="0"/>
            </a:endParaRPr>
          </a:p>
        </p:txBody>
      </p:sp>
      <p:sp>
        <p:nvSpPr>
          <p:cNvPr id="7" name="TextBox 6"/>
          <p:cNvSpPr txBox="1"/>
          <p:nvPr/>
        </p:nvSpPr>
        <p:spPr>
          <a:xfrm>
            <a:off x="5852391" y="8130079"/>
            <a:ext cx="4681913" cy="614912"/>
          </a:xfrm>
          <a:prstGeom prst="rect">
            <a:avLst/>
          </a:prstGeom>
          <a:noFill/>
        </p:spPr>
        <p:txBody>
          <a:bodyPr wrap="square" lIns="121789" tIns="60894" rIns="121789" bIns="60894" rtlCol="0">
            <a:spAutoFit/>
          </a:bodyPr>
          <a:lstStyle/>
          <a:p>
            <a:r>
              <a:rPr lang="en-US" sz="1600" dirty="0">
                <a:latin typeface="+mn-lt"/>
              </a:rPr>
              <a:t>*Total exceptions may include declination, medical contraindication or religious exemption.  </a:t>
            </a:r>
          </a:p>
        </p:txBody>
      </p:sp>
      <p:sp>
        <p:nvSpPr>
          <p:cNvPr id="9" name="Slide Number Placeholder 8"/>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26</a:t>
            </a:fld>
            <a:endParaRPr lang="en-US" altLang="en-US" dirty="0">
              <a:solidFill>
                <a:srgbClr val="DDDDDD"/>
              </a:solidFill>
            </a:endParaRPr>
          </a:p>
        </p:txBody>
      </p:sp>
    </p:spTree>
    <p:extLst>
      <p:ext uri="{BB962C8B-B14F-4D97-AF65-F5344CB8AC3E}">
        <p14:creationId xmlns:p14="http://schemas.microsoft.com/office/powerpoint/2010/main" val="304438767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16345" y="1613362"/>
            <a:ext cx="11024639" cy="2200469"/>
          </a:xfrm>
          <a:prstGeom prst="rect">
            <a:avLst/>
          </a:prstGeom>
        </p:spPr>
        <p:txBody>
          <a:bodyPr wrap="square" lIns="121789" tIns="60894" rIns="121789" bIns="60894">
            <a:spAutoFit/>
          </a:bodyPr>
          <a:lstStyle/>
          <a:p>
            <a:pPr algn="ctr"/>
            <a:r>
              <a:rPr lang="en-US" sz="2700" b="1" dirty="0">
                <a:latin typeface="Calibri" panose="020F0502020204030204" pitchFamily="34" charset="0"/>
              </a:rPr>
              <a:t>Mean Percent of HCP Influenza Vaccinations and Declinations as Reported by Massachusetts Clinics, Nursing Homes, Rest Homes and Adult Day Health Programs: </a:t>
            </a:r>
            <a:r>
              <a:rPr lang="en-US" sz="2700" b="1" dirty="0" smtClean="0">
                <a:latin typeface="Calibri" panose="020F0502020204030204" pitchFamily="34" charset="0"/>
              </a:rPr>
              <a:t>2012-2017</a:t>
            </a:r>
            <a:r>
              <a:rPr lang="en-US" sz="2700" b="1" dirty="0" smtClean="0">
                <a:solidFill>
                  <a:srgbClr val="FF0000"/>
                </a:solidFill>
                <a:latin typeface="Calibri" panose="020F0502020204030204" pitchFamily="34" charset="0"/>
              </a:rPr>
              <a:t> </a:t>
            </a:r>
            <a:r>
              <a:rPr lang="en-US" sz="2700" b="1" dirty="0">
                <a:latin typeface="Calibri" panose="020F0502020204030204" pitchFamily="34" charset="0"/>
              </a:rPr>
              <a:t>Seasons</a:t>
            </a:r>
          </a:p>
          <a:p>
            <a:pPr algn="ctr"/>
            <a:endParaRPr lang="en-US" sz="2700" b="1" cap="small" dirty="0"/>
          </a:p>
          <a:p>
            <a:pPr algn="ctr"/>
            <a:endParaRPr lang="en-US" sz="2700" dirty="0"/>
          </a:p>
        </p:txBody>
      </p:sp>
      <p:sp>
        <p:nvSpPr>
          <p:cNvPr id="11" name="Rectangle 10"/>
          <p:cNvSpPr/>
          <p:nvPr/>
        </p:nvSpPr>
        <p:spPr>
          <a:xfrm>
            <a:off x="5424561" y="351137"/>
            <a:ext cx="6454210" cy="860877"/>
          </a:xfrm>
          <a:prstGeom prst="rect">
            <a:avLst/>
          </a:prstGeom>
        </p:spPr>
        <p:txBody>
          <a:bodyPr wrap="square" lIns="121789" tIns="60894" rIns="121789" bIns="60894">
            <a:spAutoFit/>
          </a:bodyPr>
          <a:lstStyle/>
          <a:p>
            <a:pPr algn="ctr"/>
            <a:r>
              <a:rPr lang="en-US" altLang="en-US" b="1" dirty="0" smtClean="0">
                <a:solidFill>
                  <a:srgbClr val="FFFFFF"/>
                </a:solidFill>
                <a:latin typeface="+mn-lt"/>
              </a:rPr>
              <a:t>Trends Over Time: Clinics, Nursing Homes, Rest Homes and Adult Day Health Programs   </a:t>
            </a:r>
            <a:endParaRPr lang="en-US" altLang="en-US" b="1" dirty="0">
              <a:solidFill>
                <a:srgbClr val="FFFFFF"/>
              </a:solidFill>
              <a:latin typeface="+mn-lt"/>
            </a:endParaRPr>
          </a:p>
        </p:txBody>
      </p:sp>
      <p:sp>
        <p:nvSpPr>
          <p:cNvPr id="3" name="TextBox 2"/>
          <p:cNvSpPr txBox="1"/>
          <p:nvPr/>
        </p:nvSpPr>
        <p:spPr>
          <a:xfrm>
            <a:off x="616875" y="8453392"/>
            <a:ext cx="9615374" cy="415365"/>
          </a:xfrm>
          <a:prstGeom prst="rect">
            <a:avLst/>
          </a:prstGeom>
          <a:noFill/>
        </p:spPr>
        <p:txBody>
          <a:bodyPr wrap="square" lIns="121789" tIns="60894" rIns="121789" bIns="60894" rtlCol="0">
            <a:spAutoFit/>
          </a:bodyPr>
          <a:lstStyle/>
          <a:p>
            <a:r>
              <a:rPr lang="en-US" sz="1900" dirty="0">
                <a:latin typeface="+mn-lt"/>
              </a:rPr>
              <a:t>* 2015-2016 Season was the first year Adult Day Health Programs were required to report.  </a:t>
            </a:r>
          </a:p>
        </p:txBody>
      </p:sp>
      <p:grpSp>
        <p:nvGrpSpPr>
          <p:cNvPr id="30" name="Group 29"/>
          <p:cNvGrpSpPr>
            <a:grpSpLocks/>
          </p:cNvGrpSpPr>
          <p:nvPr/>
        </p:nvGrpSpPr>
        <p:grpSpPr bwMode="auto">
          <a:xfrm>
            <a:off x="316345" y="3132092"/>
            <a:ext cx="11329431" cy="4849858"/>
            <a:chOff x="0" y="0"/>
            <a:chExt cx="5624487" cy="2956891"/>
          </a:xfrm>
        </p:grpSpPr>
        <p:graphicFrame>
          <p:nvGraphicFramePr>
            <p:cNvPr id="31" name="Chart 30"/>
            <p:cNvGraphicFramePr>
              <a:graphicFrameLocks/>
            </p:cNvGraphicFramePr>
            <p:nvPr>
              <p:extLst>
                <p:ext uri="{D42A27DB-BD31-4B8C-83A1-F6EECF244321}">
                  <p14:modId xmlns:p14="http://schemas.microsoft.com/office/powerpoint/2010/main" val="785970154"/>
                </p:ext>
              </p:extLst>
            </p:nvPr>
          </p:nvGraphicFramePr>
          <p:xfrm>
            <a:off x="0" y="0"/>
            <a:ext cx="5587034" cy="2956891"/>
          </p:xfrm>
          <a:graphic>
            <a:graphicData uri="http://schemas.openxmlformats.org/drawingml/2006/chart">
              <c:chart xmlns:c="http://schemas.openxmlformats.org/drawingml/2006/chart" xmlns:r="http://schemas.openxmlformats.org/officeDocument/2006/relationships" r:id="rId3"/>
            </a:graphicData>
          </a:graphic>
        </p:graphicFrame>
        <p:sp>
          <p:nvSpPr>
            <p:cNvPr id="32" name="Text Box 13"/>
            <p:cNvSpPr txBox="1">
              <a:spLocks noChangeArrowheads="1"/>
            </p:cNvSpPr>
            <p:nvPr/>
          </p:nvSpPr>
          <p:spPr bwMode="auto">
            <a:xfrm>
              <a:off x="3852285" y="175081"/>
              <a:ext cx="672585" cy="379338"/>
            </a:xfrm>
            <a:prstGeom prst="rect">
              <a:avLst/>
            </a:prstGeom>
            <a:noFill/>
            <a:ln>
              <a:noFill/>
            </a:ln>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rtl="0"/>
              <a:r>
                <a:rPr lang="en-US" sz="2000" b="1" i="0" baseline="0" dirty="0">
                  <a:effectLst/>
                </a:rPr>
                <a:t>Rest Home</a:t>
              </a:r>
              <a:endParaRPr lang="en-US" sz="2000" dirty="0">
                <a:effectLst/>
              </a:endParaRPr>
            </a:p>
          </p:txBody>
        </p:sp>
        <p:sp>
          <p:nvSpPr>
            <p:cNvPr id="33" name="Text Box 16"/>
            <p:cNvSpPr txBox="1">
              <a:spLocks noChangeArrowheads="1"/>
            </p:cNvSpPr>
            <p:nvPr/>
          </p:nvSpPr>
          <p:spPr bwMode="auto">
            <a:xfrm>
              <a:off x="2370010" y="203376"/>
              <a:ext cx="1167944" cy="165352"/>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2000" b="1" i="0" u="none" strike="noStrike" baseline="0" dirty="0">
                  <a:solidFill>
                    <a:srgbClr val="000000"/>
                  </a:solidFill>
                  <a:latin typeface="Arial"/>
                  <a:cs typeface="Arial"/>
                </a:rPr>
                <a:t>Nursing Homes</a:t>
              </a:r>
            </a:p>
          </p:txBody>
        </p:sp>
        <p:sp>
          <p:nvSpPr>
            <p:cNvPr id="34" name="Line 18"/>
            <p:cNvSpPr>
              <a:spLocks noChangeShapeType="1"/>
            </p:cNvSpPr>
            <p:nvPr/>
          </p:nvSpPr>
          <p:spPr bwMode="auto">
            <a:xfrm flipV="1">
              <a:off x="573029" y="632996"/>
              <a:ext cx="4813445" cy="0"/>
            </a:xfrm>
            <a:prstGeom prst="line">
              <a:avLst/>
            </a:prstGeom>
            <a:ln w="19050">
              <a:solidFill>
                <a:schemeClr val="tx2"/>
              </a:solidFill>
              <a:headEnd/>
              <a:tailEnd/>
            </a:ln>
          </p:spPr>
          <p:style>
            <a:lnRef idx="1">
              <a:schemeClr val="accent2"/>
            </a:lnRef>
            <a:fillRef idx="0">
              <a:schemeClr val="accent2"/>
            </a:fillRef>
            <a:effectRef idx="0">
              <a:schemeClr val="accent2"/>
            </a:effectRef>
            <a:fontRef idx="minor">
              <a:schemeClr val="tx1"/>
            </a:fontRef>
          </p:style>
          <p:txBody>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dirty="0"/>
            </a:p>
          </p:txBody>
        </p:sp>
        <p:sp>
          <p:nvSpPr>
            <p:cNvPr id="35" name="Text Box 52"/>
            <p:cNvSpPr txBox="1">
              <a:spLocks noChangeArrowheads="1"/>
            </p:cNvSpPr>
            <p:nvPr/>
          </p:nvSpPr>
          <p:spPr bwMode="auto">
            <a:xfrm>
              <a:off x="987231" y="163634"/>
              <a:ext cx="794478" cy="182327"/>
            </a:xfrm>
            <a:prstGeom prst="rect">
              <a:avLst/>
            </a:prstGeom>
            <a:solidFill>
              <a:srgbClr xmlns:mc="http://schemas.openxmlformats.org/markup-compatibility/2006" xmlns:a14="http://schemas.microsoft.com/office/drawing/2010/main" val="FFFFFF" mc:Ignorable="a14" a14:legacySpreadsheetColorIndex="65"/>
            </a:solidFill>
            <a:ln>
              <a:noFill/>
            </a:ln>
            <a:extLst>
              <a:ext uri="{91240B29-F687-4F45-9708-019B960494DF}">
                <a14:hiddenLine xmlns:a14="http://schemas.microsoft.com/office/drawing/2010/main" w="9525">
                  <a:solidFill>
                    <a:srgbClr xmlns:mc="http://schemas.openxmlformats.org/markup-compatibility/2006" val="000000" mc:Ignorable="a14" a14:legacySpreadsheetColorIndex="64"/>
                  </a:solidFill>
                  <a:miter lim="800000"/>
                  <a:headEnd/>
                  <a:tailEnd/>
                </a14:hiddenLine>
              </a:ext>
            </a:extLst>
          </p:spPr>
          <p:txBody>
            <a:bodyPr wrap="square" lIns="27432" tIns="22860" rIns="0" bIns="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sz="2000" b="1" i="0" u="none" strike="noStrike" baseline="0" dirty="0">
                  <a:solidFill>
                    <a:srgbClr val="000000"/>
                  </a:solidFill>
                  <a:latin typeface="Arial"/>
                  <a:cs typeface="Arial"/>
                </a:rPr>
                <a:t>Clinic</a:t>
              </a:r>
            </a:p>
          </p:txBody>
        </p:sp>
        <p:sp>
          <p:nvSpPr>
            <p:cNvPr id="36" name="TextBox 11"/>
            <p:cNvSpPr txBox="1"/>
            <p:nvPr/>
          </p:nvSpPr>
          <p:spPr bwMode="auto">
            <a:xfrm>
              <a:off x="4817517" y="71353"/>
              <a:ext cx="806970" cy="274609"/>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2000" b="1" dirty="0" smtClean="0">
                  <a:solidFill>
                    <a:schemeClr val="tx2">
                      <a:lumMod val="50000"/>
                    </a:schemeClr>
                  </a:solidFill>
                </a:rPr>
                <a:t>Adult Day Health*</a:t>
              </a:r>
              <a:endParaRPr lang="en-US" sz="2000" b="1" dirty="0">
                <a:solidFill>
                  <a:schemeClr val="tx2">
                    <a:lumMod val="50000"/>
                  </a:schemeClr>
                </a:solidFill>
              </a:endParaRPr>
            </a:p>
          </p:txBody>
        </p:sp>
      </p:grpSp>
      <p:sp>
        <p:nvSpPr>
          <p:cNvPr id="5" name="Slide Number Placeholder 4"/>
          <p:cNvSpPr>
            <a:spLocks noGrp="1"/>
          </p:cNvSpPr>
          <p:nvPr>
            <p:ph type="sldNum" sz="quarter" idx="11"/>
          </p:nvPr>
        </p:nvSpPr>
        <p:spPr/>
        <p:txBody>
          <a:bodyPr/>
          <a:lstStyle/>
          <a:p>
            <a:pPr>
              <a:defRPr/>
            </a:pPr>
            <a:fld id="{0BD109FE-154F-49E4-8D02-47A3E8B5008A}" type="slidenum">
              <a:rPr lang="en-US" altLang="en-US" smtClean="0">
                <a:solidFill>
                  <a:srgbClr val="DDDDDD"/>
                </a:solidFill>
              </a:rPr>
              <a:pPr>
                <a:defRPr/>
              </a:pPr>
              <a:t>27</a:t>
            </a:fld>
            <a:endParaRPr lang="en-US" altLang="en-US" dirty="0">
              <a:solidFill>
                <a:srgbClr val="DDDDDD"/>
              </a:solidFill>
            </a:endParaRPr>
          </a:p>
        </p:txBody>
      </p:sp>
    </p:spTree>
    <p:extLst>
      <p:ext uri="{BB962C8B-B14F-4D97-AF65-F5344CB8AC3E}">
        <p14:creationId xmlns:p14="http://schemas.microsoft.com/office/powerpoint/2010/main" val="4246568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886661" y="0"/>
            <a:ext cx="5785168" cy="1522413"/>
          </a:xfrm>
        </p:spPr>
        <p:txBody>
          <a:bodyPr/>
          <a:lstStyle/>
          <a:p>
            <a:pPr eaLnBrk="1" hangingPunct="1"/>
            <a:r>
              <a:rPr lang="en-US" altLang="en-US" b="1" dirty="0" smtClean="0">
                <a:solidFill>
                  <a:schemeClr val="bg1"/>
                </a:solidFill>
              </a:rPr>
              <a:t>Conclusions</a:t>
            </a:r>
          </a:p>
        </p:txBody>
      </p:sp>
      <p:sp>
        <p:nvSpPr>
          <p:cNvPr id="30723" name="Rectangle 3"/>
          <p:cNvSpPr>
            <a:spLocks noGrp="1" noChangeArrowheads="1"/>
          </p:cNvSpPr>
          <p:nvPr>
            <p:ph type="body" idx="1"/>
          </p:nvPr>
        </p:nvSpPr>
        <p:spPr>
          <a:xfrm>
            <a:off x="608965" y="1750774"/>
            <a:ext cx="10961370" cy="7201857"/>
          </a:xfrm>
        </p:spPr>
        <p:txBody>
          <a:bodyPr/>
          <a:lstStyle/>
          <a:p>
            <a:pPr eaLnBrk="1" hangingPunct="1">
              <a:buFont typeface="Arial" panose="020B0604020202020204" pitchFamily="34" charset="0"/>
              <a:buChar char="•"/>
            </a:pPr>
            <a:r>
              <a:rPr lang="en-US" altLang="en-US" sz="2400" dirty="0" smtClean="0">
                <a:latin typeface="Calibri" pitchFamily="34" charset="0"/>
              </a:rPr>
              <a:t>All facility types (except Clinics) have reported higher vaccination rates in 2016-2017</a:t>
            </a:r>
            <a:r>
              <a:rPr lang="en-US" altLang="en-US" sz="2400" b="1" dirty="0" smtClean="0">
                <a:solidFill>
                  <a:srgbClr val="FF0000"/>
                </a:solidFill>
                <a:latin typeface="Calibri" pitchFamily="34" charset="0"/>
              </a:rPr>
              <a:t> </a:t>
            </a:r>
            <a:r>
              <a:rPr lang="en-US" altLang="en-US" sz="2400" dirty="0" smtClean="0">
                <a:latin typeface="Calibri" pitchFamily="34" charset="0"/>
              </a:rPr>
              <a:t>when compared to 2012-2013 season.  </a:t>
            </a:r>
          </a:p>
          <a:p>
            <a:pPr eaLnBrk="1" hangingPunct="1">
              <a:buFont typeface="Arial" panose="020B0604020202020204" pitchFamily="34" charset="0"/>
              <a:buChar char="•"/>
            </a:pPr>
            <a:endParaRPr lang="en-US" altLang="en-US" sz="2400" dirty="0" smtClean="0">
              <a:latin typeface="Calibri" pitchFamily="34" charset="0"/>
            </a:endParaRPr>
          </a:p>
          <a:p>
            <a:pPr eaLnBrk="1" hangingPunct="1">
              <a:buFont typeface="Arial" panose="020B0604020202020204" pitchFamily="34" charset="0"/>
              <a:buChar char="•"/>
            </a:pPr>
            <a:r>
              <a:rPr lang="en-US" altLang="en-US" sz="2400" dirty="0" smtClean="0">
                <a:latin typeface="Calibri" pitchFamily="34" charset="0"/>
              </a:rPr>
              <a:t>Overall acute care hospital vaccine coverage exceeds the DPH and Healthy People 2020 benchmark for the third consecutive year.</a:t>
            </a:r>
          </a:p>
          <a:p>
            <a:pPr eaLnBrk="1" hangingPunct="1">
              <a:buFont typeface="Arial" panose="020B0604020202020204" pitchFamily="34" charset="0"/>
              <a:buChar char="•"/>
            </a:pPr>
            <a:endParaRPr lang="en-US" altLang="en-US" sz="2400" dirty="0" smtClean="0">
              <a:latin typeface="Calibri" pitchFamily="34" charset="0"/>
            </a:endParaRPr>
          </a:p>
          <a:p>
            <a:pPr eaLnBrk="1" hangingPunct="1">
              <a:buFont typeface="Arial" panose="020B0604020202020204" pitchFamily="34" charset="0"/>
              <a:buChar char="•"/>
            </a:pPr>
            <a:r>
              <a:rPr lang="en-US" altLang="en-US" sz="2400" dirty="0" smtClean="0">
                <a:latin typeface="Calibri" pitchFamily="34" charset="0"/>
              </a:rPr>
              <a:t>No other facility type reached the established overall performance goal.</a:t>
            </a:r>
          </a:p>
          <a:p>
            <a:pPr marL="0" indent="0" eaLnBrk="1" hangingPunct="1">
              <a:buNone/>
            </a:pPr>
            <a:endParaRPr lang="en-US" altLang="en-US" sz="2400" dirty="0" smtClean="0">
              <a:latin typeface="Calibri" pitchFamily="34" charset="0"/>
            </a:endParaRPr>
          </a:p>
          <a:p>
            <a:pPr eaLnBrk="1" hangingPunct="1">
              <a:buFont typeface="Arial" panose="020B0604020202020204" pitchFamily="34" charset="0"/>
              <a:buChar char="•"/>
            </a:pPr>
            <a:r>
              <a:rPr lang="en-US" altLang="en-US" sz="2400" dirty="0" smtClean="0">
                <a:latin typeface="Calibri" pitchFamily="34" charset="0"/>
              </a:rPr>
              <a:t>The range of vaccine coverage continues to vary widely. </a:t>
            </a:r>
          </a:p>
          <a:p>
            <a:pPr marL="0" indent="0" eaLnBrk="1" hangingPunct="1">
              <a:buNone/>
            </a:pPr>
            <a:endParaRPr lang="en-US" altLang="en-US" sz="2400" dirty="0" smtClean="0">
              <a:latin typeface="Calibri" pitchFamily="34" charset="0"/>
            </a:endParaRPr>
          </a:p>
          <a:p>
            <a:pPr marL="0" indent="0" eaLnBrk="1" hangingPunct="1">
              <a:buNone/>
            </a:pPr>
            <a:endParaRPr lang="en-US" altLang="en-US" sz="2400" dirty="0" smtClean="0">
              <a:latin typeface="Calibri" pitchFamily="34" charset="0"/>
            </a:endParaRPr>
          </a:p>
          <a:p>
            <a:pPr marL="0" indent="0" eaLnBrk="1" hangingPunct="1">
              <a:buNone/>
            </a:pPr>
            <a:endParaRPr lang="en-US" altLang="en-US" sz="2700" dirty="0" smtClean="0">
              <a:latin typeface="Calibri" pitchFamily="34" charset="0"/>
            </a:endParaRPr>
          </a:p>
          <a:p>
            <a:pPr eaLnBrk="1" hangingPunct="1">
              <a:buFont typeface="Arial" panose="020B0604020202020204" pitchFamily="34" charset="0"/>
              <a:buChar char="•"/>
            </a:pPr>
            <a:endParaRPr lang="en-US" altLang="en-US" sz="2700" dirty="0" smtClean="0">
              <a:latin typeface="Calibri" pitchFamily="34" charset="0"/>
            </a:endParaRPr>
          </a:p>
          <a:p>
            <a:pPr eaLnBrk="1" hangingPunct="1">
              <a:buFont typeface="Courier New" panose="02070309020205020404" pitchFamily="49" charset="0"/>
              <a:buChar char="o"/>
            </a:pPr>
            <a:endParaRPr lang="en-US" altLang="en-US" sz="2700" dirty="0" smtClean="0">
              <a:latin typeface="Calibri" pitchFamily="34" charset="0"/>
            </a:endParaRPr>
          </a:p>
          <a:p>
            <a:pPr marL="0" indent="0" eaLnBrk="1" hangingPunct="1">
              <a:buNone/>
            </a:pPr>
            <a:endParaRPr lang="en-US" altLang="en-US" sz="2700" dirty="0">
              <a:latin typeface="Calibri" pitchFamily="34" charset="0"/>
            </a:endParaRPr>
          </a:p>
        </p:txBody>
      </p:sp>
      <p:sp>
        <p:nvSpPr>
          <p:cNvPr id="3" name="Slide Number Placeholder 2"/>
          <p:cNvSpPr>
            <a:spLocks noGrp="1"/>
          </p:cNvSpPr>
          <p:nvPr>
            <p:ph type="sldNum" sz="quarter" idx="11"/>
          </p:nvPr>
        </p:nvSpPr>
        <p:spPr/>
        <p:txBody>
          <a:bodyPr/>
          <a:lstStyle/>
          <a:p>
            <a:pPr>
              <a:defRPr/>
            </a:pPr>
            <a:fld id="{9A3CBEC9-3421-470A-8847-5F6DEB543E53}" type="slidenum">
              <a:rPr lang="en-US" altLang="en-US" smtClean="0">
                <a:solidFill>
                  <a:srgbClr val="DDDDDD"/>
                </a:solidFill>
              </a:rPr>
              <a:pPr>
                <a:defRPr/>
              </a:pPr>
              <a:t>28</a:t>
            </a:fld>
            <a:endParaRPr lang="en-US" altLang="en-US" dirty="0">
              <a:solidFill>
                <a:srgbClr val="DDDDDD"/>
              </a:solidFill>
            </a:endParaRPr>
          </a:p>
        </p:txBody>
      </p:sp>
    </p:spTree>
    <p:extLst>
      <p:ext uri="{BB962C8B-B14F-4D97-AF65-F5344CB8AC3E}">
        <p14:creationId xmlns:p14="http://schemas.microsoft.com/office/powerpoint/2010/main" val="22098696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r>
            <a:br>
              <a:rPr lang="en-US" dirty="0" smtClean="0"/>
            </a:br>
            <a:r>
              <a:rPr lang="en-US" dirty="0" smtClean="0"/>
              <a:t>Enhanced </a:t>
            </a:r>
            <a:r>
              <a:rPr lang="en-US" dirty="0"/>
              <a:t>Public Health Actions </a:t>
            </a:r>
            <a:br>
              <a:rPr lang="en-US" dirty="0"/>
            </a:br>
            <a:endParaRPr lang="en-US" dirty="0"/>
          </a:p>
        </p:txBody>
      </p:sp>
      <p:sp>
        <p:nvSpPr>
          <p:cNvPr id="3" name="Content Placeholder 2"/>
          <p:cNvSpPr>
            <a:spLocks noGrp="1"/>
          </p:cNvSpPr>
          <p:nvPr>
            <p:ph idx="1"/>
          </p:nvPr>
        </p:nvSpPr>
        <p:spPr>
          <a:xfrm>
            <a:off x="608965" y="1750774"/>
            <a:ext cx="10961370" cy="6773793"/>
          </a:xfrm>
        </p:spPr>
        <p:txBody>
          <a:bodyPr/>
          <a:lstStyle/>
          <a:p>
            <a:r>
              <a:rPr lang="en-US" sz="2000" dirty="0" smtClean="0"/>
              <a:t>DPH is planning a two part webinar series targeting Adult Day Health Centers, Clinics, Nursing Homes and Rest Homes.  Program content will include: Influenza disease burden,  key facts about the current season; surveillance and reporting;  and strategies for increasing HCP coverage.</a:t>
            </a:r>
          </a:p>
          <a:p>
            <a:endParaRPr lang="en-US" sz="2000" dirty="0"/>
          </a:p>
          <a:p>
            <a:r>
              <a:rPr lang="en-US" sz="2000" dirty="0" smtClean="0"/>
              <a:t>DPH will continue to reinforce the reporting requirement and statewide performance goal during dialysis trainings, and on-site </a:t>
            </a:r>
            <a:r>
              <a:rPr lang="en-US" sz="2000" dirty="0"/>
              <a:t>Infection Control Assessment and Response (ICAR) visits in nursing </a:t>
            </a:r>
            <a:r>
              <a:rPr lang="en-US" sz="2000" dirty="0" smtClean="0"/>
              <a:t>homes. </a:t>
            </a:r>
            <a:endParaRPr lang="en-US" sz="2000" dirty="0"/>
          </a:p>
          <a:p>
            <a:pPr marL="0" indent="0">
              <a:buNone/>
            </a:pPr>
            <a:endParaRPr lang="en-US" sz="2000" dirty="0" smtClean="0">
              <a:solidFill>
                <a:srgbClr val="FF0000"/>
              </a:solidFill>
            </a:endParaRPr>
          </a:p>
          <a:p>
            <a:r>
              <a:rPr lang="en-US" sz="2000" dirty="0" smtClean="0"/>
              <a:t>DPH </a:t>
            </a:r>
            <a:r>
              <a:rPr lang="en-US" sz="2000" dirty="0"/>
              <a:t>will continue to monitor trends and report annual compliance with the HCP influenza vaccination requirements</a:t>
            </a:r>
            <a:r>
              <a:rPr lang="en-US" sz="2000" dirty="0" smtClean="0"/>
              <a:t>.</a:t>
            </a:r>
          </a:p>
          <a:p>
            <a:pPr marL="0" indent="0">
              <a:buNone/>
            </a:pPr>
            <a:endParaRPr lang="en-US" sz="2000" dirty="0"/>
          </a:p>
          <a:p>
            <a:r>
              <a:rPr lang="en-US" sz="2000" dirty="0"/>
              <a:t>DPH will promote continuous quality improvement, and recommend licensed facilities share vaccination rates with all staff, including administrators, boards of directors, practice managers, ombudsperson and patient/family councils. </a:t>
            </a:r>
            <a:endParaRPr lang="en-US" sz="2000" dirty="0" smtClean="0"/>
          </a:p>
          <a:p>
            <a:pPr marL="0" indent="0">
              <a:buNone/>
            </a:pPr>
            <a:endParaRPr lang="en-US" sz="2000" dirty="0"/>
          </a:p>
          <a:p>
            <a:r>
              <a:rPr lang="en-US" sz="2000" dirty="0"/>
              <a:t>DPH will continue to encourage facilities to evaluate their current influenza vaccination program and policies and develop an action plan to maximize  influenza vaccination coverage of HCP to achieve the Healthy People 2020 and DPH target of 90% vaccination</a:t>
            </a:r>
          </a:p>
          <a:p>
            <a:pPr marL="0" indent="0">
              <a:buNone/>
            </a:pPr>
            <a:endParaRPr lang="en-US" sz="2000" dirty="0"/>
          </a:p>
          <a:p>
            <a:r>
              <a:rPr lang="en-US" sz="2000" dirty="0"/>
              <a:t>DPH will collaborate with public health partners to intensify efforts to </a:t>
            </a:r>
            <a:r>
              <a:rPr lang="en-US" sz="2000" dirty="0" smtClean="0"/>
              <a:t>improve immunization </a:t>
            </a:r>
            <a:r>
              <a:rPr lang="en-US" sz="2000" dirty="0"/>
              <a:t>rates among HCP, especially among low outliers. </a:t>
            </a:r>
          </a:p>
          <a:p>
            <a:endParaRPr lang="en-US" dirty="0"/>
          </a:p>
        </p:txBody>
      </p:sp>
      <p:sp>
        <p:nvSpPr>
          <p:cNvPr id="6" name="Slide Number Placeholder 5"/>
          <p:cNvSpPr>
            <a:spLocks noGrp="1"/>
          </p:cNvSpPr>
          <p:nvPr>
            <p:ph type="sldNum" sz="quarter" idx="11"/>
          </p:nvPr>
        </p:nvSpPr>
        <p:spPr/>
        <p:txBody>
          <a:bodyPr/>
          <a:lstStyle/>
          <a:p>
            <a:pPr>
              <a:defRPr/>
            </a:pPr>
            <a:fld id="{9A3CBEC9-3421-470A-8847-5F6DEB543E53}" type="slidenum">
              <a:rPr lang="en-US" altLang="en-US" smtClean="0">
                <a:solidFill>
                  <a:srgbClr val="DDDDDD"/>
                </a:solidFill>
              </a:rPr>
              <a:pPr>
                <a:defRPr/>
              </a:pPr>
              <a:t>29</a:t>
            </a:fld>
            <a:endParaRPr lang="en-US" altLang="en-US" dirty="0">
              <a:solidFill>
                <a:srgbClr val="DDDDDD"/>
              </a:solidFill>
            </a:endParaRPr>
          </a:p>
        </p:txBody>
      </p:sp>
    </p:spTree>
    <p:extLst>
      <p:ext uri="{BB962C8B-B14F-4D97-AF65-F5344CB8AC3E}">
        <p14:creationId xmlns:p14="http://schemas.microsoft.com/office/powerpoint/2010/main" val="2097965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 </a:t>
            </a:r>
          </a:p>
        </p:txBody>
      </p:sp>
      <p:sp>
        <p:nvSpPr>
          <p:cNvPr id="3" name="Content Placeholder 2"/>
          <p:cNvSpPr>
            <a:spLocks noGrp="1"/>
          </p:cNvSpPr>
          <p:nvPr>
            <p:ph idx="1"/>
          </p:nvPr>
        </p:nvSpPr>
        <p:spPr>
          <a:xfrm>
            <a:off x="609691" y="1751104"/>
            <a:ext cx="10960101" cy="6899275"/>
          </a:xfrm>
        </p:spPr>
        <p:txBody>
          <a:bodyPr/>
          <a:lstStyle/>
          <a:p>
            <a:pPr marL="0" indent="0">
              <a:buNone/>
            </a:pPr>
            <a:r>
              <a:rPr lang="en-US" sz="2200" dirty="0"/>
              <a:t>As a condition of licensure, DPH regulations require health care facilities, including hospitals, ambulatory surgical centers, dialysis centers, clinics, nursing homes, rest homes, and adult day health programs to:</a:t>
            </a:r>
          </a:p>
          <a:p>
            <a:pPr marL="0" indent="0">
              <a:buNone/>
            </a:pPr>
            <a:endParaRPr lang="en-US" sz="2200" dirty="0"/>
          </a:p>
          <a:p>
            <a:r>
              <a:rPr lang="en-US" sz="2200" dirty="0"/>
              <a:t>Offer free-of-charge, annual influenza vaccine to all personnel (full and part-time employees, contracted employees, volunteers, house staff and students);</a:t>
            </a:r>
          </a:p>
          <a:p>
            <a:pPr lvl="0"/>
            <a:r>
              <a:rPr lang="en-US" sz="2200" dirty="0"/>
              <a:t>Document receipt of influenza vaccine administered within and outside the facility or document the declination of immunization for HCP; and</a:t>
            </a:r>
          </a:p>
          <a:p>
            <a:pPr lvl="0"/>
            <a:r>
              <a:rPr lang="en-US" sz="2200" dirty="0"/>
              <a:t>Report information to DPH documenting compliance with the vaccination requirement, in accordance with reporting and data collection guidelines of the Commissioner (105 CMR</a:t>
            </a:r>
            <a:r>
              <a:rPr lang="en-US" sz="2200" dirty="0" smtClean="0"/>
              <a:t>.)</a:t>
            </a:r>
          </a:p>
          <a:p>
            <a:pPr marL="0" lvl="0" indent="0">
              <a:buNone/>
            </a:pPr>
            <a:endParaRPr lang="en-US" sz="2200" dirty="0" smtClean="0">
              <a:solidFill>
                <a:srgbClr val="000000"/>
              </a:solidFill>
            </a:endParaRPr>
          </a:p>
          <a:p>
            <a:pPr marL="0" lvl="0" indent="0">
              <a:buNone/>
            </a:pPr>
            <a:r>
              <a:rPr lang="en-US" sz="2200" dirty="0" smtClean="0">
                <a:solidFill>
                  <a:srgbClr val="000000"/>
                </a:solidFill>
              </a:rPr>
              <a:t>105 </a:t>
            </a:r>
            <a:r>
              <a:rPr lang="en-US" sz="2200" dirty="0">
                <a:solidFill>
                  <a:srgbClr val="000000"/>
                </a:solidFill>
              </a:rPr>
              <a:t>CMR 130.325, 105 CMR 140.150, 105 CMR 150.002(D)(8), 105 CMR 158.030(L)(8)  </a:t>
            </a:r>
          </a:p>
          <a:p>
            <a:pPr marL="0" indent="0">
              <a:buNone/>
            </a:pPr>
            <a:endParaRPr lang="en-US" sz="2200" dirty="0"/>
          </a:p>
          <a:p>
            <a:pPr lvl="0"/>
            <a:r>
              <a:rPr lang="en-US" sz="2200" dirty="0" smtClean="0"/>
              <a:t>Centers </a:t>
            </a:r>
            <a:r>
              <a:rPr lang="en-US" sz="2200" dirty="0"/>
              <a:t>for Medicare &amp; Medicaid Services (CMS) Quality Reporting </a:t>
            </a:r>
            <a:r>
              <a:rPr lang="en-US" sz="2200" dirty="0" smtClean="0"/>
              <a:t>Programs</a:t>
            </a:r>
            <a:r>
              <a:rPr lang="en-US" sz="2200" dirty="0"/>
              <a:t> </a:t>
            </a:r>
            <a:r>
              <a:rPr lang="en-US" sz="2200" dirty="0" smtClean="0"/>
              <a:t> require </a:t>
            </a:r>
            <a:r>
              <a:rPr lang="en-US" sz="2200" dirty="0"/>
              <a:t>acute care hospitals, ambulatory surgical centers, dialysis centers and non-acute hospitals to report HCP influenza data through the National Healthcare Safety Network (NHSN) of the Centers for Disease Control and Prevention (CDC). </a:t>
            </a:r>
          </a:p>
          <a:p>
            <a:pPr lvl="0"/>
            <a:endParaRPr lang="en-US" sz="2400" dirty="0"/>
          </a:p>
          <a:p>
            <a:pPr lvl="0"/>
            <a:endParaRPr lang="en-US" sz="2700" dirty="0"/>
          </a:p>
          <a:p>
            <a:endParaRPr lang="en-US" dirty="0"/>
          </a:p>
          <a:p>
            <a:endParaRPr lang="en-US" dirty="0"/>
          </a:p>
        </p:txBody>
      </p:sp>
      <p:sp>
        <p:nvSpPr>
          <p:cNvPr id="6" name="Slide Number Placeholder 5"/>
          <p:cNvSpPr>
            <a:spLocks noGrp="1"/>
          </p:cNvSpPr>
          <p:nvPr>
            <p:ph type="sldNum" sz="quarter" idx="11"/>
          </p:nvPr>
        </p:nvSpPr>
        <p:spPr/>
        <p:txBody>
          <a:bodyPr/>
          <a:lstStyle/>
          <a:p>
            <a:pPr>
              <a:defRPr/>
            </a:pPr>
            <a:fld id="{97AF3797-32A6-46C6-BF98-E21B4AB7E1D0}" type="slidenum">
              <a:rPr lang="en-US" altLang="en-US" smtClean="0"/>
              <a:pPr>
                <a:defRPr/>
              </a:pPr>
              <a:t>3</a:t>
            </a:fld>
            <a:endParaRPr lang="en-US" altLang="en-US" dirty="0"/>
          </a:p>
        </p:txBody>
      </p:sp>
    </p:spTree>
    <p:extLst>
      <p:ext uri="{BB962C8B-B14F-4D97-AF65-F5344CB8AC3E}">
        <p14:creationId xmlns:p14="http://schemas.microsoft.com/office/powerpoint/2010/main" val="35456023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t>
            </a:r>
            <a:endParaRPr lang="en-US" dirty="0"/>
          </a:p>
        </p:txBody>
      </p:sp>
      <p:sp>
        <p:nvSpPr>
          <p:cNvPr id="3" name="Content Placeholder 2"/>
          <p:cNvSpPr>
            <a:spLocks noGrp="1"/>
          </p:cNvSpPr>
          <p:nvPr>
            <p:ph idx="1"/>
          </p:nvPr>
        </p:nvSpPr>
        <p:spPr/>
        <p:txBody>
          <a:bodyPr/>
          <a:lstStyle/>
          <a:p>
            <a:pPr marL="0" indent="0">
              <a:buNone/>
            </a:pPr>
            <a:endParaRPr lang="en-US" sz="2200" dirty="0"/>
          </a:p>
          <a:p>
            <a:r>
              <a:rPr lang="en-US" sz="2200" dirty="0" smtClean="0"/>
              <a:t>DPH  </a:t>
            </a:r>
            <a:r>
              <a:rPr lang="en-US" sz="2200" dirty="0"/>
              <a:t>will </a:t>
            </a:r>
            <a:r>
              <a:rPr lang="en-US" sz="2200" dirty="0" smtClean="0"/>
              <a:t>disseminate this update to all licensed facilities with recommendations to distribute broadly within each facility and to use the reported </a:t>
            </a:r>
            <a:r>
              <a:rPr lang="en-US" sz="2200" dirty="0"/>
              <a:t>data to drive improvement. </a:t>
            </a:r>
            <a:endParaRPr lang="en-US" sz="2200" dirty="0" smtClean="0"/>
          </a:p>
          <a:p>
            <a:pPr marL="0" indent="0">
              <a:buNone/>
            </a:pPr>
            <a:endParaRPr lang="en-US" sz="2200" dirty="0"/>
          </a:p>
          <a:p>
            <a:r>
              <a:rPr lang="en-US" sz="2200" dirty="0" smtClean="0"/>
              <a:t>This update and facility specific results will be available </a:t>
            </a:r>
            <a:r>
              <a:rPr lang="en-US" sz="2200" dirty="0"/>
              <a:t>on the MDPH </a:t>
            </a:r>
            <a:r>
              <a:rPr lang="en-US" sz="2200" dirty="0" smtClean="0"/>
              <a:t>website:</a:t>
            </a:r>
          </a:p>
          <a:p>
            <a:pPr marL="0" indent="0" algn="ctr">
              <a:buNone/>
            </a:pPr>
            <a:r>
              <a:rPr lang="en-US" sz="2200" dirty="0" smtClean="0">
                <a:hlinkClick r:id="rId3"/>
              </a:rPr>
              <a:t>www.mass.gov/dph/dhcq</a:t>
            </a:r>
            <a:endParaRPr lang="en-US" sz="2200" dirty="0" smtClean="0"/>
          </a:p>
          <a:p>
            <a:pPr marL="0" indent="0" algn="ctr">
              <a:buNone/>
            </a:pPr>
            <a:endParaRPr lang="en-US" sz="2200" dirty="0"/>
          </a:p>
          <a:p>
            <a:pPr marL="0" indent="0" algn="ctr">
              <a:buNone/>
            </a:pPr>
            <a:endParaRPr lang="en-US" sz="2200" dirty="0"/>
          </a:p>
          <a:p>
            <a:pPr>
              <a:spcBef>
                <a:spcPts val="0"/>
              </a:spcBef>
              <a:defRPr/>
            </a:pPr>
            <a:r>
              <a:rPr lang="en-US" sz="2200" dirty="0" smtClean="0"/>
              <a:t>Please </a:t>
            </a:r>
            <a:r>
              <a:rPr lang="en-US" sz="2200" dirty="0"/>
              <a:t>direct any questions to</a:t>
            </a:r>
            <a:r>
              <a:rPr lang="en-US" sz="2200" dirty="0" smtClean="0"/>
              <a:t>:</a:t>
            </a:r>
          </a:p>
          <a:p>
            <a:pPr marL="0" indent="0">
              <a:spcBef>
                <a:spcPts val="0"/>
              </a:spcBef>
              <a:buNone/>
              <a:defRPr/>
            </a:pPr>
            <a:endParaRPr lang="en-US" sz="2200" dirty="0"/>
          </a:p>
          <a:p>
            <a:pPr marL="0" indent="0">
              <a:spcBef>
                <a:spcPts val="0"/>
              </a:spcBef>
              <a:buNone/>
              <a:defRPr/>
            </a:pPr>
            <a:r>
              <a:rPr lang="en-US" sz="2200" dirty="0"/>
              <a:t>	Katherine T. Fillo, Ph.D, RN-BC</a:t>
            </a:r>
          </a:p>
          <a:p>
            <a:pPr marL="0" indent="0">
              <a:spcBef>
                <a:spcPts val="0"/>
              </a:spcBef>
              <a:buNone/>
              <a:defRPr/>
            </a:pPr>
            <a:r>
              <a:rPr lang="en-US" sz="2200" dirty="0"/>
              <a:t>	Director of Clinical Quality </a:t>
            </a:r>
            <a:r>
              <a:rPr lang="en-US" sz="2200" dirty="0" smtClean="0"/>
              <a:t>Improvement</a:t>
            </a:r>
          </a:p>
          <a:p>
            <a:pPr marL="0" indent="0">
              <a:spcBef>
                <a:spcPts val="0"/>
              </a:spcBef>
              <a:buNone/>
              <a:defRPr/>
            </a:pPr>
            <a:r>
              <a:rPr lang="en-US" sz="2200" dirty="0"/>
              <a:t>	Bureau of Health Care Safety and Quality</a:t>
            </a:r>
          </a:p>
          <a:p>
            <a:pPr marL="0" indent="0">
              <a:spcBef>
                <a:spcPts val="0"/>
              </a:spcBef>
              <a:buNone/>
              <a:defRPr/>
            </a:pPr>
            <a:r>
              <a:rPr lang="en-US" sz="2200" dirty="0"/>
              <a:t>	</a:t>
            </a:r>
            <a:r>
              <a:rPr lang="en-US" sz="2200" dirty="0">
                <a:hlinkClick r:id="rId4"/>
              </a:rPr>
              <a:t>katherine.fillo@state.ma.us</a:t>
            </a:r>
            <a:endParaRPr lang="en-US" sz="2200" dirty="0"/>
          </a:p>
          <a:p>
            <a:pPr marL="0" indent="0">
              <a:spcBef>
                <a:spcPts val="0"/>
              </a:spcBef>
              <a:buNone/>
              <a:defRPr/>
            </a:pPr>
            <a:r>
              <a:rPr lang="en-US" sz="2200" dirty="0"/>
              <a:t>	617-753-7328</a:t>
            </a:r>
            <a:endParaRPr lang="en-US" altLang="en-US" sz="2200" dirty="0"/>
          </a:p>
          <a:p>
            <a:endParaRPr lang="en-US" dirty="0"/>
          </a:p>
          <a:p>
            <a:endParaRPr lang="en-US" dirty="0"/>
          </a:p>
        </p:txBody>
      </p:sp>
      <p:sp>
        <p:nvSpPr>
          <p:cNvPr id="7" name="Slide Number Placeholder 6"/>
          <p:cNvSpPr>
            <a:spLocks noGrp="1"/>
          </p:cNvSpPr>
          <p:nvPr>
            <p:ph type="sldNum" sz="quarter" idx="11"/>
          </p:nvPr>
        </p:nvSpPr>
        <p:spPr/>
        <p:txBody>
          <a:bodyPr/>
          <a:lstStyle/>
          <a:p>
            <a:pPr>
              <a:defRPr/>
            </a:pPr>
            <a:fld id="{9A3CBEC9-3421-470A-8847-5F6DEB543E53}" type="slidenum">
              <a:rPr lang="en-US" altLang="en-US" smtClean="0">
                <a:solidFill>
                  <a:srgbClr val="DDDDDD"/>
                </a:solidFill>
              </a:rPr>
              <a:pPr>
                <a:defRPr/>
              </a:pPr>
              <a:t>30</a:t>
            </a:fld>
            <a:endParaRPr lang="en-US" altLang="en-US" dirty="0">
              <a:solidFill>
                <a:srgbClr val="DDDDDD"/>
              </a:solidFill>
            </a:endParaRPr>
          </a:p>
        </p:txBody>
      </p:sp>
    </p:spTree>
    <p:extLst>
      <p:ext uri="{BB962C8B-B14F-4D97-AF65-F5344CB8AC3E}">
        <p14:creationId xmlns:p14="http://schemas.microsoft.com/office/powerpoint/2010/main" val="59514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idx="4294967295"/>
          </p:nvPr>
        </p:nvSpPr>
        <p:spPr>
          <a:xfrm>
            <a:off x="5886662" y="202988"/>
            <a:ext cx="5886662" cy="1522413"/>
          </a:xfrm>
        </p:spPr>
        <p:txBody>
          <a:bodyPr/>
          <a:lstStyle/>
          <a:p>
            <a:pPr eaLnBrk="1" hangingPunct="1"/>
            <a:r>
              <a:rPr lang="en-US" altLang="en-US" dirty="0" smtClean="0"/>
              <a:t>Performance Goal</a:t>
            </a:r>
            <a:endParaRPr lang="en-US" altLang="en-US" b="1" dirty="0" smtClean="0">
              <a:solidFill>
                <a:schemeClr val="bg1"/>
              </a:solidFill>
            </a:endParaRPr>
          </a:p>
        </p:txBody>
      </p:sp>
      <p:sp>
        <p:nvSpPr>
          <p:cNvPr id="6147" name="Content Placeholder 2"/>
          <p:cNvSpPr>
            <a:spLocks noGrp="1"/>
          </p:cNvSpPr>
          <p:nvPr>
            <p:ph idx="4294967295"/>
          </p:nvPr>
        </p:nvSpPr>
        <p:spPr>
          <a:xfrm>
            <a:off x="608965" y="1725402"/>
            <a:ext cx="10961370" cy="6700730"/>
          </a:xfrm>
        </p:spPr>
        <p:txBody>
          <a:bodyPr/>
          <a:lstStyle/>
          <a:p>
            <a:pPr indent="0" eaLnBrk="1" hangingPunct="1">
              <a:buNone/>
            </a:pPr>
            <a:endParaRPr lang="en-US" altLang="en-US" sz="2700" dirty="0">
              <a:latin typeface="Calibri" pitchFamily="34" charset="0"/>
            </a:endParaRPr>
          </a:p>
          <a:p>
            <a:pPr indent="0" eaLnBrk="1" hangingPunct="1">
              <a:buNone/>
            </a:pPr>
            <a:r>
              <a:rPr lang="en-US" sz="2700" dirty="0">
                <a:latin typeface="+mj-lt"/>
              </a:rPr>
              <a:t>To protect the lives and welfare of patients, employees, and </a:t>
            </a:r>
            <a:r>
              <a:rPr lang="en-US" sz="2700" dirty="0" smtClean="0">
                <a:latin typeface="+mj-lt"/>
              </a:rPr>
              <a:t>communities, as </a:t>
            </a:r>
            <a:r>
              <a:rPr lang="en-US" sz="2700" dirty="0">
                <a:latin typeface="+mj-lt"/>
              </a:rPr>
              <a:t>well as to improve quality and reduce healthcare costs, DPH has </a:t>
            </a:r>
            <a:r>
              <a:rPr lang="en-US" sz="2700" dirty="0" smtClean="0">
                <a:latin typeface="+mj-lt"/>
              </a:rPr>
              <a:t>established </a:t>
            </a:r>
            <a:r>
              <a:rPr lang="en-US" sz="2700" dirty="0">
                <a:latin typeface="+mj-lt"/>
              </a:rPr>
              <a:t>an overall minimum influenza vaccination rate of 90% or greater for eligible HCP at all licensed healthcare facilities.  </a:t>
            </a:r>
            <a:endParaRPr lang="en-US" sz="2700" dirty="0" smtClean="0">
              <a:latin typeface="+mj-lt"/>
            </a:endParaRPr>
          </a:p>
          <a:p>
            <a:pPr indent="0" eaLnBrk="1" hangingPunct="1">
              <a:buNone/>
            </a:pPr>
            <a:endParaRPr lang="en-US" sz="2700" dirty="0">
              <a:latin typeface="+mj-lt"/>
            </a:endParaRPr>
          </a:p>
          <a:p>
            <a:pPr indent="0" eaLnBrk="1" hangingPunct="1">
              <a:buNone/>
            </a:pPr>
            <a:r>
              <a:rPr lang="en-US" sz="2700" dirty="0" smtClean="0"/>
              <a:t>This performance goal is intended to advance patient and HCP health and safety by ensuring optimal HCP influenza vaccination coverage, and is in alignment with the National Healthy People 2020 target of 90% influenza coverage of HCP.</a:t>
            </a:r>
          </a:p>
          <a:p>
            <a:pPr indent="0" eaLnBrk="1" hangingPunct="1">
              <a:buNone/>
            </a:pPr>
            <a:endParaRPr lang="en-US" sz="2700" dirty="0">
              <a:latin typeface="+mj-lt"/>
            </a:endParaRPr>
          </a:p>
          <a:p>
            <a:pPr indent="0" eaLnBrk="1" hangingPunct="1">
              <a:buNone/>
            </a:pPr>
            <a:endParaRPr lang="en-US" altLang="en-US" sz="2700" dirty="0">
              <a:latin typeface="Calibri" pitchFamily="34" charset="0"/>
            </a:endParaRPr>
          </a:p>
          <a:p>
            <a:pPr indent="0" eaLnBrk="1" hangingPunct="1">
              <a:buNone/>
            </a:pPr>
            <a:r>
              <a:rPr lang="en-US" altLang="en-US" sz="2700" dirty="0">
                <a:latin typeface="Calibri" pitchFamily="34" charset="0"/>
                <a:hlinkClick r:id="rId3"/>
              </a:rPr>
              <a:t>https://www.healthypeople.gov/node/4668/data_details</a:t>
            </a:r>
            <a:endParaRPr lang="en-US" altLang="en-US" sz="2700" dirty="0">
              <a:latin typeface="Calibri" pitchFamily="34" charset="0"/>
            </a:endParaRPr>
          </a:p>
          <a:p>
            <a:pPr indent="0" eaLnBrk="1" hangingPunct="1">
              <a:buNone/>
            </a:pPr>
            <a:endParaRPr lang="en-US" altLang="en-US" sz="2700" dirty="0">
              <a:latin typeface="Calibri" pitchFamily="34" charset="0"/>
            </a:endParaRPr>
          </a:p>
        </p:txBody>
      </p:sp>
      <p:sp>
        <p:nvSpPr>
          <p:cNvPr id="3" name="Slide Number Placeholder 2"/>
          <p:cNvSpPr>
            <a:spLocks noGrp="1"/>
          </p:cNvSpPr>
          <p:nvPr>
            <p:ph type="sldNum" sz="quarter" idx="11"/>
          </p:nvPr>
        </p:nvSpPr>
        <p:spPr/>
        <p:txBody>
          <a:bodyPr/>
          <a:lstStyle/>
          <a:p>
            <a:pPr>
              <a:defRPr/>
            </a:pPr>
            <a:fld id="{6C071EC3-2541-4649-B5DA-9836904E775A}" type="slidenum">
              <a:rPr lang="en-US" altLang="en-US" smtClean="0"/>
              <a:pPr>
                <a:defRPr/>
              </a:pPr>
              <a:t>4</a:t>
            </a:fld>
            <a:endParaRPr lang="en-US" altLang="en-US" dirty="0"/>
          </a:p>
        </p:txBody>
      </p:sp>
    </p:spTree>
    <p:extLst>
      <p:ext uri="{BB962C8B-B14F-4D97-AF65-F5344CB8AC3E}">
        <p14:creationId xmlns:p14="http://schemas.microsoft.com/office/powerpoint/2010/main" val="31963155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a:t>
            </a:r>
            <a:endParaRPr lang="en-US" dirty="0"/>
          </a:p>
        </p:txBody>
      </p:sp>
      <p:sp>
        <p:nvSpPr>
          <p:cNvPr id="3" name="Content Placeholder 2"/>
          <p:cNvSpPr>
            <a:spLocks noGrp="1"/>
          </p:cNvSpPr>
          <p:nvPr>
            <p:ph idx="1"/>
          </p:nvPr>
        </p:nvSpPr>
        <p:spPr/>
        <p:txBody>
          <a:bodyPr/>
          <a:lstStyle/>
          <a:p>
            <a:pPr marL="0" indent="0">
              <a:buNone/>
            </a:pPr>
            <a:r>
              <a:rPr lang="en-US" sz="3200" dirty="0" smtClean="0"/>
              <a:t>Health </a:t>
            </a:r>
            <a:r>
              <a:rPr lang="en-US" sz="3200" dirty="0"/>
              <a:t>Care Facilities report HCP influenza vaccination rates to DPH in two ways: </a:t>
            </a:r>
            <a:endParaRPr lang="en-US" sz="3200" dirty="0" smtClean="0"/>
          </a:p>
          <a:p>
            <a:pPr marL="0" indent="0">
              <a:buNone/>
            </a:pPr>
            <a:endParaRPr lang="en-US" sz="3200" dirty="0"/>
          </a:p>
          <a:p>
            <a:r>
              <a:rPr lang="en-US" sz="2700" dirty="0"/>
              <a:t>Consistent with the Centers for Medicare &amp; Medicaid Services (CMS) Quality Reporting Programs, DPH requires acute care hospitals, ambulatory surgical centers, dialysis centers and non-acute hospitals to report </a:t>
            </a:r>
            <a:r>
              <a:rPr lang="en-US" sz="2700" dirty="0" smtClean="0"/>
              <a:t>HCP </a:t>
            </a:r>
            <a:r>
              <a:rPr lang="en-US" sz="2700" dirty="0"/>
              <a:t>influenza data through the National Healthcare Safety Network (NHSN) of the Centers for Disease Control and Prevention (CDC). </a:t>
            </a:r>
          </a:p>
          <a:p>
            <a:pPr marL="0" indent="0">
              <a:buNone/>
            </a:pPr>
            <a:endParaRPr lang="en-US" sz="2700" dirty="0"/>
          </a:p>
          <a:p>
            <a:r>
              <a:rPr lang="en-US" sz="2700" dirty="0"/>
              <a:t>Clinics, nursing homes, rest homes, and adult day health programs are required to report health care personnel influenza data directly to the DPH Healthcare Associated Infection (HAI) Prevention Program.</a:t>
            </a:r>
          </a:p>
        </p:txBody>
      </p:sp>
      <p:sp>
        <p:nvSpPr>
          <p:cNvPr id="6" name="Slide Number Placeholder 5"/>
          <p:cNvSpPr>
            <a:spLocks noGrp="1"/>
          </p:cNvSpPr>
          <p:nvPr>
            <p:ph type="sldNum" sz="quarter" idx="11"/>
          </p:nvPr>
        </p:nvSpPr>
        <p:spPr/>
        <p:txBody>
          <a:bodyPr/>
          <a:lstStyle/>
          <a:p>
            <a:pPr>
              <a:defRPr/>
            </a:pPr>
            <a:fld id="{97AF3797-32A6-46C6-BF98-E21B4AB7E1D0}" type="slidenum">
              <a:rPr lang="en-US" altLang="en-US" smtClean="0"/>
              <a:pPr>
                <a:defRPr/>
              </a:pPr>
              <a:t>5</a:t>
            </a:fld>
            <a:endParaRPr lang="en-US" altLang="en-US" dirty="0"/>
          </a:p>
        </p:txBody>
      </p:sp>
    </p:spTree>
    <p:extLst>
      <p:ext uri="{BB962C8B-B14F-4D97-AF65-F5344CB8AC3E}">
        <p14:creationId xmlns:p14="http://schemas.microsoft.com/office/powerpoint/2010/main" val="33752400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785168" y="28999"/>
            <a:ext cx="6191144" cy="1522413"/>
          </a:xfrm>
        </p:spPr>
        <p:txBody>
          <a:bodyPr/>
          <a:lstStyle/>
          <a:p>
            <a:pPr eaLnBrk="1" hangingPunct="1"/>
            <a:r>
              <a:rPr lang="en-US" altLang="en-US" b="1" dirty="0" smtClean="0">
                <a:solidFill>
                  <a:schemeClr val="bg1"/>
                </a:solidFill>
              </a:rPr>
              <a:t>NHSN Methodology</a:t>
            </a:r>
            <a:br>
              <a:rPr lang="en-US" altLang="en-US" b="1" dirty="0" smtClean="0">
                <a:solidFill>
                  <a:schemeClr val="bg1"/>
                </a:solidFill>
              </a:rPr>
            </a:br>
            <a:r>
              <a:rPr lang="en-US" sz="2100" dirty="0"/>
              <a:t>Acute Care Hospitals, Ambulatory Surgical Centers, Dialysis Centers and Non-acute Hospitals</a:t>
            </a:r>
            <a:endParaRPr lang="en-US" altLang="en-US" sz="2100" dirty="0"/>
          </a:p>
        </p:txBody>
      </p:sp>
      <p:sp>
        <p:nvSpPr>
          <p:cNvPr id="11267" name="Rectangle 3"/>
          <p:cNvSpPr>
            <a:spLocks noGrp="1" noChangeArrowheads="1"/>
          </p:cNvSpPr>
          <p:nvPr>
            <p:ph type="body" idx="1"/>
          </p:nvPr>
        </p:nvSpPr>
        <p:spPr>
          <a:xfrm>
            <a:off x="608965" y="2131377"/>
            <a:ext cx="10961370" cy="6597121"/>
          </a:xfrm>
        </p:spPr>
        <p:txBody>
          <a:bodyPr/>
          <a:lstStyle/>
          <a:p>
            <a:pPr eaLnBrk="1" hangingPunct="1">
              <a:buFontTx/>
              <a:buNone/>
            </a:pPr>
            <a:r>
              <a:rPr lang="en-US" altLang="en-US" sz="3200" dirty="0">
                <a:latin typeface="Calibri" pitchFamily="34" charset="0"/>
              </a:rPr>
              <a:t>NHSN requires facilities to provide the number of HCP physically</a:t>
            </a:r>
          </a:p>
          <a:p>
            <a:pPr eaLnBrk="1" hangingPunct="1">
              <a:buFontTx/>
              <a:buNone/>
            </a:pPr>
            <a:r>
              <a:rPr lang="en-US" altLang="en-US" sz="3200" dirty="0">
                <a:latin typeface="Calibri" pitchFamily="34" charset="0"/>
              </a:rPr>
              <a:t>at the facility for one or more days between October 1 and</a:t>
            </a:r>
          </a:p>
          <a:p>
            <a:pPr eaLnBrk="1" hangingPunct="1">
              <a:buFontTx/>
              <a:buNone/>
            </a:pPr>
            <a:r>
              <a:rPr lang="en-US" altLang="en-US" sz="3200" dirty="0">
                <a:latin typeface="Calibri" pitchFamily="34" charset="0"/>
              </a:rPr>
              <a:t>March 31 of the influenza season for each of the following three categories:</a:t>
            </a:r>
          </a:p>
          <a:p>
            <a:pPr eaLnBrk="1" hangingPunct="1">
              <a:buFontTx/>
              <a:buNone/>
            </a:pPr>
            <a:endParaRPr lang="en-US" altLang="en-US" sz="1900" dirty="0">
              <a:latin typeface="Calibri" pitchFamily="34" charset="0"/>
            </a:endParaRPr>
          </a:p>
          <a:p>
            <a:pPr lvl="1" eaLnBrk="1" hangingPunct="1"/>
            <a:r>
              <a:rPr lang="en-US" altLang="en-US" sz="2700" dirty="0">
                <a:latin typeface="Calibri" pitchFamily="34" charset="0"/>
              </a:rPr>
              <a:t>Employees on facility payroll;</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Licensed independent practitioners; and </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Students/trainees and volunteers</a:t>
            </a:r>
            <a:endParaRPr lang="en-US" altLang="en-US" sz="3200" dirty="0">
              <a:latin typeface="Calibri" pitchFamily="34" charset="0"/>
            </a:endParaRP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6</a:t>
            </a:fld>
            <a:endParaRPr lang="en-US" altLang="en-US" dirty="0"/>
          </a:p>
        </p:txBody>
      </p:sp>
    </p:spTree>
    <p:extLst>
      <p:ext uri="{BB962C8B-B14F-4D97-AF65-F5344CB8AC3E}">
        <p14:creationId xmlns:p14="http://schemas.microsoft.com/office/powerpoint/2010/main" val="28916845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441142" y="44817"/>
            <a:ext cx="6535169" cy="1522413"/>
          </a:xfrm>
        </p:spPr>
        <p:txBody>
          <a:bodyPr/>
          <a:lstStyle/>
          <a:p>
            <a:pPr eaLnBrk="1" hangingPunct="1"/>
            <a:r>
              <a:rPr lang="en-US" altLang="en-US" dirty="0" smtClean="0"/>
              <a:t>NHSN </a:t>
            </a:r>
            <a:r>
              <a:rPr lang="en-US" altLang="en-US" b="1" dirty="0" smtClean="0">
                <a:solidFill>
                  <a:schemeClr val="bg1"/>
                </a:solidFill>
              </a:rPr>
              <a:t> Reporting Requirements</a:t>
            </a:r>
            <a:br>
              <a:rPr lang="en-US" altLang="en-US" b="1" dirty="0" smtClean="0">
                <a:solidFill>
                  <a:schemeClr val="bg1"/>
                </a:solidFill>
              </a:rPr>
            </a:br>
            <a:r>
              <a:rPr lang="en-US" sz="2100" dirty="0">
                <a:solidFill>
                  <a:prstClr val="white"/>
                </a:solidFill>
              </a:rPr>
              <a:t>Acute Care Hospitals, Ambulatory Surgical Centers, Dialysis Centers and Non-acute Hospitals</a:t>
            </a:r>
            <a:endParaRPr lang="en-US" altLang="en-US" b="1" dirty="0" smtClean="0">
              <a:solidFill>
                <a:schemeClr val="bg1"/>
              </a:solidFill>
            </a:endParaRPr>
          </a:p>
        </p:txBody>
      </p:sp>
      <p:sp>
        <p:nvSpPr>
          <p:cNvPr id="12291" name="Rectangle 3"/>
          <p:cNvSpPr>
            <a:spLocks noGrp="1" noChangeArrowheads="1"/>
          </p:cNvSpPr>
          <p:nvPr>
            <p:ph type="body" idx="1"/>
          </p:nvPr>
        </p:nvSpPr>
        <p:spPr>
          <a:xfrm>
            <a:off x="379615" y="1750775"/>
            <a:ext cx="11467522" cy="6408934"/>
          </a:xfrm>
        </p:spPr>
        <p:txBody>
          <a:bodyPr/>
          <a:lstStyle/>
          <a:p>
            <a:pPr eaLnBrk="1" hangingPunct="1">
              <a:buFontTx/>
              <a:buNone/>
            </a:pPr>
            <a:r>
              <a:rPr lang="en-US" altLang="en-US" sz="3200" dirty="0">
                <a:latin typeface="Calibri" pitchFamily="34" charset="0"/>
              </a:rPr>
              <a:t>For each category of HCP, for the period October 1, </a:t>
            </a:r>
            <a:r>
              <a:rPr lang="en-US" altLang="en-US" sz="3200" dirty="0" smtClean="0">
                <a:latin typeface="Calibri" pitchFamily="34" charset="0"/>
              </a:rPr>
              <a:t>2016 </a:t>
            </a:r>
            <a:endParaRPr lang="en-US" altLang="en-US" sz="3200" dirty="0">
              <a:latin typeface="Calibri" pitchFamily="34" charset="0"/>
            </a:endParaRPr>
          </a:p>
          <a:p>
            <a:pPr eaLnBrk="1" hangingPunct="1">
              <a:buFontTx/>
              <a:buNone/>
            </a:pPr>
            <a:r>
              <a:rPr lang="en-US" altLang="en-US" sz="3200" dirty="0">
                <a:latin typeface="Calibri" pitchFamily="34" charset="0"/>
              </a:rPr>
              <a:t>to March 31, </a:t>
            </a:r>
            <a:r>
              <a:rPr lang="en-US" altLang="en-US" sz="3200" dirty="0" smtClean="0">
                <a:latin typeface="Calibri" pitchFamily="34" charset="0"/>
              </a:rPr>
              <a:t>2017, </a:t>
            </a:r>
            <a:r>
              <a:rPr lang="en-US" altLang="en-US" sz="3200" dirty="0">
                <a:latin typeface="Calibri" pitchFamily="34" charset="0"/>
              </a:rPr>
              <a:t>facilities must collect and report the number of:</a:t>
            </a:r>
          </a:p>
          <a:p>
            <a:pPr eaLnBrk="1" hangingPunct="1">
              <a:buFontTx/>
              <a:buNone/>
            </a:pPr>
            <a:endParaRPr lang="en-US" altLang="en-US" sz="1900" dirty="0">
              <a:latin typeface="Calibri" pitchFamily="34" charset="0"/>
            </a:endParaRPr>
          </a:p>
          <a:p>
            <a:pPr lvl="1" eaLnBrk="1" hangingPunct="1"/>
            <a:r>
              <a:rPr lang="en-US" altLang="en-US" sz="2700" dirty="0">
                <a:latin typeface="Calibri" pitchFamily="34" charset="0"/>
              </a:rPr>
              <a:t>HCP vaccinated at the facility;</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HCP vaccinated elsewhere (PCP office, pharmacy, etc.);</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HCP that declined vaccine;</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HCP with a medical contraindication to the vaccine; and</a:t>
            </a:r>
          </a:p>
          <a:p>
            <a:pPr lvl="1" eaLnBrk="1" hangingPunct="1"/>
            <a:endParaRPr lang="en-US" altLang="en-US" sz="1300" dirty="0">
              <a:latin typeface="Calibri" pitchFamily="34" charset="0"/>
            </a:endParaRPr>
          </a:p>
          <a:p>
            <a:pPr lvl="1" eaLnBrk="1" hangingPunct="1"/>
            <a:r>
              <a:rPr lang="en-US" altLang="en-US" sz="2700" dirty="0">
                <a:latin typeface="Calibri" pitchFamily="34" charset="0"/>
              </a:rPr>
              <a:t>HCP with unknown vaccine status</a:t>
            </a: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7</a:t>
            </a:fld>
            <a:endParaRPr lang="en-US" altLang="en-US" dirty="0"/>
          </a:p>
        </p:txBody>
      </p:sp>
    </p:spTree>
    <p:extLst>
      <p:ext uri="{BB962C8B-B14F-4D97-AF65-F5344CB8AC3E}">
        <p14:creationId xmlns:p14="http://schemas.microsoft.com/office/powerpoint/2010/main" val="31814538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434257" y="1"/>
            <a:ext cx="6542145" cy="1522413"/>
          </a:xfrm>
        </p:spPr>
        <p:txBody>
          <a:bodyPr/>
          <a:lstStyle/>
          <a:p>
            <a:pPr eaLnBrk="1" hangingPunct="1"/>
            <a:r>
              <a:rPr lang="en-US" altLang="en-US" dirty="0"/>
              <a:t>NHSN Measures</a:t>
            </a:r>
            <a:br>
              <a:rPr lang="en-US" altLang="en-US" dirty="0"/>
            </a:br>
            <a:r>
              <a:rPr lang="en-US" sz="2100" dirty="0">
                <a:solidFill>
                  <a:prstClr val="white"/>
                </a:solidFill>
              </a:rPr>
              <a:t>Acute Care Hospitals, Ambulatory Surgical Centers, Dialysis Centers and Non-acute Hospitals</a:t>
            </a:r>
            <a:endParaRPr lang="en-US" altLang="en-US" dirty="0"/>
          </a:p>
        </p:txBody>
      </p:sp>
      <p:grpSp>
        <p:nvGrpSpPr>
          <p:cNvPr id="10243" name="Group 28"/>
          <p:cNvGrpSpPr>
            <a:grpSpLocks/>
          </p:cNvGrpSpPr>
          <p:nvPr/>
        </p:nvGrpSpPr>
        <p:grpSpPr bwMode="auto">
          <a:xfrm>
            <a:off x="249506" y="4252185"/>
            <a:ext cx="11570335" cy="1346912"/>
            <a:chOff x="96" y="2592"/>
            <a:chExt cx="5472" cy="637"/>
          </a:xfrm>
          <a:solidFill>
            <a:schemeClr val="accent5"/>
          </a:solidFill>
        </p:grpSpPr>
        <p:sp>
          <p:nvSpPr>
            <p:cNvPr id="10253" name="AutoShape 5"/>
            <p:cNvSpPr>
              <a:spLocks noChangeArrowheads="1"/>
            </p:cNvSpPr>
            <p:nvPr/>
          </p:nvSpPr>
          <p:spPr bwMode="auto">
            <a:xfrm>
              <a:off x="96" y="2592"/>
              <a:ext cx="5472" cy="637"/>
            </a:xfrm>
            <a:prstGeom prst="roundRect">
              <a:avLst>
                <a:gd name="adj" fmla="val 16667"/>
              </a:avLst>
            </a:prstGeom>
            <a:grpFill/>
            <a:ln w="12700">
              <a:solidFill>
                <a:srgbClr val="C0C0C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endParaRPr lang="en-US" altLang="en-US" sz="2400" dirty="0">
                <a:solidFill>
                  <a:srgbClr val="FF0000"/>
                </a:solidFill>
              </a:endParaRPr>
            </a:p>
          </p:txBody>
        </p:sp>
        <p:sp>
          <p:nvSpPr>
            <p:cNvPr id="10254" name="Text Box 6"/>
            <p:cNvSpPr txBox="1">
              <a:spLocks noChangeArrowheads="1"/>
            </p:cNvSpPr>
            <p:nvPr/>
          </p:nvSpPr>
          <p:spPr bwMode="auto">
            <a:xfrm>
              <a:off x="138" y="2763"/>
              <a:ext cx="2333"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en-US" altLang="en-US" sz="2400" dirty="0">
                  <a:solidFill>
                    <a:prstClr val="black"/>
                  </a:solidFill>
                  <a:latin typeface="Arial"/>
                </a:rPr>
                <a:t>Vaccine Coverage =</a:t>
              </a:r>
            </a:p>
          </p:txBody>
        </p:sp>
        <p:sp>
          <p:nvSpPr>
            <p:cNvPr id="10255" name="Text Box 7"/>
            <p:cNvSpPr txBox="1">
              <a:spLocks noChangeArrowheads="1"/>
            </p:cNvSpPr>
            <p:nvPr/>
          </p:nvSpPr>
          <p:spPr bwMode="auto">
            <a:xfrm>
              <a:off x="1564" y="2647"/>
              <a:ext cx="3991"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prstClr val="black"/>
                  </a:solidFill>
                  <a:latin typeface="Arial"/>
                </a:rPr>
                <a:t>HCP Vaccinated at Facility + HCP Vaccinated Elsewhere</a:t>
              </a:r>
            </a:p>
          </p:txBody>
        </p:sp>
        <p:sp>
          <p:nvSpPr>
            <p:cNvPr id="10256" name="Text Box 8"/>
            <p:cNvSpPr txBox="1">
              <a:spLocks noChangeArrowheads="1"/>
            </p:cNvSpPr>
            <p:nvPr/>
          </p:nvSpPr>
          <p:spPr bwMode="auto">
            <a:xfrm>
              <a:off x="2548" y="2912"/>
              <a:ext cx="2317"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prstClr val="black"/>
                  </a:solidFill>
                  <a:latin typeface="Arial"/>
                </a:rPr>
                <a:t>Total # HCP at Facility</a:t>
              </a:r>
            </a:p>
          </p:txBody>
        </p:sp>
        <p:sp>
          <p:nvSpPr>
            <p:cNvPr id="10257" name="Line 9"/>
            <p:cNvSpPr>
              <a:spLocks noChangeShapeType="1"/>
            </p:cNvSpPr>
            <p:nvPr/>
          </p:nvSpPr>
          <p:spPr bwMode="auto">
            <a:xfrm>
              <a:off x="1564" y="2880"/>
              <a:ext cx="3908" cy="0"/>
            </a:xfrm>
            <a:prstGeom prst="line">
              <a:avLst/>
            </a:prstGeom>
            <a:grp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defRPr/>
              </a:pPr>
              <a:endParaRPr lang="en-US" dirty="0">
                <a:solidFill>
                  <a:srgbClr val="FF0000"/>
                </a:solidFill>
                <a:latin typeface="Arial" pitchFamily="34" charset="0"/>
              </a:endParaRPr>
            </a:p>
          </p:txBody>
        </p:sp>
      </p:grpSp>
      <p:grpSp>
        <p:nvGrpSpPr>
          <p:cNvPr id="10244" name="Group 29"/>
          <p:cNvGrpSpPr>
            <a:grpSpLocks/>
          </p:cNvGrpSpPr>
          <p:nvPr/>
        </p:nvGrpSpPr>
        <p:grpSpPr bwMode="auto">
          <a:xfrm>
            <a:off x="249506" y="6477566"/>
            <a:ext cx="11570335" cy="1349027"/>
            <a:chOff x="96" y="3552"/>
            <a:chExt cx="5568" cy="637"/>
          </a:xfrm>
          <a:solidFill>
            <a:schemeClr val="accent5"/>
          </a:solidFill>
        </p:grpSpPr>
        <p:sp>
          <p:nvSpPr>
            <p:cNvPr id="10248" name="AutoShape 12"/>
            <p:cNvSpPr>
              <a:spLocks noChangeArrowheads="1"/>
            </p:cNvSpPr>
            <p:nvPr/>
          </p:nvSpPr>
          <p:spPr bwMode="auto">
            <a:xfrm>
              <a:off x="96" y="3552"/>
              <a:ext cx="5568" cy="637"/>
            </a:xfrm>
            <a:prstGeom prst="roundRect">
              <a:avLst>
                <a:gd name="adj" fmla="val 16667"/>
              </a:avLst>
            </a:prstGeom>
            <a:grpFill/>
            <a:ln w="12700">
              <a:solidFill>
                <a:srgbClr val="C0C0C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endParaRPr lang="en-US" altLang="en-US" sz="2700" dirty="0">
                <a:solidFill>
                  <a:srgbClr val="FF0000"/>
                </a:solidFill>
              </a:endParaRPr>
            </a:p>
          </p:txBody>
        </p:sp>
        <p:sp>
          <p:nvSpPr>
            <p:cNvPr id="10249" name="Text Box 13"/>
            <p:cNvSpPr txBox="1">
              <a:spLocks noChangeArrowheads="1"/>
            </p:cNvSpPr>
            <p:nvPr/>
          </p:nvSpPr>
          <p:spPr bwMode="auto">
            <a:xfrm>
              <a:off x="959" y="3708"/>
              <a:ext cx="1632"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en-US" altLang="en-US" sz="2400" dirty="0">
                  <a:solidFill>
                    <a:prstClr val="black"/>
                  </a:solidFill>
                  <a:latin typeface="Arial"/>
                </a:rPr>
                <a:t>Vaccine Declination = </a:t>
              </a:r>
              <a:endParaRPr lang="en-US" altLang="en-US" dirty="0">
                <a:solidFill>
                  <a:prstClr val="black"/>
                </a:solidFill>
                <a:latin typeface="Arial"/>
              </a:endParaRPr>
            </a:p>
          </p:txBody>
        </p:sp>
        <p:sp>
          <p:nvSpPr>
            <p:cNvPr id="10250" name="Text Box 14"/>
            <p:cNvSpPr txBox="1">
              <a:spLocks noChangeArrowheads="1"/>
            </p:cNvSpPr>
            <p:nvPr/>
          </p:nvSpPr>
          <p:spPr bwMode="auto">
            <a:xfrm>
              <a:off x="2513" y="3592"/>
              <a:ext cx="1868"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prstClr val="black"/>
                  </a:solidFill>
                  <a:latin typeface="Arial"/>
                </a:rPr>
                <a:t># HCP Declined Vaccine</a:t>
              </a:r>
            </a:p>
          </p:txBody>
        </p:sp>
        <p:sp>
          <p:nvSpPr>
            <p:cNvPr id="10251" name="Text Box 15"/>
            <p:cNvSpPr txBox="1">
              <a:spLocks noChangeArrowheads="1"/>
            </p:cNvSpPr>
            <p:nvPr/>
          </p:nvSpPr>
          <p:spPr bwMode="auto">
            <a:xfrm>
              <a:off x="2338" y="3840"/>
              <a:ext cx="2228" cy="218"/>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prstClr val="black"/>
                  </a:solidFill>
                  <a:latin typeface="Arial"/>
                </a:rPr>
                <a:t>Total # HCP at Facility</a:t>
              </a:r>
            </a:p>
          </p:txBody>
        </p:sp>
        <p:sp>
          <p:nvSpPr>
            <p:cNvPr id="10252" name="Line 16"/>
            <p:cNvSpPr>
              <a:spLocks noChangeShapeType="1"/>
            </p:cNvSpPr>
            <p:nvPr/>
          </p:nvSpPr>
          <p:spPr bwMode="auto">
            <a:xfrm>
              <a:off x="2591" y="3840"/>
              <a:ext cx="1537" cy="0"/>
            </a:xfrm>
            <a:prstGeom prst="line">
              <a:avLst/>
            </a:prstGeom>
            <a:grp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defRPr/>
              </a:pPr>
              <a:endParaRPr lang="en-US" sz="2700" dirty="0">
                <a:solidFill>
                  <a:srgbClr val="FF0000"/>
                </a:solidFill>
                <a:latin typeface="Arial" pitchFamily="34" charset="0"/>
              </a:endParaRPr>
            </a:p>
          </p:txBody>
        </p:sp>
      </p:grpSp>
      <p:sp>
        <p:nvSpPr>
          <p:cNvPr id="14341" name="Text Box 19"/>
          <p:cNvSpPr txBox="1">
            <a:spLocks noChangeArrowheads="1"/>
          </p:cNvSpPr>
          <p:nvPr/>
        </p:nvSpPr>
        <p:spPr bwMode="auto">
          <a:xfrm>
            <a:off x="249506" y="3499436"/>
            <a:ext cx="9641946" cy="538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29" tIns="60355" rIns="120629" bIns="60355">
            <a:spAutoFit/>
          </a:bodyP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US" altLang="en-US" sz="2700" dirty="0">
                <a:solidFill>
                  <a:srgbClr val="000000"/>
                </a:solidFill>
                <a:latin typeface="Calibri" pitchFamily="34" charset="0"/>
              </a:rPr>
              <a:t>Percentage HCP vaccinated </a:t>
            </a:r>
            <a:r>
              <a:rPr lang="en-US" altLang="en-US" sz="2700" dirty="0" smtClean="0">
                <a:solidFill>
                  <a:srgbClr val="000000"/>
                </a:solidFill>
                <a:latin typeface="Calibri" pitchFamily="34" charset="0"/>
              </a:rPr>
              <a:t>in</a:t>
            </a:r>
            <a:r>
              <a:rPr lang="en-US" altLang="en-US" sz="2700" dirty="0" smtClean="0">
                <a:latin typeface="Calibri" pitchFamily="34" charset="0"/>
              </a:rPr>
              <a:t> 2016-2017</a:t>
            </a:r>
            <a:r>
              <a:rPr lang="en-US" altLang="en-US" sz="2700" b="1" dirty="0" smtClean="0">
                <a:latin typeface="Calibri" pitchFamily="34" charset="0"/>
              </a:rPr>
              <a:t> </a:t>
            </a:r>
            <a:endParaRPr lang="en-US" altLang="en-US" sz="2700" b="1" dirty="0">
              <a:latin typeface="Calibri" pitchFamily="34" charset="0"/>
            </a:endParaRPr>
          </a:p>
        </p:txBody>
      </p:sp>
      <p:sp>
        <p:nvSpPr>
          <p:cNvPr id="14342" name="Text Box 20"/>
          <p:cNvSpPr txBox="1">
            <a:spLocks noChangeArrowheads="1"/>
          </p:cNvSpPr>
          <p:nvPr/>
        </p:nvSpPr>
        <p:spPr bwMode="auto">
          <a:xfrm>
            <a:off x="249506" y="5886663"/>
            <a:ext cx="11570335" cy="538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29" tIns="60355" rIns="120629" bIns="60355">
            <a:spAutoFit/>
          </a:bodyP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US" altLang="en-US" sz="2700" dirty="0">
                <a:solidFill>
                  <a:srgbClr val="000000"/>
                </a:solidFill>
                <a:latin typeface="Calibri" pitchFamily="34" charset="0"/>
              </a:rPr>
              <a:t>Percentage HCP in facility that declined vaccine in </a:t>
            </a:r>
            <a:r>
              <a:rPr lang="en-US" altLang="en-US" sz="2700" dirty="0" smtClean="0">
                <a:latin typeface="Calibri" pitchFamily="34" charset="0"/>
              </a:rPr>
              <a:t>2016-2017</a:t>
            </a:r>
            <a:endParaRPr lang="en-US" altLang="en-US" sz="2700" dirty="0">
              <a:latin typeface="Calibri" pitchFamily="34" charset="0"/>
            </a:endParaRPr>
          </a:p>
        </p:txBody>
      </p:sp>
      <p:sp>
        <p:nvSpPr>
          <p:cNvPr id="14343" name="Text Box 27"/>
          <p:cNvSpPr txBox="1">
            <a:spLocks noChangeArrowheads="1"/>
          </p:cNvSpPr>
          <p:nvPr/>
        </p:nvSpPr>
        <p:spPr bwMode="auto">
          <a:xfrm>
            <a:off x="-389059" y="2029972"/>
            <a:ext cx="12005914" cy="95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29" tIns="60355" rIns="120629" bIns="60355">
            <a:spAutoFit/>
          </a:bodyPr>
          <a:lstStyle>
            <a:lvl1pPr marL="342900" indent="-342900" algn="l" eaLnBrk="0" hangingPunct="0">
              <a:spcBef>
                <a:spcPct val="20000"/>
              </a:spcBef>
              <a:buChar char="•"/>
              <a:defRPr sz="3200">
                <a:solidFill>
                  <a:schemeClr val="tx1"/>
                </a:solidFill>
                <a:latin typeface="Arial" pitchFamily="34" charset="0"/>
              </a:defRPr>
            </a:lvl1pPr>
            <a:lvl2pPr algn="l" eaLnBrk="0" hangingPunct="0">
              <a:spcBef>
                <a:spcPct val="20000"/>
              </a:spcBef>
              <a:buChar char="–"/>
              <a:defRPr sz="2800">
                <a:solidFill>
                  <a:schemeClr val="tx1"/>
                </a:solidFill>
                <a:latin typeface="Arial" pitchFamily="34" charset="0"/>
              </a:defRPr>
            </a:lvl2pPr>
            <a:lvl3pPr marL="1257300" indent="-342900" algn="l" eaLnBrk="0" hangingPunct="0">
              <a:spcBef>
                <a:spcPct val="20000"/>
              </a:spcBef>
              <a:buChar char="•"/>
              <a:defRPr sz="2400">
                <a:solidFill>
                  <a:schemeClr val="tx1"/>
                </a:solidFill>
                <a:latin typeface="Arial" pitchFamily="34" charset="0"/>
              </a:defRPr>
            </a:lvl3pPr>
            <a:lvl4pPr marL="1714500" indent="-342900" algn="l" eaLnBrk="0" hangingPunct="0">
              <a:spcBef>
                <a:spcPct val="20000"/>
              </a:spcBef>
              <a:buChar char="–"/>
              <a:defRPr sz="2000">
                <a:solidFill>
                  <a:schemeClr val="tx1"/>
                </a:solidFill>
                <a:latin typeface="Arial" pitchFamily="34" charset="0"/>
              </a:defRPr>
            </a:lvl4pPr>
            <a:lvl5pPr marL="2171700" indent="-342900" algn="l" eaLnBrk="0" hangingPunct="0">
              <a:spcBef>
                <a:spcPct val="20000"/>
              </a:spcBef>
              <a:buChar char="»"/>
              <a:defRPr sz="2000">
                <a:solidFill>
                  <a:schemeClr val="tx1"/>
                </a:solidFill>
                <a:latin typeface="Arial" pitchFamily="34" charset="0"/>
              </a:defRPr>
            </a:lvl5pPr>
            <a:lvl6pPr marL="2628900" indent="-342900" eaLnBrk="0" fontAlgn="base" hangingPunct="0">
              <a:spcBef>
                <a:spcPct val="20000"/>
              </a:spcBef>
              <a:spcAft>
                <a:spcPct val="0"/>
              </a:spcAft>
              <a:buChar char="»"/>
              <a:defRPr sz="2000">
                <a:solidFill>
                  <a:schemeClr val="tx1"/>
                </a:solidFill>
                <a:latin typeface="Arial" pitchFamily="34" charset="0"/>
              </a:defRPr>
            </a:lvl6pPr>
            <a:lvl7pPr marL="3086100" indent="-342900" eaLnBrk="0" fontAlgn="base" hangingPunct="0">
              <a:spcBef>
                <a:spcPct val="20000"/>
              </a:spcBef>
              <a:spcAft>
                <a:spcPct val="0"/>
              </a:spcAft>
              <a:buChar char="»"/>
              <a:defRPr sz="2000">
                <a:solidFill>
                  <a:schemeClr val="tx1"/>
                </a:solidFill>
                <a:latin typeface="Arial" pitchFamily="34" charset="0"/>
              </a:defRPr>
            </a:lvl7pPr>
            <a:lvl8pPr marL="3543300" indent="-342900" eaLnBrk="0" fontAlgn="base" hangingPunct="0">
              <a:spcBef>
                <a:spcPct val="20000"/>
              </a:spcBef>
              <a:spcAft>
                <a:spcPct val="0"/>
              </a:spcAft>
              <a:buChar char="»"/>
              <a:defRPr sz="2000">
                <a:solidFill>
                  <a:schemeClr val="tx1"/>
                </a:solidFill>
                <a:latin typeface="Arial" pitchFamily="34" charset="0"/>
              </a:defRPr>
            </a:lvl8pPr>
            <a:lvl9pPr marL="4000500" indent="-342900" eaLnBrk="0" fontAlgn="base" hangingPunct="0">
              <a:spcBef>
                <a:spcPct val="20000"/>
              </a:spcBef>
              <a:spcAft>
                <a:spcPct val="0"/>
              </a:spcAft>
              <a:buChar char="»"/>
              <a:defRPr sz="2000">
                <a:solidFill>
                  <a:schemeClr val="tx1"/>
                </a:solidFill>
                <a:latin typeface="Arial" pitchFamily="34" charset="0"/>
              </a:defRPr>
            </a:lvl9pPr>
          </a:lstStyle>
          <a:p>
            <a:pPr marL="603151" lvl="1" indent="0" eaLnBrk="1" hangingPunct="1">
              <a:spcBef>
                <a:spcPct val="50000"/>
              </a:spcBef>
              <a:buNone/>
            </a:pPr>
            <a:r>
              <a:rPr lang="en-US" altLang="en-US" sz="2700" dirty="0">
                <a:solidFill>
                  <a:srgbClr val="000000"/>
                </a:solidFill>
                <a:latin typeface="Calibri" pitchFamily="34" charset="0"/>
              </a:rPr>
              <a:t>Calculated aggregate percentage for all HCP across Massachusetts</a:t>
            </a:r>
            <a:r>
              <a:rPr lang="en-US" altLang="en-US" sz="2700" b="1" dirty="0">
                <a:solidFill>
                  <a:srgbClr val="000000"/>
                </a:solidFill>
                <a:latin typeface="Calibri" pitchFamily="34" charset="0"/>
              </a:rPr>
              <a:t> </a:t>
            </a:r>
            <a:r>
              <a:rPr lang="en-US" altLang="en-US" sz="2700" dirty="0">
                <a:solidFill>
                  <a:srgbClr val="000000"/>
                </a:solidFill>
                <a:latin typeface="Calibri" pitchFamily="34" charset="0"/>
              </a:rPr>
              <a:t>acute care hospitals, ambulatory surgical centers, dialysis facilities and non-acute hospitals. </a:t>
            </a:r>
          </a:p>
        </p:txBody>
      </p:sp>
      <p:sp>
        <p:nvSpPr>
          <p:cNvPr id="3" name="Slide Number Placeholder 2"/>
          <p:cNvSpPr>
            <a:spLocks noGrp="1"/>
          </p:cNvSpPr>
          <p:nvPr>
            <p:ph type="sldNum" sz="quarter" idx="11"/>
          </p:nvPr>
        </p:nvSpPr>
        <p:spPr/>
        <p:txBody>
          <a:bodyPr/>
          <a:lstStyle/>
          <a:p>
            <a:pPr>
              <a:defRPr/>
            </a:pPr>
            <a:fld id="{97AF3797-32A6-46C6-BF98-E21B4AB7E1D0}" type="slidenum">
              <a:rPr lang="en-US" altLang="en-US" smtClean="0"/>
              <a:pPr>
                <a:defRPr/>
              </a:pPr>
              <a:t>8</a:t>
            </a:fld>
            <a:endParaRPr lang="en-US" altLang="en-US" dirty="0"/>
          </a:p>
        </p:txBody>
      </p:sp>
    </p:spTree>
    <p:extLst>
      <p:ext uri="{BB962C8B-B14F-4D97-AF65-F5344CB8AC3E}">
        <p14:creationId xmlns:p14="http://schemas.microsoft.com/office/powerpoint/2010/main" val="3735903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785168" y="13182"/>
            <a:ext cx="6191144" cy="1522413"/>
          </a:xfrm>
        </p:spPr>
        <p:txBody>
          <a:bodyPr/>
          <a:lstStyle/>
          <a:p>
            <a:pPr eaLnBrk="1" hangingPunct="1"/>
            <a:r>
              <a:rPr lang="en-US" altLang="en-US" dirty="0"/>
              <a:t>NHSN Measures</a:t>
            </a:r>
            <a:br>
              <a:rPr lang="en-US" altLang="en-US" dirty="0"/>
            </a:br>
            <a:r>
              <a:rPr lang="en-US" sz="2100" dirty="0">
                <a:solidFill>
                  <a:prstClr val="white"/>
                </a:solidFill>
              </a:rPr>
              <a:t>Acute Care Hospitals, Ambulatory Surgical Centers, Dialysis Centers and Non-acute Hospitals</a:t>
            </a:r>
            <a:endParaRPr lang="en-US" altLang="en-US" dirty="0"/>
          </a:p>
        </p:txBody>
      </p:sp>
      <p:sp>
        <p:nvSpPr>
          <p:cNvPr id="15363" name="Text Box 15"/>
          <p:cNvSpPr txBox="1">
            <a:spLocks noChangeArrowheads="1"/>
          </p:cNvSpPr>
          <p:nvPr/>
        </p:nvSpPr>
        <p:spPr bwMode="auto">
          <a:xfrm>
            <a:off x="304481" y="2374623"/>
            <a:ext cx="11265853" cy="1160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0715" tIns="60395" rIns="120715" bIns="60395">
            <a:spAutoFit/>
          </a:bodyP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US" altLang="en-US" sz="2700" dirty="0">
                <a:solidFill>
                  <a:srgbClr val="000000"/>
                </a:solidFill>
                <a:latin typeface="Calibri" pitchFamily="34" charset="0"/>
              </a:rPr>
              <a:t>Percentage HCP in facility with a medical contraindication </a:t>
            </a:r>
            <a:r>
              <a:rPr lang="en-US" altLang="en-US" sz="2700" dirty="0" smtClean="0">
                <a:solidFill>
                  <a:srgbClr val="000000"/>
                </a:solidFill>
                <a:latin typeface="Calibri" pitchFamily="34" charset="0"/>
              </a:rPr>
              <a:t>to vaccine </a:t>
            </a:r>
            <a:r>
              <a:rPr lang="en-US" altLang="en-US" sz="2700" dirty="0">
                <a:solidFill>
                  <a:srgbClr val="000000"/>
                </a:solidFill>
                <a:latin typeface="Calibri" pitchFamily="34" charset="0"/>
              </a:rPr>
              <a:t>in </a:t>
            </a:r>
            <a:endParaRPr lang="en-US" altLang="en-US" sz="2700" dirty="0" smtClean="0">
              <a:solidFill>
                <a:srgbClr val="000000"/>
              </a:solidFill>
              <a:latin typeface="Calibri" pitchFamily="34" charset="0"/>
            </a:endParaRPr>
          </a:p>
          <a:p>
            <a:pPr eaLnBrk="1" hangingPunct="1">
              <a:spcBef>
                <a:spcPct val="50000"/>
              </a:spcBef>
              <a:buFontTx/>
              <a:buNone/>
            </a:pPr>
            <a:r>
              <a:rPr lang="en-US" altLang="en-US" sz="2700" dirty="0" smtClean="0">
                <a:latin typeface="Calibri" pitchFamily="34" charset="0"/>
              </a:rPr>
              <a:t>2016-2017</a:t>
            </a:r>
            <a:endParaRPr lang="en-US" altLang="en-US" sz="2700" dirty="0">
              <a:latin typeface="Calibri" pitchFamily="34" charset="0"/>
            </a:endParaRPr>
          </a:p>
        </p:txBody>
      </p:sp>
      <p:sp>
        <p:nvSpPr>
          <p:cNvPr id="15364" name="Text Box 16"/>
          <p:cNvSpPr txBox="1">
            <a:spLocks noChangeArrowheads="1"/>
          </p:cNvSpPr>
          <p:nvPr/>
        </p:nvSpPr>
        <p:spPr bwMode="auto">
          <a:xfrm>
            <a:off x="304485" y="5582179"/>
            <a:ext cx="11570335" cy="538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715" tIns="60395" rIns="120715" bIns="60395">
            <a:spAutoFit/>
          </a:bodyP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50000"/>
              </a:spcBef>
              <a:buFontTx/>
              <a:buNone/>
            </a:pPr>
            <a:r>
              <a:rPr lang="en-US" altLang="en-US" sz="2700" dirty="0">
                <a:solidFill>
                  <a:srgbClr val="000000"/>
                </a:solidFill>
                <a:latin typeface="Calibri" pitchFamily="34" charset="0"/>
              </a:rPr>
              <a:t>Percentage HCP in facility with unknown influenza vaccine status in </a:t>
            </a:r>
            <a:r>
              <a:rPr lang="en-US" altLang="en-US" sz="2700" dirty="0" smtClean="0">
                <a:latin typeface="Calibri" pitchFamily="34" charset="0"/>
              </a:rPr>
              <a:t>2016-2017</a:t>
            </a:r>
            <a:endParaRPr lang="en-US" altLang="en-US" sz="2700" dirty="0">
              <a:latin typeface="Calibri" pitchFamily="34" charset="0"/>
            </a:endParaRPr>
          </a:p>
        </p:txBody>
      </p:sp>
      <p:sp>
        <p:nvSpPr>
          <p:cNvPr id="15365" name="AutoShape 18"/>
          <p:cNvSpPr>
            <a:spLocks noChangeArrowheads="1"/>
          </p:cNvSpPr>
          <p:nvPr/>
        </p:nvSpPr>
        <p:spPr bwMode="auto">
          <a:xfrm>
            <a:off x="304485" y="6495628"/>
            <a:ext cx="11570335" cy="1346913"/>
          </a:xfrm>
          <a:prstGeom prst="roundRect">
            <a:avLst>
              <a:gd name="adj" fmla="val 16667"/>
            </a:avLst>
          </a:prstGeom>
          <a:solidFill>
            <a:schemeClr val="accent5"/>
          </a:solidFill>
          <a:ln w="12700">
            <a:solidFill>
              <a:srgbClr val="C0C0C0"/>
            </a:solidFill>
            <a:round/>
            <a:headEnd/>
            <a:tailEnd/>
          </a:ln>
        </p:spPr>
        <p:txBody>
          <a:bodyPr wrap="none" lIns="120715" tIns="60395" rIns="120715" bIns="60395"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endParaRPr lang="en-US" altLang="en-US" sz="2400" dirty="0">
              <a:solidFill>
                <a:srgbClr val="000000"/>
              </a:solidFill>
            </a:endParaRPr>
          </a:p>
        </p:txBody>
      </p:sp>
      <p:sp>
        <p:nvSpPr>
          <p:cNvPr id="11270" name="Text Box 19"/>
          <p:cNvSpPr txBox="1">
            <a:spLocks noChangeArrowheads="1"/>
          </p:cNvSpPr>
          <p:nvPr/>
        </p:nvSpPr>
        <p:spPr bwMode="auto">
          <a:xfrm>
            <a:off x="1281366" y="6897374"/>
            <a:ext cx="5019732" cy="490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98" tIns="60387" rIns="120698" bIns="60387">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en-US" altLang="en-US" sz="2400" dirty="0">
                <a:solidFill>
                  <a:srgbClr val="000000"/>
                </a:solidFill>
                <a:latin typeface="Arial"/>
              </a:rPr>
              <a:t>Unknown Vaccine Status =</a:t>
            </a:r>
          </a:p>
        </p:txBody>
      </p:sp>
      <p:sp>
        <p:nvSpPr>
          <p:cNvPr id="11271" name="Text Box 20"/>
          <p:cNvSpPr txBox="1">
            <a:spLocks noChangeArrowheads="1"/>
          </p:cNvSpPr>
          <p:nvPr/>
        </p:nvSpPr>
        <p:spPr bwMode="auto">
          <a:xfrm>
            <a:off x="5125539" y="6616152"/>
            <a:ext cx="5434167" cy="48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98" tIns="60387" rIns="120698" bIns="60387">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srgbClr val="000000"/>
                </a:solidFill>
                <a:latin typeface="Arial"/>
              </a:rPr>
              <a:t># HCP with Unknown Vaccine Status</a:t>
            </a:r>
          </a:p>
        </p:txBody>
      </p:sp>
      <p:sp>
        <p:nvSpPr>
          <p:cNvPr id="11272" name="Text Box 21"/>
          <p:cNvSpPr txBox="1">
            <a:spLocks noChangeArrowheads="1"/>
          </p:cNvSpPr>
          <p:nvPr/>
        </p:nvSpPr>
        <p:spPr bwMode="auto">
          <a:xfrm>
            <a:off x="5379274" y="7233575"/>
            <a:ext cx="4985901" cy="488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698" tIns="60387" rIns="120698" bIns="60387">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srgbClr val="000000"/>
                </a:solidFill>
                <a:latin typeface="Arial"/>
              </a:rPr>
              <a:t>Total # HCP at Facility</a:t>
            </a:r>
          </a:p>
        </p:txBody>
      </p:sp>
      <p:sp>
        <p:nvSpPr>
          <p:cNvPr id="15369" name="Line 22"/>
          <p:cNvSpPr>
            <a:spLocks noChangeShapeType="1"/>
          </p:cNvSpPr>
          <p:nvPr/>
        </p:nvSpPr>
        <p:spPr bwMode="auto">
          <a:xfrm flipV="1">
            <a:off x="5368703" y="7136393"/>
            <a:ext cx="4899207" cy="27487"/>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20715" tIns="60395" rIns="120715" bIns="60395"/>
          <a:lstStyle/>
          <a:p>
            <a:pPr algn="ctr"/>
            <a:endParaRPr lang="en-US" dirty="0">
              <a:solidFill>
                <a:srgbClr val="000000"/>
              </a:solidFill>
              <a:latin typeface="Arial" pitchFamily="34" charset="0"/>
            </a:endParaRPr>
          </a:p>
        </p:txBody>
      </p:sp>
      <p:grpSp>
        <p:nvGrpSpPr>
          <p:cNvPr id="11274" name="Group 1"/>
          <p:cNvGrpSpPr>
            <a:grpSpLocks/>
          </p:cNvGrpSpPr>
          <p:nvPr/>
        </p:nvGrpSpPr>
        <p:grpSpPr bwMode="auto">
          <a:xfrm>
            <a:off x="304485" y="3880038"/>
            <a:ext cx="11570335" cy="1346912"/>
            <a:chOff x="152400" y="2819400"/>
            <a:chExt cx="8839200" cy="1011238"/>
          </a:xfrm>
          <a:solidFill>
            <a:schemeClr val="accent5"/>
          </a:solidFill>
        </p:grpSpPr>
        <p:sp>
          <p:nvSpPr>
            <p:cNvPr id="11275" name="AutoShape 24"/>
            <p:cNvSpPr>
              <a:spLocks noChangeArrowheads="1"/>
            </p:cNvSpPr>
            <p:nvPr/>
          </p:nvSpPr>
          <p:spPr bwMode="auto">
            <a:xfrm>
              <a:off x="152400" y="2819400"/>
              <a:ext cx="8839200" cy="1011238"/>
            </a:xfrm>
            <a:prstGeom prst="roundRect">
              <a:avLst>
                <a:gd name="adj" fmla="val 16667"/>
              </a:avLst>
            </a:prstGeom>
            <a:grpFill/>
            <a:ln w="12700">
              <a:solidFill>
                <a:srgbClr val="C0C0C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endParaRPr lang="en-US" altLang="en-US" sz="2400" dirty="0">
                <a:solidFill>
                  <a:srgbClr val="000000"/>
                </a:solidFill>
              </a:endParaRPr>
            </a:p>
          </p:txBody>
        </p:sp>
        <p:sp>
          <p:nvSpPr>
            <p:cNvPr id="2" name="Text Box 25"/>
            <p:cNvSpPr txBox="1">
              <a:spLocks noChangeArrowheads="1"/>
            </p:cNvSpPr>
            <p:nvPr/>
          </p:nvSpPr>
          <p:spPr bwMode="auto">
            <a:xfrm>
              <a:off x="1066689" y="3049587"/>
              <a:ext cx="3768614" cy="346600"/>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eaLnBrk="1" hangingPunct="1">
                <a:spcBef>
                  <a:spcPct val="0"/>
                </a:spcBef>
                <a:buFontTx/>
                <a:buNone/>
                <a:defRPr/>
              </a:pPr>
              <a:r>
                <a:rPr lang="en-US" altLang="en-US" sz="2400" dirty="0">
                  <a:solidFill>
                    <a:srgbClr val="000000"/>
                  </a:solidFill>
                  <a:latin typeface="Arial"/>
                </a:rPr>
                <a:t>Medical Contraindication =</a:t>
              </a:r>
            </a:p>
          </p:txBody>
        </p:sp>
        <p:sp>
          <p:nvSpPr>
            <p:cNvPr id="11276" name="Text Box 26"/>
            <p:cNvSpPr txBox="1">
              <a:spLocks noChangeArrowheads="1"/>
            </p:cNvSpPr>
            <p:nvPr/>
          </p:nvSpPr>
          <p:spPr bwMode="auto">
            <a:xfrm>
              <a:off x="3953467" y="2836286"/>
              <a:ext cx="3960546" cy="346600"/>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srgbClr val="000000"/>
                  </a:solidFill>
                  <a:latin typeface="Arial"/>
                </a:rPr>
                <a:t># HCP with Medical Contraindication</a:t>
              </a:r>
            </a:p>
          </p:txBody>
        </p:sp>
        <p:sp>
          <p:nvSpPr>
            <p:cNvPr id="11277" name="Text Box 27"/>
            <p:cNvSpPr txBox="1">
              <a:spLocks noChangeArrowheads="1"/>
            </p:cNvSpPr>
            <p:nvPr/>
          </p:nvSpPr>
          <p:spPr bwMode="auto">
            <a:xfrm>
              <a:off x="4021166" y="3325813"/>
              <a:ext cx="3742767" cy="346600"/>
            </a:xfrm>
            <a:prstGeom prst="rect">
              <a:avLst/>
            </a:prstGeom>
            <a:grp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7" tIns="45713" rIns="91427" bIns="45713">
              <a:spAutoFit/>
            </a:bodyPr>
            <a:lstStyle>
              <a:lvl1pPr algn="l" defTabSz="1217613" eaLnBrk="0" hangingPunct="0">
                <a:spcBef>
                  <a:spcPct val="20000"/>
                </a:spcBef>
                <a:buChar char="•"/>
                <a:defRPr sz="3200">
                  <a:solidFill>
                    <a:schemeClr val="tx1"/>
                  </a:solidFill>
                  <a:latin typeface="Arial" pitchFamily="34" charset="0"/>
                </a:defRPr>
              </a:lvl1pPr>
              <a:lvl2pPr marL="742950" indent="-285750" algn="l" defTabSz="1217613" eaLnBrk="0" hangingPunct="0">
                <a:spcBef>
                  <a:spcPct val="20000"/>
                </a:spcBef>
                <a:buChar char="–"/>
                <a:defRPr sz="2800">
                  <a:solidFill>
                    <a:schemeClr val="tx1"/>
                  </a:solidFill>
                  <a:latin typeface="Arial" pitchFamily="34" charset="0"/>
                </a:defRPr>
              </a:lvl2pPr>
              <a:lvl3pPr marL="912813" indent="-228600" algn="l" defTabSz="1217613" eaLnBrk="0" hangingPunct="0">
                <a:spcBef>
                  <a:spcPct val="20000"/>
                </a:spcBef>
                <a:buChar char="•"/>
                <a:defRPr sz="2400">
                  <a:solidFill>
                    <a:schemeClr val="tx1"/>
                  </a:solidFill>
                  <a:latin typeface="Arial" pitchFamily="34" charset="0"/>
                </a:defRPr>
              </a:lvl3pPr>
              <a:lvl4pPr marL="1600200" indent="-228600" algn="l" defTabSz="1217613" eaLnBrk="0" hangingPunct="0">
                <a:spcBef>
                  <a:spcPct val="20000"/>
                </a:spcBef>
                <a:buChar char="–"/>
                <a:defRPr sz="2000">
                  <a:solidFill>
                    <a:schemeClr val="tx1"/>
                  </a:solidFill>
                  <a:latin typeface="Arial" pitchFamily="34" charset="0"/>
                </a:defRPr>
              </a:lvl4pPr>
              <a:lvl5pPr marL="2057400" indent="-228600" algn="l" defTabSz="1217613" eaLnBrk="0" hangingPunct="0">
                <a:spcBef>
                  <a:spcPct val="20000"/>
                </a:spcBef>
                <a:buChar char="»"/>
                <a:defRPr sz="2000">
                  <a:solidFill>
                    <a:schemeClr val="tx1"/>
                  </a:solidFill>
                  <a:latin typeface="Arial" pitchFamily="34" charset="0"/>
                </a:defRPr>
              </a:lvl5pPr>
              <a:lvl6pPr marL="2514600" indent="-228600" defTabSz="1217613" eaLnBrk="0" fontAlgn="base" hangingPunct="0">
                <a:spcBef>
                  <a:spcPct val="20000"/>
                </a:spcBef>
                <a:spcAft>
                  <a:spcPct val="0"/>
                </a:spcAft>
                <a:buChar char="»"/>
                <a:defRPr sz="2000">
                  <a:solidFill>
                    <a:schemeClr val="tx1"/>
                  </a:solidFill>
                  <a:latin typeface="Arial" pitchFamily="34" charset="0"/>
                </a:defRPr>
              </a:lvl6pPr>
              <a:lvl7pPr marL="2971800" indent="-228600" defTabSz="1217613" eaLnBrk="0" fontAlgn="base" hangingPunct="0">
                <a:spcBef>
                  <a:spcPct val="20000"/>
                </a:spcBef>
                <a:spcAft>
                  <a:spcPct val="0"/>
                </a:spcAft>
                <a:buChar char="»"/>
                <a:defRPr sz="2000">
                  <a:solidFill>
                    <a:schemeClr val="tx1"/>
                  </a:solidFill>
                  <a:latin typeface="Arial" pitchFamily="34" charset="0"/>
                </a:defRPr>
              </a:lvl7pPr>
              <a:lvl8pPr marL="3429000" indent="-228600" defTabSz="1217613" eaLnBrk="0" fontAlgn="base" hangingPunct="0">
                <a:spcBef>
                  <a:spcPct val="20000"/>
                </a:spcBef>
                <a:spcAft>
                  <a:spcPct val="0"/>
                </a:spcAft>
                <a:buChar char="»"/>
                <a:defRPr sz="2000">
                  <a:solidFill>
                    <a:schemeClr val="tx1"/>
                  </a:solidFill>
                  <a:latin typeface="Arial" pitchFamily="34" charset="0"/>
                </a:defRPr>
              </a:lvl8pPr>
              <a:lvl9pPr marL="3886200" indent="-228600" defTabSz="1217613"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defRPr/>
              </a:pPr>
              <a:r>
                <a:rPr lang="en-US" altLang="en-US" sz="2400" dirty="0">
                  <a:solidFill>
                    <a:srgbClr val="000000"/>
                  </a:solidFill>
                  <a:latin typeface="Arial"/>
                </a:rPr>
                <a:t>Total # HCP at Facility</a:t>
              </a:r>
            </a:p>
          </p:txBody>
        </p:sp>
        <p:sp>
          <p:nvSpPr>
            <p:cNvPr id="11279" name="Line 28"/>
            <p:cNvSpPr>
              <a:spLocks noChangeShapeType="1"/>
            </p:cNvSpPr>
            <p:nvPr/>
          </p:nvSpPr>
          <p:spPr bwMode="auto">
            <a:xfrm>
              <a:off x="4021282" y="3276600"/>
              <a:ext cx="3743325" cy="0"/>
            </a:xfrm>
            <a:prstGeom prst="line">
              <a:avLst/>
            </a:prstGeom>
            <a:grp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defRPr/>
              </a:pPr>
              <a:endParaRPr lang="en-US" dirty="0">
                <a:solidFill>
                  <a:srgbClr val="000000"/>
                </a:solidFill>
                <a:latin typeface="Arial" pitchFamily="34" charset="0"/>
              </a:endParaRPr>
            </a:p>
          </p:txBody>
        </p:sp>
      </p:grpSp>
      <p:sp>
        <p:nvSpPr>
          <p:cNvPr id="4" name="Slide Number Placeholder 3"/>
          <p:cNvSpPr>
            <a:spLocks noGrp="1"/>
          </p:cNvSpPr>
          <p:nvPr>
            <p:ph type="sldNum" sz="quarter" idx="11"/>
          </p:nvPr>
        </p:nvSpPr>
        <p:spPr/>
        <p:txBody>
          <a:bodyPr/>
          <a:lstStyle/>
          <a:p>
            <a:pPr>
              <a:defRPr/>
            </a:pPr>
            <a:fld id="{AAD1BDD7-B20C-4164-A241-58F333C4FB8A}" type="slidenum">
              <a:rPr lang="en-US" altLang="en-US" smtClean="0"/>
              <a:pPr>
                <a:defRPr/>
              </a:pPr>
              <a:t>9</a:t>
            </a:fld>
            <a:endParaRPr lang="en-US" altLang="en-US" dirty="0"/>
          </a:p>
        </p:txBody>
      </p:sp>
    </p:spTree>
    <p:extLst>
      <p:ext uri="{BB962C8B-B14F-4D97-AF65-F5344CB8AC3E}">
        <p14:creationId xmlns:p14="http://schemas.microsoft.com/office/powerpoint/2010/main" val="368167859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Garamond" charset="0"/>
            <a:ea typeface="ＭＳ Ｐゴシック" charset="0"/>
            <a:cs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0_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105467</TotalTime>
  <Words>2620</Words>
  <Application>Microsoft Office PowerPoint</Application>
  <PresentationFormat>Ledger Paper (11x17 in)</PresentationFormat>
  <Paragraphs>540</Paragraphs>
  <Slides>30</Slides>
  <Notes>30</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Default Design</vt:lpstr>
      <vt:lpstr>3_Default Design</vt:lpstr>
      <vt:lpstr>10_Default Design</vt:lpstr>
      <vt:lpstr>Massachusetts Healthcare Personnel Influenza Vaccination in Health Care Facilities</vt:lpstr>
      <vt:lpstr>Background </vt:lpstr>
      <vt:lpstr>Background </vt:lpstr>
      <vt:lpstr>Performance Goal</vt:lpstr>
      <vt:lpstr>Methodology </vt:lpstr>
      <vt:lpstr>NHSN Methodology Acute Care Hospitals, Ambulatory Surgical Centers, Dialysis Centers and Non-acute Hospitals</vt:lpstr>
      <vt:lpstr>NHSN  Reporting Requirements Acute Care Hospitals, Ambulatory Surgical Centers, Dialysis Centers and Non-acute Hospitals</vt:lpstr>
      <vt:lpstr>NHSN Measures Acute Care Hospitals, Ambulatory Surgical Centers, Dialysis Centers and Non-acute Hospitals</vt:lpstr>
      <vt:lpstr>NHSN Measures Acute Care Hospitals, Ambulatory Surgical Centers, Dialysis Centers and Non-acute Hospitals</vt:lpstr>
      <vt:lpstr>Clinic, Nursing Home, Rest Home, and Adult Day Health Program Measures</vt:lpstr>
      <vt:lpstr>Clinic, Nursing Home, Rest Home, and Adult Day Health Center Methodology </vt:lpstr>
      <vt:lpstr>Median and Range of HCP Influenza Vaccine Coverage at Massachusetts Acute Care Hospitals 2016-2017</vt:lpstr>
      <vt:lpstr>Acute Care Hospital Healthcare Personnel Vaccine Coverage in Aggregate</vt:lpstr>
      <vt:lpstr>Overall HCP Influenza Vaccine Coverage in Massachusetts ACHs by HCP Type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Conclusions</vt:lpstr>
      <vt:lpstr> Enhanced Public Health Actions  </vt:lpstr>
      <vt:lpstr>Next Steps </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DPH</dc:creator>
  <lastModifiedBy>Eileen McHale</lastModifiedBy>
  <lastPrinted>2017-09-11T17:28:00Z</lastPrinted>
  <dcterms:modified xsi:type="dcterms:W3CDTF">2017-09-12T13:46:55Z</dcterms:modified>
  <revision>2428</revision>
  <dc:title>PowerPoint Presentation</dc:title>
</coreProperties>
</file>