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7" r:id="rId4"/>
  </p:sldMasterIdLst>
  <p:notesMasterIdLst>
    <p:notesMasterId r:id="rId22"/>
  </p:notesMasterIdLst>
  <p:sldIdLst>
    <p:sldId id="1864" r:id="rId5"/>
    <p:sldId id="1846" r:id="rId6"/>
    <p:sldId id="1880" r:id="rId7"/>
    <p:sldId id="1897" r:id="rId8"/>
    <p:sldId id="1881" r:id="rId9"/>
    <p:sldId id="1879" r:id="rId10"/>
    <p:sldId id="1883" r:id="rId11"/>
    <p:sldId id="1888" r:id="rId12"/>
    <p:sldId id="1889" r:id="rId13"/>
    <p:sldId id="1890" r:id="rId14"/>
    <p:sldId id="1891" r:id="rId15"/>
    <p:sldId id="1892" r:id="rId16"/>
    <p:sldId id="1893" r:id="rId17"/>
    <p:sldId id="1894" r:id="rId18"/>
    <p:sldId id="1895" r:id="rId19"/>
    <p:sldId id="1896" r:id="rId20"/>
    <p:sldId id="1877"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93F8E-8F2E-4C1E-A197-E4A63F7DDC6A}" v="33" dt="2023-06-14T17:23:54.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4663"/>
  </p:normalViewPr>
  <p:slideViewPr>
    <p:cSldViewPr snapToGrid="0">
      <p:cViewPr varScale="1">
        <p:scale>
          <a:sx n="41" d="100"/>
          <a:sy n="41" d="100"/>
        </p:scale>
        <p:origin x="540" y="24"/>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dirty="0"/>
              <a:t>Insert title here</a:t>
            </a:r>
          </a:p>
        </p:txBody>
      </p:sp>
      <p:pic>
        <p:nvPicPr>
          <p:cNvPr id="6" name="Picture Placeholder 9" descr="Bright, colo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3" descr="Bright, colo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5"/>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dirty="0"/>
              <a:t>Insert content here</a:t>
            </a:r>
          </a:p>
        </p:txBody>
      </p:sp>
      <p:pic>
        <p:nvPicPr>
          <p:cNvPr id="7" name="Picture Placeholder 20" descr="Bright, colo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6">
                    <a:lumMod val="60000"/>
                    <a:lumOff val="40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dirty="0"/>
              <a:t>Insert Content here</a:t>
            </a:r>
          </a:p>
        </p:txBody>
      </p:sp>
      <p:pic>
        <p:nvPicPr>
          <p:cNvPr id="9" name="Picture Placeholder 11" descr="Bright, colorful geometric pattern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4"/>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dirty="0"/>
              <a:t>Click icon to add picture</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dirty="0"/>
              <a:t>Click icon to add picture</a:t>
            </a:r>
          </a:p>
        </p:txBody>
      </p:sp>
      <p:pic>
        <p:nvPicPr>
          <p:cNvPr id="12" name="Picture Placeholder 19" descr="Bright, colo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5"/>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5" descr="Bright, colo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6.png" descr="image-6.png">
            <a:extLst>
              <a:ext uri="{FF2B5EF4-FFF2-40B4-BE49-F238E27FC236}">
                <a16:creationId xmlns:a16="http://schemas.microsoft.com/office/drawing/2014/main" id="{6A835D1A-C49F-1FE2-71D6-058A9BE3A795}"/>
              </a:ext>
            </a:extLst>
          </p:cNvPr>
          <p:cNvPicPr>
            <a:picLocks noChangeAspect="1"/>
          </p:cNvPicPr>
          <p:nvPr/>
        </p:nvPicPr>
        <p:blipFill>
          <a:blip r:embed="rId3"/>
          <a:stretch>
            <a:fillRect/>
          </a:stretch>
        </p:blipFill>
        <p:spPr>
          <a:xfrm>
            <a:off x="353877" y="5436239"/>
            <a:ext cx="1071967" cy="1071965"/>
          </a:xfrm>
          <a:prstGeom prst="rect">
            <a:avLst/>
          </a:prstGeom>
          <a:ln w="12700">
            <a:miter lim="400000"/>
          </a:ln>
        </p:spPr>
      </p:pic>
      <p:pic>
        <p:nvPicPr>
          <p:cNvPr id="6" name="Picture 5">
            <a:extLst>
              <a:ext uri="{FF2B5EF4-FFF2-40B4-BE49-F238E27FC236}">
                <a16:creationId xmlns:a16="http://schemas.microsoft.com/office/drawing/2014/main" id="{7FD5841B-70D3-A261-DC8C-B4AEE318D5E4}"/>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569714" y="2444200"/>
            <a:ext cx="5958443" cy="2786159"/>
          </a:xfrm>
          <a:prstGeom prst="rect">
            <a:avLst/>
          </a:prstGeom>
        </p:spPr>
      </p:pic>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DDE0-2C3E-A3F3-5FF8-2462A84EAA3F}"/>
              </a:ext>
            </a:extLst>
          </p:cNvPr>
          <p:cNvSpPr>
            <a:spLocks noGrp="1"/>
          </p:cNvSpPr>
          <p:nvPr>
            <p:ph type="title"/>
          </p:nvPr>
        </p:nvSpPr>
        <p:spPr>
          <a:xfrm>
            <a:off x="1133959" y="452492"/>
            <a:ext cx="10591800" cy="646332"/>
          </a:xfrm>
        </p:spPr>
        <p:txBody>
          <a:bodyPr>
            <a:normAutofit/>
          </a:bodyPr>
          <a:lstStyle/>
          <a:p>
            <a:pPr algn="r"/>
            <a:r>
              <a:rPr lang="en-US" dirty="0"/>
              <a:t>CAS: Divisional Update</a:t>
            </a:r>
          </a:p>
        </p:txBody>
      </p:sp>
      <p:sp>
        <p:nvSpPr>
          <p:cNvPr id="11" name="Text Placeholder 2">
            <a:extLst>
              <a:ext uri="{FF2B5EF4-FFF2-40B4-BE49-F238E27FC236}">
                <a16:creationId xmlns:a16="http://schemas.microsoft.com/office/drawing/2014/main" id="{A8282B78-D1F3-1C1D-BBDA-7CFBEB6622FA}"/>
              </a:ext>
            </a:extLst>
          </p:cNvPr>
          <p:cNvSpPr>
            <a:spLocks noGrp="1"/>
          </p:cNvSpPr>
          <p:nvPr>
            <p:ph type="body" sz="quarter" idx="11"/>
          </p:nvPr>
        </p:nvSpPr>
        <p:spPr>
          <a:xfrm>
            <a:off x="762000" y="1611823"/>
            <a:ext cx="10667999" cy="3750590"/>
          </a:xfrm>
        </p:spPr>
        <p:txBody>
          <a:bodyPr/>
          <a:lstStyle/>
          <a:p>
            <a:pPr marR="0" lvl="0">
              <a:spcBef>
                <a:spcPts val="0"/>
              </a:spcBef>
              <a:spcAft>
                <a:spcPts val="0"/>
              </a:spcAft>
            </a:pPr>
            <a:r>
              <a:rPr lang="en-US" sz="2000" b="1" u="sng" dirty="0">
                <a:effectLst/>
                <a:ea typeface="Times New Roman" panose="02020603050405020304" pitchFamily="18" charset="0"/>
              </a:rPr>
              <a:t>Screening:</a:t>
            </a:r>
            <a:endParaRPr lang="en-US" sz="2000" b="1" u="sng" dirty="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endParaRPr lang="en-US" sz="2000" dirty="0">
              <a:effectLst/>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dirty="0">
                <a:effectLst/>
                <a:ea typeface="Times New Roman" panose="02020603050405020304" pitchFamily="18" charset="0"/>
              </a:rPr>
              <a:t>Crystal Eusebio and Denise Martinez have worked closely to train all the existing Screening Evaluators – giving them all a refresher course, and to train many new Screening Evaluators, increasing the numbers and diversity of our Screening Evaluation Team. </a:t>
            </a:r>
          </a:p>
          <a:p>
            <a:pPr marL="342900" marR="0" lvl="0" indent="-342900">
              <a:spcBef>
                <a:spcPts val="0"/>
              </a:spcBef>
              <a:spcAft>
                <a:spcPts val="0"/>
              </a:spcAft>
              <a:buFont typeface="Arial" panose="020B0604020202020204" pitchFamily="34" charset="0"/>
              <a:buChar char="•"/>
            </a:pPr>
            <a:endParaRPr lang="en-US" sz="2000" dirty="0">
              <a:effectLst/>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dirty="0">
                <a:effectLst/>
                <a:ea typeface="Times New Roman" panose="02020603050405020304" pitchFamily="18" charset="0"/>
              </a:rPr>
              <a:t>The Screening Redesign RFI is still in process. We have received a few responses and will be putting together the RFR shortly.</a:t>
            </a:r>
          </a:p>
          <a:p>
            <a:pPr marL="342900" marR="0" lvl="0" indent="-342900">
              <a:spcBef>
                <a:spcPts val="0"/>
              </a:spcBef>
              <a:spcAft>
                <a:spcPts val="0"/>
              </a:spcAft>
              <a:buFont typeface="Arial" panose="020B0604020202020204" pitchFamily="34" charset="0"/>
              <a:buChar char="•"/>
            </a:pPr>
            <a:endParaRPr lang="en-US" sz="2000" dirty="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dirty="0">
                <a:effectLst/>
                <a:ea typeface="Times New Roman" panose="02020603050405020304" pitchFamily="18" charset="0"/>
              </a:rPr>
              <a:t>Crystal has continued to streamline and update all of the application and resource materials, updating everything so that it is user friendly, visual and easy to use.</a:t>
            </a:r>
          </a:p>
        </p:txBody>
      </p:sp>
    </p:spTree>
    <p:extLst>
      <p:ext uri="{BB962C8B-B14F-4D97-AF65-F5344CB8AC3E}">
        <p14:creationId xmlns:p14="http://schemas.microsoft.com/office/powerpoint/2010/main" val="2517227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DDE0-2C3E-A3F3-5FF8-2462A84EAA3F}"/>
              </a:ext>
            </a:extLst>
          </p:cNvPr>
          <p:cNvSpPr>
            <a:spLocks noGrp="1"/>
          </p:cNvSpPr>
          <p:nvPr>
            <p:ph type="title"/>
          </p:nvPr>
        </p:nvSpPr>
        <p:spPr>
          <a:xfrm>
            <a:off x="1133959" y="452492"/>
            <a:ext cx="10591800" cy="646332"/>
          </a:xfrm>
        </p:spPr>
        <p:txBody>
          <a:bodyPr>
            <a:normAutofit/>
          </a:bodyPr>
          <a:lstStyle/>
          <a:p>
            <a:pPr algn="r"/>
            <a:r>
              <a:rPr lang="en-US" dirty="0"/>
              <a:t>CAS: Divisional Update</a:t>
            </a:r>
          </a:p>
        </p:txBody>
      </p:sp>
      <p:sp>
        <p:nvSpPr>
          <p:cNvPr id="11" name="Text Placeholder 2">
            <a:extLst>
              <a:ext uri="{FF2B5EF4-FFF2-40B4-BE49-F238E27FC236}">
                <a16:creationId xmlns:a16="http://schemas.microsoft.com/office/drawing/2014/main" id="{A8282B78-D1F3-1C1D-BBDA-7CFBEB6622FA}"/>
              </a:ext>
            </a:extLst>
          </p:cNvPr>
          <p:cNvSpPr>
            <a:spLocks noGrp="1"/>
          </p:cNvSpPr>
          <p:nvPr>
            <p:ph type="body" sz="quarter" idx="11"/>
          </p:nvPr>
        </p:nvSpPr>
        <p:spPr>
          <a:xfrm>
            <a:off x="762000" y="1611823"/>
            <a:ext cx="10667999" cy="3750590"/>
          </a:xfrm>
        </p:spPr>
        <p:txBody>
          <a:bodyPr/>
          <a:lstStyle/>
          <a:p>
            <a:r>
              <a:rPr lang="en-US" sz="2000" b="1" u="sng" dirty="0"/>
              <a:t>After-Hours Emergency Services: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Andy Veith has been doing outreach and support, pulling more interpreters into the program and supporting them once they’ve signed on</a:t>
            </a:r>
          </a:p>
          <a:p>
            <a:endParaRPr lang="en-US" sz="2000" dirty="0"/>
          </a:p>
          <a:p>
            <a:pPr marL="342900" indent="-342900">
              <a:buFont typeface="Arial" panose="020B0604020202020204" pitchFamily="34" charset="0"/>
              <a:buChar char="•"/>
            </a:pPr>
            <a:r>
              <a:rPr lang="en-US" sz="2000" dirty="0"/>
              <a:t>The number of emergency requests and fill rate continues to rise</a:t>
            </a:r>
          </a:p>
        </p:txBody>
      </p:sp>
    </p:spTree>
    <p:extLst>
      <p:ext uri="{BB962C8B-B14F-4D97-AF65-F5344CB8AC3E}">
        <p14:creationId xmlns:p14="http://schemas.microsoft.com/office/powerpoint/2010/main" val="212822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DDE0-2C3E-A3F3-5FF8-2462A84EAA3F}"/>
              </a:ext>
            </a:extLst>
          </p:cNvPr>
          <p:cNvSpPr>
            <a:spLocks noGrp="1"/>
          </p:cNvSpPr>
          <p:nvPr>
            <p:ph type="title"/>
          </p:nvPr>
        </p:nvSpPr>
        <p:spPr>
          <a:xfrm>
            <a:off x="1133959" y="452492"/>
            <a:ext cx="10591800" cy="646332"/>
          </a:xfrm>
        </p:spPr>
        <p:txBody>
          <a:bodyPr>
            <a:normAutofit/>
          </a:bodyPr>
          <a:lstStyle/>
          <a:p>
            <a:pPr algn="r"/>
            <a:r>
              <a:rPr lang="en-US" dirty="0"/>
              <a:t>CATTS: Update</a:t>
            </a:r>
          </a:p>
        </p:txBody>
      </p:sp>
      <p:sp>
        <p:nvSpPr>
          <p:cNvPr id="11" name="Text Placeholder 2">
            <a:extLst>
              <a:ext uri="{FF2B5EF4-FFF2-40B4-BE49-F238E27FC236}">
                <a16:creationId xmlns:a16="http://schemas.microsoft.com/office/drawing/2014/main" id="{A8282B78-D1F3-1C1D-BBDA-7CFBEB6622FA}"/>
              </a:ext>
            </a:extLst>
          </p:cNvPr>
          <p:cNvSpPr>
            <a:spLocks noGrp="1"/>
          </p:cNvSpPr>
          <p:nvPr>
            <p:ph type="body" sz="quarter" idx="11"/>
          </p:nvPr>
        </p:nvSpPr>
        <p:spPr>
          <a:xfrm>
            <a:off x="762000" y="1611823"/>
            <a:ext cx="10667999" cy="3750590"/>
          </a:xfrm>
        </p:spPr>
        <p:txBody>
          <a:bodyPr/>
          <a:lstStyle/>
          <a:p>
            <a:r>
              <a:rPr lang="en-US" sz="2000" b="1" dirty="0"/>
              <a:t>Law Enforcement/First Responder Training &amp; Collaboration in May </a:t>
            </a:r>
          </a:p>
          <a:p>
            <a:pPr marR="0" lvl="0">
              <a:spcBef>
                <a:spcPts val="0"/>
              </a:spcBef>
              <a:spcAft>
                <a:spcPts val="0"/>
              </a:spcAft>
            </a:pPr>
            <a:endParaRPr lang="en-US" sz="2000" dirty="0">
              <a:effectLst/>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2000" dirty="0">
                <a:effectLst/>
                <a:ea typeface="Calibri" panose="020F0502020204030204" pitchFamily="34" charset="0"/>
              </a:rPr>
              <a:t>Municipal Police Training Committee (MPTC) Academy in Plymouth</a:t>
            </a:r>
          </a:p>
          <a:p>
            <a:pPr marL="285750" marR="0" lvl="0" indent="-285750">
              <a:spcBef>
                <a:spcPts val="0"/>
              </a:spcBef>
              <a:spcAft>
                <a:spcPts val="0"/>
              </a:spcAft>
              <a:buFont typeface="Arial" panose="020B0604020202020204" pitchFamily="34" charset="0"/>
              <a:buChar char="•"/>
            </a:pPr>
            <a:r>
              <a:rPr lang="en-US" sz="2000" dirty="0">
                <a:effectLst/>
                <a:ea typeface="Calibri" panose="020F0502020204030204" pitchFamily="34" charset="0"/>
              </a:rPr>
              <a:t>State 911 Dispatcher Training Academy</a:t>
            </a:r>
          </a:p>
          <a:p>
            <a:pPr marL="285750" marR="0" lvl="0" indent="-285750">
              <a:spcBef>
                <a:spcPts val="0"/>
              </a:spcBef>
              <a:spcAft>
                <a:spcPts val="0"/>
              </a:spcAft>
              <a:buFont typeface="Arial" panose="020B0604020202020204" pitchFamily="34" charset="0"/>
              <a:buChar char="•"/>
            </a:pPr>
            <a:r>
              <a:rPr lang="en-US" sz="2000" dirty="0">
                <a:effectLst/>
                <a:ea typeface="Calibri" panose="020F0502020204030204" pitchFamily="34" charset="0"/>
              </a:rPr>
              <a:t>State Police 88</a:t>
            </a:r>
            <a:r>
              <a:rPr lang="en-US" sz="2000" baseline="30000" dirty="0">
                <a:effectLst/>
                <a:ea typeface="Calibri" panose="020F0502020204030204" pitchFamily="34" charset="0"/>
              </a:rPr>
              <a:t>th</a:t>
            </a:r>
            <a:r>
              <a:rPr lang="en-US" sz="2000" dirty="0">
                <a:effectLst/>
                <a:ea typeface="Calibri" panose="020F0502020204030204" pitchFamily="34" charset="0"/>
              </a:rPr>
              <a:t> Recruit Training Troup (170+ participants)</a:t>
            </a:r>
          </a:p>
          <a:p>
            <a:pPr marL="285750" marR="0" lvl="0" indent="-285750">
              <a:spcBef>
                <a:spcPts val="0"/>
              </a:spcBef>
              <a:spcAft>
                <a:spcPts val="0"/>
              </a:spcAft>
              <a:buFont typeface="Arial" panose="020B0604020202020204" pitchFamily="34" charset="0"/>
              <a:buChar char="•"/>
            </a:pPr>
            <a:r>
              <a:rPr lang="en-US" sz="2000" dirty="0">
                <a:effectLst/>
                <a:ea typeface="Calibri" panose="020F0502020204030204" pitchFamily="34" charset="0"/>
              </a:rPr>
              <a:t>Ongoing collaboration to develop training for all State Police Veteran Troopers</a:t>
            </a:r>
          </a:p>
          <a:p>
            <a:pPr marL="285750" marR="0" lvl="0" indent="-285750">
              <a:spcBef>
                <a:spcPts val="0"/>
              </a:spcBef>
              <a:spcAft>
                <a:spcPts val="0"/>
              </a:spcAft>
              <a:buFont typeface="Arial" panose="020B0604020202020204" pitchFamily="34" charset="0"/>
              <a:buChar char="•"/>
            </a:pPr>
            <a:r>
              <a:rPr lang="en-US" sz="2000" dirty="0">
                <a:effectLst/>
                <a:ea typeface="Calibri" panose="020F0502020204030204" pitchFamily="34" charset="0"/>
              </a:rPr>
              <a:t>Ongoing communication with State 911 on Public Safety Access Point accessibility</a:t>
            </a:r>
          </a:p>
          <a:p>
            <a:endParaRPr lang="en-US" sz="2000" dirty="0"/>
          </a:p>
          <a:p>
            <a:r>
              <a:rPr lang="en-US" sz="2000" dirty="0">
                <a:effectLst/>
                <a:ea typeface="Calibri" panose="020F0502020204030204" pitchFamily="34" charset="0"/>
              </a:rPr>
              <a:t>Our MPTC Training continues. When we schedule we typically do so for the spring or fall and schedule for each of the 5 main academies – Holyoke, Lynnfield, Plymouth, Randolph and Boylston. The first 3 have been completed this spring and the other two are scheduled.</a:t>
            </a:r>
          </a:p>
        </p:txBody>
      </p:sp>
    </p:spTree>
    <p:extLst>
      <p:ext uri="{BB962C8B-B14F-4D97-AF65-F5344CB8AC3E}">
        <p14:creationId xmlns:p14="http://schemas.microsoft.com/office/powerpoint/2010/main" val="46160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DDE0-2C3E-A3F3-5FF8-2462A84EAA3F}"/>
              </a:ext>
            </a:extLst>
          </p:cNvPr>
          <p:cNvSpPr>
            <a:spLocks noGrp="1"/>
          </p:cNvSpPr>
          <p:nvPr>
            <p:ph type="title"/>
          </p:nvPr>
        </p:nvSpPr>
        <p:spPr>
          <a:xfrm>
            <a:off x="1133959" y="452492"/>
            <a:ext cx="10591800" cy="646332"/>
          </a:xfrm>
        </p:spPr>
        <p:txBody>
          <a:bodyPr>
            <a:normAutofit/>
          </a:bodyPr>
          <a:lstStyle/>
          <a:p>
            <a:pPr algn="r"/>
            <a:r>
              <a:rPr lang="en-US" dirty="0"/>
              <a:t>SSD: Departmental Update</a:t>
            </a:r>
          </a:p>
        </p:txBody>
      </p:sp>
      <p:sp>
        <p:nvSpPr>
          <p:cNvPr id="11" name="Text Placeholder 2">
            <a:extLst>
              <a:ext uri="{FF2B5EF4-FFF2-40B4-BE49-F238E27FC236}">
                <a16:creationId xmlns:a16="http://schemas.microsoft.com/office/drawing/2014/main" id="{A8282B78-D1F3-1C1D-BBDA-7CFBEB6622FA}"/>
              </a:ext>
            </a:extLst>
          </p:cNvPr>
          <p:cNvSpPr>
            <a:spLocks noGrp="1"/>
          </p:cNvSpPr>
          <p:nvPr>
            <p:ph type="body" sz="quarter" idx="11"/>
          </p:nvPr>
        </p:nvSpPr>
        <p:spPr>
          <a:xfrm>
            <a:off x="762000" y="1611823"/>
            <a:ext cx="10667999" cy="3750590"/>
          </a:xfrm>
        </p:spPr>
        <p:txBody>
          <a:bodyPr/>
          <a:lstStyle/>
          <a:p>
            <a:pPr marR="0" lvl="0" fontAlgn="base">
              <a:lnSpc>
                <a:spcPct val="90000"/>
              </a:lnSpc>
              <a:spcBef>
                <a:spcPts val="0"/>
              </a:spcBef>
              <a:spcAft>
                <a:spcPts val="600"/>
              </a:spcAft>
            </a:pPr>
            <a:r>
              <a:rPr lang="en-US" sz="2000" b="1" u="sng" dirty="0">
                <a:effectLst/>
              </a:rPr>
              <a:t>Social Services Updates:</a:t>
            </a:r>
          </a:p>
          <a:p>
            <a:pPr marR="0" lvl="0" fontAlgn="base">
              <a:lnSpc>
                <a:spcPct val="90000"/>
              </a:lnSpc>
              <a:spcBef>
                <a:spcPts val="0"/>
              </a:spcBef>
              <a:spcAft>
                <a:spcPts val="600"/>
              </a:spcAft>
            </a:pPr>
            <a:endParaRPr lang="en-US" sz="2000" b="0" dirty="0">
              <a:effectLst/>
            </a:endParaRPr>
          </a:p>
          <a:p>
            <a:pPr marL="342900" marR="0" lvl="0" indent="-342900" fontAlgn="base">
              <a:lnSpc>
                <a:spcPct val="90000"/>
              </a:lnSpc>
              <a:spcBef>
                <a:spcPts val="0"/>
              </a:spcBef>
              <a:spcAft>
                <a:spcPts val="600"/>
              </a:spcAft>
              <a:buFont typeface="Symbol" panose="05050102010706020507" pitchFamily="18" charset="2"/>
              <a:buChar char=""/>
            </a:pPr>
            <a:r>
              <a:rPr lang="en-US" sz="2000" b="0" dirty="0">
                <a:effectLst/>
              </a:rPr>
              <a:t>Terri Pancare, Children’s Specialist for the Central region, is retiring at the end of August. Terri </a:t>
            </a:r>
          </a:p>
          <a:p>
            <a:pPr marL="342900" marR="0" lvl="0" indent="-342900">
              <a:lnSpc>
                <a:spcPct val="90000"/>
              </a:lnSpc>
              <a:spcBef>
                <a:spcPts val="0"/>
              </a:spcBef>
              <a:spcAft>
                <a:spcPts val="600"/>
              </a:spcAft>
              <a:buFont typeface="Symbol" panose="05050102010706020507" pitchFamily="18" charset="2"/>
              <a:buChar char=""/>
            </a:pPr>
            <a:r>
              <a:rPr lang="en-US" sz="2000" b="0" dirty="0">
                <a:effectLst/>
              </a:rPr>
              <a:t>We are in the pre-offer stage for the Boston Adult Case Manager.</a:t>
            </a:r>
          </a:p>
          <a:p>
            <a:pPr marL="342900" marR="0" lvl="0" indent="-342900">
              <a:lnSpc>
                <a:spcPct val="90000"/>
              </a:lnSpc>
              <a:spcBef>
                <a:spcPts val="0"/>
              </a:spcBef>
              <a:spcAft>
                <a:spcPts val="600"/>
              </a:spcAft>
              <a:buFont typeface="Symbol" panose="05050102010706020507" pitchFamily="18" charset="2"/>
              <a:buChar char=""/>
            </a:pPr>
            <a:r>
              <a:rPr lang="en-US" sz="2000" b="0" dirty="0">
                <a:effectLst/>
              </a:rPr>
              <a:t>Sharon MacLean and Emily Graves-Harrison attended a health fair at The Overlook in Charlton and provided information to senior citizens and professionals who work with them. </a:t>
            </a:r>
          </a:p>
          <a:p>
            <a:pPr marL="342900" marR="0" lvl="0" indent="-342900">
              <a:lnSpc>
                <a:spcPct val="90000"/>
              </a:lnSpc>
              <a:spcBef>
                <a:spcPts val="0"/>
              </a:spcBef>
              <a:spcAft>
                <a:spcPts val="600"/>
              </a:spcAft>
              <a:buFont typeface="Symbol" panose="05050102010706020507" pitchFamily="18" charset="2"/>
              <a:buChar char=""/>
            </a:pPr>
            <a:r>
              <a:rPr lang="en-US" sz="2000" b="0" dirty="0">
                <a:effectLst/>
              </a:rPr>
              <a:t>Emily Graves-Harrison, Children’s Specialist for Western MA, was recognized by the Willie Ross School for the Deaf at their Community Recognition event for her “outstanding support” for their students. </a:t>
            </a:r>
          </a:p>
          <a:p>
            <a:pPr marL="342900" marR="0" lvl="0" indent="-342900">
              <a:lnSpc>
                <a:spcPct val="90000"/>
              </a:lnSpc>
              <a:spcBef>
                <a:spcPts val="0"/>
              </a:spcBef>
              <a:spcAft>
                <a:spcPts val="600"/>
              </a:spcAft>
              <a:buFont typeface="Symbol" panose="05050102010706020507" pitchFamily="18" charset="2"/>
              <a:buChar char=""/>
            </a:pPr>
            <a:r>
              <a:rPr lang="en-US" sz="2000" b="0" dirty="0">
                <a:effectLst/>
              </a:rPr>
              <a:t>Carol Menton and Melissa Dowler presented at a “Lunch and Learn” with the DCF Northern Regional Office.</a:t>
            </a:r>
          </a:p>
        </p:txBody>
      </p:sp>
    </p:spTree>
    <p:extLst>
      <p:ext uri="{BB962C8B-B14F-4D97-AF65-F5344CB8AC3E}">
        <p14:creationId xmlns:p14="http://schemas.microsoft.com/office/powerpoint/2010/main" val="351940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DDE0-2C3E-A3F3-5FF8-2462A84EAA3F}"/>
              </a:ext>
            </a:extLst>
          </p:cNvPr>
          <p:cNvSpPr>
            <a:spLocks noGrp="1"/>
          </p:cNvSpPr>
          <p:nvPr>
            <p:ph type="title"/>
          </p:nvPr>
        </p:nvSpPr>
        <p:spPr>
          <a:xfrm>
            <a:off x="1133959" y="452492"/>
            <a:ext cx="10591800" cy="646332"/>
          </a:xfrm>
        </p:spPr>
        <p:txBody>
          <a:bodyPr>
            <a:normAutofit/>
          </a:bodyPr>
          <a:lstStyle/>
          <a:p>
            <a:pPr algn="r"/>
            <a:r>
              <a:rPr lang="en-US" dirty="0"/>
              <a:t>SSD: Departmental Update</a:t>
            </a:r>
          </a:p>
        </p:txBody>
      </p:sp>
      <p:sp>
        <p:nvSpPr>
          <p:cNvPr id="11" name="Text Placeholder 2">
            <a:extLst>
              <a:ext uri="{FF2B5EF4-FFF2-40B4-BE49-F238E27FC236}">
                <a16:creationId xmlns:a16="http://schemas.microsoft.com/office/drawing/2014/main" id="{A8282B78-D1F3-1C1D-BBDA-7CFBEB6622FA}"/>
              </a:ext>
            </a:extLst>
          </p:cNvPr>
          <p:cNvSpPr>
            <a:spLocks noGrp="1"/>
          </p:cNvSpPr>
          <p:nvPr>
            <p:ph type="body" sz="quarter" idx="11"/>
          </p:nvPr>
        </p:nvSpPr>
        <p:spPr>
          <a:xfrm>
            <a:off x="762000" y="1611823"/>
            <a:ext cx="10667999" cy="3750590"/>
          </a:xfrm>
        </p:spPr>
        <p:txBody>
          <a:bodyPr/>
          <a:lstStyle/>
          <a:p>
            <a:pPr marR="0" lvl="0" fontAlgn="base">
              <a:lnSpc>
                <a:spcPct val="90000"/>
              </a:lnSpc>
              <a:spcBef>
                <a:spcPts val="0"/>
              </a:spcBef>
              <a:spcAft>
                <a:spcPts val="600"/>
              </a:spcAft>
            </a:pPr>
            <a:r>
              <a:rPr lang="en-US" sz="2000" b="1" u="sng" dirty="0">
                <a:effectLst/>
              </a:rPr>
              <a:t>SUD Updates:</a:t>
            </a:r>
          </a:p>
          <a:p>
            <a:pPr marR="0" lvl="0" fontAlgn="base">
              <a:lnSpc>
                <a:spcPct val="90000"/>
              </a:lnSpc>
              <a:spcBef>
                <a:spcPts val="0"/>
              </a:spcBef>
              <a:spcAft>
                <a:spcPts val="600"/>
              </a:spcAft>
            </a:pPr>
            <a:endParaRPr lang="en-US" sz="2000" b="1" u="sng" dirty="0">
              <a:effectLst/>
            </a:endParaRPr>
          </a:p>
          <a:p>
            <a:pPr marL="285750" marR="0" lvl="0" indent="-285750" fontAlgn="base">
              <a:lnSpc>
                <a:spcPct val="90000"/>
              </a:lnSpc>
              <a:spcBef>
                <a:spcPts val="0"/>
              </a:spcBef>
              <a:spcAft>
                <a:spcPts val="600"/>
              </a:spcAft>
              <a:buFont typeface="Arial" panose="020B0604020202020204" pitchFamily="34" charset="0"/>
              <a:buChar char="•"/>
            </a:pPr>
            <a:r>
              <a:rPr lang="en-US" sz="2000" b="0" dirty="0">
                <a:effectLst/>
              </a:rPr>
              <a:t>Karran Larson presented at Aging with Dignity on treatment approaches for older DHH individuals with SUD.</a:t>
            </a:r>
          </a:p>
          <a:p>
            <a:pPr marL="285750" marR="0" lvl="0" indent="-285750" fontAlgn="base">
              <a:lnSpc>
                <a:spcPct val="90000"/>
              </a:lnSpc>
              <a:spcBef>
                <a:spcPts val="0"/>
              </a:spcBef>
              <a:spcAft>
                <a:spcPts val="600"/>
              </a:spcAft>
              <a:buFont typeface="Arial" panose="020B0604020202020204" pitchFamily="34" charset="0"/>
              <a:buChar char="•"/>
            </a:pPr>
            <a:r>
              <a:rPr lang="en-US" sz="2000" b="0" dirty="0">
                <a:effectLst/>
              </a:rPr>
              <a:t>Karran and Omar Olazabal are training three new Deaf Recovery Coaches. </a:t>
            </a:r>
          </a:p>
          <a:p>
            <a:pPr marL="285750" marR="0" lvl="0" indent="-285750" fontAlgn="base">
              <a:lnSpc>
                <a:spcPct val="90000"/>
              </a:lnSpc>
              <a:spcBef>
                <a:spcPts val="0"/>
              </a:spcBef>
              <a:spcAft>
                <a:spcPts val="600"/>
              </a:spcAft>
              <a:buFont typeface="Arial" panose="020B0604020202020204" pitchFamily="34" charset="0"/>
              <a:buChar char="•"/>
            </a:pPr>
            <a:r>
              <a:rPr lang="en-US" sz="2000" b="0" dirty="0">
                <a:effectLst/>
              </a:rPr>
              <a:t>SUD team translated a recovery coach curriculum to ASL.</a:t>
            </a:r>
          </a:p>
        </p:txBody>
      </p:sp>
    </p:spTree>
    <p:extLst>
      <p:ext uri="{BB962C8B-B14F-4D97-AF65-F5344CB8AC3E}">
        <p14:creationId xmlns:p14="http://schemas.microsoft.com/office/powerpoint/2010/main" val="612467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DDE0-2C3E-A3F3-5FF8-2462A84EAA3F}"/>
              </a:ext>
            </a:extLst>
          </p:cNvPr>
          <p:cNvSpPr>
            <a:spLocks noGrp="1"/>
          </p:cNvSpPr>
          <p:nvPr>
            <p:ph type="title"/>
          </p:nvPr>
        </p:nvSpPr>
        <p:spPr>
          <a:xfrm>
            <a:off x="1133959" y="452492"/>
            <a:ext cx="10591800" cy="646332"/>
          </a:xfrm>
        </p:spPr>
        <p:txBody>
          <a:bodyPr>
            <a:normAutofit/>
          </a:bodyPr>
          <a:lstStyle/>
          <a:p>
            <a:pPr algn="r"/>
            <a:r>
              <a:rPr lang="en-US" dirty="0"/>
              <a:t>Human Resources: Update</a:t>
            </a:r>
          </a:p>
        </p:txBody>
      </p:sp>
      <p:sp>
        <p:nvSpPr>
          <p:cNvPr id="11" name="Text Placeholder 2">
            <a:extLst>
              <a:ext uri="{FF2B5EF4-FFF2-40B4-BE49-F238E27FC236}">
                <a16:creationId xmlns:a16="http://schemas.microsoft.com/office/drawing/2014/main" id="{A8282B78-D1F3-1C1D-BBDA-7CFBEB6622FA}"/>
              </a:ext>
            </a:extLst>
          </p:cNvPr>
          <p:cNvSpPr>
            <a:spLocks noGrp="1"/>
          </p:cNvSpPr>
          <p:nvPr>
            <p:ph type="body" sz="quarter" idx="11"/>
          </p:nvPr>
        </p:nvSpPr>
        <p:spPr>
          <a:xfrm>
            <a:off x="762000" y="1441345"/>
            <a:ext cx="10591799" cy="3750590"/>
          </a:xfrm>
        </p:spPr>
        <p:txBody>
          <a:bodyPr/>
          <a:lstStyle/>
          <a:p>
            <a:pPr algn="ctr"/>
            <a:r>
              <a:rPr lang="en-US" b="1" dirty="0"/>
              <a:t>Incoming New Staff</a:t>
            </a:r>
            <a:endParaRPr lang="en-US" b="1" u="sng" dirty="0"/>
          </a:p>
          <a:p>
            <a:pPr marL="0" marR="0">
              <a:spcBef>
                <a:spcPts val="0"/>
              </a:spcBef>
              <a:spcAft>
                <a:spcPts val="0"/>
              </a:spcAft>
            </a:pPr>
            <a:r>
              <a:rPr lang="en-US" b="1" dirty="0">
                <a:effectLst/>
                <a:ea typeface="Calibri" panose="020F0502020204030204" pitchFamily="34" charset="0"/>
              </a:rPr>
              <a:t>New Staff</a:t>
            </a:r>
            <a:r>
              <a:rPr lang="en-US" dirty="0">
                <a:effectLst/>
                <a:ea typeface="Calibri" panose="020F0502020204030204" pitchFamily="34" charset="0"/>
              </a:rPr>
              <a:t>:</a:t>
            </a:r>
          </a:p>
          <a:p>
            <a:pPr marL="285750" marR="0" indent="-285750">
              <a:spcBef>
                <a:spcPts val="0"/>
              </a:spcBef>
              <a:spcAft>
                <a:spcPts val="0"/>
              </a:spcAft>
              <a:buFont typeface="Arial" panose="020B0604020202020204" pitchFamily="34" charset="0"/>
              <a:buChar char="•"/>
            </a:pPr>
            <a:r>
              <a:rPr lang="en-US" dirty="0">
                <a:effectLst/>
                <a:ea typeface="Calibri" panose="020F0502020204030204" pitchFamily="34" charset="0"/>
              </a:rPr>
              <a:t>Lori Siedman, </a:t>
            </a:r>
            <a:r>
              <a:rPr lang="en-US" i="1" dirty="0">
                <a:effectLst/>
                <a:ea typeface="Calibri" panose="020F0502020204030204" pitchFamily="34" charset="0"/>
              </a:rPr>
              <a:t>Southeast</a:t>
            </a:r>
            <a:r>
              <a:rPr lang="en-US" dirty="0">
                <a:effectLst/>
                <a:ea typeface="Calibri" panose="020F0502020204030204" pitchFamily="34" charset="0"/>
              </a:rPr>
              <a:t> </a:t>
            </a:r>
            <a:r>
              <a:rPr lang="en-US" i="1" dirty="0">
                <a:effectLst/>
                <a:ea typeface="Calibri" panose="020F0502020204030204" pitchFamily="34" charset="0"/>
              </a:rPr>
              <a:t>Referral Specialist  </a:t>
            </a:r>
            <a:r>
              <a:rPr lang="en-US" dirty="0">
                <a:effectLst/>
                <a:ea typeface="Calibri" panose="020F0502020204030204" pitchFamily="34" charset="0"/>
              </a:rPr>
              <a:t>– May 1</a:t>
            </a:r>
            <a:r>
              <a:rPr lang="en-US" baseline="30000" dirty="0">
                <a:effectLst/>
                <a:ea typeface="Calibri" panose="020F0502020204030204" pitchFamily="34" charset="0"/>
              </a:rPr>
              <a:t>st</a:t>
            </a:r>
            <a:r>
              <a:rPr lang="en-US" dirty="0">
                <a:effectLst/>
                <a:ea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dirty="0">
                <a:effectLst/>
                <a:ea typeface="Calibri" panose="020F0502020204030204" pitchFamily="34" charset="0"/>
              </a:rPr>
              <a:t>Heather Daley, </a:t>
            </a:r>
            <a:r>
              <a:rPr lang="en-US" i="1" dirty="0">
                <a:effectLst/>
                <a:ea typeface="Calibri" panose="020F0502020204030204" pitchFamily="34" charset="0"/>
              </a:rPr>
              <a:t>Executive Assistant to the Commissioner</a:t>
            </a:r>
            <a:r>
              <a:rPr lang="en-US" dirty="0">
                <a:effectLst/>
                <a:ea typeface="Calibri" panose="020F0502020204030204" pitchFamily="34" charset="0"/>
              </a:rPr>
              <a:t> – May 8</a:t>
            </a:r>
            <a:r>
              <a:rPr lang="en-US" baseline="30000" dirty="0">
                <a:effectLst/>
                <a:ea typeface="Calibri" panose="020F0502020204030204" pitchFamily="34" charset="0"/>
              </a:rPr>
              <a:t>th</a:t>
            </a:r>
            <a:r>
              <a:rPr lang="en-US" dirty="0">
                <a:effectLst/>
                <a:ea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dirty="0" err="1">
                <a:effectLst/>
                <a:ea typeface="Calibri" panose="020F0502020204030204" pitchFamily="34" charset="0"/>
              </a:rPr>
              <a:t>Salatiel</a:t>
            </a:r>
            <a:r>
              <a:rPr lang="en-US" dirty="0">
                <a:effectLst/>
                <a:ea typeface="Calibri" panose="020F0502020204030204" pitchFamily="34" charset="0"/>
              </a:rPr>
              <a:t> Pineda, </a:t>
            </a:r>
            <a:r>
              <a:rPr lang="en-US" i="1" dirty="0">
                <a:effectLst/>
                <a:ea typeface="Calibri" panose="020F0502020204030204" pitchFamily="34" charset="0"/>
              </a:rPr>
              <a:t>Central</a:t>
            </a:r>
            <a:r>
              <a:rPr lang="en-US" dirty="0">
                <a:effectLst/>
                <a:ea typeface="Calibri" panose="020F0502020204030204" pitchFamily="34" charset="0"/>
              </a:rPr>
              <a:t> </a:t>
            </a:r>
            <a:r>
              <a:rPr lang="en-US" i="1" dirty="0">
                <a:effectLst/>
                <a:ea typeface="Calibri" panose="020F0502020204030204" pitchFamily="34" charset="0"/>
              </a:rPr>
              <a:t>Referral Specialist</a:t>
            </a:r>
            <a:r>
              <a:rPr lang="en-US" dirty="0">
                <a:effectLst/>
                <a:ea typeface="Calibri" panose="020F0502020204030204" pitchFamily="34" charset="0"/>
              </a:rPr>
              <a:t>  – May 22</a:t>
            </a:r>
            <a:r>
              <a:rPr lang="en-US" baseline="30000" dirty="0">
                <a:effectLst/>
                <a:ea typeface="Calibri" panose="020F0502020204030204" pitchFamily="34" charset="0"/>
              </a:rPr>
              <a:t>nd</a:t>
            </a:r>
            <a:endParaRPr lang="en-US" baseline="30000" dirty="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effectLst/>
                <a:ea typeface="Calibri" panose="020F0502020204030204" pitchFamily="34" charset="0"/>
              </a:rPr>
              <a:t>Stephanie </a:t>
            </a:r>
            <a:r>
              <a:rPr lang="en-US" dirty="0" err="1">
                <a:effectLst/>
                <a:ea typeface="Calibri" panose="020F0502020204030204" pitchFamily="34" charset="0"/>
              </a:rPr>
              <a:t>Hakulin</a:t>
            </a:r>
            <a:r>
              <a:rPr lang="en-US" dirty="0">
                <a:effectLst/>
                <a:ea typeface="Calibri" panose="020F0502020204030204" pitchFamily="34" charset="0"/>
              </a:rPr>
              <a:t>, </a:t>
            </a:r>
            <a:r>
              <a:rPr lang="en-US" i="1" dirty="0">
                <a:effectLst/>
                <a:ea typeface="Calibri" panose="020F0502020204030204" pitchFamily="34" charset="0"/>
              </a:rPr>
              <a:t>Staff Interpreter </a:t>
            </a:r>
            <a:r>
              <a:rPr lang="en-US" dirty="0">
                <a:effectLst/>
                <a:ea typeface="Calibri" panose="020F0502020204030204" pitchFamily="34" charset="0"/>
              </a:rPr>
              <a:t>–</a:t>
            </a:r>
            <a:r>
              <a:rPr lang="en-US" i="1" dirty="0">
                <a:effectLst/>
                <a:ea typeface="Calibri" panose="020F0502020204030204" pitchFamily="34" charset="0"/>
              </a:rPr>
              <a:t> </a:t>
            </a:r>
            <a:r>
              <a:rPr lang="en-US" dirty="0">
                <a:effectLst/>
                <a:ea typeface="Calibri" panose="020F0502020204030204" pitchFamily="34" charset="0"/>
              </a:rPr>
              <a:t>June 20</a:t>
            </a:r>
            <a:r>
              <a:rPr lang="en-US" baseline="30000" dirty="0">
                <a:effectLst/>
                <a:ea typeface="Calibri" panose="020F0502020204030204" pitchFamily="34" charset="0"/>
              </a:rPr>
              <a:t>th</a:t>
            </a:r>
            <a:r>
              <a:rPr lang="en-US" dirty="0">
                <a:effectLst/>
                <a:ea typeface="Calibri" panose="020F0502020204030204" pitchFamily="34" charset="0"/>
              </a:rPr>
              <a:t> </a:t>
            </a:r>
          </a:p>
          <a:p>
            <a:pPr marL="0" marR="0">
              <a:spcBef>
                <a:spcPts val="0"/>
              </a:spcBef>
              <a:spcAft>
                <a:spcPts val="0"/>
              </a:spcAft>
            </a:pPr>
            <a:r>
              <a:rPr lang="en-US" dirty="0">
                <a:effectLst/>
                <a:ea typeface="Calibri" panose="020F0502020204030204" pitchFamily="34" charset="0"/>
              </a:rPr>
              <a:t> </a:t>
            </a:r>
          </a:p>
          <a:p>
            <a:pPr marL="0" marR="0">
              <a:spcBef>
                <a:spcPts val="0"/>
              </a:spcBef>
              <a:spcAft>
                <a:spcPts val="0"/>
              </a:spcAft>
            </a:pPr>
            <a:r>
              <a:rPr lang="en-US" b="1" dirty="0">
                <a:effectLst/>
                <a:ea typeface="Calibri" panose="020F0502020204030204" pitchFamily="34" charset="0"/>
              </a:rPr>
              <a:t>Existing Posting</a:t>
            </a:r>
            <a:r>
              <a:rPr lang="en-US" dirty="0">
                <a:effectLst/>
                <a:ea typeface="Calibri" panose="020F0502020204030204" pitchFamily="34" charset="0"/>
              </a:rPr>
              <a:t>:</a:t>
            </a:r>
          </a:p>
          <a:p>
            <a:pPr marL="285750" marR="0" indent="-285750">
              <a:spcBef>
                <a:spcPts val="0"/>
              </a:spcBef>
              <a:spcAft>
                <a:spcPts val="0"/>
              </a:spcAft>
              <a:buFont typeface="Arial" panose="020B0604020202020204" pitchFamily="34" charset="0"/>
              <a:buChar char="•"/>
            </a:pPr>
            <a:r>
              <a:rPr lang="en-US" dirty="0">
                <a:effectLst/>
                <a:ea typeface="Calibri" panose="020F0502020204030204" pitchFamily="34" charset="0"/>
              </a:rPr>
              <a:t>Adult Case Manager – Boston - Interviews completed; Currently finalizing candidate decision. </a:t>
            </a:r>
          </a:p>
          <a:p>
            <a:pPr marL="0" marR="0">
              <a:spcBef>
                <a:spcPts val="0"/>
              </a:spcBef>
              <a:spcAft>
                <a:spcPts val="0"/>
              </a:spcAft>
            </a:pPr>
            <a:r>
              <a:rPr lang="en-US" dirty="0">
                <a:effectLst/>
                <a:ea typeface="Calibri" panose="020F0502020204030204" pitchFamily="34" charset="0"/>
              </a:rPr>
              <a:t> </a:t>
            </a:r>
          </a:p>
          <a:p>
            <a:pPr marL="0" marR="0">
              <a:spcBef>
                <a:spcPts val="0"/>
              </a:spcBef>
              <a:spcAft>
                <a:spcPts val="0"/>
              </a:spcAft>
            </a:pPr>
            <a:r>
              <a:rPr lang="en-US" b="1" dirty="0">
                <a:effectLst/>
                <a:ea typeface="Calibri" panose="020F0502020204030204" pitchFamily="34" charset="0"/>
              </a:rPr>
              <a:t>New Job postings</a:t>
            </a:r>
            <a:r>
              <a:rPr lang="en-US" dirty="0">
                <a:effectLst/>
                <a:ea typeface="Calibri" panose="020F0502020204030204" pitchFamily="34" charset="0"/>
              </a:rPr>
              <a:t>:</a:t>
            </a:r>
          </a:p>
          <a:p>
            <a:pPr marL="285750" marR="0" indent="-285750">
              <a:spcBef>
                <a:spcPts val="0"/>
              </a:spcBef>
              <a:spcAft>
                <a:spcPts val="0"/>
              </a:spcAft>
              <a:buFont typeface="Arial" panose="020B0604020202020204" pitchFamily="34" charset="0"/>
              <a:buChar char="•"/>
            </a:pPr>
            <a:r>
              <a:rPr lang="en-US" dirty="0">
                <a:effectLst/>
                <a:ea typeface="Calibri" panose="020F0502020204030204" pitchFamily="34" charset="0"/>
              </a:rPr>
              <a:t>CDI – Legal </a:t>
            </a:r>
          </a:p>
          <a:p>
            <a:pPr marL="285750" marR="0" indent="-285750">
              <a:spcBef>
                <a:spcPts val="0"/>
              </a:spcBef>
              <a:spcAft>
                <a:spcPts val="0"/>
              </a:spcAft>
              <a:buFont typeface="Arial" panose="020B0604020202020204" pitchFamily="34" charset="0"/>
              <a:buChar char="•"/>
            </a:pPr>
            <a:r>
              <a:rPr lang="en-US" dirty="0">
                <a:effectLst/>
                <a:ea typeface="Calibri" panose="020F0502020204030204" pitchFamily="34" charset="0"/>
              </a:rPr>
              <a:t>Central Billing Coordinator</a:t>
            </a:r>
            <a:endParaRPr lang="en-US" i="1" dirty="0">
              <a:effectLst/>
              <a:ea typeface="Calibri" panose="020F0502020204030204" pitchFamily="34" charset="0"/>
            </a:endParaRPr>
          </a:p>
        </p:txBody>
      </p:sp>
      <p:sp>
        <p:nvSpPr>
          <p:cNvPr id="3" name="Text Placeholder 2">
            <a:extLst>
              <a:ext uri="{FF2B5EF4-FFF2-40B4-BE49-F238E27FC236}">
                <a16:creationId xmlns:a16="http://schemas.microsoft.com/office/drawing/2014/main" id="{65E37A6B-711C-4376-4294-E8F92DCBD727}"/>
              </a:ext>
            </a:extLst>
          </p:cNvPr>
          <p:cNvSpPr txBox="1">
            <a:spLocks/>
          </p:cNvSpPr>
          <p:nvPr/>
        </p:nvSpPr>
        <p:spPr>
          <a:xfrm>
            <a:off x="5160941" y="4277531"/>
            <a:ext cx="6752095" cy="1549830"/>
          </a:xfrm>
          <a:prstGeom prst="rect">
            <a:avLst/>
          </a:prstGeom>
          <a:ln>
            <a:solidFill>
              <a:schemeClr val="accent6"/>
            </a:solidFill>
          </a:ln>
        </p:spPr>
        <p:txBody>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100000"/>
              </a:lnSpc>
              <a:spcBef>
                <a:spcPts val="1000"/>
              </a:spcBef>
              <a:buFont typeface="Arial" panose="020B0604020202020204" pitchFamily="34" charset="0"/>
              <a:buChar char="•"/>
              <a:defRPr sz="18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pPr>
            <a:r>
              <a:rPr lang="en-US" b="1" dirty="0">
                <a:ea typeface="Calibri" panose="020F0502020204030204" pitchFamily="34" charset="0"/>
              </a:rPr>
              <a:t>Announcement</a:t>
            </a:r>
          </a:p>
          <a:p>
            <a:pPr marL="285750" indent="-285750" fontAlgn="auto">
              <a:spcAft>
                <a:spcPts val="0"/>
              </a:spcAft>
              <a:buFont typeface="Arial" panose="020B0604020202020204" pitchFamily="34" charset="0"/>
              <a:buChar char="•"/>
            </a:pPr>
            <a:r>
              <a:rPr lang="en-US" dirty="0">
                <a:ea typeface="Calibri" panose="020F0502020204030204" pitchFamily="34" charset="0"/>
              </a:rPr>
              <a:t>Christina LaRock, Designated Interpreter to Commissioner Sotonwa, is leaving MCDHH on July 7</a:t>
            </a:r>
            <a:r>
              <a:rPr lang="en-US" baseline="30000" dirty="0">
                <a:ea typeface="Calibri" panose="020F0502020204030204" pitchFamily="34" charset="0"/>
              </a:rPr>
              <a:t>th</a:t>
            </a:r>
            <a:r>
              <a:rPr lang="en-US" dirty="0">
                <a:ea typeface="Calibri" panose="020F0502020204030204" pitchFamily="34" charset="0"/>
              </a:rPr>
              <a:t>.  </a:t>
            </a:r>
          </a:p>
          <a:p>
            <a:pPr marL="285750" indent="-285750" fontAlgn="auto">
              <a:spcAft>
                <a:spcPts val="0"/>
              </a:spcAft>
              <a:buFont typeface="Arial" panose="020B0604020202020204" pitchFamily="34" charset="0"/>
              <a:buChar char="•"/>
            </a:pPr>
            <a:r>
              <a:rPr lang="en-US" dirty="0">
                <a:ea typeface="Calibri" panose="020F0502020204030204" pitchFamily="34" charset="0"/>
              </a:rPr>
              <a:t>Terri Pancare, Children’s Specialist, is retiring from MCDHH. </a:t>
            </a:r>
          </a:p>
          <a:p>
            <a:pPr fontAlgn="auto">
              <a:spcBef>
                <a:spcPts val="0"/>
              </a:spcBef>
              <a:spcAft>
                <a:spcPts val="0"/>
              </a:spcAft>
            </a:pPr>
            <a:endParaRPr lang="en-US" i="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75945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FED169-7FDF-DFF8-50A8-8BD1DDDC4B62}"/>
              </a:ext>
            </a:extLst>
          </p:cNvPr>
          <p:cNvSpPr>
            <a:spLocks noGrp="1"/>
          </p:cNvSpPr>
          <p:nvPr>
            <p:ph type="title"/>
          </p:nvPr>
        </p:nvSpPr>
        <p:spPr>
          <a:xfrm>
            <a:off x="963803" y="1832675"/>
            <a:ext cx="10264394" cy="1596325"/>
          </a:xfrm>
        </p:spPr>
        <p:txBody>
          <a:bodyPr wrap="square" anchor="b">
            <a:normAutofit/>
          </a:bodyPr>
          <a:lstStyle/>
          <a:p>
            <a:r>
              <a:rPr lang="en-US" dirty="0">
                <a:solidFill>
                  <a:schemeClr val="accent6">
                    <a:lumMod val="60000"/>
                    <a:lumOff val="40000"/>
                  </a:schemeClr>
                </a:solidFill>
              </a:rPr>
              <a:t>Commissioner Summer Plans &amp; Field Trips</a:t>
            </a:r>
          </a:p>
        </p:txBody>
      </p:sp>
    </p:spTree>
    <p:extLst>
      <p:ext uri="{BB962C8B-B14F-4D97-AF65-F5344CB8AC3E}">
        <p14:creationId xmlns:p14="http://schemas.microsoft.com/office/powerpoint/2010/main" val="348087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AB499A-D06B-C1D6-D7CD-2940FCBCA246}"/>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623646" y="1337734"/>
            <a:ext cx="8944708" cy="4182532"/>
          </a:xfrm>
          <a:prstGeom prst="rect">
            <a:avLst/>
          </a:prstGeom>
        </p:spPr>
      </p:pic>
    </p:spTree>
    <p:extLst>
      <p:ext uri="{BB962C8B-B14F-4D97-AF65-F5344CB8AC3E}">
        <p14:creationId xmlns:p14="http://schemas.microsoft.com/office/powerpoint/2010/main" val="139939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1525301" y="1037747"/>
            <a:ext cx="9141397" cy="1045691"/>
          </a:xfrm>
        </p:spPr>
        <p:txBody>
          <a:bodyPr wrap="square" anchor="b">
            <a:normAutofit/>
          </a:bodyPr>
          <a:lstStyle/>
          <a:p>
            <a:r>
              <a:rPr lang="en-US" sz="4800" dirty="0"/>
              <a:t>Statewide Advisory Council </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2"/>
          </p:nvPr>
        </p:nvSpPr>
        <p:spPr>
          <a:xfrm>
            <a:off x="2196305" y="2661621"/>
            <a:ext cx="7799387" cy="1534757"/>
          </a:xfrm>
        </p:spPr>
        <p:txBody>
          <a:bodyPr wrap="square">
            <a:noAutofit/>
          </a:bodyPr>
          <a:lstStyle/>
          <a:p>
            <a:pPr>
              <a:spcAft>
                <a:spcPts val="600"/>
              </a:spcAft>
            </a:pPr>
            <a:r>
              <a:rPr lang="en-US" altLang="en-US" sz="3200" dirty="0"/>
              <a:t>Dr. Opeoluwa Sotonwa</a:t>
            </a:r>
          </a:p>
          <a:p>
            <a:pPr>
              <a:spcAft>
                <a:spcPts val="600"/>
              </a:spcAft>
            </a:pPr>
            <a:r>
              <a:rPr lang="en-US" altLang="en-US" sz="3200" dirty="0"/>
              <a:t>MCDHH Commissioner </a:t>
            </a:r>
          </a:p>
          <a:p>
            <a:pPr>
              <a:spcAft>
                <a:spcPts val="600"/>
              </a:spcAft>
            </a:pPr>
            <a:endParaRPr lang="en-US" altLang="en-US" sz="3200" dirty="0"/>
          </a:p>
          <a:p>
            <a:pPr>
              <a:spcAft>
                <a:spcPts val="600"/>
              </a:spcAft>
            </a:pPr>
            <a:r>
              <a:rPr lang="en-US" altLang="en-US" sz="3200" dirty="0"/>
              <a:t>June 15, 2023</a:t>
            </a:r>
          </a:p>
        </p:txBody>
      </p:sp>
      <p:pic>
        <p:nvPicPr>
          <p:cNvPr id="3" name="image-6.png" descr="image-6.png">
            <a:extLst>
              <a:ext uri="{FF2B5EF4-FFF2-40B4-BE49-F238E27FC236}">
                <a16:creationId xmlns:a16="http://schemas.microsoft.com/office/drawing/2014/main" id="{E7A96ADF-9A8D-6F01-C946-CD5035D64F30}"/>
              </a:ext>
            </a:extLst>
          </p:cNvPr>
          <p:cNvPicPr>
            <a:picLocks noChangeAspect="1"/>
          </p:cNvPicPr>
          <p:nvPr/>
        </p:nvPicPr>
        <p:blipFill>
          <a:blip r:embed="rId2"/>
          <a:stretch>
            <a:fillRect/>
          </a:stretch>
        </p:blipFill>
        <p:spPr>
          <a:xfrm>
            <a:off x="162536" y="4587943"/>
            <a:ext cx="1232312" cy="1232310"/>
          </a:xfrm>
          <a:prstGeom prst="rect">
            <a:avLst/>
          </a:prstGeom>
          <a:ln w="12700">
            <a:miter lim="400000"/>
          </a:ln>
        </p:spPr>
      </p:pic>
      <p:pic>
        <p:nvPicPr>
          <p:cNvPr id="4" name="Picture 3">
            <a:extLst>
              <a:ext uri="{FF2B5EF4-FFF2-40B4-BE49-F238E27FC236}">
                <a16:creationId xmlns:a16="http://schemas.microsoft.com/office/drawing/2014/main" id="{0C942898-D766-F0A6-2847-5C58E4041B4C}"/>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74678" y="4549703"/>
            <a:ext cx="2654787" cy="1241375"/>
          </a:xfrm>
          <a:prstGeom prst="rect">
            <a:avLst/>
          </a:prstGeom>
        </p:spPr>
      </p:pic>
    </p:spTree>
    <p:extLst>
      <p:ext uri="{BB962C8B-B14F-4D97-AF65-F5344CB8AC3E}">
        <p14:creationId xmlns:p14="http://schemas.microsoft.com/office/powerpoint/2010/main" val="46166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D3068-D765-35E0-6675-1FF013707CE2}"/>
              </a:ext>
            </a:extLst>
          </p:cNvPr>
          <p:cNvSpPr>
            <a:spLocks noGrp="1"/>
          </p:cNvSpPr>
          <p:nvPr>
            <p:ph type="title"/>
          </p:nvPr>
        </p:nvSpPr>
        <p:spPr/>
        <p:txBody>
          <a:bodyPr>
            <a:normAutofit fontScale="90000"/>
          </a:bodyPr>
          <a:lstStyle/>
          <a:p>
            <a:pPr algn="ctr"/>
            <a:r>
              <a:rPr lang="en-US" sz="3600" dirty="0"/>
              <a:t>Deaf &amp; Hard of Hearing Constituents’ Day</a:t>
            </a:r>
            <a:br>
              <a:rPr lang="en-US" sz="2400" dirty="0"/>
            </a:br>
            <a:r>
              <a:rPr lang="en-US" sz="2200" dirty="0"/>
              <a:t>May 18, 2023</a:t>
            </a:r>
          </a:p>
        </p:txBody>
      </p:sp>
      <p:sp>
        <p:nvSpPr>
          <p:cNvPr id="3" name="Text Placeholder 2">
            <a:extLst>
              <a:ext uri="{FF2B5EF4-FFF2-40B4-BE49-F238E27FC236}">
                <a16:creationId xmlns:a16="http://schemas.microsoft.com/office/drawing/2014/main" id="{45A3B537-A547-11B3-B2E9-DF701E7D2699}"/>
              </a:ext>
            </a:extLst>
          </p:cNvPr>
          <p:cNvSpPr>
            <a:spLocks noGrp="1"/>
          </p:cNvSpPr>
          <p:nvPr>
            <p:ph type="body" sz="quarter" idx="11"/>
          </p:nvPr>
        </p:nvSpPr>
        <p:spPr/>
        <p:txBody>
          <a:bodyPr anchor="ctr"/>
          <a:lstStyle/>
          <a:p>
            <a:r>
              <a:rPr lang="en-US" b="0" dirty="0"/>
              <a:t>Our </a:t>
            </a:r>
            <a:r>
              <a:rPr lang="en-US" dirty="0"/>
              <a:t>sincere gratitude </a:t>
            </a:r>
            <a:r>
              <a:rPr lang="en-US" b="0" dirty="0"/>
              <a:t>to all attendees, communication access providers, SAC members, MCDHH Staff and the planning team for their efforts in making this happen. </a:t>
            </a:r>
          </a:p>
        </p:txBody>
      </p:sp>
      <p:pic>
        <p:nvPicPr>
          <p:cNvPr id="9" name="Picture Placeholder 8" descr="A group of people in a room&#10;&#10;Description automatically generated">
            <a:extLst>
              <a:ext uri="{FF2B5EF4-FFF2-40B4-BE49-F238E27FC236}">
                <a16:creationId xmlns:a16="http://schemas.microsoft.com/office/drawing/2014/main" id="{7C44AAE1-C288-E20B-35FA-4B2D331A9846}"/>
              </a:ext>
            </a:extLst>
          </p:cNvPr>
          <p:cNvPicPr>
            <a:picLocks noGrp="1" noChangeAspect="1"/>
          </p:cNvPicPr>
          <p:nvPr>
            <p:ph type="pic" sz="quarter" idx="14"/>
          </p:nvPr>
        </p:nvPicPr>
        <p:blipFill>
          <a:blip r:embed="rId2"/>
          <a:srcRect t="4991" b="4991"/>
          <a:stretch>
            <a:fillRect/>
          </a:stretch>
        </p:blipFill>
        <p:spPr/>
      </p:pic>
      <p:pic>
        <p:nvPicPr>
          <p:cNvPr id="7" name="Picture Placeholder 6" descr="A person standing at a podium in front of a crowd of people&#10;&#10;Description automatically generated with medium confidence">
            <a:extLst>
              <a:ext uri="{FF2B5EF4-FFF2-40B4-BE49-F238E27FC236}">
                <a16:creationId xmlns:a16="http://schemas.microsoft.com/office/drawing/2014/main" id="{BF39B2FD-10D9-371F-CB85-C668151FFF3E}"/>
              </a:ext>
            </a:extLst>
          </p:cNvPr>
          <p:cNvPicPr>
            <a:picLocks noGrp="1" noChangeAspect="1"/>
          </p:cNvPicPr>
          <p:nvPr>
            <p:ph type="pic" sz="quarter" idx="13"/>
          </p:nvPr>
        </p:nvPicPr>
        <p:blipFill>
          <a:blip r:embed="rId3"/>
          <a:srcRect t="15556" b="15556"/>
          <a:stretch>
            <a:fillRect/>
          </a:stretch>
        </p:blipFill>
        <p:spPr/>
      </p:pic>
    </p:spTree>
    <p:extLst>
      <p:ext uri="{BB962C8B-B14F-4D97-AF65-F5344CB8AC3E}">
        <p14:creationId xmlns:p14="http://schemas.microsoft.com/office/powerpoint/2010/main" val="180300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B1EC-B9A6-5C28-24CE-185E2549BC2A}"/>
              </a:ext>
            </a:extLst>
          </p:cNvPr>
          <p:cNvSpPr>
            <a:spLocks noGrp="1"/>
          </p:cNvSpPr>
          <p:nvPr>
            <p:ph type="title"/>
          </p:nvPr>
        </p:nvSpPr>
        <p:spPr>
          <a:xfrm>
            <a:off x="656095" y="715962"/>
            <a:ext cx="5545810" cy="1189038"/>
          </a:xfrm>
        </p:spPr>
        <p:txBody>
          <a:bodyPr anchor="ctr"/>
          <a:lstStyle/>
          <a:p>
            <a:pPr algn="ctr"/>
            <a:r>
              <a:rPr lang="en-US" sz="3200" i="1" dirty="0"/>
              <a:t>“Equal Access for All” </a:t>
            </a:r>
            <a:br>
              <a:rPr lang="en-US" i="1" dirty="0"/>
            </a:br>
            <a:r>
              <a:rPr lang="en-US" sz="2000" dirty="0"/>
              <a:t>June 8, 2023</a:t>
            </a:r>
            <a:r>
              <a:rPr lang="en-US" sz="2000" i="1" dirty="0"/>
              <a:t> </a:t>
            </a:r>
          </a:p>
        </p:txBody>
      </p:sp>
      <p:sp>
        <p:nvSpPr>
          <p:cNvPr id="3" name="Text Placeholder 2">
            <a:extLst>
              <a:ext uri="{FF2B5EF4-FFF2-40B4-BE49-F238E27FC236}">
                <a16:creationId xmlns:a16="http://schemas.microsoft.com/office/drawing/2014/main" id="{4CD9C553-C34E-2E7F-4F1A-5BD1FAC084AD}"/>
              </a:ext>
            </a:extLst>
          </p:cNvPr>
          <p:cNvSpPr>
            <a:spLocks noGrp="1"/>
          </p:cNvSpPr>
          <p:nvPr>
            <p:ph type="body" sz="quarter" idx="11"/>
          </p:nvPr>
        </p:nvSpPr>
        <p:spPr/>
        <p:txBody>
          <a:bodyPr/>
          <a:lstStyle/>
          <a:p>
            <a:r>
              <a:rPr lang="en-US" sz="1800" b="0" dirty="0">
                <a:solidFill>
                  <a:srgbClr val="000000"/>
                </a:solidFill>
                <a:effectLst/>
                <a:latin typeface="Calibri" panose="020F0502020204030204" pitchFamily="34" charset="0"/>
                <a:ea typeface="Times New Roman" panose="02020603050405020304" pitchFamily="18" charset="0"/>
              </a:rPr>
              <a:t>The MCDHH team welcomed the International Visitor Leadership Program at the Federal Reserve Bank of Boston to discuss “Equal Access for All” at World Boston. </a:t>
            </a:r>
          </a:p>
          <a:p>
            <a:r>
              <a:rPr lang="en-US" sz="1800" b="0" dirty="0">
                <a:solidFill>
                  <a:srgbClr val="000000"/>
                </a:solidFill>
                <a:effectLst/>
                <a:latin typeface="Calibri" panose="020F0502020204030204" pitchFamily="34" charset="0"/>
                <a:ea typeface="Times New Roman" panose="02020603050405020304" pitchFamily="18" charset="0"/>
              </a:rPr>
              <a:t>Our presenters, including Commissioner Opeoluwa Sotonwa and Director of Social Services Margaret Lee explored MCDHH’s latest initiatives, programs, and history with the group. </a:t>
            </a:r>
            <a:endParaRPr lang="en-US" b="0" dirty="0"/>
          </a:p>
        </p:txBody>
      </p:sp>
      <p:pic>
        <p:nvPicPr>
          <p:cNvPr id="15" name="Picture 14" descr="A group of people standing in a room&#10;&#10;Description automatically generated with medium confidence">
            <a:extLst>
              <a:ext uri="{FF2B5EF4-FFF2-40B4-BE49-F238E27FC236}">
                <a16:creationId xmlns:a16="http://schemas.microsoft.com/office/drawing/2014/main" id="{21E6A495-1403-8A50-B94E-77AF32252EC5}"/>
              </a:ext>
            </a:extLst>
          </p:cNvPr>
          <p:cNvPicPr>
            <a:picLocks noChangeAspect="1"/>
          </p:cNvPicPr>
          <p:nvPr/>
        </p:nvPicPr>
        <p:blipFill>
          <a:blip r:embed="rId2"/>
          <a:stretch>
            <a:fillRect/>
          </a:stretch>
        </p:blipFill>
        <p:spPr>
          <a:xfrm>
            <a:off x="6470543" y="609601"/>
            <a:ext cx="5334000" cy="5334000"/>
          </a:xfrm>
          <a:prstGeom prst="rect">
            <a:avLst/>
          </a:prstGeom>
        </p:spPr>
      </p:pic>
    </p:spTree>
    <p:extLst>
      <p:ext uri="{BB962C8B-B14F-4D97-AF65-F5344CB8AC3E}">
        <p14:creationId xmlns:p14="http://schemas.microsoft.com/office/powerpoint/2010/main" val="71954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9F473-9CA1-3ED0-60E8-DA0285A856AA}"/>
              </a:ext>
            </a:extLst>
          </p:cNvPr>
          <p:cNvSpPr>
            <a:spLocks noGrp="1"/>
          </p:cNvSpPr>
          <p:nvPr>
            <p:ph type="title"/>
          </p:nvPr>
        </p:nvSpPr>
        <p:spPr>
          <a:xfrm>
            <a:off x="1525301" y="3429000"/>
            <a:ext cx="9141397" cy="615553"/>
          </a:xfrm>
        </p:spPr>
        <p:txBody>
          <a:bodyPr/>
          <a:lstStyle/>
          <a:p>
            <a:r>
              <a:rPr lang="en-US" dirty="0"/>
              <a:t>Recognizing LGBTQIA+ Pride Month</a:t>
            </a:r>
          </a:p>
        </p:txBody>
      </p:sp>
    </p:spTree>
    <p:extLst>
      <p:ext uri="{BB962C8B-B14F-4D97-AF65-F5344CB8AC3E}">
        <p14:creationId xmlns:p14="http://schemas.microsoft.com/office/powerpoint/2010/main" val="112292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DDE0-2C3E-A3F3-5FF8-2462A84EAA3F}"/>
              </a:ext>
            </a:extLst>
          </p:cNvPr>
          <p:cNvSpPr>
            <a:spLocks noGrp="1"/>
          </p:cNvSpPr>
          <p:nvPr>
            <p:ph type="title"/>
          </p:nvPr>
        </p:nvSpPr>
        <p:spPr>
          <a:xfrm>
            <a:off x="5260301" y="2834481"/>
            <a:ext cx="6477000" cy="1189037"/>
          </a:xfrm>
        </p:spPr>
        <p:txBody>
          <a:bodyPr anchor="t">
            <a:normAutofit/>
          </a:bodyPr>
          <a:lstStyle/>
          <a:p>
            <a:pPr algn="ctr"/>
            <a:r>
              <a:rPr lang="en-US" sz="5400" dirty="0"/>
              <a:t>Budget Update</a:t>
            </a:r>
          </a:p>
        </p:txBody>
      </p:sp>
    </p:spTree>
    <p:extLst>
      <p:ext uri="{BB962C8B-B14F-4D97-AF65-F5344CB8AC3E}">
        <p14:creationId xmlns:p14="http://schemas.microsoft.com/office/powerpoint/2010/main" val="325870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DDE0-2C3E-A3F3-5FF8-2462A84EAA3F}"/>
              </a:ext>
            </a:extLst>
          </p:cNvPr>
          <p:cNvSpPr>
            <a:spLocks noGrp="1"/>
          </p:cNvSpPr>
          <p:nvPr>
            <p:ph type="title"/>
          </p:nvPr>
        </p:nvSpPr>
        <p:spPr>
          <a:xfrm>
            <a:off x="1133959" y="452492"/>
            <a:ext cx="10591800" cy="646332"/>
          </a:xfrm>
        </p:spPr>
        <p:txBody>
          <a:bodyPr>
            <a:normAutofit/>
          </a:bodyPr>
          <a:lstStyle/>
          <a:p>
            <a:pPr algn="r"/>
            <a:r>
              <a:rPr lang="en-US" dirty="0"/>
              <a:t>CAS: Divisional Update</a:t>
            </a:r>
          </a:p>
        </p:txBody>
      </p:sp>
      <p:sp>
        <p:nvSpPr>
          <p:cNvPr id="11" name="Text Placeholder 2">
            <a:extLst>
              <a:ext uri="{FF2B5EF4-FFF2-40B4-BE49-F238E27FC236}">
                <a16:creationId xmlns:a16="http://schemas.microsoft.com/office/drawing/2014/main" id="{A8282B78-D1F3-1C1D-BBDA-7CFBEB6622FA}"/>
              </a:ext>
            </a:extLst>
          </p:cNvPr>
          <p:cNvSpPr>
            <a:spLocks noGrp="1"/>
          </p:cNvSpPr>
          <p:nvPr>
            <p:ph type="body" sz="quarter" idx="11"/>
          </p:nvPr>
        </p:nvSpPr>
        <p:spPr>
          <a:xfrm>
            <a:off x="762000" y="1611823"/>
            <a:ext cx="10667999" cy="3750590"/>
          </a:xfrm>
        </p:spPr>
        <p:txBody>
          <a:bodyPr/>
          <a:lstStyle/>
          <a:p>
            <a:r>
              <a:rPr lang="en-US" sz="2000" b="1" u="sng" dirty="0"/>
              <a:t>Referral</a:t>
            </a:r>
            <a:r>
              <a:rPr lang="en-US" sz="2000" b="1" dirty="0"/>
              <a:t>:</a:t>
            </a:r>
          </a:p>
          <a:p>
            <a:endParaRPr lang="en-US" sz="2000" b="1" dirty="0"/>
          </a:p>
          <a:p>
            <a:pPr marL="285750" indent="-285750">
              <a:buFont typeface="Arial" panose="020B0604020202020204" pitchFamily="34" charset="0"/>
              <a:buChar char="•"/>
            </a:pPr>
            <a:r>
              <a:rPr lang="en-US" sz="2000" dirty="0">
                <a:effectLst/>
              </a:rPr>
              <a:t>KMBS – during testing of the New Referral System several issues came to light that need to be resolved. KMBS and MCDHH are still working diligently together to resolve these issues but now the Go Live date is likely pushed out to the fall. More info on this coming once everything is finalized.</a:t>
            </a:r>
          </a:p>
          <a:p>
            <a:r>
              <a:rPr lang="en-US" sz="2000" dirty="0"/>
              <a:t> </a:t>
            </a:r>
          </a:p>
        </p:txBody>
      </p:sp>
    </p:spTree>
    <p:extLst>
      <p:ext uri="{BB962C8B-B14F-4D97-AF65-F5344CB8AC3E}">
        <p14:creationId xmlns:p14="http://schemas.microsoft.com/office/powerpoint/2010/main" val="297565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DDE0-2C3E-A3F3-5FF8-2462A84EAA3F}"/>
              </a:ext>
            </a:extLst>
          </p:cNvPr>
          <p:cNvSpPr>
            <a:spLocks noGrp="1"/>
          </p:cNvSpPr>
          <p:nvPr>
            <p:ph type="title"/>
          </p:nvPr>
        </p:nvSpPr>
        <p:spPr>
          <a:xfrm>
            <a:off x="1133959" y="452492"/>
            <a:ext cx="10591800" cy="646332"/>
          </a:xfrm>
        </p:spPr>
        <p:txBody>
          <a:bodyPr>
            <a:normAutofit/>
          </a:bodyPr>
          <a:lstStyle/>
          <a:p>
            <a:pPr algn="r"/>
            <a:r>
              <a:rPr lang="en-US" dirty="0"/>
              <a:t>CAS: Divisional Update</a:t>
            </a:r>
          </a:p>
        </p:txBody>
      </p:sp>
      <p:sp>
        <p:nvSpPr>
          <p:cNvPr id="11" name="Text Placeholder 2">
            <a:extLst>
              <a:ext uri="{FF2B5EF4-FFF2-40B4-BE49-F238E27FC236}">
                <a16:creationId xmlns:a16="http://schemas.microsoft.com/office/drawing/2014/main" id="{A8282B78-D1F3-1C1D-BBDA-7CFBEB6622FA}"/>
              </a:ext>
            </a:extLst>
          </p:cNvPr>
          <p:cNvSpPr>
            <a:spLocks noGrp="1"/>
          </p:cNvSpPr>
          <p:nvPr>
            <p:ph type="body" sz="quarter" idx="11"/>
          </p:nvPr>
        </p:nvSpPr>
        <p:spPr>
          <a:xfrm>
            <a:off x="762000" y="1379349"/>
            <a:ext cx="10667999" cy="4793685"/>
          </a:xfrm>
        </p:spPr>
        <p:txBody>
          <a:bodyPr/>
          <a:lstStyle/>
          <a:p>
            <a:pPr marR="0" lvl="0">
              <a:spcBef>
                <a:spcPts val="0"/>
              </a:spcBef>
              <a:spcAft>
                <a:spcPts val="0"/>
              </a:spcAft>
            </a:pPr>
            <a:r>
              <a:rPr lang="en-US" sz="2000" b="1" u="sng" dirty="0">
                <a:effectLst/>
                <a:ea typeface="Times New Roman" panose="02020603050405020304" pitchFamily="18" charset="0"/>
              </a:rPr>
              <a:t>Workforce Development</a:t>
            </a:r>
            <a:r>
              <a:rPr lang="en-US" sz="2000" b="1" u="sng" dirty="0">
                <a:ea typeface="Times New Roman" panose="02020603050405020304" pitchFamily="18" charset="0"/>
              </a:rPr>
              <a:t>:</a:t>
            </a:r>
            <a:endParaRPr lang="en-US" sz="2000" dirty="0">
              <a:effectLst/>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600" dirty="0">
                <a:effectLst/>
                <a:ea typeface="Times New Roman" panose="02020603050405020304" pitchFamily="18" charset="0"/>
              </a:rPr>
              <a:t>The CART SMEC is currently meeting and will be submitting its Action Plan by the end of July.</a:t>
            </a:r>
          </a:p>
          <a:p>
            <a:pPr marR="0" lvl="0">
              <a:spcBef>
                <a:spcPts val="0"/>
              </a:spcBef>
              <a:spcAft>
                <a:spcPts val="0"/>
              </a:spcAft>
            </a:pPr>
            <a:endParaRPr lang="en-US" sz="1600" dirty="0">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600" dirty="0">
                <a:effectLst/>
                <a:ea typeface="Times New Roman" panose="02020603050405020304" pitchFamily="18" charset="0"/>
              </a:rPr>
              <a:t>We just hired a Sign Language Interpreter Mentorship Coordinator through June 2024 on contract, Charlotte “Dee” </a:t>
            </a:r>
            <a:r>
              <a:rPr lang="en-US" sz="1600" dirty="0" err="1">
                <a:effectLst/>
                <a:ea typeface="Times New Roman" panose="02020603050405020304" pitchFamily="18" charset="0"/>
              </a:rPr>
              <a:t>Spinkston</a:t>
            </a:r>
            <a:r>
              <a:rPr lang="en-US" sz="1600" dirty="0">
                <a:effectLst/>
                <a:ea typeface="Times New Roman" panose="02020603050405020304" pitchFamily="18" charset="0"/>
              </a:rPr>
              <a:t>, who will be working closely with Workforce Development, Interpreters, Referral and Screening to develop and implement programming to support new interpreters coming into the field.</a:t>
            </a:r>
            <a:endParaRPr lang="en-US" sz="1600" dirty="0">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600" dirty="0">
                <a:effectLst/>
                <a:ea typeface="Times New Roman" panose="02020603050405020304" pitchFamily="18" charset="0"/>
              </a:rPr>
              <a:t>We are continuing our talks with Bristol Community College about a possible collaboration to start up a CART training program. If things progress further we would like to bring in Subject Matter Experts – any MCDHH staff – who are interested in helping further that collaboration.</a:t>
            </a:r>
            <a:endParaRPr lang="en-US" sz="1600" dirty="0">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600" dirty="0">
                <a:effectLst/>
                <a:ea typeface="Times New Roman" panose="02020603050405020304" pitchFamily="18" charset="0"/>
              </a:rPr>
              <a:t>We will begin doing outreach to the community to promote careers in CART and interpreting services starting right at the beginning of FY24</a:t>
            </a:r>
          </a:p>
          <a:p>
            <a:pPr marL="171450" marR="0" lvl="0" indent="-171450">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600" dirty="0">
                <a:effectLst/>
                <a:ea typeface="Times New Roman" panose="02020603050405020304" pitchFamily="18" charset="0"/>
              </a:rPr>
              <a:t>We created a proposal with Commissioner Sotonwa and Caitlin Parton our General Counsel to hitch our wagon to the </a:t>
            </a:r>
            <a:r>
              <a:rPr lang="en-US" sz="1600" dirty="0" err="1">
                <a:effectLst/>
                <a:ea typeface="Times New Roman" panose="02020603050405020304" pitchFamily="18" charset="0"/>
              </a:rPr>
              <a:t>MassReconnect</a:t>
            </a:r>
            <a:r>
              <a:rPr lang="en-US" sz="1600" dirty="0">
                <a:effectLst/>
                <a:ea typeface="Times New Roman" panose="02020603050405020304" pitchFamily="18" charset="0"/>
              </a:rPr>
              <a:t> Program, to see how we can leverage that program to boost interpreter and CART training numbers and diversity</a:t>
            </a:r>
            <a:endParaRPr lang="en-US" sz="1600" dirty="0">
              <a:effectLst/>
              <a:ea typeface="Calibri" panose="020F0502020204030204" pitchFamily="34" charset="0"/>
            </a:endParaRPr>
          </a:p>
          <a:p>
            <a:r>
              <a:rPr lang="en-US" sz="2000" dirty="0"/>
              <a:t> </a:t>
            </a:r>
          </a:p>
        </p:txBody>
      </p:sp>
    </p:spTree>
    <p:extLst>
      <p:ext uri="{BB962C8B-B14F-4D97-AF65-F5344CB8AC3E}">
        <p14:creationId xmlns:p14="http://schemas.microsoft.com/office/powerpoint/2010/main" val="405148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DDE0-2C3E-A3F3-5FF8-2462A84EAA3F}"/>
              </a:ext>
            </a:extLst>
          </p:cNvPr>
          <p:cNvSpPr>
            <a:spLocks noGrp="1"/>
          </p:cNvSpPr>
          <p:nvPr>
            <p:ph type="title"/>
          </p:nvPr>
        </p:nvSpPr>
        <p:spPr>
          <a:xfrm>
            <a:off x="1133959" y="452492"/>
            <a:ext cx="10591800" cy="646332"/>
          </a:xfrm>
        </p:spPr>
        <p:txBody>
          <a:bodyPr>
            <a:normAutofit/>
          </a:bodyPr>
          <a:lstStyle/>
          <a:p>
            <a:pPr algn="r"/>
            <a:r>
              <a:rPr lang="en-US" dirty="0"/>
              <a:t>CAS: Divisional Update</a:t>
            </a:r>
          </a:p>
        </p:txBody>
      </p:sp>
      <p:sp>
        <p:nvSpPr>
          <p:cNvPr id="11" name="Text Placeholder 2">
            <a:extLst>
              <a:ext uri="{FF2B5EF4-FFF2-40B4-BE49-F238E27FC236}">
                <a16:creationId xmlns:a16="http://schemas.microsoft.com/office/drawing/2014/main" id="{A8282B78-D1F3-1C1D-BBDA-7CFBEB6622FA}"/>
              </a:ext>
            </a:extLst>
          </p:cNvPr>
          <p:cNvSpPr>
            <a:spLocks noGrp="1"/>
          </p:cNvSpPr>
          <p:nvPr>
            <p:ph type="body" sz="quarter" idx="11"/>
          </p:nvPr>
        </p:nvSpPr>
        <p:spPr>
          <a:xfrm>
            <a:off x="762000" y="1611823"/>
            <a:ext cx="10667999" cy="3750590"/>
          </a:xfrm>
        </p:spPr>
        <p:txBody>
          <a:bodyPr/>
          <a:lstStyle/>
          <a:p>
            <a:pPr marR="0" lvl="0">
              <a:spcBef>
                <a:spcPts val="0"/>
              </a:spcBef>
              <a:spcAft>
                <a:spcPts val="0"/>
              </a:spcAft>
            </a:pPr>
            <a:r>
              <a:rPr lang="en-US" sz="2000" b="1" u="sng" dirty="0">
                <a:effectLst/>
                <a:ea typeface="Times New Roman" panose="02020603050405020304" pitchFamily="18" charset="0"/>
              </a:rPr>
              <a:t>Interpreters</a:t>
            </a:r>
            <a:r>
              <a:rPr lang="en-US" sz="2000" b="1" dirty="0">
                <a:effectLst/>
                <a:ea typeface="Times New Roman" panose="02020603050405020304" pitchFamily="18" charset="0"/>
              </a:rPr>
              <a:t>:</a:t>
            </a:r>
          </a:p>
          <a:p>
            <a:pPr marR="0" lvl="0">
              <a:spcBef>
                <a:spcPts val="0"/>
              </a:spcBef>
              <a:spcAft>
                <a:spcPts val="0"/>
              </a:spcAft>
            </a:pPr>
            <a:endParaRPr lang="en-US" sz="2000" b="1" dirty="0">
              <a:effectLst/>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2000" dirty="0">
                <a:effectLst/>
                <a:ea typeface="Times New Roman" panose="02020603050405020304" pitchFamily="18" charset="0"/>
              </a:rPr>
              <a:t>Interpreters continue to provide outstanding service to our staff and the community</a:t>
            </a:r>
          </a:p>
          <a:p>
            <a:pPr marR="0" lvl="0">
              <a:spcBef>
                <a:spcPts val="0"/>
              </a:spcBef>
              <a:spcAft>
                <a:spcPts val="0"/>
              </a:spcAft>
            </a:pPr>
            <a:endParaRPr lang="en-US" sz="2000" dirty="0">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2000" dirty="0">
                <a:effectLst/>
                <a:ea typeface="Times New Roman" panose="02020603050405020304" pitchFamily="18" charset="0"/>
              </a:rPr>
              <a:t>The 2 Legal Deaf Interpreter part time positions and the 2 Legal ASL/spoken English part time positions are in process</a:t>
            </a:r>
          </a:p>
          <a:p>
            <a:pPr marR="0" lvl="0">
              <a:spcBef>
                <a:spcPts val="0"/>
              </a:spcBef>
              <a:spcAft>
                <a:spcPts val="0"/>
              </a:spcAft>
            </a:pPr>
            <a:endParaRPr lang="en-US" sz="2000" dirty="0">
              <a:ea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2000" dirty="0">
                <a:effectLst/>
                <a:ea typeface="Times New Roman" panose="02020603050405020304" pitchFamily="18" charset="0"/>
              </a:rPr>
              <a:t>Denise Martinez did an outstanding job collaborating with the Department of Children and Families to put together a community legal training that happened April 29 and 30. We trained and qualified more than 20 community interpreters both Deaf and ASL/spoken English to be able to work in DCF Legal Settings.</a:t>
            </a:r>
            <a:endParaRPr lang="en-US" sz="2000" dirty="0">
              <a:effectLst/>
              <a:ea typeface="Calibri" panose="020F0502020204030204" pitchFamily="34" charset="0"/>
            </a:endParaRPr>
          </a:p>
          <a:p>
            <a:pPr marR="0" lvl="0">
              <a:spcBef>
                <a:spcPts val="0"/>
              </a:spcBef>
              <a:spcAft>
                <a:spcPts val="0"/>
              </a:spcAft>
            </a:pPr>
            <a:endParaRPr lang="en-US" sz="2000" dirty="0"/>
          </a:p>
        </p:txBody>
      </p:sp>
    </p:spTree>
    <p:extLst>
      <p:ext uri="{BB962C8B-B14F-4D97-AF65-F5344CB8AC3E}">
        <p14:creationId xmlns:p14="http://schemas.microsoft.com/office/powerpoint/2010/main" val="1679740471"/>
      </p:ext>
    </p:extLst>
  </p:cSld>
  <p:clrMapOvr>
    <a:masterClrMapping/>
  </p:clrMapOvr>
</p:sld>
</file>

<file path=ppt/theme/theme1.xml><?xml version="1.0" encoding="utf-8"?>
<a:theme xmlns:a="http://schemas.openxmlformats.org/drawingml/2006/main" name="Office Them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967531_win32_mlw v2" id="{D6E82B91-6E0A-4ADE-ABDF-7A3107FF5DC0}" vid="{FDF63795-6842-4874-86B5-D3F4150A0B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2509185-7C76-414A-B58D-FA547B6D6E68}">
  <ds:schemaRefs>
    <ds:schemaRef ds:uri="http://schemas.microsoft.com/sharepoint/v3/contenttype/forms"/>
  </ds:schemaRefs>
</ds:datastoreItem>
</file>

<file path=customXml/itemProps2.xml><?xml version="1.0" encoding="utf-8"?>
<ds:datastoreItem xmlns:ds="http://schemas.openxmlformats.org/officeDocument/2006/customXml" ds:itemID="{08D17C5B-66E3-4784-8825-129A0E305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D97AF3-310A-4DBA-AAE4-E94EC92F74F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
  <TotalTime>0</TotalTime>
  <Words>1004</Words>
  <Application>Microsoft Office PowerPoint</Application>
  <PresentationFormat>Widescreen</PresentationFormat>
  <Paragraphs>95</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Segoe UI</vt:lpstr>
      <vt:lpstr>Symbol</vt:lpstr>
      <vt:lpstr>Office Theme</vt:lpstr>
      <vt:lpstr>PowerPoint Presentation</vt:lpstr>
      <vt:lpstr>Statewide Advisory Council </vt:lpstr>
      <vt:lpstr>Deaf &amp; Hard of Hearing Constituents’ Day May 18, 2023</vt:lpstr>
      <vt:lpstr>“Equal Access for All”  June 8, 2023 </vt:lpstr>
      <vt:lpstr>Recognizing LGBTQIA+ Pride Month</vt:lpstr>
      <vt:lpstr>Budget Update</vt:lpstr>
      <vt:lpstr>CAS: Divisional Update</vt:lpstr>
      <vt:lpstr>CAS: Divisional Update</vt:lpstr>
      <vt:lpstr>CAS: Divisional Update</vt:lpstr>
      <vt:lpstr>CAS: Divisional Update</vt:lpstr>
      <vt:lpstr>CAS: Divisional Update</vt:lpstr>
      <vt:lpstr>CATTS: Update</vt:lpstr>
      <vt:lpstr>SSD: Departmental Update</vt:lpstr>
      <vt:lpstr>SSD: Departmental Update</vt:lpstr>
      <vt:lpstr>Human Resources: Update</vt:lpstr>
      <vt:lpstr>Commissioner Summer Plans &amp; Field Trips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2022-05-06T06:19:48Z</dcterms:created>
  <dcterms:modified xsi:type="dcterms:W3CDTF">2023-06-14T17:28:32Z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