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3" r:id="rId2"/>
    <p:sldId id="354" r:id="rId3"/>
    <p:sldId id="355" r:id="rId4"/>
    <p:sldId id="356" r:id="rId5"/>
    <p:sldId id="357" r:id="rId6"/>
    <p:sldId id="358" r:id="rId7"/>
    <p:sldId id="359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Intyre, Allison (EOL)" initials="MA(" lastIdx="11" clrIdx="0"/>
  <p:cmAuthor id="2" name="Allison McIntyre" initials="AM" lastIdx="1" clrIdx="1">
    <p:extLst>
      <p:ext uri="{19B8F6BF-5375-455C-9EA6-DF929625EA0E}">
        <p15:presenceInfo xmlns:p15="http://schemas.microsoft.com/office/powerpoint/2012/main" userId="Allison McInty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3651"/>
    <a:srgbClr val="139876"/>
    <a:srgbClr val="53A4CF"/>
    <a:srgbClr val="7D3379"/>
    <a:srgbClr val="FAA71F"/>
    <a:srgbClr val="45A78E"/>
    <a:srgbClr val="42647F"/>
    <a:srgbClr val="112638"/>
    <a:srgbClr val="042B4A"/>
    <a:srgbClr val="426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2" autoAdjust="0"/>
    <p:restoredTop sz="93471" autoAdjust="0"/>
  </p:normalViewPr>
  <p:slideViewPr>
    <p:cSldViewPr snapToGrid="0" snapToObjects="1">
      <p:cViewPr varScale="1">
        <p:scale>
          <a:sx n="85" d="100"/>
          <a:sy n="85" d="100"/>
        </p:scale>
        <p:origin x="5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1798B2-8A4B-2446-B6F0-7A9B9C158E37}" type="datetimeFigureOut">
              <a:rPr lang="en-US" smtClean="0"/>
              <a:t>6/23/20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943C99-E074-C04C-AF52-066428F31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FE1118-A4E6-2B4A-AF18-287D336DCF6C}" type="datetimeFigureOut">
              <a:rPr lang="en-US" smtClean="0"/>
              <a:t>6/23/20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83126A-5919-944C-8385-AD187C64D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25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826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2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4527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 err="1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  <a:endParaRPr lang="en-US" sz="1000" dirty="0">
              <a:solidFill>
                <a:srgbClr val="042B4A"/>
              </a:solidFill>
              <a:latin typeface="+mn-lt"/>
              <a:cs typeface="Calibri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66642" y="1426980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642" y="211672"/>
            <a:ext cx="7131050" cy="9543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-17585" y="-64903"/>
            <a:ext cx="9180469" cy="135596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 userDrawn="1"/>
        </p:nvSpPr>
        <p:spPr>
          <a:xfrm rot="10800000">
            <a:off x="7931961" y="-64904"/>
            <a:ext cx="1230923" cy="1230923"/>
          </a:xfrm>
          <a:prstGeom prst="triangle">
            <a:avLst>
              <a:gd name="adj" fmla="val 0"/>
            </a:avLst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198577"/>
            <a:ext cx="9162884" cy="8792"/>
          </a:xfrm>
          <a:prstGeom prst="line">
            <a:avLst/>
          </a:prstGeom>
          <a:ln w="57150"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19125" y="6298437"/>
            <a:ext cx="1609725" cy="4842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561975" y="6276975"/>
            <a:ext cx="1895475" cy="5810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7926917" y="2"/>
            <a:ext cx="739678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ccess.act.org/s/article/Navigating-the-WorkKeys-Curriculum-Knowledge-Hub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act.org/content/act/en/products-and-services/workkeys-for-job-seekers/preparation.html" TargetMode="External"/><Relationship Id="rId4" Type="http://schemas.openxmlformats.org/officeDocument/2006/relationships/hyperlink" Target="https://www.act.org/content/dam/act/unsecured/documents/WorkKeysCurriculumAdmin-UserGuide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rofiles.keytrain.com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ko6Sk6hToAOtH8YB4_O-ASqf_WUzTMi-Oj8Z8LfYkaM/edit?usp=sharing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orkkeyscurriculum.act.org/logi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ko6Sk6hToAOtH8YB4_O-ASqf_WUzTMi-Oj8Z8LfYkaM/edit?usp=shar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profiles.keytrain.com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8963"/>
            <a:ext cx="8452155" cy="932247"/>
          </a:xfrm>
        </p:spPr>
        <p:txBody>
          <a:bodyPr/>
          <a:lstStyle/>
          <a:p>
            <a:r>
              <a:rPr lang="en-US" sz="3600" b="1" dirty="0" err="1"/>
              <a:t>WorkKeys</a:t>
            </a:r>
            <a:r>
              <a:rPr lang="en-US" sz="3600" b="1" dirty="0"/>
              <a:t> Curriculum: Placement Quizzes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429000"/>
            <a:ext cx="4867275" cy="314803"/>
          </a:xfrm>
          <a:prstGeom prst="rect">
            <a:avLst/>
          </a:prstGeom>
        </p:spPr>
        <p:txBody>
          <a:bodyPr vert="horz" lIns="0" tIns="45720" rIns="0" bIns="45720" rtlCol="0" anchor="b" anchorCtr="0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400" b="0" kern="1200">
                <a:solidFill>
                  <a:srgbClr val="FFFFFF"/>
                </a:solidFill>
                <a:latin typeface="+mj-lt"/>
                <a:ea typeface="+mj-ea"/>
                <a:cs typeface="Calibri"/>
              </a:defRPr>
            </a:lvl1pPr>
          </a:lstStyle>
          <a:p>
            <a:r>
              <a:rPr lang="en-US" sz="2400" b="1" dirty="0"/>
              <a:t>June 23, 2020</a:t>
            </a:r>
          </a:p>
          <a:p>
            <a:r>
              <a:rPr lang="en-US" sz="2400" b="1" dirty="0" err="1"/>
              <a:t>allison.mcintyre@mass.gov</a:t>
            </a:r>
            <a:endParaRPr lang="en-US" sz="24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133" y="4572001"/>
            <a:ext cx="3179221" cy="213130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8D33F9B-AD41-6241-B33B-0DE20564C998}"/>
              </a:ext>
            </a:extLst>
          </p:cNvPr>
          <p:cNvSpPr/>
          <p:nvPr/>
        </p:nvSpPr>
        <p:spPr>
          <a:xfrm>
            <a:off x="457200" y="457200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hlinkClick r:id="rId3"/>
              </a:rPr>
              <a:t>WorkKeys</a:t>
            </a:r>
            <a:r>
              <a:rPr lang="en-US" dirty="0">
                <a:hlinkClick r:id="rId3"/>
              </a:rPr>
              <a:t> Curriculum Knowledge Hub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778F18-DCDE-7548-93F7-6D551B7C4840}"/>
              </a:ext>
            </a:extLst>
          </p:cNvPr>
          <p:cNvSpPr/>
          <p:nvPr/>
        </p:nvSpPr>
        <p:spPr>
          <a:xfrm>
            <a:off x="457200" y="49814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hlinkClick r:id="rId4"/>
              </a:rPr>
              <a:t>WorkKeys</a:t>
            </a:r>
            <a:r>
              <a:rPr lang="en-US" dirty="0">
                <a:hlinkClick r:id="rId4"/>
              </a:rPr>
              <a:t> Curriculum Administrator Manual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6CA6D-82D2-7648-8DBA-3E1C72CAB069}"/>
              </a:ext>
            </a:extLst>
          </p:cNvPr>
          <p:cNvSpPr/>
          <p:nvPr/>
        </p:nvSpPr>
        <p:spPr>
          <a:xfrm>
            <a:off x="457200" y="538311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5"/>
              </a:rPr>
              <a:t>Sample </a:t>
            </a:r>
            <a:r>
              <a:rPr lang="en-US" dirty="0" err="1">
                <a:hlinkClick r:id="rId5"/>
              </a:rPr>
              <a:t>WorkKeys</a:t>
            </a:r>
            <a:r>
              <a:rPr lang="en-US" dirty="0">
                <a:hlinkClick r:id="rId5"/>
              </a:rPr>
              <a:t>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452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4DA0D-9B66-8845-9ED4-6A193492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D0972A-5557-BE4B-B2CF-FBA714914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>
                <a:solidFill>
                  <a:srgbClr val="223651"/>
                </a:solidFill>
              </a:rPr>
              <a:pPr/>
              <a:t>2</a:t>
            </a:fld>
            <a:endParaRPr lang="en-US" dirty="0">
              <a:solidFill>
                <a:srgbClr val="22365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7DA370-42A2-3D40-AF1F-2E36A2B1CFE4}"/>
              </a:ext>
            </a:extLst>
          </p:cNvPr>
          <p:cNvSpPr txBox="1"/>
          <p:nvPr/>
        </p:nvSpPr>
        <p:spPr>
          <a:xfrm>
            <a:off x="457200" y="1424066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What are Placement Quizzes?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B9EA9A-3556-AE48-9F50-B8D0C23FC23A}"/>
              </a:ext>
            </a:extLst>
          </p:cNvPr>
          <p:cNvSpPr txBox="1"/>
          <p:nvPr/>
        </p:nvSpPr>
        <p:spPr>
          <a:xfrm>
            <a:off x="457199" y="1938836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How do users access Placement Quizzes?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37CAB5-7413-3740-9F44-69DC439D1EC9}"/>
              </a:ext>
            </a:extLst>
          </p:cNvPr>
          <p:cNvSpPr txBox="1"/>
          <p:nvPr/>
        </p:nvSpPr>
        <p:spPr>
          <a:xfrm>
            <a:off x="457199" y="2453606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What can users expect from Placement Quizzes?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179A2F-B751-204A-9A95-0492C585A907}"/>
              </a:ext>
            </a:extLst>
          </p:cNvPr>
          <p:cNvSpPr txBox="1"/>
          <p:nvPr/>
        </p:nvSpPr>
        <p:spPr>
          <a:xfrm>
            <a:off x="457199" y="2968376"/>
            <a:ext cx="8229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How do administrators track progress and review users’ scores on the Placement Quizzes?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437104-61FF-D642-AC89-EB3FEB65800E}"/>
              </a:ext>
            </a:extLst>
          </p:cNvPr>
          <p:cNvSpPr txBox="1"/>
          <p:nvPr/>
        </p:nvSpPr>
        <p:spPr>
          <a:xfrm>
            <a:off x="457199" y="3760145"/>
            <a:ext cx="8229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How can Placement Quiz scores be used to support the job search and training access?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2D198A-4B38-854C-BB65-0CD38D5DD559}"/>
              </a:ext>
            </a:extLst>
          </p:cNvPr>
          <p:cNvSpPr txBox="1"/>
          <p:nvPr/>
        </p:nvSpPr>
        <p:spPr>
          <a:xfrm>
            <a:off x="457199" y="4551914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How are user accounts created?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E806BB-0E14-7747-8892-ADFA2CE8E874}"/>
              </a:ext>
            </a:extLst>
          </p:cNvPr>
          <p:cNvSpPr txBox="1"/>
          <p:nvPr/>
        </p:nvSpPr>
        <p:spPr>
          <a:xfrm>
            <a:off x="457198" y="5081219"/>
            <a:ext cx="822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23651"/>
                </a:solidFill>
              </a:rPr>
              <a:t>How are Placement Quizzes assigned?</a:t>
            </a:r>
          </a:p>
        </p:txBody>
      </p:sp>
    </p:spTree>
    <p:extLst>
      <p:ext uri="{BB962C8B-B14F-4D97-AF65-F5344CB8AC3E}">
        <p14:creationId xmlns:p14="http://schemas.microsoft.com/office/powerpoint/2010/main" val="183035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7248-DBC2-324A-8088-ED6E35AD1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Placement Quizzes?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A965C2-AFAC-734D-AF22-29E9D9CA2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9C958-31B4-F943-A87C-433C989938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2008682"/>
            <a:ext cx="7933266" cy="954348"/>
          </a:xfrm>
        </p:spPr>
        <p:txBody>
          <a:bodyPr>
            <a:normAutofit/>
          </a:bodyPr>
          <a:lstStyle/>
          <a:p>
            <a:r>
              <a:rPr lang="en-US" dirty="0"/>
              <a:t>Three topics: Applied Math, Graphic Literacy, &amp; Workplace Documents 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01C306B-186A-1C42-8BAB-D3203E5135E1}"/>
              </a:ext>
            </a:extLst>
          </p:cNvPr>
          <p:cNvSpPr txBox="1">
            <a:spLocks/>
          </p:cNvSpPr>
          <p:nvPr/>
        </p:nvSpPr>
        <p:spPr>
          <a:xfrm>
            <a:off x="457200" y="1473418"/>
            <a:ext cx="7933266" cy="535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Sixteen, multiple choice questions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A4FDB17-7362-8844-8410-0DFF6A71A874}"/>
              </a:ext>
            </a:extLst>
          </p:cNvPr>
          <p:cNvSpPr txBox="1">
            <a:spLocks/>
          </p:cNvSpPr>
          <p:nvPr/>
        </p:nvSpPr>
        <p:spPr>
          <a:xfrm>
            <a:off x="457200" y="3706168"/>
            <a:ext cx="7933266" cy="954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Assess career readiness abilities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41595F-721B-7448-B5A3-3E874A8563A9}"/>
              </a:ext>
            </a:extLst>
          </p:cNvPr>
          <p:cNvSpPr txBox="1">
            <a:spLocks/>
          </p:cNvSpPr>
          <p:nvPr/>
        </p:nvSpPr>
        <p:spPr>
          <a:xfrm>
            <a:off x="457200" y="4488933"/>
            <a:ext cx="7933266" cy="954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Starting point for engagement with </a:t>
            </a:r>
            <a:r>
              <a:rPr lang="en-US" dirty="0" err="1"/>
              <a:t>WorkKeys</a:t>
            </a:r>
            <a:r>
              <a:rPr lang="en-US" dirty="0"/>
              <a:t> Curriculum 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D16C006-661B-9145-805B-AE7576824756}"/>
              </a:ext>
            </a:extLst>
          </p:cNvPr>
          <p:cNvSpPr txBox="1">
            <a:spLocks/>
          </p:cNvSpPr>
          <p:nvPr/>
        </p:nvSpPr>
        <p:spPr>
          <a:xfrm>
            <a:off x="457200" y="2945607"/>
            <a:ext cx="7933266" cy="954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score scale is Level 3 up to a Level 7</a:t>
            </a:r>
          </a:p>
        </p:txBody>
      </p:sp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6B57F84E-15B4-DB4B-A51D-F7D5BEFCA03A}"/>
              </a:ext>
            </a:extLst>
          </p:cNvPr>
          <p:cNvSpPr txBox="1"/>
          <p:nvPr/>
        </p:nvSpPr>
        <p:spPr>
          <a:xfrm>
            <a:off x="5906992" y="2996045"/>
            <a:ext cx="2157717" cy="33855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Job Profiler Database</a:t>
            </a:r>
          </a:p>
        </p:txBody>
      </p:sp>
    </p:spTree>
    <p:extLst>
      <p:ext uri="{BB962C8B-B14F-4D97-AF65-F5344CB8AC3E}">
        <p14:creationId xmlns:p14="http://schemas.microsoft.com/office/powerpoint/2010/main" val="94420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  <p:bldP spid="8" grpId="0"/>
      <p:bldP spid="9" grpId="0"/>
      <p:bldP spid="10" grpId="0"/>
      <p:bldP spid="10" grpId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7248-DBC2-324A-8088-ED6E35AD1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How do users access the PQs?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A965C2-AFAC-734D-AF22-29E9D9CA2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9C958-31B4-F943-A87C-433C989938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845086"/>
            <a:ext cx="7933266" cy="954348"/>
          </a:xfrm>
        </p:spPr>
        <p:txBody>
          <a:bodyPr>
            <a:normAutofit/>
          </a:bodyPr>
          <a:lstStyle/>
          <a:p>
            <a:r>
              <a:rPr lang="en-US" sz="1600" dirty="0"/>
              <a:t>Check dark blue bar at the top of the screen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01C306B-186A-1C42-8BAB-D3203E5135E1}"/>
              </a:ext>
            </a:extLst>
          </p:cNvPr>
          <p:cNvSpPr txBox="1">
            <a:spLocks/>
          </p:cNvSpPr>
          <p:nvPr/>
        </p:nvSpPr>
        <p:spPr>
          <a:xfrm>
            <a:off x="457200" y="1473418"/>
            <a:ext cx="7933266" cy="535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Log in at </a:t>
            </a:r>
            <a:r>
              <a:rPr lang="en-US" sz="1600" dirty="0">
                <a:hlinkClick r:id="rId4"/>
              </a:rPr>
              <a:t>https://workkeyscurriculum.act.org/login</a:t>
            </a:r>
            <a:endParaRPr lang="en-US" sz="1600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A4FDB17-7362-8844-8410-0DFF6A71A874}"/>
              </a:ext>
            </a:extLst>
          </p:cNvPr>
          <p:cNvSpPr txBox="1">
            <a:spLocks/>
          </p:cNvSpPr>
          <p:nvPr/>
        </p:nvSpPr>
        <p:spPr>
          <a:xfrm>
            <a:off x="457200" y="2710561"/>
            <a:ext cx="7933266" cy="954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Click “Quizzes” in the left side navigation panel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AECE42-DB99-7F40-9FD3-BAC2779F6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4" y="2202550"/>
            <a:ext cx="79248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60063C1-742D-3F44-ACA8-DAC24FC53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4" y="3048538"/>
            <a:ext cx="6660630" cy="263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D70CC5F9-ED7B-664F-B6C7-79746EB336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38"/>
          <a:stretch/>
        </p:blipFill>
        <p:spPr bwMode="auto">
          <a:xfrm>
            <a:off x="609600" y="2752018"/>
            <a:ext cx="7780866" cy="29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71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7248-DBC2-324A-8088-ED6E35AD1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How do users access the PQs?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A965C2-AFAC-734D-AF22-29E9D9CA2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D70CC5F9-ED7B-664F-B6C7-79746EB336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38"/>
          <a:stretch/>
        </p:blipFill>
        <p:spPr bwMode="auto">
          <a:xfrm>
            <a:off x="254218" y="1802413"/>
            <a:ext cx="8635563" cy="3253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42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921A7-6B63-BF4A-8567-DCDCD1C98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can users expect from Placement Quizzes?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E6944B-A69D-C241-AD13-92D0C28F6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3F191-727B-C740-864F-C91332C7B5A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592285"/>
            <a:ext cx="7933266" cy="817280"/>
          </a:xfrm>
        </p:spPr>
        <p:txBody>
          <a:bodyPr/>
          <a:lstStyle/>
          <a:p>
            <a:r>
              <a:rPr lang="en-US" dirty="0"/>
              <a:t>Determine appropriate level for entrance into training program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EB472CAD-A498-834C-9FDC-DC78F8CE8261}"/>
              </a:ext>
            </a:extLst>
          </p:cNvPr>
          <p:cNvSpPr txBox="1">
            <a:spLocks/>
          </p:cNvSpPr>
          <p:nvPr/>
        </p:nvSpPr>
        <p:spPr>
          <a:xfrm>
            <a:off x="457200" y="3020360"/>
            <a:ext cx="7933266" cy="4086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Use your career counseling skills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763F717-12FB-E54F-8C89-3669D56B7B1D}"/>
              </a:ext>
            </a:extLst>
          </p:cNvPr>
          <p:cNvSpPr txBox="1">
            <a:spLocks/>
          </p:cNvSpPr>
          <p:nvPr/>
        </p:nvSpPr>
        <p:spPr>
          <a:xfrm>
            <a:off x="457200" y="2499248"/>
            <a:ext cx="7933266" cy="4086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Email w/username &amp; password + explanation of WKC</a:t>
            </a:r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AFAAFFE1-8D18-AD4C-8673-AAEF2CC0D206}"/>
              </a:ext>
            </a:extLst>
          </p:cNvPr>
          <p:cNvSpPr txBox="1"/>
          <p:nvPr/>
        </p:nvSpPr>
        <p:spPr>
          <a:xfrm>
            <a:off x="1210803" y="4804050"/>
            <a:ext cx="6377447" cy="92333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Job Profiler Database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B7C3A452-1905-1F41-9B47-52091354F3C2}"/>
              </a:ext>
            </a:extLst>
          </p:cNvPr>
          <p:cNvCxnSpPr>
            <a:cxnSpLocks/>
            <a:stCxn id="4" idx="1"/>
            <a:endCxn id="10" idx="0"/>
          </p:cNvCxnSpPr>
          <p:nvPr/>
        </p:nvCxnSpPr>
        <p:spPr>
          <a:xfrm rot="10800000" flipH="1" flipV="1">
            <a:off x="457199" y="2000924"/>
            <a:ext cx="3942327" cy="2803125"/>
          </a:xfrm>
          <a:prstGeom prst="bentConnector4">
            <a:avLst>
              <a:gd name="adj1" fmla="val -5799"/>
              <a:gd name="adj2" fmla="val 57289"/>
            </a:avLst>
          </a:prstGeom>
          <a:ln>
            <a:solidFill>
              <a:schemeClr val="accent2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73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FA7EB-BF40-B94E-996C-BF2842D68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1147"/>
            <a:ext cx="7131050" cy="954348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How do administrators track progress and review users’ scores on the Placement Quizzes?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62F2A6-187C-6D47-BA58-DC3CCFA97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098A8-589A-D84A-803B-EC391E8B86B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7397646" cy="472506"/>
          </a:xfrm>
        </p:spPr>
        <p:txBody>
          <a:bodyPr>
            <a:normAutofit/>
          </a:bodyPr>
          <a:lstStyle/>
          <a:p>
            <a:r>
              <a:rPr lang="en-US" sz="1600" dirty="0"/>
              <a:t>Running a report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EADED17-CA58-1A40-B655-71B1C59CF365}"/>
              </a:ext>
            </a:extLst>
          </p:cNvPr>
          <p:cNvSpPr txBox="1">
            <a:spLocks/>
          </p:cNvSpPr>
          <p:nvPr/>
        </p:nvSpPr>
        <p:spPr>
          <a:xfrm>
            <a:off x="457200" y="1899852"/>
            <a:ext cx="7397646" cy="47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Email from </a:t>
            </a:r>
            <a:r>
              <a:rPr lang="en-US" sz="1600" dirty="0" err="1"/>
              <a:t>benchprep</a:t>
            </a:r>
            <a:endParaRPr lang="en-US" sz="16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AAC4427-CF7B-F340-AB7D-7C20E3F66E7A}"/>
              </a:ext>
            </a:extLst>
          </p:cNvPr>
          <p:cNvSpPr txBox="1">
            <a:spLocks/>
          </p:cNvSpPr>
          <p:nvPr/>
        </p:nvSpPr>
        <p:spPr>
          <a:xfrm>
            <a:off x="457200" y="2372358"/>
            <a:ext cx="7397646" cy="47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Examine scores &amp; timing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4457C0A-EBCF-8248-80DD-715F3AC996D0}"/>
              </a:ext>
            </a:extLst>
          </p:cNvPr>
          <p:cNvSpPr txBox="1">
            <a:spLocks/>
          </p:cNvSpPr>
          <p:nvPr/>
        </p:nvSpPr>
        <p:spPr>
          <a:xfrm>
            <a:off x="457200" y="4476810"/>
            <a:ext cx="7397646" cy="47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Communicate with your business services team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9CCBEE-8AC0-EE43-A0D0-2346DF488463}"/>
              </a:ext>
            </a:extLst>
          </p:cNvPr>
          <p:cNvSpPr/>
          <p:nvPr/>
        </p:nvSpPr>
        <p:spPr>
          <a:xfrm>
            <a:off x="0" y="2844864"/>
            <a:ext cx="9144000" cy="9541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How can Placement Quiz scores be used to support the job search and training access?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A06F5AC-3DCC-F341-AF4C-0000BB225705}"/>
              </a:ext>
            </a:extLst>
          </p:cNvPr>
          <p:cNvSpPr txBox="1">
            <a:spLocks/>
          </p:cNvSpPr>
          <p:nvPr/>
        </p:nvSpPr>
        <p:spPr>
          <a:xfrm>
            <a:off x="457200" y="4019764"/>
            <a:ext cx="7397646" cy="472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85750" indent="-285750" algn="l" defTabSz="4572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36600" indent="-287338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tabLst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90613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543050" indent="-225425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Lucida Grande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943100" indent="-228600" algn="l" defTabSz="457200" rtl="0" eaLnBrk="1" latinLnBrk="0" hangingPunct="1">
              <a:lnSpc>
                <a:spcPct val="90000"/>
              </a:lnSpc>
              <a:spcBef>
                <a:spcPts val="900"/>
              </a:spcBef>
              <a:buClr>
                <a:schemeClr val="tx1"/>
              </a:buClr>
              <a:buFont typeface="Arial"/>
              <a:buChar char="»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Screening tool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5E59BD-056B-0A46-BCCD-115557E0DA4E}"/>
              </a:ext>
            </a:extLst>
          </p:cNvPr>
          <p:cNvSpPr/>
          <p:nvPr/>
        </p:nvSpPr>
        <p:spPr>
          <a:xfrm>
            <a:off x="0" y="5230798"/>
            <a:ext cx="9144000" cy="5232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How do I create student accounts and assign lessons?</a:t>
            </a:r>
          </a:p>
        </p:txBody>
      </p:sp>
    </p:spTree>
    <p:extLst>
      <p:ext uri="{BB962C8B-B14F-4D97-AF65-F5344CB8AC3E}">
        <p14:creationId xmlns:p14="http://schemas.microsoft.com/office/powerpoint/2010/main" val="378706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8" grpId="0"/>
      <p:bldP spid="9" grpId="0" animBg="1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MassHire colors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22491</TotalTime>
  <Words>287</Words>
  <Application>Microsoft Macintosh PowerPoint</Application>
  <PresentationFormat>On-screen Show (4:3)</PresentationFormat>
  <Paragraphs>48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Lucida Grande</vt:lpstr>
      <vt:lpstr>Office Theme</vt:lpstr>
      <vt:lpstr>WorkKeys Curriculum: Placement Quizzes</vt:lpstr>
      <vt:lpstr>Agenda</vt:lpstr>
      <vt:lpstr>What are Placement Quizzes?</vt:lpstr>
      <vt:lpstr>How do users access the PQs?</vt:lpstr>
      <vt:lpstr>How do users access the PQs?</vt:lpstr>
      <vt:lpstr>What can users expect from Placement Quizzes?</vt:lpstr>
      <vt:lpstr>How do administrators track progress and review users’ scores on the Placement Quizzes?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Allison McIntyre</cp:lastModifiedBy>
  <cp:revision>267</cp:revision>
  <cp:lastPrinted>2018-12-07T15:10:51Z</cp:lastPrinted>
  <dcterms:created xsi:type="dcterms:W3CDTF">2018-04-17T17:15:10Z</dcterms:created>
  <dcterms:modified xsi:type="dcterms:W3CDTF">2020-06-23T17:24:04Z</dcterms:modified>
</cp:coreProperties>
</file>