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lsb" ContentType="application/vnd.ms-excel.sheet.binary.macroEnabled.12"/>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33.xml" ContentType="application/vnd.openxmlformats-officedocument.presentationml.tags+xml"/>
  <Override PartName="/ppt/notesSlides/notesSlide1.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2.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notesSlides/notesSlide3.xml" ContentType="application/vnd.openxmlformats-officedocument.presentationml.notesSlide+xml"/>
  <Override PartName="/ppt/charts/chart1.xml" ContentType="application/vnd.openxmlformats-officedocument.drawingml.chart+xml"/>
  <Override PartName="/ppt/tags/tag79.xml" ContentType="application/vnd.openxmlformats-officedocument.presentationml.tags+xml"/>
  <Override PartName="/ppt/notesSlides/notesSlide4.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notesSlides/notesSlide5.xml" ContentType="application/vnd.openxmlformats-officedocument.presentationml.notesSlide+xml"/>
  <Override PartName="/ppt/tags/tag82.xml" ContentType="application/vnd.openxmlformats-officedocument.presentationml.tags+xml"/>
  <Override PartName="/ppt/notesSlides/notesSlide6.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ags/tag83.xml" ContentType="application/vnd.openxmlformats-officedocument.presentationml.tags+xml"/>
  <Override PartName="/ppt/notesSlides/notesSlide7.xml" ContentType="application/vnd.openxmlformats-officedocument.presentationml.notesSlide+xml"/>
  <Override PartName="/ppt/tags/tag84.xml" ContentType="application/vnd.openxmlformats-officedocument.presentationml.tags+xml"/>
  <Override PartName="/ppt/tags/tag8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86.xml" ContentType="application/vnd.openxmlformats-officedocument.presentationml.tags+xml"/>
  <Override PartName="/ppt/tags/tag87.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tags/tag88.xml" ContentType="application/vnd.openxmlformats-officedocument.presentationml.tags+xml"/>
  <Override PartName="/ppt/notesSlides/notesSlide13.xml" ContentType="application/vnd.openxmlformats-officedocument.presentationml.notesSlide+xml"/>
  <Override PartName="/ppt/tags/tag89.xml" ContentType="application/vnd.openxmlformats-officedocument.presentationml.tags+xml"/>
  <Override PartName="/ppt/tags/tag90.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6.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7.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8.xml" ContentType="application/vnd.openxmlformats-officedocument.presentationml.notesSlid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9.xml" ContentType="application/vnd.openxmlformats-officedocument.presentationml.notesSlid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tags/tag91.xml" ContentType="application/vnd.openxmlformats-officedocument.presentationml.tags+xml"/>
  <Override PartName="/ppt/tags/tag92.xml" ContentType="application/vnd.openxmlformats-officedocument.presentationml.tags+xml"/>
  <Override PartName="/ppt/notesSlides/notesSlide20.xml" ContentType="application/vnd.openxmlformats-officedocument.presentationml.notesSlide+xml"/>
  <Override PartName="/ppt/tags/tag93.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notesSlides/notesSlide24.xml" ContentType="application/vnd.openxmlformats-officedocument.presentationml.notesSlide+xml"/>
  <Override PartName="/ppt/tags/tag97.xml" ContentType="application/vnd.openxmlformats-officedocument.presentationml.tags+xml"/>
  <Override PartName="/ppt/notesSlides/notesSlide25.xml" ContentType="application/vnd.openxmlformats-officedocument.presentationml.notesSlide+xml"/>
  <Override PartName="/ppt/tags/tag98.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notesSlides/notesSlide28.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notesSlides/notesSlide29.xml" ContentType="application/vnd.openxmlformats-officedocument.presentationml.notesSlide+xml"/>
  <Override PartName="/ppt/tags/tag105.xml" ContentType="application/vnd.openxmlformats-officedocument.presentationml.tags+xml"/>
  <Override PartName="/ppt/tags/tag106.xml" ContentType="application/vnd.openxmlformats-officedocument.presentationml.tags+xml"/>
  <Override PartName="/ppt/notesSlides/notesSlide30.xml" ContentType="application/vnd.openxmlformats-officedocument.presentationml.notesSlide+xml"/>
  <Override PartName="/ppt/tags/tag107.xml" ContentType="application/vnd.openxmlformats-officedocument.presentationml.tags+xml"/>
  <Override PartName="/ppt/tags/tag108.xml" ContentType="application/vnd.openxmlformats-officedocument.presentationml.tags+xml"/>
  <Override PartName="/ppt/notesSlides/notesSlide31.xml" ContentType="application/vnd.openxmlformats-officedocument.presentationml.notesSlide+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notesSlides/notesSlide32.xml" ContentType="application/vnd.openxmlformats-officedocument.presentationml.notesSlide+xml"/>
  <Override PartName="/ppt/charts/chart10.xml" ContentType="application/vnd.openxmlformats-officedocument.drawingml.chart+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trictFirstAndLastChars="0" saveSubsetFonts="1">
  <p:sldMasterIdLst>
    <p:sldMasterId id="2147483714" r:id="rId4"/>
  </p:sldMasterIdLst>
  <p:notesMasterIdLst>
    <p:notesMasterId r:id="rId54"/>
  </p:notesMasterIdLst>
  <p:handoutMasterIdLst>
    <p:handoutMasterId r:id="rId55"/>
  </p:handoutMasterIdLst>
  <p:sldIdLst>
    <p:sldId id="3190" r:id="rId5"/>
    <p:sldId id="2145707658" r:id="rId6"/>
    <p:sldId id="2145707644" r:id="rId7"/>
    <p:sldId id="3427" r:id="rId8"/>
    <p:sldId id="2145707613" r:id="rId9"/>
    <p:sldId id="2145705715" r:id="rId10"/>
    <p:sldId id="2145707649" r:id="rId11"/>
    <p:sldId id="4022" r:id="rId12"/>
    <p:sldId id="2145707620" r:id="rId13"/>
    <p:sldId id="2145707624" r:id="rId14"/>
    <p:sldId id="2145707625" r:id="rId15"/>
    <p:sldId id="2145707575" r:id="rId16"/>
    <p:sldId id="2145707650" r:id="rId17"/>
    <p:sldId id="2145707605" r:id="rId18"/>
    <p:sldId id="4179" r:id="rId19"/>
    <p:sldId id="2145707524" r:id="rId20"/>
    <p:sldId id="2145707539" r:id="rId21"/>
    <p:sldId id="2145707651" r:id="rId22"/>
    <p:sldId id="2145707547" r:id="rId23"/>
    <p:sldId id="2145707550" r:id="rId24"/>
    <p:sldId id="2145707627" r:id="rId25"/>
    <p:sldId id="2145705722" r:id="rId26"/>
    <p:sldId id="2145707579" r:id="rId27"/>
    <p:sldId id="2145707553" r:id="rId28"/>
    <p:sldId id="2145707652" r:id="rId29"/>
    <p:sldId id="2145705583" r:id="rId30"/>
    <p:sldId id="4055" r:id="rId31"/>
    <p:sldId id="2145705601" r:id="rId32"/>
    <p:sldId id="4033" r:id="rId33"/>
    <p:sldId id="2145707653" r:id="rId34"/>
    <p:sldId id="2145707593" r:id="rId35"/>
    <p:sldId id="2145707587" r:id="rId36"/>
    <p:sldId id="2145707555" r:id="rId37"/>
    <p:sldId id="2145707594" r:id="rId38"/>
    <p:sldId id="2145707643" r:id="rId39"/>
    <p:sldId id="2145707654" r:id="rId40"/>
    <p:sldId id="2145707614" r:id="rId41"/>
    <p:sldId id="2145707615" r:id="rId42"/>
    <p:sldId id="2145707616" r:id="rId43"/>
    <p:sldId id="2145707584" r:id="rId44"/>
    <p:sldId id="2145707619" r:id="rId45"/>
    <p:sldId id="2145707655" r:id="rId46"/>
    <p:sldId id="257" r:id="rId47"/>
    <p:sldId id="2145707232" r:id="rId48"/>
    <p:sldId id="2145707284" r:id="rId49"/>
    <p:sldId id="2145707285" r:id="rId50"/>
    <p:sldId id="2145707286" r:id="rId51"/>
    <p:sldId id="2145707287" r:id="rId52"/>
    <p:sldId id="2145707659" r:id="rId53"/>
  </p:sldIdLst>
  <p:sldSz cx="8961438" cy="6721475"/>
  <p:notesSz cx="6950075" cy="9236075"/>
  <p:custDataLst>
    <p:tags r:id="rId56"/>
  </p:custDataLst>
  <p:defaultTextStyle>
    <a:defPPr>
      <a:defRPr lang="en-US"/>
    </a:defPPr>
    <a:lvl1pPr algn="l" rtl="0" fontAlgn="base">
      <a:spcBef>
        <a:spcPct val="0"/>
      </a:spcBef>
      <a:spcAft>
        <a:spcPct val="0"/>
      </a:spcAft>
      <a:defRPr sz="1600" kern="1200">
        <a:solidFill>
          <a:schemeClr val="tx1"/>
        </a:solidFill>
        <a:latin typeface="Arial" charset="0"/>
        <a:ea typeface="+mn-ea"/>
        <a:cs typeface="+mn-cs"/>
      </a:defRPr>
    </a:lvl1pPr>
    <a:lvl2pPr marL="456612" algn="l" rtl="0" fontAlgn="base">
      <a:spcBef>
        <a:spcPct val="0"/>
      </a:spcBef>
      <a:spcAft>
        <a:spcPct val="0"/>
      </a:spcAft>
      <a:defRPr sz="1600" kern="1200">
        <a:solidFill>
          <a:schemeClr val="tx1"/>
        </a:solidFill>
        <a:latin typeface="Arial" charset="0"/>
        <a:ea typeface="+mn-ea"/>
        <a:cs typeface="+mn-cs"/>
      </a:defRPr>
    </a:lvl2pPr>
    <a:lvl3pPr marL="913240" algn="l" rtl="0" fontAlgn="base">
      <a:spcBef>
        <a:spcPct val="0"/>
      </a:spcBef>
      <a:spcAft>
        <a:spcPct val="0"/>
      </a:spcAft>
      <a:defRPr sz="1600" kern="1200">
        <a:solidFill>
          <a:schemeClr val="tx1"/>
        </a:solidFill>
        <a:latin typeface="Arial" charset="0"/>
        <a:ea typeface="+mn-ea"/>
        <a:cs typeface="+mn-cs"/>
      </a:defRPr>
    </a:lvl3pPr>
    <a:lvl4pPr marL="1369859" algn="l" rtl="0" fontAlgn="base">
      <a:spcBef>
        <a:spcPct val="0"/>
      </a:spcBef>
      <a:spcAft>
        <a:spcPct val="0"/>
      </a:spcAft>
      <a:defRPr sz="1600" kern="1200">
        <a:solidFill>
          <a:schemeClr val="tx1"/>
        </a:solidFill>
        <a:latin typeface="Arial" charset="0"/>
        <a:ea typeface="+mn-ea"/>
        <a:cs typeface="+mn-cs"/>
      </a:defRPr>
    </a:lvl4pPr>
    <a:lvl5pPr marL="1826473" algn="l" rtl="0" fontAlgn="base">
      <a:spcBef>
        <a:spcPct val="0"/>
      </a:spcBef>
      <a:spcAft>
        <a:spcPct val="0"/>
      </a:spcAft>
      <a:defRPr sz="1600" kern="1200">
        <a:solidFill>
          <a:schemeClr val="tx1"/>
        </a:solidFill>
        <a:latin typeface="Arial" charset="0"/>
        <a:ea typeface="+mn-ea"/>
        <a:cs typeface="+mn-cs"/>
      </a:defRPr>
    </a:lvl5pPr>
    <a:lvl6pPr marL="2283094" algn="l" defTabSz="913240" rtl="0" eaLnBrk="1" latinLnBrk="0" hangingPunct="1">
      <a:defRPr sz="1600" kern="1200">
        <a:solidFill>
          <a:schemeClr val="tx1"/>
        </a:solidFill>
        <a:latin typeface="Arial" charset="0"/>
        <a:ea typeface="+mn-ea"/>
        <a:cs typeface="+mn-cs"/>
      </a:defRPr>
    </a:lvl6pPr>
    <a:lvl7pPr marL="2739713" algn="l" defTabSz="913240" rtl="0" eaLnBrk="1" latinLnBrk="0" hangingPunct="1">
      <a:defRPr sz="1600" kern="1200">
        <a:solidFill>
          <a:schemeClr val="tx1"/>
        </a:solidFill>
        <a:latin typeface="Arial" charset="0"/>
        <a:ea typeface="+mn-ea"/>
        <a:cs typeface="+mn-cs"/>
      </a:defRPr>
    </a:lvl7pPr>
    <a:lvl8pPr marL="3196330" algn="l" defTabSz="913240" rtl="0" eaLnBrk="1" latinLnBrk="0" hangingPunct="1">
      <a:defRPr sz="1600" kern="1200">
        <a:solidFill>
          <a:schemeClr val="tx1"/>
        </a:solidFill>
        <a:latin typeface="Arial" charset="0"/>
        <a:ea typeface="+mn-ea"/>
        <a:cs typeface="+mn-cs"/>
      </a:defRPr>
    </a:lvl8pPr>
    <a:lvl9pPr marL="3652950" algn="l" defTabSz="913240" rtl="0" eaLnBrk="1" latinLnBrk="0" hangingPunct="1">
      <a:defRPr sz="1600"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3FE59DC9-0350-47DA-85E9-49B2F5D4F8C8}">
          <p14:sldIdLst>
            <p14:sldId id="3190"/>
            <p14:sldId id="2145707658"/>
            <p14:sldId id="2145707644"/>
            <p14:sldId id="3427"/>
            <p14:sldId id="2145707613"/>
            <p14:sldId id="2145705715"/>
            <p14:sldId id="2145707649"/>
            <p14:sldId id="4022"/>
            <p14:sldId id="2145707620"/>
            <p14:sldId id="2145707624"/>
            <p14:sldId id="2145707625"/>
            <p14:sldId id="2145707575"/>
            <p14:sldId id="2145707650"/>
            <p14:sldId id="2145707605"/>
            <p14:sldId id="4179"/>
            <p14:sldId id="2145707524"/>
            <p14:sldId id="2145707539"/>
            <p14:sldId id="2145707651"/>
            <p14:sldId id="2145707547"/>
            <p14:sldId id="2145707550"/>
            <p14:sldId id="2145707627"/>
            <p14:sldId id="2145705722"/>
            <p14:sldId id="2145707579"/>
            <p14:sldId id="2145707553"/>
            <p14:sldId id="2145707652"/>
            <p14:sldId id="2145705583"/>
            <p14:sldId id="4055"/>
            <p14:sldId id="2145705601"/>
            <p14:sldId id="4033"/>
            <p14:sldId id="2145707653"/>
            <p14:sldId id="2145707593"/>
            <p14:sldId id="2145707587"/>
            <p14:sldId id="2145707555"/>
            <p14:sldId id="2145707594"/>
            <p14:sldId id="2145707643"/>
            <p14:sldId id="2145707654"/>
            <p14:sldId id="2145707614"/>
            <p14:sldId id="2145707615"/>
            <p14:sldId id="2145707616"/>
            <p14:sldId id="2145707584"/>
            <p14:sldId id="2145707619"/>
            <p14:sldId id="2145707655"/>
            <p14:sldId id="257"/>
            <p14:sldId id="2145707232"/>
            <p14:sldId id="2145707284"/>
            <p14:sldId id="2145707285"/>
            <p14:sldId id="2145707286"/>
            <p14:sldId id="2145707287"/>
            <p14:sldId id="2145707659"/>
          </p14:sldIdLst>
        </p14:section>
        <p14:section name="Appendix" id="{3926C45F-EC94-4A5C-98A3-A9DD8C6C323E}">
          <p14:sldIdLst/>
        </p14:section>
        <p14:section name="Appendix" id="{D6601BC0-8ADC-4428-A1F0-FFEE7B12657F}">
          <p14:sldIdLst/>
        </p14:section>
      </p14:sectionLst>
    </p:ext>
    <p:ext uri="{EFAFB233-063F-42B5-8137-9DF3F51BA10A}">
      <p15:sldGuideLst xmlns:p15="http://schemas.microsoft.com/office/powerpoint/2012/main">
        <p15:guide id="1" orient="horz" pos="2909" userDrawn="1">
          <p15:clr>
            <a:srgbClr val="A4A3A4"/>
          </p15:clr>
        </p15:guide>
        <p15:guide id="3" orient="horz" pos="3317" userDrawn="1">
          <p15:clr>
            <a:srgbClr val="A4A3A4"/>
          </p15:clr>
        </p15:guide>
        <p15:guide id="4" pos="2822">
          <p15:clr>
            <a:srgbClr val="A4A3A4"/>
          </p15:clr>
        </p15:guide>
      </p15:sldGuideLst>
    </p:ext>
    <p:ext uri="{2D200454-40CA-4A62-9FC3-DE9A4176ACB9}">
      <p15:notesGuideLst xmlns:p15="http://schemas.microsoft.com/office/powerpoint/2012/main">
        <p15:guide id="1" orient="horz" pos="3100" userDrawn="1">
          <p15:clr>
            <a:srgbClr val="A4A3A4"/>
          </p15:clr>
        </p15:guide>
        <p15:guide id="2" pos="2106" userDrawn="1">
          <p15:clr>
            <a:srgbClr val="A4A3A4"/>
          </p15:clr>
        </p15:guide>
        <p15:guide id="3" orient="horz" pos="2909" userDrawn="1">
          <p15:clr>
            <a:srgbClr val="A4A3A4"/>
          </p15:clr>
        </p15:guide>
        <p15:guide id="4" pos="2189" userDrawn="1">
          <p15:clr>
            <a:srgbClr val="A4A3A4"/>
          </p15:clr>
        </p15:guide>
        <p15:guide id="5" orient="horz" pos="3080" userDrawn="1">
          <p15:clr>
            <a:srgbClr val="A4A3A4"/>
          </p15:clr>
        </p15:guide>
        <p15:guide id="6" orient="horz" pos="2890" userDrawn="1">
          <p15:clr>
            <a:srgbClr val="A4A3A4"/>
          </p15:clr>
        </p15:guide>
        <p15:guide id="7" orient="horz" pos="3120" userDrawn="1">
          <p15:clr>
            <a:srgbClr val="A4A3A4"/>
          </p15:clr>
        </p15:guide>
        <p15:guide id="8" orient="horz" pos="2928"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656AF03-D182-01D7-7502-B319801E7D2B}" name="Lochery, Katherine (EHS)" initials="LK(" userId="S::Katherine.E.Lochery@mass.gov::2190f216-256d-4ee4-b451-ff6637922a95" providerId="AD"/>
  <p188:author id="{02C9D006-5941-92D6-3B05-13843FC033C2}" name="Melanchook, Ashley (EHS)" initials="M(" userId="S::ashley.melanchook@mass.gov::c131d7be-1881-4689-bcf3-0bc226d0749a" providerId="AD"/>
  <p188:author id="{4327D80C-CBEA-B3F3-0F7D-8112D31DB26F}" name="Schettini, Tatiana (EHS)" initials="S(" userId="S::tatiana.schettini@mass.gov::25ef6d3d-24d4-4802-9c06-cfa0b893bda2" providerId="AD"/>
  <p188:author id="{B92A3D0E-58AD-04E3-A32B-28F143E41968}" name="Stephanie Buckler" initials="SB" userId="S::stephanie.buckler@mass.gov::70fdc332-0d55-4262-80fc-52b1a9b02390" providerId="AD"/>
  <p188:author id="{D53A6A13-8699-1B01-9A79-8C46542B60A0}" name="Haime, Vivian (EHS)" initials="H(" userId="S::vivian.haime2@mass.gov::0ade8ab9-8537-47cd-b114-124b0fb815de" providerId="AD"/>
  <p188:author id="{98C27614-695E-BF83-7FE2-248E56EA072D}" name="Hellander, Delia (EHS)" initials="H(" userId="S::delia.hellander@mass.gov::ba1d0dd4-66ea-4632-a2d6-4d16a68cdca6" providerId="AD"/>
  <p188:author id="{6D8AB115-16AB-F89A-F092-BB519259BD97}" name="Zhang, Zhao (EHS)" initials="Z(" userId="S::zhao.zhang2@mass.gov::1e132e10-9e9f-4b8f-9ffb-a6262fad70e7" providerId="AD"/>
  <p188:author id="{F4AB9616-A090-2816-D57E-BEE57E27E65A}" name="Labkovskaia, Yuliya (EHS)" initials="L(" userId="S::yuliya.labkovskaia@mass.gov::72b09a9c-a86d-42b7-bfd5-367e8b11e680" providerId="AD"/>
  <p188:author id="{6A30251F-61B9-CA51-A93D-0EB5E757EBEB}" name="Richard, Jillian (EHS)" initials="R(" userId="S::jillian.richard@mass.gov::384d0fb0-7930-46a8-aab2-331cf2ec1703" providerId="AD"/>
  <p188:author id="{9FFAD825-7FCB-4B0D-3709-CE1A9D5B30FB}" name="Seifert, Britta (EHS)" initials="SB(" userId="S::Britta.Seifert@mass.gov::18c36ca1-8ae3-4f3c-8b72-07f4f3961221" providerId="AD"/>
  <p188:author id="{BC2D7128-ACEE-4F98-76AE-F013F8AE9D02}" name="Bowman, Jessica A. (EHS)" initials="B(" userId="S::jessica.a.bowman@mass.gov::62522548-8cb8-4c91-bfaa-3c014df85062" providerId="AD"/>
  <p188:author id="{4D968C2A-91A3-04FA-6B19-6FEE5FB6D22F}" name="Haime, Vivian (EHS)" initials="HV(" userId="S::Vivian.Haime2@mass.gov::0ade8ab9-8537-47cd-b114-124b0fb815de" providerId="AD"/>
  <p188:author id="{6064D52E-807F-23B4-5FE8-2CC624E16A0E}" name="Segel, Celia S (EHS)" initials="SCS(" userId="S::Celia.S.Segel@mass.gov::6ebe1218-a743-4626-82bf-0e84fe089b4f" providerId="AD"/>
  <p188:author id="{9471AE31-0C07-687A-82A2-77D0472C2850}" name="Denniston, Elizabeth F (EHS)" initials="D(" userId="S::elizabeth.f.denniston3@mass.gov::1b193531-daeb-44b6-9d02-1ab4c5a3ba89" providerId="AD"/>
  <p188:author id="{8AF77D33-DB70-F6BB-097B-FB28EC92E6EA}" name="Barton, Julie (EHS)" initials="B(" userId="S::julie.barton@mass.gov::80cd9b17-f2b6-4171-8503-79d1d09be962" providerId="AD"/>
  <p188:author id="{71966F48-3F03-D7FC-D821-D4043229D117}" name="Freeman, Andrew W. (EHS)" initials="FAW(" userId="S::Andrew.Freeman1@mass.gov::978bafd2-366c-41b9-9657-09e069e1477a" providerId="AD"/>
  <p188:author id="{E38CBA4B-6E4D-4467-250B-4EA0C4850CD0}" name="Powell, Michael (EHS)" initials="P(" userId="S::michael.powell@mass.gov::3a85505b-9008-4452-be6e-0713831e7591" providerId="AD"/>
  <p188:author id="{E4F84C4E-A6BB-2799-8D37-95EEB3D60CB9}" name="Dean, Nathan (EHS)" initials="DN(" userId="S::nathan.dean@mass.gov::fee4365a-d070-4178-be8d-9481bf6466d2" providerId="AD"/>
  <p188:author id="{6E79FF4E-59E7-B800-38DB-F8DBC9C4926D}" name="Farlow, Martha (EHS)" initials="F(" userId="S::martha.farlow@mass.gov::4edb9da1-403c-4bb5-a368-317b2388ff7b" providerId="AD"/>
  <p188:author id="{F0753C4F-037E-09B2-1C5D-341B51BC4664}" name="Seifert, Britta (EHS)" initials="S(" userId="S::britta.seifert@mass.gov::18c36ca1-8ae3-4f3c-8b72-07f4f3961221" providerId="AD"/>
  <p188:author id="{6A0D9A50-9605-7B31-29B2-D6CEC8788D86}" name="Nash, Julia D. (EHS)" initials="NJD(" userId="S::Julia.D.Nash@mass.gov::0f666494-6061-4d5b-8148-5720846152f1" providerId="AD"/>
  <p188:author id="{C8417953-778B-C3E4-EC5F-E93EAE74E2FB}" name="Sing, Gary (EHS)" initials="GS" userId="Sing, Gary (EHS)" providerId="None"/>
  <p188:author id="{0DD03E57-B07E-D6F0-6647-BBBAF094C1D6}" name="Lin, Yi-Ling (EHS)" initials="L(" userId="S::yi-ling.lin@mass.gov::822a9d47-2f23-4169-968f-bd264bd1837d" providerId="AD"/>
  <p188:author id="{0389FD57-9298-C2DF-74A8-5C841327F2F7}" name="Mahalingam-Dhingra, Aditya (EHS)" initials="MA( [2]" userId="S::aditya.mahalingam-dhingra@mass.gov::1adba2b2-efbb-4e37-8eea-eedf98c71fe6" providerId="AD"/>
  <p188:author id="{E874F55A-8AE6-DC32-61B9-A2AFA325A3AA}" name="Jona, Vered (EHS)" initials="J(" userId="S::vered.jona@mass.gov::82a30348-5009-4405-a4e4-1e0ed7178188" providerId="AD"/>
  <p188:author id="{0608F65B-2498-5CE3-2351-C582B9BDF56C}" name="Martha Farlow" initials="MRF" userId="Martha Farlow" providerId="None"/>
  <p188:author id="{EC0CF462-C016-2F25-08C4-C32535871908}" name="Healey, Ann (EHS)" initials="HA(" userId="S::Ann.Healey@mass.gov::19d310de-2b40-4b28-9655-78170c764bc1" providerId="AD"/>
  <p188:author id="{8D1D0564-DD3F-A4F3-1097-5CBE9B4D2772}" name="Freeman, Andrew W. (EHS)" initials="F(" userId="S::andrew.freeman1@mass.gov::978bafd2-366c-41b9-9657-09e069e1477a" providerId="AD"/>
  <p188:author id="{59E1CF64-3388-19D5-FAE6-3F36A97D0B16}" name="Alejandro" initials="A" userId="S::Alejandro.E.GarciaDavalos@mass.gov::6f40d91f-57cf-4748-8f23-27ce323e5e70" providerId="AD"/>
  <p188:author id="{12A78767-6446-0641-DBDB-FFD1E413877C}" name="Kesner, Nicole (EHS)" initials="K(" userId="S::nicole.kesner@mass.gov::92daffd0-f7ab-4a8a-a51f-3e77d1e217d7" providerId="AD"/>
  <p188:author id="{1E4EC66E-691A-FECD-793B-56EA4BB901BB}" name="Minkiewicz, Christianna (EHS)" initials="MC(" userId="S::Christianna.Minkiewicz@mass.gov::a1223660-9c62-4173-8ec1-be4acf180158" providerId="AD"/>
  <p188:author id="{02320C71-37EA-A656-347B-86993A57871B}" name="Rachel Siegel" initials="RS" userId="S::Rachel.Siegel@mass.gov::8d06f58b-c622-4657-965c-4c865ed5fdc7" providerId="AD"/>
  <p188:author id="{7D80D572-03B0-258C-1966-E3789F4E2140}" name="Towey, Caitlin (EHS)" initials="T(" userId="S::caitlin.towey@mass.gov::df2931f4-875e-42ba-9916-4e18338634d0" providerId="AD"/>
  <p188:author id="{74BF7582-9E7D-A368-2995-37AC4E2EB32F}" name="Babington, Margot M (EHS)" initials="B(" userId="S::margot.m.babington@mass.gov::cc20d299-7e7d-414b-94ea-45e91f7373fc" providerId="AD"/>
  <p188:author id="{775F9883-C55C-7B74-8761-C9DCA2741280}" name="Levine, Mike (EHS)" initials="L(" userId="S::mike.levine@mass.gov::fd31057d-0fcd-48ce-9827-6667b8a2568d" providerId="AD"/>
  <p188:author id="{8C313588-03C8-BF76-5C90-399D4E9CD43E}" name="Kaduboski, Jimmy (EHS)" initials="KJ(" userId="S::Jimmy.Kaduboski@mass.gov::1b19e08f-f71c-467d-8dc8-8badefe2a926" providerId="AD"/>
  <p188:author id="{EAB9CE8B-A30C-135F-21F7-30BBACD9C9B2}" name="Hyatt, Mara (EHS)" initials="H(" userId="S::mara.hyatt@mass.gov::c7d154c6-ca82-45c7-af96-0ed17bfaa919" providerId="AD"/>
  <p188:author id="{4FE3668C-76DB-F3CC-B98F-7AAF25D05355}" name="Kaduboski, Jimmy (EHS)" initials="K(" userId="S::jimmy.kaduboski@mass.gov::1b19e08f-f71c-467d-8dc8-8badefe2a926" providerId="AD"/>
  <p188:author id="{F0574E96-9FA1-CE25-7958-06378157386A}" name="Garcia Davalos, Alejandro E (EHS)" initials="G(" userId="S::alejandro.e.garciadavalos@mass.gov::6f40d91f-57cf-4748-8f23-27ce323e5e70" providerId="AD"/>
  <p188:author id="{C81DBC9C-F903-C9A1-F81E-F761811A1ABB}" name="Nash, Julia D. (EHS)" initials="N(" userId="S::julia.d.nash@mass.gov::0f666494-6061-4d5b-8148-5720846152f1" providerId="AD"/>
  <p188:author id="{0BE14F9E-F171-5E79-CA5D-695E6934FE0C}" name="Delia Hellander" initials="DH" userId="775a617f5b2f31be" providerId="Windows Live"/>
  <p188:author id="{36E3FCA2-D695-8B95-3B46-204CDF878D31}" name="Cassel Kraft, Amanda (EHS)" initials="C(" userId="S::amanda.casselkraft@mass.gov::e06c37dc-561a-4870-b7be-cfbc4af0d01a" providerId="AD"/>
  <p188:author id="{1869A8A3-60AC-70F9-1079-992C75F48813}" name="Sing, Gary (EHS)" initials="S(" userId="S::gary.sing@mass.gov::781aceea-acb0-4ee9-b9ba-0ea9964e840a" providerId="AD"/>
  <p188:author id="{7C6442AD-2B0A-6CED-75D0-D6880A4E8D11}" name="Finnigan, Terence J (EHS)" initials="F(" userId="S::terence.j.finnigan@mass.gov::9756e547-f08d-4b50-a909-aaa0922ebd88" providerId="AD"/>
  <p188:author id="{F1DFBDB8-978C-E4E3-9EE1-F33BE3E835B8}" name="Delorey, Kelley (EHS)" initials="D(" userId="S::kelley.m.delorey@mass.gov::250b7fda-e0d8-471f-9efd-c6e27412731f" providerId="AD"/>
  <p188:author id="{479347B9-5422-732F-4163-1A3E17DE7AB6}" name="Twomey, Joshua (EHS)" initials="TJ(" userId="Anonymous_Twomey, Joshua (EHS)" providerId="None"/>
  <p188:author id="{2F19C8BC-86F5-55A4-0F8F-B507311E620A}" name="Hyatt, Mara (EHS)" initials="HM(" userId="S::Mara.Hyatt@mass.gov::c7d154c6-ca82-45c7-af96-0ed17bfaa919" providerId="AD"/>
  <p188:author id="{2539B8C0-EB3E-47CD-E423-69FF88917420}" name="Schwarz, Ryan (EHS)" initials="S(" userId="S::ryan.schwarz@mass.gov::c325b500-694a-48a8-89ce-eeeddcff051c" providerId="AD"/>
  <p188:author id="{EAB5DFC8-4807-BBAF-B7B1-44E7FE095DB4}" name="Lochery, Katherine (EHS)" initials="L(" userId="S::katherine.e.lochery@mass.gov::2190f216-256d-4ee4-b451-ff6637922a95" providerId="AD"/>
  <p188:author id="{072160CA-444B-7948-D164-58200BB10069}" name="Zhang, Zhao (EHS)" initials="ZZ(" userId="S::Zhao.Zhang2@mass.gov::1e132e10-9e9f-4b8f-9ffb-a6262fad70e7" providerId="AD"/>
  <p188:author id="{675A9BD1-0ED6-E5B6-B543-754E1B80C95E}" name="Lange, Tamara (EHS)" initials="L(" userId="S::tamara.lange@mass.gov::07495762-339c-4cb1-a803-d182301ee262" providerId="AD"/>
  <p188:author id="{DFC0F5D5-FBFC-01B7-FF05-887D57A1BDBB}" name="Twomey, Joshua (EHS)" initials="T(" userId="S::joshua.twomey@mass.gov::0347f1f9-9cd5-465a-bc3d-8f064a574106" providerId="AD"/>
  <p188:author id="{9FF9F2D7-5833-197B-EB0E-CAD0049DAE8D}" name="Rich, Allison (EHS)" initials="R(" userId="S::allison.rich@mass.gov::eb9798a8-11b9-4654-bfa4-479eb56b23d5" providerId="AD"/>
  <p188:author id="{2091C0DD-D30A-7C11-A853-A8A0099B93D8}" name="Bart, Nina (EHS)" initials="B(" userId="S::nina.bart@mass.gov::acf17f50-b111-41c1-8184-14db73ce2c71" providerId="AD"/>
  <p188:author id="{1266F7E3-145D-1028-A2D2-E386620936EF}" name="Mohammed, Amiena (EHS)" initials="M(" userId="S::amiena.mohammed@mass.gov::7ae25dd7-ec60-4f2f-adcb-2c972efb3d72" providerId="AD"/>
  <p188:author id="{1B6458EB-8652-D447-401A-2C26AAA8B30B}" name="Guimaraes, Erica (EHS)" initials="G(" userId="S::erica.guimaraes2@mass.gov::0808da74-bedf-4e54-abd0-0a45f365625d" providerId="AD"/>
  <p188:author id="{015421F0-2E7E-442B-2572-226FA75E98BF}" name="Healey, Ann (EHS)" initials="H(" userId="S::ann.healey@mass.gov::19d310de-2b40-4b28-9655-78170c764bc1" providerId="AD"/>
  <p188:author id="{0FD607F6-512B-6973-53E3-F124A5002C41}" name="Rossi, Melinda (EHS)" initials="RM(" userId="S::Melinda.Rossi@mass.gov::34a45158-686a-485e-8b41-65570bae114d" providerId="AD"/>
  <p188:author id="{9DBDCCFB-2EB9-3A6E-4189-A5917337E990}" name="Bowman, Jessica A. (EHS)" initials="BJA(" userId="S::Jessica.A.Bowman@mass.gov::62522548-8cb8-4c91-bfaa-3c014df85062" providerId="AD"/>
  <p188:author id="{F8F178FC-33B0-4AC2-DFDC-5DEE216E472D}" name="Schwarz, Ryan (EHS)" initials="SR(" userId="S::Ryan.Schwarz@mass.gov::c325b500-694a-48a8-89ce-eeeddcff051c" providerId="AD"/>
  <p188:author id="{265021FD-C5A3-7B55-B41F-0AC065F5A16A}" name="Melanchook, Ashley (EHS)" initials="MA(" userId="S::Ashley.Melanchook@mass.gov::c131d7be-1881-4689-bcf3-0bc226d0749a" providerId="AD"/>
  <p188:author id="{D65D9AFD-4834-4720-13E0-D42D6A18EB38}" name="Rossi, Melinda (EHS)" initials="R(" userId="S::melinda.rossi@mass.gov::34a45158-686a-485e-8b41-65570bae114d" providerId="AD"/>
  <p188:author id="{63E8F0FE-5D11-B1B5-C6F2-C45EFC7E778E}" name="Minkiewicz, Christianna (EHS)" initials="M(" userId="S::christianna.minkiewicz@mass.gov::a1223660-9c62-4173-8ec1-be4acf18015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Dan Tsai" initials="DT" lastIdx="7" clrIdx="0"/>
  <p:cmAuthor id="43" name="Minkiewicz, Christianna (EHS)" initials="M(" lastIdx="5" clrIdx="43">
    <p:extLst>
      <p:ext uri="{19B8F6BF-5375-455C-9EA6-DF929625EA0E}">
        <p15:presenceInfo xmlns:p15="http://schemas.microsoft.com/office/powerpoint/2012/main" userId="S::christianna.minkiewicz@mass.gov::a1223660-9c62-4173-8ec1-be4acf180158" providerId="AD"/>
      </p:ext>
    </p:extLst>
  </p:cmAuthor>
  <p:cmAuthor id="1" name=" Danielle L McCourt" initials="DLM" lastIdx="8" clrIdx="1"/>
  <p:cmAuthor id="44" name="Seifert, Britta (EHS)" initials="SB(" lastIdx="36" clrIdx="44">
    <p:extLst>
      <p:ext uri="{19B8F6BF-5375-455C-9EA6-DF929625EA0E}">
        <p15:presenceInfo xmlns:p15="http://schemas.microsoft.com/office/powerpoint/2012/main" userId="S::Britta.Seifert@mass.gov::18c36ca1-8ae3-4f3c-8b72-07f4f3961221" providerId="AD"/>
      </p:ext>
    </p:extLst>
  </p:cmAuthor>
  <p:cmAuthor id="2" name="Brice, Emily (CCA)" initials="BE(" lastIdx="1" clrIdx="2"/>
  <p:cmAuthor id="45" name="Freeman, Michaele (EHS)" initials="F(" lastIdx="2" clrIdx="45">
    <p:extLst>
      <p:ext uri="{19B8F6BF-5375-455C-9EA6-DF929625EA0E}">
        <p15:presenceInfo xmlns:p15="http://schemas.microsoft.com/office/powerpoint/2012/main" userId="S::michaele.freeman@mass.gov::31cc4f57-094f-44bf-a040-03fab4cc65af" providerId="AD"/>
      </p:ext>
    </p:extLst>
  </p:cmAuthor>
  <p:cmAuthor id="3" name="Marissa Woltmann" initials="MW" lastIdx="1" clrIdx="3"/>
  <p:cmAuthor id="46" name="Deane-White, Jayne (EHS)" initials="D(" lastIdx="4" clrIdx="46">
    <p:extLst>
      <p:ext uri="{19B8F6BF-5375-455C-9EA6-DF929625EA0E}">
        <p15:presenceInfo xmlns:p15="http://schemas.microsoft.com/office/powerpoint/2012/main" userId="S::jayne.deane-white@mass.gov::2feeee89-a8c2-4976-99b0-6e90b7192aab" providerId="AD"/>
      </p:ext>
    </p:extLst>
  </p:cmAuthor>
  <p:cmAuthor id="4" name=" Kaha" initials="KH" lastIdx="1" clrIdx="4"/>
  <p:cmAuthor id="47" name="Bart, Nina (EHS)" initials="B(" lastIdx="6" clrIdx="47">
    <p:extLst>
      <p:ext uri="{19B8F6BF-5375-455C-9EA6-DF929625EA0E}">
        <p15:presenceInfo xmlns:p15="http://schemas.microsoft.com/office/powerpoint/2012/main" userId="S::nina.bart@mass.gov::acf17f50-b111-41c1-8184-14db73ce2c71" providerId="AD"/>
      </p:ext>
    </p:extLst>
  </p:cmAuthor>
  <p:cmAuthor id="5" name="EHS" initials="E" lastIdx="4" clrIdx="5"/>
  <p:cmAuthor id="48" name="Amanda Cassel Kraft" initials="ACK" lastIdx="8" clrIdx="48">
    <p:extLst>
      <p:ext uri="{19B8F6BF-5375-455C-9EA6-DF929625EA0E}">
        <p15:presenceInfo xmlns:p15="http://schemas.microsoft.com/office/powerpoint/2012/main" userId="c53b9bd1aad9f6b8" providerId="Windows Live"/>
      </p:ext>
    </p:extLst>
  </p:cmAuthor>
  <p:cmAuthor id="6" name="Vered Jona" initials="CVJ" lastIdx="8" clrIdx="6"/>
  <p:cmAuthor id="7" name="Vered Jona" initials="CVJ [2]" lastIdx="1" clrIdx="7"/>
  <p:cmAuthor id="8" name="Vered Jona" initials="CVJ [3]" lastIdx="1" clrIdx="8"/>
  <p:cmAuthor id="9" name="Alisa Evans" initials="AME" lastIdx="6" clrIdx="9"/>
  <p:cmAuthor id="10" name=" Jeff Clausen" initials=" JC" lastIdx="3" clrIdx="10"/>
  <p:cmAuthor id="11" name=" Russell Leino" initials="RPL" lastIdx="4" clrIdx="11"/>
  <p:cmAuthor id="12" name=" " initials=" " lastIdx="3" clrIdx="12"/>
  <p:cmAuthor id="13" name="Sudders, Marylou (EHS)" initials="SM(" lastIdx="26" clrIdx="13"/>
  <p:cmAuthor id="14" name="Gary Sing" initials="GCS" lastIdx="5" clrIdx="14"/>
  <p:cmAuthor id="15" name="AutoBVT" initials="A" lastIdx="11" clrIdx="15"/>
  <p:cmAuthor id="16" name="Twomey, Joshua (EHS)" initials="TJ(" lastIdx="4" clrIdx="16"/>
  <p:cmAuthor id="17" name="lshaughnessy" initials="ls" lastIdx="1" clrIdx="17"/>
  <p:cmAuthor id="18" name="Mahalingam-Dhingra, Aditya (EHS)" initials="MA(" lastIdx="70" clrIdx="18">
    <p:extLst>
      <p:ext uri="{19B8F6BF-5375-455C-9EA6-DF929625EA0E}">
        <p15:presenceInfo xmlns:p15="http://schemas.microsoft.com/office/powerpoint/2012/main" userId="S::Aditya.Mahalingam-Dhingra@massmail.state.ma.us::1adba2b2-efbb-4e37-8eea-eedf98c71fe6" providerId="AD"/>
      </p:ext>
    </p:extLst>
  </p:cmAuthor>
  <p:cmAuthor id="19" name="Demirsoy, Ipek (EHS)" initials="DI(" lastIdx="2" clrIdx="19">
    <p:extLst>
      <p:ext uri="{19B8F6BF-5375-455C-9EA6-DF929625EA0E}">
        <p15:presenceInfo xmlns:p15="http://schemas.microsoft.com/office/powerpoint/2012/main" userId="S::ipek.demirsoy@mass.gov::1f570ac2-cba4-4592-8866-8a1bcc4ca06d" providerId="AD"/>
      </p:ext>
    </p:extLst>
  </p:cmAuthor>
  <p:cmAuthor id="20" name="Jessica Lyons" initials="JL" lastIdx="23" clrIdx="20">
    <p:extLst>
      <p:ext uri="{19B8F6BF-5375-455C-9EA6-DF929625EA0E}">
        <p15:presenceInfo xmlns:p15="http://schemas.microsoft.com/office/powerpoint/2012/main" userId="2158609dd5256390" providerId="Windows Live"/>
      </p:ext>
    </p:extLst>
  </p:cmAuthor>
  <p:cmAuthor id="21" name="Mahalingam-Dhingra, Aditya (EHS)" initials="MA( [2]" lastIdx="89" clrIdx="21">
    <p:extLst>
      <p:ext uri="{19B8F6BF-5375-455C-9EA6-DF929625EA0E}">
        <p15:presenceInfo xmlns:p15="http://schemas.microsoft.com/office/powerpoint/2012/main" userId="S::aditya.mahalingam-dhingra@mass.gov::1adba2b2-efbb-4e37-8eea-eedf98c71fe6" providerId="AD"/>
      </p:ext>
    </p:extLst>
  </p:cmAuthor>
  <p:cmAuthor id="22" name="Levine, Mike (EHS)" initials="LM(" lastIdx="6" clrIdx="22">
    <p:extLst>
      <p:ext uri="{19B8F6BF-5375-455C-9EA6-DF929625EA0E}">
        <p15:presenceInfo xmlns:p15="http://schemas.microsoft.com/office/powerpoint/2012/main" userId="S::mike.levine@mass.gov::fd31057d-0fcd-48ce-9827-6667b8a2568d" providerId="AD"/>
      </p:ext>
    </p:extLst>
  </p:cmAuthor>
  <p:cmAuthor id="23" name="Sing, Gary (EHS)" initials="GS" lastIdx="73" clrIdx="23">
    <p:extLst>
      <p:ext uri="{19B8F6BF-5375-455C-9EA6-DF929625EA0E}">
        <p15:presenceInfo xmlns:p15="http://schemas.microsoft.com/office/powerpoint/2012/main" userId="Sing, Gary (EHS)" providerId="None"/>
      </p:ext>
    </p:extLst>
  </p:cmAuthor>
  <p:cmAuthor id="24" name="Twomey, Joshua (EHS)" initials="T(" lastIdx="39" clrIdx="24">
    <p:extLst>
      <p:ext uri="{19B8F6BF-5375-455C-9EA6-DF929625EA0E}">
        <p15:presenceInfo xmlns:p15="http://schemas.microsoft.com/office/powerpoint/2012/main" userId="S::joshua.twomey@mass.gov::0347f1f9-9cd5-465a-bc3d-8f064a574106" providerId="AD"/>
      </p:ext>
    </p:extLst>
  </p:cmAuthor>
  <p:cmAuthor id="25" name="Schwarz, Ryan (EHS)" initials="S(" lastIdx="6" clrIdx="25">
    <p:extLst>
      <p:ext uri="{19B8F6BF-5375-455C-9EA6-DF929625EA0E}">
        <p15:presenceInfo xmlns:p15="http://schemas.microsoft.com/office/powerpoint/2012/main" userId="S::ryan.schwarz@mass.gov::c325b500-694a-48a8-89ce-eeeddcff051c" providerId="AD"/>
      </p:ext>
    </p:extLst>
  </p:cmAuthor>
  <p:cmAuthor id="26" name="Labkovskaia, Yuliya" initials="LY" lastIdx="1" clrIdx="26">
    <p:extLst>
      <p:ext uri="{19B8F6BF-5375-455C-9EA6-DF929625EA0E}">
        <p15:presenceInfo xmlns:p15="http://schemas.microsoft.com/office/powerpoint/2012/main" userId="S::Yuliya.Labkovskaia@umassmed.edu::b12dd03c-3bdf-41e7-b3d7-afe3ff46f982" providerId="AD"/>
      </p:ext>
    </p:extLst>
  </p:cmAuthor>
  <p:cmAuthor id="27" name="Haak, John (EHS)" initials="HJ(" lastIdx="9" clrIdx="27">
    <p:extLst>
      <p:ext uri="{19B8F6BF-5375-455C-9EA6-DF929625EA0E}">
        <p15:presenceInfo xmlns:p15="http://schemas.microsoft.com/office/powerpoint/2012/main" userId="S::john.haak@mass.gov::bd605368-d353-4a07-a545-00e32dc1ad32" providerId="AD"/>
      </p:ext>
    </p:extLst>
  </p:cmAuthor>
  <p:cmAuthor id="28" name="Rich, Allison (EHS)" initials="RA(" lastIdx="64" clrIdx="28">
    <p:extLst>
      <p:ext uri="{19B8F6BF-5375-455C-9EA6-DF929625EA0E}">
        <p15:presenceInfo xmlns:p15="http://schemas.microsoft.com/office/powerpoint/2012/main" userId="S::Allison.Rich@mass.gov::eb9798a8-11b9-4654-bfa4-479eb56b23d5" providerId="AD"/>
      </p:ext>
    </p:extLst>
  </p:cmAuthor>
  <p:cmAuthor id="29" name="Buckler, Stephanie (EHS)" initials="SB" lastIdx="48" clrIdx="29">
    <p:extLst>
      <p:ext uri="{19B8F6BF-5375-455C-9EA6-DF929625EA0E}">
        <p15:presenceInfo xmlns:p15="http://schemas.microsoft.com/office/powerpoint/2012/main" userId="Buckler, Stephanie (EHS)" providerId="None"/>
      </p:ext>
    </p:extLst>
  </p:cmAuthor>
  <p:cmAuthor id="30" name="Buckler, Stephanie (EHS)" initials="B(" lastIdx="3" clrIdx="30">
    <p:extLst>
      <p:ext uri="{19B8F6BF-5375-455C-9EA6-DF929625EA0E}">
        <p15:presenceInfo xmlns:p15="http://schemas.microsoft.com/office/powerpoint/2012/main" userId="S::stephanie.buckler@mass.gov::70fdc332-0d55-4262-80fc-52b1a9b02390" providerId="AD"/>
      </p:ext>
    </p:extLst>
  </p:cmAuthor>
  <p:cmAuthor id="31" name="Bowman, Jessica A. (EHS)" initials="BJA(" lastIdx="1" clrIdx="31">
    <p:extLst>
      <p:ext uri="{19B8F6BF-5375-455C-9EA6-DF929625EA0E}">
        <p15:presenceInfo xmlns:p15="http://schemas.microsoft.com/office/powerpoint/2012/main" userId="S::Jessica.A.Bowman@mass.gov::62522548-8cb8-4c91-bfaa-3c014df85062" providerId="AD"/>
      </p:ext>
    </p:extLst>
  </p:cmAuthor>
  <p:cmAuthor id="32" name="Sing, Gary (EHS)" initials="S(" lastIdx="5" clrIdx="32">
    <p:extLst>
      <p:ext uri="{19B8F6BF-5375-455C-9EA6-DF929625EA0E}">
        <p15:presenceInfo xmlns:p15="http://schemas.microsoft.com/office/powerpoint/2012/main" userId="S::gary.sing@mass.gov::781aceea-acb0-4ee9-b9ba-0ea9964e840a" providerId="AD"/>
      </p:ext>
    </p:extLst>
  </p:cmAuthor>
  <p:cmAuthor id="33" name="Powell, Michael (EHS)" initials="P(" lastIdx="4" clrIdx="33">
    <p:extLst>
      <p:ext uri="{19B8F6BF-5375-455C-9EA6-DF929625EA0E}">
        <p15:presenceInfo xmlns:p15="http://schemas.microsoft.com/office/powerpoint/2012/main" userId="S::michael.powell@mass.gov::3a85505b-9008-4452-be6e-0713831e7591" providerId="AD"/>
      </p:ext>
    </p:extLst>
  </p:cmAuthor>
  <p:cmAuthor id="34" name="Garcia Davalos, Alejandro E (EHS)" initials="GDAE(" lastIdx="3" clrIdx="34">
    <p:extLst>
      <p:ext uri="{19B8F6BF-5375-455C-9EA6-DF929625EA0E}">
        <p15:presenceInfo xmlns:p15="http://schemas.microsoft.com/office/powerpoint/2012/main" userId="S::Alejandro.E.GarciaDavalos@mass.gov::6f40d91f-57cf-4748-8f23-27ce323e5e70" providerId="AD"/>
      </p:ext>
    </p:extLst>
  </p:cmAuthor>
  <p:cmAuthor id="35" name="Rossi, Melinda (EHS)" initials="RM(" lastIdx="30" clrIdx="35">
    <p:extLst>
      <p:ext uri="{19B8F6BF-5375-455C-9EA6-DF929625EA0E}">
        <p15:presenceInfo xmlns:p15="http://schemas.microsoft.com/office/powerpoint/2012/main" userId="S::Melinda.Rossi@mass.gov::34a45158-686a-485e-8b41-65570bae114d" providerId="AD"/>
      </p:ext>
    </p:extLst>
  </p:cmAuthor>
  <p:cmAuthor id="36" name="Hellander, Delia (EHS)" initials="HD(" lastIdx="16" clrIdx="36">
    <p:extLst>
      <p:ext uri="{19B8F6BF-5375-455C-9EA6-DF929625EA0E}">
        <p15:presenceInfo xmlns:p15="http://schemas.microsoft.com/office/powerpoint/2012/main" userId="S::Delia.Hellander@mass.gov::ba1d0dd4-66ea-4632-a2d6-4d16a68cdca6" providerId="AD"/>
      </p:ext>
    </p:extLst>
  </p:cmAuthor>
  <p:cmAuthor id="37" name="Nash, Julia D. (EHS)" initials="N(" lastIdx="12" clrIdx="37">
    <p:extLst>
      <p:ext uri="{19B8F6BF-5375-455C-9EA6-DF929625EA0E}">
        <p15:presenceInfo xmlns:p15="http://schemas.microsoft.com/office/powerpoint/2012/main" userId="S::julia.d.nash@mass.gov::0f666494-6061-4d5b-8148-5720846152f1" providerId="AD"/>
      </p:ext>
    </p:extLst>
  </p:cmAuthor>
  <p:cmAuthor id="38" name="Chandra, Rashi (EHS)" initials="C(" lastIdx="4" clrIdx="38">
    <p:extLst>
      <p:ext uri="{19B8F6BF-5375-455C-9EA6-DF929625EA0E}">
        <p15:presenceInfo xmlns:p15="http://schemas.microsoft.com/office/powerpoint/2012/main" userId="S::rashi.chandra@mass.gov::70851089-2f24-4d21-a902-d44deaf980cd" providerId="AD"/>
      </p:ext>
    </p:extLst>
  </p:cmAuthor>
  <p:cmAuthor id="39" name="Ly, Alice (EHS)" initials="LA(" lastIdx="7" clrIdx="39">
    <p:extLst>
      <p:ext uri="{19B8F6BF-5375-455C-9EA6-DF929625EA0E}">
        <p15:presenceInfo xmlns:p15="http://schemas.microsoft.com/office/powerpoint/2012/main" userId="S::Alice.Ly@mass.gov::14414771-6d27-44cd-a009-6862df7ad6cd" providerId="AD"/>
      </p:ext>
    </p:extLst>
  </p:cmAuthor>
  <p:cmAuthor id="40" name="Kaduboski, Jimmy (EHS)" initials="K(" lastIdx="1" clrIdx="40">
    <p:extLst>
      <p:ext uri="{19B8F6BF-5375-455C-9EA6-DF929625EA0E}">
        <p15:presenceInfo xmlns:p15="http://schemas.microsoft.com/office/powerpoint/2012/main" userId="S::jimmy.kaduboski@mass.gov::1b19e08f-f71c-467d-8dc8-8badefe2a926" providerId="AD"/>
      </p:ext>
    </p:extLst>
  </p:cmAuthor>
  <p:cmAuthor id="41" name="Lochery, Katherine (EHS)" initials="L(" lastIdx="15" clrIdx="41">
    <p:extLst>
      <p:ext uri="{19B8F6BF-5375-455C-9EA6-DF929625EA0E}">
        <p15:presenceInfo xmlns:p15="http://schemas.microsoft.com/office/powerpoint/2012/main" userId="S::katherine.e.lochery@mass.gov::2190f216-256d-4ee4-b451-ff6637922a95" providerId="AD"/>
      </p:ext>
    </p:extLst>
  </p:cmAuthor>
  <p:cmAuthor id="42" name="Melanchook, Ashley (EHS)" initials="M(" lastIdx="2" clrIdx="42">
    <p:extLst>
      <p:ext uri="{19B8F6BF-5375-455C-9EA6-DF929625EA0E}">
        <p15:presenceInfo xmlns:p15="http://schemas.microsoft.com/office/powerpoint/2012/main" userId="S::ashley.melanchook@mass.gov::c131d7be-1881-4689-bcf3-0bc226d0749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F7FE"/>
    <a:srgbClr val="002960"/>
    <a:srgbClr val="C7E0FB"/>
    <a:srgbClr val="FF6600"/>
    <a:srgbClr val="0032C8"/>
    <a:srgbClr val="9DB1CF"/>
    <a:srgbClr val="005183"/>
    <a:srgbClr val="0D5BA1"/>
    <a:srgbClr val="0046A6"/>
    <a:srgbClr val="0072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67131F-D459-4198-9D49-A98629623FE5}" v="2" dt="2024-03-01T14:15:31.00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1" d="100"/>
          <a:sy n="61" d="100"/>
        </p:scale>
        <p:origin x="1404" y="52"/>
      </p:cViewPr>
      <p:guideLst>
        <p:guide orient="horz" pos="2909"/>
        <p:guide orient="horz" pos="3317"/>
        <p:guide pos="2822"/>
      </p:guideLst>
    </p:cSldViewPr>
  </p:slideViewPr>
  <p:notesTextViewPr>
    <p:cViewPr>
      <p:scale>
        <a:sx n="1" d="1"/>
        <a:sy n="1" d="1"/>
      </p:scale>
      <p:origin x="0" y="0"/>
    </p:cViewPr>
  </p:notesTextViewPr>
  <p:notesViewPr>
    <p:cSldViewPr snapToGrid="0">
      <p:cViewPr>
        <p:scale>
          <a:sx n="1" d="2"/>
          <a:sy n="1" d="2"/>
        </p:scale>
        <p:origin x="0" y="0"/>
      </p:cViewPr>
      <p:guideLst>
        <p:guide orient="horz" pos="3100"/>
        <p:guide pos="2106"/>
        <p:guide orient="horz" pos="2909"/>
        <p:guide pos="2189"/>
        <p:guide orient="horz" pos="3080"/>
        <p:guide orient="horz" pos="2890"/>
        <p:guide orient="horz" pos="3120"/>
        <p:guide orient="horz" pos="292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handoutMaster" Target="handoutMasters/handoutMaster1.xml"/><Relationship Id="rId63"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gs" Target="tags/tag1.xml"/><Relationship Id="rId64"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commentAuthors" Target="commen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ssi, Melinda (EHS)" userId="34a45158-686a-485e-8b41-65570bae114d" providerId="ADAL" clId="{79C65B19-A552-4943-B4E1-AE9C790086F5}"/>
    <pc:docChg chg="">
      <pc:chgData name="Rossi, Melinda (EHS)" userId="34a45158-686a-485e-8b41-65570bae114d" providerId="ADAL" clId="{79C65B19-A552-4943-B4E1-AE9C790086F5}" dt="2024-02-26T18:14:10.553" v="0"/>
      <pc:docMkLst>
        <pc:docMk/>
      </pc:docMkLst>
      <pc:sldChg chg="addCm">
        <pc:chgData name="Rossi, Melinda (EHS)" userId="34a45158-686a-485e-8b41-65570bae114d" providerId="ADAL" clId="{79C65B19-A552-4943-B4E1-AE9C790086F5}" dt="2024-02-26T18:14:10.553" v="0"/>
        <pc:sldMkLst>
          <pc:docMk/>
          <pc:sldMk cId="3595418291" sldId="2145707583"/>
        </pc:sldMkLst>
        <pc:extLst>
          <p:ext xmlns:p="http://schemas.openxmlformats.org/presentationml/2006/main" uri="{D6D511B9-2390-475A-947B-AFAB55BFBCF1}">
            <pc226:cmChg xmlns:pc226="http://schemas.microsoft.com/office/powerpoint/2022/06/main/command" chg="add">
              <pc226:chgData name="Rossi, Melinda (EHS)" userId="34a45158-686a-485e-8b41-65570bae114d" providerId="ADAL" clId="{79C65B19-A552-4943-B4E1-AE9C790086F5}" dt="2024-02-26T18:14:10.553" v="0"/>
              <pc2:cmMkLst xmlns:pc2="http://schemas.microsoft.com/office/powerpoint/2019/9/main/command">
                <pc:docMk/>
                <pc:sldMk cId="3595418291" sldId="2145707583"/>
                <pc2:cmMk id="{0B508B1E-D881-4E60-A1B1-750094480AE4}"/>
              </pc2:cmMkLst>
            </pc226:cmChg>
          </p:ext>
        </pc:extLst>
      </pc:sldChg>
    </pc:docChg>
  </pc:docChgLst>
  <pc:docChgLst>
    <pc:chgData name="Haime, Vivian (EHS)" userId="S::vivian.haime2@mass.gov::0ade8ab9-8537-47cd-b114-124b0fb815de" providerId="AD" clId="Web-{C98E60AA-5245-4A81-11B0-BAD072216C0D}"/>
    <pc:docChg chg="modSld">
      <pc:chgData name="Haime, Vivian (EHS)" userId="S::vivian.haime2@mass.gov::0ade8ab9-8537-47cd-b114-124b0fb815de" providerId="AD" clId="Web-{C98E60AA-5245-4A81-11B0-BAD072216C0D}" dt="2024-02-20T20:59:18.332" v="25"/>
      <pc:docMkLst>
        <pc:docMk/>
      </pc:docMkLst>
      <pc:sldChg chg="modCm">
        <pc:chgData name="Haime, Vivian (EHS)" userId="S::vivian.haime2@mass.gov::0ade8ab9-8537-47cd-b114-124b0fb815de" providerId="AD" clId="Web-{C98E60AA-5245-4A81-11B0-BAD072216C0D}" dt="2024-02-20T20:59:18.332" v="25"/>
        <pc:sldMkLst>
          <pc:docMk/>
          <pc:sldMk cId="2886079313" sldId="2145707656"/>
        </pc:sldMkLst>
        <pc:extLst>
          <p:ext xmlns:p="http://schemas.openxmlformats.org/presentationml/2006/main" uri="{D6D511B9-2390-475A-947B-AFAB55BFBCF1}">
            <pc226:cmChg xmlns:pc226="http://schemas.microsoft.com/office/powerpoint/2022/06/main/command" chg="">
              <pc226:chgData name="Haime, Vivian (EHS)" userId="S::vivian.haime2@mass.gov::0ade8ab9-8537-47cd-b114-124b0fb815de" providerId="AD" clId="Web-{C98E60AA-5245-4A81-11B0-BAD072216C0D}" dt="2024-02-20T20:59:18.332" v="25"/>
              <pc2:cmMkLst xmlns:pc2="http://schemas.microsoft.com/office/powerpoint/2019/9/main/command">
                <pc:docMk/>
                <pc:sldMk cId="2886079313" sldId="2145707656"/>
                <pc2:cmMk id="{B1EBD7C5-BE7D-41F7-9165-BB51F349B490}"/>
              </pc2:cmMkLst>
              <pc226:cmRplyChg chg="add">
                <pc226:chgData name="Haime, Vivian (EHS)" userId="S::vivian.haime2@mass.gov::0ade8ab9-8537-47cd-b114-124b0fb815de" providerId="AD" clId="Web-{C98E60AA-5245-4A81-11B0-BAD072216C0D}" dt="2024-02-20T20:59:18.332" v="25"/>
                <pc2:cmRplyMkLst xmlns:pc2="http://schemas.microsoft.com/office/powerpoint/2019/9/main/command">
                  <pc:docMk/>
                  <pc:sldMk cId="2886079313" sldId="2145707656"/>
                  <pc2:cmMk id="{B1EBD7C5-BE7D-41F7-9165-BB51F349B490}"/>
                  <pc2:cmRplyMk id="{8445046B-CC0E-4AEE-8D37-32C7C8E66F6D}"/>
                </pc2:cmRplyMkLst>
              </pc226:cmRplyChg>
            </pc226:cmChg>
          </p:ext>
        </pc:extLst>
      </pc:sldChg>
      <pc:sldChg chg="modSp">
        <pc:chgData name="Haime, Vivian (EHS)" userId="S::vivian.haime2@mass.gov::0ade8ab9-8537-47cd-b114-124b0fb815de" providerId="AD" clId="Web-{C98E60AA-5245-4A81-11B0-BAD072216C0D}" dt="2024-02-20T20:59:13.551" v="24" actId="20577"/>
        <pc:sldMkLst>
          <pc:docMk/>
          <pc:sldMk cId="153081345" sldId="2145707658"/>
        </pc:sldMkLst>
        <pc:spChg chg="mod">
          <ac:chgData name="Haime, Vivian (EHS)" userId="S::vivian.haime2@mass.gov::0ade8ab9-8537-47cd-b114-124b0fb815de" providerId="AD" clId="Web-{C98E60AA-5245-4A81-11B0-BAD072216C0D}" dt="2024-02-20T20:59:13.551" v="24" actId="20577"/>
          <ac:spMkLst>
            <pc:docMk/>
            <pc:sldMk cId="153081345" sldId="2145707658"/>
            <ac:spMk id="2" creationId="{B817740D-05E0-217D-BBED-C5611696691F}"/>
          </ac:spMkLst>
        </pc:spChg>
      </pc:sldChg>
    </pc:docChg>
  </pc:docChgLst>
  <pc:docChgLst>
    <pc:chgData name="Schwarz, Ryan (EHS)" userId="c325b500-694a-48a8-89ce-eeeddcff051c" providerId="ADAL" clId="{15143FA8-0964-4A51-BA6E-D1C33FF7121C}"/>
    <pc:docChg chg="addSld delSld modSld modSection">
      <pc:chgData name="Schwarz, Ryan (EHS)" userId="c325b500-694a-48a8-89ce-eeeddcff051c" providerId="ADAL" clId="{15143FA8-0964-4A51-BA6E-D1C33FF7121C}" dt="2024-02-09T03:17:20.399" v="207"/>
      <pc:docMkLst>
        <pc:docMk/>
      </pc:docMkLst>
      <pc:sldChg chg="addCm">
        <pc:chgData name="Schwarz, Ryan (EHS)" userId="c325b500-694a-48a8-89ce-eeeddcff051c" providerId="ADAL" clId="{15143FA8-0964-4A51-BA6E-D1C33FF7121C}" dt="2024-02-09T03:11:32.588" v="12"/>
        <pc:sldMkLst>
          <pc:docMk/>
          <pc:sldMk cId="482461872" sldId="4180"/>
        </pc:sldMkLst>
        <pc:extLst>
          <p:ext xmlns:p="http://schemas.openxmlformats.org/presentationml/2006/main" uri="{D6D511B9-2390-475A-947B-AFAB55BFBCF1}">
            <pc226:cmChg xmlns:pc226="http://schemas.microsoft.com/office/powerpoint/2022/06/main/command" chg="add">
              <pc226:chgData name="Schwarz, Ryan (EHS)" userId="c325b500-694a-48a8-89ce-eeeddcff051c" providerId="ADAL" clId="{15143FA8-0964-4A51-BA6E-D1C33FF7121C}" dt="2024-02-09T03:11:32.588" v="12"/>
              <pc2:cmMkLst xmlns:pc2="http://schemas.microsoft.com/office/powerpoint/2019/9/main/command">
                <pc:docMk/>
                <pc:sldMk cId="482461872" sldId="4180"/>
                <pc2:cmMk id="{CAA099A2-3DAB-4C34-A5FE-E77612513971}"/>
              </pc2:cmMkLst>
            </pc226:cmChg>
          </p:ext>
        </pc:extLst>
      </pc:sldChg>
      <pc:sldChg chg="addCm">
        <pc:chgData name="Schwarz, Ryan (EHS)" userId="c325b500-694a-48a8-89ce-eeeddcff051c" providerId="ADAL" clId="{15143FA8-0964-4A51-BA6E-D1C33FF7121C}" dt="2024-02-09T03:15:01.206" v="17"/>
        <pc:sldMkLst>
          <pc:docMk/>
          <pc:sldMk cId="2554983403" sldId="4185"/>
        </pc:sldMkLst>
        <pc:extLst>
          <p:ext xmlns:p="http://schemas.openxmlformats.org/presentationml/2006/main" uri="{D6D511B9-2390-475A-947B-AFAB55BFBCF1}">
            <pc226:cmChg xmlns:pc226="http://schemas.microsoft.com/office/powerpoint/2022/06/main/command" chg="add">
              <pc226:chgData name="Schwarz, Ryan (EHS)" userId="c325b500-694a-48a8-89ce-eeeddcff051c" providerId="ADAL" clId="{15143FA8-0964-4A51-BA6E-D1C33FF7121C}" dt="2024-02-09T03:15:01.206" v="17"/>
              <pc2:cmMkLst xmlns:pc2="http://schemas.microsoft.com/office/powerpoint/2019/9/main/command">
                <pc:docMk/>
                <pc:sldMk cId="2554983403" sldId="4185"/>
                <pc2:cmMk id="{5B66C5D2-B026-4C8E-93C6-AE9523AAC103}"/>
              </pc2:cmMkLst>
            </pc226:cmChg>
          </p:ext>
        </pc:extLst>
      </pc:sldChg>
      <pc:sldChg chg="addCm">
        <pc:chgData name="Schwarz, Ryan (EHS)" userId="c325b500-694a-48a8-89ce-eeeddcff051c" providerId="ADAL" clId="{15143FA8-0964-4A51-BA6E-D1C33FF7121C}" dt="2024-02-09T03:07:36.622" v="2"/>
        <pc:sldMkLst>
          <pc:docMk/>
          <pc:sldMk cId="621215759" sldId="2145705715"/>
        </pc:sldMkLst>
        <pc:extLst>
          <p:ext xmlns:p="http://schemas.openxmlformats.org/presentationml/2006/main" uri="{D6D511B9-2390-475A-947B-AFAB55BFBCF1}">
            <pc226:cmChg xmlns:pc226="http://schemas.microsoft.com/office/powerpoint/2022/06/main/command" chg="add">
              <pc226:chgData name="Schwarz, Ryan (EHS)" userId="c325b500-694a-48a8-89ce-eeeddcff051c" providerId="ADAL" clId="{15143FA8-0964-4A51-BA6E-D1C33FF7121C}" dt="2024-02-09T03:07:36.622" v="2"/>
              <pc2:cmMkLst xmlns:pc2="http://schemas.microsoft.com/office/powerpoint/2019/9/main/command">
                <pc:docMk/>
                <pc:sldMk cId="621215759" sldId="2145705715"/>
                <pc2:cmMk id="{B39D18A9-6E33-4AEF-B8E9-7B5CE0263834}"/>
              </pc2:cmMkLst>
            </pc226:cmChg>
          </p:ext>
        </pc:extLst>
      </pc:sldChg>
      <pc:sldChg chg="addCm delCm">
        <pc:chgData name="Schwarz, Ryan (EHS)" userId="c325b500-694a-48a8-89ce-eeeddcff051c" providerId="ADAL" clId="{15143FA8-0964-4A51-BA6E-D1C33FF7121C}" dt="2024-02-09T03:12:39.157" v="15"/>
        <pc:sldMkLst>
          <pc:docMk/>
          <pc:sldMk cId="961967049" sldId="2145707539"/>
        </pc:sldMkLst>
        <pc:extLst>
          <p:ext xmlns:p="http://schemas.openxmlformats.org/presentationml/2006/main" uri="{D6D511B9-2390-475A-947B-AFAB55BFBCF1}">
            <pc226:cmChg xmlns:pc226="http://schemas.microsoft.com/office/powerpoint/2022/06/main/command" chg="add">
              <pc226:chgData name="Schwarz, Ryan (EHS)" userId="c325b500-694a-48a8-89ce-eeeddcff051c" providerId="ADAL" clId="{15143FA8-0964-4A51-BA6E-D1C33FF7121C}" dt="2024-02-09T03:12:39.157" v="15"/>
              <pc2:cmMkLst xmlns:pc2="http://schemas.microsoft.com/office/powerpoint/2019/9/main/command">
                <pc:docMk/>
                <pc:sldMk cId="961967049" sldId="2145707539"/>
                <pc2:cmMk id="{24417125-0A3B-4084-A3D8-487721786E17}"/>
              </pc2:cmMkLst>
            </pc226:cmChg>
            <pc226:cmChg xmlns:pc226="http://schemas.microsoft.com/office/powerpoint/2022/06/main/command" chg="add del">
              <pc226:chgData name="Schwarz, Ryan (EHS)" userId="c325b500-694a-48a8-89ce-eeeddcff051c" providerId="ADAL" clId="{15143FA8-0964-4A51-BA6E-D1C33FF7121C}" dt="2024-02-09T03:12:16.065" v="14"/>
              <pc2:cmMkLst xmlns:pc2="http://schemas.microsoft.com/office/powerpoint/2019/9/main/command">
                <pc:docMk/>
                <pc:sldMk cId="961967049" sldId="2145707539"/>
                <pc2:cmMk id="{BB4A8CF5-FC8F-4C9E-9C5E-8CAF0C632CF8}"/>
              </pc2:cmMkLst>
            </pc226:cmChg>
          </p:ext>
        </pc:extLst>
      </pc:sldChg>
      <pc:sldChg chg="addCm">
        <pc:chgData name="Schwarz, Ryan (EHS)" userId="c325b500-694a-48a8-89ce-eeeddcff051c" providerId="ADAL" clId="{15143FA8-0964-4A51-BA6E-D1C33FF7121C}" dt="2024-02-09T03:12:59.916" v="16"/>
        <pc:sldMkLst>
          <pc:docMk/>
          <pc:sldMk cId="494884943" sldId="2145707575"/>
        </pc:sldMkLst>
        <pc:extLst>
          <p:ext xmlns:p="http://schemas.openxmlformats.org/presentationml/2006/main" uri="{D6D511B9-2390-475A-947B-AFAB55BFBCF1}">
            <pc226:cmChg xmlns:pc226="http://schemas.microsoft.com/office/powerpoint/2022/06/main/command" chg="add">
              <pc226:chgData name="Schwarz, Ryan (EHS)" userId="c325b500-694a-48a8-89ce-eeeddcff051c" providerId="ADAL" clId="{15143FA8-0964-4A51-BA6E-D1C33FF7121C}" dt="2024-02-09T03:12:59.916" v="16"/>
              <pc2:cmMkLst xmlns:pc2="http://schemas.microsoft.com/office/powerpoint/2019/9/main/command">
                <pc:docMk/>
                <pc:sldMk cId="494884943" sldId="2145707575"/>
                <pc2:cmMk id="{8ED2BC8A-7126-4670-8AF4-3339F32CCCDC}"/>
              </pc2:cmMkLst>
            </pc226:cmChg>
          </p:ext>
        </pc:extLst>
      </pc:sldChg>
      <pc:sldChg chg="addCm">
        <pc:chgData name="Schwarz, Ryan (EHS)" userId="c325b500-694a-48a8-89ce-eeeddcff051c" providerId="ADAL" clId="{15143FA8-0964-4A51-BA6E-D1C33FF7121C}" dt="2024-02-09T03:17:20.399" v="207"/>
        <pc:sldMkLst>
          <pc:docMk/>
          <pc:sldMk cId="2090091890" sldId="2145707628"/>
        </pc:sldMkLst>
        <pc:extLst>
          <p:ext xmlns:p="http://schemas.openxmlformats.org/presentationml/2006/main" uri="{D6D511B9-2390-475A-947B-AFAB55BFBCF1}">
            <pc226:cmChg xmlns:pc226="http://schemas.microsoft.com/office/powerpoint/2022/06/main/command" chg="add">
              <pc226:chgData name="Schwarz, Ryan (EHS)" userId="c325b500-694a-48a8-89ce-eeeddcff051c" providerId="ADAL" clId="{15143FA8-0964-4A51-BA6E-D1C33FF7121C}" dt="2024-02-09T03:17:20.399" v="207"/>
              <pc2:cmMkLst xmlns:pc2="http://schemas.microsoft.com/office/powerpoint/2019/9/main/command">
                <pc:docMk/>
                <pc:sldMk cId="2090091890" sldId="2145707628"/>
                <pc2:cmMk id="{FE4523B1-6B32-4E78-99D8-9ACF46BC558C}"/>
              </pc2:cmMkLst>
            </pc226:cmChg>
          </p:ext>
        </pc:extLst>
      </pc:sldChg>
      <pc:sldChg chg="modSp addCm">
        <pc:chgData name="Schwarz, Ryan (EHS)" userId="c325b500-694a-48a8-89ce-eeeddcff051c" providerId="ADAL" clId="{15143FA8-0964-4A51-BA6E-D1C33FF7121C}" dt="2024-02-09T03:06:19.653" v="1"/>
        <pc:sldMkLst>
          <pc:docMk/>
          <pc:sldMk cId="1322457555" sldId="2145707644"/>
        </pc:sldMkLst>
        <pc:spChg chg="mod">
          <ac:chgData name="Schwarz, Ryan (EHS)" userId="c325b500-694a-48a8-89ce-eeeddcff051c" providerId="ADAL" clId="{15143FA8-0964-4A51-BA6E-D1C33FF7121C}" dt="2024-02-09T03:02:18.685" v="0" actId="1076"/>
          <ac:spMkLst>
            <pc:docMk/>
            <pc:sldMk cId="1322457555" sldId="2145707644"/>
            <ac:spMk id="3" creationId="{5A95BADE-3193-3E40-A985-D4AC1FEFA5F7}"/>
          </ac:spMkLst>
        </pc:spChg>
        <pc:spChg chg="mod">
          <ac:chgData name="Schwarz, Ryan (EHS)" userId="c325b500-694a-48a8-89ce-eeeddcff051c" providerId="ADAL" clId="{15143FA8-0964-4A51-BA6E-D1C33FF7121C}" dt="2024-02-09T03:02:18.685" v="0" actId="1076"/>
          <ac:spMkLst>
            <pc:docMk/>
            <pc:sldMk cId="1322457555" sldId="2145707644"/>
            <ac:spMk id="8" creationId="{D30A8308-6484-A830-D8C5-AFE0763AC163}"/>
          </ac:spMkLst>
        </pc:spChg>
        <pc:extLst>
          <p:ext xmlns:p="http://schemas.openxmlformats.org/presentationml/2006/main" uri="{D6D511B9-2390-475A-947B-AFAB55BFBCF1}">
            <pc226:cmChg xmlns:pc226="http://schemas.microsoft.com/office/powerpoint/2022/06/main/command" chg="add">
              <pc226:chgData name="Schwarz, Ryan (EHS)" userId="c325b500-694a-48a8-89ce-eeeddcff051c" providerId="ADAL" clId="{15143FA8-0964-4A51-BA6E-D1C33FF7121C}" dt="2024-02-09T03:06:19.653" v="1"/>
              <pc2:cmMkLst xmlns:pc2="http://schemas.microsoft.com/office/powerpoint/2019/9/main/command">
                <pc:docMk/>
                <pc:sldMk cId="1322457555" sldId="2145707644"/>
                <pc2:cmMk id="{222D4DD9-4C72-4EEB-B954-DA285A3883C4}"/>
              </pc2:cmMkLst>
            </pc226:cmChg>
          </p:ext>
        </pc:extLst>
      </pc:sldChg>
      <pc:sldChg chg="del">
        <pc:chgData name="Schwarz, Ryan (EHS)" userId="c325b500-694a-48a8-89ce-eeeddcff051c" providerId="ADAL" clId="{15143FA8-0964-4A51-BA6E-D1C33FF7121C}" dt="2024-02-09T03:08:09.354" v="5" actId="47"/>
        <pc:sldMkLst>
          <pc:docMk/>
          <pc:sldMk cId="3230338255" sldId="2145707645"/>
        </pc:sldMkLst>
      </pc:sldChg>
      <pc:sldChg chg="del">
        <pc:chgData name="Schwarz, Ryan (EHS)" userId="c325b500-694a-48a8-89ce-eeeddcff051c" providerId="ADAL" clId="{15143FA8-0964-4A51-BA6E-D1C33FF7121C}" dt="2024-02-09T03:15:49.841" v="66" actId="47"/>
        <pc:sldMkLst>
          <pc:docMk/>
          <pc:sldMk cId="1625960010" sldId="2145707646"/>
        </pc:sldMkLst>
      </pc:sldChg>
      <pc:sldChg chg="del">
        <pc:chgData name="Schwarz, Ryan (EHS)" userId="c325b500-694a-48a8-89ce-eeeddcff051c" providerId="ADAL" clId="{15143FA8-0964-4A51-BA6E-D1C33FF7121C}" dt="2024-02-09T03:16:11.888" v="154" actId="47"/>
        <pc:sldMkLst>
          <pc:docMk/>
          <pc:sldMk cId="1054015717" sldId="2145707647"/>
        </pc:sldMkLst>
      </pc:sldChg>
      <pc:sldChg chg="del">
        <pc:chgData name="Schwarz, Ryan (EHS)" userId="c325b500-694a-48a8-89ce-eeeddcff051c" providerId="ADAL" clId="{15143FA8-0964-4A51-BA6E-D1C33FF7121C}" dt="2024-02-09T03:16:19.465" v="156" actId="47"/>
        <pc:sldMkLst>
          <pc:docMk/>
          <pc:sldMk cId="915909243" sldId="2145707648"/>
        </pc:sldMkLst>
      </pc:sldChg>
      <pc:sldChg chg="modSp add mod delCm">
        <pc:chgData name="Schwarz, Ryan (EHS)" userId="c325b500-694a-48a8-89ce-eeeddcff051c" providerId="ADAL" clId="{15143FA8-0964-4A51-BA6E-D1C33FF7121C}" dt="2024-02-09T03:08:26.023" v="7" actId="14100"/>
        <pc:sldMkLst>
          <pc:docMk/>
          <pc:sldMk cId="3683194682" sldId="2145707649"/>
        </pc:sldMkLst>
        <pc:spChg chg="mod">
          <ac:chgData name="Schwarz, Ryan (EHS)" userId="c325b500-694a-48a8-89ce-eeeddcff051c" providerId="ADAL" clId="{15143FA8-0964-4A51-BA6E-D1C33FF7121C}" dt="2024-02-09T03:08:26.023" v="7" actId="14100"/>
          <ac:spMkLst>
            <pc:docMk/>
            <pc:sldMk cId="3683194682" sldId="2145707649"/>
            <ac:spMk id="3" creationId="{5A95BADE-3193-3E40-A985-D4AC1FEFA5F7}"/>
          </ac:spMkLst>
        </pc:spChg>
        <pc:extLst>
          <p:ext xmlns:p="http://schemas.openxmlformats.org/presentationml/2006/main" uri="{D6D511B9-2390-475A-947B-AFAB55BFBCF1}">
            <pc226:cmChg xmlns:pc226="http://schemas.microsoft.com/office/powerpoint/2022/06/main/command" chg="del">
              <pc226:chgData name="Schwarz, Ryan (EHS)" userId="c325b500-694a-48a8-89ce-eeeddcff051c" providerId="ADAL" clId="{15143FA8-0964-4A51-BA6E-D1C33FF7121C}" dt="2024-02-09T03:08:06.834" v="4"/>
              <pc2:cmMkLst xmlns:pc2="http://schemas.microsoft.com/office/powerpoint/2019/9/main/command">
                <pc:docMk/>
                <pc:sldMk cId="3683194682" sldId="2145707649"/>
                <pc2:cmMk id="{DDDC5559-DC39-4539-97B8-E262BDBF5BE7}"/>
              </pc2:cmMkLst>
            </pc226:cmChg>
          </p:ext>
        </pc:extLst>
      </pc:sldChg>
      <pc:sldChg chg="modSp add mod">
        <pc:chgData name="Schwarz, Ryan (EHS)" userId="c325b500-694a-48a8-89ce-eeeddcff051c" providerId="ADAL" clId="{15143FA8-0964-4A51-BA6E-D1C33FF7121C}" dt="2024-02-09T03:10:28.641" v="11" actId="1036"/>
        <pc:sldMkLst>
          <pc:docMk/>
          <pc:sldMk cId="3704558358" sldId="2145707650"/>
        </pc:sldMkLst>
        <pc:spChg chg="mod">
          <ac:chgData name="Schwarz, Ryan (EHS)" userId="c325b500-694a-48a8-89ce-eeeddcff051c" providerId="ADAL" clId="{15143FA8-0964-4A51-BA6E-D1C33FF7121C}" dt="2024-02-09T03:10:28.641" v="11" actId="1036"/>
          <ac:spMkLst>
            <pc:docMk/>
            <pc:sldMk cId="3704558358" sldId="2145707650"/>
            <ac:spMk id="3" creationId="{5A95BADE-3193-3E40-A985-D4AC1FEFA5F7}"/>
          </ac:spMkLst>
        </pc:spChg>
      </pc:sldChg>
      <pc:sldChg chg="modSp add mod">
        <pc:chgData name="Schwarz, Ryan (EHS)" userId="c325b500-694a-48a8-89ce-eeeddcff051c" providerId="ADAL" clId="{15143FA8-0964-4A51-BA6E-D1C33FF7121C}" dt="2024-02-09T03:15:16.946" v="42" actId="1035"/>
        <pc:sldMkLst>
          <pc:docMk/>
          <pc:sldMk cId="2872721295" sldId="2145707651"/>
        </pc:sldMkLst>
        <pc:spChg chg="mod">
          <ac:chgData name="Schwarz, Ryan (EHS)" userId="c325b500-694a-48a8-89ce-eeeddcff051c" providerId="ADAL" clId="{15143FA8-0964-4A51-BA6E-D1C33FF7121C}" dt="2024-02-09T03:15:16.946" v="42" actId="1035"/>
          <ac:spMkLst>
            <pc:docMk/>
            <pc:sldMk cId="2872721295" sldId="2145707651"/>
            <ac:spMk id="3" creationId="{5A95BADE-3193-3E40-A985-D4AC1FEFA5F7}"/>
          </ac:spMkLst>
        </pc:spChg>
      </pc:sldChg>
      <pc:sldChg chg="modSp add mod">
        <pc:chgData name="Schwarz, Ryan (EHS)" userId="c325b500-694a-48a8-89ce-eeeddcff051c" providerId="ADAL" clId="{15143FA8-0964-4A51-BA6E-D1C33FF7121C}" dt="2024-02-09T03:15:39.629" v="64" actId="1036"/>
        <pc:sldMkLst>
          <pc:docMk/>
          <pc:sldMk cId="2733195012" sldId="2145707652"/>
        </pc:sldMkLst>
        <pc:spChg chg="mod">
          <ac:chgData name="Schwarz, Ryan (EHS)" userId="c325b500-694a-48a8-89ce-eeeddcff051c" providerId="ADAL" clId="{15143FA8-0964-4A51-BA6E-D1C33FF7121C}" dt="2024-02-09T03:15:39.629" v="64" actId="1036"/>
          <ac:spMkLst>
            <pc:docMk/>
            <pc:sldMk cId="2733195012" sldId="2145707652"/>
            <ac:spMk id="3" creationId="{5A95BADE-3193-3E40-A985-D4AC1FEFA5F7}"/>
          </ac:spMkLst>
        </pc:spChg>
      </pc:sldChg>
      <pc:sldChg chg="modSp add mod">
        <pc:chgData name="Schwarz, Ryan (EHS)" userId="c325b500-694a-48a8-89ce-eeeddcff051c" providerId="ADAL" clId="{15143FA8-0964-4A51-BA6E-D1C33FF7121C}" dt="2024-02-09T03:15:55.306" v="96" actId="1036"/>
        <pc:sldMkLst>
          <pc:docMk/>
          <pc:sldMk cId="118360439" sldId="2145707653"/>
        </pc:sldMkLst>
        <pc:spChg chg="mod">
          <ac:chgData name="Schwarz, Ryan (EHS)" userId="c325b500-694a-48a8-89ce-eeeddcff051c" providerId="ADAL" clId="{15143FA8-0964-4A51-BA6E-D1C33FF7121C}" dt="2024-02-09T03:15:55.306" v="96" actId="1036"/>
          <ac:spMkLst>
            <pc:docMk/>
            <pc:sldMk cId="118360439" sldId="2145707653"/>
            <ac:spMk id="3" creationId="{5A95BADE-3193-3E40-A985-D4AC1FEFA5F7}"/>
          </ac:spMkLst>
        </pc:spChg>
      </pc:sldChg>
      <pc:sldChg chg="modSp add mod">
        <pc:chgData name="Schwarz, Ryan (EHS)" userId="c325b500-694a-48a8-89ce-eeeddcff051c" providerId="ADAL" clId="{15143FA8-0964-4A51-BA6E-D1C33FF7121C}" dt="2024-02-09T03:16:09.855" v="153" actId="1036"/>
        <pc:sldMkLst>
          <pc:docMk/>
          <pc:sldMk cId="3628903155" sldId="2145707654"/>
        </pc:sldMkLst>
        <pc:spChg chg="mod">
          <ac:chgData name="Schwarz, Ryan (EHS)" userId="c325b500-694a-48a8-89ce-eeeddcff051c" providerId="ADAL" clId="{15143FA8-0964-4A51-BA6E-D1C33FF7121C}" dt="2024-02-09T03:16:09.855" v="153" actId="1036"/>
          <ac:spMkLst>
            <pc:docMk/>
            <pc:sldMk cId="3628903155" sldId="2145707654"/>
            <ac:spMk id="3" creationId="{5A95BADE-3193-3E40-A985-D4AC1FEFA5F7}"/>
          </ac:spMkLst>
        </pc:spChg>
      </pc:sldChg>
      <pc:sldChg chg="modSp add mod">
        <pc:chgData name="Schwarz, Ryan (EHS)" userId="c325b500-694a-48a8-89ce-eeeddcff051c" providerId="ADAL" clId="{15143FA8-0964-4A51-BA6E-D1C33FF7121C}" dt="2024-02-09T03:16:27.886" v="206" actId="1035"/>
        <pc:sldMkLst>
          <pc:docMk/>
          <pc:sldMk cId="3961050386" sldId="2145707655"/>
        </pc:sldMkLst>
        <pc:spChg chg="mod">
          <ac:chgData name="Schwarz, Ryan (EHS)" userId="c325b500-694a-48a8-89ce-eeeddcff051c" providerId="ADAL" clId="{15143FA8-0964-4A51-BA6E-D1C33FF7121C}" dt="2024-02-09T03:16:27.886" v="206" actId="1035"/>
          <ac:spMkLst>
            <pc:docMk/>
            <pc:sldMk cId="3961050386" sldId="2145707655"/>
            <ac:spMk id="3" creationId="{5A95BADE-3193-3E40-A985-D4AC1FEFA5F7}"/>
          </ac:spMkLst>
        </pc:spChg>
      </pc:sldChg>
    </pc:docChg>
  </pc:docChgLst>
  <pc:docChgLst>
    <pc:chgData name="Haime, Vivian (EHS)" userId="S::vivian.haime2@mass.gov::0ade8ab9-8537-47cd-b114-124b0fb815de" providerId="AD" clId="Web-{42ADA68A-700F-E6D7-0F8D-387D50929BE7}"/>
    <pc:docChg chg="">
      <pc:chgData name="Haime, Vivian (EHS)" userId="S::vivian.haime2@mass.gov::0ade8ab9-8537-47cd-b114-124b0fb815de" providerId="AD" clId="Web-{42ADA68A-700F-E6D7-0F8D-387D50929BE7}" dt="2024-02-29T14:13:43.942" v="3"/>
      <pc:docMkLst>
        <pc:docMk/>
      </pc:docMkLst>
      <pc:sldChg chg="delCm">
        <pc:chgData name="Haime, Vivian (EHS)" userId="S::vivian.haime2@mass.gov::0ade8ab9-8537-47cd-b114-124b0fb815de" providerId="AD" clId="Web-{42ADA68A-700F-E6D7-0F8D-387D50929BE7}" dt="2024-02-29T14:13:39.692" v="1"/>
        <pc:sldMkLst>
          <pc:docMk/>
          <pc:sldMk cId="2439633981" sldId="2145707284"/>
        </pc:sldMkLst>
        <pc:extLst>
          <p:ext xmlns:p="http://schemas.openxmlformats.org/presentationml/2006/main" uri="{D6D511B9-2390-475A-947B-AFAB55BFBCF1}">
            <pc226:cmChg xmlns:pc226="http://schemas.microsoft.com/office/powerpoint/2022/06/main/command" chg="del">
              <pc226:chgData name="Haime, Vivian (EHS)" userId="S::vivian.haime2@mass.gov::0ade8ab9-8537-47cd-b114-124b0fb815de" providerId="AD" clId="Web-{42ADA68A-700F-E6D7-0F8D-387D50929BE7}" dt="2024-02-29T14:13:39.692" v="1"/>
              <pc2:cmMkLst xmlns:pc2="http://schemas.microsoft.com/office/powerpoint/2019/9/main/command">
                <pc:docMk/>
                <pc:sldMk cId="2439633981" sldId="2145707284"/>
                <pc2:cmMk id="{45D31950-0B6E-4B10-883D-8AD665788391}"/>
              </pc2:cmMkLst>
            </pc226:cmChg>
            <pc226:cmChg xmlns:pc226="http://schemas.microsoft.com/office/powerpoint/2022/06/main/command" chg="del">
              <pc226:chgData name="Haime, Vivian (EHS)" userId="S::vivian.haime2@mass.gov::0ade8ab9-8537-47cd-b114-124b0fb815de" providerId="AD" clId="Web-{42ADA68A-700F-E6D7-0F8D-387D50929BE7}" dt="2024-02-29T14:13:38.380" v="0"/>
              <pc2:cmMkLst xmlns:pc2="http://schemas.microsoft.com/office/powerpoint/2019/9/main/command">
                <pc:docMk/>
                <pc:sldMk cId="2439633981" sldId="2145707284"/>
                <pc2:cmMk id="{509B1ECF-6B46-4DFA-B973-5A9EC5517BF7}"/>
              </pc2:cmMkLst>
            </pc226:cmChg>
          </p:ext>
        </pc:extLst>
      </pc:sldChg>
      <pc:sldChg chg="delCm">
        <pc:chgData name="Haime, Vivian (EHS)" userId="S::vivian.haime2@mass.gov::0ade8ab9-8537-47cd-b114-124b0fb815de" providerId="AD" clId="Web-{42ADA68A-700F-E6D7-0F8D-387D50929BE7}" dt="2024-02-29T14:13:43.942" v="3"/>
        <pc:sldMkLst>
          <pc:docMk/>
          <pc:sldMk cId="1067660627" sldId="2145707285"/>
        </pc:sldMkLst>
        <pc:extLst>
          <p:ext xmlns:p="http://schemas.openxmlformats.org/presentationml/2006/main" uri="{D6D511B9-2390-475A-947B-AFAB55BFBCF1}">
            <pc226:cmChg xmlns:pc226="http://schemas.microsoft.com/office/powerpoint/2022/06/main/command" chg="del">
              <pc226:chgData name="Haime, Vivian (EHS)" userId="S::vivian.haime2@mass.gov::0ade8ab9-8537-47cd-b114-124b0fb815de" providerId="AD" clId="Web-{42ADA68A-700F-E6D7-0F8D-387D50929BE7}" dt="2024-02-29T14:13:43.364" v="2"/>
              <pc2:cmMkLst xmlns:pc2="http://schemas.microsoft.com/office/powerpoint/2019/9/main/command">
                <pc:docMk/>
                <pc:sldMk cId="1067660627" sldId="2145707285"/>
                <pc2:cmMk id="{02261F1F-A266-4F6A-AB85-FBBC95606CF3}"/>
              </pc2:cmMkLst>
            </pc226:cmChg>
            <pc226:cmChg xmlns:pc226="http://schemas.microsoft.com/office/powerpoint/2022/06/main/command" chg="del">
              <pc226:chgData name="Haime, Vivian (EHS)" userId="S::vivian.haime2@mass.gov::0ade8ab9-8537-47cd-b114-124b0fb815de" providerId="AD" clId="Web-{42ADA68A-700F-E6D7-0F8D-387D50929BE7}" dt="2024-02-29T14:13:43.942" v="3"/>
              <pc2:cmMkLst xmlns:pc2="http://schemas.microsoft.com/office/powerpoint/2019/9/main/command">
                <pc:docMk/>
                <pc:sldMk cId="1067660627" sldId="2145707285"/>
                <pc2:cmMk id="{22137D58-A544-427C-8D2F-B3BED9E16DAC}"/>
              </pc2:cmMkLst>
            </pc226:cmChg>
          </p:ext>
        </pc:extLst>
      </pc:sldChg>
    </pc:docChg>
  </pc:docChgLst>
  <pc:docChgLst>
    <pc:chgData name="Haime, Vivian (EHS)" userId="S::vivian.haime2@mass.gov::0ade8ab9-8537-47cd-b114-124b0fb815de" providerId="AD" clId="Web-{8CDDAA0E-8AC0-5662-D838-EFBA6DA78B53}"/>
    <pc:docChg chg="addSld delSld modSld modSection">
      <pc:chgData name="Haime, Vivian (EHS)" userId="S::vivian.haime2@mass.gov::0ade8ab9-8537-47cd-b114-124b0fb815de" providerId="AD" clId="Web-{8CDDAA0E-8AC0-5662-D838-EFBA6DA78B53}" dt="2024-02-09T13:56:26.333" v="186"/>
      <pc:docMkLst>
        <pc:docMk/>
      </pc:docMkLst>
      <pc:sldChg chg="del">
        <pc:chgData name="Haime, Vivian (EHS)" userId="S::vivian.haime2@mass.gov::0ade8ab9-8537-47cd-b114-124b0fb815de" providerId="AD" clId="Web-{8CDDAA0E-8AC0-5662-D838-EFBA6DA78B53}" dt="2024-02-09T13:55:57.833" v="174"/>
        <pc:sldMkLst>
          <pc:docMk/>
          <pc:sldMk cId="2108333222" sldId="268"/>
        </pc:sldMkLst>
      </pc:sldChg>
      <pc:sldChg chg="delSp modSp">
        <pc:chgData name="Haime, Vivian (EHS)" userId="S::vivian.haime2@mass.gov::0ade8ab9-8537-47cd-b114-124b0fb815de" providerId="AD" clId="Web-{8CDDAA0E-8AC0-5662-D838-EFBA6DA78B53}" dt="2024-02-09T13:55:40.317" v="172"/>
        <pc:sldMkLst>
          <pc:docMk/>
          <pc:sldMk cId="121568409" sldId="3427"/>
        </pc:sldMkLst>
        <pc:spChg chg="del mod">
          <ac:chgData name="Haime, Vivian (EHS)" userId="S::vivian.haime2@mass.gov::0ade8ab9-8537-47cd-b114-124b0fb815de" providerId="AD" clId="Web-{8CDDAA0E-8AC0-5662-D838-EFBA6DA78B53}" dt="2024-02-09T13:46:38.089" v="114"/>
          <ac:spMkLst>
            <pc:docMk/>
            <pc:sldMk cId="121568409" sldId="3427"/>
            <ac:spMk id="4" creationId="{1FEF2E5F-704E-364E-9530-92E18560C475}"/>
          </ac:spMkLst>
        </pc:spChg>
        <pc:spChg chg="mod">
          <ac:chgData name="Haime, Vivian (EHS)" userId="S::vivian.haime2@mass.gov::0ade8ab9-8537-47cd-b114-124b0fb815de" providerId="AD" clId="Web-{8CDDAA0E-8AC0-5662-D838-EFBA6DA78B53}" dt="2024-02-09T13:55:40.317" v="172"/>
          <ac:spMkLst>
            <pc:docMk/>
            <pc:sldMk cId="121568409" sldId="3427"/>
            <ac:spMk id="7" creationId="{446DA736-4F6F-2645-874E-972B532C48A3}"/>
          </ac:spMkLst>
        </pc:spChg>
      </pc:sldChg>
      <pc:sldChg chg="del">
        <pc:chgData name="Haime, Vivian (EHS)" userId="S::vivian.haime2@mass.gov::0ade8ab9-8537-47cd-b114-124b0fb815de" providerId="AD" clId="Web-{8CDDAA0E-8AC0-5662-D838-EFBA6DA78B53}" dt="2024-02-09T13:56:15.536" v="181"/>
        <pc:sldMkLst>
          <pc:docMk/>
          <pc:sldMk cId="1410434218" sldId="4053"/>
        </pc:sldMkLst>
      </pc:sldChg>
      <pc:sldChg chg="del">
        <pc:chgData name="Haime, Vivian (EHS)" userId="S::vivian.haime2@mass.gov::0ade8ab9-8537-47cd-b114-124b0fb815de" providerId="AD" clId="Web-{8CDDAA0E-8AC0-5662-D838-EFBA6DA78B53}" dt="2024-02-09T13:56:16.599" v="182"/>
        <pc:sldMkLst>
          <pc:docMk/>
          <pc:sldMk cId="1718792950" sldId="4054"/>
        </pc:sldMkLst>
      </pc:sldChg>
      <pc:sldChg chg="addSp del delCm">
        <pc:chgData name="Haime, Vivian (EHS)" userId="S::vivian.haime2@mass.gov::0ade8ab9-8537-47cd-b114-124b0fb815de" providerId="AD" clId="Web-{8CDDAA0E-8AC0-5662-D838-EFBA6DA78B53}" dt="2024-02-09T13:56:01.661" v="176"/>
        <pc:sldMkLst>
          <pc:docMk/>
          <pc:sldMk cId="482461872" sldId="4180"/>
        </pc:sldMkLst>
        <pc:spChg chg="add">
          <ac:chgData name="Haime, Vivian (EHS)" userId="S::vivian.haime2@mass.gov::0ade8ab9-8537-47cd-b114-124b0fb815de" providerId="AD" clId="Web-{8CDDAA0E-8AC0-5662-D838-EFBA6DA78B53}" dt="2024-02-09T13:47:41.887" v="118"/>
          <ac:spMkLst>
            <pc:docMk/>
            <pc:sldMk cId="482461872" sldId="4180"/>
            <ac:spMk id="6" creationId="{8502B96D-54FE-6233-87A5-734F01237E21}"/>
          </ac:spMkLst>
        </pc:spChg>
        <pc:extLst>
          <p:ext xmlns:p="http://schemas.openxmlformats.org/presentationml/2006/main" uri="{D6D511B9-2390-475A-947B-AFAB55BFBCF1}">
            <pc226:cmChg xmlns:pc226="http://schemas.microsoft.com/office/powerpoint/2022/06/main/command" chg="del">
              <pc226:chgData name="Haime, Vivian (EHS)" userId="S::vivian.haime2@mass.gov::0ade8ab9-8537-47cd-b114-124b0fb815de" providerId="AD" clId="Web-{8CDDAA0E-8AC0-5662-D838-EFBA6DA78B53}" dt="2024-02-09T13:47:45.574" v="119"/>
              <pc2:cmMkLst xmlns:pc2="http://schemas.microsoft.com/office/powerpoint/2019/9/main/command">
                <pc:docMk/>
                <pc:sldMk cId="482461872" sldId="4180"/>
                <pc2:cmMk id="{CAA099A2-3DAB-4C34-A5FE-E77612513971}"/>
              </pc2:cmMkLst>
            </pc226:cmChg>
          </p:ext>
        </pc:extLst>
      </pc:sldChg>
      <pc:sldChg chg="addSp del">
        <pc:chgData name="Haime, Vivian (EHS)" userId="S::vivian.haime2@mass.gov::0ade8ab9-8537-47cd-b114-124b0fb815de" providerId="AD" clId="Web-{8CDDAA0E-8AC0-5662-D838-EFBA6DA78B53}" dt="2024-02-09T13:56:05.333" v="178"/>
        <pc:sldMkLst>
          <pc:docMk/>
          <pc:sldMk cId="2554983403" sldId="4185"/>
        </pc:sldMkLst>
        <pc:spChg chg="add">
          <ac:chgData name="Haime, Vivian (EHS)" userId="S::vivian.haime2@mass.gov::0ade8ab9-8537-47cd-b114-124b0fb815de" providerId="AD" clId="Web-{8CDDAA0E-8AC0-5662-D838-EFBA6DA78B53}" dt="2024-02-09T13:48:12.184" v="122"/>
          <ac:spMkLst>
            <pc:docMk/>
            <pc:sldMk cId="2554983403" sldId="4185"/>
            <ac:spMk id="6" creationId="{54677EA9-733F-3CFF-B82C-11DD0FC24D3E}"/>
          </ac:spMkLst>
        </pc:spChg>
      </pc:sldChg>
      <pc:sldChg chg="delSp modSp">
        <pc:chgData name="Haime, Vivian (EHS)" userId="S::vivian.haime2@mass.gov::0ade8ab9-8537-47cd-b114-124b0fb815de" providerId="AD" clId="Web-{8CDDAA0E-8AC0-5662-D838-EFBA6DA78B53}" dt="2024-02-09T13:44:38.931" v="8"/>
        <pc:sldMkLst>
          <pc:docMk/>
          <pc:sldMk cId="2909468340" sldId="2145705583"/>
        </pc:sldMkLst>
        <pc:spChg chg="del mod">
          <ac:chgData name="Haime, Vivian (EHS)" userId="S::vivian.haime2@mass.gov::0ade8ab9-8537-47cd-b114-124b0fb815de" providerId="AD" clId="Web-{8CDDAA0E-8AC0-5662-D838-EFBA6DA78B53}" dt="2024-02-09T13:44:38.931" v="8"/>
          <ac:spMkLst>
            <pc:docMk/>
            <pc:sldMk cId="2909468340" sldId="2145705583"/>
            <ac:spMk id="6" creationId="{CC335961-9B5E-47B9-A5BF-9BA61C406641}"/>
          </ac:spMkLst>
        </pc:spChg>
      </pc:sldChg>
      <pc:sldChg chg="modSp del">
        <pc:chgData name="Haime, Vivian (EHS)" userId="S::vivian.haime2@mass.gov::0ade8ab9-8537-47cd-b114-124b0fb815de" providerId="AD" clId="Web-{8CDDAA0E-8AC0-5662-D838-EFBA6DA78B53}" dt="2024-02-09T13:56:17.802" v="183"/>
        <pc:sldMkLst>
          <pc:docMk/>
          <pc:sldMk cId="259688689" sldId="2145705708"/>
        </pc:sldMkLst>
        <pc:spChg chg="mod">
          <ac:chgData name="Haime, Vivian (EHS)" userId="S::vivian.haime2@mass.gov::0ade8ab9-8537-47cd-b114-124b0fb815de" providerId="AD" clId="Web-{8CDDAA0E-8AC0-5662-D838-EFBA6DA78B53}" dt="2024-02-09T13:44:55.822" v="37" actId="20577"/>
          <ac:spMkLst>
            <pc:docMk/>
            <pc:sldMk cId="259688689" sldId="2145705708"/>
            <ac:spMk id="15" creationId="{00000000-0000-0000-0000-000000000000}"/>
          </ac:spMkLst>
        </pc:spChg>
      </pc:sldChg>
      <pc:sldChg chg="modSp delCm modCm">
        <pc:chgData name="Haime, Vivian (EHS)" userId="S::vivian.haime2@mass.gov::0ade8ab9-8537-47cd-b114-124b0fb815de" providerId="AD" clId="Web-{8CDDAA0E-8AC0-5662-D838-EFBA6DA78B53}" dt="2024-02-09T13:46:44.417" v="115"/>
        <pc:sldMkLst>
          <pc:docMk/>
          <pc:sldMk cId="621215759" sldId="2145705715"/>
        </pc:sldMkLst>
        <pc:spChg chg="mod">
          <ac:chgData name="Haime, Vivian (EHS)" userId="S::vivian.haime2@mass.gov::0ade8ab9-8537-47cd-b114-124b0fb815de" providerId="AD" clId="Web-{8CDDAA0E-8AC0-5662-D838-EFBA6DA78B53}" dt="2024-02-09T13:44:12.743" v="1" actId="20577"/>
          <ac:spMkLst>
            <pc:docMk/>
            <pc:sldMk cId="621215759" sldId="2145705715"/>
            <ac:spMk id="7" creationId="{6D75B276-9F28-482D-853B-AA0292C3D2CB}"/>
          </ac:spMkLst>
        </pc:spChg>
        <pc:extLst>
          <p:ext xmlns:p="http://schemas.openxmlformats.org/presentationml/2006/main" uri="{D6D511B9-2390-475A-947B-AFAB55BFBCF1}">
            <pc226:cmChg xmlns:pc226="http://schemas.microsoft.com/office/powerpoint/2022/06/main/command" chg="del mod">
              <pc226:chgData name="Haime, Vivian (EHS)" userId="S::vivian.haime2@mass.gov::0ade8ab9-8537-47cd-b114-124b0fb815de" providerId="AD" clId="Web-{8CDDAA0E-8AC0-5662-D838-EFBA6DA78B53}" dt="2024-02-09T13:46:44.417" v="115"/>
              <pc2:cmMkLst xmlns:pc2="http://schemas.microsoft.com/office/powerpoint/2019/9/main/command">
                <pc:docMk/>
                <pc:sldMk cId="621215759" sldId="2145705715"/>
                <pc2:cmMk id="{B39D18A9-6E33-4AEF-B8E9-7B5CE0263834}"/>
              </pc2:cmMkLst>
            </pc226:cmChg>
          </p:ext>
        </pc:extLst>
      </pc:sldChg>
      <pc:sldChg chg="del">
        <pc:chgData name="Haime, Vivian (EHS)" userId="S::vivian.haime2@mass.gov::0ade8ab9-8537-47cd-b114-124b0fb815de" providerId="AD" clId="Web-{8CDDAA0E-8AC0-5662-D838-EFBA6DA78B53}" dt="2024-02-09T13:56:23.364" v="184"/>
        <pc:sldMkLst>
          <pc:docMk/>
          <pc:sldMk cId="928460348" sldId="2145705718"/>
        </pc:sldMkLst>
      </pc:sldChg>
      <pc:sldChg chg="del">
        <pc:chgData name="Haime, Vivian (EHS)" userId="S::vivian.haime2@mass.gov::0ade8ab9-8537-47cd-b114-124b0fb815de" providerId="AD" clId="Web-{8CDDAA0E-8AC0-5662-D838-EFBA6DA78B53}" dt="2024-02-09T13:56:12.427" v="180"/>
        <pc:sldMkLst>
          <pc:docMk/>
          <pc:sldMk cId="3584571708" sldId="2145705725"/>
        </pc:sldMkLst>
      </pc:sldChg>
      <pc:sldChg chg="delSp delCm">
        <pc:chgData name="Haime, Vivian (EHS)" userId="S::vivian.haime2@mass.gov::0ade8ab9-8537-47cd-b114-124b0fb815de" providerId="AD" clId="Web-{8CDDAA0E-8AC0-5662-D838-EFBA6DA78B53}" dt="2024-02-09T13:47:57.465" v="121"/>
        <pc:sldMkLst>
          <pc:docMk/>
          <pc:sldMk cId="961967049" sldId="2145707539"/>
        </pc:sldMkLst>
        <pc:spChg chg="del">
          <ac:chgData name="Haime, Vivian (EHS)" userId="S::vivian.haime2@mass.gov::0ade8ab9-8537-47cd-b114-124b0fb815de" providerId="AD" clId="Web-{8CDDAA0E-8AC0-5662-D838-EFBA6DA78B53}" dt="2024-02-09T13:47:55.012" v="120"/>
          <ac:spMkLst>
            <pc:docMk/>
            <pc:sldMk cId="961967049" sldId="2145707539"/>
            <ac:spMk id="2" creationId="{76E4E94B-3E6B-1AE3-533A-768506FF53CB}"/>
          </ac:spMkLst>
        </pc:spChg>
        <pc:extLst>
          <p:ext xmlns:p="http://schemas.openxmlformats.org/presentationml/2006/main" uri="{D6D511B9-2390-475A-947B-AFAB55BFBCF1}">
            <pc226:cmChg xmlns:pc226="http://schemas.microsoft.com/office/powerpoint/2022/06/main/command" chg="del">
              <pc226:chgData name="Haime, Vivian (EHS)" userId="S::vivian.haime2@mass.gov::0ade8ab9-8537-47cd-b114-124b0fb815de" providerId="AD" clId="Web-{8CDDAA0E-8AC0-5662-D838-EFBA6DA78B53}" dt="2024-02-09T13:47:57.465" v="121"/>
              <pc2:cmMkLst xmlns:pc2="http://schemas.microsoft.com/office/powerpoint/2019/9/main/command">
                <pc:docMk/>
                <pc:sldMk cId="961967049" sldId="2145707539"/>
                <pc2:cmMk id="{24417125-0A3B-4084-A3D8-487721786E17}"/>
              </pc2:cmMkLst>
            </pc226:cmChg>
          </p:ext>
        </pc:extLst>
      </pc:sldChg>
      <pc:sldChg chg="del">
        <pc:chgData name="Haime, Vivian (EHS)" userId="S::vivian.haime2@mass.gov::0ade8ab9-8537-47cd-b114-124b0fb815de" providerId="AD" clId="Web-{8CDDAA0E-8AC0-5662-D838-EFBA6DA78B53}" dt="2024-02-09T13:56:11.598" v="179"/>
        <pc:sldMkLst>
          <pc:docMk/>
          <pc:sldMk cId="365466845" sldId="2145707549"/>
        </pc:sldMkLst>
      </pc:sldChg>
      <pc:sldChg chg="modSp">
        <pc:chgData name="Haime, Vivian (EHS)" userId="S::vivian.haime2@mass.gov::0ade8ab9-8537-47cd-b114-124b0fb815de" providerId="AD" clId="Web-{8CDDAA0E-8AC0-5662-D838-EFBA6DA78B53}" dt="2024-02-09T13:45:03.165" v="39" actId="20577"/>
        <pc:sldMkLst>
          <pc:docMk/>
          <pc:sldMk cId="411778599" sldId="2145707555"/>
        </pc:sldMkLst>
        <pc:spChg chg="mod">
          <ac:chgData name="Haime, Vivian (EHS)" userId="S::vivian.haime2@mass.gov::0ade8ab9-8537-47cd-b114-124b0fb815de" providerId="AD" clId="Web-{8CDDAA0E-8AC0-5662-D838-EFBA6DA78B53}" dt="2024-02-09T13:45:03.165" v="39" actId="20577"/>
          <ac:spMkLst>
            <pc:docMk/>
            <pc:sldMk cId="411778599" sldId="2145707555"/>
            <ac:spMk id="6" creationId="{C99E05CC-81E2-7D2D-AF40-1851262AEBFA}"/>
          </ac:spMkLst>
        </pc:spChg>
      </pc:sldChg>
      <pc:sldChg chg="add del">
        <pc:chgData name="Haime, Vivian (EHS)" userId="S::vivian.haime2@mass.gov::0ade8ab9-8537-47cd-b114-124b0fb815de" providerId="AD" clId="Web-{8CDDAA0E-8AC0-5662-D838-EFBA6DA78B53}" dt="2024-02-09T13:55:48.489" v="173"/>
        <pc:sldMkLst>
          <pc:docMk/>
          <pc:sldMk cId="3363668774" sldId="2145707562"/>
        </pc:sldMkLst>
      </pc:sldChg>
      <pc:sldChg chg="del">
        <pc:chgData name="Haime, Vivian (EHS)" userId="S::vivian.haime2@mass.gov::0ade8ab9-8537-47cd-b114-124b0fb815de" providerId="AD" clId="Web-{8CDDAA0E-8AC0-5662-D838-EFBA6DA78B53}" dt="2024-02-09T13:55:58.817" v="175"/>
        <pc:sldMkLst>
          <pc:docMk/>
          <pc:sldMk cId="1978294537" sldId="2145707567"/>
        </pc:sldMkLst>
      </pc:sldChg>
      <pc:sldChg chg="delSp delCm">
        <pc:chgData name="Haime, Vivian (EHS)" userId="S::vivian.haime2@mass.gov::0ade8ab9-8537-47cd-b114-124b0fb815de" providerId="AD" clId="Web-{8CDDAA0E-8AC0-5662-D838-EFBA6DA78B53}" dt="2024-02-09T13:47:06.824" v="117"/>
        <pc:sldMkLst>
          <pc:docMk/>
          <pc:sldMk cId="494884943" sldId="2145707575"/>
        </pc:sldMkLst>
        <pc:spChg chg="del">
          <ac:chgData name="Haime, Vivian (EHS)" userId="S::vivian.haime2@mass.gov::0ade8ab9-8537-47cd-b114-124b0fb815de" providerId="AD" clId="Web-{8CDDAA0E-8AC0-5662-D838-EFBA6DA78B53}" dt="2024-02-09T13:47:04.683" v="116"/>
          <ac:spMkLst>
            <pc:docMk/>
            <pc:sldMk cId="494884943" sldId="2145707575"/>
            <ac:spMk id="3" creationId="{E63A88DC-A1A7-29A7-7D33-8295A5E4B25D}"/>
          </ac:spMkLst>
        </pc:spChg>
        <pc:extLst>
          <p:ext xmlns:p="http://schemas.openxmlformats.org/presentationml/2006/main" uri="{D6D511B9-2390-475A-947B-AFAB55BFBCF1}">
            <pc226:cmChg xmlns:pc226="http://schemas.microsoft.com/office/powerpoint/2022/06/main/command" chg="del">
              <pc226:chgData name="Haime, Vivian (EHS)" userId="S::vivian.haime2@mass.gov::0ade8ab9-8537-47cd-b114-124b0fb815de" providerId="AD" clId="Web-{8CDDAA0E-8AC0-5662-D838-EFBA6DA78B53}" dt="2024-02-09T13:47:06.824" v="117"/>
              <pc2:cmMkLst xmlns:pc2="http://schemas.microsoft.com/office/powerpoint/2019/9/main/command">
                <pc:docMk/>
                <pc:sldMk cId="494884943" sldId="2145707575"/>
                <pc2:cmMk id="{8ED2BC8A-7126-4670-8AF4-3339F32CCCDC}"/>
              </pc2:cmMkLst>
            </pc226:cmChg>
          </p:ext>
        </pc:extLst>
      </pc:sldChg>
      <pc:sldChg chg="modSp">
        <pc:chgData name="Haime, Vivian (EHS)" userId="S::vivian.haime2@mass.gov::0ade8ab9-8537-47cd-b114-124b0fb815de" providerId="AD" clId="Web-{8CDDAA0E-8AC0-5662-D838-EFBA6DA78B53}" dt="2024-02-09T13:44:24.587" v="4" actId="20577"/>
        <pc:sldMkLst>
          <pc:docMk/>
          <pc:sldMk cId="3595418291" sldId="2145707583"/>
        </pc:sldMkLst>
        <pc:spChg chg="mod">
          <ac:chgData name="Haime, Vivian (EHS)" userId="S::vivian.haime2@mass.gov::0ade8ab9-8537-47cd-b114-124b0fb815de" providerId="AD" clId="Web-{8CDDAA0E-8AC0-5662-D838-EFBA6DA78B53}" dt="2024-02-09T13:44:24.587" v="4" actId="20577"/>
          <ac:spMkLst>
            <pc:docMk/>
            <pc:sldMk cId="3595418291" sldId="2145707583"/>
            <ac:spMk id="7" creationId="{00000000-0000-0000-0000-000000000000}"/>
          </ac:spMkLst>
        </pc:spChg>
      </pc:sldChg>
      <pc:sldChg chg="del">
        <pc:chgData name="Haime, Vivian (EHS)" userId="S::vivian.haime2@mass.gov::0ade8ab9-8537-47cd-b114-124b0fb815de" providerId="AD" clId="Web-{8CDDAA0E-8AC0-5662-D838-EFBA6DA78B53}" dt="2024-02-09T13:56:26.333" v="186"/>
        <pc:sldMkLst>
          <pc:docMk/>
          <pc:sldMk cId="1131591164" sldId="2145707590"/>
        </pc:sldMkLst>
      </pc:sldChg>
      <pc:sldChg chg="del">
        <pc:chgData name="Haime, Vivian (EHS)" userId="S::vivian.haime2@mass.gov::0ade8ab9-8537-47cd-b114-124b0fb815de" providerId="AD" clId="Web-{8CDDAA0E-8AC0-5662-D838-EFBA6DA78B53}" dt="2024-02-09T13:56:24.630" v="185"/>
        <pc:sldMkLst>
          <pc:docMk/>
          <pc:sldMk cId="4107157619" sldId="2145707591"/>
        </pc:sldMkLst>
      </pc:sldChg>
      <pc:sldChg chg="del">
        <pc:chgData name="Haime, Vivian (EHS)" userId="S::vivian.haime2@mass.gov::0ade8ab9-8537-47cd-b114-124b0fb815de" providerId="AD" clId="Web-{8CDDAA0E-8AC0-5662-D838-EFBA6DA78B53}" dt="2024-02-09T13:53:00.095" v="159"/>
        <pc:sldMkLst>
          <pc:docMk/>
          <pc:sldMk cId="2517385345" sldId="2145707596"/>
        </pc:sldMkLst>
      </pc:sldChg>
      <pc:sldChg chg="del">
        <pc:chgData name="Haime, Vivian (EHS)" userId="S::vivian.haime2@mass.gov::0ade8ab9-8537-47cd-b114-124b0fb815de" providerId="AD" clId="Web-{8CDDAA0E-8AC0-5662-D838-EFBA6DA78B53}" dt="2024-02-09T13:53:01.533" v="160"/>
        <pc:sldMkLst>
          <pc:docMk/>
          <pc:sldMk cId="1004765239" sldId="2145707597"/>
        </pc:sldMkLst>
      </pc:sldChg>
      <pc:sldChg chg="del">
        <pc:chgData name="Haime, Vivian (EHS)" userId="S::vivian.haime2@mass.gov::0ade8ab9-8537-47cd-b114-124b0fb815de" providerId="AD" clId="Web-{8CDDAA0E-8AC0-5662-D838-EFBA6DA78B53}" dt="2024-02-09T13:56:04.051" v="177"/>
        <pc:sldMkLst>
          <pc:docMk/>
          <pc:sldMk cId="1513975059" sldId="2145707612"/>
        </pc:sldMkLst>
      </pc:sldChg>
      <pc:sldChg chg="modSp">
        <pc:chgData name="Haime, Vivian (EHS)" userId="S::vivian.haime2@mass.gov::0ade8ab9-8537-47cd-b114-124b0fb815de" providerId="AD" clId="Web-{8CDDAA0E-8AC0-5662-D838-EFBA6DA78B53}" dt="2024-02-09T13:54:20.987" v="166" actId="20577"/>
        <pc:sldMkLst>
          <pc:docMk/>
          <pc:sldMk cId="395689192" sldId="2145707613"/>
        </pc:sldMkLst>
        <pc:spChg chg="mod">
          <ac:chgData name="Haime, Vivian (EHS)" userId="S::vivian.haime2@mass.gov::0ade8ab9-8537-47cd-b114-124b0fb815de" providerId="AD" clId="Web-{8CDDAA0E-8AC0-5662-D838-EFBA6DA78B53}" dt="2024-02-09T13:54:20.987" v="166" actId="20577"/>
          <ac:spMkLst>
            <pc:docMk/>
            <pc:sldMk cId="395689192" sldId="2145707613"/>
            <ac:spMk id="76" creationId="{8413C0E7-FAD4-4F39-97CA-0EDF29FED8C6}"/>
          </ac:spMkLst>
        </pc:spChg>
      </pc:sldChg>
      <pc:sldChg chg="modSp">
        <pc:chgData name="Haime, Vivian (EHS)" userId="S::vivian.haime2@mass.gov::0ade8ab9-8537-47cd-b114-124b0fb815de" providerId="AD" clId="Web-{8CDDAA0E-8AC0-5662-D838-EFBA6DA78B53}" dt="2024-02-09T13:45:14.947" v="47" actId="20577"/>
        <pc:sldMkLst>
          <pc:docMk/>
          <pc:sldMk cId="3121092097" sldId="2145707619"/>
        </pc:sldMkLst>
        <pc:spChg chg="mod">
          <ac:chgData name="Haime, Vivian (EHS)" userId="S::vivian.haime2@mass.gov::0ade8ab9-8537-47cd-b114-124b0fb815de" providerId="AD" clId="Web-{8CDDAA0E-8AC0-5662-D838-EFBA6DA78B53}" dt="2024-02-09T13:45:14.947" v="47" actId="20577"/>
          <ac:spMkLst>
            <pc:docMk/>
            <pc:sldMk cId="3121092097" sldId="2145707619"/>
            <ac:spMk id="24" creationId="{397D5B3A-87CF-44DE-92F0-68E2230EB951}"/>
          </ac:spMkLst>
        </pc:spChg>
      </pc:sldChg>
      <pc:sldChg chg="del">
        <pc:chgData name="Haime, Vivian (EHS)" userId="S::vivian.haime2@mass.gov::0ade8ab9-8537-47cd-b114-124b0fb815de" providerId="AD" clId="Web-{8CDDAA0E-8AC0-5662-D838-EFBA6DA78B53}" dt="2024-02-09T13:52:40.611" v="158"/>
        <pc:sldMkLst>
          <pc:docMk/>
          <pc:sldMk cId="2090091890" sldId="2145707628"/>
        </pc:sldMkLst>
      </pc:sldChg>
      <pc:sldChg chg="delCm">
        <pc:chgData name="Haime, Vivian (EHS)" userId="S::vivian.haime2@mass.gov::0ade8ab9-8537-47cd-b114-124b0fb815de" providerId="AD" clId="Web-{8CDDAA0E-8AC0-5662-D838-EFBA6DA78B53}" dt="2024-02-09T13:46:02.823" v="85"/>
        <pc:sldMkLst>
          <pc:docMk/>
          <pc:sldMk cId="1322457555" sldId="2145707644"/>
        </pc:sldMkLst>
        <pc:extLst>
          <p:ext xmlns:p="http://schemas.openxmlformats.org/presentationml/2006/main" uri="{D6D511B9-2390-475A-947B-AFAB55BFBCF1}">
            <pc226:cmChg xmlns:pc226="http://schemas.microsoft.com/office/powerpoint/2022/06/main/command" chg="del">
              <pc226:chgData name="Haime, Vivian (EHS)" userId="S::vivian.haime2@mass.gov::0ade8ab9-8537-47cd-b114-124b0fb815de" providerId="AD" clId="Web-{8CDDAA0E-8AC0-5662-D838-EFBA6DA78B53}" dt="2024-02-09T13:46:02.823" v="85"/>
              <pc2:cmMkLst xmlns:pc2="http://schemas.microsoft.com/office/powerpoint/2019/9/main/command">
                <pc:docMk/>
                <pc:sldMk cId="1322457555" sldId="2145707644"/>
                <pc2:cmMk id="{222D4DD9-4C72-4EEB-B954-DA285A3883C4}"/>
              </pc2:cmMkLst>
            </pc226:cmChg>
          </p:ext>
        </pc:extLst>
      </pc:sldChg>
      <pc:sldChg chg="modSp">
        <pc:chgData name="Haime, Vivian (EHS)" userId="S::vivian.haime2@mass.gov::0ade8ab9-8537-47cd-b114-124b0fb815de" providerId="AD" clId="Web-{8CDDAA0E-8AC0-5662-D838-EFBA6DA78B53}" dt="2024-02-09T13:55:03.238" v="169" actId="14100"/>
        <pc:sldMkLst>
          <pc:docMk/>
          <pc:sldMk cId="3683194682" sldId="2145707649"/>
        </pc:sldMkLst>
        <pc:spChg chg="mod">
          <ac:chgData name="Haime, Vivian (EHS)" userId="S::vivian.haime2@mass.gov::0ade8ab9-8537-47cd-b114-124b0fb815de" providerId="AD" clId="Web-{8CDDAA0E-8AC0-5662-D838-EFBA6DA78B53}" dt="2024-02-09T13:55:03.238" v="169" actId="14100"/>
          <ac:spMkLst>
            <pc:docMk/>
            <pc:sldMk cId="3683194682" sldId="2145707649"/>
            <ac:spMk id="3" creationId="{5A95BADE-3193-3E40-A985-D4AC1FEFA5F7}"/>
          </ac:spMkLst>
        </pc:spChg>
      </pc:sldChg>
      <pc:sldChg chg="addSp modSp new">
        <pc:chgData name="Haime, Vivian (EHS)" userId="S::vivian.haime2@mass.gov::0ade8ab9-8537-47cd-b114-124b0fb815de" providerId="AD" clId="Web-{8CDDAA0E-8AC0-5662-D838-EFBA6DA78B53}" dt="2024-02-09T13:46:28.589" v="112"/>
        <pc:sldMkLst>
          <pc:docMk/>
          <pc:sldMk cId="2886079313" sldId="2145707656"/>
        </pc:sldMkLst>
        <pc:spChg chg="mod">
          <ac:chgData name="Haime, Vivian (EHS)" userId="S::vivian.haime2@mass.gov::0ade8ab9-8537-47cd-b114-124b0fb815de" providerId="AD" clId="Web-{8CDDAA0E-8AC0-5662-D838-EFBA6DA78B53}" dt="2024-02-09T13:45:51.822" v="84" actId="20577"/>
          <ac:spMkLst>
            <pc:docMk/>
            <pc:sldMk cId="2886079313" sldId="2145707656"/>
            <ac:spMk id="2" creationId="{C8D7F54F-1D6A-64BE-6B3B-4712D06D8378}"/>
          </ac:spMkLst>
        </pc:spChg>
        <pc:spChg chg="add mod">
          <ac:chgData name="Haime, Vivian (EHS)" userId="S::vivian.haime2@mass.gov::0ade8ab9-8537-47cd-b114-124b0fb815de" providerId="AD" clId="Web-{8CDDAA0E-8AC0-5662-D838-EFBA6DA78B53}" dt="2024-02-09T13:46:28.589" v="112"/>
          <ac:spMkLst>
            <pc:docMk/>
            <pc:sldMk cId="2886079313" sldId="2145707656"/>
            <ac:spMk id="3" creationId="{1416CB42-26F0-8A4B-832A-AE12D4015B02}"/>
          </ac:spMkLst>
        </pc:spChg>
      </pc:sldChg>
      <pc:sldChg chg="modSp new">
        <pc:chgData name="Haime, Vivian (EHS)" userId="S::vivian.haime2@mass.gov::0ade8ab9-8537-47cd-b114-124b0fb815de" providerId="AD" clId="Web-{8CDDAA0E-8AC0-5662-D838-EFBA6DA78B53}" dt="2024-02-09T13:52:29.392" v="157" actId="20577"/>
        <pc:sldMkLst>
          <pc:docMk/>
          <pc:sldMk cId="2613060498" sldId="2145707657"/>
        </pc:sldMkLst>
        <pc:spChg chg="mod">
          <ac:chgData name="Haime, Vivian (EHS)" userId="S::vivian.haime2@mass.gov::0ade8ab9-8537-47cd-b114-124b0fb815de" providerId="AD" clId="Web-{8CDDAA0E-8AC0-5662-D838-EFBA6DA78B53}" dt="2024-02-09T13:52:29.392" v="157" actId="20577"/>
          <ac:spMkLst>
            <pc:docMk/>
            <pc:sldMk cId="2613060498" sldId="2145707657"/>
            <ac:spMk id="2" creationId="{5B9AFEDA-0FD5-773C-A211-19A57960E7A1}"/>
          </ac:spMkLst>
        </pc:spChg>
      </pc:sldChg>
    </pc:docChg>
  </pc:docChgLst>
  <pc:docChgLst>
    <pc:chgData name="Twomey, Joshua (EHS)" userId="S::joshua.twomey@mass.gov::0347f1f9-9cd5-465a-bc3d-8f064a574106" providerId="AD" clId="Web-{E3807418-7E74-66B2-B9E4-D2DF2CA59D19}"/>
    <pc:docChg chg="sldOrd">
      <pc:chgData name="Twomey, Joshua (EHS)" userId="S::joshua.twomey@mass.gov::0347f1f9-9cd5-465a-bc3d-8f064a574106" providerId="AD" clId="Web-{E3807418-7E74-66B2-B9E4-D2DF2CA59D19}" dt="2024-02-26T18:16:05.759" v="0"/>
      <pc:docMkLst>
        <pc:docMk/>
      </pc:docMkLst>
      <pc:sldChg chg="ord">
        <pc:chgData name="Twomey, Joshua (EHS)" userId="S::joshua.twomey@mass.gov::0347f1f9-9cd5-465a-bc3d-8f064a574106" providerId="AD" clId="Web-{E3807418-7E74-66B2-B9E4-D2DF2CA59D19}" dt="2024-02-26T18:16:05.759" v="0"/>
        <pc:sldMkLst>
          <pc:docMk/>
          <pc:sldMk cId="411778599" sldId="2145707555"/>
        </pc:sldMkLst>
      </pc:sldChg>
    </pc:docChg>
  </pc:docChgLst>
  <pc:docChgLst>
    <pc:chgData name="Farlow, Martha (EHS)" userId="S::martha.farlow@mass.gov::4edb9da1-403c-4bb5-a368-317b2388ff7b" providerId="AD" clId="Web-{DB7940C1-D2FE-3B80-D939-98945713B68D}"/>
    <pc:docChg chg="mod addSld modSld sldOrd modSection">
      <pc:chgData name="Farlow, Martha (EHS)" userId="S::martha.farlow@mass.gov::4edb9da1-403c-4bb5-a368-317b2388ff7b" providerId="AD" clId="Web-{DB7940C1-D2FE-3B80-D939-98945713B68D}" dt="2024-02-20T20:48:59.613" v="69"/>
      <pc:docMkLst>
        <pc:docMk/>
      </pc:docMkLst>
      <pc:sldChg chg="ord modCm">
        <pc:chgData name="Farlow, Martha (EHS)" userId="S::martha.farlow@mass.gov::4edb9da1-403c-4bb5-a368-317b2388ff7b" providerId="AD" clId="Web-{DB7940C1-D2FE-3B80-D939-98945713B68D}" dt="2024-02-20T20:48:59.613" v="69"/>
        <pc:sldMkLst>
          <pc:docMk/>
          <pc:sldMk cId="2886079313" sldId="2145707656"/>
        </pc:sldMkLst>
        <pc:extLst>
          <p:ext xmlns:p="http://schemas.openxmlformats.org/presentationml/2006/main" uri="{D6D511B9-2390-475A-947B-AFAB55BFBCF1}">
            <pc226:cmChg xmlns:pc226="http://schemas.microsoft.com/office/powerpoint/2022/06/main/command" chg="">
              <pc226:chgData name="Farlow, Martha (EHS)" userId="S::martha.farlow@mass.gov::4edb9da1-403c-4bb5-a368-317b2388ff7b" providerId="AD" clId="Web-{DB7940C1-D2FE-3B80-D939-98945713B68D}" dt="2024-02-20T20:48:59.613" v="69"/>
              <pc2:cmMkLst xmlns:pc2="http://schemas.microsoft.com/office/powerpoint/2019/9/main/command">
                <pc:docMk/>
                <pc:sldMk cId="2886079313" sldId="2145707656"/>
                <pc2:cmMk id="{B1EBD7C5-BE7D-41F7-9165-BB51F349B490}"/>
              </pc2:cmMkLst>
              <pc226:cmRplyChg chg="add">
                <pc226:chgData name="Farlow, Martha (EHS)" userId="S::martha.farlow@mass.gov::4edb9da1-403c-4bb5-a368-317b2388ff7b" providerId="AD" clId="Web-{DB7940C1-D2FE-3B80-D939-98945713B68D}" dt="2024-02-20T20:48:59.613" v="69"/>
                <pc2:cmRplyMkLst xmlns:pc2="http://schemas.microsoft.com/office/powerpoint/2019/9/main/command">
                  <pc:docMk/>
                  <pc:sldMk cId="2886079313" sldId="2145707656"/>
                  <pc2:cmMk id="{B1EBD7C5-BE7D-41F7-9165-BB51F349B490}"/>
                  <pc2:cmRplyMk id="{57690E0B-AC2A-4902-9B97-685556336935}"/>
                </pc2:cmRplyMkLst>
              </pc226:cmRplyChg>
            </pc226:cmChg>
          </p:ext>
        </pc:extLst>
      </pc:sldChg>
      <pc:sldChg chg="modSp add">
        <pc:chgData name="Farlow, Martha (EHS)" userId="S::martha.farlow@mass.gov::4edb9da1-403c-4bb5-a368-317b2388ff7b" providerId="AD" clId="Web-{DB7940C1-D2FE-3B80-D939-98945713B68D}" dt="2024-02-20T20:48:41.894" v="67" actId="20577"/>
        <pc:sldMkLst>
          <pc:docMk/>
          <pc:sldMk cId="153081345" sldId="2145707658"/>
        </pc:sldMkLst>
        <pc:spChg chg="mod">
          <ac:chgData name="Farlow, Martha (EHS)" userId="S::martha.farlow@mass.gov::4edb9da1-403c-4bb5-a368-317b2388ff7b" providerId="AD" clId="Web-{DB7940C1-D2FE-3B80-D939-98945713B68D}" dt="2024-02-20T20:48:41.894" v="67" actId="20577"/>
          <ac:spMkLst>
            <pc:docMk/>
            <pc:sldMk cId="153081345" sldId="2145707658"/>
            <ac:spMk id="2" creationId="{B817740D-05E0-217D-BBED-C5611696691F}"/>
          </ac:spMkLst>
        </pc:spChg>
      </pc:sldChg>
      <pc:sldMasterChg chg="addSldLayout">
        <pc:chgData name="Farlow, Martha (EHS)" userId="S::martha.farlow@mass.gov::4edb9da1-403c-4bb5-a368-317b2388ff7b" providerId="AD" clId="Web-{DB7940C1-D2FE-3B80-D939-98945713B68D}" dt="2024-02-20T20:46:35.611" v="0"/>
        <pc:sldMasterMkLst>
          <pc:docMk/>
          <pc:sldMasterMk cId="1243072417" sldId="2147483714"/>
        </pc:sldMasterMkLst>
        <pc:sldLayoutChg chg="add">
          <pc:chgData name="Farlow, Martha (EHS)" userId="S::martha.farlow@mass.gov::4edb9da1-403c-4bb5-a368-317b2388ff7b" providerId="AD" clId="Web-{DB7940C1-D2FE-3B80-D939-98945713B68D}" dt="2024-02-20T20:46:35.611" v="0"/>
          <pc:sldLayoutMkLst>
            <pc:docMk/>
            <pc:sldMasterMk cId="1243072417" sldId="2147483714"/>
            <pc:sldLayoutMk cId="507080320" sldId="2147483810"/>
          </pc:sldLayoutMkLst>
        </pc:sldLayoutChg>
      </pc:sldMasterChg>
    </pc:docChg>
  </pc:docChgLst>
  <pc:docChgLst>
    <pc:chgData name="Haime, Vivian (EHS)" userId="0ade8ab9-8537-47cd-b114-124b0fb815de" providerId="ADAL" clId="{7B67131F-D459-4198-9D49-A98629623FE5}"/>
    <pc:docChg chg="custSel addSld delSld modSld sldOrd addSection modSection">
      <pc:chgData name="Haime, Vivian (EHS)" userId="0ade8ab9-8537-47cd-b114-124b0fb815de" providerId="ADAL" clId="{7B67131F-D459-4198-9D49-A98629623FE5}" dt="2024-03-20T15:33:05.465" v="804" actId="47"/>
      <pc:docMkLst>
        <pc:docMk/>
      </pc:docMkLst>
      <pc:sldChg chg="add">
        <pc:chgData name="Haime, Vivian (EHS)" userId="0ade8ab9-8537-47cd-b114-124b0fb815de" providerId="ADAL" clId="{7B67131F-D459-4198-9D49-A98629623FE5}" dt="2024-02-26T19:56:04.909" v="625"/>
        <pc:sldMkLst>
          <pc:docMk/>
          <pc:sldMk cId="2154894137" sldId="257"/>
        </pc:sldMkLst>
      </pc:sldChg>
      <pc:sldChg chg="addSp modSp">
        <pc:chgData name="Haime, Vivian (EHS)" userId="0ade8ab9-8537-47cd-b114-124b0fb815de" providerId="ADAL" clId="{7B67131F-D459-4198-9D49-A98629623FE5}" dt="2024-02-07T19:49:33.987" v="443"/>
        <pc:sldMkLst>
          <pc:docMk/>
          <pc:sldMk cId="2108333222" sldId="268"/>
        </pc:sldMkLst>
        <pc:spChg chg="add mod">
          <ac:chgData name="Haime, Vivian (EHS)" userId="0ade8ab9-8537-47cd-b114-124b0fb815de" providerId="ADAL" clId="{7B67131F-D459-4198-9D49-A98629623FE5}" dt="2024-02-07T19:49:33.987" v="443"/>
          <ac:spMkLst>
            <pc:docMk/>
            <pc:sldMk cId="2108333222" sldId="268"/>
            <ac:spMk id="5" creationId="{CC55631F-5763-2E7A-8A3D-0F046508758E}"/>
          </ac:spMkLst>
        </pc:spChg>
      </pc:sldChg>
      <pc:sldChg chg="del">
        <pc:chgData name="Haime, Vivian (EHS)" userId="0ade8ab9-8537-47cd-b114-124b0fb815de" providerId="ADAL" clId="{7B67131F-D459-4198-9D49-A98629623FE5}" dt="2024-02-07T18:59:50.173" v="65" actId="47"/>
        <pc:sldMkLst>
          <pc:docMk/>
          <pc:sldMk cId="4066940315" sldId="1530"/>
        </pc:sldMkLst>
      </pc:sldChg>
      <pc:sldChg chg="del">
        <pc:chgData name="Haime, Vivian (EHS)" userId="0ade8ab9-8537-47cd-b114-124b0fb815de" providerId="ADAL" clId="{7B67131F-D459-4198-9D49-A98629623FE5}" dt="2024-02-07T18:59:50.173" v="65" actId="47"/>
        <pc:sldMkLst>
          <pc:docMk/>
          <pc:sldMk cId="2237196486" sldId="1531"/>
        </pc:sldMkLst>
      </pc:sldChg>
      <pc:sldChg chg="del">
        <pc:chgData name="Haime, Vivian (EHS)" userId="0ade8ab9-8537-47cd-b114-124b0fb815de" providerId="ADAL" clId="{7B67131F-D459-4198-9D49-A98629623FE5}" dt="2024-02-07T18:59:50.173" v="65" actId="47"/>
        <pc:sldMkLst>
          <pc:docMk/>
          <pc:sldMk cId="2324172752" sldId="1532"/>
        </pc:sldMkLst>
      </pc:sldChg>
      <pc:sldChg chg="del">
        <pc:chgData name="Haime, Vivian (EHS)" userId="0ade8ab9-8537-47cd-b114-124b0fb815de" providerId="ADAL" clId="{7B67131F-D459-4198-9D49-A98629623FE5}" dt="2024-02-07T18:59:50.173" v="65" actId="47"/>
        <pc:sldMkLst>
          <pc:docMk/>
          <pc:sldMk cId="2225205887" sldId="1533"/>
        </pc:sldMkLst>
      </pc:sldChg>
      <pc:sldChg chg="del">
        <pc:chgData name="Haime, Vivian (EHS)" userId="0ade8ab9-8537-47cd-b114-124b0fb815de" providerId="ADAL" clId="{7B67131F-D459-4198-9D49-A98629623FE5}" dt="2024-02-07T18:59:50.173" v="65" actId="47"/>
        <pc:sldMkLst>
          <pc:docMk/>
          <pc:sldMk cId="2556897253" sldId="1534"/>
        </pc:sldMkLst>
      </pc:sldChg>
      <pc:sldChg chg="del">
        <pc:chgData name="Haime, Vivian (EHS)" userId="0ade8ab9-8537-47cd-b114-124b0fb815de" providerId="ADAL" clId="{7B67131F-D459-4198-9D49-A98629623FE5}" dt="2024-02-07T18:59:50.173" v="65" actId="47"/>
        <pc:sldMkLst>
          <pc:docMk/>
          <pc:sldMk cId="1651280631" sldId="1535"/>
        </pc:sldMkLst>
      </pc:sldChg>
      <pc:sldChg chg="del">
        <pc:chgData name="Haime, Vivian (EHS)" userId="0ade8ab9-8537-47cd-b114-124b0fb815de" providerId="ADAL" clId="{7B67131F-D459-4198-9D49-A98629623FE5}" dt="2024-02-07T18:59:50.173" v="65" actId="47"/>
        <pc:sldMkLst>
          <pc:docMk/>
          <pc:sldMk cId="1242227035" sldId="1536"/>
        </pc:sldMkLst>
      </pc:sldChg>
      <pc:sldChg chg="del">
        <pc:chgData name="Haime, Vivian (EHS)" userId="0ade8ab9-8537-47cd-b114-124b0fb815de" providerId="ADAL" clId="{7B67131F-D459-4198-9D49-A98629623FE5}" dt="2024-02-07T18:59:50.173" v="65" actId="47"/>
        <pc:sldMkLst>
          <pc:docMk/>
          <pc:sldMk cId="167627688" sldId="1537"/>
        </pc:sldMkLst>
      </pc:sldChg>
      <pc:sldChg chg="del">
        <pc:chgData name="Haime, Vivian (EHS)" userId="0ade8ab9-8537-47cd-b114-124b0fb815de" providerId="ADAL" clId="{7B67131F-D459-4198-9D49-A98629623FE5}" dt="2024-02-07T18:59:50.173" v="65" actId="47"/>
        <pc:sldMkLst>
          <pc:docMk/>
          <pc:sldMk cId="1953181237" sldId="1538"/>
        </pc:sldMkLst>
      </pc:sldChg>
      <pc:sldChg chg="del">
        <pc:chgData name="Haime, Vivian (EHS)" userId="0ade8ab9-8537-47cd-b114-124b0fb815de" providerId="ADAL" clId="{7B67131F-D459-4198-9D49-A98629623FE5}" dt="2024-02-07T18:59:50.173" v="65" actId="47"/>
        <pc:sldMkLst>
          <pc:docMk/>
          <pc:sldMk cId="1580759208" sldId="1539"/>
        </pc:sldMkLst>
      </pc:sldChg>
      <pc:sldChg chg="modSp mod">
        <pc:chgData name="Haime, Vivian (EHS)" userId="0ade8ab9-8537-47cd-b114-124b0fb815de" providerId="ADAL" clId="{7B67131F-D459-4198-9D49-A98629623FE5}" dt="2024-02-26T21:19:23.744" v="739" actId="1076"/>
        <pc:sldMkLst>
          <pc:docMk/>
          <pc:sldMk cId="2668158147" sldId="3190"/>
        </pc:sldMkLst>
        <pc:spChg chg="mod">
          <ac:chgData name="Haime, Vivian (EHS)" userId="0ade8ab9-8537-47cd-b114-124b0fb815de" providerId="ADAL" clId="{7B67131F-D459-4198-9D49-A98629623FE5}" dt="2024-02-26T21:19:23.744" v="739" actId="1076"/>
          <ac:spMkLst>
            <pc:docMk/>
            <pc:sldMk cId="2668158147" sldId="3190"/>
            <ac:spMk id="12" creationId="{00000000-0000-0000-0000-000000000000}"/>
          </ac:spMkLst>
        </pc:spChg>
        <pc:spChg chg="mod">
          <ac:chgData name="Haime, Vivian (EHS)" userId="0ade8ab9-8537-47cd-b114-124b0fb815de" providerId="ADAL" clId="{7B67131F-D459-4198-9D49-A98629623FE5}" dt="2024-02-26T21:19:23.744" v="739" actId="1076"/>
          <ac:spMkLst>
            <pc:docMk/>
            <pc:sldMk cId="2668158147" sldId="3190"/>
            <ac:spMk id="15" creationId="{00000000-0000-0000-0000-000000000000}"/>
          </ac:spMkLst>
        </pc:spChg>
        <pc:spChg chg="mod">
          <ac:chgData name="Haime, Vivian (EHS)" userId="0ade8ab9-8537-47cd-b114-124b0fb815de" providerId="ADAL" clId="{7B67131F-D459-4198-9D49-A98629623FE5}" dt="2024-02-26T21:19:13.527" v="727" actId="14100"/>
          <ac:spMkLst>
            <pc:docMk/>
            <pc:sldMk cId="2668158147" sldId="3190"/>
            <ac:spMk id="3074" creationId="{00000000-0000-0000-0000-000000000000}"/>
          </ac:spMkLst>
        </pc:spChg>
      </pc:sldChg>
      <pc:sldChg chg="addSp modSp mod">
        <pc:chgData name="Haime, Vivian (EHS)" userId="0ade8ab9-8537-47cd-b114-124b0fb815de" providerId="ADAL" clId="{7B67131F-D459-4198-9D49-A98629623FE5}" dt="2024-02-26T21:21:26.314" v="799" actId="20577"/>
        <pc:sldMkLst>
          <pc:docMk/>
          <pc:sldMk cId="121568409" sldId="3427"/>
        </pc:sldMkLst>
        <pc:spChg chg="add mod">
          <ac:chgData name="Haime, Vivian (EHS)" userId="0ade8ab9-8537-47cd-b114-124b0fb815de" providerId="ADAL" clId="{7B67131F-D459-4198-9D49-A98629623FE5}" dt="2024-02-07T19:47:29.756" v="437" actId="207"/>
          <ac:spMkLst>
            <pc:docMk/>
            <pc:sldMk cId="121568409" sldId="3427"/>
            <ac:spMk id="4" creationId="{1FEF2E5F-704E-364E-9530-92E18560C475}"/>
          </ac:spMkLst>
        </pc:spChg>
        <pc:spChg chg="mod">
          <ac:chgData name="Haime, Vivian (EHS)" userId="0ade8ab9-8537-47cd-b114-124b0fb815de" providerId="ADAL" clId="{7B67131F-D459-4198-9D49-A98629623FE5}" dt="2024-02-26T21:21:26.314" v="799" actId="20577"/>
          <ac:spMkLst>
            <pc:docMk/>
            <pc:sldMk cId="121568409" sldId="3427"/>
            <ac:spMk id="6" creationId="{B3D70BE5-D075-E214-7B20-EEDB18A0A7A3}"/>
          </ac:spMkLst>
        </pc:spChg>
        <pc:spChg chg="mod">
          <ac:chgData name="Haime, Vivian (EHS)" userId="0ade8ab9-8537-47cd-b114-124b0fb815de" providerId="ADAL" clId="{7B67131F-D459-4198-9D49-A98629623FE5}" dt="2024-02-07T19:46:12.017" v="354" actId="20577"/>
          <ac:spMkLst>
            <pc:docMk/>
            <pc:sldMk cId="121568409" sldId="3427"/>
            <ac:spMk id="7" creationId="{446DA736-4F6F-2645-874E-972B532C48A3}"/>
          </ac:spMkLst>
        </pc:spChg>
      </pc:sldChg>
      <pc:sldChg chg="del">
        <pc:chgData name="Haime, Vivian (EHS)" userId="0ade8ab9-8537-47cd-b114-124b0fb815de" providerId="ADAL" clId="{7B67131F-D459-4198-9D49-A98629623FE5}" dt="2024-02-07T18:59:50.173" v="65" actId="47"/>
        <pc:sldMkLst>
          <pc:docMk/>
          <pc:sldMk cId="2747088783" sldId="3867"/>
        </pc:sldMkLst>
      </pc:sldChg>
      <pc:sldChg chg="del">
        <pc:chgData name="Haime, Vivian (EHS)" userId="0ade8ab9-8537-47cd-b114-124b0fb815de" providerId="ADAL" clId="{7B67131F-D459-4198-9D49-A98629623FE5}" dt="2024-02-07T18:59:50.173" v="65" actId="47"/>
        <pc:sldMkLst>
          <pc:docMk/>
          <pc:sldMk cId="3255602561" sldId="3868"/>
        </pc:sldMkLst>
      </pc:sldChg>
      <pc:sldChg chg="del">
        <pc:chgData name="Haime, Vivian (EHS)" userId="0ade8ab9-8537-47cd-b114-124b0fb815de" providerId="ADAL" clId="{7B67131F-D459-4198-9D49-A98629623FE5}" dt="2024-02-07T18:59:50.173" v="65" actId="47"/>
        <pc:sldMkLst>
          <pc:docMk/>
          <pc:sldMk cId="1765474853" sldId="3942"/>
        </pc:sldMkLst>
      </pc:sldChg>
      <pc:sldChg chg="del">
        <pc:chgData name="Haime, Vivian (EHS)" userId="0ade8ab9-8537-47cd-b114-124b0fb815de" providerId="ADAL" clId="{7B67131F-D459-4198-9D49-A98629623FE5}" dt="2024-02-07T18:59:50.173" v="65" actId="47"/>
        <pc:sldMkLst>
          <pc:docMk/>
          <pc:sldMk cId="1991345140" sldId="3959"/>
        </pc:sldMkLst>
      </pc:sldChg>
      <pc:sldChg chg="del">
        <pc:chgData name="Haime, Vivian (EHS)" userId="0ade8ab9-8537-47cd-b114-124b0fb815de" providerId="ADAL" clId="{7B67131F-D459-4198-9D49-A98629623FE5}" dt="2024-02-07T18:56:05.306" v="54" actId="47"/>
        <pc:sldMkLst>
          <pc:docMk/>
          <pc:sldMk cId="1943153989" sldId="3960"/>
        </pc:sldMkLst>
      </pc:sldChg>
      <pc:sldChg chg="del">
        <pc:chgData name="Haime, Vivian (EHS)" userId="0ade8ab9-8537-47cd-b114-124b0fb815de" providerId="ADAL" clId="{7B67131F-D459-4198-9D49-A98629623FE5}" dt="2024-02-07T18:59:50.173" v="65" actId="47"/>
        <pc:sldMkLst>
          <pc:docMk/>
          <pc:sldMk cId="3313290720" sldId="3981"/>
        </pc:sldMkLst>
      </pc:sldChg>
      <pc:sldChg chg="del">
        <pc:chgData name="Haime, Vivian (EHS)" userId="0ade8ab9-8537-47cd-b114-124b0fb815de" providerId="ADAL" clId="{7B67131F-D459-4198-9D49-A98629623FE5}" dt="2024-02-07T18:59:50.173" v="65" actId="47"/>
        <pc:sldMkLst>
          <pc:docMk/>
          <pc:sldMk cId="2297332254" sldId="3982"/>
        </pc:sldMkLst>
      </pc:sldChg>
      <pc:sldChg chg="del">
        <pc:chgData name="Haime, Vivian (EHS)" userId="0ade8ab9-8537-47cd-b114-124b0fb815de" providerId="ADAL" clId="{7B67131F-D459-4198-9D49-A98629623FE5}" dt="2024-02-07T18:59:50.173" v="65" actId="47"/>
        <pc:sldMkLst>
          <pc:docMk/>
          <pc:sldMk cId="3518198603" sldId="3983"/>
        </pc:sldMkLst>
      </pc:sldChg>
      <pc:sldChg chg="del">
        <pc:chgData name="Haime, Vivian (EHS)" userId="0ade8ab9-8537-47cd-b114-124b0fb815de" providerId="ADAL" clId="{7B67131F-D459-4198-9D49-A98629623FE5}" dt="2024-02-07T18:59:50.173" v="65" actId="47"/>
        <pc:sldMkLst>
          <pc:docMk/>
          <pc:sldMk cId="2937571128" sldId="3984"/>
        </pc:sldMkLst>
      </pc:sldChg>
      <pc:sldChg chg="del">
        <pc:chgData name="Haime, Vivian (EHS)" userId="0ade8ab9-8537-47cd-b114-124b0fb815de" providerId="ADAL" clId="{7B67131F-D459-4198-9D49-A98629623FE5}" dt="2024-02-07T18:59:50.173" v="65" actId="47"/>
        <pc:sldMkLst>
          <pc:docMk/>
          <pc:sldMk cId="2123670093" sldId="3985"/>
        </pc:sldMkLst>
      </pc:sldChg>
      <pc:sldChg chg="modSp mod">
        <pc:chgData name="Haime, Vivian (EHS)" userId="0ade8ab9-8537-47cd-b114-124b0fb815de" providerId="ADAL" clId="{7B67131F-D459-4198-9D49-A98629623FE5}" dt="2024-02-26T21:21:44.397" v="801" actId="20577"/>
        <pc:sldMkLst>
          <pc:docMk/>
          <pc:sldMk cId="833863985" sldId="4022"/>
        </pc:sldMkLst>
        <pc:spChg chg="mod">
          <ac:chgData name="Haime, Vivian (EHS)" userId="0ade8ab9-8537-47cd-b114-124b0fb815de" providerId="ADAL" clId="{7B67131F-D459-4198-9D49-A98629623FE5}" dt="2024-02-26T21:21:44.397" v="801" actId="20577"/>
          <ac:spMkLst>
            <pc:docMk/>
            <pc:sldMk cId="833863985" sldId="4022"/>
            <ac:spMk id="4" creationId="{00000000-0000-0000-0000-000000000000}"/>
          </ac:spMkLst>
        </pc:spChg>
      </pc:sldChg>
      <pc:sldChg chg="del">
        <pc:chgData name="Haime, Vivian (EHS)" userId="0ade8ab9-8537-47cd-b114-124b0fb815de" providerId="ADAL" clId="{7B67131F-D459-4198-9D49-A98629623FE5}" dt="2024-02-08T14:46:31.875" v="497" actId="47"/>
        <pc:sldMkLst>
          <pc:docMk/>
          <pc:sldMk cId="3590490293" sldId="4041"/>
        </pc:sldMkLst>
      </pc:sldChg>
      <pc:sldChg chg="addSp modSp">
        <pc:chgData name="Haime, Vivian (EHS)" userId="0ade8ab9-8537-47cd-b114-124b0fb815de" providerId="ADAL" clId="{7B67131F-D459-4198-9D49-A98629623FE5}" dt="2024-02-08T14:47:02.593" v="498"/>
        <pc:sldMkLst>
          <pc:docMk/>
          <pc:sldMk cId="1410434218" sldId="4053"/>
        </pc:sldMkLst>
        <pc:spChg chg="add mod">
          <ac:chgData name="Haime, Vivian (EHS)" userId="0ade8ab9-8537-47cd-b114-124b0fb815de" providerId="ADAL" clId="{7B67131F-D459-4198-9D49-A98629623FE5}" dt="2024-02-08T14:47:02.593" v="498"/>
          <ac:spMkLst>
            <pc:docMk/>
            <pc:sldMk cId="1410434218" sldId="4053"/>
            <ac:spMk id="3" creationId="{B6A4603C-F308-BDDE-4C5A-081710C0BE19}"/>
          </ac:spMkLst>
        </pc:spChg>
      </pc:sldChg>
      <pc:sldChg chg="addSp modSp">
        <pc:chgData name="Haime, Vivian (EHS)" userId="0ade8ab9-8537-47cd-b114-124b0fb815de" providerId="ADAL" clId="{7B67131F-D459-4198-9D49-A98629623FE5}" dt="2024-02-08T14:47:04.137" v="499"/>
        <pc:sldMkLst>
          <pc:docMk/>
          <pc:sldMk cId="1718792950" sldId="4054"/>
        </pc:sldMkLst>
        <pc:spChg chg="add mod">
          <ac:chgData name="Haime, Vivian (EHS)" userId="0ade8ab9-8537-47cd-b114-124b0fb815de" providerId="ADAL" clId="{7B67131F-D459-4198-9D49-A98629623FE5}" dt="2024-02-08T14:47:04.137" v="499"/>
          <ac:spMkLst>
            <pc:docMk/>
            <pc:sldMk cId="1718792950" sldId="4054"/>
            <ac:spMk id="3" creationId="{1C71B909-F74A-B715-362C-9DC8598959BD}"/>
          </ac:spMkLst>
        </pc:spChg>
      </pc:sldChg>
      <pc:sldChg chg="del">
        <pc:chgData name="Haime, Vivian (EHS)" userId="0ade8ab9-8537-47cd-b114-124b0fb815de" providerId="ADAL" clId="{7B67131F-D459-4198-9D49-A98629623FE5}" dt="2024-02-07T18:59:50.173" v="65" actId="47"/>
        <pc:sldMkLst>
          <pc:docMk/>
          <pc:sldMk cId="3912928931" sldId="4060"/>
        </pc:sldMkLst>
      </pc:sldChg>
      <pc:sldChg chg="del">
        <pc:chgData name="Haime, Vivian (EHS)" userId="0ade8ab9-8537-47cd-b114-124b0fb815de" providerId="ADAL" clId="{7B67131F-D459-4198-9D49-A98629623FE5}" dt="2024-02-07T18:59:50.173" v="65" actId="47"/>
        <pc:sldMkLst>
          <pc:docMk/>
          <pc:sldMk cId="1942795700" sldId="4061"/>
        </pc:sldMkLst>
      </pc:sldChg>
      <pc:sldChg chg="del">
        <pc:chgData name="Haime, Vivian (EHS)" userId="0ade8ab9-8537-47cd-b114-124b0fb815de" providerId="ADAL" clId="{7B67131F-D459-4198-9D49-A98629623FE5}" dt="2024-02-07T19:47:41.584" v="439" actId="47"/>
        <pc:sldMkLst>
          <pc:docMk/>
          <pc:sldMk cId="171528809" sldId="4067"/>
        </pc:sldMkLst>
      </pc:sldChg>
      <pc:sldChg chg="addSp delSp modSp mod">
        <pc:chgData name="Haime, Vivian (EHS)" userId="0ade8ab9-8537-47cd-b114-124b0fb815de" providerId="ADAL" clId="{7B67131F-D459-4198-9D49-A98629623FE5}" dt="2024-02-26T21:20:26.744" v="766" actId="478"/>
        <pc:sldMkLst>
          <pc:docMk/>
          <pc:sldMk cId="1210707030" sldId="2145705601"/>
        </pc:sldMkLst>
        <pc:spChg chg="add del mod">
          <ac:chgData name="Haime, Vivian (EHS)" userId="0ade8ab9-8537-47cd-b114-124b0fb815de" providerId="ADAL" clId="{7B67131F-D459-4198-9D49-A98629623FE5}" dt="2024-02-08T14:47:47.001" v="502" actId="478"/>
          <ac:spMkLst>
            <pc:docMk/>
            <pc:sldMk cId="1210707030" sldId="2145705601"/>
            <ac:spMk id="7" creationId="{661E002F-CBBE-01CE-CBBC-67BF81EF8C66}"/>
          </ac:spMkLst>
        </pc:spChg>
        <pc:spChg chg="del">
          <ac:chgData name="Haime, Vivian (EHS)" userId="0ade8ab9-8537-47cd-b114-124b0fb815de" providerId="ADAL" clId="{7B67131F-D459-4198-9D49-A98629623FE5}" dt="2024-02-26T21:20:26.744" v="766" actId="478"/>
          <ac:spMkLst>
            <pc:docMk/>
            <pc:sldMk cId="1210707030" sldId="2145705601"/>
            <ac:spMk id="13" creationId="{CC335961-9B5E-47B9-A5BF-9BA61C406641}"/>
          </ac:spMkLst>
        </pc:spChg>
      </pc:sldChg>
      <pc:sldChg chg="del">
        <pc:chgData name="Haime, Vivian (EHS)" userId="0ade8ab9-8537-47cd-b114-124b0fb815de" providerId="ADAL" clId="{7B67131F-D459-4198-9D49-A98629623FE5}" dt="2024-02-07T18:59:50.173" v="65" actId="47"/>
        <pc:sldMkLst>
          <pc:docMk/>
          <pc:sldMk cId="564234869" sldId="2145705602"/>
        </pc:sldMkLst>
      </pc:sldChg>
      <pc:sldChg chg="del">
        <pc:chgData name="Haime, Vivian (EHS)" userId="0ade8ab9-8537-47cd-b114-124b0fb815de" providerId="ADAL" clId="{7B67131F-D459-4198-9D49-A98629623FE5}" dt="2024-02-07T18:59:50.173" v="65" actId="47"/>
        <pc:sldMkLst>
          <pc:docMk/>
          <pc:sldMk cId="1299980230" sldId="2145705605"/>
        </pc:sldMkLst>
      </pc:sldChg>
      <pc:sldChg chg="del">
        <pc:chgData name="Haime, Vivian (EHS)" userId="0ade8ab9-8537-47cd-b114-124b0fb815de" providerId="ADAL" clId="{7B67131F-D459-4198-9D49-A98629623FE5}" dt="2024-02-07T18:59:50.173" v="65" actId="47"/>
        <pc:sldMkLst>
          <pc:docMk/>
          <pc:sldMk cId="1521838016" sldId="2145705637"/>
        </pc:sldMkLst>
      </pc:sldChg>
      <pc:sldChg chg="del">
        <pc:chgData name="Haime, Vivian (EHS)" userId="0ade8ab9-8537-47cd-b114-124b0fb815de" providerId="ADAL" clId="{7B67131F-D459-4198-9D49-A98629623FE5}" dt="2024-02-07T18:59:50.173" v="65" actId="47"/>
        <pc:sldMkLst>
          <pc:docMk/>
          <pc:sldMk cId="714773867" sldId="2145705638"/>
        </pc:sldMkLst>
      </pc:sldChg>
      <pc:sldChg chg="del">
        <pc:chgData name="Haime, Vivian (EHS)" userId="0ade8ab9-8537-47cd-b114-124b0fb815de" providerId="ADAL" clId="{7B67131F-D459-4198-9D49-A98629623FE5}" dt="2024-02-07T18:59:50.173" v="65" actId="47"/>
        <pc:sldMkLst>
          <pc:docMk/>
          <pc:sldMk cId="437888376" sldId="2145705639"/>
        </pc:sldMkLst>
      </pc:sldChg>
      <pc:sldChg chg="del">
        <pc:chgData name="Haime, Vivian (EHS)" userId="0ade8ab9-8537-47cd-b114-124b0fb815de" providerId="ADAL" clId="{7B67131F-D459-4198-9D49-A98629623FE5}" dt="2024-02-07T18:59:50.173" v="65" actId="47"/>
        <pc:sldMkLst>
          <pc:docMk/>
          <pc:sldMk cId="2641727192" sldId="2145705640"/>
        </pc:sldMkLst>
      </pc:sldChg>
      <pc:sldChg chg="del">
        <pc:chgData name="Haime, Vivian (EHS)" userId="0ade8ab9-8537-47cd-b114-124b0fb815de" providerId="ADAL" clId="{7B67131F-D459-4198-9D49-A98629623FE5}" dt="2024-02-07T18:59:50.173" v="65" actId="47"/>
        <pc:sldMkLst>
          <pc:docMk/>
          <pc:sldMk cId="950218204" sldId="2145705641"/>
        </pc:sldMkLst>
      </pc:sldChg>
      <pc:sldChg chg="del">
        <pc:chgData name="Haime, Vivian (EHS)" userId="0ade8ab9-8537-47cd-b114-124b0fb815de" providerId="ADAL" clId="{7B67131F-D459-4198-9D49-A98629623FE5}" dt="2024-02-07T18:59:50.173" v="65" actId="47"/>
        <pc:sldMkLst>
          <pc:docMk/>
          <pc:sldMk cId="1900643142" sldId="2145705660"/>
        </pc:sldMkLst>
      </pc:sldChg>
      <pc:sldChg chg="del">
        <pc:chgData name="Haime, Vivian (EHS)" userId="0ade8ab9-8537-47cd-b114-124b0fb815de" providerId="ADAL" clId="{7B67131F-D459-4198-9D49-A98629623FE5}" dt="2024-02-07T18:59:50.173" v="65" actId="47"/>
        <pc:sldMkLst>
          <pc:docMk/>
          <pc:sldMk cId="3145673854" sldId="2145705661"/>
        </pc:sldMkLst>
      </pc:sldChg>
      <pc:sldChg chg="del">
        <pc:chgData name="Haime, Vivian (EHS)" userId="0ade8ab9-8537-47cd-b114-124b0fb815de" providerId="ADAL" clId="{7B67131F-D459-4198-9D49-A98629623FE5}" dt="2024-02-07T18:59:50.173" v="65" actId="47"/>
        <pc:sldMkLst>
          <pc:docMk/>
          <pc:sldMk cId="1225794500" sldId="2145705682"/>
        </pc:sldMkLst>
      </pc:sldChg>
      <pc:sldChg chg="del">
        <pc:chgData name="Haime, Vivian (EHS)" userId="0ade8ab9-8537-47cd-b114-124b0fb815de" providerId="ADAL" clId="{7B67131F-D459-4198-9D49-A98629623FE5}" dt="2024-02-07T18:59:50.173" v="65" actId="47"/>
        <pc:sldMkLst>
          <pc:docMk/>
          <pc:sldMk cId="2412557324" sldId="2145705683"/>
        </pc:sldMkLst>
      </pc:sldChg>
      <pc:sldChg chg="del">
        <pc:chgData name="Haime, Vivian (EHS)" userId="0ade8ab9-8537-47cd-b114-124b0fb815de" providerId="ADAL" clId="{7B67131F-D459-4198-9D49-A98629623FE5}" dt="2024-02-07T18:59:50.173" v="65" actId="47"/>
        <pc:sldMkLst>
          <pc:docMk/>
          <pc:sldMk cId="1069225784" sldId="2145705685"/>
        </pc:sldMkLst>
      </pc:sldChg>
      <pc:sldChg chg="del">
        <pc:chgData name="Haime, Vivian (EHS)" userId="0ade8ab9-8537-47cd-b114-124b0fb815de" providerId="ADAL" clId="{7B67131F-D459-4198-9D49-A98629623FE5}" dt="2024-02-07T18:59:50.173" v="65" actId="47"/>
        <pc:sldMkLst>
          <pc:docMk/>
          <pc:sldMk cId="1920485818" sldId="2145705703"/>
        </pc:sldMkLst>
      </pc:sldChg>
      <pc:sldChg chg="del">
        <pc:chgData name="Haime, Vivian (EHS)" userId="0ade8ab9-8537-47cd-b114-124b0fb815de" providerId="ADAL" clId="{7B67131F-D459-4198-9D49-A98629623FE5}" dt="2024-02-07T18:59:50.173" v="65" actId="47"/>
        <pc:sldMkLst>
          <pc:docMk/>
          <pc:sldMk cId="1097242147" sldId="2145705704"/>
        </pc:sldMkLst>
      </pc:sldChg>
      <pc:sldChg chg="addSp modSp">
        <pc:chgData name="Haime, Vivian (EHS)" userId="0ade8ab9-8537-47cd-b114-124b0fb815de" providerId="ADAL" clId="{7B67131F-D459-4198-9D49-A98629623FE5}" dt="2024-02-08T14:47:08.104" v="500"/>
        <pc:sldMkLst>
          <pc:docMk/>
          <pc:sldMk cId="259688689" sldId="2145705708"/>
        </pc:sldMkLst>
        <pc:spChg chg="add mod">
          <ac:chgData name="Haime, Vivian (EHS)" userId="0ade8ab9-8537-47cd-b114-124b0fb815de" providerId="ADAL" clId="{7B67131F-D459-4198-9D49-A98629623FE5}" dt="2024-02-08T14:47:08.104" v="500"/>
          <ac:spMkLst>
            <pc:docMk/>
            <pc:sldMk cId="259688689" sldId="2145705708"/>
            <ac:spMk id="4" creationId="{17D3EA85-D9FE-B6A7-7F6B-64264A814E1A}"/>
          </ac:spMkLst>
        </pc:spChg>
      </pc:sldChg>
      <pc:sldChg chg="ord">
        <pc:chgData name="Haime, Vivian (EHS)" userId="0ade8ab9-8537-47cd-b114-124b0fb815de" providerId="ADAL" clId="{7B67131F-D459-4198-9D49-A98629623FE5}" dt="2024-02-07T19:43:26.346" v="73"/>
        <pc:sldMkLst>
          <pc:docMk/>
          <pc:sldMk cId="621215759" sldId="2145705715"/>
        </pc:sldMkLst>
      </pc:sldChg>
      <pc:sldChg chg="addSp modSp mod">
        <pc:chgData name="Haime, Vivian (EHS)" userId="0ade8ab9-8537-47cd-b114-124b0fb815de" providerId="ADAL" clId="{7B67131F-D459-4198-9D49-A98629623FE5}" dt="2024-02-08T14:48:37.115" v="504" actId="1036"/>
        <pc:sldMkLst>
          <pc:docMk/>
          <pc:sldMk cId="928460348" sldId="2145705718"/>
        </pc:sldMkLst>
        <pc:spChg chg="add mod">
          <ac:chgData name="Haime, Vivian (EHS)" userId="0ade8ab9-8537-47cd-b114-124b0fb815de" providerId="ADAL" clId="{7B67131F-D459-4198-9D49-A98629623FE5}" dt="2024-02-08T14:48:37.115" v="504" actId="1036"/>
          <ac:spMkLst>
            <pc:docMk/>
            <pc:sldMk cId="928460348" sldId="2145705718"/>
            <ac:spMk id="5" creationId="{9BF229B7-67DB-BF7E-B8C8-3FAA67E5E9A0}"/>
          </ac:spMkLst>
        </pc:spChg>
      </pc:sldChg>
      <pc:sldChg chg="addSp modSp">
        <pc:chgData name="Haime, Vivian (EHS)" userId="0ade8ab9-8537-47cd-b114-124b0fb815de" providerId="ADAL" clId="{7B67131F-D459-4198-9D49-A98629623FE5}" dt="2024-02-07T19:52:46.772" v="451"/>
        <pc:sldMkLst>
          <pc:docMk/>
          <pc:sldMk cId="3584571708" sldId="2145705725"/>
        </pc:sldMkLst>
        <pc:spChg chg="add mod">
          <ac:chgData name="Haime, Vivian (EHS)" userId="0ade8ab9-8537-47cd-b114-124b0fb815de" providerId="ADAL" clId="{7B67131F-D459-4198-9D49-A98629623FE5}" dt="2024-02-07T19:52:46.772" v="451"/>
          <ac:spMkLst>
            <pc:docMk/>
            <pc:sldMk cId="3584571708" sldId="2145705725"/>
            <ac:spMk id="2" creationId="{7814AC95-AF59-AABD-CEE4-664AF3E0729F}"/>
          </ac:spMkLst>
        </pc:spChg>
      </pc:sldChg>
      <pc:sldChg chg="add delCm">
        <pc:chgData name="Haime, Vivian (EHS)" userId="0ade8ab9-8537-47cd-b114-124b0fb815de" providerId="ADAL" clId="{7B67131F-D459-4198-9D49-A98629623FE5}" dt="2024-03-01T14:15:31.005" v="803"/>
        <pc:sldMkLst>
          <pc:docMk/>
          <pc:sldMk cId="429552792" sldId="2145707232"/>
        </pc:sldMkLst>
        <pc:extLst>
          <p:ext xmlns:p="http://schemas.openxmlformats.org/presentationml/2006/main" uri="{D6D511B9-2390-475A-947B-AFAB55BFBCF1}">
            <pc226:cmChg xmlns:pc226="http://schemas.microsoft.com/office/powerpoint/2022/06/main/command" chg="del">
              <pc226:chgData name="Haime, Vivian (EHS)" userId="0ade8ab9-8537-47cd-b114-124b0fb815de" providerId="ADAL" clId="{7B67131F-D459-4198-9D49-A98629623FE5}" dt="2024-03-01T14:15:31.005" v="803"/>
              <pc2:cmMkLst xmlns:pc2="http://schemas.microsoft.com/office/powerpoint/2019/9/main/command">
                <pc:docMk/>
                <pc:sldMk cId="429552792" sldId="2145707232"/>
                <pc2:cmMk id="{65FDA079-774B-4285-B836-6924FED1BF09}"/>
              </pc2:cmMkLst>
            </pc226:cmChg>
            <pc226:cmChg xmlns:pc226="http://schemas.microsoft.com/office/powerpoint/2022/06/main/command" chg="del">
              <pc226:chgData name="Haime, Vivian (EHS)" userId="0ade8ab9-8537-47cd-b114-124b0fb815de" providerId="ADAL" clId="{7B67131F-D459-4198-9D49-A98629623FE5}" dt="2024-03-01T14:15:30.340" v="802"/>
              <pc2:cmMkLst xmlns:pc2="http://schemas.microsoft.com/office/powerpoint/2019/9/main/command">
                <pc:docMk/>
                <pc:sldMk cId="429552792" sldId="2145707232"/>
                <pc2:cmMk id="{052CA6EA-687A-405A-A895-4D4DFB14D6E2}"/>
              </pc2:cmMkLst>
            </pc226:cmChg>
          </p:ext>
        </pc:extLst>
      </pc:sldChg>
      <pc:sldChg chg="add">
        <pc:chgData name="Haime, Vivian (EHS)" userId="0ade8ab9-8537-47cd-b114-124b0fb815de" providerId="ADAL" clId="{7B67131F-D459-4198-9D49-A98629623FE5}" dt="2024-02-26T19:56:04.909" v="625"/>
        <pc:sldMkLst>
          <pc:docMk/>
          <pc:sldMk cId="2439633981" sldId="2145707284"/>
        </pc:sldMkLst>
      </pc:sldChg>
      <pc:sldChg chg="add">
        <pc:chgData name="Haime, Vivian (EHS)" userId="0ade8ab9-8537-47cd-b114-124b0fb815de" providerId="ADAL" clId="{7B67131F-D459-4198-9D49-A98629623FE5}" dt="2024-02-26T19:56:04.909" v="625"/>
        <pc:sldMkLst>
          <pc:docMk/>
          <pc:sldMk cId="1067660627" sldId="2145707285"/>
        </pc:sldMkLst>
      </pc:sldChg>
      <pc:sldChg chg="add">
        <pc:chgData name="Haime, Vivian (EHS)" userId="0ade8ab9-8537-47cd-b114-124b0fb815de" providerId="ADAL" clId="{7B67131F-D459-4198-9D49-A98629623FE5}" dt="2024-02-26T19:56:04.909" v="625"/>
        <pc:sldMkLst>
          <pc:docMk/>
          <pc:sldMk cId="190090741" sldId="2145707286"/>
        </pc:sldMkLst>
      </pc:sldChg>
      <pc:sldChg chg="add">
        <pc:chgData name="Haime, Vivian (EHS)" userId="0ade8ab9-8537-47cd-b114-124b0fb815de" providerId="ADAL" clId="{7B67131F-D459-4198-9D49-A98629623FE5}" dt="2024-02-26T19:56:04.909" v="625"/>
        <pc:sldMkLst>
          <pc:docMk/>
          <pc:sldMk cId="3359490524" sldId="2145707287"/>
        </pc:sldMkLst>
      </pc:sldChg>
      <pc:sldChg chg="add del">
        <pc:chgData name="Haime, Vivian (EHS)" userId="0ade8ab9-8537-47cd-b114-124b0fb815de" providerId="ADAL" clId="{7B67131F-D459-4198-9D49-A98629623FE5}" dt="2024-03-20T15:33:05.465" v="804" actId="47"/>
        <pc:sldMkLst>
          <pc:docMk/>
          <pc:sldMk cId="4230209327" sldId="2145707288"/>
        </pc:sldMkLst>
      </pc:sldChg>
      <pc:sldChg chg="add del">
        <pc:chgData name="Haime, Vivian (EHS)" userId="0ade8ab9-8537-47cd-b114-124b0fb815de" providerId="ADAL" clId="{7B67131F-D459-4198-9D49-A98629623FE5}" dt="2024-02-26T19:58:30.594" v="724" actId="47"/>
        <pc:sldMkLst>
          <pc:docMk/>
          <pc:sldMk cId="3844837639" sldId="2145707289"/>
        </pc:sldMkLst>
      </pc:sldChg>
      <pc:sldChg chg="addSp modSp">
        <pc:chgData name="Haime, Vivian (EHS)" userId="0ade8ab9-8537-47cd-b114-124b0fb815de" providerId="ADAL" clId="{7B67131F-D459-4198-9D49-A98629623FE5}" dt="2024-02-07T19:51:05.463" v="447"/>
        <pc:sldMkLst>
          <pc:docMk/>
          <pc:sldMk cId="961967049" sldId="2145707539"/>
        </pc:sldMkLst>
        <pc:spChg chg="add mod">
          <ac:chgData name="Haime, Vivian (EHS)" userId="0ade8ab9-8537-47cd-b114-124b0fb815de" providerId="ADAL" clId="{7B67131F-D459-4198-9D49-A98629623FE5}" dt="2024-02-07T19:51:05.463" v="447"/>
          <ac:spMkLst>
            <pc:docMk/>
            <pc:sldMk cId="961967049" sldId="2145707539"/>
            <ac:spMk id="2" creationId="{76E4E94B-3E6B-1AE3-533A-768506FF53CB}"/>
          </ac:spMkLst>
        </pc:spChg>
      </pc:sldChg>
      <pc:sldChg chg="modSp mod">
        <pc:chgData name="Haime, Vivian (EHS)" userId="0ade8ab9-8537-47cd-b114-124b0fb815de" providerId="ADAL" clId="{7B67131F-D459-4198-9D49-A98629623FE5}" dt="2024-02-23T16:36:42.008" v="613" actId="113"/>
        <pc:sldMkLst>
          <pc:docMk/>
          <pc:sldMk cId="3180526206" sldId="2145707547"/>
        </pc:sldMkLst>
        <pc:spChg chg="mod">
          <ac:chgData name="Haime, Vivian (EHS)" userId="0ade8ab9-8537-47cd-b114-124b0fb815de" providerId="ADAL" clId="{7B67131F-D459-4198-9D49-A98629623FE5}" dt="2024-02-23T16:36:42.008" v="613" actId="113"/>
          <ac:spMkLst>
            <pc:docMk/>
            <pc:sldMk cId="3180526206" sldId="2145707547"/>
            <ac:spMk id="4" creationId="{00000000-0000-0000-0000-000000000000}"/>
          </ac:spMkLst>
        </pc:spChg>
      </pc:sldChg>
      <pc:sldChg chg="addSp modSp">
        <pc:chgData name="Haime, Vivian (EHS)" userId="0ade8ab9-8537-47cd-b114-124b0fb815de" providerId="ADAL" clId="{7B67131F-D459-4198-9D49-A98629623FE5}" dt="2024-02-07T19:53:40.914" v="452"/>
        <pc:sldMkLst>
          <pc:docMk/>
          <pc:sldMk cId="365466845" sldId="2145707549"/>
        </pc:sldMkLst>
        <pc:spChg chg="add mod">
          <ac:chgData name="Haime, Vivian (EHS)" userId="0ade8ab9-8537-47cd-b114-124b0fb815de" providerId="ADAL" clId="{7B67131F-D459-4198-9D49-A98629623FE5}" dt="2024-02-07T19:53:40.914" v="452"/>
          <ac:spMkLst>
            <pc:docMk/>
            <pc:sldMk cId="365466845" sldId="2145707549"/>
            <ac:spMk id="5" creationId="{00167AF3-DC93-AAD7-F49F-CFB95BF17F2C}"/>
          </ac:spMkLst>
        </pc:spChg>
      </pc:sldChg>
      <pc:sldChg chg="del">
        <pc:chgData name="Haime, Vivian (EHS)" userId="0ade8ab9-8537-47cd-b114-124b0fb815de" providerId="ADAL" clId="{7B67131F-D459-4198-9D49-A98629623FE5}" dt="2024-02-07T18:59:50.173" v="65" actId="47"/>
        <pc:sldMkLst>
          <pc:docMk/>
          <pc:sldMk cId="2528679026" sldId="2145707554"/>
        </pc:sldMkLst>
      </pc:sldChg>
      <pc:sldChg chg="del">
        <pc:chgData name="Haime, Vivian (EHS)" userId="0ade8ab9-8537-47cd-b114-124b0fb815de" providerId="ADAL" clId="{7B67131F-D459-4198-9D49-A98629623FE5}" dt="2024-02-07T18:59:50.173" v="65" actId="47"/>
        <pc:sldMkLst>
          <pc:docMk/>
          <pc:sldMk cId="661175184" sldId="2145707556"/>
        </pc:sldMkLst>
      </pc:sldChg>
      <pc:sldChg chg="addSp modSp mod">
        <pc:chgData name="Haime, Vivian (EHS)" userId="0ade8ab9-8537-47cd-b114-124b0fb815de" providerId="ADAL" clId="{7B67131F-D459-4198-9D49-A98629623FE5}" dt="2024-02-07T19:47:20.635" v="435" actId="207"/>
        <pc:sldMkLst>
          <pc:docMk/>
          <pc:sldMk cId="3363668774" sldId="2145707562"/>
        </pc:sldMkLst>
        <pc:spChg chg="add mod">
          <ac:chgData name="Haime, Vivian (EHS)" userId="0ade8ab9-8537-47cd-b114-124b0fb815de" providerId="ADAL" clId="{7B67131F-D459-4198-9D49-A98629623FE5}" dt="2024-02-07T19:47:20.635" v="435" actId="207"/>
          <ac:spMkLst>
            <pc:docMk/>
            <pc:sldMk cId="3363668774" sldId="2145707562"/>
            <ac:spMk id="3" creationId="{951D9E45-DC35-D0F2-D65E-0375151A167D}"/>
          </ac:spMkLst>
        </pc:spChg>
      </pc:sldChg>
      <pc:sldChg chg="addSp modSp">
        <pc:chgData name="Haime, Vivian (EHS)" userId="0ade8ab9-8537-47cd-b114-124b0fb815de" providerId="ADAL" clId="{7B67131F-D459-4198-9D49-A98629623FE5}" dt="2024-02-07T19:49:35.570" v="444"/>
        <pc:sldMkLst>
          <pc:docMk/>
          <pc:sldMk cId="1978294537" sldId="2145707567"/>
        </pc:sldMkLst>
        <pc:spChg chg="add mod">
          <ac:chgData name="Haime, Vivian (EHS)" userId="0ade8ab9-8537-47cd-b114-124b0fb815de" providerId="ADAL" clId="{7B67131F-D459-4198-9D49-A98629623FE5}" dt="2024-02-07T19:49:35.570" v="444"/>
          <ac:spMkLst>
            <pc:docMk/>
            <pc:sldMk cId="1978294537" sldId="2145707567"/>
            <ac:spMk id="3" creationId="{8CFBEDED-8643-9944-D520-370EE0266B35}"/>
          </ac:spMkLst>
        </pc:spChg>
      </pc:sldChg>
      <pc:sldChg chg="addSp modSp">
        <pc:chgData name="Haime, Vivian (EHS)" userId="0ade8ab9-8537-47cd-b114-124b0fb815de" providerId="ADAL" clId="{7B67131F-D459-4198-9D49-A98629623FE5}" dt="2024-02-07T19:48:45.079" v="442"/>
        <pc:sldMkLst>
          <pc:docMk/>
          <pc:sldMk cId="494884943" sldId="2145707575"/>
        </pc:sldMkLst>
        <pc:spChg chg="add mod">
          <ac:chgData name="Haime, Vivian (EHS)" userId="0ade8ab9-8537-47cd-b114-124b0fb815de" providerId="ADAL" clId="{7B67131F-D459-4198-9D49-A98629623FE5}" dt="2024-02-07T19:48:45.079" v="442"/>
          <ac:spMkLst>
            <pc:docMk/>
            <pc:sldMk cId="494884943" sldId="2145707575"/>
            <ac:spMk id="3" creationId="{E63A88DC-A1A7-29A7-7D33-8295A5E4B25D}"/>
          </ac:spMkLst>
        </pc:spChg>
      </pc:sldChg>
      <pc:sldChg chg="addSp delSp modSp del modCm">
        <pc:chgData name="Haime, Vivian (EHS)" userId="0ade8ab9-8537-47cd-b114-124b0fb815de" providerId="ADAL" clId="{7B67131F-D459-4198-9D49-A98629623FE5}" dt="2024-02-26T19:53:41.708" v="624" actId="47"/>
        <pc:sldMkLst>
          <pc:docMk/>
          <pc:sldMk cId="3595418291" sldId="2145707583"/>
        </pc:sldMkLst>
        <pc:spChg chg="del">
          <ac:chgData name="Haime, Vivian (EHS)" userId="0ade8ab9-8537-47cd-b114-124b0fb815de" providerId="ADAL" clId="{7B67131F-D459-4198-9D49-A98629623FE5}" dt="2024-02-26T19:53:38.673" v="622" actId="478"/>
          <ac:spMkLst>
            <pc:docMk/>
            <pc:sldMk cId="3595418291" sldId="2145707583"/>
            <ac:spMk id="2" creationId="{00000000-0000-0000-0000-000000000000}"/>
          </ac:spMkLst>
        </pc:spChg>
        <pc:spChg chg="add mod">
          <ac:chgData name="Haime, Vivian (EHS)" userId="0ade8ab9-8537-47cd-b114-124b0fb815de" providerId="ADAL" clId="{7B67131F-D459-4198-9D49-A98629623FE5}" dt="2024-02-07T19:48:13.221" v="441"/>
          <ac:spMkLst>
            <pc:docMk/>
            <pc:sldMk cId="3595418291" sldId="2145707583"/>
            <ac:spMk id="3" creationId="{1998A404-893A-A340-FA76-97977AC399CD}"/>
          </ac:spMkLst>
        </pc:spChg>
        <pc:spChg chg="add mod">
          <ac:chgData name="Haime, Vivian (EHS)" userId="0ade8ab9-8537-47cd-b114-124b0fb815de" providerId="ADAL" clId="{7B67131F-D459-4198-9D49-A98629623FE5}" dt="2024-02-26T19:53:38.673" v="622" actId="478"/>
          <ac:spMkLst>
            <pc:docMk/>
            <pc:sldMk cId="3595418291" sldId="2145707583"/>
            <ac:spMk id="8" creationId="{5FB9B22A-6529-4D21-E47E-A40BA14507CF}"/>
          </ac:spMkLst>
        </pc:spChg>
        <pc:extLst>
          <p:ext xmlns:p="http://schemas.openxmlformats.org/presentationml/2006/main" uri="{D6D511B9-2390-475A-947B-AFAB55BFBCF1}">
            <pc226:cmChg xmlns:pc226="http://schemas.microsoft.com/office/powerpoint/2022/06/main/command" chg="mod modRxn">
              <pc226:chgData name="Haime, Vivian (EHS)" userId="0ade8ab9-8537-47cd-b114-124b0fb815de" providerId="ADAL" clId="{7B67131F-D459-4198-9D49-A98629623FE5}" dt="2024-02-26T19:53:38.709" v="623" actId="2056"/>
              <pc2:cmMkLst xmlns:pc2="http://schemas.microsoft.com/office/powerpoint/2019/9/main/command">
                <pc:docMk/>
                <pc:sldMk cId="3595418291" sldId="2145707583"/>
                <pc2:cmMk id="{0B508B1E-D881-4E60-A1B1-750094480AE4}"/>
              </pc2:cmMkLst>
              <pc226:cmRplyChg chg="add">
                <pc226:chgData name="Haime, Vivian (EHS)" userId="0ade8ab9-8537-47cd-b114-124b0fb815de" providerId="ADAL" clId="{7B67131F-D459-4198-9D49-A98629623FE5}" dt="2024-02-26T19:53:30.584" v="620"/>
                <pc2:cmRplyMkLst xmlns:pc2="http://schemas.microsoft.com/office/powerpoint/2019/9/main/command">
                  <pc:docMk/>
                  <pc:sldMk cId="3595418291" sldId="2145707583"/>
                  <pc2:cmMk id="{0B508B1E-D881-4E60-A1B1-750094480AE4}"/>
                  <pc2:cmRplyMk id="{5607CFB7-7A72-4208-A12B-CF5B76FC24E8}"/>
                </pc2:cmRplyMkLst>
              </pc226:cmRplyChg>
            </pc226:cmChg>
          </p:ext>
        </pc:extLst>
      </pc:sldChg>
      <pc:sldChg chg="del">
        <pc:chgData name="Haime, Vivian (EHS)" userId="0ade8ab9-8537-47cd-b114-124b0fb815de" providerId="ADAL" clId="{7B67131F-D459-4198-9D49-A98629623FE5}" dt="2024-02-07T18:59:50.173" v="65" actId="47"/>
        <pc:sldMkLst>
          <pc:docMk/>
          <pc:sldMk cId="456886281" sldId="2145707589"/>
        </pc:sldMkLst>
      </pc:sldChg>
      <pc:sldChg chg="addSp modSp">
        <pc:chgData name="Haime, Vivian (EHS)" userId="0ade8ab9-8537-47cd-b114-124b0fb815de" providerId="ADAL" clId="{7B67131F-D459-4198-9D49-A98629623FE5}" dt="2024-02-08T14:48:46.848" v="507"/>
        <pc:sldMkLst>
          <pc:docMk/>
          <pc:sldMk cId="1131591164" sldId="2145707590"/>
        </pc:sldMkLst>
        <pc:spChg chg="add mod">
          <ac:chgData name="Haime, Vivian (EHS)" userId="0ade8ab9-8537-47cd-b114-124b0fb815de" providerId="ADAL" clId="{7B67131F-D459-4198-9D49-A98629623FE5}" dt="2024-02-08T14:48:46.848" v="507"/>
          <ac:spMkLst>
            <pc:docMk/>
            <pc:sldMk cId="1131591164" sldId="2145707590"/>
            <ac:spMk id="6" creationId="{180F32E2-AECA-D4A2-7365-936F6C39A2AB}"/>
          </ac:spMkLst>
        </pc:spChg>
      </pc:sldChg>
      <pc:sldChg chg="addSp modSp mod">
        <pc:chgData name="Haime, Vivian (EHS)" userId="0ade8ab9-8537-47cd-b114-124b0fb815de" providerId="ADAL" clId="{7B67131F-D459-4198-9D49-A98629623FE5}" dt="2024-02-08T14:48:44.913" v="506" actId="1036"/>
        <pc:sldMkLst>
          <pc:docMk/>
          <pc:sldMk cId="4107157619" sldId="2145707591"/>
        </pc:sldMkLst>
        <pc:spChg chg="add mod">
          <ac:chgData name="Haime, Vivian (EHS)" userId="0ade8ab9-8537-47cd-b114-124b0fb815de" providerId="ADAL" clId="{7B67131F-D459-4198-9D49-A98629623FE5}" dt="2024-02-08T14:48:44.913" v="506" actId="1036"/>
          <ac:spMkLst>
            <pc:docMk/>
            <pc:sldMk cId="4107157619" sldId="2145707591"/>
            <ac:spMk id="5" creationId="{C360EEE1-F1ED-AABB-9BB1-B93C47AC9B49}"/>
          </ac:spMkLst>
        </pc:spChg>
      </pc:sldChg>
      <pc:sldChg chg="modSp mod">
        <pc:chgData name="Haime, Vivian (EHS)" userId="0ade8ab9-8537-47cd-b114-124b0fb815de" providerId="ADAL" clId="{7B67131F-D459-4198-9D49-A98629623FE5}" dt="2024-02-26T21:20:48.029" v="783" actId="1036"/>
        <pc:sldMkLst>
          <pc:docMk/>
          <pc:sldMk cId="1342323729" sldId="2145707593"/>
        </pc:sldMkLst>
        <pc:spChg chg="mod">
          <ac:chgData name="Haime, Vivian (EHS)" userId="0ade8ab9-8537-47cd-b114-124b0fb815de" providerId="ADAL" clId="{7B67131F-D459-4198-9D49-A98629623FE5}" dt="2024-02-26T21:20:48.029" v="783" actId="1036"/>
          <ac:spMkLst>
            <pc:docMk/>
            <pc:sldMk cId="1342323729" sldId="2145707593"/>
            <ac:spMk id="7" creationId="{AF8D995C-6DCC-EEBB-850B-A775319331B7}"/>
          </ac:spMkLst>
        </pc:spChg>
      </pc:sldChg>
      <pc:sldChg chg="addSp modSp mod">
        <pc:chgData name="Haime, Vivian (EHS)" userId="0ade8ab9-8537-47cd-b114-124b0fb815de" providerId="ADAL" clId="{7B67131F-D459-4198-9D49-A98629623FE5}" dt="2024-02-07T19:47:10.916" v="433" actId="207"/>
        <pc:sldMkLst>
          <pc:docMk/>
          <pc:sldMk cId="2517385345" sldId="2145707596"/>
        </pc:sldMkLst>
        <pc:spChg chg="add mod">
          <ac:chgData name="Haime, Vivian (EHS)" userId="0ade8ab9-8537-47cd-b114-124b0fb815de" providerId="ADAL" clId="{7B67131F-D459-4198-9D49-A98629623FE5}" dt="2024-02-07T19:47:10.916" v="433" actId="207"/>
          <ac:spMkLst>
            <pc:docMk/>
            <pc:sldMk cId="2517385345" sldId="2145707596"/>
            <ac:spMk id="4" creationId="{4C740635-C60C-60D2-7B98-38BAA0F7BE6E}"/>
          </ac:spMkLst>
        </pc:spChg>
      </pc:sldChg>
      <pc:sldChg chg="addSp modSp mod">
        <pc:chgData name="Haime, Vivian (EHS)" userId="0ade8ab9-8537-47cd-b114-124b0fb815de" providerId="ADAL" clId="{7B67131F-D459-4198-9D49-A98629623FE5}" dt="2024-02-07T19:47:15.523" v="434" actId="207"/>
        <pc:sldMkLst>
          <pc:docMk/>
          <pc:sldMk cId="1004765239" sldId="2145707597"/>
        </pc:sldMkLst>
        <pc:spChg chg="add mod">
          <ac:chgData name="Haime, Vivian (EHS)" userId="0ade8ab9-8537-47cd-b114-124b0fb815de" providerId="ADAL" clId="{7B67131F-D459-4198-9D49-A98629623FE5}" dt="2024-02-07T19:47:15.523" v="434" actId="207"/>
          <ac:spMkLst>
            <pc:docMk/>
            <pc:sldMk cId="1004765239" sldId="2145707597"/>
            <ac:spMk id="3" creationId="{CA094BDF-F8B6-FB21-CCA3-C12DF49D7445}"/>
          </ac:spMkLst>
        </pc:spChg>
      </pc:sldChg>
      <pc:sldChg chg="del">
        <pc:chgData name="Haime, Vivian (EHS)" userId="0ade8ab9-8537-47cd-b114-124b0fb815de" providerId="ADAL" clId="{7B67131F-D459-4198-9D49-A98629623FE5}" dt="2024-02-07T18:59:50.173" v="65" actId="47"/>
        <pc:sldMkLst>
          <pc:docMk/>
          <pc:sldMk cId="3215940262" sldId="2145707598"/>
        </pc:sldMkLst>
      </pc:sldChg>
      <pc:sldChg chg="del">
        <pc:chgData name="Haime, Vivian (EHS)" userId="0ade8ab9-8537-47cd-b114-124b0fb815de" providerId="ADAL" clId="{7B67131F-D459-4198-9D49-A98629623FE5}" dt="2024-02-07T18:59:50.173" v="65" actId="47"/>
        <pc:sldMkLst>
          <pc:docMk/>
          <pc:sldMk cId="1580868514" sldId="2145707599"/>
        </pc:sldMkLst>
      </pc:sldChg>
      <pc:sldChg chg="del">
        <pc:chgData name="Haime, Vivian (EHS)" userId="0ade8ab9-8537-47cd-b114-124b0fb815de" providerId="ADAL" clId="{7B67131F-D459-4198-9D49-A98629623FE5}" dt="2024-02-07T18:59:50.173" v="65" actId="47"/>
        <pc:sldMkLst>
          <pc:docMk/>
          <pc:sldMk cId="1383255944" sldId="2145707600"/>
        </pc:sldMkLst>
      </pc:sldChg>
      <pc:sldChg chg="del">
        <pc:chgData name="Haime, Vivian (EHS)" userId="0ade8ab9-8537-47cd-b114-124b0fb815de" providerId="ADAL" clId="{7B67131F-D459-4198-9D49-A98629623FE5}" dt="2024-02-07T18:59:50.173" v="65" actId="47"/>
        <pc:sldMkLst>
          <pc:docMk/>
          <pc:sldMk cId="1123914206" sldId="2145707601"/>
        </pc:sldMkLst>
      </pc:sldChg>
      <pc:sldChg chg="del">
        <pc:chgData name="Haime, Vivian (EHS)" userId="0ade8ab9-8537-47cd-b114-124b0fb815de" providerId="ADAL" clId="{7B67131F-D459-4198-9D49-A98629623FE5}" dt="2024-02-07T18:59:50.173" v="65" actId="47"/>
        <pc:sldMkLst>
          <pc:docMk/>
          <pc:sldMk cId="2987097904" sldId="2145707602"/>
        </pc:sldMkLst>
      </pc:sldChg>
      <pc:sldChg chg="del">
        <pc:chgData name="Haime, Vivian (EHS)" userId="0ade8ab9-8537-47cd-b114-124b0fb815de" providerId="ADAL" clId="{7B67131F-D459-4198-9D49-A98629623FE5}" dt="2024-02-07T18:59:50.173" v="65" actId="47"/>
        <pc:sldMkLst>
          <pc:docMk/>
          <pc:sldMk cId="366492403" sldId="2145707603"/>
        </pc:sldMkLst>
      </pc:sldChg>
      <pc:sldChg chg="del">
        <pc:chgData name="Haime, Vivian (EHS)" userId="0ade8ab9-8537-47cd-b114-124b0fb815de" providerId="ADAL" clId="{7B67131F-D459-4198-9D49-A98629623FE5}" dt="2024-02-07T18:59:50.173" v="65" actId="47"/>
        <pc:sldMkLst>
          <pc:docMk/>
          <pc:sldMk cId="3958100129" sldId="2145707611"/>
        </pc:sldMkLst>
      </pc:sldChg>
      <pc:sldChg chg="addSp modSp">
        <pc:chgData name="Haime, Vivian (EHS)" userId="0ade8ab9-8537-47cd-b114-124b0fb815de" providerId="ADAL" clId="{7B67131F-D459-4198-9D49-A98629623FE5}" dt="2024-02-07T19:51:07.093" v="448"/>
        <pc:sldMkLst>
          <pc:docMk/>
          <pc:sldMk cId="1513975059" sldId="2145707612"/>
        </pc:sldMkLst>
        <pc:spChg chg="add mod">
          <ac:chgData name="Haime, Vivian (EHS)" userId="0ade8ab9-8537-47cd-b114-124b0fb815de" providerId="ADAL" clId="{7B67131F-D459-4198-9D49-A98629623FE5}" dt="2024-02-07T19:51:07.093" v="448"/>
          <ac:spMkLst>
            <pc:docMk/>
            <pc:sldMk cId="1513975059" sldId="2145707612"/>
            <ac:spMk id="2" creationId="{53728F9C-C748-FD8B-621D-3B60383D8F8C}"/>
          </ac:spMkLst>
        </pc:spChg>
      </pc:sldChg>
      <pc:sldChg chg="modSp mod ord">
        <pc:chgData name="Haime, Vivian (EHS)" userId="0ade8ab9-8537-47cd-b114-124b0fb815de" providerId="ADAL" clId="{7B67131F-D459-4198-9D49-A98629623FE5}" dt="2024-02-26T21:21:36.255" v="800" actId="20577"/>
        <pc:sldMkLst>
          <pc:docMk/>
          <pc:sldMk cId="395689192" sldId="2145707613"/>
        </pc:sldMkLst>
        <pc:spChg chg="mod">
          <ac:chgData name="Haime, Vivian (EHS)" userId="0ade8ab9-8537-47cd-b114-124b0fb815de" providerId="ADAL" clId="{7B67131F-D459-4198-9D49-A98629623FE5}" dt="2024-02-26T21:21:36.255" v="800" actId="20577"/>
          <ac:spMkLst>
            <pc:docMk/>
            <pc:sldMk cId="395689192" sldId="2145707613"/>
            <ac:spMk id="51" creationId="{19B094F2-0E42-411F-BC97-0BD7655552E0}"/>
          </ac:spMkLst>
        </pc:spChg>
      </pc:sldChg>
      <pc:sldChg chg="modSp mod">
        <pc:chgData name="Haime, Vivian (EHS)" userId="0ade8ab9-8537-47cd-b114-124b0fb815de" providerId="ADAL" clId="{7B67131F-D459-4198-9D49-A98629623FE5}" dt="2024-02-26T21:20:19.361" v="765" actId="20577"/>
        <pc:sldMkLst>
          <pc:docMk/>
          <pc:sldMk cId="2938387302" sldId="2145707620"/>
        </pc:sldMkLst>
        <pc:spChg chg="mod">
          <ac:chgData name="Haime, Vivian (EHS)" userId="0ade8ab9-8537-47cd-b114-124b0fb815de" providerId="ADAL" clId="{7B67131F-D459-4198-9D49-A98629623FE5}" dt="2024-02-26T21:20:07.332" v="741" actId="20577"/>
          <ac:spMkLst>
            <pc:docMk/>
            <pc:sldMk cId="2938387302" sldId="2145707620"/>
            <ac:spMk id="7" creationId="{2C4774F5-AAB2-4229-BEAB-9A2C79161D12}"/>
          </ac:spMkLst>
        </pc:spChg>
        <pc:spChg chg="mod">
          <ac:chgData name="Haime, Vivian (EHS)" userId="0ade8ab9-8537-47cd-b114-124b0fb815de" providerId="ADAL" clId="{7B67131F-D459-4198-9D49-A98629623FE5}" dt="2024-02-26T21:20:19.361" v="765" actId="20577"/>
          <ac:spMkLst>
            <pc:docMk/>
            <pc:sldMk cId="2938387302" sldId="2145707620"/>
            <ac:spMk id="10" creationId="{46FA610D-3A16-47DE-B83E-50C2ECBB2F80}"/>
          </ac:spMkLst>
        </pc:spChg>
      </pc:sldChg>
      <pc:sldChg chg="del">
        <pc:chgData name="Haime, Vivian (EHS)" userId="0ade8ab9-8537-47cd-b114-124b0fb815de" providerId="ADAL" clId="{7B67131F-D459-4198-9D49-A98629623FE5}" dt="2024-02-07T18:59:50.173" v="65" actId="47"/>
        <pc:sldMkLst>
          <pc:docMk/>
          <pc:sldMk cId="2390929084" sldId="2145707623"/>
        </pc:sldMkLst>
      </pc:sldChg>
      <pc:sldChg chg="del">
        <pc:chgData name="Haime, Vivian (EHS)" userId="0ade8ab9-8537-47cd-b114-124b0fb815de" providerId="ADAL" clId="{7B67131F-D459-4198-9D49-A98629623FE5}" dt="2024-02-07T18:59:50.173" v="65" actId="47"/>
        <pc:sldMkLst>
          <pc:docMk/>
          <pc:sldMk cId="2715758065" sldId="2145707629"/>
        </pc:sldMkLst>
      </pc:sldChg>
      <pc:sldChg chg="del">
        <pc:chgData name="Haime, Vivian (EHS)" userId="0ade8ab9-8537-47cd-b114-124b0fb815de" providerId="ADAL" clId="{7B67131F-D459-4198-9D49-A98629623FE5}" dt="2024-02-07T19:51:53.814" v="449" actId="47"/>
        <pc:sldMkLst>
          <pc:docMk/>
          <pc:sldMk cId="870951220" sldId="2145707632"/>
        </pc:sldMkLst>
      </pc:sldChg>
      <pc:sldChg chg="del">
        <pc:chgData name="Haime, Vivian (EHS)" userId="0ade8ab9-8537-47cd-b114-124b0fb815de" providerId="ADAL" clId="{7B67131F-D459-4198-9D49-A98629623FE5}" dt="2024-02-07T19:52:04.695" v="450" actId="47"/>
        <pc:sldMkLst>
          <pc:docMk/>
          <pc:sldMk cId="534740635" sldId="2145707633"/>
        </pc:sldMkLst>
      </pc:sldChg>
      <pc:sldChg chg="del">
        <pc:chgData name="Haime, Vivian (EHS)" userId="0ade8ab9-8537-47cd-b114-124b0fb815de" providerId="ADAL" clId="{7B67131F-D459-4198-9D49-A98629623FE5}" dt="2024-02-08T14:45:46.520" v="453" actId="47"/>
        <pc:sldMkLst>
          <pc:docMk/>
          <pc:sldMk cId="1861717032" sldId="2145707634"/>
        </pc:sldMkLst>
      </pc:sldChg>
      <pc:sldChg chg="del">
        <pc:chgData name="Haime, Vivian (EHS)" userId="0ade8ab9-8537-47cd-b114-124b0fb815de" providerId="ADAL" clId="{7B67131F-D459-4198-9D49-A98629623FE5}" dt="2024-02-08T14:46:04.751" v="455" actId="47"/>
        <pc:sldMkLst>
          <pc:docMk/>
          <pc:sldMk cId="2566375467" sldId="2145707635"/>
        </pc:sldMkLst>
      </pc:sldChg>
      <pc:sldChg chg="del">
        <pc:chgData name="Haime, Vivian (EHS)" userId="0ade8ab9-8537-47cd-b114-124b0fb815de" providerId="ADAL" clId="{7B67131F-D459-4198-9D49-A98629623FE5}" dt="2024-02-08T14:46:27.605" v="496" actId="47"/>
        <pc:sldMkLst>
          <pc:docMk/>
          <pc:sldMk cId="3766743784" sldId="2145707636"/>
        </pc:sldMkLst>
      </pc:sldChg>
      <pc:sldChg chg="del">
        <pc:chgData name="Haime, Vivian (EHS)" userId="0ade8ab9-8537-47cd-b114-124b0fb815de" providerId="ADAL" clId="{7B67131F-D459-4198-9D49-A98629623FE5}" dt="2024-02-08T14:49:10.096" v="509" actId="47"/>
        <pc:sldMkLst>
          <pc:docMk/>
          <pc:sldMk cId="2198444268" sldId="2145707637"/>
        </pc:sldMkLst>
      </pc:sldChg>
      <pc:sldChg chg="del">
        <pc:chgData name="Haime, Vivian (EHS)" userId="0ade8ab9-8537-47cd-b114-124b0fb815de" providerId="ADAL" clId="{7B67131F-D459-4198-9D49-A98629623FE5}" dt="2024-02-08T14:50:12.837" v="542" actId="47"/>
        <pc:sldMkLst>
          <pc:docMk/>
          <pc:sldMk cId="3174418254" sldId="2145707638"/>
        </pc:sldMkLst>
      </pc:sldChg>
      <pc:sldChg chg="del">
        <pc:chgData name="Haime, Vivian (EHS)" userId="0ade8ab9-8537-47cd-b114-124b0fb815de" providerId="ADAL" clId="{7B67131F-D459-4198-9D49-A98629623FE5}" dt="2024-02-07T18:59:50.173" v="65" actId="47"/>
        <pc:sldMkLst>
          <pc:docMk/>
          <pc:sldMk cId="4013010329" sldId="2145707639"/>
        </pc:sldMkLst>
      </pc:sldChg>
      <pc:sldChg chg="del">
        <pc:chgData name="Haime, Vivian (EHS)" userId="0ade8ab9-8537-47cd-b114-124b0fb815de" providerId="ADAL" clId="{7B67131F-D459-4198-9D49-A98629623FE5}" dt="2024-02-07T18:59:50.173" v="65" actId="47"/>
        <pc:sldMkLst>
          <pc:docMk/>
          <pc:sldMk cId="2809381920" sldId="2145707640"/>
        </pc:sldMkLst>
      </pc:sldChg>
      <pc:sldChg chg="del">
        <pc:chgData name="Haime, Vivian (EHS)" userId="0ade8ab9-8537-47cd-b114-124b0fb815de" providerId="ADAL" clId="{7B67131F-D459-4198-9D49-A98629623FE5}" dt="2024-02-07T18:59:50.173" v="65" actId="47"/>
        <pc:sldMkLst>
          <pc:docMk/>
          <pc:sldMk cId="2759272025" sldId="2145707641"/>
        </pc:sldMkLst>
      </pc:sldChg>
      <pc:sldChg chg="del">
        <pc:chgData name="Haime, Vivian (EHS)" userId="0ade8ab9-8537-47cd-b114-124b0fb815de" providerId="ADAL" clId="{7B67131F-D459-4198-9D49-A98629623FE5}" dt="2024-02-07T18:59:50.173" v="65" actId="47"/>
        <pc:sldMkLst>
          <pc:docMk/>
          <pc:sldMk cId="1497921092" sldId="2145707642"/>
        </pc:sldMkLst>
      </pc:sldChg>
      <pc:sldChg chg="modSp add mod">
        <pc:chgData name="Haime, Vivian (EHS)" userId="0ade8ab9-8537-47cd-b114-124b0fb815de" providerId="ADAL" clId="{7B67131F-D459-4198-9D49-A98629623FE5}" dt="2024-02-07T19:50:06.771" v="446" actId="20577"/>
        <pc:sldMkLst>
          <pc:docMk/>
          <pc:sldMk cId="1322457555" sldId="2145707644"/>
        </pc:sldMkLst>
        <pc:spChg chg="mod">
          <ac:chgData name="Haime, Vivian (EHS)" userId="0ade8ab9-8537-47cd-b114-124b0fb815de" providerId="ADAL" clId="{7B67131F-D459-4198-9D49-A98629623FE5}" dt="2024-02-07T19:45:09.740" v="247" actId="1076"/>
          <ac:spMkLst>
            <pc:docMk/>
            <pc:sldMk cId="1322457555" sldId="2145707644"/>
            <ac:spMk id="3" creationId="{5A95BADE-3193-3E40-A985-D4AC1FEFA5F7}"/>
          </ac:spMkLst>
        </pc:spChg>
        <pc:spChg chg="mod">
          <ac:chgData name="Haime, Vivian (EHS)" userId="0ade8ab9-8537-47cd-b114-124b0fb815de" providerId="ADAL" clId="{7B67131F-D459-4198-9D49-A98629623FE5}" dt="2024-02-07T19:50:06.771" v="446" actId="20577"/>
          <ac:spMkLst>
            <pc:docMk/>
            <pc:sldMk cId="1322457555" sldId="2145707644"/>
            <ac:spMk id="8" creationId="{D30A8308-6484-A830-D8C5-AFE0763AC163}"/>
          </ac:spMkLst>
        </pc:spChg>
      </pc:sldChg>
      <pc:sldChg chg="modSp add mod">
        <pc:chgData name="Haime, Vivian (EHS)" userId="0ade8ab9-8537-47cd-b114-124b0fb815de" providerId="ADAL" clId="{7B67131F-D459-4198-9D49-A98629623FE5}" dt="2024-02-07T19:50:01.197" v="445" actId="20577"/>
        <pc:sldMkLst>
          <pc:docMk/>
          <pc:sldMk cId="3230338255" sldId="2145707645"/>
        </pc:sldMkLst>
        <pc:spChg chg="mod">
          <ac:chgData name="Haime, Vivian (EHS)" userId="0ade8ab9-8537-47cd-b114-124b0fb815de" providerId="ADAL" clId="{7B67131F-D459-4198-9D49-A98629623FE5}" dt="2024-02-07T19:47:46.820" v="440" actId="1076"/>
          <ac:spMkLst>
            <pc:docMk/>
            <pc:sldMk cId="3230338255" sldId="2145707645"/>
            <ac:spMk id="3" creationId="{5A95BADE-3193-3E40-A985-D4AC1FEFA5F7}"/>
          </ac:spMkLst>
        </pc:spChg>
        <pc:spChg chg="mod">
          <ac:chgData name="Haime, Vivian (EHS)" userId="0ade8ab9-8537-47cd-b114-124b0fb815de" providerId="ADAL" clId="{7B67131F-D459-4198-9D49-A98629623FE5}" dt="2024-02-07T19:50:01.197" v="445" actId="20577"/>
          <ac:spMkLst>
            <pc:docMk/>
            <pc:sldMk cId="3230338255" sldId="2145707645"/>
            <ac:spMk id="8" creationId="{D30A8308-6484-A830-D8C5-AFE0763AC163}"/>
          </ac:spMkLst>
        </pc:spChg>
      </pc:sldChg>
      <pc:sldChg chg="modSp add mod">
        <pc:chgData name="Haime, Vivian (EHS)" userId="0ade8ab9-8537-47cd-b114-124b0fb815de" providerId="ADAL" clId="{7B67131F-D459-4198-9D49-A98629623FE5}" dt="2024-02-08T14:46:10.680" v="495" actId="1036"/>
        <pc:sldMkLst>
          <pc:docMk/>
          <pc:sldMk cId="1625960010" sldId="2145707646"/>
        </pc:sldMkLst>
        <pc:spChg chg="mod">
          <ac:chgData name="Haime, Vivian (EHS)" userId="0ade8ab9-8537-47cd-b114-124b0fb815de" providerId="ADAL" clId="{7B67131F-D459-4198-9D49-A98629623FE5}" dt="2024-02-08T14:46:10.680" v="495" actId="1036"/>
          <ac:spMkLst>
            <pc:docMk/>
            <pc:sldMk cId="1625960010" sldId="2145707646"/>
            <ac:spMk id="3" creationId="{5A95BADE-3193-3E40-A985-D4AC1FEFA5F7}"/>
          </ac:spMkLst>
        </pc:spChg>
      </pc:sldChg>
      <pc:sldChg chg="modSp add mod">
        <pc:chgData name="Haime, Vivian (EHS)" userId="0ade8ab9-8537-47cd-b114-124b0fb815de" providerId="ADAL" clId="{7B67131F-D459-4198-9D49-A98629623FE5}" dt="2024-02-08T14:49:15.648" v="540" actId="1036"/>
        <pc:sldMkLst>
          <pc:docMk/>
          <pc:sldMk cId="1054015717" sldId="2145707647"/>
        </pc:sldMkLst>
        <pc:spChg chg="mod">
          <ac:chgData name="Haime, Vivian (EHS)" userId="0ade8ab9-8537-47cd-b114-124b0fb815de" providerId="ADAL" clId="{7B67131F-D459-4198-9D49-A98629623FE5}" dt="2024-02-08T14:49:15.648" v="540" actId="1036"/>
          <ac:spMkLst>
            <pc:docMk/>
            <pc:sldMk cId="1054015717" sldId="2145707647"/>
            <ac:spMk id="3" creationId="{5A95BADE-3193-3E40-A985-D4AC1FEFA5F7}"/>
          </ac:spMkLst>
        </pc:spChg>
      </pc:sldChg>
      <pc:sldChg chg="modSp add mod">
        <pc:chgData name="Haime, Vivian (EHS)" userId="0ade8ab9-8537-47cd-b114-124b0fb815de" providerId="ADAL" clId="{7B67131F-D459-4198-9D49-A98629623FE5}" dt="2024-02-08T14:50:18.891" v="583" actId="1036"/>
        <pc:sldMkLst>
          <pc:docMk/>
          <pc:sldMk cId="915909243" sldId="2145707648"/>
        </pc:sldMkLst>
        <pc:spChg chg="mod">
          <ac:chgData name="Haime, Vivian (EHS)" userId="0ade8ab9-8537-47cd-b114-124b0fb815de" providerId="ADAL" clId="{7B67131F-D459-4198-9D49-A98629623FE5}" dt="2024-02-08T14:50:18.891" v="583" actId="1036"/>
          <ac:spMkLst>
            <pc:docMk/>
            <pc:sldMk cId="915909243" sldId="2145707648"/>
            <ac:spMk id="3" creationId="{5A95BADE-3193-3E40-A985-D4AC1FEFA5F7}"/>
          </ac:spMkLst>
        </pc:spChg>
      </pc:sldChg>
      <pc:sldChg chg="del addCm">
        <pc:chgData name="Haime, Vivian (EHS)" userId="0ade8ab9-8537-47cd-b114-124b0fb815de" providerId="ADAL" clId="{7B67131F-D459-4198-9D49-A98629623FE5}" dt="2024-02-23T16:29:09.886" v="585" actId="47"/>
        <pc:sldMkLst>
          <pc:docMk/>
          <pc:sldMk cId="2886079313" sldId="2145707656"/>
        </pc:sldMkLst>
        <pc:extLst>
          <p:ext xmlns:p="http://schemas.openxmlformats.org/presentationml/2006/main" uri="{D6D511B9-2390-475A-947B-AFAB55BFBCF1}">
            <pc226:cmChg xmlns:pc226="http://schemas.microsoft.com/office/powerpoint/2022/06/main/command" chg="add">
              <pc226:chgData name="Haime, Vivian (EHS)" userId="0ade8ab9-8537-47cd-b114-124b0fb815de" providerId="ADAL" clId="{7B67131F-D459-4198-9D49-A98629623FE5}" dt="2024-02-20T20:42:26.734" v="584"/>
              <pc2:cmMkLst xmlns:pc2="http://schemas.microsoft.com/office/powerpoint/2019/9/main/command">
                <pc:docMk/>
                <pc:sldMk cId="2886079313" sldId="2145707656"/>
                <pc2:cmMk id="{B1EBD7C5-BE7D-41F7-9165-BB51F349B490}"/>
              </pc2:cmMkLst>
            </pc226:cmChg>
          </p:ext>
        </pc:extLst>
      </pc:sldChg>
      <pc:sldChg chg="del">
        <pc:chgData name="Haime, Vivian (EHS)" userId="0ade8ab9-8537-47cd-b114-124b0fb815de" providerId="ADAL" clId="{7B67131F-D459-4198-9D49-A98629623FE5}" dt="2024-02-26T19:56:11.024" v="626" actId="47"/>
        <pc:sldMkLst>
          <pc:docMk/>
          <pc:sldMk cId="2613060498" sldId="2145707657"/>
        </pc:sldMkLst>
      </pc:sldChg>
      <pc:sldChg chg="modSp mod">
        <pc:chgData name="Haime, Vivian (EHS)" userId="0ade8ab9-8537-47cd-b114-124b0fb815de" providerId="ADAL" clId="{7B67131F-D459-4198-9D49-A98629623FE5}" dt="2024-02-26T17:16:58.267" v="619" actId="20577"/>
        <pc:sldMkLst>
          <pc:docMk/>
          <pc:sldMk cId="153081345" sldId="2145707658"/>
        </pc:sldMkLst>
        <pc:spChg chg="mod">
          <ac:chgData name="Haime, Vivian (EHS)" userId="0ade8ab9-8537-47cd-b114-124b0fb815de" providerId="ADAL" clId="{7B67131F-D459-4198-9D49-A98629623FE5}" dt="2024-02-26T17:16:58.267" v="619" actId="20577"/>
          <ac:spMkLst>
            <pc:docMk/>
            <pc:sldMk cId="153081345" sldId="2145707658"/>
            <ac:spMk id="2" creationId="{B817740D-05E0-217D-BBED-C5611696691F}"/>
          </ac:spMkLst>
        </pc:spChg>
      </pc:sldChg>
      <pc:sldChg chg="modSp add mod">
        <pc:chgData name="Haime, Vivian (EHS)" userId="0ade8ab9-8537-47cd-b114-124b0fb815de" providerId="ADAL" clId="{7B67131F-D459-4198-9D49-A98629623FE5}" dt="2024-02-26T19:57:48.197" v="723" actId="5793"/>
        <pc:sldMkLst>
          <pc:docMk/>
          <pc:sldMk cId="2498902862" sldId="2145707659"/>
        </pc:sldMkLst>
        <pc:spChg chg="mod">
          <ac:chgData name="Haime, Vivian (EHS)" userId="0ade8ab9-8537-47cd-b114-124b0fb815de" providerId="ADAL" clId="{7B67131F-D459-4198-9D49-A98629623FE5}" dt="2024-02-26T19:57:17.790" v="681" actId="1076"/>
          <ac:spMkLst>
            <pc:docMk/>
            <pc:sldMk cId="2498902862" sldId="2145707659"/>
            <ac:spMk id="2" creationId="{B817740D-05E0-217D-BBED-C5611696691F}"/>
          </ac:spMkLst>
        </pc:spChg>
        <pc:spChg chg="mod">
          <ac:chgData name="Haime, Vivian (EHS)" userId="0ade8ab9-8537-47cd-b114-124b0fb815de" providerId="ADAL" clId="{7B67131F-D459-4198-9D49-A98629623FE5}" dt="2024-02-26T19:57:48.197" v="723" actId="5793"/>
          <ac:spMkLst>
            <pc:docMk/>
            <pc:sldMk cId="2498902862" sldId="2145707659"/>
            <ac:spMk id="8" creationId="{6BE32F81-EBD7-45D5-9203-84D984D339E5}"/>
          </ac:spMkLst>
        </pc:spChg>
      </pc:sldChg>
      <pc:sldChg chg="new del">
        <pc:chgData name="Haime, Vivian (EHS)" userId="0ade8ab9-8537-47cd-b114-124b0fb815de" providerId="ADAL" clId="{7B67131F-D459-4198-9D49-A98629623FE5}" dt="2024-02-26T19:57:29.405" v="683" actId="47"/>
        <pc:sldMkLst>
          <pc:docMk/>
          <pc:sldMk cId="2304368871" sldId="2145707660"/>
        </pc:sldMkLst>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Binary_Worksheet.xlsb"/></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Binary_Worksheet5.xlsb"/></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oleObject" Target="https://massgov.sharepoint.com/sites/EHS-Teams-MH_PCDI_Medical_Directors-PerfandReporting/Shared%20Documents/Perf%20and%20Reporting/CP%20Reporting/EOY%20Deck/EOY%20deck%202021%20.xlsx" TargetMode="External"/><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oleObject" Target="https://massgov.sharepoint.com/sites/EHS-Teams-MH_PCDI_Medical_Directors-PerfandReporting/Shared%20Documents/Perf%20and%20Reporting/CP%20Reporting/EOY%20Deck/EOY%20deck%202021%20.xlsx" TargetMode="External"/><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oleObject" Target="https://massgov.sharepoint.com/sites/EHS-Teams-MH_PCDI_Medical_Directors/Shared%20Documents/CP%20Program/CP%20Policy%20Team/1.0%20Policy%20work/End%20of%20Year%20Report/2021%20EOYR/Engagement%20Rates%20data.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7699115044247787E-2"/>
          <c:y val="2.6694045174537988E-2"/>
          <c:w val="0.96460176991150437"/>
          <c:h val="0.94661190965092401"/>
        </c:manualLayout>
      </c:layout>
      <c:lineChart>
        <c:grouping val="standard"/>
        <c:varyColors val="0"/>
        <c:ser>
          <c:idx val="0"/>
          <c:order val="0"/>
          <c:spPr>
            <a:ln w="38100" cmpd="sng" algn="ctr">
              <a:solidFill>
                <a:schemeClr val="accent3"/>
              </a:solidFill>
              <a:prstDash val="solid"/>
            </a:ln>
          </c:spPr>
          <c:marker>
            <c:symbol val="none"/>
          </c:marker>
          <c:val>
            <c:numRef>
              <c:f>Sheet1!$A$1:$AY$1</c:f>
              <c:numCache>
                <c:formatCode>General</c:formatCode>
                <c:ptCount val="51"/>
                <c:pt idx="0">
                  <c:v>3956.0019023846835</c:v>
                </c:pt>
                <c:pt idx="1">
                  <c:v>6785.0019023846835</c:v>
                </c:pt>
                <c:pt idx="2">
                  <c:v>9949.0019023846835</c:v>
                </c:pt>
                <c:pt idx="3">
                  <c:v>13146.001902384683</c:v>
                </c:pt>
                <c:pt idx="4">
                  <c:v>13986.001902384683</c:v>
                </c:pt>
                <c:pt idx="5">
                  <c:v>17078.001902384683</c:v>
                </c:pt>
                <c:pt idx="6">
                  <c:v>20145.001902384683</c:v>
                </c:pt>
                <c:pt idx="7">
                  <c:v>21774.668569051428</c:v>
                </c:pt>
                <c:pt idx="8">
                  <c:v>23404.335235717939</c:v>
                </c:pt>
                <c:pt idx="9">
                  <c:v>25034.001902384683</c:v>
                </c:pt>
                <c:pt idx="10">
                  <c:v>27459.001902384683</c:v>
                </c:pt>
                <c:pt idx="11">
                  <c:v>29651.001902384683</c:v>
                </c:pt>
                <c:pt idx="12">
                  <c:v>32215.001902384683</c:v>
                </c:pt>
                <c:pt idx="13">
                  <c:v>32179.001902384683</c:v>
                </c:pt>
                <c:pt idx="14">
                  <c:v>34675.001902384683</c:v>
                </c:pt>
                <c:pt idx="15">
                  <c:v>36896.001902384683</c:v>
                </c:pt>
                <c:pt idx="16">
                  <c:v>39189.001902384683</c:v>
                </c:pt>
                <c:pt idx="17">
                  <c:v>37552.001902384683</c:v>
                </c:pt>
                <c:pt idx="18">
                  <c:v>40280.001902384683</c:v>
                </c:pt>
                <c:pt idx="19">
                  <c:v>42614.001902384683</c:v>
                </c:pt>
                <c:pt idx="20">
                  <c:v>44805.001902384683</c:v>
                </c:pt>
                <c:pt idx="21">
                  <c:v>42167.001902384683</c:v>
                </c:pt>
                <c:pt idx="22">
                  <c:v>42226.001902384683</c:v>
                </c:pt>
                <c:pt idx="23">
                  <c:v>44392.001902384683</c:v>
                </c:pt>
                <c:pt idx="24">
                  <c:v>46175.001902384683</c:v>
                </c:pt>
                <c:pt idx="25">
                  <c:v>47747.001902384683</c:v>
                </c:pt>
                <c:pt idx="26">
                  <c:v>49140.001902384683</c:v>
                </c:pt>
                <c:pt idx="27">
                  <c:v>51125.001902384683</c:v>
                </c:pt>
                <c:pt idx="28">
                  <c:v>52585.001902384683</c:v>
                </c:pt>
                <c:pt idx="29">
                  <c:v>54579.001902384683</c:v>
                </c:pt>
                <c:pt idx="30">
                  <c:v>53937.001902384683</c:v>
                </c:pt>
                <c:pt idx="31">
                  <c:v>56480.001902384683</c:v>
                </c:pt>
                <c:pt idx="32">
                  <c:v>57160.001902384683</c:v>
                </c:pt>
                <c:pt idx="33">
                  <c:v>59816.001902384683</c:v>
                </c:pt>
                <c:pt idx="34">
                  <c:v>60874.001902384683</c:v>
                </c:pt>
                <c:pt idx="35">
                  <c:v>61623.001902384683</c:v>
                </c:pt>
                <c:pt idx="36">
                  <c:v>64198.001902384683</c:v>
                </c:pt>
                <c:pt idx="37">
                  <c:v>66814.001902384683</c:v>
                </c:pt>
                <c:pt idx="38">
                  <c:v>69330.001902384683</c:v>
                </c:pt>
                <c:pt idx="39">
                  <c:v>64445.001902384683</c:v>
                </c:pt>
                <c:pt idx="40">
                  <c:v>67571.001902384683</c:v>
                </c:pt>
                <c:pt idx="41">
                  <c:v>69698.001902384683</c:v>
                </c:pt>
                <c:pt idx="42">
                  <c:v>72460.001902384683</c:v>
                </c:pt>
                <c:pt idx="43">
                  <c:v>72348.001902384683</c:v>
                </c:pt>
                <c:pt idx="44">
                  <c:v>75047.001902384683</c:v>
                </c:pt>
                <c:pt idx="45">
                  <c:v>77420.001902384683</c:v>
                </c:pt>
                <c:pt idx="46">
                  <c:v>79633.001902384683</c:v>
                </c:pt>
                <c:pt idx="47">
                  <c:v>77792.001902384683</c:v>
                </c:pt>
                <c:pt idx="48">
                  <c:v>82706.001902384683</c:v>
                </c:pt>
                <c:pt idx="49">
                  <c:v>85083.001902384683</c:v>
                </c:pt>
                <c:pt idx="50">
                  <c:v>87171.001902384683</c:v>
                </c:pt>
              </c:numCache>
            </c:numRef>
          </c:val>
          <c:smooth val="0"/>
          <c:extLst>
            <c:ext xmlns:c16="http://schemas.microsoft.com/office/drawing/2014/chart" uri="{C3380CC4-5D6E-409C-BE32-E72D297353CC}">
              <c16:uniqueId val="{00000000-47A6-45F3-90C7-21BD0E2235CB}"/>
            </c:ext>
          </c:extLst>
        </c:ser>
        <c:dLbls>
          <c:showLegendKey val="0"/>
          <c:showVal val="0"/>
          <c:showCatName val="0"/>
          <c:showSerName val="0"/>
          <c:showPercent val="0"/>
          <c:showBubbleSize val="0"/>
        </c:dLbls>
        <c:smooth val="0"/>
        <c:axId val="128301200"/>
        <c:axId val="1"/>
      </c:lineChart>
      <c:catAx>
        <c:axId val="128301200"/>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88958.001902384683"/>
          <c:min val="0"/>
        </c:scaling>
        <c:delete val="0"/>
        <c:axPos val="l"/>
        <c:majorGridlines>
          <c:spPr>
            <a:ln>
              <a:noFill/>
            </a:ln>
          </c:spPr>
        </c:majorGridlines>
        <c:numFmt formatCode="General" sourceLinked="1"/>
        <c:majorTickMark val="none"/>
        <c:minorTickMark val="none"/>
        <c:tickLblPos val="none"/>
        <c:spPr>
          <a:ln w="9525" cmpd="sng" algn="ctr">
            <a:solidFill>
              <a:schemeClr val="tx1"/>
            </a:solidFill>
            <a:prstDash val="solid"/>
          </a:ln>
        </c:spPr>
        <c:crossAx val="128301200"/>
        <c:crosses val="min"/>
        <c:crossBetween val="midCat"/>
      </c:valAx>
    </c:plotArea>
    <c:plotVisOnly val="0"/>
    <c:dispBlanksAs val="gap"/>
    <c:showDLblsOverMax val="1"/>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2233511915758358E-2"/>
          <c:y val="7.5496688741721857E-2"/>
          <c:w val="0.91815998522076481"/>
          <c:h val="0.84834437086092718"/>
        </c:manualLayout>
      </c:layout>
      <c:barChart>
        <c:barDir val="col"/>
        <c:grouping val="stacked"/>
        <c:varyColors val="0"/>
        <c:ser>
          <c:idx val="0"/>
          <c:order val="0"/>
          <c:spPr>
            <a:solidFill>
              <a:srgbClr val="007770"/>
            </a:solidFill>
            <a:ln w="9525" cmpd="sng" algn="ctr">
              <a:solidFill>
                <a:schemeClr val="tx1"/>
              </a:solidFill>
              <a:prstDash val="solid"/>
            </a:ln>
          </c:spPr>
          <c:invertIfNegative val="0"/>
          <c:dPt>
            <c:idx val="0"/>
            <c:invertIfNegative val="0"/>
            <c:bubble3D val="0"/>
            <c:spPr>
              <a:solidFill>
                <a:srgbClr val="C30C3E"/>
              </a:solidFill>
              <a:ln w="9525" cmpd="sng" algn="ctr">
                <a:solidFill>
                  <a:schemeClr val="tx1"/>
                </a:solidFill>
                <a:prstDash val="solid"/>
              </a:ln>
            </c:spPr>
            <c:extLst>
              <c:ext xmlns:c16="http://schemas.microsoft.com/office/drawing/2014/chart" uri="{C3380CC4-5D6E-409C-BE32-E72D297353CC}">
                <c16:uniqueId val="{00000000-CA50-4D57-AD14-C8F9979EBE8E}"/>
              </c:ext>
            </c:extLst>
          </c:dPt>
          <c:dPt>
            <c:idx val="1"/>
            <c:invertIfNegative val="0"/>
            <c:bubble3D val="0"/>
            <c:spPr>
              <a:solidFill>
                <a:srgbClr val="C30C3E"/>
              </a:solidFill>
              <a:ln w="9525" cmpd="sng" algn="ctr">
                <a:solidFill>
                  <a:schemeClr val="tx1"/>
                </a:solidFill>
                <a:prstDash val="solid"/>
              </a:ln>
            </c:spPr>
            <c:extLst>
              <c:ext xmlns:c16="http://schemas.microsoft.com/office/drawing/2014/chart" uri="{C3380CC4-5D6E-409C-BE32-E72D297353CC}">
                <c16:uniqueId val="{00000001-CA50-4D57-AD14-C8F9979EBE8E}"/>
              </c:ext>
            </c:extLst>
          </c:dPt>
          <c:dPt>
            <c:idx val="2"/>
            <c:invertIfNegative val="0"/>
            <c:bubble3D val="0"/>
            <c:spPr>
              <a:solidFill>
                <a:srgbClr val="C30C3E"/>
              </a:solidFill>
              <a:ln w="9525" cmpd="sng" algn="ctr">
                <a:solidFill>
                  <a:schemeClr val="tx1"/>
                </a:solidFill>
                <a:prstDash val="solid"/>
              </a:ln>
            </c:spPr>
            <c:extLst>
              <c:ext xmlns:c16="http://schemas.microsoft.com/office/drawing/2014/chart" uri="{C3380CC4-5D6E-409C-BE32-E72D297353CC}">
                <c16:uniqueId val="{00000002-CA50-4D57-AD14-C8F9979EBE8E}"/>
              </c:ext>
            </c:extLst>
          </c:dPt>
          <c:dPt>
            <c:idx val="3"/>
            <c:invertIfNegative val="0"/>
            <c:bubble3D val="0"/>
            <c:spPr>
              <a:solidFill>
                <a:srgbClr val="C30C3E"/>
              </a:solidFill>
              <a:ln w="9525" cmpd="sng" algn="ctr">
                <a:solidFill>
                  <a:schemeClr val="tx1"/>
                </a:solidFill>
                <a:prstDash val="solid"/>
              </a:ln>
            </c:spPr>
            <c:extLst>
              <c:ext xmlns:c16="http://schemas.microsoft.com/office/drawing/2014/chart" uri="{C3380CC4-5D6E-409C-BE32-E72D297353CC}">
                <c16:uniqueId val="{00000003-CA50-4D57-AD14-C8F9979EBE8E}"/>
              </c:ext>
            </c:extLst>
          </c:dPt>
          <c:dLbls>
            <c:dLbl>
              <c:idx val="0"/>
              <c:layout>
                <c:manualLayout>
                  <c:x val="0"/>
                  <c:y val="-0.2324503311258278"/>
                </c:manualLayout>
              </c:layout>
              <c:numFmt formatCode="#,##0.0&quot;%&quot;;&quot;-&quot;#,##0.0&quot;%&quot;"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CA50-4D57-AD14-C8F9979EBE8E}"/>
                </c:ext>
              </c:extLst>
            </c:dLbl>
            <c:dLbl>
              <c:idx val="1"/>
              <c:layout>
                <c:manualLayout>
                  <c:x val="0"/>
                  <c:y val="-0.19536423841059603"/>
                </c:manualLayout>
              </c:layout>
              <c:numFmt formatCode="#,##0.0&quot;%&quot;;&quot;-&quot;#,##0.0&quot;%&quot;"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CA50-4D57-AD14-C8F9979EBE8E}"/>
                </c:ext>
              </c:extLst>
            </c:dLbl>
            <c:dLbl>
              <c:idx val="2"/>
              <c:layout>
                <c:manualLayout>
                  <c:x val="0"/>
                  <c:y val="-0.17019867549668874"/>
                </c:manualLayout>
              </c:layout>
              <c:numFmt formatCode="#,##0.0&quot;%&quot;;&quot;-&quot;#,##0.0&quot;%&quot;"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CA50-4D57-AD14-C8F9979EBE8E}"/>
                </c:ext>
              </c:extLst>
            </c:dLbl>
            <c:dLbl>
              <c:idx val="3"/>
              <c:layout>
                <c:manualLayout>
                  <c:x val="0"/>
                  <c:y val="-6.6887417218543049E-2"/>
                </c:manualLayout>
              </c:layout>
              <c:numFmt formatCode="#,##0.0&quot;%&quot;;&quot;-&quot;#,##0.0&quot;%&quot;"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CA50-4D57-AD14-C8F9979EBE8E}"/>
                </c:ext>
              </c:extLst>
            </c:dLbl>
            <c:dLbl>
              <c:idx val="4"/>
              <c:layout>
                <c:manualLayout>
                  <c:x val="0"/>
                  <c:y val="-5.9602649006622516E-2"/>
                </c:manualLayout>
              </c:layout>
              <c:numFmt formatCode="#,##0.0&quot;%&quot;;&quot;-&quot;#,##0.0&quot;%&quot;"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CA50-4D57-AD14-C8F9979EBE8E}"/>
                </c:ext>
              </c:extLst>
            </c:dLbl>
            <c:dLbl>
              <c:idx val="5"/>
              <c:layout>
                <c:manualLayout>
                  <c:x val="0"/>
                  <c:y val="-7.6158940397350994E-2"/>
                </c:manualLayout>
              </c:layout>
              <c:numFmt formatCode="#,##0.0&quot;%&quot;;&quot;-&quot;#,##0.0&quot;%&quot;"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CA50-4D57-AD14-C8F9979EBE8E}"/>
                </c:ext>
              </c:extLst>
            </c:dLbl>
            <c:dLbl>
              <c:idx val="6"/>
              <c:layout>
                <c:manualLayout>
                  <c:x val="0"/>
                  <c:y val="-0.10132450331125828"/>
                </c:manualLayout>
              </c:layout>
              <c:numFmt formatCode="#,##0.0&quot;%&quot;;&quot;-&quot;#,##0.0&quot;%&quot;"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CA50-4D57-AD14-C8F9979EBE8E}"/>
                </c:ext>
              </c:extLst>
            </c:dLbl>
            <c:dLbl>
              <c:idx val="7"/>
              <c:layout>
                <c:manualLayout>
                  <c:x val="0"/>
                  <c:y val="-0.10596026490066225"/>
                </c:manualLayout>
              </c:layout>
              <c:numFmt formatCode="#,##0.0&quot;%&quot;;&quot;-&quot;#,##0.0&quot;%&quot;"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CA50-4D57-AD14-C8F9979EBE8E}"/>
                </c:ext>
              </c:extLst>
            </c:dLbl>
            <c:dLbl>
              <c:idx val="8"/>
              <c:layout>
                <c:manualLayout>
                  <c:x val="0"/>
                  <c:y val="-0.10662251655629139"/>
                </c:manualLayout>
              </c:layout>
              <c:numFmt formatCode="#,##0.0&quot;%&quot;;&quot;-&quot;#,##0.0&quot;%&quot;"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CA50-4D57-AD14-C8F9979EBE8E}"/>
                </c:ext>
              </c:extLst>
            </c:dLbl>
            <c:dLbl>
              <c:idx val="9"/>
              <c:layout>
                <c:manualLayout>
                  <c:x val="0"/>
                  <c:y val="-0.10728476821192053"/>
                </c:manualLayout>
              </c:layout>
              <c:numFmt formatCode="#,##0.0&quot;%&quot;;&quot;-&quot;#,##0.0&quot;%&quot;"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CA50-4D57-AD14-C8F9979EBE8E}"/>
                </c:ext>
              </c:extLst>
            </c:dLbl>
            <c:dLbl>
              <c:idx val="10"/>
              <c:layout>
                <c:manualLayout>
                  <c:x val="0"/>
                  <c:y val="-0.1271523178807947"/>
                </c:manualLayout>
              </c:layout>
              <c:numFmt formatCode="#,##0.0&quot;%&quot;;&quot;-&quot;#,##0.0&quot;%&quot;"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CA50-4D57-AD14-C8F9979EBE8E}"/>
                </c:ext>
              </c:extLst>
            </c:dLbl>
            <c:dLbl>
              <c:idx val="11"/>
              <c:layout>
                <c:manualLayout>
                  <c:x val="0"/>
                  <c:y val="-0.16556291390728478"/>
                </c:manualLayout>
              </c:layout>
              <c:numFmt formatCode="#,##0.0&quot;%&quot;;&quot;-&quot;#,##0.0&quot;%&quot;"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CA50-4D57-AD14-C8F9979EBE8E}"/>
                </c:ext>
              </c:extLst>
            </c:dLbl>
            <c:dLbl>
              <c:idx val="12"/>
              <c:layout>
                <c:manualLayout>
                  <c:x val="0"/>
                  <c:y val="-0.19470198675496689"/>
                </c:manualLayout>
              </c:layout>
              <c:numFmt formatCode="#,##0.0&quot;%&quot;;&quot;-&quot;#,##0.0&quot;%&quot;"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C-CA50-4D57-AD14-C8F9979EBE8E}"/>
                </c:ext>
              </c:extLst>
            </c:dLbl>
            <c:dLbl>
              <c:idx val="13"/>
              <c:layout>
                <c:manualLayout>
                  <c:x val="0"/>
                  <c:y val="-0.20397350993377483"/>
                </c:manualLayout>
              </c:layout>
              <c:numFmt formatCode="#,##0.0&quot;%&quot;;&quot;-&quot;#,##0.0&quot;%&quot;"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D-CA50-4D57-AD14-C8F9979EBE8E}"/>
                </c:ext>
              </c:extLst>
            </c:dLbl>
            <c:dLbl>
              <c:idx val="14"/>
              <c:layout>
                <c:manualLayout>
                  <c:x val="0"/>
                  <c:y val="-0.22119205298013245"/>
                </c:manualLayout>
              </c:layout>
              <c:numFmt formatCode="#,##0.0&quot;%&quot;;&quot;-&quot;#,##0.0&quot;%&quot;"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E-CA50-4D57-AD14-C8F9979EBE8E}"/>
                </c:ext>
              </c:extLst>
            </c:dLbl>
            <c:dLbl>
              <c:idx val="15"/>
              <c:layout>
                <c:manualLayout>
                  <c:x val="0"/>
                  <c:y val="-0.25033112582781458"/>
                </c:manualLayout>
              </c:layout>
              <c:numFmt formatCode="#,##0.0&quot;%&quot;;&quot;-&quot;#,##0.0&quot;%&quot;"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F-CA50-4D57-AD14-C8F9979EBE8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Sheet1!$A$1:$P$1</c:f>
              <c:numCache>
                <c:formatCode>General</c:formatCode>
                <c:ptCount val="16"/>
                <c:pt idx="0">
                  <c:v>-8.6876655778363681</c:v>
                </c:pt>
                <c:pt idx="1">
                  <c:v>-6.9142279732760183</c:v>
                </c:pt>
                <c:pt idx="2">
                  <c:v>-5.7384161372690725</c:v>
                </c:pt>
                <c:pt idx="3">
                  <c:v>-0.8917355495879048</c:v>
                </c:pt>
                <c:pt idx="4">
                  <c:v>0.51543865995139326</c:v>
                </c:pt>
                <c:pt idx="5">
                  <c:v>1.2950513411877922</c:v>
                </c:pt>
                <c:pt idx="6">
                  <c:v>2.4432404929017162</c:v>
                </c:pt>
                <c:pt idx="7">
                  <c:v>2.7050739466110998</c:v>
                </c:pt>
                <c:pt idx="8">
                  <c:v>2.7164503338209327</c:v>
                </c:pt>
                <c:pt idx="9">
                  <c:v>2.725055864793513</c:v>
                </c:pt>
                <c:pt idx="10">
                  <c:v>3.6865216461599117</c:v>
                </c:pt>
                <c:pt idx="11">
                  <c:v>5.4744504466035524</c:v>
                </c:pt>
                <c:pt idx="12">
                  <c:v>6.8892494272331364</c:v>
                </c:pt>
                <c:pt idx="13">
                  <c:v>7.3075813010134283</c:v>
                </c:pt>
                <c:pt idx="14">
                  <c:v>8.1337733023141681</c:v>
                </c:pt>
                <c:pt idx="15">
                  <c:v>9.508748600004445</c:v>
                </c:pt>
              </c:numCache>
            </c:numRef>
          </c:val>
          <c:extLst>
            <c:ext xmlns:c16="http://schemas.microsoft.com/office/drawing/2014/chart" uri="{C3380CC4-5D6E-409C-BE32-E72D297353CC}">
              <c16:uniqueId val="{00000010-CA50-4D57-AD14-C8F9979EBE8E}"/>
            </c:ext>
          </c:extLst>
        </c:ser>
        <c:dLbls>
          <c:showLegendKey val="0"/>
          <c:showVal val="0"/>
          <c:showCatName val="0"/>
          <c:showSerName val="0"/>
          <c:showPercent val="0"/>
          <c:showBubbleSize val="0"/>
        </c:dLbls>
        <c:gapWidth val="80"/>
        <c:overlap val="100"/>
        <c:axId val="1259762703"/>
        <c:axId val="1"/>
      </c:barChart>
      <c:catAx>
        <c:axId val="1259762703"/>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At val="0"/>
        <c:auto val="0"/>
        <c:lblAlgn val="ctr"/>
        <c:lblOffset val="100"/>
        <c:noMultiLvlLbl val="0"/>
      </c:catAx>
      <c:valAx>
        <c:axId val="1"/>
        <c:scaling>
          <c:orientation val="minMax"/>
          <c:max val="10"/>
          <c:min val="-10"/>
        </c:scaling>
        <c:delete val="0"/>
        <c:axPos val="l"/>
        <c:majorGridlines>
          <c:spPr>
            <a:ln>
              <a:noFill/>
            </a:ln>
          </c:spPr>
        </c:majorGridlines>
        <c:numFmt formatCode="#,##0&quot;%&quot;;&quot;-&quot;#,##0&quot;%&quot;" sourceLinked="0"/>
        <c:majorTickMark val="out"/>
        <c:minorTickMark val="none"/>
        <c:tickLblPos val="nextTo"/>
        <c:spPr>
          <a:ln w="9525" cmpd="sng" algn="ctr">
            <a:solidFill>
              <a:schemeClr val="tx1"/>
            </a:solidFill>
            <a:prstDash val="solid"/>
          </a:ln>
        </c:spPr>
        <c:txPr>
          <a:bodyPr wrap="none"/>
          <a:lstStyle/>
          <a:p>
            <a:pPr>
              <a:defRPr sz="1200" kern="1200">
                <a:solidFill>
                  <a:schemeClr val="tx1"/>
                </a:solidFill>
                <a:latin typeface="+mn-lt"/>
                <a:ea typeface="+mn-ea"/>
                <a:cs typeface="+mn-cs"/>
              </a:defRPr>
            </a:pPr>
            <a:endParaRPr lang="en-US"/>
          </a:p>
        </c:txPr>
        <c:crossAx val="1259762703"/>
        <c:crosses val="min"/>
        <c:crossBetween val="between"/>
        <c:majorUnit val="5"/>
      </c:valAx>
    </c:plotArea>
    <c:plotVisOnly val="0"/>
    <c:dispBlanksAs val="gap"/>
    <c:showDLblsOverMax val="1"/>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172113289760349E-2"/>
          <c:y val="7.3868898077954534E-2"/>
          <c:w val="0.96165577342047925"/>
          <c:h val="0.76159706385671266"/>
        </c:manualLayout>
      </c:layout>
      <c:barChart>
        <c:barDir val="col"/>
        <c:grouping val="clustered"/>
        <c:varyColors val="0"/>
        <c:ser>
          <c:idx val="0"/>
          <c:order val="0"/>
          <c:tx>
            <c:strRef>
              <c:f>'Market Comp'!$B$21</c:f>
              <c:strCache>
                <c:ptCount val="1"/>
                <c:pt idx="0">
                  <c:v>All RCs</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'Market Comp'!$A$22:$A$33</c:f>
              <c:strCache>
                <c:ptCount val="8"/>
                <c:pt idx="0">
                  <c:v>PH IP Admits</c:v>
                </c:pt>
                <c:pt idx="1">
                  <c:v>BH IP Admits</c:v>
                </c:pt>
                <c:pt idx="2">
                  <c:v>ED Visits</c:v>
                </c:pt>
                <c:pt idx="3">
                  <c:v>OP Hospital Visits</c:v>
                </c:pt>
                <c:pt idx="4">
                  <c:v>BH OP Visits*</c:v>
                </c:pt>
                <c:pt idx="5">
                  <c:v>Urgent Care</c:v>
                </c:pt>
                <c:pt idx="6">
                  <c:v>PCP Visits *</c:v>
                </c:pt>
                <c:pt idx="7">
                  <c:v>Home Health</c:v>
                </c:pt>
              </c:strCache>
            </c:strRef>
          </c:cat>
          <c:val>
            <c:numRef>
              <c:f>'Market Comp'!$B$22:$B$33</c:f>
              <c:numCache>
                <c:formatCode>0%</c:formatCode>
                <c:ptCount val="8"/>
                <c:pt idx="0">
                  <c:v>-0.14378677759826616</c:v>
                </c:pt>
                <c:pt idx="1">
                  <c:v>-0.25232291982705773</c:v>
                </c:pt>
                <c:pt idx="2">
                  <c:v>-0.23637624552587905</c:v>
                </c:pt>
                <c:pt idx="3">
                  <c:v>-3.8768483217296014E-2</c:v>
                </c:pt>
                <c:pt idx="4">
                  <c:v>-6.2670901882237839E-2</c:v>
                </c:pt>
                <c:pt idx="5">
                  <c:v>0.60586432655242795</c:v>
                </c:pt>
                <c:pt idx="6">
                  <c:v>-8.5705581533381273E-2</c:v>
                </c:pt>
                <c:pt idx="7">
                  <c:v>-0.11439221154910048</c:v>
                </c:pt>
              </c:numCache>
            </c:numRef>
          </c:val>
          <c:extLst>
            <c:ext xmlns:c16="http://schemas.microsoft.com/office/drawing/2014/chart" uri="{C3380CC4-5D6E-409C-BE32-E72D297353CC}">
              <c16:uniqueId val="{00000000-D026-48BE-8EEF-053CB73CE50A}"/>
            </c:ext>
          </c:extLst>
        </c:ser>
        <c:dLbls>
          <c:dLblPos val="outEnd"/>
          <c:showLegendKey val="0"/>
          <c:showVal val="1"/>
          <c:showCatName val="0"/>
          <c:showSerName val="0"/>
          <c:showPercent val="0"/>
          <c:showBubbleSize val="0"/>
        </c:dLbls>
        <c:gapWidth val="219"/>
        <c:overlap val="-27"/>
        <c:axId val="1074426264"/>
        <c:axId val="1074421016"/>
      </c:barChart>
      <c:catAx>
        <c:axId val="1074426264"/>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74421016"/>
        <c:crosses val="autoZero"/>
        <c:auto val="1"/>
        <c:lblAlgn val="ctr"/>
        <c:lblOffset val="100"/>
        <c:noMultiLvlLbl val="0"/>
      </c:catAx>
      <c:valAx>
        <c:axId val="1074421016"/>
        <c:scaling>
          <c:orientation val="minMax"/>
        </c:scaling>
        <c:delete val="1"/>
        <c:axPos val="l"/>
        <c:numFmt formatCode="0%" sourceLinked="1"/>
        <c:majorTickMark val="none"/>
        <c:minorTickMark val="none"/>
        <c:tickLblPos val="nextTo"/>
        <c:crossAx val="10744262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b="1">
          <a:latin typeface="Arial" panose="020B0604020202020204" pitchFamily="34" charset="0"/>
          <a:cs typeface="Arial" panose="020B0604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600"/>
              <a:t>Cumulative Number</a:t>
            </a:r>
            <a:r>
              <a:rPr lang="en-US" sz="1600" baseline="0"/>
              <a:t> of Flexible Service Provided per Category</a:t>
            </a:r>
            <a:endParaRPr lang="en-US" sz="1600"/>
          </a:p>
        </c:rich>
      </c:tx>
      <c:layout>
        <c:manualLayout>
          <c:xMode val="edge"/>
          <c:yMode val="edge"/>
          <c:x val="0.17391091125051941"/>
          <c:y val="1.3421409720059688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3035037035897032E-2"/>
          <c:y val="0.1847869067781964"/>
          <c:w val="0.90543769706940136"/>
          <c:h val="0.63587639556185405"/>
        </c:manualLayout>
      </c:layout>
      <c:barChart>
        <c:barDir val="col"/>
        <c:grouping val="stacked"/>
        <c:varyColors val="0"/>
        <c:ser>
          <c:idx val="0"/>
          <c:order val="0"/>
          <c:tx>
            <c:strRef>
              <c:f>Sheet1!$B$1</c:f>
              <c:strCache>
                <c:ptCount val="1"/>
                <c:pt idx="0">
                  <c:v>Nutrition</c:v>
                </c:pt>
              </c:strCache>
            </c:strRef>
          </c:tx>
          <c:spPr>
            <a:solidFill>
              <a:schemeClr val="accent5"/>
            </a:solidFill>
            <a:ln>
              <a:noFill/>
            </a:ln>
            <a:effectLst/>
          </c:spPr>
          <c:invertIfNegative val="0"/>
          <c:cat>
            <c:strRef>
              <c:f>Sheet1!$A$2:$A$9</c:f>
              <c:strCache>
                <c:ptCount val="8"/>
                <c:pt idx="0">
                  <c:v>CY20 - Q1</c:v>
                </c:pt>
                <c:pt idx="1">
                  <c:v>CY20 - Q2</c:v>
                </c:pt>
                <c:pt idx="2">
                  <c:v>CY20 - Q3</c:v>
                </c:pt>
                <c:pt idx="3">
                  <c:v>CY20 - Q4</c:v>
                </c:pt>
                <c:pt idx="4">
                  <c:v>CY21 - Q1</c:v>
                </c:pt>
                <c:pt idx="5">
                  <c:v>CY21 - Q2</c:v>
                </c:pt>
                <c:pt idx="6">
                  <c:v>CY21 - Q3</c:v>
                </c:pt>
                <c:pt idx="7">
                  <c:v>CY21 - Q4</c:v>
                </c:pt>
              </c:strCache>
            </c:strRef>
          </c:cat>
          <c:val>
            <c:numRef>
              <c:f>Sheet1!$B$2:$B$9</c:f>
              <c:numCache>
                <c:formatCode>#,##0</c:formatCode>
                <c:ptCount val="8"/>
                <c:pt idx="0" formatCode="General">
                  <c:v>29</c:v>
                </c:pt>
                <c:pt idx="1">
                  <c:v>1228</c:v>
                </c:pt>
                <c:pt idx="2">
                  <c:v>2682</c:v>
                </c:pt>
                <c:pt idx="3">
                  <c:v>3980</c:v>
                </c:pt>
                <c:pt idx="4">
                  <c:v>2453</c:v>
                </c:pt>
                <c:pt idx="5">
                  <c:v>3114</c:v>
                </c:pt>
                <c:pt idx="6">
                  <c:v>3910</c:v>
                </c:pt>
                <c:pt idx="7">
                  <c:v>5053</c:v>
                </c:pt>
              </c:numCache>
            </c:numRef>
          </c:val>
          <c:extLst>
            <c:ext xmlns:c16="http://schemas.microsoft.com/office/drawing/2014/chart" uri="{C3380CC4-5D6E-409C-BE32-E72D297353CC}">
              <c16:uniqueId val="{00000000-E526-4EB8-AF84-F329BD60B52A}"/>
            </c:ext>
          </c:extLst>
        </c:ser>
        <c:ser>
          <c:idx val="1"/>
          <c:order val="1"/>
          <c:tx>
            <c:strRef>
              <c:f>Sheet1!$C$1</c:f>
              <c:strCache>
                <c:ptCount val="1"/>
                <c:pt idx="0">
                  <c:v>Pretenancy Individual</c:v>
                </c:pt>
              </c:strCache>
            </c:strRef>
          </c:tx>
          <c:spPr>
            <a:solidFill>
              <a:schemeClr val="accent2"/>
            </a:solidFill>
            <a:ln>
              <a:noFill/>
            </a:ln>
            <a:effectLst/>
          </c:spPr>
          <c:invertIfNegative val="0"/>
          <c:cat>
            <c:strRef>
              <c:f>Sheet1!$A$2:$A$9</c:f>
              <c:strCache>
                <c:ptCount val="8"/>
                <c:pt idx="0">
                  <c:v>CY20 - Q1</c:v>
                </c:pt>
                <c:pt idx="1">
                  <c:v>CY20 - Q2</c:v>
                </c:pt>
                <c:pt idx="2">
                  <c:v>CY20 - Q3</c:v>
                </c:pt>
                <c:pt idx="3">
                  <c:v>CY20 - Q4</c:v>
                </c:pt>
                <c:pt idx="4">
                  <c:v>CY21 - Q1</c:v>
                </c:pt>
                <c:pt idx="5">
                  <c:v>CY21 - Q2</c:v>
                </c:pt>
                <c:pt idx="6">
                  <c:v>CY21 - Q3</c:v>
                </c:pt>
                <c:pt idx="7">
                  <c:v>CY21 - Q4</c:v>
                </c:pt>
              </c:strCache>
            </c:strRef>
          </c:cat>
          <c:val>
            <c:numRef>
              <c:f>Sheet1!$C$2:$C$9</c:f>
              <c:numCache>
                <c:formatCode>General</c:formatCode>
                <c:ptCount val="8"/>
                <c:pt idx="0">
                  <c:v>17</c:v>
                </c:pt>
                <c:pt idx="1">
                  <c:v>61</c:v>
                </c:pt>
                <c:pt idx="2">
                  <c:v>225</c:v>
                </c:pt>
                <c:pt idx="3">
                  <c:v>377</c:v>
                </c:pt>
                <c:pt idx="4">
                  <c:v>583</c:v>
                </c:pt>
                <c:pt idx="5">
                  <c:v>837</c:v>
                </c:pt>
                <c:pt idx="6">
                  <c:v>860</c:v>
                </c:pt>
                <c:pt idx="7">
                  <c:v>894</c:v>
                </c:pt>
              </c:numCache>
            </c:numRef>
          </c:val>
          <c:extLst>
            <c:ext xmlns:c16="http://schemas.microsoft.com/office/drawing/2014/chart" uri="{C3380CC4-5D6E-409C-BE32-E72D297353CC}">
              <c16:uniqueId val="{00000001-E526-4EB8-AF84-F329BD60B52A}"/>
            </c:ext>
          </c:extLst>
        </c:ser>
        <c:ser>
          <c:idx val="2"/>
          <c:order val="2"/>
          <c:tx>
            <c:strRef>
              <c:f>Sheet1!$D$1</c:f>
              <c:strCache>
                <c:ptCount val="1"/>
                <c:pt idx="0">
                  <c:v>Pretenancy Transitional</c:v>
                </c:pt>
              </c:strCache>
            </c:strRef>
          </c:tx>
          <c:spPr>
            <a:solidFill>
              <a:schemeClr val="accent3"/>
            </a:solidFill>
            <a:ln>
              <a:noFill/>
            </a:ln>
            <a:effectLst/>
          </c:spPr>
          <c:invertIfNegative val="0"/>
          <c:cat>
            <c:strRef>
              <c:f>Sheet1!$A$2:$A$9</c:f>
              <c:strCache>
                <c:ptCount val="8"/>
                <c:pt idx="0">
                  <c:v>CY20 - Q1</c:v>
                </c:pt>
                <c:pt idx="1">
                  <c:v>CY20 - Q2</c:v>
                </c:pt>
                <c:pt idx="2">
                  <c:v>CY20 - Q3</c:v>
                </c:pt>
                <c:pt idx="3">
                  <c:v>CY20 - Q4</c:v>
                </c:pt>
                <c:pt idx="4">
                  <c:v>CY21 - Q1</c:v>
                </c:pt>
                <c:pt idx="5">
                  <c:v>CY21 - Q2</c:v>
                </c:pt>
                <c:pt idx="6">
                  <c:v>CY21 - Q3</c:v>
                </c:pt>
                <c:pt idx="7">
                  <c:v>CY21 - Q4</c:v>
                </c:pt>
              </c:strCache>
            </c:strRef>
          </c:cat>
          <c:val>
            <c:numRef>
              <c:f>Sheet1!$D$2:$D$9</c:f>
              <c:numCache>
                <c:formatCode>General</c:formatCode>
                <c:ptCount val="8"/>
                <c:pt idx="0">
                  <c:v>0</c:v>
                </c:pt>
                <c:pt idx="1">
                  <c:v>6</c:v>
                </c:pt>
                <c:pt idx="2">
                  <c:v>66</c:v>
                </c:pt>
                <c:pt idx="3">
                  <c:v>62</c:v>
                </c:pt>
                <c:pt idx="4">
                  <c:v>123</c:v>
                </c:pt>
                <c:pt idx="5">
                  <c:v>144</c:v>
                </c:pt>
                <c:pt idx="6">
                  <c:v>197</c:v>
                </c:pt>
                <c:pt idx="7">
                  <c:v>161</c:v>
                </c:pt>
              </c:numCache>
            </c:numRef>
          </c:val>
          <c:extLst>
            <c:ext xmlns:c16="http://schemas.microsoft.com/office/drawing/2014/chart" uri="{C3380CC4-5D6E-409C-BE32-E72D297353CC}">
              <c16:uniqueId val="{00000002-E526-4EB8-AF84-F329BD60B52A}"/>
            </c:ext>
          </c:extLst>
        </c:ser>
        <c:ser>
          <c:idx val="3"/>
          <c:order val="3"/>
          <c:tx>
            <c:strRef>
              <c:f>Sheet1!$E$1</c:f>
              <c:strCache>
                <c:ptCount val="1"/>
                <c:pt idx="0">
                  <c:v>Tenancy Sustaining</c:v>
                </c:pt>
              </c:strCache>
            </c:strRef>
          </c:tx>
          <c:spPr>
            <a:solidFill>
              <a:schemeClr val="accent4"/>
            </a:solidFill>
            <a:ln>
              <a:noFill/>
            </a:ln>
            <a:effectLst/>
          </c:spPr>
          <c:invertIfNegative val="0"/>
          <c:cat>
            <c:strRef>
              <c:f>Sheet1!$A$2:$A$9</c:f>
              <c:strCache>
                <c:ptCount val="8"/>
                <c:pt idx="0">
                  <c:v>CY20 - Q1</c:v>
                </c:pt>
                <c:pt idx="1">
                  <c:v>CY20 - Q2</c:v>
                </c:pt>
                <c:pt idx="2">
                  <c:v>CY20 - Q3</c:v>
                </c:pt>
                <c:pt idx="3">
                  <c:v>CY20 - Q4</c:v>
                </c:pt>
                <c:pt idx="4">
                  <c:v>CY21 - Q1</c:v>
                </c:pt>
                <c:pt idx="5">
                  <c:v>CY21 - Q2</c:v>
                </c:pt>
                <c:pt idx="6">
                  <c:v>CY21 - Q3</c:v>
                </c:pt>
                <c:pt idx="7">
                  <c:v>CY21 - Q4</c:v>
                </c:pt>
              </c:strCache>
            </c:strRef>
          </c:cat>
          <c:val>
            <c:numRef>
              <c:f>Sheet1!$E$2:$E$9</c:f>
              <c:numCache>
                <c:formatCode>General</c:formatCode>
                <c:ptCount val="8"/>
                <c:pt idx="0">
                  <c:v>10</c:v>
                </c:pt>
                <c:pt idx="1">
                  <c:v>79</c:v>
                </c:pt>
                <c:pt idx="2">
                  <c:v>293</c:v>
                </c:pt>
                <c:pt idx="3">
                  <c:v>378</c:v>
                </c:pt>
                <c:pt idx="4">
                  <c:v>387</c:v>
                </c:pt>
                <c:pt idx="5">
                  <c:v>489</c:v>
                </c:pt>
                <c:pt idx="6">
                  <c:v>642</c:v>
                </c:pt>
                <c:pt idx="7">
                  <c:v>679</c:v>
                </c:pt>
              </c:numCache>
            </c:numRef>
          </c:val>
          <c:extLst>
            <c:ext xmlns:c16="http://schemas.microsoft.com/office/drawing/2014/chart" uri="{C3380CC4-5D6E-409C-BE32-E72D297353CC}">
              <c16:uniqueId val="{00000003-E526-4EB8-AF84-F329BD60B52A}"/>
            </c:ext>
          </c:extLst>
        </c:ser>
        <c:ser>
          <c:idx val="4"/>
          <c:order val="4"/>
          <c:tx>
            <c:strRef>
              <c:f>Sheet1!$F$1</c:f>
              <c:strCache>
                <c:ptCount val="1"/>
                <c:pt idx="0">
                  <c:v>Home Modifications</c:v>
                </c:pt>
              </c:strCache>
            </c:strRef>
          </c:tx>
          <c:spPr>
            <a:solidFill>
              <a:schemeClr val="accent1">
                <a:lumMod val="90000"/>
              </a:schemeClr>
            </a:solidFill>
            <a:ln>
              <a:noFill/>
            </a:ln>
            <a:effectLst/>
          </c:spPr>
          <c:invertIfNegative val="0"/>
          <c:cat>
            <c:strRef>
              <c:f>Sheet1!$A$2:$A$9</c:f>
              <c:strCache>
                <c:ptCount val="8"/>
                <c:pt idx="0">
                  <c:v>CY20 - Q1</c:v>
                </c:pt>
                <c:pt idx="1">
                  <c:v>CY20 - Q2</c:v>
                </c:pt>
                <c:pt idx="2">
                  <c:v>CY20 - Q3</c:v>
                </c:pt>
                <c:pt idx="3">
                  <c:v>CY20 - Q4</c:v>
                </c:pt>
                <c:pt idx="4">
                  <c:v>CY21 - Q1</c:v>
                </c:pt>
                <c:pt idx="5">
                  <c:v>CY21 - Q2</c:v>
                </c:pt>
                <c:pt idx="6">
                  <c:v>CY21 - Q3</c:v>
                </c:pt>
                <c:pt idx="7">
                  <c:v>CY21 - Q4</c:v>
                </c:pt>
              </c:strCache>
            </c:strRef>
          </c:cat>
          <c:val>
            <c:numRef>
              <c:f>Sheet1!$F$2:$F$9</c:f>
              <c:numCache>
                <c:formatCode>General</c:formatCode>
                <c:ptCount val="8"/>
                <c:pt idx="0">
                  <c:v>0</c:v>
                </c:pt>
                <c:pt idx="1">
                  <c:v>3</c:v>
                </c:pt>
                <c:pt idx="2">
                  <c:v>68</c:v>
                </c:pt>
                <c:pt idx="3">
                  <c:v>109</c:v>
                </c:pt>
                <c:pt idx="4">
                  <c:v>103</c:v>
                </c:pt>
                <c:pt idx="5">
                  <c:v>105</c:v>
                </c:pt>
                <c:pt idx="6">
                  <c:v>172</c:v>
                </c:pt>
                <c:pt idx="7">
                  <c:v>145</c:v>
                </c:pt>
              </c:numCache>
            </c:numRef>
          </c:val>
          <c:extLst>
            <c:ext xmlns:c16="http://schemas.microsoft.com/office/drawing/2014/chart" uri="{C3380CC4-5D6E-409C-BE32-E72D297353CC}">
              <c16:uniqueId val="{00000004-E526-4EB8-AF84-F329BD60B52A}"/>
            </c:ext>
          </c:extLst>
        </c:ser>
        <c:dLbls>
          <c:showLegendKey val="0"/>
          <c:showVal val="0"/>
          <c:showCatName val="0"/>
          <c:showSerName val="0"/>
          <c:showPercent val="0"/>
          <c:showBubbleSize val="0"/>
        </c:dLbls>
        <c:gapWidth val="150"/>
        <c:overlap val="100"/>
        <c:axId val="634126256"/>
        <c:axId val="634124288"/>
      </c:barChart>
      <c:lineChart>
        <c:grouping val="standard"/>
        <c:varyColors val="0"/>
        <c:ser>
          <c:idx val="5"/>
          <c:order val="5"/>
          <c:tx>
            <c:strRef>
              <c:f>Sheet1!$G$1</c:f>
              <c:strCache>
                <c:ptCount val="1"/>
                <c:pt idx="0">
                  <c:v>Expenditures</c:v>
                </c:pt>
              </c:strCache>
            </c:strRef>
          </c:tx>
          <c:spPr>
            <a:ln w="28575" cap="rnd">
              <a:solidFill>
                <a:schemeClr val="accent6"/>
              </a:solidFill>
              <a:round/>
            </a:ln>
            <a:effectLst/>
          </c:spPr>
          <c:marker>
            <c:symbol val="none"/>
          </c:marker>
          <c:dLbls>
            <c:dLbl>
              <c:idx val="1"/>
              <c:layout>
                <c:manualLayout>
                  <c:x val="-3.9875796909477811E-2"/>
                  <c:y val="-0.10345633618780366"/>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A8C-45AD-A97B-115D18743AA5}"/>
                </c:ext>
              </c:extLst>
            </c:dLbl>
            <c:dLbl>
              <c:idx val="2"/>
              <c:layout>
                <c:manualLayout>
                  <c:x val="-3.8387478625932996E-2"/>
                  <c:y val="-0.1034563361878038"/>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A8C-45AD-A97B-115D18743AA5}"/>
                </c:ext>
              </c:extLst>
            </c:dLbl>
            <c:dLbl>
              <c:idx val="3"/>
              <c:layout>
                <c:manualLayout>
                  <c:x val="-4.1133484454281145E-2"/>
                  <c:y val="-0.2008772616719865"/>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C96-4AC7-A867-AA7C82F112F2}"/>
                </c:ext>
              </c:extLst>
            </c:dLbl>
            <c:dLbl>
              <c:idx val="4"/>
              <c:layout>
                <c:manualLayout>
                  <c:x val="-4.0093067940792121E-2"/>
                  <c:y val="-0.13083394789958591"/>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C96-4AC7-A867-AA7C82F112F2}"/>
                </c:ext>
              </c:extLst>
            </c:dLbl>
            <c:dLbl>
              <c:idx val="5"/>
              <c:layout>
                <c:manualLayout>
                  <c:x val="-4.1492321508156384E-2"/>
                  <c:y val="-0.12417530273475168"/>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C96-4AC7-A867-AA7C82F112F2}"/>
                </c:ext>
              </c:extLst>
            </c:dLbl>
            <c:dLbl>
              <c:idx val="6"/>
              <c:layout>
                <c:manualLayout>
                  <c:x val="-3.9974236858940589E-2"/>
                  <c:y val="-0.10017595489570684"/>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C96-4AC7-A867-AA7C82F112F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CY20 - Q1</c:v>
                </c:pt>
                <c:pt idx="1">
                  <c:v>CY20 - Q2</c:v>
                </c:pt>
                <c:pt idx="2">
                  <c:v>CY20 - Q3</c:v>
                </c:pt>
                <c:pt idx="3">
                  <c:v>CY20 - Q4</c:v>
                </c:pt>
                <c:pt idx="4">
                  <c:v>CY21 - Q1</c:v>
                </c:pt>
                <c:pt idx="5">
                  <c:v>CY21 - Q2</c:v>
                </c:pt>
                <c:pt idx="6">
                  <c:v>CY21 - Q3</c:v>
                </c:pt>
                <c:pt idx="7">
                  <c:v>CY21 - Q4</c:v>
                </c:pt>
              </c:strCache>
            </c:strRef>
          </c:cat>
          <c:val>
            <c:numRef>
              <c:f>Sheet1!$G$2:$G$9</c:f>
              <c:numCache>
                <c:formatCode>"$"###,##0.0,,\ "M"</c:formatCode>
                <c:ptCount val="8"/>
                <c:pt idx="0">
                  <c:v>200000</c:v>
                </c:pt>
                <c:pt idx="1">
                  <c:v>900000</c:v>
                </c:pt>
                <c:pt idx="2">
                  <c:v>2500000</c:v>
                </c:pt>
                <c:pt idx="3">
                  <c:v>3100000</c:v>
                </c:pt>
                <c:pt idx="4">
                  <c:v>3400000</c:v>
                </c:pt>
                <c:pt idx="5">
                  <c:v>4700000</c:v>
                </c:pt>
                <c:pt idx="6">
                  <c:v>7300000</c:v>
                </c:pt>
                <c:pt idx="7">
                  <c:v>7100000</c:v>
                </c:pt>
              </c:numCache>
            </c:numRef>
          </c:val>
          <c:smooth val="0"/>
          <c:extLst>
            <c:ext xmlns:c16="http://schemas.microsoft.com/office/drawing/2014/chart" uri="{C3380CC4-5D6E-409C-BE32-E72D297353CC}">
              <c16:uniqueId val="{00000001-361A-4AD8-B94B-2F9BC1BC3607}"/>
            </c:ext>
          </c:extLst>
        </c:ser>
        <c:dLbls>
          <c:showLegendKey val="0"/>
          <c:showVal val="0"/>
          <c:showCatName val="0"/>
          <c:showSerName val="0"/>
          <c:showPercent val="0"/>
          <c:showBubbleSize val="0"/>
        </c:dLbls>
        <c:marker val="1"/>
        <c:smooth val="0"/>
        <c:axId val="720207824"/>
        <c:axId val="720204496"/>
      </c:lineChart>
      <c:catAx>
        <c:axId val="634126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34124288"/>
        <c:crosses val="autoZero"/>
        <c:auto val="0"/>
        <c:lblAlgn val="ctr"/>
        <c:lblOffset val="100"/>
        <c:noMultiLvlLbl val="0"/>
      </c:catAx>
      <c:valAx>
        <c:axId val="6341242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1000" i="1"/>
                  <a:t># of Services</a:t>
                </a:r>
              </a:p>
            </c:rich>
          </c:tx>
          <c:layout>
            <c:manualLayout>
              <c:xMode val="edge"/>
              <c:yMode val="edge"/>
              <c:x val="0"/>
              <c:y val="5.4686938368237771E-2"/>
            </c:manualLayout>
          </c:layout>
          <c:overlay val="0"/>
          <c:spPr>
            <a:noFill/>
            <a:ln>
              <a:noFill/>
            </a:ln>
            <a:effectLst/>
          </c:spPr>
          <c:txPr>
            <a:bodyPr rot="0" spcFirstLastPara="1" vertOverflow="ellipsis"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34126256"/>
        <c:crosses val="autoZero"/>
        <c:crossBetween val="between"/>
      </c:valAx>
      <c:valAx>
        <c:axId val="720204496"/>
        <c:scaling>
          <c:orientation val="minMax"/>
          <c:max val="8000000"/>
        </c:scaling>
        <c:delete val="0"/>
        <c:axPos val="r"/>
        <c:numFmt formatCode="&quot;$&quot;###,##0.0,,\ &quot;M&quot;" sourceLinked="1"/>
        <c:majorTickMark val="out"/>
        <c:minorTickMark val="none"/>
        <c:tickLblPos val="high"/>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20207824"/>
        <c:crosses val="max"/>
        <c:crossBetween val="between"/>
        <c:majorUnit val="1000000"/>
      </c:valAx>
      <c:catAx>
        <c:axId val="720207824"/>
        <c:scaling>
          <c:orientation val="minMax"/>
        </c:scaling>
        <c:delete val="1"/>
        <c:axPos val="b"/>
        <c:numFmt formatCode="General" sourceLinked="1"/>
        <c:majorTickMark val="out"/>
        <c:minorTickMark val="none"/>
        <c:tickLblPos val="nextTo"/>
        <c:crossAx val="720204496"/>
        <c:crosses val="autoZero"/>
        <c:auto val="1"/>
        <c:lblAlgn val="ctr"/>
        <c:lblOffset val="100"/>
        <c:noMultiLvlLbl val="0"/>
      </c:catAx>
      <c:spPr>
        <a:noFill/>
        <a:ln>
          <a:noFill/>
        </a:ln>
        <a:effectLst/>
      </c:spPr>
    </c:plotArea>
    <c:legend>
      <c:legendPos val="b"/>
      <c:layout>
        <c:manualLayout>
          <c:xMode val="edge"/>
          <c:yMode val="edge"/>
          <c:x val="7.1711159375332886E-2"/>
          <c:y val="0.14607817482796995"/>
          <c:w val="0.23500991020753131"/>
          <c:h val="0.33303218613000912"/>
        </c:manualLayout>
      </c:layout>
      <c:overlay val="0"/>
      <c:spPr>
        <a:solidFill>
          <a:schemeClr val="bg2"/>
        </a:solidFill>
        <a:ln>
          <a:solidFill>
            <a:schemeClr val="accent1"/>
          </a:solid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2"/>
    </a:solid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b="1"/>
              <a:t>ED Visits per 1,000 member</a:t>
            </a:r>
            <a:r>
              <a:rPr lang="en-US" b="1" baseline="0"/>
              <a:t> month</a:t>
            </a:r>
            <a:r>
              <a:rPr lang="en-US" b="1"/>
              <a:t>s (BH CPs) - All time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3"/>
              </a:solidFill>
              <a:round/>
            </a:ln>
            <a:effectLst/>
          </c:spPr>
          <c:marker>
            <c:symbol val="none"/>
          </c:marker>
          <c:dLbls>
            <c:dLbl>
              <c:idx val="2"/>
              <c:delete val="1"/>
              <c:extLst>
                <c:ext xmlns:c15="http://schemas.microsoft.com/office/drawing/2012/chart" uri="{CE6537A1-D6FC-4f65-9D91-7224C49458BB}"/>
                <c:ext xmlns:c16="http://schemas.microsoft.com/office/drawing/2014/chart" uri="{C3380CC4-5D6E-409C-BE32-E72D297353CC}">
                  <c16:uniqueId val="{00000002-4A94-41C6-BED5-A910B6925ECD}"/>
                </c:ext>
              </c:extLst>
            </c:dLbl>
            <c:dLbl>
              <c:idx val="3"/>
              <c:delete val="1"/>
              <c:extLst>
                <c:ext xmlns:c15="http://schemas.microsoft.com/office/drawing/2012/chart" uri="{CE6537A1-D6FC-4f65-9D91-7224C49458BB}"/>
                <c:ext xmlns:c16="http://schemas.microsoft.com/office/drawing/2014/chart" uri="{C3380CC4-5D6E-409C-BE32-E72D297353CC}">
                  <c16:uniqueId val="{00000003-4A94-41C6-BED5-A910B6925ECD}"/>
                </c:ext>
              </c:extLst>
            </c:dLbl>
            <c:dLbl>
              <c:idx val="4"/>
              <c:delete val="1"/>
              <c:extLst>
                <c:ext xmlns:c15="http://schemas.microsoft.com/office/drawing/2012/chart" uri="{CE6537A1-D6FC-4f65-9D91-7224C49458BB}"/>
                <c:ext xmlns:c16="http://schemas.microsoft.com/office/drawing/2014/chart" uri="{C3380CC4-5D6E-409C-BE32-E72D297353CC}">
                  <c16:uniqueId val="{00000004-4A94-41C6-BED5-A910B6925ECD}"/>
                </c:ext>
              </c:extLst>
            </c:dLbl>
            <c:dLbl>
              <c:idx val="6"/>
              <c:delete val="1"/>
              <c:extLst>
                <c:ext xmlns:c15="http://schemas.microsoft.com/office/drawing/2012/chart" uri="{CE6537A1-D6FC-4f65-9D91-7224C49458BB}"/>
                <c:ext xmlns:c16="http://schemas.microsoft.com/office/drawing/2014/chart" uri="{C3380CC4-5D6E-409C-BE32-E72D297353CC}">
                  <c16:uniqueId val="{00000005-4A94-41C6-BED5-A910B6925ECD}"/>
                </c:ext>
              </c:extLst>
            </c:dLbl>
            <c:dLbl>
              <c:idx val="8"/>
              <c:layout>
                <c:manualLayout>
                  <c:x val="-4.4465441819772633E-2"/>
                  <c:y val="-5.14862658296745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A94-41C6-BED5-A910B6925ECD}"/>
                </c:ext>
              </c:extLst>
            </c:dLbl>
            <c:dLbl>
              <c:idx val="10"/>
              <c:delete val="1"/>
              <c:extLst>
                <c:ext xmlns:c15="http://schemas.microsoft.com/office/drawing/2012/chart" uri="{CE6537A1-D6FC-4f65-9D91-7224C49458BB}"/>
                <c:ext xmlns:c16="http://schemas.microsoft.com/office/drawing/2014/chart" uri="{C3380CC4-5D6E-409C-BE32-E72D297353CC}">
                  <c16:uniqueId val="{00000006-4A94-41C6-BED5-A910B6925ECD}"/>
                </c:ext>
              </c:extLst>
            </c:dLbl>
            <c:dLbl>
              <c:idx val="11"/>
              <c:delete val="1"/>
              <c:extLst>
                <c:ext xmlns:c15="http://schemas.microsoft.com/office/drawing/2012/chart" uri="{CE6537A1-D6FC-4f65-9D91-7224C49458BB}"/>
                <c:ext xmlns:c16="http://schemas.microsoft.com/office/drawing/2014/chart" uri="{C3380CC4-5D6E-409C-BE32-E72D297353CC}">
                  <c16:uniqueId val="{00000007-4A94-41C6-BED5-A910B6925ECD}"/>
                </c:ext>
              </c:extLst>
            </c:dLbl>
            <c:dLbl>
              <c:idx val="12"/>
              <c:delete val="1"/>
              <c:extLst>
                <c:ext xmlns:c15="http://schemas.microsoft.com/office/drawing/2012/chart" uri="{CE6537A1-D6FC-4f65-9D91-7224C49458BB}"/>
                <c:ext xmlns:c16="http://schemas.microsoft.com/office/drawing/2014/chart" uri="{C3380CC4-5D6E-409C-BE32-E72D297353CC}">
                  <c16:uniqueId val="{00000008-4A94-41C6-BED5-A910B6925EC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5">
                    <a:lumMod val="75000"/>
                  </a:schemeClr>
                </a:solidFill>
                <a:prstDash val="sysDot"/>
              </a:ln>
              <a:effectLst/>
            </c:spPr>
            <c:trendlineType val="linear"/>
            <c:dispRSqr val="0"/>
            <c:dispEq val="0"/>
          </c:trendline>
          <c:cat>
            <c:strRef>
              <c:f>'ED Qtrs'!$D$7:$D$20</c:f>
              <c:strCache>
                <c:ptCount val="14"/>
                <c:pt idx="0">
                  <c:v>Q3 2018</c:v>
                </c:pt>
                <c:pt idx="1">
                  <c:v>Q4 2018</c:v>
                </c:pt>
                <c:pt idx="2">
                  <c:v>Q1 2019</c:v>
                </c:pt>
                <c:pt idx="3">
                  <c:v>Q2 2019</c:v>
                </c:pt>
                <c:pt idx="4">
                  <c:v>Q3 2019</c:v>
                </c:pt>
                <c:pt idx="5">
                  <c:v>Q4 2019</c:v>
                </c:pt>
                <c:pt idx="6">
                  <c:v>Q1 2020</c:v>
                </c:pt>
                <c:pt idx="7">
                  <c:v>Q2 2020</c:v>
                </c:pt>
                <c:pt idx="8">
                  <c:v>Q3 2020</c:v>
                </c:pt>
                <c:pt idx="9">
                  <c:v>Q4 2020</c:v>
                </c:pt>
                <c:pt idx="10">
                  <c:v>Q1 2021</c:v>
                </c:pt>
                <c:pt idx="11">
                  <c:v>Q2 2021</c:v>
                </c:pt>
                <c:pt idx="12">
                  <c:v>Q3 2021</c:v>
                </c:pt>
                <c:pt idx="13">
                  <c:v>Q4 2021</c:v>
                </c:pt>
              </c:strCache>
              <c:extLst/>
            </c:strRef>
          </c:cat>
          <c:val>
            <c:numRef>
              <c:f>'ED Qtrs'!$E$7:$E$20</c:f>
              <c:numCache>
                <c:formatCode>0</c:formatCode>
                <c:ptCount val="14"/>
                <c:pt idx="0">
                  <c:v>266.27178393770998</c:v>
                </c:pt>
                <c:pt idx="1">
                  <c:v>248.49740979384299</c:v>
                </c:pt>
                <c:pt idx="2">
                  <c:v>222.21043617599699</c:v>
                </c:pt>
                <c:pt idx="3">
                  <c:v>214.36020258319601</c:v>
                </c:pt>
                <c:pt idx="4">
                  <c:v>242.99896526532001</c:v>
                </c:pt>
                <c:pt idx="5">
                  <c:v>239.10748881625</c:v>
                </c:pt>
                <c:pt idx="6">
                  <c:v>250.47202157359899</c:v>
                </c:pt>
                <c:pt idx="7">
                  <c:v>197.528561052443</c:v>
                </c:pt>
                <c:pt idx="8">
                  <c:v>237.91548543489799</c:v>
                </c:pt>
                <c:pt idx="9">
                  <c:v>217.485429559463</c:v>
                </c:pt>
                <c:pt idx="10">
                  <c:v>203.18711769340001</c:v>
                </c:pt>
                <c:pt idx="11">
                  <c:v>221.369460949538</c:v>
                </c:pt>
                <c:pt idx="12">
                  <c:v>226.690373380746</c:v>
                </c:pt>
                <c:pt idx="13">
                  <c:v>200.20445236113599</c:v>
                </c:pt>
              </c:numCache>
              <c:extLst/>
            </c:numRef>
          </c:val>
          <c:smooth val="0"/>
          <c:extLst>
            <c:ext xmlns:c16="http://schemas.microsoft.com/office/drawing/2014/chart" uri="{C3380CC4-5D6E-409C-BE32-E72D297353CC}">
              <c16:uniqueId val="{00000000-4AC9-4E50-8C97-A3F4FB0190EA}"/>
            </c:ext>
          </c:extLst>
        </c:ser>
        <c:dLbls>
          <c:dLblPos val="t"/>
          <c:showLegendKey val="0"/>
          <c:showVal val="1"/>
          <c:showCatName val="0"/>
          <c:showSerName val="0"/>
          <c:showPercent val="0"/>
          <c:showBubbleSize val="0"/>
        </c:dLbls>
        <c:smooth val="0"/>
        <c:axId val="367572127"/>
        <c:axId val="367573567"/>
      </c:lineChart>
      <c:catAx>
        <c:axId val="3675721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367573567"/>
        <c:crosses val="autoZero"/>
        <c:auto val="1"/>
        <c:lblAlgn val="ctr"/>
        <c:lblOffset val="100"/>
        <c:noMultiLvlLbl val="0"/>
      </c:catAx>
      <c:valAx>
        <c:axId val="36757356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3675721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solidFill>
            <a:schemeClr val="tx1"/>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1" i="0" u="none" strike="noStrike" kern="1200" spc="0" baseline="0">
                <a:solidFill>
                  <a:srgbClr val="000000"/>
                </a:solidFill>
              </a:rPr>
              <a:t>ED Utilization Decreases with Longer Length of Enrollment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'ED cohort'!$S$5</c:f>
              <c:strCache>
                <c:ptCount val="1"/>
                <c:pt idx="0">
                  <c:v>All CPs</c:v>
                </c:pt>
              </c:strCache>
            </c:strRef>
          </c:tx>
          <c:spPr>
            <a:solidFill>
              <a:schemeClr val="accent1"/>
            </a:solidFill>
            <a:ln>
              <a:noFill/>
            </a:ln>
            <a:effectLst/>
          </c:spPr>
          <c:invertIfNegative val="0"/>
          <c:dLbls>
            <c:dLbl>
              <c:idx val="0"/>
              <c:layout>
                <c:manualLayout>
                  <c:x val="5.615991555463172E-2"/>
                  <c:y val="3.1803315987587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54A-4422-A5C3-35AE293EECFE}"/>
                </c:ext>
              </c:extLst>
            </c:dLbl>
            <c:dLbl>
              <c:idx val="1"/>
              <c:layout>
                <c:manualLayout>
                  <c:x val="2.4776433332925812E-2"/>
                  <c:y val="2.72599851322180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54A-4422-A5C3-35AE293EECFE}"/>
                </c:ext>
              </c:extLst>
            </c:dLbl>
            <c:dLbl>
              <c:idx val="2"/>
              <c:layout>
                <c:manualLayout>
                  <c:x val="3.3035244443901081E-2"/>
                  <c:y val="1.362999256610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54A-4422-A5C3-35AE293EECFE}"/>
                </c:ext>
              </c:extLst>
            </c:dLbl>
            <c:dLbl>
              <c:idx val="3"/>
              <c:layout>
                <c:manualLayout>
                  <c:x val="5.9463439999022066E-2"/>
                  <c:y val="2.27166542768483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54A-4422-A5C3-35AE293EECFE}"/>
                </c:ext>
              </c:extLst>
            </c:dLbl>
            <c:spPr>
              <a:solidFill>
                <a:srgbClr val="FFFFFF"/>
              </a:solidFill>
              <a:ln>
                <a:solidFill>
                  <a:srgbClr val="000000">
                    <a:lumMod val="25000"/>
                    <a:lumOff val="75000"/>
                  </a:srgb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strRef>
              <c:f>'ED cohort'!$R$6:$R$9</c:f>
              <c:strCache>
                <c:ptCount val="4"/>
                <c:pt idx="0">
                  <c:v>13 or More Months after Care Plan</c:v>
                </c:pt>
                <c:pt idx="1">
                  <c:v>7-12 Months after Care Plan</c:v>
                </c:pt>
                <c:pt idx="2">
                  <c:v>6 Months after Care Plan</c:v>
                </c:pt>
                <c:pt idx="3">
                  <c:v>No Care Plan</c:v>
                </c:pt>
              </c:strCache>
            </c:strRef>
          </c:cat>
          <c:val>
            <c:numRef>
              <c:f>'ED cohort'!$S$6:$S$9</c:f>
              <c:numCache>
                <c:formatCode>0</c:formatCode>
                <c:ptCount val="4"/>
                <c:pt idx="0">
                  <c:v>175.337806309478</c:v>
                </c:pt>
                <c:pt idx="1">
                  <c:v>182.784663267924</c:v>
                </c:pt>
                <c:pt idx="2">
                  <c:v>191.93583715072899</c:v>
                </c:pt>
                <c:pt idx="3">
                  <c:v>188.60424555973</c:v>
                </c:pt>
              </c:numCache>
            </c:numRef>
          </c:val>
          <c:extLst>
            <c:ext xmlns:c16="http://schemas.microsoft.com/office/drawing/2014/chart" uri="{C3380CC4-5D6E-409C-BE32-E72D297353CC}">
              <c16:uniqueId val="{00000000-2A8C-47FB-944B-84281CA90F1F}"/>
            </c:ext>
          </c:extLst>
        </c:ser>
        <c:ser>
          <c:idx val="1"/>
          <c:order val="1"/>
          <c:tx>
            <c:strRef>
              <c:f>'ED cohort'!$T$5</c:f>
              <c:strCache>
                <c:ptCount val="1"/>
                <c:pt idx="0">
                  <c:v>BH CPs</c:v>
                </c:pt>
              </c:strCache>
            </c:strRef>
          </c:tx>
          <c:spPr>
            <a:solidFill>
              <a:schemeClr val="accent2"/>
            </a:solidFill>
            <a:ln>
              <a:noFill/>
            </a:ln>
            <a:effectLst/>
          </c:spPr>
          <c:invertIfNegative val="0"/>
          <c:dLbls>
            <c:dLbl>
              <c:idx val="0"/>
              <c:layout>
                <c:manualLayout>
                  <c:x val="4.459757999926646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54A-4422-A5C3-35AE293EECFE}"/>
                </c:ext>
              </c:extLst>
            </c:dLbl>
            <c:dLbl>
              <c:idx val="1"/>
              <c:layout>
                <c:manualLayout>
                  <c:x val="2.6428195555120867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54A-4422-A5C3-35AE293EECFE}"/>
                </c:ext>
              </c:extLst>
            </c:dLbl>
            <c:dLbl>
              <c:idx val="2"/>
              <c:layout>
                <c:manualLayout>
                  <c:x val="1.8169384444145596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54A-4422-A5C3-35AE293EECFE}"/>
                </c:ext>
              </c:extLst>
            </c:dLbl>
            <c:dLbl>
              <c:idx val="3"/>
              <c:layout>
                <c:manualLayout>
                  <c:x val="2.8079957777315919E-2"/>
                  <c:y val="-2.0823359200555291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54A-4422-A5C3-35AE293EECFE}"/>
                </c:ext>
              </c:extLst>
            </c:dLbl>
            <c:spPr>
              <a:solidFill>
                <a:srgbClr val="FFFFFF"/>
              </a:solidFill>
              <a:ln>
                <a:solidFill>
                  <a:srgbClr val="000000">
                    <a:lumMod val="25000"/>
                    <a:lumOff val="75000"/>
                  </a:srgb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strRef>
              <c:f>'ED cohort'!$R$6:$R$9</c:f>
              <c:strCache>
                <c:ptCount val="4"/>
                <c:pt idx="0">
                  <c:v>13 or More Months after Care Plan</c:v>
                </c:pt>
                <c:pt idx="1">
                  <c:v>7-12 Months after Care Plan</c:v>
                </c:pt>
                <c:pt idx="2">
                  <c:v>6 Months after Care Plan</c:v>
                </c:pt>
                <c:pt idx="3">
                  <c:v>No Care Plan</c:v>
                </c:pt>
              </c:strCache>
            </c:strRef>
          </c:cat>
          <c:val>
            <c:numRef>
              <c:f>'ED cohort'!$T$6:$T$9</c:f>
              <c:numCache>
                <c:formatCode>0</c:formatCode>
                <c:ptCount val="4"/>
                <c:pt idx="0">
                  <c:v>191.996773796773</c:v>
                </c:pt>
                <c:pt idx="1">
                  <c:v>213.00230295210301</c:v>
                </c:pt>
                <c:pt idx="2">
                  <c:v>231.295938368847</c:v>
                </c:pt>
                <c:pt idx="3">
                  <c:v>216.85018333599899</c:v>
                </c:pt>
              </c:numCache>
            </c:numRef>
          </c:val>
          <c:extLst>
            <c:ext xmlns:c16="http://schemas.microsoft.com/office/drawing/2014/chart" uri="{C3380CC4-5D6E-409C-BE32-E72D297353CC}">
              <c16:uniqueId val="{00000001-2A8C-47FB-944B-84281CA90F1F}"/>
            </c:ext>
          </c:extLst>
        </c:ser>
        <c:dLbls>
          <c:showLegendKey val="0"/>
          <c:showVal val="0"/>
          <c:showCatName val="0"/>
          <c:showSerName val="0"/>
          <c:showPercent val="0"/>
          <c:showBubbleSize val="0"/>
        </c:dLbls>
        <c:gapWidth val="182"/>
        <c:axId val="893666432"/>
        <c:axId val="893660672"/>
      </c:barChart>
      <c:catAx>
        <c:axId val="8936664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93660672"/>
        <c:crosses val="autoZero"/>
        <c:auto val="1"/>
        <c:lblAlgn val="ctr"/>
        <c:lblOffset val="100"/>
        <c:noMultiLvlLbl val="0"/>
      </c:catAx>
      <c:valAx>
        <c:axId val="89366067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ED Admissions per 1,000 member months (MMs)</a:t>
                </a:r>
              </a:p>
            </c:rich>
          </c:tx>
          <c:layout>
            <c:manualLayout>
              <c:xMode val="edge"/>
              <c:yMode val="edge"/>
              <c:x val="0.35402180690301355"/>
              <c:y val="0.793507759078970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936664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b="1"/>
              <a:t>BH Inpatient Admissions per 1,000 MMs</a:t>
            </a:r>
          </a:p>
          <a:p>
            <a:pPr>
              <a:defRPr/>
            </a:pPr>
            <a:r>
              <a:rPr lang="en-US" b="1"/>
              <a:t>(BH CPs) - All time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none"/>
          </c:marker>
          <c:dLbls>
            <c:dLbl>
              <c:idx val="0"/>
              <c:layout>
                <c:manualLayout>
                  <c:x val="-3.2211016583093895E-2"/>
                  <c:y val="-4.446999000838062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391-470A-89EE-86E88A4C50A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'BH Inpt'!$D$7:$D$20</c:f>
              <c:strCache>
                <c:ptCount val="14"/>
                <c:pt idx="0">
                  <c:v>Q3 2018</c:v>
                </c:pt>
                <c:pt idx="1">
                  <c:v>Q4 2018</c:v>
                </c:pt>
                <c:pt idx="2">
                  <c:v>Q1 2019</c:v>
                </c:pt>
                <c:pt idx="3">
                  <c:v>Q2 2019</c:v>
                </c:pt>
                <c:pt idx="4">
                  <c:v>Q3 2019</c:v>
                </c:pt>
                <c:pt idx="5">
                  <c:v>Q4 2019</c:v>
                </c:pt>
                <c:pt idx="6">
                  <c:v>Q1 2020</c:v>
                </c:pt>
                <c:pt idx="7">
                  <c:v>Q2 2020</c:v>
                </c:pt>
                <c:pt idx="8">
                  <c:v>Q3 2020</c:v>
                </c:pt>
                <c:pt idx="9">
                  <c:v>Q4 2020</c:v>
                </c:pt>
                <c:pt idx="10">
                  <c:v>Q1 2021</c:v>
                </c:pt>
                <c:pt idx="11">
                  <c:v>Q2 2021</c:v>
                </c:pt>
                <c:pt idx="12">
                  <c:v>Q3 2021</c:v>
                </c:pt>
                <c:pt idx="13">
                  <c:v>Q4 2021</c:v>
                </c:pt>
              </c:strCache>
              <c:extLst/>
            </c:strRef>
          </c:cat>
          <c:val>
            <c:numRef>
              <c:f>'BH Inpt'!$E$7:$E$20</c:f>
              <c:numCache>
                <c:formatCode>0</c:formatCode>
                <c:ptCount val="14"/>
                <c:pt idx="0">
                  <c:v>35.359731763304801</c:v>
                </c:pt>
                <c:pt idx="1">
                  <c:v>29.167739342122498</c:v>
                </c:pt>
                <c:pt idx="2">
                  <c:v>25.4843670361353</c:v>
                </c:pt>
                <c:pt idx="3">
                  <c:v>24.548317574793199</c:v>
                </c:pt>
                <c:pt idx="4">
                  <c:v>25.433339590495201</c:v>
                </c:pt>
                <c:pt idx="5">
                  <c:v>24.6098450926848</c:v>
                </c:pt>
                <c:pt idx="6">
                  <c:v>26.203312890789</c:v>
                </c:pt>
                <c:pt idx="7">
                  <c:v>24.7704081370333</c:v>
                </c:pt>
                <c:pt idx="8">
                  <c:v>27.775109950719202</c:v>
                </c:pt>
                <c:pt idx="9">
                  <c:v>23.775324257691</c:v>
                </c:pt>
                <c:pt idx="10">
                  <c:v>23.284916440189299</c:v>
                </c:pt>
                <c:pt idx="11">
                  <c:v>25.923569410229</c:v>
                </c:pt>
                <c:pt idx="12">
                  <c:v>25.257810515620999</c:v>
                </c:pt>
                <c:pt idx="13">
                  <c:v>20.584444690334099</c:v>
                </c:pt>
              </c:numCache>
              <c:extLst/>
            </c:numRef>
          </c:val>
          <c:smooth val="0"/>
          <c:extLst>
            <c:ext xmlns:c16="http://schemas.microsoft.com/office/drawing/2014/chart" uri="{C3380CC4-5D6E-409C-BE32-E72D297353CC}">
              <c16:uniqueId val="{00000000-56D4-4245-B2A5-C0AF3882F168}"/>
            </c:ext>
          </c:extLst>
        </c:ser>
        <c:dLbls>
          <c:showLegendKey val="0"/>
          <c:showVal val="0"/>
          <c:showCatName val="0"/>
          <c:showSerName val="0"/>
          <c:showPercent val="0"/>
          <c:showBubbleSize val="0"/>
        </c:dLbls>
        <c:smooth val="0"/>
        <c:axId val="2011733711"/>
        <c:axId val="220484703"/>
      </c:lineChart>
      <c:catAx>
        <c:axId val="2011733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220484703"/>
        <c:crosses val="autoZero"/>
        <c:auto val="1"/>
        <c:lblAlgn val="ctr"/>
        <c:lblOffset val="100"/>
        <c:noMultiLvlLbl val="0"/>
      </c:catAx>
      <c:valAx>
        <c:axId val="22048470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201173371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solidFill>
            <a:schemeClr val="tx1"/>
          </a:solidFill>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1400" b="1" i="0" u="none" strike="noStrike" kern="1200" spc="0" baseline="0">
                <a:solidFill>
                  <a:schemeClr val="tx1"/>
                </a:solidFill>
                <a:latin typeface="+mn-lt"/>
                <a:ea typeface="+mn-ea"/>
                <a:cs typeface="+mn-cs"/>
              </a:defRPr>
            </a:pPr>
            <a:r>
              <a:rPr lang="en-US" b="1"/>
              <a:t>BH Inpatient Admissions among BH CP Members by time since Care Plan Complete</a:t>
            </a:r>
          </a:p>
        </c:rich>
      </c:tx>
      <c:layout>
        <c:manualLayout>
          <c:xMode val="edge"/>
          <c:yMode val="edge"/>
          <c:x val="0.13972604395892946"/>
          <c:y val="5.0925925925925923E-2"/>
        </c:manualLayout>
      </c:layout>
      <c:overlay val="0"/>
      <c:spPr>
        <a:noFill/>
        <a:ln>
          <a:noFill/>
        </a:ln>
        <a:effectLst/>
      </c:spPr>
      <c:txPr>
        <a:bodyPr rot="0" spcFirstLastPara="1" vertOverflow="ellipsis" vert="horz" wrap="square" anchor="ctr" anchorCtr="1"/>
        <a:lstStyle/>
        <a:p>
          <a:pPr algn="ctr">
            <a:defRPr sz="1400" b="1" i="0" u="none" strike="noStrike" kern="1200" spc="0" baseline="0">
              <a:solidFill>
                <a:schemeClr val="tx1"/>
              </a:solidFill>
              <a:latin typeface="+mn-lt"/>
              <a:ea typeface="+mn-ea"/>
              <a:cs typeface="+mn-cs"/>
            </a:defRPr>
          </a:pPr>
          <a:endParaRPr lang="en-US"/>
        </a:p>
      </c:txPr>
    </c:title>
    <c:autoTitleDeleted val="0"/>
    <c:plotArea>
      <c:layout/>
      <c:barChart>
        <c:barDir val="bar"/>
        <c:grouping val="clustered"/>
        <c:varyColors val="0"/>
        <c:ser>
          <c:idx val="0"/>
          <c:order val="0"/>
          <c:spPr>
            <a:solidFill>
              <a:srgbClr val="002060"/>
            </a:solidFill>
            <a:ln>
              <a:noFill/>
            </a:ln>
            <a:effectLst/>
          </c:spPr>
          <c:invertIfNegative val="0"/>
          <c:dLbls>
            <c:dLbl>
              <c:idx val="0"/>
              <c:tx>
                <c:rich>
                  <a:bodyPr/>
                  <a:lstStyle/>
                  <a:p>
                    <a:fld id="{B3ADA99C-A5FE-423B-9C0F-EB5D202C2489}" type="VALUE">
                      <a:rPr lang="en-US" baseline="0" smtClean="0"/>
                      <a:pPr/>
                      <a:t>[VALUE]</a:t>
                    </a:fld>
                    <a:endParaRPr lang="en-US"/>
                  </a:p>
                </c:rich>
              </c:tx>
              <c:dLblPos val="outEnd"/>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5078-480A-9F40-70D860BAD97A}"/>
                </c:ext>
              </c:extLst>
            </c:dLbl>
            <c:dLbl>
              <c:idx val="1"/>
              <c:tx>
                <c:rich>
                  <a:bodyPr/>
                  <a:lstStyle/>
                  <a:p>
                    <a:fld id="{81D65D62-37F6-44DC-8B2F-5967F67AB980}" type="VALUE">
                      <a:rPr lang="en-US" baseline="0" smtClean="0"/>
                      <a:pPr/>
                      <a:t>[VALUE]</a:t>
                    </a:fld>
                    <a:endParaRPr lang="en-US"/>
                  </a:p>
                </c:rich>
              </c:tx>
              <c:dLblPos val="outEnd"/>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5078-480A-9F40-70D860BAD97A}"/>
                </c:ext>
              </c:extLst>
            </c:dLbl>
            <c:dLbl>
              <c:idx val="2"/>
              <c:tx>
                <c:rich>
                  <a:bodyPr/>
                  <a:lstStyle/>
                  <a:p>
                    <a:fld id="{B75A2ACB-4C25-43DE-8F52-F060793F208A}" type="VALUE">
                      <a:rPr lang="en-US" baseline="0" smtClean="0"/>
                      <a:pPr/>
                      <a:t>[VALUE]</a:t>
                    </a:fld>
                    <a:endParaRPr lang="en-US"/>
                  </a:p>
                </c:rich>
              </c:tx>
              <c:dLblPos val="outEnd"/>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5078-480A-9F40-70D860BAD97A}"/>
                </c:ext>
              </c:extLst>
            </c:dLbl>
            <c:dLbl>
              <c:idx val="3"/>
              <c:tx>
                <c:rich>
                  <a:bodyPr/>
                  <a:lstStyle/>
                  <a:p>
                    <a:fld id="{45A1E169-C9FE-4BB9-9B7B-BF17B8603CF4}" type="VALUE">
                      <a:rPr lang="en-US" baseline="0" smtClean="0"/>
                      <a:pPr/>
                      <a:t>[VALUE]</a:t>
                    </a:fld>
                    <a:endParaRPr lang="en-US"/>
                  </a:p>
                </c:rich>
              </c:tx>
              <c:dLblPos val="outEnd"/>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5078-480A-9F40-70D860BAD97A}"/>
                </c:ext>
              </c:extLst>
            </c:dLbl>
            <c:spPr>
              <a:solidFill>
                <a:srgbClr val="FFFFFF"/>
              </a:solidFill>
              <a:ln>
                <a:solidFill>
                  <a:srgbClr val="000000">
                    <a:lumMod val="25000"/>
                    <a:lumOff val="75000"/>
                  </a:srgb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mn-lt"/>
                    <a:ea typeface="+mn-ea"/>
                    <a:cs typeface="+mn-cs"/>
                  </a:defRPr>
                </a:pPr>
                <a:endParaRPr lang="en-US"/>
              </a:p>
            </c:txPr>
            <c:dLblPos val="outEnd"/>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strRef>
              <c:f>'Cohort Sept 2021'!$E$19:$E$22</c:f>
              <c:strCache>
                <c:ptCount val="4"/>
                <c:pt idx="0">
                  <c:v>13 or More Months after Care Plan</c:v>
                </c:pt>
                <c:pt idx="1">
                  <c:v>7-12 Months after Care Plan</c:v>
                </c:pt>
                <c:pt idx="2">
                  <c:v>6 Months after Care Plan </c:v>
                </c:pt>
                <c:pt idx="3">
                  <c:v>No Care Plan</c:v>
                </c:pt>
              </c:strCache>
            </c:strRef>
          </c:cat>
          <c:val>
            <c:numRef>
              <c:f>'Cohort Sept 2021'!$F$19:$F$22</c:f>
              <c:numCache>
                <c:formatCode>0.0</c:formatCode>
                <c:ptCount val="4"/>
                <c:pt idx="0">
                  <c:v>20.917991851901501</c:v>
                </c:pt>
                <c:pt idx="1">
                  <c:v>21.401295695587901</c:v>
                </c:pt>
                <c:pt idx="2">
                  <c:v>26.653649433231902</c:v>
                </c:pt>
                <c:pt idx="3">
                  <c:v>28.1945480749716</c:v>
                </c:pt>
              </c:numCache>
            </c:numRef>
          </c:val>
          <c:extLst>
            <c:ext xmlns:c16="http://schemas.microsoft.com/office/drawing/2014/chart" uri="{C3380CC4-5D6E-409C-BE32-E72D297353CC}">
              <c16:uniqueId val="{00000000-B16F-4F4D-B241-9392F416F7FA}"/>
            </c:ext>
          </c:extLst>
        </c:ser>
        <c:dLbls>
          <c:dLblPos val="outEnd"/>
          <c:showLegendKey val="0"/>
          <c:showVal val="1"/>
          <c:showCatName val="0"/>
          <c:showSerName val="0"/>
          <c:showPercent val="0"/>
          <c:showBubbleSize val="0"/>
        </c:dLbls>
        <c:gapWidth val="182"/>
        <c:axId val="587485504"/>
        <c:axId val="587484064"/>
      </c:barChart>
      <c:catAx>
        <c:axId val="5874855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587484064"/>
        <c:crosses val="autoZero"/>
        <c:auto val="1"/>
        <c:lblAlgn val="ctr"/>
        <c:lblOffset val="100"/>
        <c:noMultiLvlLbl val="0"/>
      </c:catAx>
      <c:valAx>
        <c:axId val="587484064"/>
        <c:scaling>
          <c:orientation val="minMax"/>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587485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solidFill>
            <a:schemeClr val="tx1"/>
          </a:solidFill>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n-US" sz="1400" b="1" i="0" u="none" strike="noStrike" kern="1200" spc="0" baseline="0">
                <a:solidFill>
                  <a:schemeClr val="tx1"/>
                </a:solidFill>
                <a:latin typeface="Arial" panose="020B0604020202020204" pitchFamily="34" charset="0"/>
                <a:cs typeface="Arial" panose="020B0604020202020204" pitchFamily="34" charset="0"/>
              </a:rPr>
              <a:t>Risk-Adjusted Total Cost of Care (</a:t>
            </a:r>
            <a:r>
              <a:rPr lang="en-US" sz="1400" b="1" i="0" u="none" strike="noStrike" kern="1200" spc="0" baseline="0" err="1">
                <a:solidFill>
                  <a:schemeClr val="tx1"/>
                </a:solidFill>
                <a:latin typeface="Arial" panose="020B0604020202020204" pitchFamily="34" charset="0"/>
                <a:cs typeface="Arial" panose="020B0604020202020204" pitchFamily="34" charset="0"/>
              </a:rPr>
              <a:t>rTCOC</a:t>
            </a:r>
            <a:r>
              <a:rPr lang="en-US" sz="1400" b="1" i="0" u="none" strike="noStrike" kern="1200" spc="0" baseline="0">
                <a:solidFill>
                  <a:schemeClr val="tx1"/>
                </a:solidFill>
                <a:latin typeface="Arial" panose="020B0604020202020204" pitchFamily="34" charset="0"/>
                <a:cs typeface="Arial" panose="020B0604020202020204" pitchFamily="34" charset="0"/>
              </a:rPr>
              <a:t>) </a:t>
            </a:r>
          </a:p>
          <a:p>
            <a:pPr>
              <a:defRPr b="1"/>
            </a:pPr>
            <a:r>
              <a:rPr lang="en-US" sz="1400" b="1" i="0" u="none" strike="noStrike" kern="1200" spc="0" baseline="0">
                <a:solidFill>
                  <a:schemeClr val="tx1"/>
                </a:solidFill>
                <a:latin typeface="Arial" panose="020B0604020202020204" pitchFamily="34" charset="0"/>
                <a:cs typeface="Arial" panose="020B0604020202020204" pitchFamily="34" charset="0"/>
              </a:rPr>
              <a:t>across the CP member journey – 2018-2021</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3"/>
              </a:solidFill>
              <a:round/>
            </a:ln>
            <a:effectLst/>
          </c:spPr>
          <c:marker>
            <c:symbol val="none"/>
          </c:marker>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5">
                    <a:lumMod val="75000"/>
                  </a:schemeClr>
                </a:solidFill>
                <a:prstDash val="sysDot"/>
              </a:ln>
              <a:effectLst/>
            </c:spPr>
            <c:trendlineType val="linear"/>
            <c:dispRSqr val="0"/>
            <c:dispEq val="0"/>
          </c:trendline>
          <c:cat>
            <c:strRef>
              <c:f>'rTCOC 2021'!$A$3:$A$8</c:f>
              <c:strCache>
                <c:ptCount val="6"/>
                <c:pt idx="0">
                  <c:v>Pre-enrollment</c:v>
                </c:pt>
                <c:pt idx="1">
                  <c:v>No Care Plan</c:v>
                </c:pt>
                <c:pt idx="2">
                  <c:v>Care Plan 1-6</c:v>
                </c:pt>
                <c:pt idx="3">
                  <c:v>Care Plan 7-12</c:v>
                </c:pt>
                <c:pt idx="4">
                  <c:v>Care Plan 13+</c:v>
                </c:pt>
                <c:pt idx="5">
                  <c:v>Discharge</c:v>
                </c:pt>
              </c:strCache>
            </c:strRef>
          </c:cat>
          <c:val>
            <c:numRef>
              <c:f>'rTCOC 2021'!$B$3:$B$8</c:f>
              <c:numCache>
                <c:formatCode>"$"#,##0_);[Red]\("$"#,##0\)</c:formatCode>
                <c:ptCount val="6"/>
                <c:pt idx="0">
                  <c:v>1724</c:v>
                </c:pt>
                <c:pt idx="1">
                  <c:v>1656</c:v>
                </c:pt>
                <c:pt idx="2">
                  <c:v>1689</c:v>
                </c:pt>
                <c:pt idx="3">
                  <c:v>1613</c:v>
                </c:pt>
                <c:pt idx="4">
                  <c:v>1561</c:v>
                </c:pt>
                <c:pt idx="5">
                  <c:v>1395</c:v>
                </c:pt>
              </c:numCache>
            </c:numRef>
          </c:val>
          <c:smooth val="0"/>
          <c:extLst>
            <c:ext xmlns:c16="http://schemas.microsoft.com/office/drawing/2014/chart" uri="{C3380CC4-5D6E-409C-BE32-E72D297353CC}">
              <c16:uniqueId val="{00000001-00BF-4D2C-B1BE-49414E3F08E4}"/>
            </c:ext>
          </c:extLst>
        </c:ser>
        <c:dLbls>
          <c:dLblPos val="t"/>
          <c:showLegendKey val="0"/>
          <c:showVal val="1"/>
          <c:showCatName val="0"/>
          <c:showSerName val="0"/>
          <c:showPercent val="0"/>
          <c:showBubbleSize val="0"/>
        </c:dLbls>
        <c:smooth val="0"/>
        <c:axId val="1439886287"/>
        <c:axId val="1439885327"/>
      </c:lineChart>
      <c:catAx>
        <c:axId val="14398862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439885327"/>
        <c:crosses val="autoZero"/>
        <c:auto val="1"/>
        <c:lblAlgn val="ctr"/>
        <c:lblOffset val="100"/>
        <c:noMultiLvlLbl val="0"/>
      </c:catAx>
      <c:valAx>
        <c:axId val="1439885327"/>
        <c:scaling>
          <c:orientation val="minMax"/>
          <c:min val="1300"/>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43988628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solidFill>
            <a:schemeClr val="tx1"/>
          </a:solidFill>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en-US" b="1"/>
              <a:t>Engagement Rates for BH and LTSS CPs*</a:t>
            </a:r>
          </a:p>
        </c:rich>
      </c:tx>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endParaRPr lang="en-US"/>
        </a:p>
      </c:txPr>
    </c:title>
    <c:autoTitleDeleted val="0"/>
    <c:plotArea>
      <c:layout/>
      <c:lineChart>
        <c:grouping val="standard"/>
        <c:varyColors val="0"/>
        <c:ser>
          <c:idx val="1"/>
          <c:order val="0"/>
          <c:tx>
            <c:strRef>
              <c:f>Sheet2!$B$1</c:f>
              <c:strCache>
                <c:ptCount val="1"/>
                <c:pt idx="0">
                  <c:v>BH</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Lbls>
            <c:dLbl>
              <c:idx val="1"/>
              <c:delete val="1"/>
              <c:extLst>
                <c:ext xmlns:c15="http://schemas.microsoft.com/office/drawing/2012/chart" uri="{CE6537A1-D6FC-4f65-9D91-7224C49458BB}"/>
                <c:ext xmlns:c16="http://schemas.microsoft.com/office/drawing/2014/chart" uri="{C3380CC4-5D6E-409C-BE32-E72D297353CC}">
                  <c16:uniqueId val="{00000006-C7F8-4676-8A9F-C585FD0CE144}"/>
                </c:ext>
              </c:extLst>
            </c:dLbl>
            <c:dLbl>
              <c:idx val="2"/>
              <c:delete val="1"/>
              <c:extLst>
                <c:ext xmlns:c15="http://schemas.microsoft.com/office/drawing/2012/chart" uri="{CE6537A1-D6FC-4f65-9D91-7224C49458BB}"/>
                <c:ext xmlns:c16="http://schemas.microsoft.com/office/drawing/2014/chart" uri="{C3380CC4-5D6E-409C-BE32-E72D297353CC}">
                  <c16:uniqueId val="{00000008-C7F8-4676-8A9F-C585FD0CE144}"/>
                </c:ext>
              </c:extLst>
            </c:dLbl>
            <c:dLbl>
              <c:idx val="3"/>
              <c:delete val="1"/>
              <c:extLst>
                <c:ext xmlns:c15="http://schemas.microsoft.com/office/drawing/2012/chart" uri="{CE6537A1-D6FC-4f65-9D91-7224C49458BB}"/>
                <c:ext xmlns:c16="http://schemas.microsoft.com/office/drawing/2014/chart" uri="{C3380CC4-5D6E-409C-BE32-E72D297353CC}">
                  <c16:uniqueId val="{0000000A-C7F8-4676-8A9F-C585FD0CE144}"/>
                </c:ext>
              </c:extLst>
            </c:dLbl>
            <c:dLbl>
              <c:idx val="4"/>
              <c:delete val="1"/>
              <c:extLst>
                <c:ext xmlns:c15="http://schemas.microsoft.com/office/drawing/2012/chart" uri="{CE6537A1-D6FC-4f65-9D91-7224C49458BB}"/>
                <c:ext xmlns:c16="http://schemas.microsoft.com/office/drawing/2014/chart" uri="{C3380CC4-5D6E-409C-BE32-E72D297353CC}">
                  <c16:uniqueId val="{0000000C-C7F8-4676-8A9F-C585FD0CE144}"/>
                </c:ext>
              </c:extLst>
            </c:dLbl>
            <c:dLbl>
              <c:idx val="5"/>
              <c:layout>
                <c:manualLayout>
                  <c:x val="-2.2690484696915564E-2"/>
                  <c:y val="-2.99133389034225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C7F8-4676-8A9F-C585FD0CE144}"/>
                </c:ext>
              </c:extLst>
            </c:dLbl>
            <c:dLbl>
              <c:idx val="6"/>
              <c:delete val="1"/>
              <c:extLst>
                <c:ext xmlns:c15="http://schemas.microsoft.com/office/drawing/2012/chart" uri="{CE6537A1-D6FC-4f65-9D91-7224C49458BB}"/>
                <c:ext xmlns:c16="http://schemas.microsoft.com/office/drawing/2014/chart" uri="{C3380CC4-5D6E-409C-BE32-E72D297353CC}">
                  <c16:uniqueId val="{0000002D-DB7D-4D1B-B1A2-7E80B8852EF8}"/>
                </c:ext>
              </c:extLst>
            </c:dLbl>
            <c:dLbl>
              <c:idx val="7"/>
              <c:delete val="1"/>
              <c:extLst>
                <c:ext xmlns:c15="http://schemas.microsoft.com/office/drawing/2012/chart" uri="{CE6537A1-D6FC-4f65-9D91-7224C49458BB}"/>
                <c:ext xmlns:c16="http://schemas.microsoft.com/office/drawing/2014/chart" uri="{C3380CC4-5D6E-409C-BE32-E72D297353CC}">
                  <c16:uniqueId val="{00000011-C7F8-4676-8A9F-C585FD0CE144}"/>
                </c:ext>
              </c:extLst>
            </c:dLbl>
            <c:dLbl>
              <c:idx val="8"/>
              <c:delete val="1"/>
              <c:extLst>
                <c:ext xmlns:c15="http://schemas.microsoft.com/office/drawing/2012/chart" uri="{CE6537A1-D6FC-4f65-9D91-7224C49458BB}"/>
                <c:ext xmlns:c16="http://schemas.microsoft.com/office/drawing/2014/chart" uri="{C3380CC4-5D6E-409C-BE32-E72D297353CC}">
                  <c16:uniqueId val="{00000012-C7F8-4676-8A9F-C585FD0CE144}"/>
                </c:ext>
              </c:extLst>
            </c:dLbl>
            <c:dLbl>
              <c:idx val="9"/>
              <c:delete val="1"/>
              <c:extLst>
                <c:ext xmlns:c15="http://schemas.microsoft.com/office/drawing/2012/chart" uri="{CE6537A1-D6FC-4f65-9D91-7224C49458BB}"/>
                <c:ext xmlns:c16="http://schemas.microsoft.com/office/drawing/2014/chart" uri="{C3380CC4-5D6E-409C-BE32-E72D297353CC}">
                  <c16:uniqueId val="{00000014-C7F8-4676-8A9F-C585FD0CE144}"/>
                </c:ext>
              </c:extLst>
            </c:dLbl>
            <c:dLbl>
              <c:idx val="10"/>
              <c:delete val="1"/>
              <c:extLst>
                <c:ext xmlns:c15="http://schemas.microsoft.com/office/drawing/2012/chart" uri="{CE6537A1-D6FC-4f65-9D91-7224C49458BB}"/>
                <c:ext xmlns:c16="http://schemas.microsoft.com/office/drawing/2014/chart" uri="{C3380CC4-5D6E-409C-BE32-E72D297353CC}">
                  <c16:uniqueId val="{00000016-C7F8-4676-8A9F-C585FD0CE144}"/>
                </c:ext>
              </c:extLst>
            </c:dLbl>
            <c:dLbl>
              <c:idx val="11"/>
              <c:delete val="1"/>
              <c:extLst>
                <c:ext xmlns:c15="http://schemas.microsoft.com/office/drawing/2012/chart" uri="{CE6537A1-D6FC-4f65-9D91-7224C49458BB}"/>
                <c:ext xmlns:c16="http://schemas.microsoft.com/office/drawing/2014/chart" uri="{C3380CC4-5D6E-409C-BE32-E72D297353CC}">
                  <c16:uniqueId val="{00000019-C7F8-4676-8A9F-C585FD0CE144}"/>
                </c:ext>
              </c:extLst>
            </c:dLbl>
            <c:dLbl>
              <c:idx val="12"/>
              <c:delete val="1"/>
              <c:extLst>
                <c:ext xmlns:c15="http://schemas.microsoft.com/office/drawing/2012/chart" uri="{CE6537A1-D6FC-4f65-9D91-7224C49458BB}"/>
                <c:ext xmlns:c16="http://schemas.microsoft.com/office/drawing/2014/chart" uri="{C3380CC4-5D6E-409C-BE32-E72D297353CC}">
                  <c16:uniqueId val="{0000001A-C7F8-4676-8A9F-C585FD0CE144}"/>
                </c:ext>
              </c:extLst>
            </c:dLbl>
            <c:dLbl>
              <c:idx val="13"/>
              <c:delete val="1"/>
              <c:extLst>
                <c:ext xmlns:c15="http://schemas.microsoft.com/office/drawing/2012/chart" uri="{CE6537A1-D6FC-4f65-9D91-7224C49458BB}"/>
                <c:ext xmlns:c16="http://schemas.microsoft.com/office/drawing/2014/chart" uri="{C3380CC4-5D6E-409C-BE32-E72D297353CC}">
                  <c16:uniqueId val="{0000001F-C7F8-4676-8A9F-C585FD0CE144}"/>
                </c:ext>
              </c:extLst>
            </c:dLbl>
            <c:dLbl>
              <c:idx val="14"/>
              <c:delete val="1"/>
              <c:extLst>
                <c:ext xmlns:c15="http://schemas.microsoft.com/office/drawing/2012/chart" uri="{CE6537A1-D6FC-4f65-9D91-7224C49458BB}"/>
                <c:ext xmlns:c16="http://schemas.microsoft.com/office/drawing/2014/chart" uri="{C3380CC4-5D6E-409C-BE32-E72D297353CC}">
                  <c16:uniqueId val="{00000020-C7F8-4676-8A9F-C585FD0CE144}"/>
                </c:ext>
              </c:extLst>
            </c:dLbl>
            <c:dLbl>
              <c:idx val="15"/>
              <c:delete val="1"/>
              <c:extLst>
                <c:ext xmlns:c15="http://schemas.microsoft.com/office/drawing/2012/chart" uri="{CE6537A1-D6FC-4f65-9D91-7224C49458BB}"/>
                <c:ext xmlns:c16="http://schemas.microsoft.com/office/drawing/2014/chart" uri="{C3380CC4-5D6E-409C-BE32-E72D297353CC}">
                  <c16:uniqueId val="{00000021-C7F8-4676-8A9F-C585FD0CE144}"/>
                </c:ext>
              </c:extLst>
            </c:dLbl>
            <c:dLbl>
              <c:idx val="16"/>
              <c:delete val="1"/>
              <c:extLst>
                <c:ext xmlns:c15="http://schemas.microsoft.com/office/drawing/2012/chart" uri="{CE6537A1-D6FC-4f65-9D91-7224C49458BB}"/>
                <c:ext xmlns:c16="http://schemas.microsoft.com/office/drawing/2014/chart" uri="{C3380CC4-5D6E-409C-BE32-E72D297353CC}">
                  <c16:uniqueId val="{00000022-C7F8-4676-8A9F-C585FD0CE144}"/>
                </c:ext>
              </c:extLst>
            </c:dLbl>
            <c:dLbl>
              <c:idx val="17"/>
              <c:layout>
                <c:manualLayout>
                  <c:x val="-3.7062522329403415E-2"/>
                  <c:y val="-2.625310435443985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E-DB7D-4D1B-B1A2-7E80B8852EF8}"/>
                </c:ext>
              </c:extLst>
            </c:dLbl>
            <c:dLbl>
              <c:idx val="18"/>
              <c:delete val="1"/>
              <c:extLst>
                <c:ext xmlns:c15="http://schemas.microsoft.com/office/drawing/2012/chart" uri="{CE6537A1-D6FC-4f65-9D91-7224C49458BB}"/>
                <c:ext xmlns:c16="http://schemas.microsoft.com/office/drawing/2014/chart" uri="{C3380CC4-5D6E-409C-BE32-E72D297353CC}">
                  <c16:uniqueId val="{00000024-C7F8-4676-8A9F-C585FD0CE144}"/>
                </c:ext>
              </c:extLst>
            </c:dLbl>
            <c:dLbl>
              <c:idx val="19"/>
              <c:delete val="1"/>
              <c:extLst>
                <c:ext xmlns:c15="http://schemas.microsoft.com/office/drawing/2012/chart" uri="{CE6537A1-D6FC-4f65-9D91-7224C49458BB}"/>
                <c:ext xmlns:c16="http://schemas.microsoft.com/office/drawing/2014/chart" uri="{C3380CC4-5D6E-409C-BE32-E72D297353CC}">
                  <c16:uniqueId val="{00000025-C7F8-4676-8A9F-C585FD0CE144}"/>
                </c:ext>
              </c:extLst>
            </c:dLbl>
            <c:dLbl>
              <c:idx val="20"/>
              <c:delete val="1"/>
              <c:extLst>
                <c:ext xmlns:c15="http://schemas.microsoft.com/office/drawing/2012/chart" uri="{CE6537A1-D6FC-4f65-9D91-7224C49458BB}"/>
                <c:ext xmlns:c16="http://schemas.microsoft.com/office/drawing/2014/chart" uri="{C3380CC4-5D6E-409C-BE32-E72D297353CC}">
                  <c16:uniqueId val="{00000026-C7F8-4676-8A9F-C585FD0CE144}"/>
                </c:ext>
              </c:extLst>
            </c:dLbl>
            <c:dLbl>
              <c:idx val="21"/>
              <c:delete val="1"/>
              <c:extLst>
                <c:ext xmlns:c15="http://schemas.microsoft.com/office/drawing/2012/chart" uri="{CE6537A1-D6FC-4f65-9D91-7224C49458BB}"/>
                <c:ext xmlns:c16="http://schemas.microsoft.com/office/drawing/2014/chart" uri="{C3380CC4-5D6E-409C-BE32-E72D297353CC}">
                  <c16:uniqueId val="{00000027-C7F8-4676-8A9F-C585FD0CE144}"/>
                </c:ext>
              </c:extLst>
            </c:dLbl>
            <c:dLbl>
              <c:idx val="22"/>
              <c:delete val="1"/>
              <c:extLst>
                <c:ext xmlns:c15="http://schemas.microsoft.com/office/drawing/2012/chart" uri="{CE6537A1-D6FC-4f65-9D91-7224C49458BB}"/>
                <c:ext xmlns:c16="http://schemas.microsoft.com/office/drawing/2014/chart" uri="{C3380CC4-5D6E-409C-BE32-E72D297353CC}">
                  <c16:uniqueId val="{00000028-C7F8-4676-8A9F-C585FD0CE144}"/>
                </c:ext>
              </c:extLst>
            </c:dLbl>
            <c:dLbl>
              <c:idx val="23"/>
              <c:delete val="1"/>
              <c:extLst>
                <c:ext xmlns:c15="http://schemas.microsoft.com/office/drawing/2012/chart" uri="{CE6537A1-D6FC-4f65-9D91-7224C49458BB}"/>
                <c:ext xmlns:c16="http://schemas.microsoft.com/office/drawing/2014/chart" uri="{C3380CC4-5D6E-409C-BE32-E72D297353CC}">
                  <c16:uniqueId val="{00000029-C7F8-4676-8A9F-C585FD0CE144}"/>
                </c:ext>
              </c:extLst>
            </c:dLbl>
            <c:dLbl>
              <c:idx val="24"/>
              <c:delete val="1"/>
              <c:extLst>
                <c:ext xmlns:c15="http://schemas.microsoft.com/office/drawing/2012/chart" uri="{CE6537A1-D6FC-4f65-9D91-7224C49458BB}"/>
                <c:ext xmlns:c16="http://schemas.microsoft.com/office/drawing/2014/chart" uri="{C3380CC4-5D6E-409C-BE32-E72D297353CC}">
                  <c16:uniqueId val="{0000002A-C7F8-4676-8A9F-C585FD0CE144}"/>
                </c:ext>
              </c:extLst>
            </c:dLbl>
            <c:dLbl>
              <c:idx val="25"/>
              <c:delete val="1"/>
              <c:extLst>
                <c:ext xmlns:c15="http://schemas.microsoft.com/office/drawing/2012/chart" uri="{CE6537A1-D6FC-4f65-9D91-7224C49458BB}"/>
                <c:ext xmlns:c16="http://schemas.microsoft.com/office/drawing/2014/chart" uri="{C3380CC4-5D6E-409C-BE32-E72D297353CC}">
                  <c16:uniqueId val="{0000002B-C7F8-4676-8A9F-C585FD0CE144}"/>
                </c:ext>
              </c:extLst>
            </c:dLbl>
            <c:dLbl>
              <c:idx val="26"/>
              <c:delete val="1"/>
              <c:extLst>
                <c:ext xmlns:c15="http://schemas.microsoft.com/office/drawing/2012/chart" uri="{CE6537A1-D6FC-4f65-9D91-7224C49458BB}"/>
                <c:ext xmlns:c16="http://schemas.microsoft.com/office/drawing/2014/chart" uri="{C3380CC4-5D6E-409C-BE32-E72D297353CC}">
                  <c16:uniqueId val="{0000002C-C7F8-4676-8A9F-C585FD0CE144}"/>
                </c:ext>
              </c:extLst>
            </c:dLbl>
            <c:dLbl>
              <c:idx val="27"/>
              <c:delete val="1"/>
              <c:extLst>
                <c:ext xmlns:c15="http://schemas.microsoft.com/office/drawing/2012/chart" uri="{CE6537A1-D6FC-4f65-9D91-7224C49458BB}"/>
                <c:ext xmlns:c16="http://schemas.microsoft.com/office/drawing/2014/chart" uri="{C3380CC4-5D6E-409C-BE32-E72D297353CC}">
                  <c16:uniqueId val="{0000002D-C7F8-4676-8A9F-C585FD0CE144}"/>
                </c:ext>
              </c:extLst>
            </c:dLbl>
            <c:dLbl>
              <c:idx val="28"/>
              <c:delete val="1"/>
              <c:extLst>
                <c:ext xmlns:c15="http://schemas.microsoft.com/office/drawing/2012/chart" uri="{CE6537A1-D6FC-4f65-9D91-7224C49458BB}"/>
                <c:ext xmlns:c16="http://schemas.microsoft.com/office/drawing/2014/chart" uri="{C3380CC4-5D6E-409C-BE32-E72D297353CC}">
                  <c16:uniqueId val="{0000002E-C7F8-4676-8A9F-C585FD0CE144}"/>
                </c:ext>
              </c:extLst>
            </c:dLbl>
            <c:dLbl>
              <c:idx val="29"/>
              <c:layout>
                <c:manualLayout>
                  <c:x val="-2.6475407883768013E-2"/>
                  <c:y val="-2.99133389034225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F-DB7D-4D1B-B1A2-7E80B8852EF8}"/>
                </c:ext>
              </c:extLst>
            </c:dLbl>
            <c:dLbl>
              <c:idx val="30"/>
              <c:delete val="1"/>
              <c:extLst>
                <c:ext xmlns:c15="http://schemas.microsoft.com/office/drawing/2012/chart" uri="{CE6537A1-D6FC-4f65-9D91-7224C49458BB}"/>
                <c:ext xmlns:c16="http://schemas.microsoft.com/office/drawing/2014/chart" uri="{C3380CC4-5D6E-409C-BE32-E72D297353CC}">
                  <c16:uniqueId val="{00000044-C7F8-4676-8A9F-C585FD0CE144}"/>
                </c:ext>
              </c:extLst>
            </c:dLbl>
            <c:dLbl>
              <c:idx val="31"/>
              <c:delete val="1"/>
              <c:extLst>
                <c:ext xmlns:c15="http://schemas.microsoft.com/office/drawing/2012/chart" uri="{CE6537A1-D6FC-4f65-9D91-7224C49458BB}"/>
                <c:ext xmlns:c16="http://schemas.microsoft.com/office/drawing/2014/chart" uri="{C3380CC4-5D6E-409C-BE32-E72D297353CC}">
                  <c16:uniqueId val="{00000043-C7F8-4676-8A9F-C585FD0CE144}"/>
                </c:ext>
              </c:extLst>
            </c:dLbl>
            <c:dLbl>
              <c:idx val="32"/>
              <c:delete val="1"/>
              <c:extLst>
                <c:ext xmlns:c15="http://schemas.microsoft.com/office/drawing/2012/chart" uri="{CE6537A1-D6FC-4f65-9D91-7224C49458BB}"/>
                <c:ext xmlns:c16="http://schemas.microsoft.com/office/drawing/2014/chart" uri="{C3380CC4-5D6E-409C-BE32-E72D297353CC}">
                  <c16:uniqueId val="{00000045-C7F8-4676-8A9F-C585FD0CE144}"/>
                </c:ext>
              </c:extLst>
            </c:dLbl>
            <c:dLbl>
              <c:idx val="33"/>
              <c:delete val="1"/>
              <c:extLst>
                <c:ext xmlns:c15="http://schemas.microsoft.com/office/drawing/2012/chart" uri="{CE6537A1-D6FC-4f65-9D91-7224C49458BB}"/>
                <c:ext xmlns:c16="http://schemas.microsoft.com/office/drawing/2014/chart" uri="{C3380CC4-5D6E-409C-BE32-E72D297353CC}">
                  <c16:uniqueId val="{00000046-C7F8-4676-8A9F-C585FD0CE144}"/>
                </c:ext>
              </c:extLst>
            </c:dLbl>
            <c:dLbl>
              <c:idx val="34"/>
              <c:delete val="1"/>
              <c:extLst>
                <c:ext xmlns:c15="http://schemas.microsoft.com/office/drawing/2012/chart" uri="{CE6537A1-D6FC-4f65-9D91-7224C49458BB}"/>
                <c:ext xmlns:c16="http://schemas.microsoft.com/office/drawing/2014/chart" uri="{C3380CC4-5D6E-409C-BE32-E72D297353CC}">
                  <c16:uniqueId val="{00000047-C7F8-4676-8A9F-C585FD0CE144}"/>
                </c:ext>
              </c:extLst>
            </c:dLbl>
            <c:dLbl>
              <c:idx val="35"/>
              <c:delete val="1"/>
              <c:extLst>
                <c:ext xmlns:c15="http://schemas.microsoft.com/office/drawing/2012/chart" uri="{CE6537A1-D6FC-4f65-9D91-7224C49458BB}"/>
                <c:ext xmlns:c16="http://schemas.microsoft.com/office/drawing/2014/chart" uri="{C3380CC4-5D6E-409C-BE32-E72D297353CC}">
                  <c16:uniqueId val="{00000048-C7F8-4676-8A9F-C585FD0CE144}"/>
                </c:ext>
              </c:extLst>
            </c:dLbl>
            <c:dLbl>
              <c:idx val="36"/>
              <c:delete val="1"/>
              <c:extLst>
                <c:ext xmlns:c15="http://schemas.microsoft.com/office/drawing/2012/chart" uri="{CE6537A1-D6FC-4f65-9D91-7224C49458BB}"/>
                <c:ext xmlns:c16="http://schemas.microsoft.com/office/drawing/2014/chart" uri="{C3380CC4-5D6E-409C-BE32-E72D297353CC}">
                  <c16:uniqueId val="{00000049-C7F8-4676-8A9F-C585FD0CE144}"/>
                </c:ext>
              </c:extLst>
            </c:dLbl>
            <c:dLbl>
              <c:idx val="37"/>
              <c:delete val="1"/>
              <c:extLst>
                <c:ext xmlns:c15="http://schemas.microsoft.com/office/drawing/2012/chart" uri="{CE6537A1-D6FC-4f65-9D91-7224C49458BB}"/>
                <c:ext xmlns:c16="http://schemas.microsoft.com/office/drawing/2014/chart" uri="{C3380CC4-5D6E-409C-BE32-E72D297353CC}">
                  <c16:uniqueId val="{0000004A-C7F8-4676-8A9F-C585FD0CE144}"/>
                </c:ext>
              </c:extLst>
            </c:dLbl>
            <c:dLbl>
              <c:idx val="38"/>
              <c:delete val="1"/>
              <c:extLst>
                <c:ext xmlns:c15="http://schemas.microsoft.com/office/drawing/2012/chart" uri="{CE6537A1-D6FC-4f65-9D91-7224C49458BB}"/>
                <c:ext xmlns:c16="http://schemas.microsoft.com/office/drawing/2014/chart" uri="{C3380CC4-5D6E-409C-BE32-E72D297353CC}">
                  <c16:uniqueId val="{0000004B-C7F8-4676-8A9F-C585FD0CE144}"/>
                </c:ext>
              </c:extLst>
            </c:dLbl>
            <c:dLbl>
              <c:idx val="39"/>
              <c:delete val="1"/>
              <c:extLst>
                <c:ext xmlns:c15="http://schemas.microsoft.com/office/drawing/2012/chart" uri="{CE6537A1-D6FC-4f65-9D91-7224C49458BB}"/>
                <c:ext xmlns:c16="http://schemas.microsoft.com/office/drawing/2014/chart" uri="{C3380CC4-5D6E-409C-BE32-E72D297353CC}">
                  <c16:uniqueId val="{0000004C-C7F8-4676-8A9F-C585FD0CE144}"/>
                </c:ext>
              </c:extLst>
            </c:dLbl>
            <c:dLbl>
              <c:idx val="40"/>
              <c:delete val="1"/>
              <c:extLst>
                <c:ext xmlns:c15="http://schemas.microsoft.com/office/drawing/2012/chart" uri="{CE6537A1-D6FC-4f65-9D91-7224C49458BB}"/>
                <c:ext xmlns:c16="http://schemas.microsoft.com/office/drawing/2014/chart" uri="{C3380CC4-5D6E-409C-BE32-E72D297353CC}">
                  <c16:uniqueId val="{0000004D-C7F8-4676-8A9F-C585FD0CE144}"/>
                </c:ext>
              </c:extLst>
            </c:dLbl>
            <c:dLbl>
              <c:idx val="41"/>
              <c:layout>
                <c:manualLayout>
                  <c:x val="-9.606049779683332E-3"/>
                  <c:y val="-2.991333890342258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0-DB7D-4D1B-B1A2-7E80B8852EF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Sheet2!$A$2:$A$43</c:f>
              <c:numCache>
                <c:formatCode>mmm\-yy</c:formatCode>
                <c:ptCount val="42"/>
                <c:pt idx="0">
                  <c:v>43282</c:v>
                </c:pt>
                <c:pt idx="1">
                  <c:v>43313</c:v>
                </c:pt>
                <c:pt idx="2">
                  <c:v>43344</c:v>
                </c:pt>
                <c:pt idx="3">
                  <c:v>43374</c:v>
                </c:pt>
                <c:pt idx="4">
                  <c:v>43405</c:v>
                </c:pt>
                <c:pt idx="5">
                  <c:v>43435</c:v>
                </c:pt>
                <c:pt idx="6">
                  <c:v>43466</c:v>
                </c:pt>
                <c:pt idx="7">
                  <c:v>43497</c:v>
                </c:pt>
                <c:pt idx="8">
                  <c:v>43525</c:v>
                </c:pt>
                <c:pt idx="9">
                  <c:v>43556</c:v>
                </c:pt>
                <c:pt idx="10">
                  <c:v>43586</c:v>
                </c:pt>
                <c:pt idx="11">
                  <c:v>43617</c:v>
                </c:pt>
                <c:pt idx="12">
                  <c:v>43647</c:v>
                </c:pt>
                <c:pt idx="13">
                  <c:v>43678</c:v>
                </c:pt>
                <c:pt idx="14">
                  <c:v>43709</c:v>
                </c:pt>
                <c:pt idx="15">
                  <c:v>43739</c:v>
                </c:pt>
                <c:pt idx="16">
                  <c:v>43770</c:v>
                </c:pt>
                <c:pt idx="17">
                  <c:v>43800</c:v>
                </c:pt>
                <c:pt idx="18">
                  <c:v>43831</c:v>
                </c:pt>
                <c:pt idx="19">
                  <c:v>43862</c:v>
                </c:pt>
                <c:pt idx="20">
                  <c:v>43891</c:v>
                </c:pt>
                <c:pt idx="21">
                  <c:v>43922</c:v>
                </c:pt>
                <c:pt idx="22">
                  <c:v>43952</c:v>
                </c:pt>
                <c:pt idx="23">
                  <c:v>43983</c:v>
                </c:pt>
                <c:pt idx="24">
                  <c:v>44013</c:v>
                </c:pt>
                <c:pt idx="25">
                  <c:v>44044</c:v>
                </c:pt>
                <c:pt idx="26">
                  <c:v>44075</c:v>
                </c:pt>
                <c:pt idx="27">
                  <c:v>44105</c:v>
                </c:pt>
                <c:pt idx="28">
                  <c:v>44136</c:v>
                </c:pt>
                <c:pt idx="29">
                  <c:v>44166</c:v>
                </c:pt>
                <c:pt idx="30">
                  <c:v>44197</c:v>
                </c:pt>
                <c:pt idx="31">
                  <c:v>44228</c:v>
                </c:pt>
                <c:pt idx="32">
                  <c:v>44256</c:v>
                </c:pt>
                <c:pt idx="33">
                  <c:v>44287</c:v>
                </c:pt>
                <c:pt idx="34">
                  <c:v>44317</c:v>
                </c:pt>
                <c:pt idx="35">
                  <c:v>44348</c:v>
                </c:pt>
                <c:pt idx="36">
                  <c:v>44378</c:v>
                </c:pt>
                <c:pt idx="37">
                  <c:v>44409</c:v>
                </c:pt>
                <c:pt idx="38">
                  <c:v>44440</c:v>
                </c:pt>
                <c:pt idx="39">
                  <c:v>44470</c:v>
                </c:pt>
                <c:pt idx="40">
                  <c:v>44501</c:v>
                </c:pt>
                <c:pt idx="41">
                  <c:v>44531</c:v>
                </c:pt>
              </c:numCache>
            </c:numRef>
          </c:cat>
          <c:val>
            <c:numRef>
              <c:f>Sheet2!$B$2:$B$43</c:f>
              <c:numCache>
                <c:formatCode>0%</c:formatCode>
                <c:ptCount val="42"/>
                <c:pt idx="0">
                  <c:v>2.8225633999999999E-3</c:v>
                </c:pt>
                <c:pt idx="1">
                  <c:v>1.1738181300000001E-2</c:v>
                </c:pt>
                <c:pt idx="2">
                  <c:v>2.5427110199999998E-2</c:v>
                </c:pt>
                <c:pt idx="3">
                  <c:v>3.0168050200000001E-2</c:v>
                </c:pt>
                <c:pt idx="4">
                  <c:v>4.7384433099999998E-2</c:v>
                </c:pt>
                <c:pt idx="5">
                  <c:v>6.7859990699999997E-2</c:v>
                </c:pt>
                <c:pt idx="6">
                  <c:v>8.8731233300000004E-2</c:v>
                </c:pt>
                <c:pt idx="7">
                  <c:v>0.1233087494</c:v>
                </c:pt>
                <c:pt idx="8">
                  <c:v>0.19738505749999999</c:v>
                </c:pt>
                <c:pt idx="9">
                  <c:v>0.2331503593</c:v>
                </c:pt>
                <c:pt idx="10">
                  <c:v>0.28377245509999999</c:v>
                </c:pt>
                <c:pt idx="11">
                  <c:v>0.33038097929999999</c:v>
                </c:pt>
                <c:pt idx="12">
                  <c:v>0.32280231529999998</c:v>
                </c:pt>
                <c:pt idx="13">
                  <c:v>0.36109171499999998</c:v>
                </c:pt>
                <c:pt idx="14">
                  <c:v>0.40379208890000001</c:v>
                </c:pt>
                <c:pt idx="15">
                  <c:v>0.38693151180000002</c:v>
                </c:pt>
                <c:pt idx="16">
                  <c:v>0.44269662920000002</c:v>
                </c:pt>
                <c:pt idx="17">
                  <c:v>0.49453561899999998</c:v>
                </c:pt>
                <c:pt idx="18">
                  <c:v>0.55067072930000005</c:v>
                </c:pt>
                <c:pt idx="19">
                  <c:v>0.55696998269999998</c:v>
                </c:pt>
                <c:pt idx="20">
                  <c:v>0.54595476620000005</c:v>
                </c:pt>
                <c:pt idx="21">
                  <c:v>0.51408352509999999</c:v>
                </c:pt>
                <c:pt idx="22">
                  <c:v>0.51155843710000004</c:v>
                </c:pt>
                <c:pt idx="23">
                  <c:v>0.49814030209999999</c:v>
                </c:pt>
                <c:pt idx="24">
                  <c:v>0.50303419490000001</c:v>
                </c:pt>
                <c:pt idx="25">
                  <c:v>0.50832270410000002</c:v>
                </c:pt>
                <c:pt idx="26">
                  <c:v>0.5184856645</c:v>
                </c:pt>
                <c:pt idx="27">
                  <c:v>0.5359828485</c:v>
                </c:pt>
                <c:pt idx="28">
                  <c:v>0.549642089</c:v>
                </c:pt>
                <c:pt idx="29">
                  <c:v>0.55398718520000001</c:v>
                </c:pt>
                <c:pt idx="30">
                  <c:v>0.56142560289999999</c:v>
                </c:pt>
                <c:pt idx="31">
                  <c:v>0.56776797450000005</c:v>
                </c:pt>
                <c:pt idx="32">
                  <c:v>0.57628798910000001</c:v>
                </c:pt>
                <c:pt idx="33">
                  <c:v>0.58080482030000002</c:v>
                </c:pt>
                <c:pt idx="34">
                  <c:v>0.58380391320000002</c:v>
                </c:pt>
                <c:pt idx="35">
                  <c:v>0.58580168389999998</c:v>
                </c:pt>
                <c:pt idx="36">
                  <c:v>0.58890301489999997</c:v>
                </c:pt>
                <c:pt idx="37">
                  <c:v>0.58541428490000003</c:v>
                </c:pt>
                <c:pt idx="38">
                  <c:v>0.5906370568</c:v>
                </c:pt>
                <c:pt idx="39">
                  <c:v>0.59189945830000001</c:v>
                </c:pt>
                <c:pt idx="40">
                  <c:v>0.5932841485</c:v>
                </c:pt>
                <c:pt idx="41">
                  <c:v>0.60408590240000004</c:v>
                </c:pt>
              </c:numCache>
            </c:numRef>
          </c:val>
          <c:smooth val="0"/>
          <c:extLst>
            <c:ext xmlns:c16="http://schemas.microsoft.com/office/drawing/2014/chart" uri="{C3380CC4-5D6E-409C-BE32-E72D297353CC}">
              <c16:uniqueId val="{00000000-C7F8-4676-8A9F-C585FD0CE144}"/>
            </c:ext>
          </c:extLst>
        </c:ser>
        <c:ser>
          <c:idx val="2"/>
          <c:order val="1"/>
          <c:tx>
            <c:strRef>
              <c:f>Sheet2!$C$1</c:f>
              <c:strCache>
                <c:ptCount val="1"/>
                <c:pt idx="0">
                  <c:v>LTSS</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dLbls>
            <c:dLbl>
              <c:idx val="1"/>
              <c:delete val="1"/>
              <c:extLst>
                <c:ext xmlns:c15="http://schemas.microsoft.com/office/drawing/2012/chart" uri="{CE6537A1-D6FC-4f65-9D91-7224C49458BB}"/>
                <c:ext xmlns:c16="http://schemas.microsoft.com/office/drawing/2014/chart" uri="{C3380CC4-5D6E-409C-BE32-E72D297353CC}">
                  <c16:uniqueId val="{00000005-C7F8-4676-8A9F-C585FD0CE144}"/>
                </c:ext>
              </c:extLst>
            </c:dLbl>
            <c:dLbl>
              <c:idx val="2"/>
              <c:delete val="1"/>
              <c:extLst>
                <c:ext xmlns:c15="http://schemas.microsoft.com/office/drawing/2012/chart" uri="{CE6537A1-D6FC-4f65-9D91-7224C49458BB}"/>
                <c:ext xmlns:c16="http://schemas.microsoft.com/office/drawing/2014/chart" uri="{C3380CC4-5D6E-409C-BE32-E72D297353CC}">
                  <c16:uniqueId val="{00000007-C7F8-4676-8A9F-C585FD0CE144}"/>
                </c:ext>
              </c:extLst>
            </c:dLbl>
            <c:dLbl>
              <c:idx val="3"/>
              <c:delete val="1"/>
              <c:extLst>
                <c:ext xmlns:c15="http://schemas.microsoft.com/office/drawing/2012/chart" uri="{CE6537A1-D6FC-4f65-9D91-7224C49458BB}"/>
                <c:ext xmlns:c16="http://schemas.microsoft.com/office/drawing/2014/chart" uri="{C3380CC4-5D6E-409C-BE32-E72D297353CC}">
                  <c16:uniqueId val="{00000009-C7F8-4676-8A9F-C585FD0CE144}"/>
                </c:ext>
              </c:extLst>
            </c:dLbl>
            <c:dLbl>
              <c:idx val="4"/>
              <c:delete val="1"/>
              <c:extLst>
                <c:ext xmlns:c15="http://schemas.microsoft.com/office/drawing/2012/chart" uri="{CE6537A1-D6FC-4f65-9D91-7224C49458BB}"/>
                <c:ext xmlns:c16="http://schemas.microsoft.com/office/drawing/2014/chart" uri="{C3380CC4-5D6E-409C-BE32-E72D297353CC}">
                  <c16:uniqueId val="{0000000B-C7F8-4676-8A9F-C585FD0CE144}"/>
                </c:ext>
              </c:extLst>
            </c:dLbl>
            <c:dLbl>
              <c:idx val="5"/>
              <c:layout>
                <c:manualLayout>
                  <c:x val="-1.2103370251280219E-2"/>
                  <c:y val="2.132994478233551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C7F8-4676-8A9F-C585FD0CE144}"/>
                </c:ext>
              </c:extLst>
            </c:dLbl>
            <c:dLbl>
              <c:idx val="6"/>
              <c:delete val="1"/>
              <c:extLst>
                <c:ext xmlns:c15="http://schemas.microsoft.com/office/drawing/2012/chart" uri="{CE6537A1-D6FC-4f65-9D91-7224C49458BB}"/>
                <c:ext xmlns:c16="http://schemas.microsoft.com/office/drawing/2014/chart" uri="{C3380CC4-5D6E-409C-BE32-E72D297353CC}">
                  <c16:uniqueId val="{00000029-DB7D-4D1B-B1A2-7E80B8852EF8}"/>
                </c:ext>
              </c:extLst>
            </c:dLbl>
            <c:dLbl>
              <c:idx val="7"/>
              <c:delete val="1"/>
              <c:extLst>
                <c:ext xmlns:c15="http://schemas.microsoft.com/office/drawing/2012/chart" uri="{CE6537A1-D6FC-4f65-9D91-7224C49458BB}"/>
                <c:ext xmlns:c16="http://schemas.microsoft.com/office/drawing/2014/chart" uri="{C3380CC4-5D6E-409C-BE32-E72D297353CC}">
                  <c16:uniqueId val="{0000000F-C7F8-4676-8A9F-C585FD0CE144}"/>
                </c:ext>
              </c:extLst>
            </c:dLbl>
            <c:dLbl>
              <c:idx val="8"/>
              <c:delete val="1"/>
              <c:extLst>
                <c:ext xmlns:c15="http://schemas.microsoft.com/office/drawing/2012/chart" uri="{CE6537A1-D6FC-4f65-9D91-7224C49458BB}"/>
                <c:ext xmlns:c16="http://schemas.microsoft.com/office/drawing/2014/chart" uri="{C3380CC4-5D6E-409C-BE32-E72D297353CC}">
                  <c16:uniqueId val="{00000010-C7F8-4676-8A9F-C585FD0CE144}"/>
                </c:ext>
              </c:extLst>
            </c:dLbl>
            <c:dLbl>
              <c:idx val="9"/>
              <c:delete val="1"/>
              <c:extLst>
                <c:ext xmlns:c15="http://schemas.microsoft.com/office/drawing/2012/chart" uri="{CE6537A1-D6FC-4f65-9D91-7224C49458BB}"/>
                <c:ext xmlns:c16="http://schemas.microsoft.com/office/drawing/2014/chart" uri="{C3380CC4-5D6E-409C-BE32-E72D297353CC}">
                  <c16:uniqueId val="{00000013-C7F8-4676-8A9F-C585FD0CE144}"/>
                </c:ext>
              </c:extLst>
            </c:dLbl>
            <c:dLbl>
              <c:idx val="10"/>
              <c:delete val="1"/>
              <c:extLst>
                <c:ext xmlns:c15="http://schemas.microsoft.com/office/drawing/2012/chart" uri="{CE6537A1-D6FC-4f65-9D91-7224C49458BB}"/>
                <c:ext xmlns:c16="http://schemas.microsoft.com/office/drawing/2014/chart" uri="{C3380CC4-5D6E-409C-BE32-E72D297353CC}">
                  <c16:uniqueId val="{00000015-C7F8-4676-8A9F-C585FD0CE144}"/>
                </c:ext>
              </c:extLst>
            </c:dLbl>
            <c:dLbl>
              <c:idx val="11"/>
              <c:delete val="1"/>
              <c:extLst>
                <c:ext xmlns:c15="http://schemas.microsoft.com/office/drawing/2012/chart" uri="{CE6537A1-D6FC-4f65-9D91-7224C49458BB}"/>
                <c:ext xmlns:c16="http://schemas.microsoft.com/office/drawing/2014/chart" uri="{C3380CC4-5D6E-409C-BE32-E72D297353CC}">
                  <c16:uniqueId val="{00000018-C7F8-4676-8A9F-C585FD0CE144}"/>
                </c:ext>
              </c:extLst>
            </c:dLbl>
            <c:dLbl>
              <c:idx val="12"/>
              <c:delete val="1"/>
              <c:extLst>
                <c:ext xmlns:c15="http://schemas.microsoft.com/office/drawing/2012/chart" uri="{CE6537A1-D6FC-4f65-9D91-7224C49458BB}"/>
                <c:ext xmlns:c16="http://schemas.microsoft.com/office/drawing/2014/chart" uri="{C3380CC4-5D6E-409C-BE32-E72D297353CC}">
                  <c16:uniqueId val="{00000017-C7F8-4676-8A9F-C585FD0CE144}"/>
                </c:ext>
              </c:extLst>
            </c:dLbl>
            <c:dLbl>
              <c:idx val="13"/>
              <c:delete val="1"/>
              <c:extLst>
                <c:ext xmlns:c15="http://schemas.microsoft.com/office/drawing/2012/chart" uri="{CE6537A1-D6FC-4f65-9D91-7224C49458BB}"/>
                <c:ext xmlns:c16="http://schemas.microsoft.com/office/drawing/2014/chart" uri="{C3380CC4-5D6E-409C-BE32-E72D297353CC}">
                  <c16:uniqueId val="{0000001B-C7F8-4676-8A9F-C585FD0CE144}"/>
                </c:ext>
              </c:extLst>
            </c:dLbl>
            <c:dLbl>
              <c:idx val="14"/>
              <c:delete val="1"/>
              <c:extLst>
                <c:ext xmlns:c15="http://schemas.microsoft.com/office/drawing/2012/chart" uri="{CE6537A1-D6FC-4f65-9D91-7224C49458BB}"/>
                <c:ext xmlns:c16="http://schemas.microsoft.com/office/drawing/2014/chart" uri="{C3380CC4-5D6E-409C-BE32-E72D297353CC}">
                  <c16:uniqueId val="{0000001C-C7F8-4676-8A9F-C585FD0CE144}"/>
                </c:ext>
              </c:extLst>
            </c:dLbl>
            <c:dLbl>
              <c:idx val="15"/>
              <c:delete val="1"/>
              <c:extLst>
                <c:ext xmlns:c15="http://schemas.microsoft.com/office/drawing/2012/chart" uri="{CE6537A1-D6FC-4f65-9D91-7224C49458BB}"/>
                <c:ext xmlns:c16="http://schemas.microsoft.com/office/drawing/2014/chart" uri="{C3380CC4-5D6E-409C-BE32-E72D297353CC}">
                  <c16:uniqueId val="{0000001D-C7F8-4676-8A9F-C585FD0CE144}"/>
                </c:ext>
              </c:extLst>
            </c:dLbl>
            <c:dLbl>
              <c:idx val="16"/>
              <c:delete val="1"/>
              <c:extLst>
                <c:ext xmlns:c15="http://schemas.microsoft.com/office/drawing/2012/chart" uri="{CE6537A1-D6FC-4f65-9D91-7224C49458BB}"/>
                <c:ext xmlns:c16="http://schemas.microsoft.com/office/drawing/2014/chart" uri="{C3380CC4-5D6E-409C-BE32-E72D297353CC}">
                  <c16:uniqueId val="{0000001E-C7F8-4676-8A9F-C585FD0CE144}"/>
                </c:ext>
              </c:extLst>
            </c:dLbl>
            <c:dLbl>
              <c:idx val="17"/>
              <c:layout>
                <c:manualLayout>
                  <c:x val="-1.4375848517327617E-2"/>
                  <c:y val="2.132994478233565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DB7D-4D1B-B1A2-7E80B8852EF8}"/>
                </c:ext>
              </c:extLst>
            </c:dLbl>
            <c:dLbl>
              <c:idx val="18"/>
              <c:delete val="1"/>
              <c:extLst>
                <c:ext xmlns:c15="http://schemas.microsoft.com/office/drawing/2012/chart" uri="{CE6537A1-D6FC-4f65-9D91-7224C49458BB}"/>
                <c:ext xmlns:c16="http://schemas.microsoft.com/office/drawing/2014/chart" uri="{C3380CC4-5D6E-409C-BE32-E72D297353CC}">
                  <c16:uniqueId val="{00000023-C7F8-4676-8A9F-C585FD0CE144}"/>
                </c:ext>
              </c:extLst>
            </c:dLbl>
            <c:dLbl>
              <c:idx val="19"/>
              <c:delete val="1"/>
              <c:extLst>
                <c:ext xmlns:c15="http://schemas.microsoft.com/office/drawing/2012/chart" uri="{CE6537A1-D6FC-4f65-9D91-7224C49458BB}"/>
                <c:ext xmlns:c16="http://schemas.microsoft.com/office/drawing/2014/chart" uri="{C3380CC4-5D6E-409C-BE32-E72D297353CC}">
                  <c16:uniqueId val="{0000002F-C7F8-4676-8A9F-C585FD0CE144}"/>
                </c:ext>
              </c:extLst>
            </c:dLbl>
            <c:dLbl>
              <c:idx val="20"/>
              <c:delete val="1"/>
              <c:extLst>
                <c:ext xmlns:c15="http://schemas.microsoft.com/office/drawing/2012/chart" uri="{CE6537A1-D6FC-4f65-9D91-7224C49458BB}"/>
                <c:ext xmlns:c16="http://schemas.microsoft.com/office/drawing/2014/chart" uri="{C3380CC4-5D6E-409C-BE32-E72D297353CC}">
                  <c16:uniqueId val="{00000030-C7F8-4676-8A9F-C585FD0CE144}"/>
                </c:ext>
              </c:extLst>
            </c:dLbl>
            <c:dLbl>
              <c:idx val="21"/>
              <c:delete val="1"/>
              <c:extLst>
                <c:ext xmlns:c15="http://schemas.microsoft.com/office/drawing/2012/chart" uri="{CE6537A1-D6FC-4f65-9D91-7224C49458BB}"/>
                <c:ext xmlns:c16="http://schemas.microsoft.com/office/drawing/2014/chart" uri="{C3380CC4-5D6E-409C-BE32-E72D297353CC}">
                  <c16:uniqueId val="{00000002-C7F8-4676-8A9F-C585FD0CE144}"/>
                </c:ext>
              </c:extLst>
            </c:dLbl>
            <c:dLbl>
              <c:idx val="22"/>
              <c:delete val="1"/>
              <c:extLst>
                <c:ext xmlns:c15="http://schemas.microsoft.com/office/drawing/2012/chart" uri="{CE6537A1-D6FC-4f65-9D91-7224C49458BB}"/>
                <c:ext xmlns:c16="http://schemas.microsoft.com/office/drawing/2014/chart" uri="{C3380CC4-5D6E-409C-BE32-E72D297353CC}">
                  <c16:uniqueId val="{00000031-C7F8-4676-8A9F-C585FD0CE144}"/>
                </c:ext>
              </c:extLst>
            </c:dLbl>
            <c:dLbl>
              <c:idx val="23"/>
              <c:delete val="1"/>
              <c:extLst>
                <c:ext xmlns:c15="http://schemas.microsoft.com/office/drawing/2012/chart" uri="{CE6537A1-D6FC-4f65-9D91-7224C49458BB}"/>
                <c:ext xmlns:c16="http://schemas.microsoft.com/office/drawing/2014/chart" uri="{C3380CC4-5D6E-409C-BE32-E72D297353CC}">
                  <c16:uniqueId val="{00000032-C7F8-4676-8A9F-C585FD0CE144}"/>
                </c:ext>
              </c:extLst>
            </c:dLbl>
            <c:dLbl>
              <c:idx val="24"/>
              <c:delete val="1"/>
              <c:extLst>
                <c:ext xmlns:c15="http://schemas.microsoft.com/office/drawing/2012/chart" uri="{CE6537A1-D6FC-4f65-9D91-7224C49458BB}"/>
                <c:ext xmlns:c16="http://schemas.microsoft.com/office/drawing/2014/chart" uri="{C3380CC4-5D6E-409C-BE32-E72D297353CC}">
                  <c16:uniqueId val="{00000033-C7F8-4676-8A9F-C585FD0CE144}"/>
                </c:ext>
              </c:extLst>
            </c:dLbl>
            <c:dLbl>
              <c:idx val="25"/>
              <c:delete val="1"/>
              <c:extLst>
                <c:ext xmlns:c15="http://schemas.microsoft.com/office/drawing/2012/chart" uri="{CE6537A1-D6FC-4f65-9D91-7224C49458BB}"/>
                <c:ext xmlns:c16="http://schemas.microsoft.com/office/drawing/2014/chart" uri="{C3380CC4-5D6E-409C-BE32-E72D297353CC}">
                  <c16:uniqueId val="{00000034-C7F8-4676-8A9F-C585FD0CE144}"/>
                </c:ext>
              </c:extLst>
            </c:dLbl>
            <c:dLbl>
              <c:idx val="26"/>
              <c:delete val="1"/>
              <c:extLst>
                <c:ext xmlns:c15="http://schemas.microsoft.com/office/drawing/2012/chart" uri="{CE6537A1-D6FC-4f65-9D91-7224C49458BB}"/>
                <c:ext xmlns:c16="http://schemas.microsoft.com/office/drawing/2014/chart" uri="{C3380CC4-5D6E-409C-BE32-E72D297353CC}">
                  <c16:uniqueId val="{00000035-C7F8-4676-8A9F-C585FD0CE144}"/>
                </c:ext>
              </c:extLst>
            </c:dLbl>
            <c:dLbl>
              <c:idx val="27"/>
              <c:delete val="1"/>
              <c:extLst>
                <c:ext xmlns:c15="http://schemas.microsoft.com/office/drawing/2012/chart" uri="{CE6537A1-D6FC-4f65-9D91-7224C49458BB}"/>
                <c:ext xmlns:c16="http://schemas.microsoft.com/office/drawing/2014/chart" uri="{C3380CC4-5D6E-409C-BE32-E72D297353CC}">
                  <c16:uniqueId val="{00000036-C7F8-4676-8A9F-C585FD0CE144}"/>
                </c:ext>
              </c:extLst>
            </c:dLbl>
            <c:dLbl>
              <c:idx val="28"/>
              <c:delete val="1"/>
              <c:extLst>
                <c:ext xmlns:c15="http://schemas.microsoft.com/office/drawing/2012/chart" uri="{CE6537A1-D6FC-4f65-9D91-7224C49458BB}"/>
                <c:ext xmlns:c16="http://schemas.microsoft.com/office/drawing/2014/chart" uri="{C3380CC4-5D6E-409C-BE32-E72D297353CC}">
                  <c16:uniqueId val="{00000037-C7F8-4676-8A9F-C585FD0CE144}"/>
                </c:ext>
              </c:extLst>
            </c:dLbl>
            <c:dLbl>
              <c:idx val="29"/>
              <c:layout>
                <c:manualLayout>
                  <c:x val="-2.4962962962963076E-2"/>
                  <c:y val="2.865041388030110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B-DB7D-4D1B-B1A2-7E80B8852EF8}"/>
                </c:ext>
              </c:extLst>
            </c:dLbl>
            <c:dLbl>
              <c:idx val="30"/>
              <c:delete val="1"/>
              <c:extLst>
                <c:ext xmlns:c15="http://schemas.microsoft.com/office/drawing/2012/chart" uri="{CE6537A1-D6FC-4f65-9D91-7224C49458BB}"/>
                <c:ext xmlns:c16="http://schemas.microsoft.com/office/drawing/2014/chart" uri="{C3380CC4-5D6E-409C-BE32-E72D297353CC}">
                  <c16:uniqueId val="{00000038-C7F8-4676-8A9F-C585FD0CE144}"/>
                </c:ext>
              </c:extLst>
            </c:dLbl>
            <c:dLbl>
              <c:idx val="31"/>
              <c:delete val="1"/>
              <c:extLst>
                <c:ext xmlns:c15="http://schemas.microsoft.com/office/drawing/2012/chart" uri="{CE6537A1-D6FC-4f65-9D91-7224C49458BB}"/>
                <c:ext xmlns:c16="http://schemas.microsoft.com/office/drawing/2014/chart" uri="{C3380CC4-5D6E-409C-BE32-E72D297353CC}">
                  <c16:uniqueId val="{00000039-C7F8-4676-8A9F-C585FD0CE144}"/>
                </c:ext>
              </c:extLst>
            </c:dLbl>
            <c:dLbl>
              <c:idx val="32"/>
              <c:delete val="1"/>
              <c:extLst>
                <c:ext xmlns:c15="http://schemas.microsoft.com/office/drawing/2012/chart" uri="{CE6537A1-D6FC-4f65-9D91-7224C49458BB}"/>
                <c:ext xmlns:c16="http://schemas.microsoft.com/office/drawing/2014/chart" uri="{C3380CC4-5D6E-409C-BE32-E72D297353CC}">
                  <c16:uniqueId val="{0000003A-C7F8-4676-8A9F-C585FD0CE144}"/>
                </c:ext>
              </c:extLst>
            </c:dLbl>
            <c:dLbl>
              <c:idx val="33"/>
              <c:delete val="1"/>
              <c:extLst>
                <c:ext xmlns:c15="http://schemas.microsoft.com/office/drawing/2012/chart" uri="{CE6537A1-D6FC-4f65-9D91-7224C49458BB}"/>
                <c:ext xmlns:c16="http://schemas.microsoft.com/office/drawing/2014/chart" uri="{C3380CC4-5D6E-409C-BE32-E72D297353CC}">
                  <c16:uniqueId val="{0000003B-C7F8-4676-8A9F-C585FD0CE144}"/>
                </c:ext>
              </c:extLst>
            </c:dLbl>
            <c:dLbl>
              <c:idx val="34"/>
              <c:delete val="1"/>
              <c:extLst>
                <c:ext xmlns:c15="http://schemas.microsoft.com/office/drawing/2012/chart" uri="{CE6537A1-D6FC-4f65-9D91-7224C49458BB}"/>
                <c:ext xmlns:c16="http://schemas.microsoft.com/office/drawing/2014/chart" uri="{C3380CC4-5D6E-409C-BE32-E72D297353CC}">
                  <c16:uniqueId val="{0000003C-C7F8-4676-8A9F-C585FD0CE144}"/>
                </c:ext>
              </c:extLst>
            </c:dLbl>
            <c:dLbl>
              <c:idx val="35"/>
              <c:delete val="1"/>
              <c:extLst>
                <c:ext xmlns:c15="http://schemas.microsoft.com/office/drawing/2012/chart" uri="{CE6537A1-D6FC-4f65-9D91-7224C49458BB}"/>
                <c:ext xmlns:c16="http://schemas.microsoft.com/office/drawing/2014/chart" uri="{C3380CC4-5D6E-409C-BE32-E72D297353CC}">
                  <c16:uniqueId val="{0000003D-C7F8-4676-8A9F-C585FD0CE144}"/>
                </c:ext>
              </c:extLst>
            </c:dLbl>
            <c:dLbl>
              <c:idx val="36"/>
              <c:delete val="1"/>
              <c:extLst>
                <c:ext xmlns:c15="http://schemas.microsoft.com/office/drawing/2012/chart" uri="{CE6537A1-D6FC-4f65-9D91-7224C49458BB}"/>
                <c:ext xmlns:c16="http://schemas.microsoft.com/office/drawing/2014/chart" uri="{C3380CC4-5D6E-409C-BE32-E72D297353CC}">
                  <c16:uniqueId val="{0000003E-C7F8-4676-8A9F-C585FD0CE144}"/>
                </c:ext>
              </c:extLst>
            </c:dLbl>
            <c:dLbl>
              <c:idx val="37"/>
              <c:delete val="1"/>
              <c:extLst>
                <c:ext xmlns:c15="http://schemas.microsoft.com/office/drawing/2012/chart" uri="{CE6537A1-D6FC-4f65-9D91-7224C49458BB}"/>
                <c:ext xmlns:c16="http://schemas.microsoft.com/office/drawing/2014/chart" uri="{C3380CC4-5D6E-409C-BE32-E72D297353CC}">
                  <c16:uniqueId val="{0000003F-C7F8-4676-8A9F-C585FD0CE144}"/>
                </c:ext>
              </c:extLst>
            </c:dLbl>
            <c:dLbl>
              <c:idx val="38"/>
              <c:delete val="1"/>
              <c:extLst>
                <c:ext xmlns:c15="http://schemas.microsoft.com/office/drawing/2012/chart" uri="{CE6537A1-D6FC-4f65-9D91-7224C49458BB}"/>
                <c:ext xmlns:c16="http://schemas.microsoft.com/office/drawing/2014/chart" uri="{C3380CC4-5D6E-409C-BE32-E72D297353CC}">
                  <c16:uniqueId val="{00000040-C7F8-4676-8A9F-C585FD0CE144}"/>
                </c:ext>
              </c:extLst>
            </c:dLbl>
            <c:dLbl>
              <c:idx val="39"/>
              <c:delete val="1"/>
              <c:extLst>
                <c:ext xmlns:c15="http://schemas.microsoft.com/office/drawing/2012/chart" uri="{CE6537A1-D6FC-4f65-9D91-7224C49458BB}"/>
                <c:ext xmlns:c16="http://schemas.microsoft.com/office/drawing/2014/chart" uri="{C3380CC4-5D6E-409C-BE32-E72D297353CC}">
                  <c16:uniqueId val="{00000041-C7F8-4676-8A9F-C585FD0CE144}"/>
                </c:ext>
              </c:extLst>
            </c:dLbl>
            <c:dLbl>
              <c:idx val="40"/>
              <c:delete val="1"/>
              <c:extLst>
                <c:ext xmlns:c15="http://schemas.microsoft.com/office/drawing/2012/chart" uri="{CE6537A1-D6FC-4f65-9D91-7224C49458BB}"/>
                <c:ext xmlns:c16="http://schemas.microsoft.com/office/drawing/2014/chart" uri="{C3380CC4-5D6E-409C-BE32-E72D297353CC}">
                  <c16:uniqueId val="{00000042-C7F8-4676-8A9F-C585FD0CE144}"/>
                </c:ext>
              </c:extLst>
            </c:dLbl>
            <c:dLbl>
              <c:idx val="41"/>
              <c:layout>
                <c:manualLayout>
                  <c:x val="-5.0687150172680721E-3"/>
                  <c:y val="3.231064842928383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C-DB7D-4D1B-B1A2-7E80B8852EF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Sheet2!$A$2:$A$43</c:f>
              <c:numCache>
                <c:formatCode>mmm\-yy</c:formatCode>
                <c:ptCount val="42"/>
                <c:pt idx="0">
                  <c:v>43282</c:v>
                </c:pt>
                <c:pt idx="1">
                  <c:v>43313</c:v>
                </c:pt>
                <c:pt idx="2">
                  <c:v>43344</c:v>
                </c:pt>
                <c:pt idx="3">
                  <c:v>43374</c:v>
                </c:pt>
                <c:pt idx="4">
                  <c:v>43405</c:v>
                </c:pt>
                <c:pt idx="5">
                  <c:v>43435</c:v>
                </c:pt>
                <c:pt idx="6">
                  <c:v>43466</c:v>
                </c:pt>
                <c:pt idx="7">
                  <c:v>43497</c:v>
                </c:pt>
                <c:pt idx="8">
                  <c:v>43525</c:v>
                </c:pt>
                <c:pt idx="9">
                  <c:v>43556</c:v>
                </c:pt>
                <c:pt idx="10">
                  <c:v>43586</c:v>
                </c:pt>
                <c:pt idx="11">
                  <c:v>43617</c:v>
                </c:pt>
                <c:pt idx="12">
                  <c:v>43647</c:v>
                </c:pt>
                <c:pt idx="13">
                  <c:v>43678</c:v>
                </c:pt>
                <c:pt idx="14">
                  <c:v>43709</c:v>
                </c:pt>
                <c:pt idx="15">
                  <c:v>43739</c:v>
                </c:pt>
                <c:pt idx="16">
                  <c:v>43770</c:v>
                </c:pt>
                <c:pt idx="17">
                  <c:v>43800</c:v>
                </c:pt>
                <c:pt idx="18">
                  <c:v>43831</c:v>
                </c:pt>
                <c:pt idx="19">
                  <c:v>43862</c:v>
                </c:pt>
                <c:pt idx="20">
                  <c:v>43891</c:v>
                </c:pt>
                <c:pt idx="21">
                  <c:v>43922</c:v>
                </c:pt>
                <c:pt idx="22">
                  <c:v>43952</c:v>
                </c:pt>
                <c:pt idx="23">
                  <c:v>43983</c:v>
                </c:pt>
                <c:pt idx="24">
                  <c:v>44013</c:v>
                </c:pt>
                <c:pt idx="25">
                  <c:v>44044</c:v>
                </c:pt>
                <c:pt idx="26">
                  <c:v>44075</c:v>
                </c:pt>
                <c:pt idx="27">
                  <c:v>44105</c:v>
                </c:pt>
                <c:pt idx="28">
                  <c:v>44136</c:v>
                </c:pt>
                <c:pt idx="29">
                  <c:v>44166</c:v>
                </c:pt>
                <c:pt idx="30">
                  <c:v>44197</c:v>
                </c:pt>
                <c:pt idx="31">
                  <c:v>44228</c:v>
                </c:pt>
                <c:pt idx="32">
                  <c:v>44256</c:v>
                </c:pt>
                <c:pt idx="33">
                  <c:v>44287</c:v>
                </c:pt>
                <c:pt idx="34">
                  <c:v>44317</c:v>
                </c:pt>
                <c:pt idx="35">
                  <c:v>44348</c:v>
                </c:pt>
                <c:pt idx="36">
                  <c:v>44378</c:v>
                </c:pt>
                <c:pt idx="37">
                  <c:v>44409</c:v>
                </c:pt>
                <c:pt idx="38">
                  <c:v>44440</c:v>
                </c:pt>
                <c:pt idx="39">
                  <c:v>44470</c:v>
                </c:pt>
                <c:pt idx="40">
                  <c:v>44501</c:v>
                </c:pt>
                <c:pt idx="41">
                  <c:v>44531</c:v>
                </c:pt>
              </c:numCache>
            </c:numRef>
          </c:cat>
          <c:val>
            <c:numRef>
              <c:f>Sheet2!$C$2:$C$43</c:f>
              <c:numCache>
                <c:formatCode>0%</c:formatCode>
                <c:ptCount val="42"/>
                <c:pt idx="0">
                  <c:v>4.9261080000000004E-4</c:v>
                </c:pt>
                <c:pt idx="1">
                  <c:v>1.1648224E-3</c:v>
                </c:pt>
                <c:pt idx="2">
                  <c:v>5.3911447999999999E-3</c:v>
                </c:pt>
                <c:pt idx="3">
                  <c:v>9.0361446000000005E-3</c:v>
                </c:pt>
                <c:pt idx="4">
                  <c:v>2.0059712600000001E-2</c:v>
                </c:pt>
                <c:pt idx="5">
                  <c:v>4.7360774799999998E-2</c:v>
                </c:pt>
                <c:pt idx="6">
                  <c:v>8.9546149899999997E-2</c:v>
                </c:pt>
                <c:pt idx="7">
                  <c:v>0.1255671626</c:v>
                </c:pt>
                <c:pt idx="8">
                  <c:v>0.17616934109999999</c:v>
                </c:pt>
                <c:pt idx="9">
                  <c:v>0.17777346029999999</c:v>
                </c:pt>
                <c:pt idx="10">
                  <c:v>0.2217147602</c:v>
                </c:pt>
                <c:pt idx="11">
                  <c:v>0.27673687889999998</c:v>
                </c:pt>
                <c:pt idx="12">
                  <c:v>0.22033752370000001</c:v>
                </c:pt>
                <c:pt idx="13">
                  <c:v>0.27286432160000001</c:v>
                </c:pt>
                <c:pt idx="14">
                  <c:v>0.3035082073</c:v>
                </c:pt>
                <c:pt idx="15">
                  <c:v>0.28385321099999999</c:v>
                </c:pt>
                <c:pt idx="16">
                  <c:v>0.33160191150000001</c:v>
                </c:pt>
                <c:pt idx="17">
                  <c:v>0.38567428840000001</c:v>
                </c:pt>
                <c:pt idx="18">
                  <c:v>0.45169747020000001</c:v>
                </c:pt>
                <c:pt idx="19">
                  <c:v>0.42827518910000001</c:v>
                </c:pt>
                <c:pt idx="20">
                  <c:v>0.40061721340000001</c:v>
                </c:pt>
                <c:pt idx="21">
                  <c:v>0.38342589570000002</c:v>
                </c:pt>
                <c:pt idx="22">
                  <c:v>0.38821735819999997</c:v>
                </c:pt>
                <c:pt idx="23">
                  <c:v>0.38908172930000001</c:v>
                </c:pt>
                <c:pt idx="24">
                  <c:v>0.40057422370000001</c:v>
                </c:pt>
                <c:pt idx="25">
                  <c:v>0.38682036110000001</c:v>
                </c:pt>
                <c:pt idx="26">
                  <c:v>0.39182812970000003</c:v>
                </c:pt>
                <c:pt idx="27">
                  <c:v>0.4059644543</c:v>
                </c:pt>
                <c:pt idx="28">
                  <c:v>0.42651888339999999</c:v>
                </c:pt>
                <c:pt idx="29">
                  <c:v>0.43502079739999999</c:v>
                </c:pt>
                <c:pt idx="30">
                  <c:v>0.45816857439999997</c:v>
                </c:pt>
                <c:pt idx="31">
                  <c:v>0.47200752039999999</c:v>
                </c:pt>
                <c:pt idx="32">
                  <c:v>0.5051914341</c:v>
                </c:pt>
                <c:pt idx="33">
                  <c:v>0.52317662570000001</c:v>
                </c:pt>
                <c:pt idx="34">
                  <c:v>0.52868217049999999</c:v>
                </c:pt>
                <c:pt idx="35">
                  <c:v>0.51895682659999998</c:v>
                </c:pt>
                <c:pt idx="36">
                  <c:v>0.51118592529999995</c:v>
                </c:pt>
                <c:pt idx="37">
                  <c:v>0.49621451100000002</c:v>
                </c:pt>
                <c:pt idx="38">
                  <c:v>0.48742039879999999</c:v>
                </c:pt>
                <c:pt idx="39">
                  <c:v>0.49074268879999999</c:v>
                </c:pt>
                <c:pt idx="40">
                  <c:v>0.48124352329999998</c:v>
                </c:pt>
                <c:pt idx="41">
                  <c:v>0.48308877090000002</c:v>
                </c:pt>
              </c:numCache>
            </c:numRef>
          </c:val>
          <c:smooth val="0"/>
          <c:extLst>
            <c:ext xmlns:c16="http://schemas.microsoft.com/office/drawing/2014/chart" uri="{C3380CC4-5D6E-409C-BE32-E72D297353CC}">
              <c16:uniqueId val="{00000001-C7F8-4676-8A9F-C585FD0CE144}"/>
            </c:ext>
          </c:extLst>
        </c:ser>
        <c:ser>
          <c:idx val="0"/>
          <c:order val="2"/>
          <c:tx>
            <c:strRef>
              <c:f>Sheet2!$D$1</c:f>
              <c:strCache>
                <c:ptCount val="1"/>
                <c:pt idx="0">
                  <c:v>CP Program</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1"/>
              <c:delete val="1"/>
              <c:extLst>
                <c:ext xmlns:c15="http://schemas.microsoft.com/office/drawing/2012/chart" uri="{CE6537A1-D6FC-4f65-9D91-7224C49458BB}"/>
                <c:ext xmlns:c16="http://schemas.microsoft.com/office/drawing/2014/chart" uri="{C3380CC4-5D6E-409C-BE32-E72D297353CC}">
                  <c16:uniqueId val="{00000003-DB7D-4D1B-B1A2-7E80B8852EF8}"/>
                </c:ext>
              </c:extLst>
            </c:dLbl>
            <c:dLbl>
              <c:idx val="2"/>
              <c:delete val="1"/>
              <c:extLst>
                <c:ext xmlns:c15="http://schemas.microsoft.com/office/drawing/2012/chart" uri="{CE6537A1-D6FC-4f65-9D91-7224C49458BB}"/>
                <c:ext xmlns:c16="http://schemas.microsoft.com/office/drawing/2014/chart" uri="{C3380CC4-5D6E-409C-BE32-E72D297353CC}">
                  <c16:uniqueId val="{00000001-DB7D-4D1B-B1A2-7E80B8852EF8}"/>
                </c:ext>
              </c:extLst>
            </c:dLbl>
            <c:dLbl>
              <c:idx val="3"/>
              <c:delete val="1"/>
              <c:extLst>
                <c:ext xmlns:c15="http://schemas.microsoft.com/office/drawing/2012/chart" uri="{CE6537A1-D6FC-4f65-9D91-7224C49458BB}"/>
                <c:ext xmlns:c16="http://schemas.microsoft.com/office/drawing/2014/chart" uri="{C3380CC4-5D6E-409C-BE32-E72D297353CC}">
                  <c16:uniqueId val="{00000002-DB7D-4D1B-B1A2-7E80B8852EF8}"/>
                </c:ext>
              </c:extLst>
            </c:dLbl>
            <c:dLbl>
              <c:idx val="4"/>
              <c:delete val="1"/>
              <c:extLst>
                <c:ext xmlns:c15="http://schemas.microsoft.com/office/drawing/2012/chart" uri="{CE6537A1-D6FC-4f65-9D91-7224C49458BB}"/>
                <c:ext xmlns:c16="http://schemas.microsoft.com/office/drawing/2014/chart" uri="{C3380CC4-5D6E-409C-BE32-E72D297353CC}">
                  <c16:uniqueId val="{00000004-DB7D-4D1B-B1A2-7E80B8852EF8}"/>
                </c:ext>
              </c:extLst>
            </c:dLbl>
            <c:dLbl>
              <c:idx val="5"/>
              <c:layout>
                <c:manualLayout>
                  <c:x val="1.2095748481600572E-2"/>
                  <c:y val="1.1986547629305034E-3"/>
                </c:manualLayout>
              </c:layout>
              <c:spPr>
                <a:noFill/>
                <a:ln>
                  <a:noFill/>
                </a:ln>
                <a:effectLst/>
              </c:spPr>
              <c:txPr>
                <a:bodyPr rot="0" spcFirstLastPara="1" vertOverflow="ellipsis" vert="horz" wrap="square" lIns="38100" tIns="19050" rIns="38100" bIns="19050" anchor="ctr" anchorCtr="1">
                  <a:noAutofit/>
                </a:bodyPr>
                <a:lstStyle/>
                <a:p>
                  <a:pPr>
                    <a:defRPr sz="900" b="1" i="0" u="none" strike="noStrike" kern="1200" baseline="0">
                      <a:solidFill>
                        <a:sysClr val="windowText" lastClr="000000"/>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manualLayout>
                      <c:w val="2.8743956174824344E-2"/>
                      <c:h val="4.5185739610914176E-2"/>
                    </c:manualLayout>
                  </c15:layout>
                </c:ext>
                <c:ext xmlns:c16="http://schemas.microsoft.com/office/drawing/2014/chart" uri="{C3380CC4-5D6E-409C-BE32-E72D297353CC}">
                  <c16:uniqueId val="{00000031-DB7D-4D1B-B1A2-7E80B8852EF8}"/>
                </c:ext>
              </c:extLst>
            </c:dLbl>
            <c:dLbl>
              <c:idx val="6"/>
              <c:delete val="1"/>
              <c:extLst>
                <c:ext xmlns:c15="http://schemas.microsoft.com/office/drawing/2012/chart" uri="{CE6537A1-D6FC-4f65-9D91-7224C49458BB}"/>
                <c:ext xmlns:c16="http://schemas.microsoft.com/office/drawing/2014/chart" uri="{C3380CC4-5D6E-409C-BE32-E72D297353CC}">
                  <c16:uniqueId val="{00000028-DB7D-4D1B-B1A2-7E80B8852EF8}"/>
                </c:ext>
              </c:extLst>
            </c:dLbl>
            <c:dLbl>
              <c:idx val="7"/>
              <c:delete val="1"/>
              <c:extLst>
                <c:ext xmlns:c15="http://schemas.microsoft.com/office/drawing/2012/chart" uri="{CE6537A1-D6FC-4f65-9D91-7224C49458BB}"/>
                <c:ext xmlns:c16="http://schemas.microsoft.com/office/drawing/2014/chart" uri="{C3380CC4-5D6E-409C-BE32-E72D297353CC}">
                  <c16:uniqueId val="{00000026-DB7D-4D1B-B1A2-7E80B8852EF8}"/>
                </c:ext>
              </c:extLst>
            </c:dLbl>
            <c:dLbl>
              <c:idx val="8"/>
              <c:delete val="1"/>
              <c:extLst>
                <c:ext xmlns:c15="http://schemas.microsoft.com/office/drawing/2012/chart" uri="{CE6537A1-D6FC-4f65-9D91-7224C49458BB}"/>
                <c:ext xmlns:c16="http://schemas.microsoft.com/office/drawing/2014/chart" uri="{C3380CC4-5D6E-409C-BE32-E72D297353CC}">
                  <c16:uniqueId val="{00000025-DB7D-4D1B-B1A2-7E80B8852EF8}"/>
                </c:ext>
              </c:extLst>
            </c:dLbl>
            <c:dLbl>
              <c:idx val="9"/>
              <c:delete val="1"/>
              <c:extLst>
                <c:ext xmlns:c15="http://schemas.microsoft.com/office/drawing/2012/chart" uri="{CE6537A1-D6FC-4f65-9D91-7224C49458BB}"/>
                <c:ext xmlns:c16="http://schemas.microsoft.com/office/drawing/2014/chart" uri="{C3380CC4-5D6E-409C-BE32-E72D297353CC}">
                  <c16:uniqueId val="{00000024-DB7D-4D1B-B1A2-7E80B8852EF8}"/>
                </c:ext>
              </c:extLst>
            </c:dLbl>
            <c:dLbl>
              <c:idx val="10"/>
              <c:delete val="1"/>
              <c:extLst>
                <c:ext xmlns:c15="http://schemas.microsoft.com/office/drawing/2012/chart" uri="{CE6537A1-D6FC-4f65-9D91-7224C49458BB}"/>
                <c:ext xmlns:c16="http://schemas.microsoft.com/office/drawing/2014/chart" uri="{C3380CC4-5D6E-409C-BE32-E72D297353CC}">
                  <c16:uniqueId val="{00000023-DB7D-4D1B-B1A2-7E80B8852EF8}"/>
                </c:ext>
              </c:extLst>
            </c:dLbl>
            <c:dLbl>
              <c:idx val="11"/>
              <c:delete val="1"/>
              <c:extLst>
                <c:ext xmlns:c15="http://schemas.microsoft.com/office/drawing/2012/chart" uri="{CE6537A1-D6FC-4f65-9D91-7224C49458BB}"/>
                <c:ext xmlns:c16="http://schemas.microsoft.com/office/drawing/2014/chart" uri="{C3380CC4-5D6E-409C-BE32-E72D297353CC}">
                  <c16:uniqueId val="{00000022-DB7D-4D1B-B1A2-7E80B8852EF8}"/>
                </c:ext>
              </c:extLst>
            </c:dLbl>
            <c:dLbl>
              <c:idx val="12"/>
              <c:delete val="1"/>
              <c:extLst>
                <c:ext xmlns:c15="http://schemas.microsoft.com/office/drawing/2012/chart" uri="{CE6537A1-D6FC-4f65-9D91-7224C49458BB}"/>
                <c:ext xmlns:c16="http://schemas.microsoft.com/office/drawing/2014/chart" uri="{C3380CC4-5D6E-409C-BE32-E72D297353CC}">
                  <c16:uniqueId val="{00000021-DB7D-4D1B-B1A2-7E80B8852EF8}"/>
                </c:ext>
              </c:extLst>
            </c:dLbl>
            <c:dLbl>
              <c:idx val="13"/>
              <c:delete val="1"/>
              <c:extLst>
                <c:ext xmlns:c15="http://schemas.microsoft.com/office/drawing/2012/chart" uri="{CE6537A1-D6FC-4f65-9D91-7224C49458BB}"/>
                <c:ext xmlns:c16="http://schemas.microsoft.com/office/drawing/2014/chart" uri="{C3380CC4-5D6E-409C-BE32-E72D297353CC}">
                  <c16:uniqueId val="{00000020-DB7D-4D1B-B1A2-7E80B8852EF8}"/>
                </c:ext>
              </c:extLst>
            </c:dLbl>
            <c:dLbl>
              <c:idx val="14"/>
              <c:delete val="1"/>
              <c:extLst>
                <c:ext xmlns:c15="http://schemas.microsoft.com/office/drawing/2012/chart" uri="{CE6537A1-D6FC-4f65-9D91-7224C49458BB}"/>
                <c:ext xmlns:c16="http://schemas.microsoft.com/office/drawing/2014/chart" uri="{C3380CC4-5D6E-409C-BE32-E72D297353CC}">
                  <c16:uniqueId val="{0000001F-DB7D-4D1B-B1A2-7E80B8852EF8}"/>
                </c:ext>
              </c:extLst>
            </c:dLbl>
            <c:dLbl>
              <c:idx val="15"/>
              <c:delete val="1"/>
              <c:extLst>
                <c:ext xmlns:c15="http://schemas.microsoft.com/office/drawing/2012/chart" uri="{CE6537A1-D6FC-4f65-9D91-7224C49458BB}"/>
                <c:ext xmlns:c16="http://schemas.microsoft.com/office/drawing/2014/chart" uri="{C3380CC4-5D6E-409C-BE32-E72D297353CC}">
                  <c16:uniqueId val="{0000001E-DB7D-4D1B-B1A2-7E80B8852EF8}"/>
                </c:ext>
              </c:extLst>
            </c:dLbl>
            <c:dLbl>
              <c:idx val="16"/>
              <c:delete val="1"/>
              <c:extLst>
                <c:ext xmlns:c15="http://schemas.microsoft.com/office/drawing/2012/chart" uri="{CE6537A1-D6FC-4f65-9D91-7224C49458BB}"/>
                <c:ext xmlns:c16="http://schemas.microsoft.com/office/drawing/2014/chart" uri="{C3380CC4-5D6E-409C-BE32-E72D297353CC}">
                  <c16:uniqueId val="{0000001D-DB7D-4D1B-B1A2-7E80B8852EF8}"/>
                </c:ext>
              </c:extLst>
            </c:dLbl>
            <c:dLbl>
              <c:idx val="17"/>
              <c:layout>
                <c:manualLayout>
                  <c:x val="-1.8913183279742764E-2"/>
                  <c:y val="1.4009475684370193E-2"/>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DB7D-4D1B-B1A2-7E80B8852EF8}"/>
                </c:ext>
              </c:extLst>
            </c:dLbl>
            <c:dLbl>
              <c:idx val="18"/>
              <c:delete val="1"/>
              <c:extLst>
                <c:ext xmlns:c15="http://schemas.microsoft.com/office/drawing/2012/chart" uri="{CE6537A1-D6FC-4f65-9D91-7224C49458BB}"/>
                <c:ext xmlns:c16="http://schemas.microsoft.com/office/drawing/2014/chart" uri="{C3380CC4-5D6E-409C-BE32-E72D297353CC}">
                  <c16:uniqueId val="{0000001A-DB7D-4D1B-B1A2-7E80B8852EF8}"/>
                </c:ext>
              </c:extLst>
            </c:dLbl>
            <c:dLbl>
              <c:idx val="19"/>
              <c:delete val="1"/>
              <c:extLst>
                <c:ext xmlns:c15="http://schemas.microsoft.com/office/drawing/2012/chart" uri="{CE6537A1-D6FC-4f65-9D91-7224C49458BB}"/>
                <c:ext xmlns:c16="http://schemas.microsoft.com/office/drawing/2014/chart" uri="{C3380CC4-5D6E-409C-BE32-E72D297353CC}">
                  <c16:uniqueId val="{00000019-DB7D-4D1B-B1A2-7E80B8852EF8}"/>
                </c:ext>
              </c:extLst>
            </c:dLbl>
            <c:dLbl>
              <c:idx val="20"/>
              <c:delete val="1"/>
              <c:extLst>
                <c:ext xmlns:c15="http://schemas.microsoft.com/office/drawing/2012/chart" uri="{CE6537A1-D6FC-4f65-9D91-7224C49458BB}"/>
                <c:ext xmlns:c16="http://schemas.microsoft.com/office/drawing/2014/chart" uri="{C3380CC4-5D6E-409C-BE32-E72D297353CC}">
                  <c16:uniqueId val="{00000018-DB7D-4D1B-B1A2-7E80B8852EF8}"/>
                </c:ext>
              </c:extLst>
            </c:dLbl>
            <c:dLbl>
              <c:idx val="21"/>
              <c:delete val="1"/>
              <c:extLst>
                <c:ext xmlns:c15="http://schemas.microsoft.com/office/drawing/2012/chart" uri="{CE6537A1-D6FC-4f65-9D91-7224C49458BB}"/>
                <c:ext xmlns:c16="http://schemas.microsoft.com/office/drawing/2014/chart" uri="{C3380CC4-5D6E-409C-BE32-E72D297353CC}">
                  <c16:uniqueId val="{00000017-DB7D-4D1B-B1A2-7E80B8852EF8}"/>
                </c:ext>
              </c:extLst>
            </c:dLbl>
            <c:dLbl>
              <c:idx val="22"/>
              <c:delete val="1"/>
              <c:extLst>
                <c:ext xmlns:c15="http://schemas.microsoft.com/office/drawing/2012/chart" uri="{CE6537A1-D6FC-4f65-9D91-7224C49458BB}"/>
                <c:ext xmlns:c16="http://schemas.microsoft.com/office/drawing/2014/chart" uri="{C3380CC4-5D6E-409C-BE32-E72D297353CC}">
                  <c16:uniqueId val="{00000016-DB7D-4D1B-B1A2-7E80B8852EF8}"/>
                </c:ext>
              </c:extLst>
            </c:dLbl>
            <c:dLbl>
              <c:idx val="23"/>
              <c:delete val="1"/>
              <c:extLst>
                <c:ext xmlns:c15="http://schemas.microsoft.com/office/drawing/2012/chart" uri="{CE6537A1-D6FC-4f65-9D91-7224C49458BB}"/>
                <c:ext xmlns:c16="http://schemas.microsoft.com/office/drawing/2014/chart" uri="{C3380CC4-5D6E-409C-BE32-E72D297353CC}">
                  <c16:uniqueId val="{00000015-DB7D-4D1B-B1A2-7E80B8852EF8}"/>
                </c:ext>
              </c:extLst>
            </c:dLbl>
            <c:dLbl>
              <c:idx val="24"/>
              <c:delete val="1"/>
              <c:extLst>
                <c:ext xmlns:c15="http://schemas.microsoft.com/office/drawing/2012/chart" uri="{CE6537A1-D6FC-4f65-9D91-7224C49458BB}"/>
                <c:ext xmlns:c16="http://schemas.microsoft.com/office/drawing/2014/chart" uri="{C3380CC4-5D6E-409C-BE32-E72D297353CC}">
                  <c16:uniqueId val="{00000014-DB7D-4D1B-B1A2-7E80B8852EF8}"/>
                </c:ext>
              </c:extLst>
            </c:dLbl>
            <c:dLbl>
              <c:idx val="25"/>
              <c:delete val="1"/>
              <c:extLst>
                <c:ext xmlns:c15="http://schemas.microsoft.com/office/drawing/2012/chart" uri="{CE6537A1-D6FC-4f65-9D91-7224C49458BB}"/>
                <c:ext xmlns:c16="http://schemas.microsoft.com/office/drawing/2014/chart" uri="{C3380CC4-5D6E-409C-BE32-E72D297353CC}">
                  <c16:uniqueId val="{00000013-DB7D-4D1B-B1A2-7E80B8852EF8}"/>
                </c:ext>
              </c:extLst>
            </c:dLbl>
            <c:dLbl>
              <c:idx val="26"/>
              <c:delete val="1"/>
              <c:extLst>
                <c:ext xmlns:c15="http://schemas.microsoft.com/office/drawing/2012/chart" uri="{CE6537A1-D6FC-4f65-9D91-7224C49458BB}"/>
                <c:ext xmlns:c16="http://schemas.microsoft.com/office/drawing/2014/chart" uri="{C3380CC4-5D6E-409C-BE32-E72D297353CC}">
                  <c16:uniqueId val="{00000012-DB7D-4D1B-B1A2-7E80B8852EF8}"/>
                </c:ext>
              </c:extLst>
            </c:dLbl>
            <c:dLbl>
              <c:idx val="27"/>
              <c:delete val="1"/>
              <c:extLst>
                <c:ext xmlns:c15="http://schemas.microsoft.com/office/drawing/2012/chart" uri="{CE6537A1-D6FC-4f65-9D91-7224C49458BB}"/>
                <c:ext xmlns:c16="http://schemas.microsoft.com/office/drawing/2014/chart" uri="{C3380CC4-5D6E-409C-BE32-E72D297353CC}">
                  <c16:uniqueId val="{00000011-DB7D-4D1B-B1A2-7E80B8852EF8}"/>
                </c:ext>
              </c:extLst>
            </c:dLbl>
            <c:dLbl>
              <c:idx val="28"/>
              <c:delete val="1"/>
              <c:extLst>
                <c:ext xmlns:c15="http://schemas.microsoft.com/office/drawing/2012/chart" uri="{CE6537A1-D6FC-4f65-9D91-7224C49458BB}"/>
                <c:ext xmlns:c16="http://schemas.microsoft.com/office/drawing/2014/chart" uri="{C3380CC4-5D6E-409C-BE32-E72D297353CC}">
                  <c16:uniqueId val="{00000027-DB7D-4D1B-B1A2-7E80B8852EF8}"/>
                </c:ext>
              </c:extLst>
            </c:dLbl>
            <c:dLbl>
              <c:idx val="29"/>
              <c:layout>
                <c:manualLayout>
                  <c:x val="-2.1938073121352975E-2"/>
                  <c:y val="6.6890065864047025E-3"/>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A-DB7D-4D1B-B1A2-7E80B8852EF8}"/>
                </c:ext>
              </c:extLst>
            </c:dLbl>
            <c:dLbl>
              <c:idx val="30"/>
              <c:delete val="1"/>
              <c:extLst>
                <c:ext xmlns:c15="http://schemas.microsoft.com/office/drawing/2012/chart" uri="{CE6537A1-D6FC-4f65-9D91-7224C49458BB}"/>
                <c:ext xmlns:c16="http://schemas.microsoft.com/office/drawing/2014/chart" uri="{C3380CC4-5D6E-409C-BE32-E72D297353CC}">
                  <c16:uniqueId val="{00000010-DB7D-4D1B-B1A2-7E80B8852EF8}"/>
                </c:ext>
              </c:extLst>
            </c:dLbl>
            <c:dLbl>
              <c:idx val="31"/>
              <c:delete val="1"/>
              <c:extLst>
                <c:ext xmlns:c15="http://schemas.microsoft.com/office/drawing/2012/chart" uri="{CE6537A1-D6FC-4f65-9D91-7224C49458BB}"/>
                <c:ext xmlns:c16="http://schemas.microsoft.com/office/drawing/2014/chart" uri="{C3380CC4-5D6E-409C-BE32-E72D297353CC}">
                  <c16:uniqueId val="{0000000F-DB7D-4D1B-B1A2-7E80B8852EF8}"/>
                </c:ext>
              </c:extLst>
            </c:dLbl>
            <c:dLbl>
              <c:idx val="32"/>
              <c:delete val="1"/>
              <c:extLst>
                <c:ext xmlns:c15="http://schemas.microsoft.com/office/drawing/2012/chart" uri="{CE6537A1-D6FC-4f65-9D91-7224C49458BB}"/>
                <c:ext xmlns:c16="http://schemas.microsoft.com/office/drawing/2014/chart" uri="{C3380CC4-5D6E-409C-BE32-E72D297353CC}">
                  <c16:uniqueId val="{00000005-DB7D-4D1B-B1A2-7E80B8852EF8}"/>
                </c:ext>
              </c:extLst>
            </c:dLbl>
            <c:dLbl>
              <c:idx val="33"/>
              <c:delete val="1"/>
              <c:extLst>
                <c:ext xmlns:c15="http://schemas.microsoft.com/office/drawing/2012/chart" uri="{CE6537A1-D6FC-4f65-9D91-7224C49458BB}"/>
                <c:ext xmlns:c16="http://schemas.microsoft.com/office/drawing/2014/chart" uri="{C3380CC4-5D6E-409C-BE32-E72D297353CC}">
                  <c16:uniqueId val="{00000006-DB7D-4D1B-B1A2-7E80B8852EF8}"/>
                </c:ext>
              </c:extLst>
            </c:dLbl>
            <c:dLbl>
              <c:idx val="34"/>
              <c:delete val="1"/>
              <c:extLst>
                <c:ext xmlns:c15="http://schemas.microsoft.com/office/drawing/2012/chart" uri="{CE6537A1-D6FC-4f65-9D91-7224C49458BB}"/>
                <c:ext xmlns:c16="http://schemas.microsoft.com/office/drawing/2014/chart" uri="{C3380CC4-5D6E-409C-BE32-E72D297353CC}">
                  <c16:uniqueId val="{00000007-DB7D-4D1B-B1A2-7E80B8852EF8}"/>
                </c:ext>
              </c:extLst>
            </c:dLbl>
            <c:dLbl>
              <c:idx val="35"/>
              <c:delete val="1"/>
              <c:extLst>
                <c:ext xmlns:c15="http://schemas.microsoft.com/office/drawing/2012/chart" uri="{CE6537A1-D6FC-4f65-9D91-7224C49458BB}"/>
                <c:ext xmlns:c16="http://schemas.microsoft.com/office/drawing/2014/chart" uri="{C3380CC4-5D6E-409C-BE32-E72D297353CC}">
                  <c16:uniqueId val="{00000008-DB7D-4D1B-B1A2-7E80B8852EF8}"/>
                </c:ext>
              </c:extLst>
            </c:dLbl>
            <c:dLbl>
              <c:idx val="36"/>
              <c:delete val="1"/>
              <c:extLst>
                <c:ext xmlns:c15="http://schemas.microsoft.com/office/drawing/2012/chart" uri="{CE6537A1-D6FC-4f65-9D91-7224C49458BB}"/>
                <c:ext xmlns:c16="http://schemas.microsoft.com/office/drawing/2014/chart" uri="{C3380CC4-5D6E-409C-BE32-E72D297353CC}">
                  <c16:uniqueId val="{00000009-DB7D-4D1B-B1A2-7E80B8852EF8}"/>
                </c:ext>
              </c:extLst>
            </c:dLbl>
            <c:dLbl>
              <c:idx val="37"/>
              <c:delete val="1"/>
              <c:extLst>
                <c:ext xmlns:c15="http://schemas.microsoft.com/office/drawing/2012/chart" uri="{CE6537A1-D6FC-4f65-9D91-7224C49458BB}"/>
                <c:ext xmlns:c16="http://schemas.microsoft.com/office/drawing/2014/chart" uri="{C3380CC4-5D6E-409C-BE32-E72D297353CC}">
                  <c16:uniqueId val="{0000000A-DB7D-4D1B-B1A2-7E80B8852EF8}"/>
                </c:ext>
              </c:extLst>
            </c:dLbl>
            <c:dLbl>
              <c:idx val="38"/>
              <c:delete val="1"/>
              <c:extLst>
                <c:ext xmlns:c15="http://schemas.microsoft.com/office/drawing/2012/chart" uri="{CE6537A1-D6FC-4f65-9D91-7224C49458BB}"/>
                <c:ext xmlns:c16="http://schemas.microsoft.com/office/drawing/2014/chart" uri="{C3380CC4-5D6E-409C-BE32-E72D297353CC}">
                  <c16:uniqueId val="{0000000B-DB7D-4D1B-B1A2-7E80B8852EF8}"/>
                </c:ext>
              </c:extLst>
            </c:dLbl>
            <c:dLbl>
              <c:idx val="39"/>
              <c:delete val="1"/>
              <c:extLst>
                <c:ext xmlns:c15="http://schemas.microsoft.com/office/drawing/2012/chart" uri="{CE6537A1-D6FC-4f65-9D91-7224C49458BB}"/>
                <c:ext xmlns:c16="http://schemas.microsoft.com/office/drawing/2014/chart" uri="{C3380CC4-5D6E-409C-BE32-E72D297353CC}">
                  <c16:uniqueId val="{0000000C-DB7D-4D1B-B1A2-7E80B8852EF8}"/>
                </c:ext>
              </c:extLst>
            </c:dLbl>
            <c:dLbl>
              <c:idx val="40"/>
              <c:delete val="1"/>
              <c:extLst>
                <c:ext xmlns:c15="http://schemas.microsoft.com/office/drawing/2012/chart" uri="{CE6537A1-D6FC-4f65-9D91-7224C49458BB}"/>
                <c:ext xmlns:c16="http://schemas.microsoft.com/office/drawing/2014/chart" uri="{C3380CC4-5D6E-409C-BE32-E72D297353CC}">
                  <c16:uniqueId val="{0000000D-DB7D-4D1B-B1A2-7E80B8852EF8}"/>
                </c:ext>
              </c:extLst>
            </c:dLbl>
            <c:dLbl>
              <c:idx val="41"/>
              <c:layout>
                <c:manualLayout>
                  <c:x val="-6.5811599380731214E-3"/>
                  <c:y val="-6.3146251156072114E-4"/>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DB7D-4D1B-B1A2-7E80B8852EF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Sheet2!$A$2:$A$43</c:f>
              <c:numCache>
                <c:formatCode>mmm\-yy</c:formatCode>
                <c:ptCount val="42"/>
                <c:pt idx="0">
                  <c:v>43282</c:v>
                </c:pt>
                <c:pt idx="1">
                  <c:v>43313</c:v>
                </c:pt>
                <c:pt idx="2">
                  <c:v>43344</c:v>
                </c:pt>
                <c:pt idx="3">
                  <c:v>43374</c:v>
                </c:pt>
                <c:pt idx="4">
                  <c:v>43405</c:v>
                </c:pt>
                <c:pt idx="5">
                  <c:v>43435</c:v>
                </c:pt>
                <c:pt idx="6">
                  <c:v>43466</c:v>
                </c:pt>
                <c:pt idx="7">
                  <c:v>43497</c:v>
                </c:pt>
                <c:pt idx="8">
                  <c:v>43525</c:v>
                </c:pt>
                <c:pt idx="9">
                  <c:v>43556</c:v>
                </c:pt>
                <c:pt idx="10">
                  <c:v>43586</c:v>
                </c:pt>
                <c:pt idx="11">
                  <c:v>43617</c:v>
                </c:pt>
                <c:pt idx="12">
                  <c:v>43647</c:v>
                </c:pt>
                <c:pt idx="13">
                  <c:v>43678</c:v>
                </c:pt>
                <c:pt idx="14">
                  <c:v>43709</c:v>
                </c:pt>
                <c:pt idx="15">
                  <c:v>43739</c:v>
                </c:pt>
                <c:pt idx="16">
                  <c:v>43770</c:v>
                </c:pt>
                <c:pt idx="17">
                  <c:v>43800</c:v>
                </c:pt>
                <c:pt idx="18">
                  <c:v>43831</c:v>
                </c:pt>
                <c:pt idx="19">
                  <c:v>43862</c:v>
                </c:pt>
                <c:pt idx="20">
                  <c:v>43891</c:v>
                </c:pt>
                <c:pt idx="21">
                  <c:v>43922</c:v>
                </c:pt>
                <c:pt idx="22">
                  <c:v>43952</c:v>
                </c:pt>
                <c:pt idx="23">
                  <c:v>43983</c:v>
                </c:pt>
                <c:pt idx="24">
                  <c:v>44013</c:v>
                </c:pt>
                <c:pt idx="25">
                  <c:v>44044</c:v>
                </c:pt>
                <c:pt idx="26">
                  <c:v>44075</c:v>
                </c:pt>
                <c:pt idx="27">
                  <c:v>44105</c:v>
                </c:pt>
                <c:pt idx="28">
                  <c:v>44136</c:v>
                </c:pt>
                <c:pt idx="29">
                  <c:v>44166</c:v>
                </c:pt>
                <c:pt idx="30">
                  <c:v>44197</c:v>
                </c:pt>
                <c:pt idx="31">
                  <c:v>44228</c:v>
                </c:pt>
                <c:pt idx="32">
                  <c:v>44256</c:v>
                </c:pt>
                <c:pt idx="33">
                  <c:v>44287</c:v>
                </c:pt>
                <c:pt idx="34">
                  <c:v>44317</c:v>
                </c:pt>
                <c:pt idx="35">
                  <c:v>44348</c:v>
                </c:pt>
                <c:pt idx="36">
                  <c:v>44378</c:v>
                </c:pt>
                <c:pt idx="37">
                  <c:v>44409</c:v>
                </c:pt>
                <c:pt idx="38">
                  <c:v>44440</c:v>
                </c:pt>
                <c:pt idx="39">
                  <c:v>44470</c:v>
                </c:pt>
                <c:pt idx="40">
                  <c:v>44501</c:v>
                </c:pt>
                <c:pt idx="41">
                  <c:v>44531</c:v>
                </c:pt>
              </c:numCache>
            </c:numRef>
          </c:cat>
          <c:val>
            <c:numRef>
              <c:f>Sheet2!$D$2:$D$43</c:f>
              <c:numCache>
                <c:formatCode>0%</c:formatCode>
                <c:ptCount val="42"/>
                <c:pt idx="0">
                  <c:v>2.2220106000000002E-3</c:v>
                </c:pt>
                <c:pt idx="1">
                  <c:v>9.2531756E-3</c:v>
                </c:pt>
                <c:pt idx="2">
                  <c:v>2.0613442799999999E-2</c:v>
                </c:pt>
                <c:pt idx="3">
                  <c:v>2.5472440900000001E-2</c:v>
                </c:pt>
                <c:pt idx="4">
                  <c:v>4.1265330900000001E-2</c:v>
                </c:pt>
                <c:pt idx="5">
                  <c:v>6.3327194099999998E-2</c:v>
                </c:pt>
                <c:pt idx="6">
                  <c:v>8.8891564300000003E-2</c:v>
                </c:pt>
                <c:pt idx="7">
                  <c:v>0.1237624812</c:v>
                </c:pt>
                <c:pt idx="8">
                  <c:v>0.19310803679999999</c:v>
                </c:pt>
                <c:pt idx="9">
                  <c:v>0.22065912879999999</c:v>
                </c:pt>
                <c:pt idx="10">
                  <c:v>0.26987963009999999</c:v>
                </c:pt>
                <c:pt idx="11">
                  <c:v>0.31898001580000002</c:v>
                </c:pt>
                <c:pt idx="12">
                  <c:v>0.29731177040000001</c:v>
                </c:pt>
                <c:pt idx="13">
                  <c:v>0.34062346989999998</c:v>
                </c:pt>
                <c:pt idx="14">
                  <c:v>0.38037132620000003</c:v>
                </c:pt>
                <c:pt idx="15">
                  <c:v>0.36155652919999998</c:v>
                </c:pt>
                <c:pt idx="16">
                  <c:v>0.41558276919999998</c:v>
                </c:pt>
                <c:pt idx="17">
                  <c:v>0.46856474910000001</c:v>
                </c:pt>
                <c:pt idx="18">
                  <c:v>0.52772036470000006</c:v>
                </c:pt>
                <c:pt idx="19">
                  <c:v>0.52561664190000001</c:v>
                </c:pt>
                <c:pt idx="20">
                  <c:v>0.50972906750000002</c:v>
                </c:pt>
                <c:pt idx="21">
                  <c:v>0.48239985210000003</c:v>
                </c:pt>
                <c:pt idx="22">
                  <c:v>0.48224729570000002</c:v>
                </c:pt>
                <c:pt idx="23">
                  <c:v>0.47249295009999998</c:v>
                </c:pt>
                <c:pt idx="24">
                  <c:v>0.47927199190000003</c:v>
                </c:pt>
                <c:pt idx="25">
                  <c:v>0.47938682799999999</c:v>
                </c:pt>
                <c:pt idx="26">
                  <c:v>0.48810383860000001</c:v>
                </c:pt>
                <c:pt idx="27">
                  <c:v>0.50456199950000002</c:v>
                </c:pt>
                <c:pt idx="28">
                  <c:v>0.52030711299999999</c:v>
                </c:pt>
                <c:pt idx="29">
                  <c:v>0.52565062949999997</c:v>
                </c:pt>
                <c:pt idx="30">
                  <c:v>0.53744078120000005</c:v>
                </c:pt>
                <c:pt idx="31">
                  <c:v>0.54569530050000004</c:v>
                </c:pt>
                <c:pt idx="32">
                  <c:v>0.5604575557</c:v>
                </c:pt>
                <c:pt idx="33">
                  <c:v>0.56820310809999997</c:v>
                </c:pt>
                <c:pt idx="34">
                  <c:v>0.57189346990000001</c:v>
                </c:pt>
                <c:pt idx="35">
                  <c:v>0.57132687930000003</c:v>
                </c:pt>
                <c:pt idx="36">
                  <c:v>0.57196288230000003</c:v>
                </c:pt>
                <c:pt idx="37">
                  <c:v>0.5655703191</c:v>
                </c:pt>
                <c:pt idx="38">
                  <c:v>0.56737104670000005</c:v>
                </c:pt>
                <c:pt idx="39">
                  <c:v>0.56920317220000005</c:v>
                </c:pt>
                <c:pt idx="40">
                  <c:v>0.56789630639999999</c:v>
                </c:pt>
                <c:pt idx="41">
                  <c:v>0.57647645510000001</c:v>
                </c:pt>
              </c:numCache>
            </c:numRef>
          </c:val>
          <c:smooth val="0"/>
          <c:extLst>
            <c:ext xmlns:c16="http://schemas.microsoft.com/office/drawing/2014/chart" uri="{C3380CC4-5D6E-409C-BE32-E72D297353CC}">
              <c16:uniqueId val="{00000000-DB7D-4D1B-B1A2-7E80B8852EF8}"/>
            </c:ext>
          </c:extLst>
        </c:ser>
        <c:dLbls>
          <c:dLblPos val="t"/>
          <c:showLegendKey val="0"/>
          <c:showVal val="1"/>
          <c:showCatName val="0"/>
          <c:showSerName val="0"/>
          <c:showPercent val="0"/>
          <c:showBubbleSize val="0"/>
        </c:dLbls>
        <c:marker val="1"/>
        <c:smooth val="0"/>
        <c:axId val="640966960"/>
        <c:axId val="640968400"/>
      </c:lineChart>
      <c:dateAx>
        <c:axId val="640966960"/>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640968400"/>
        <c:crosses val="autoZero"/>
        <c:auto val="1"/>
        <c:lblOffset val="100"/>
        <c:baseTimeUnit val="months"/>
      </c:dateAx>
      <c:valAx>
        <c:axId val="64096840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6409669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solidFill>
            <a:sysClr val="windowText" lastClr="000000"/>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0.46264</cdr:x>
      <cdr:y>0.43216</cdr:y>
    </cdr:from>
    <cdr:to>
      <cdr:x>0.49832</cdr:x>
      <cdr:y>0.43216</cdr:y>
    </cdr:to>
    <cdr:cxnSp macro="">
      <cdr:nvCxnSpPr>
        <cdr:cNvPr id="2" name="Straight Connector 1">
          <a:extLst xmlns:a="http://schemas.openxmlformats.org/drawingml/2006/main">
            <a:ext uri="{FF2B5EF4-FFF2-40B4-BE49-F238E27FC236}">
              <a16:creationId xmlns:a16="http://schemas.microsoft.com/office/drawing/2014/main" id="{DAAFF0F9-BC40-7821-EB1F-1D5B1C0D979D}"/>
            </a:ext>
          </a:extLst>
        </cdr:cNvPr>
        <cdr:cNvCxnSpPr>
          <a:cxnSpLocks xmlns:a="http://schemas.openxmlformats.org/drawingml/2006/main"/>
        </cdr:cNvCxnSpPr>
      </cdr:nvCxnSpPr>
      <cdr:spPr>
        <a:xfrm xmlns:a="http://schemas.openxmlformats.org/drawingml/2006/main">
          <a:off x="3957851" y="1397799"/>
          <a:ext cx="305239" cy="0"/>
        </a:xfrm>
        <a:prstGeom xmlns:a="http://schemas.openxmlformats.org/drawingml/2006/main" prst="line">
          <a:avLst/>
        </a:prstGeom>
        <a:ln xmlns:a="http://schemas.openxmlformats.org/drawingml/2006/main">
          <a:solidFill>
            <a:schemeClr val="accent6"/>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0.49592</cdr:x>
      <cdr:y>0.5315</cdr:y>
    </cdr:from>
    <cdr:to>
      <cdr:x>0.52681</cdr:x>
      <cdr:y>0.5315</cdr:y>
    </cdr:to>
    <cdr:cxnSp macro="">
      <cdr:nvCxnSpPr>
        <cdr:cNvPr id="3" name="Straight Connector 2">
          <a:extLst xmlns:a="http://schemas.openxmlformats.org/drawingml/2006/main">
            <a:ext uri="{FF2B5EF4-FFF2-40B4-BE49-F238E27FC236}">
              <a16:creationId xmlns:a16="http://schemas.microsoft.com/office/drawing/2014/main" id="{DAAFF0F9-BC40-7821-EB1F-1D5B1C0D979D}"/>
            </a:ext>
          </a:extLst>
        </cdr:cNvPr>
        <cdr:cNvCxnSpPr>
          <a:cxnSpLocks xmlns:a="http://schemas.openxmlformats.org/drawingml/2006/main"/>
        </cdr:cNvCxnSpPr>
      </cdr:nvCxnSpPr>
      <cdr:spPr>
        <a:xfrm xmlns:a="http://schemas.openxmlformats.org/drawingml/2006/main">
          <a:off x="4242558" y="1719102"/>
          <a:ext cx="264213" cy="0"/>
        </a:xfrm>
        <a:prstGeom xmlns:a="http://schemas.openxmlformats.org/drawingml/2006/main" prst="line">
          <a:avLst/>
        </a:prstGeom>
        <a:ln xmlns:a="http://schemas.openxmlformats.org/drawingml/2006/main">
          <a:solidFill>
            <a:schemeClr val="accent6"/>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0.49832</cdr:x>
      <cdr:y>0.43636</cdr:y>
    </cdr:from>
    <cdr:to>
      <cdr:x>0.49832</cdr:x>
      <cdr:y>0.52692</cdr:y>
    </cdr:to>
    <cdr:cxnSp macro="">
      <cdr:nvCxnSpPr>
        <cdr:cNvPr id="6" name="Straight Arrow Connector 5">
          <a:extLst xmlns:a="http://schemas.openxmlformats.org/drawingml/2006/main">
            <a:ext uri="{FF2B5EF4-FFF2-40B4-BE49-F238E27FC236}">
              <a16:creationId xmlns:a16="http://schemas.microsoft.com/office/drawing/2014/main" id="{BC27CAF5-7A3E-6B83-B187-67C5CAF3E607}"/>
            </a:ext>
          </a:extLst>
        </cdr:cNvPr>
        <cdr:cNvCxnSpPr>
          <a:cxnSpLocks xmlns:a="http://schemas.openxmlformats.org/drawingml/2006/main"/>
        </cdr:cNvCxnSpPr>
      </cdr:nvCxnSpPr>
      <cdr:spPr>
        <a:xfrm xmlns:a="http://schemas.openxmlformats.org/drawingml/2006/main">
          <a:off x="4263090" y="1411388"/>
          <a:ext cx="0" cy="292894"/>
        </a:xfrm>
        <a:prstGeom xmlns:a="http://schemas.openxmlformats.org/drawingml/2006/main" prst="straightConnector1">
          <a:avLst/>
        </a:prstGeom>
        <a:ln xmlns:a="http://schemas.openxmlformats.org/drawingml/2006/main">
          <a:solidFill>
            <a:schemeClr val="accent6"/>
          </a:solidFill>
          <a:headEnd type="triangle"/>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91562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idx="2"/>
          </p:nvPr>
        </p:nvSpPr>
        <p:spPr bwMode="auto">
          <a:xfrm>
            <a:off x="768350" y="579438"/>
            <a:ext cx="5419725" cy="4064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3" name="Rectangle 3"/>
          <p:cNvSpPr>
            <a:spLocks noGrp="1" noChangeArrowheads="1"/>
          </p:cNvSpPr>
          <p:nvPr>
            <p:ph type="body" sz="quarter" idx="3"/>
          </p:nvPr>
        </p:nvSpPr>
        <p:spPr bwMode="auto">
          <a:xfrm>
            <a:off x="482650" y="4962916"/>
            <a:ext cx="5991330" cy="1231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8" name="doc id"/>
          <p:cNvSpPr>
            <a:spLocks noGrp="1" noChangeArrowheads="1"/>
          </p:cNvSpPr>
          <p:nvPr>
            <p:ph type="ftr" sz="quarter" idx="4"/>
          </p:nvPr>
        </p:nvSpPr>
        <p:spPr bwMode="auto">
          <a:xfrm>
            <a:off x="6473919" y="94481"/>
            <a:ext cx="65"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spAutoFit/>
          </a:bodyPr>
          <a:lstStyle>
            <a:lvl1pPr algn="r">
              <a:defRPr sz="800"/>
            </a:lvl1pPr>
          </a:lstStyle>
          <a:p>
            <a:pPr>
              <a:defRPr/>
            </a:pPr>
            <a:endParaRPr lang="en-US"/>
          </a:p>
        </p:txBody>
      </p:sp>
    </p:spTree>
    <p:extLst>
      <p:ext uri="{BB962C8B-B14F-4D97-AF65-F5344CB8AC3E}">
        <p14:creationId xmlns:p14="http://schemas.microsoft.com/office/powerpoint/2010/main" val="3303025599"/>
      </p:ext>
    </p:extLst>
  </p:cSld>
  <p:clrMap bg1="lt1" tx1="dk1" bg2="lt2" tx2="dk2" accent1="accent1" accent2="accent2" accent3="accent3" accent4="accent4" accent5="accent5" accent6="accent6" hlink="hlink" folHlink="folHlink"/>
  <p:notesStyle>
    <a:lvl1pPr algn="l" defTabSz="894210" rtl="0" eaLnBrk="0" fontAlgn="base" hangingPunct="0">
      <a:spcBef>
        <a:spcPct val="0"/>
      </a:spcBef>
      <a:spcAft>
        <a:spcPct val="0"/>
      </a:spcAft>
      <a:buClr>
        <a:schemeClr val="tx2"/>
      </a:buClr>
      <a:defRPr sz="1600" kern="1200">
        <a:solidFill>
          <a:schemeClr val="tx1"/>
        </a:solidFill>
        <a:latin typeface="Arial" charset="0"/>
        <a:ea typeface="+mn-ea"/>
        <a:cs typeface="+mn-cs"/>
      </a:defRPr>
    </a:lvl1pPr>
    <a:lvl2pPr marL="117325" indent="-115741" algn="l" defTabSz="894210" rtl="0" eaLnBrk="0" fontAlgn="base" hangingPunct="0">
      <a:spcBef>
        <a:spcPct val="0"/>
      </a:spcBef>
      <a:spcAft>
        <a:spcPct val="0"/>
      </a:spcAft>
      <a:buClr>
        <a:schemeClr val="tx2"/>
      </a:buClr>
      <a:buSzPct val="120000"/>
      <a:buFont typeface="Arial" charset="0"/>
      <a:buChar char="▪"/>
      <a:defRPr sz="1600" kern="1200">
        <a:solidFill>
          <a:schemeClr val="tx1"/>
        </a:solidFill>
        <a:latin typeface="Arial" charset="0"/>
        <a:ea typeface="+mn-ea"/>
        <a:cs typeface="+mn-cs"/>
      </a:defRPr>
    </a:lvl2pPr>
    <a:lvl3pPr marL="299657" indent="-180745" algn="l" defTabSz="894210" rtl="0" eaLnBrk="0" fontAlgn="base" hangingPunct="0">
      <a:spcBef>
        <a:spcPct val="0"/>
      </a:spcBef>
      <a:spcAft>
        <a:spcPct val="0"/>
      </a:spcAft>
      <a:buClr>
        <a:schemeClr val="tx2"/>
      </a:buClr>
      <a:buSzPct val="120000"/>
      <a:buFont typeface="Arial" charset="0"/>
      <a:buChar char="–"/>
      <a:defRPr sz="1600" kern="1200">
        <a:solidFill>
          <a:schemeClr val="tx1"/>
        </a:solidFill>
        <a:latin typeface="Arial" charset="0"/>
        <a:ea typeface="+mn-ea"/>
        <a:cs typeface="+mn-cs"/>
      </a:defRPr>
    </a:lvl3pPr>
    <a:lvl4pPr marL="426495" indent="-125254" algn="l" defTabSz="894210" rtl="0" eaLnBrk="0" fontAlgn="base" hangingPunct="0">
      <a:spcBef>
        <a:spcPct val="0"/>
      </a:spcBef>
      <a:spcAft>
        <a:spcPct val="0"/>
      </a:spcAft>
      <a:buClr>
        <a:schemeClr val="tx2"/>
      </a:buClr>
      <a:buFont typeface="Arial" charset="0"/>
      <a:buChar char="▫"/>
      <a:defRPr sz="1600" kern="1200">
        <a:solidFill>
          <a:schemeClr val="tx1"/>
        </a:solidFill>
        <a:latin typeface="Arial" charset="0"/>
        <a:ea typeface="+mn-ea"/>
        <a:cs typeface="+mn-cs"/>
      </a:defRPr>
    </a:lvl4pPr>
    <a:lvl5pPr marL="542235" indent="-114156" algn="l" defTabSz="894210" rtl="0" eaLnBrk="0" fontAlgn="base" hangingPunct="0">
      <a:spcBef>
        <a:spcPct val="0"/>
      </a:spcBef>
      <a:spcAft>
        <a:spcPct val="0"/>
      </a:spcAft>
      <a:buClr>
        <a:schemeClr val="tx2"/>
      </a:buClr>
      <a:buSzPct val="89000"/>
      <a:buFont typeface="Arial" charset="0"/>
      <a:buChar char="-"/>
      <a:defRPr sz="1600" kern="1200">
        <a:solidFill>
          <a:schemeClr val="tx1"/>
        </a:solidFill>
        <a:latin typeface="Arial" charset="0"/>
        <a:ea typeface="+mn-ea"/>
        <a:cs typeface="+mn-cs"/>
      </a:defRPr>
    </a:lvl5pPr>
    <a:lvl6pPr marL="2283094" algn="l" defTabSz="913240" rtl="0" eaLnBrk="1" latinLnBrk="0" hangingPunct="1">
      <a:defRPr sz="1200" kern="1200">
        <a:solidFill>
          <a:schemeClr val="tx1"/>
        </a:solidFill>
        <a:latin typeface="+mn-lt"/>
        <a:ea typeface="+mn-ea"/>
        <a:cs typeface="+mn-cs"/>
      </a:defRPr>
    </a:lvl6pPr>
    <a:lvl7pPr marL="2739713" algn="l" defTabSz="913240" rtl="0" eaLnBrk="1" latinLnBrk="0" hangingPunct="1">
      <a:defRPr sz="1200" kern="1200">
        <a:solidFill>
          <a:schemeClr val="tx1"/>
        </a:solidFill>
        <a:latin typeface="+mn-lt"/>
        <a:ea typeface="+mn-ea"/>
        <a:cs typeface="+mn-cs"/>
      </a:defRPr>
    </a:lvl7pPr>
    <a:lvl8pPr marL="3196330" algn="l" defTabSz="913240" rtl="0" eaLnBrk="1" latinLnBrk="0" hangingPunct="1">
      <a:defRPr sz="1200" kern="1200">
        <a:solidFill>
          <a:schemeClr val="tx1"/>
        </a:solidFill>
        <a:latin typeface="+mn-lt"/>
        <a:ea typeface="+mn-ea"/>
        <a:cs typeface="+mn-cs"/>
      </a:defRPr>
    </a:lvl8pPr>
    <a:lvl9pPr marL="3652950" algn="l" defTabSz="91324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4294967295"/>
          </p:nvPr>
        </p:nvSpPr>
        <p:spPr>
          <a:xfrm>
            <a:off x="6645791" y="8312183"/>
            <a:ext cx="84228" cy="184666"/>
          </a:xfrm>
          <a:prstGeom prst="rect">
            <a:avLst/>
          </a:prstGeom>
          <a:noFill/>
        </p:spPr>
        <p:txBody>
          <a:bodyPr lIns="90226" tIns="45114" rIns="90226" bIns="45114"/>
          <a:lstStyle>
            <a:lvl1pPr eaLnBrk="0" hangingPunct="0">
              <a:defRPr sz="1600">
                <a:solidFill>
                  <a:schemeClr val="tx1"/>
                </a:solidFill>
                <a:latin typeface="Arial" charset="0"/>
              </a:defRPr>
            </a:lvl1pPr>
            <a:lvl2pPr marL="733089" indent="-281958" eaLnBrk="0" hangingPunct="0">
              <a:defRPr sz="1600">
                <a:solidFill>
                  <a:schemeClr val="tx1"/>
                </a:solidFill>
                <a:latin typeface="Arial" charset="0"/>
              </a:defRPr>
            </a:lvl2pPr>
            <a:lvl3pPr marL="1127831" indent="-225567" eaLnBrk="0" hangingPunct="0">
              <a:defRPr sz="1600">
                <a:solidFill>
                  <a:schemeClr val="tx1"/>
                </a:solidFill>
                <a:latin typeface="Arial" charset="0"/>
              </a:defRPr>
            </a:lvl3pPr>
            <a:lvl4pPr marL="1578963" indent="-225567" eaLnBrk="0" hangingPunct="0">
              <a:defRPr sz="1600">
                <a:solidFill>
                  <a:schemeClr val="tx1"/>
                </a:solidFill>
                <a:latin typeface="Arial" charset="0"/>
              </a:defRPr>
            </a:lvl4pPr>
            <a:lvl5pPr marL="2030096" indent="-225567" eaLnBrk="0" hangingPunct="0">
              <a:defRPr sz="1600">
                <a:solidFill>
                  <a:schemeClr val="tx1"/>
                </a:solidFill>
                <a:latin typeface="Arial" charset="0"/>
              </a:defRPr>
            </a:lvl5pPr>
            <a:lvl6pPr marL="2481230" indent="-225567" eaLnBrk="0" fontAlgn="base" hangingPunct="0">
              <a:spcBef>
                <a:spcPct val="0"/>
              </a:spcBef>
              <a:spcAft>
                <a:spcPct val="0"/>
              </a:spcAft>
              <a:defRPr sz="1600">
                <a:solidFill>
                  <a:schemeClr val="tx1"/>
                </a:solidFill>
                <a:latin typeface="Arial" charset="0"/>
              </a:defRPr>
            </a:lvl6pPr>
            <a:lvl7pPr marL="2932362" indent="-225567" eaLnBrk="0" fontAlgn="base" hangingPunct="0">
              <a:spcBef>
                <a:spcPct val="0"/>
              </a:spcBef>
              <a:spcAft>
                <a:spcPct val="0"/>
              </a:spcAft>
              <a:defRPr sz="1600">
                <a:solidFill>
                  <a:schemeClr val="tx1"/>
                </a:solidFill>
                <a:latin typeface="Arial" charset="0"/>
              </a:defRPr>
            </a:lvl7pPr>
            <a:lvl8pPr marL="3383494" indent="-225567" eaLnBrk="0" fontAlgn="base" hangingPunct="0">
              <a:spcBef>
                <a:spcPct val="0"/>
              </a:spcBef>
              <a:spcAft>
                <a:spcPct val="0"/>
              </a:spcAft>
              <a:defRPr sz="1600">
                <a:solidFill>
                  <a:schemeClr val="tx1"/>
                </a:solidFill>
                <a:latin typeface="Arial" charset="0"/>
              </a:defRPr>
            </a:lvl8pPr>
            <a:lvl9pPr marL="3834626" indent="-225567" eaLnBrk="0" fontAlgn="base" hangingPunct="0">
              <a:spcBef>
                <a:spcPct val="0"/>
              </a:spcBef>
              <a:spcAft>
                <a:spcPct val="0"/>
              </a:spcAft>
              <a:defRPr sz="1600">
                <a:solidFill>
                  <a:schemeClr val="tx1"/>
                </a:solidFill>
                <a:latin typeface="Arial" charset="0"/>
              </a:defRPr>
            </a:lvl9pPr>
          </a:lstStyle>
          <a:p>
            <a:pPr eaLnBrk="1" hangingPunct="1"/>
            <a:fld id="{59C82D0B-2745-43F5-A242-79DE1EE6F40C}" type="slidenum">
              <a:rPr lang="en-US" sz="1200"/>
              <a:pPr eaLnBrk="1" hangingPunct="1"/>
              <a:t>0</a:t>
            </a:fld>
            <a:endParaRPr lang="en-US" sz="1200"/>
          </a:p>
        </p:txBody>
      </p:sp>
      <p:sp>
        <p:nvSpPr>
          <p:cNvPr id="9219" name="Rectangle 9"/>
          <p:cNvSpPr>
            <a:spLocks noGrp="1" noRot="1" noChangeAspect="1" noChangeArrowheads="1" noTextEdit="1"/>
          </p:cNvSpPr>
          <p:nvPr>
            <p:ph type="sldImg"/>
          </p:nvPr>
        </p:nvSpPr>
        <p:spPr>
          <a:xfrm>
            <a:off x="768350" y="579438"/>
            <a:ext cx="5419725" cy="4064000"/>
          </a:xfrm>
          <a:ln/>
        </p:spPr>
      </p:sp>
      <p:sp>
        <p:nvSpPr>
          <p:cNvPr id="9220" name="Rectangle 10"/>
          <p:cNvSpPr>
            <a:spLocks noGrp="1" noChangeArrowheads="1"/>
          </p:cNvSpPr>
          <p:nvPr>
            <p:ph type="body" idx="1"/>
          </p:nvPr>
        </p:nvSpPr>
        <p:spPr>
          <a:xfrm>
            <a:off x="585071" y="4657509"/>
            <a:ext cx="6156844" cy="246221"/>
          </a:xfrm>
          <a:noFill/>
        </p:spPr>
        <p:txBody>
          <a:bodyPr/>
          <a:lstStyle/>
          <a:p>
            <a:pPr eaLnBrk="1" hangingPunct="1"/>
            <a:endParaRPr lang="en-US"/>
          </a:p>
        </p:txBody>
      </p:sp>
    </p:spTree>
    <p:extLst>
      <p:ext uri="{BB962C8B-B14F-4D97-AF65-F5344CB8AC3E}">
        <p14:creationId xmlns:p14="http://schemas.microsoft.com/office/powerpoint/2010/main" val="10413375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2650" y="4962916"/>
            <a:ext cx="5991330" cy="244624"/>
          </a:xfrm>
        </p:spPr>
        <p:txBody>
          <a:bodyPr/>
          <a:lstStyle/>
          <a:p>
            <a:endParaRPr lang="en-US"/>
          </a:p>
        </p:txBody>
      </p:sp>
    </p:spTree>
    <p:extLst>
      <p:ext uri="{BB962C8B-B14F-4D97-AF65-F5344CB8AC3E}">
        <p14:creationId xmlns:p14="http://schemas.microsoft.com/office/powerpoint/2010/main" val="31335915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4294967295"/>
          </p:nvPr>
        </p:nvSpPr>
        <p:spPr>
          <a:xfrm>
            <a:off x="482650" y="4962917"/>
            <a:ext cx="5991330" cy="246221"/>
          </a:xfrm>
        </p:spPr>
        <p:txBody>
          <a:bodyPr/>
          <a:lstStyle/>
          <a:p>
            <a:pPr defTabSz="1237826"/>
            <a:endParaRPr lang="en-US"/>
          </a:p>
        </p:txBody>
      </p:sp>
      <p:sp>
        <p:nvSpPr>
          <p:cNvPr id="4" name="Slide Number Placeholder 3"/>
          <p:cNvSpPr>
            <a:spLocks noGrp="1"/>
          </p:cNvSpPr>
          <p:nvPr>
            <p:ph type="sldNum" sz="quarter" idx="4294967295"/>
          </p:nvPr>
        </p:nvSpPr>
        <p:spPr/>
        <p:txBody>
          <a:bodyPr lIns="90091" tIns="45046" rIns="90091" bIns="45046"/>
          <a:lstStyle/>
          <a:p>
            <a:fld id="{12836D80-CD79-4DD9-97CA-84D2E705F7B8}" type="slidenum">
              <a:rPr lang="en-US" smtClean="0"/>
              <a:t>14</a:t>
            </a:fld>
            <a:endParaRPr lang="en-US"/>
          </a:p>
        </p:txBody>
      </p:sp>
    </p:spTree>
    <p:extLst>
      <p:ext uri="{BB962C8B-B14F-4D97-AF65-F5344CB8AC3E}">
        <p14:creationId xmlns:p14="http://schemas.microsoft.com/office/powerpoint/2010/main" val="39774671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2650" y="4962917"/>
            <a:ext cx="5991330" cy="246221"/>
          </a:xfrm>
        </p:spPr>
        <p:txBody>
          <a:bodyPr/>
          <a:lstStyle/>
          <a:p>
            <a:endParaRPr lang="en-US">
              <a:cs typeface="Calibri"/>
            </a:endParaRPr>
          </a:p>
        </p:txBody>
      </p:sp>
      <p:sp>
        <p:nvSpPr>
          <p:cNvPr id="4" name="Slide Number Placeholder 3"/>
          <p:cNvSpPr>
            <a:spLocks noGrp="1"/>
          </p:cNvSpPr>
          <p:nvPr>
            <p:ph type="sldNum" sz="quarter" idx="4294967295"/>
          </p:nvPr>
        </p:nvSpPr>
        <p:spPr/>
        <p:txBody>
          <a:bodyPr lIns="90091" tIns="45046" rIns="90091" bIns="45046"/>
          <a:lstStyle/>
          <a:p>
            <a:fld id="{B19790AB-3913-C64D-88FD-7DB2429BE60F}" type="slidenum">
              <a:rPr lang="en-US" smtClean="0"/>
              <a:t>15</a:t>
            </a:fld>
            <a:endParaRPr lang="en-US"/>
          </a:p>
        </p:txBody>
      </p:sp>
    </p:spTree>
    <p:extLst>
      <p:ext uri="{BB962C8B-B14F-4D97-AF65-F5344CB8AC3E}">
        <p14:creationId xmlns:p14="http://schemas.microsoft.com/office/powerpoint/2010/main" val="34375592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2650" y="4962916"/>
            <a:ext cx="5991330" cy="244624"/>
          </a:xfrm>
        </p:spPr>
        <p:txBody>
          <a:bodyPr/>
          <a:lstStyle/>
          <a:p>
            <a:pPr defTabSz="881021">
              <a:defRPr/>
            </a:pPr>
            <a:endParaRPr lang="en-US">
              <a:cs typeface="Calibri"/>
            </a:endParaRPr>
          </a:p>
        </p:txBody>
      </p:sp>
      <p:sp>
        <p:nvSpPr>
          <p:cNvPr id="4" name="Slide Number Placeholder 3"/>
          <p:cNvSpPr>
            <a:spLocks noGrp="1"/>
          </p:cNvSpPr>
          <p:nvPr>
            <p:ph type="sldNum" sz="quarter" idx="4294967295"/>
          </p:nvPr>
        </p:nvSpPr>
        <p:spPr/>
        <p:txBody>
          <a:bodyPr lIns="90091" tIns="45046" rIns="90091" bIns="45046"/>
          <a:lstStyle/>
          <a:p>
            <a:pPr algn="r" defTabSz="450456" fontAlgn="auto">
              <a:spcBef>
                <a:spcPts val="0"/>
              </a:spcBef>
              <a:spcAft>
                <a:spcPts val="0"/>
              </a:spcAft>
              <a:defRPr/>
            </a:pPr>
            <a:fld id="{B19790AB-3913-C64D-88FD-7DB2429BE60F}" type="slidenum">
              <a:rPr lang="en-US" sz="1200">
                <a:solidFill>
                  <a:prstClr val="black"/>
                </a:solidFill>
                <a:latin typeface="Calibri" panose="020F0502020204030204"/>
              </a:rPr>
              <a:pPr algn="r" defTabSz="450456" fontAlgn="auto">
                <a:spcBef>
                  <a:spcPts val="0"/>
                </a:spcBef>
                <a:spcAft>
                  <a:spcPts val="0"/>
                </a:spcAft>
                <a:defRPr/>
              </a:pPr>
              <a:t>16</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40514913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2650" y="4962916"/>
            <a:ext cx="5991330" cy="244624"/>
          </a:xfrm>
        </p:spPr>
        <p:txBody>
          <a:bodyPr/>
          <a:lstStyle/>
          <a:p>
            <a:endParaRPr lang="en-US"/>
          </a:p>
        </p:txBody>
      </p:sp>
    </p:spTree>
    <p:extLst>
      <p:ext uri="{BB962C8B-B14F-4D97-AF65-F5344CB8AC3E}">
        <p14:creationId xmlns:p14="http://schemas.microsoft.com/office/powerpoint/2010/main" val="2282738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2650" y="4962917"/>
            <a:ext cx="5991330" cy="246221"/>
          </a:xfrm>
        </p:spPr>
        <p:txBody>
          <a:bodyPr/>
          <a:lstStyle/>
          <a:p>
            <a:endParaRPr lang="en-US"/>
          </a:p>
        </p:txBody>
      </p:sp>
    </p:spTree>
    <p:extLst>
      <p:ext uri="{BB962C8B-B14F-4D97-AF65-F5344CB8AC3E}">
        <p14:creationId xmlns:p14="http://schemas.microsoft.com/office/powerpoint/2010/main" val="38498195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2650" y="4962917"/>
            <a:ext cx="5991330" cy="246221"/>
          </a:xfrm>
        </p:spPr>
        <p:txBody>
          <a:bodyPr/>
          <a:lstStyle/>
          <a:p>
            <a:endParaRPr lang="en-US"/>
          </a:p>
        </p:txBody>
      </p:sp>
    </p:spTree>
    <p:extLst>
      <p:ext uri="{BB962C8B-B14F-4D97-AF65-F5344CB8AC3E}">
        <p14:creationId xmlns:p14="http://schemas.microsoft.com/office/powerpoint/2010/main" val="35864802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2650" y="4962917"/>
            <a:ext cx="5991330" cy="246221"/>
          </a:xfrm>
        </p:spPr>
        <p:txBody>
          <a:bodyPr/>
          <a:lstStyle/>
          <a:p>
            <a:endParaRPr lang="en-US"/>
          </a:p>
        </p:txBody>
      </p:sp>
    </p:spTree>
    <p:extLst>
      <p:ext uri="{BB962C8B-B14F-4D97-AF65-F5344CB8AC3E}">
        <p14:creationId xmlns:p14="http://schemas.microsoft.com/office/powerpoint/2010/main" val="11328664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2650" y="4962916"/>
            <a:ext cx="5991330" cy="244624"/>
          </a:xfrm>
        </p:spPr>
        <p:txBody>
          <a:bodyPr/>
          <a:lstStyle/>
          <a:p>
            <a:endParaRPr lang="en-US"/>
          </a:p>
        </p:txBody>
      </p:sp>
    </p:spTree>
    <p:extLst>
      <p:ext uri="{BB962C8B-B14F-4D97-AF65-F5344CB8AC3E}">
        <p14:creationId xmlns:p14="http://schemas.microsoft.com/office/powerpoint/2010/main" val="39904992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2650" y="4962916"/>
            <a:ext cx="5991330" cy="244624"/>
          </a:xfrm>
        </p:spPr>
        <p:txBody>
          <a:bodyPr/>
          <a:lstStyle/>
          <a:p>
            <a:endParaRPr lang="en-US"/>
          </a:p>
        </p:txBody>
      </p:sp>
    </p:spTree>
    <p:extLst>
      <p:ext uri="{BB962C8B-B14F-4D97-AF65-F5344CB8AC3E}">
        <p14:creationId xmlns:p14="http://schemas.microsoft.com/office/powerpoint/2010/main" val="801560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txBox="1">
            <a:spLocks noGrp="1"/>
          </p:cNvSpPr>
          <p:nvPr>
            <p:ph type="body" sz="quarter" idx="1"/>
          </p:nvPr>
        </p:nvSpPr>
        <p:spPr>
          <a:xfrm>
            <a:off x="482647" y="4962916"/>
            <a:ext cx="5991329" cy="244623"/>
          </a:xfrm>
        </p:spPr>
        <p:txBody>
          <a:bodyPr/>
          <a:lstStyle/>
          <a:p>
            <a:endParaRPr lang="en-US"/>
          </a:p>
        </p:txBody>
      </p:sp>
    </p:spTree>
    <p:extLst>
      <p:ext uri="{BB962C8B-B14F-4D97-AF65-F5344CB8AC3E}">
        <p14:creationId xmlns:p14="http://schemas.microsoft.com/office/powerpoint/2010/main" val="8156739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2650" y="4962916"/>
            <a:ext cx="5991330" cy="244624"/>
          </a:xfrm>
        </p:spPr>
        <p:txBody>
          <a:bodyPr/>
          <a:lstStyle/>
          <a:p>
            <a:endParaRPr lang="en-US"/>
          </a:p>
        </p:txBody>
      </p:sp>
    </p:spTree>
    <p:extLst>
      <p:ext uri="{BB962C8B-B14F-4D97-AF65-F5344CB8AC3E}">
        <p14:creationId xmlns:p14="http://schemas.microsoft.com/office/powerpoint/2010/main" val="41224302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2650" y="4962917"/>
            <a:ext cx="5991330" cy="246221"/>
          </a:xfrm>
        </p:spPr>
        <p:txBody>
          <a:bodyPr/>
          <a:lstStyle/>
          <a:p>
            <a:endParaRPr lang="en-US"/>
          </a:p>
        </p:txBody>
      </p:sp>
    </p:spTree>
    <p:extLst>
      <p:ext uri="{BB962C8B-B14F-4D97-AF65-F5344CB8AC3E}">
        <p14:creationId xmlns:p14="http://schemas.microsoft.com/office/powerpoint/2010/main" val="2553773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2650" y="4962917"/>
            <a:ext cx="5991330" cy="246221"/>
          </a:xfrm>
        </p:spPr>
        <p:txBody>
          <a:bodyPr/>
          <a:lstStyle/>
          <a:p>
            <a:endParaRPr lang="en-US"/>
          </a:p>
        </p:txBody>
      </p:sp>
    </p:spTree>
    <p:extLst>
      <p:ext uri="{BB962C8B-B14F-4D97-AF65-F5344CB8AC3E}">
        <p14:creationId xmlns:p14="http://schemas.microsoft.com/office/powerpoint/2010/main" val="21073412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2650" y="4962917"/>
            <a:ext cx="5991330" cy="246221"/>
          </a:xfrm>
        </p:spPr>
        <p:txBody>
          <a:bodyPr/>
          <a:lstStyle/>
          <a:p>
            <a:endParaRPr lang="en-US"/>
          </a:p>
        </p:txBody>
      </p:sp>
    </p:spTree>
    <p:extLst>
      <p:ext uri="{BB962C8B-B14F-4D97-AF65-F5344CB8AC3E}">
        <p14:creationId xmlns:p14="http://schemas.microsoft.com/office/powerpoint/2010/main" val="16078955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txBox="1">
            <a:spLocks noGrp="1"/>
          </p:cNvSpPr>
          <p:nvPr>
            <p:ph type="body" sz="quarter" idx="1"/>
          </p:nvPr>
        </p:nvSpPr>
        <p:spPr>
          <a:xfrm>
            <a:off x="482647" y="4962916"/>
            <a:ext cx="5991329" cy="244623"/>
          </a:xfrm>
        </p:spPr>
        <p:txBody>
          <a:bodyPr/>
          <a:lstStyle/>
          <a:p>
            <a:endParaRPr lang="en-US"/>
          </a:p>
        </p:txBody>
      </p:sp>
    </p:spTree>
    <p:extLst>
      <p:ext uri="{BB962C8B-B14F-4D97-AF65-F5344CB8AC3E}">
        <p14:creationId xmlns:p14="http://schemas.microsoft.com/office/powerpoint/2010/main" val="40726137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txBox="1">
            <a:spLocks noGrp="1"/>
          </p:cNvSpPr>
          <p:nvPr>
            <p:ph type="body" sz="quarter" idx="1"/>
          </p:nvPr>
        </p:nvSpPr>
        <p:spPr>
          <a:xfrm>
            <a:off x="482647" y="4962916"/>
            <a:ext cx="5991329" cy="244623"/>
          </a:xfrm>
        </p:spPr>
        <p:txBody>
          <a:bodyPr/>
          <a:lstStyle/>
          <a:p>
            <a:endParaRPr lang="en-US"/>
          </a:p>
        </p:txBody>
      </p:sp>
    </p:spTree>
    <p:extLst>
      <p:ext uri="{BB962C8B-B14F-4D97-AF65-F5344CB8AC3E}">
        <p14:creationId xmlns:p14="http://schemas.microsoft.com/office/powerpoint/2010/main" val="2436104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txBox="1">
            <a:spLocks noGrp="1"/>
          </p:cNvSpPr>
          <p:nvPr>
            <p:ph type="body" sz="quarter" idx="1"/>
          </p:nvPr>
        </p:nvSpPr>
        <p:spPr>
          <a:xfrm>
            <a:off x="482647" y="4962916"/>
            <a:ext cx="5991329" cy="244623"/>
          </a:xfrm>
        </p:spPr>
        <p:txBody>
          <a:bodyPr/>
          <a:lstStyle/>
          <a:p>
            <a:endParaRPr lang="en-US"/>
          </a:p>
        </p:txBody>
      </p:sp>
    </p:spTree>
    <p:extLst>
      <p:ext uri="{BB962C8B-B14F-4D97-AF65-F5344CB8AC3E}">
        <p14:creationId xmlns:p14="http://schemas.microsoft.com/office/powerpoint/2010/main" val="35496308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2650" y="4962916"/>
            <a:ext cx="5991330" cy="244624"/>
          </a:xfrm>
        </p:spPr>
        <p:txBody>
          <a:bodyPr/>
          <a:lstStyle/>
          <a:p>
            <a:endParaRPr lang="en-US"/>
          </a:p>
        </p:txBody>
      </p:sp>
    </p:spTree>
    <p:extLst>
      <p:ext uri="{BB962C8B-B14F-4D97-AF65-F5344CB8AC3E}">
        <p14:creationId xmlns:p14="http://schemas.microsoft.com/office/powerpoint/2010/main" val="19601360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2650" y="4962916"/>
            <a:ext cx="5991330" cy="244624"/>
          </a:xfrm>
        </p:spPr>
        <p:txBody>
          <a:bodyPr/>
          <a:lstStyle/>
          <a:p>
            <a:endParaRPr lang="en-US"/>
          </a:p>
        </p:txBody>
      </p:sp>
    </p:spTree>
    <p:extLst>
      <p:ext uri="{BB962C8B-B14F-4D97-AF65-F5344CB8AC3E}">
        <p14:creationId xmlns:p14="http://schemas.microsoft.com/office/powerpoint/2010/main" val="12519879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2650" y="4962917"/>
            <a:ext cx="5991330" cy="246221"/>
          </a:xfrm>
        </p:spPr>
        <p:txBody>
          <a:bodyPr/>
          <a:lstStyle/>
          <a:p>
            <a:endParaRPr lang="en-US"/>
          </a:p>
        </p:txBody>
      </p:sp>
    </p:spTree>
    <p:extLst>
      <p:ext uri="{BB962C8B-B14F-4D97-AF65-F5344CB8AC3E}">
        <p14:creationId xmlns:p14="http://schemas.microsoft.com/office/powerpoint/2010/main" val="35499598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2650" y="4962916"/>
            <a:ext cx="5991330" cy="244624"/>
          </a:xfrm>
        </p:spPr>
        <p:txBody>
          <a:bodyPr/>
          <a:lstStyle/>
          <a:p>
            <a:endParaRPr lang="en-US"/>
          </a:p>
        </p:txBody>
      </p:sp>
    </p:spTree>
    <p:extLst>
      <p:ext uri="{BB962C8B-B14F-4D97-AF65-F5344CB8AC3E}">
        <p14:creationId xmlns:p14="http://schemas.microsoft.com/office/powerpoint/2010/main" val="6142969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2650" y="4962917"/>
            <a:ext cx="5991330" cy="244289"/>
          </a:xfrm>
        </p:spPr>
        <p:txBody>
          <a:bodyPr/>
          <a:lstStyle/>
          <a:p>
            <a:endParaRPr lang="en-US"/>
          </a:p>
        </p:txBody>
      </p:sp>
    </p:spTree>
    <p:extLst>
      <p:ext uri="{BB962C8B-B14F-4D97-AF65-F5344CB8AC3E}">
        <p14:creationId xmlns:p14="http://schemas.microsoft.com/office/powerpoint/2010/main" val="14744621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2650" y="4962917"/>
            <a:ext cx="5991330" cy="246221"/>
          </a:xfrm>
        </p:spPr>
        <p:txBody>
          <a:bodyPr/>
          <a:lstStyle/>
          <a:p>
            <a:endParaRPr lang="en-US"/>
          </a:p>
        </p:txBody>
      </p:sp>
    </p:spTree>
    <p:extLst>
      <p:ext uri="{BB962C8B-B14F-4D97-AF65-F5344CB8AC3E}">
        <p14:creationId xmlns:p14="http://schemas.microsoft.com/office/powerpoint/2010/main" val="2464919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2650" y="4962916"/>
            <a:ext cx="5991330" cy="244624"/>
          </a:xfrm>
        </p:spPr>
        <p:txBody>
          <a:bodyPr/>
          <a:lstStyle/>
          <a:p>
            <a:endParaRPr lang="en-US"/>
          </a:p>
        </p:txBody>
      </p:sp>
      <p:sp>
        <p:nvSpPr>
          <p:cNvPr id="4" name="Slide Number Placeholder 3"/>
          <p:cNvSpPr>
            <a:spLocks noGrp="1"/>
          </p:cNvSpPr>
          <p:nvPr>
            <p:ph type="sldNum" sz="quarter" idx="4294967295"/>
          </p:nvPr>
        </p:nvSpPr>
        <p:spPr/>
        <p:txBody>
          <a:bodyPr lIns="90091" tIns="45046" rIns="90091" bIns="45046"/>
          <a:lstStyle/>
          <a:p>
            <a:fld id="{827B1EEB-C174-4C37-A844-9C4D79E028D0}" type="slidenum">
              <a:rPr lang="en-US" smtClean="0"/>
              <a:t>40</a:t>
            </a:fld>
            <a:endParaRPr lang="en-US"/>
          </a:p>
        </p:txBody>
      </p:sp>
    </p:spTree>
    <p:extLst>
      <p:ext uri="{BB962C8B-B14F-4D97-AF65-F5344CB8AC3E}">
        <p14:creationId xmlns:p14="http://schemas.microsoft.com/office/powerpoint/2010/main" val="34624226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2650" y="4962916"/>
            <a:ext cx="5991330" cy="244624"/>
          </a:xfrm>
        </p:spPr>
        <p:txBody>
          <a:bodyPr/>
          <a:lstStyle/>
          <a:p>
            <a:endParaRPr lang="en-US"/>
          </a:p>
        </p:txBody>
      </p:sp>
    </p:spTree>
    <p:extLst>
      <p:ext uri="{BB962C8B-B14F-4D97-AF65-F5344CB8AC3E}">
        <p14:creationId xmlns:p14="http://schemas.microsoft.com/office/powerpoint/2010/main" val="3515532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2650" y="4962916"/>
            <a:ext cx="5991330" cy="244624"/>
          </a:xfrm>
        </p:spPr>
        <p:txBody>
          <a:bodyPr/>
          <a:lstStyle/>
          <a:p>
            <a:endParaRPr lang="en-US"/>
          </a:p>
        </p:txBody>
      </p:sp>
    </p:spTree>
    <p:extLst>
      <p:ext uri="{BB962C8B-B14F-4D97-AF65-F5344CB8AC3E}">
        <p14:creationId xmlns:p14="http://schemas.microsoft.com/office/powerpoint/2010/main" val="1474620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2650" y="4962916"/>
            <a:ext cx="5991330" cy="244624"/>
          </a:xfrm>
        </p:spPr>
        <p:txBody>
          <a:bodyPr/>
          <a:lstStyle/>
          <a:p>
            <a:endParaRPr lang="en-US"/>
          </a:p>
        </p:txBody>
      </p:sp>
    </p:spTree>
    <p:extLst>
      <p:ext uri="{BB962C8B-B14F-4D97-AF65-F5344CB8AC3E}">
        <p14:creationId xmlns:p14="http://schemas.microsoft.com/office/powerpoint/2010/main" val="12296627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2650" y="4962916"/>
            <a:ext cx="5991330" cy="244624"/>
          </a:xfrm>
        </p:spPr>
        <p:txBody>
          <a:bodyPr/>
          <a:lstStyle/>
          <a:p>
            <a:endParaRPr lang="en-US"/>
          </a:p>
        </p:txBody>
      </p:sp>
    </p:spTree>
    <p:extLst>
      <p:ext uri="{BB962C8B-B14F-4D97-AF65-F5344CB8AC3E}">
        <p14:creationId xmlns:p14="http://schemas.microsoft.com/office/powerpoint/2010/main" val="16775862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2650" y="4962917"/>
            <a:ext cx="5991330" cy="244289"/>
          </a:xfrm>
        </p:spPr>
        <p:txBody>
          <a:bodyPr/>
          <a:lstStyle/>
          <a:p>
            <a:endParaRPr lang="en-US"/>
          </a:p>
        </p:txBody>
      </p:sp>
      <p:sp>
        <p:nvSpPr>
          <p:cNvPr id="4" name="Slide Number Placeholder 3"/>
          <p:cNvSpPr>
            <a:spLocks noGrp="1"/>
          </p:cNvSpPr>
          <p:nvPr>
            <p:ph type="sldNum" sz="quarter" idx="4294967295"/>
          </p:nvPr>
        </p:nvSpPr>
        <p:spPr/>
        <p:txBody>
          <a:bodyPr lIns="90226" tIns="45114" rIns="90226" bIns="45114"/>
          <a:lstStyle/>
          <a:p>
            <a:pPr algn="r" defTabSz="451132" fontAlgn="auto">
              <a:spcBef>
                <a:spcPts val="0"/>
              </a:spcBef>
              <a:spcAft>
                <a:spcPts val="0"/>
              </a:spcAft>
              <a:defRPr/>
            </a:pPr>
            <a:fld id="{B712AE47-9DC2-45BB-9FD5-6EBC6769BEAC}" type="slidenum">
              <a:rPr lang="en-US" sz="1200">
                <a:solidFill>
                  <a:prstClr val="black"/>
                </a:solidFill>
                <a:latin typeface="Calibri" panose="020F0502020204030204"/>
              </a:rPr>
              <a:pPr algn="r" defTabSz="451132" fontAlgn="auto">
                <a:spcBef>
                  <a:spcPts val="0"/>
                </a:spcBef>
                <a:spcAft>
                  <a:spcPts val="0"/>
                </a:spcAft>
                <a:defRPr/>
              </a:pPr>
              <a:t>10</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19704014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2650" y="4962918"/>
            <a:ext cx="5991330" cy="246221"/>
          </a:xfrm>
        </p:spPr>
        <p:txBody>
          <a:bodyPr/>
          <a:lstStyle/>
          <a:p>
            <a:pPr algn="l"/>
            <a:endParaRPr lang="en-US"/>
          </a:p>
        </p:txBody>
      </p:sp>
      <p:sp>
        <p:nvSpPr>
          <p:cNvPr id="4" name="Slide Number Placeholder 3"/>
          <p:cNvSpPr>
            <a:spLocks noGrp="1"/>
          </p:cNvSpPr>
          <p:nvPr>
            <p:ph type="sldNum" sz="quarter" idx="4294967295"/>
          </p:nvPr>
        </p:nvSpPr>
        <p:spPr/>
        <p:txBody>
          <a:bodyPr lIns="90091" tIns="45046" rIns="90091" bIns="45046"/>
          <a:lstStyle/>
          <a:p>
            <a:pPr algn="r" defTabSz="900914" fontAlgn="auto">
              <a:spcBef>
                <a:spcPts val="0"/>
              </a:spcBef>
              <a:spcAft>
                <a:spcPts val="0"/>
              </a:spcAft>
              <a:defRPr/>
            </a:pPr>
            <a:fld id="{3B033B71-4ECA-9C4B-A868-5599D8DACDC3}" type="slidenum">
              <a:rPr lang="en-US" sz="1200">
                <a:solidFill>
                  <a:prstClr val="black"/>
                </a:solidFill>
                <a:latin typeface="Calibri" panose="020F0502020204030204"/>
              </a:rPr>
              <a:pPr algn="r" defTabSz="900914" fontAlgn="auto">
                <a:spcBef>
                  <a:spcPts val="0"/>
                </a:spcBef>
                <a:spcAft>
                  <a:spcPts val="0"/>
                </a:spcAft>
                <a:defRPr/>
              </a:pPr>
              <a:t>11</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19400750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18.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1.xml"/><Relationship Id="rId1" Type="http://schemas.openxmlformats.org/officeDocument/2006/relationships/tags" Target="../tags/tag30.xml"/><Relationship Id="rId5" Type="http://schemas.openxmlformats.org/officeDocument/2006/relationships/image" Target="../media/image6.emf"/><Relationship Id="rId4" Type="http://schemas.openxmlformats.org/officeDocument/2006/relationships/oleObject" Target="../embeddings/oleObject10.bin"/></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32.xml"/><Relationship Id="rId4" Type="http://schemas.openxmlformats.org/officeDocument/2006/relationships/image" Target="../media/image7.emf"/></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19.xml"/><Relationship Id="rId4" Type="http://schemas.openxmlformats.org/officeDocument/2006/relationships/image" Target="../media/image5.emf"/></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20.xml"/><Relationship Id="rId4" Type="http://schemas.openxmlformats.org/officeDocument/2006/relationships/image" Target="../media/image6.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21.xml"/><Relationship Id="rId4" Type="http://schemas.openxmlformats.org/officeDocument/2006/relationships/image" Target="../media/image5.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5" Type="http://schemas.openxmlformats.org/officeDocument/2006/relationships/image" Target="../media/image6.emf"/><Relationship Id="rId4" Type="http://schemas.openxmlformats.org/officeDocument/2006/relationships/oleObject" Target="../embeddings/oleObject6.bin"/></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5.xml"/><Relationship Id="rId1" Type="http://schemas.openxmlformats.org/officeDocument/2006/relationships/tags" Target="../tags/tag24.xml"/><Relationship Id="rId5" Type="http://schemas.openxmlformats.org/officeDocument/2006/relationships/image" Target="../media/image6.emf"/><Relationship Id="rId4" Type="http://schemas.openxmlformats.org/officeDocument/2006/relationships/oleObject" Target="../embeddings/oleObject7.bin"/></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7.xml"/><Relationship Id="rId1" Type="http://schemas.openxmlformats.org/officeDocument/2006/relationships/tags" Target="../tags/tag26.xml"/><Relationship Id="rId5" Type="http://schemas.openxmlformats.org/officeDocument/2006/relationships/image" Target="../media/image6.emf"/><Relationship Id="rId4" Type="http://schemas.openxmlformats.org/officeDocument/2006/relationships/oleObject" Target="../embeddings/oleObject8.bin"/></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9.xml"/><Relationship Id="rId1" Type="http://schemas.openxmlformats.org/officeDocument/2006/relationships/tags" Target="../tags/tag28.xml"/><Relationship Id="rId5" Type="http://schemas.openxmlformats.org/officeDocument/2006/relationships/image" Target="../media/image6.emf"/><Relationship Id="rId4" Type="http://schemas.openxmlformats.org/officeDocument/2006/relationships/oleObject" Target="../embeddings/oleObject9.bin"/></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extLst>
              <p:ext uri="{D42A27DB-BD31-4B8C-83A1-F6EECF244321}">
                <p14:modId xmlns:p14="http://schemas.microsoft.com/office/powerpoint/2010/main" val="3240610275"/>
              </p:ext>
            </p:ext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grpSp>
        <p:nvGrpSpPr>
          <p:cNvPr id="8" name="McK Title Elements" hidden="1"/>
          <p:cNvGrpSpPr>
            <a:grpSpLocks/>
          </p:cNvGrpSpPr>
          <p:nvPr/>
        </p:nvGrpSpPr>
        <p:grpSpPr bwMode="auto">
          <a:xfrm>
            <a:off x="2640014" y="4782282"/>
            <a:ext cx="4935538" cy="474665"/>
            <a:chOff x="1663" y="3109"/>
            <a:chExt cx="3109" cy="299"/>
          </a:xfrm>
        </p:grpSpPr>
        <p:sp>
          <p:nvSpPr>
            <p:cNvPr id="9" name="McK Document type"/>
            <p:cNvSpPr txBox="1">
              <a:spLocks noChangeArrowheads="1"/>
            </p:cNvSpPr>
            <p:nvPr/>
          </p:nvSpPr>
          <p:spPr bwMode="auto">
            <a:xfrm>
              <a:off x="1663" y="3109"/>
              <a:ext cx="3109"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fontAlgn="base" hangingPunct="1">
                <a:spcBef>
                  <a:spcPct val="0"/>
                </a:spcBef>
                <a:spcAft>
                  <a:spcPct val="0"/>
                </a:spcAft>
                <a:defRPr/>
              </a:pPr>
              <a:r>
                <a:rPr lang="en-US" sz="1372">
                  <a:solidFill>
                    <a:srgbClr val="000000"/>
                  </a:solidFill>
                  <a:latin typeface="Arial"/>
                </a:rPr>
                <a:t>Document type</a:t>
              </a:r>
            </a:p>
          </p:txBody>
        </p:sp>
        <p:sp>
          <p:nvSpPr>
            <p:cNvPr id="10" name="McK Date"/>
            <p:cNvSpPr txBox="1">
              <a:spLocks noChangeArrowheads="1"/>
            </p:cNvSpPr>
            <p:nvPr/>
          </p:nvSpPr>
          <p:spPr bwMode="auto">
            <a:xfrm>
              <a:off x="1663" y="3275"/>
              <a:ext cx="3109"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fontAlgn="base" hangingPunct="1">
                <a:spcBef>
                  <a:spcPct val="0"/>
                </a:spcBef>
                <a:spcAft>
                  <a:spcPct val="0"/>
                </a:spcAft>
                <a:defRPr/>
              </a:pPr>
              <a:r>
                <a:rPr lang="en-US" sz="1372">
                  <a:solidFill>
                    <a:srgbClr val="000000"/>
                  </a:solidFill>
                  <a:latin typeface="Arial"/>
                </a:rPr>
                <a:t>Date</a:t>
              </a:r>
            </a:p>
          </p:txBody>
        </p:sp>
      </p:grpSp>
      <p:sp>
        <p:nvSpPr>
          <p:cNvPr id="13314" name="Rectangle 1026"/>
          <p:cNvSpPr>
            <a:spLocks noGrp="1" noChangeArrowheads="1"/>
          </p:cNvSpPr>
          <p:nvPr>
            <p:ph type="ctrTitle"/>
          </p:nvPr>
        </p:nvSpPr>
        <p:spPr bwMode="auto">
          <a:xfrm>
            <a:off x="2640014" y="2595522"/>
            <a:ext cx="5428653" cy="497721"/>
          </a:xfrm>
          <a:prstGeom prst="rect">
            <a:avLst/>
          </a:prstGeom>
        </p:spPr>
        <p:txBody>
          <a:bodyPr anchor="b">
            <a:spAutoFit/>
          </a:bodyPr>
          <a:lstStyle>
            <a:lvl1pPr>
              <a:defRPr sz="3234" b="0" baseline="0">
                <a:solidFill>
                  <a:schemeClr val="tx1"/>
                </a:solidFill>
                <a:latin typeface="+mj-lt"/>
                <a:ea typeface="+mj-ea"/>
              </a:defRPr>
            </a:lvl1pPr>
          </a:lstStyle>
          <a:p>
            <a:pPr lvl="0"/>
            <a:r>
              <a:rPr lang="en-US" noProof="0"/>
              <a:t>Click to edit Master title style</a:t>
            </a:r>
          </a:p>
        </p:txBody>
      </p:sp>
      <p:sp>
        <p:nvSpPr>
          <p:cNvPr id="13315" name="Rectangle 1027"/>
          <p:cNvSpPr>
            <a:spLocks noGrp="1" noChangeArrowheads="1"/>
          </p:cNvSpPr>
          <p:nvPr>
            <p:ph type="subTitle" idx="1"/>
          </p:nvPr>
        </p:nvSpPr>
        <p:spPr bwMode="auto">
          <a:xfrm>
            <a:off x="2640014" y="3695596"/>
            <a:ext cx="5428653" cy="215444"/>
          </a:xfrm>
        </p:spPr>
        <p:txBody>
          <a:bodyPr>
            <a:spAutoFit/>
          </a:bodyPr>
          <a:lstStyle>
            <a:lvl1pPr>
              <a:defRPr sz="1372" baseline="0">
                <a:latin typeface="+mn-lt"/>
                <a:ea typeface="+mn-ea"/>
              </a:defRPr>
            </a:lvl1pPr>
          </a:lstStyle>
          <a:p>
            <a:pPr lvl="0"/>
            <a:r>
              <a:rPr lang="en-US" noProof="0"/>
              <a:t>Click to edit Master subtitle style</a:t>
            </a:r>
          </a:p>
        </p:txBody>
      </p:sp>
      <p:sp>
        <p:nvSpPr>
          <p:cNvPr id="12" name="TitleTopPlaceholder"/>
          <p:cNvSpPr>
            <a:spLocks noChangeArrowheads="1"/>
          </p:cNvSpPr>
          <p:nvPr/>
        </p:nvSpPr>
        <p:spPr bwMode="ltGray">
          <a:xfrm>
            <a:off x="2083215" y="3181351"/>
            <a:ext cx="2083214" cy="427766"/>
          </a:xfrm>
          <a:prstGeom prst="rect">
            <a:avLst/>
          </a:prstGeom>
          <a:solidFill>
            <a:schemeClr val="accent4">
              <a:alpha val="77000"/>
            </a:schemeClr>
          </a:solidFill>
          <a:ln w="9525">
            <a:noFill/>
            <a:miter lim="800000"/>
            <a:headEnd/>
            <a:tailEnd/>
          </a:ln>
          <a:effectLst/>
        </p:spPr>
        <p:txBody>
          <a:bodyPr wrap="none" lIns="91433" tIns="45717" rIns="91433" bIns="45717" anchor="ctr"/>
          <a:lstStyle/>
          <a:p>
            <a:pPr fontAlgn="base">
              <a:spcBef>
                <a:spcPct val="0"/>
              </a:spcBef>
              <a:spcAft>
                <a:spcPct val="0"/>
              </a:spcAft>
            </a:pPr>
            <a:endParaRPr lang="en-US" sz="1568">
              <a:solidFill>
                <a:srgbClr val="000000"/>
              </a:solidFill>
            </a:endParaRPr>
          </a:p>
        </p:txBody>
      </p:sp>
      <p:sp>
        <p:nvSpPr>
          <p:cNvPr id="13" name="TitleTopPlaceholder"/>
          <p:cNvSpPr>
            <a:spLocks noChangeArrowheads="1"/>
          </p:cNvSpPr>
          <p:nvPr/>
        </p:nvSpPr>
        <p:spPr bwMode="ltGray">
          <a:xfrm>
            <a:off x="1" y="3181350"/>
            <a:ext cx="2083214" cy="427766"/>
          </a:xfrm>
          <a:prstGeom prst="rect">
            <a:avLst/>
          </a:prstGeom>
          <a:solidFill>
            <a:srgbClr val="FFC000">
              <a:alpha val="80000"/>
            </a:srgbClr>
          </a:solidFill>
          <a:ln w="9525">
            <a:noFill/>
            <a:miter lim="800000"/>
            <a:headEnd/>
            <a:tailEnd/>
          </a:ln>
          <a:effectLst/>
        </p:spPr>
        <p:txBody>
          <a:bodyPr wrap="none" lIns="91433" tIns="45717" rIns="91433" bIns="45717" anchor="ctr"/>
          <a:lstStyle/>
          <a:p>
            <a:pPr fontAlgn="base">
              <a:spcBef>
                <a:spcPct val="0"/>
              </a:spcBef>
              <a:spcAft>
                <a:spcPct val="0"/>
              </a:spcAft>
            </a:pPr>
            <a:endParaRPr lang="en-US" sz="1568">
              <a:solidFill>
                <a:srgbClr val="000000"/>
              </a:solidFill>
            </a:endParaRPr>
          </a:p>
        </p:txBody>
      </p:sp>
      <p:sp>
        <p:nvSpPr>
          <p:cNvPr id="14" name="TitleTopPlaceholder"/>
          <p:cNvSpPr>
            <a:spLocks noChangeArrowheads="1"/>
          </p:cNvSpPr>
          <p:nvPr/>
        </p:nvSpPr>
        <p:spPr bwMode="ltGray">
          <a:xfrm>
            <a:off x="3808421" y="3182208"/>
            <a:ext cx="5153017" cy="427766"/>
          </a:xfrm>
          <a:prstGeom prst="rect">
            <a:avLst/>
          </a:prstGeom>
          <a:solidFill>
            <a:srgbClr val="009900">
              <a:alpha val="69000"/>
            </a:srgbClr>
          </a:solidFill>
          <a:ln w="9525">
            <a:noFill/>
            <a:miter lim="800000"/>
            <a:headEnd/>
            <a:tailEnd/>
          </a:ln>
          <a:effectLst/>
        </p:spPr>
        <p:txBody>
          <a:bodyPr wrap="none" lIns="91433" tIns="45717" rIns="91433" bIns="45717" anchor="ctr"/>
          <a:lstStyle/>
          <a:p>
            <a:pPr fontAlgn="base">
              <a:spcBef>
                <a:spcPct val="0"/>
              </a:spcBef>
              <a:spcAft>
                <a:spcPct val="0"/>
              </a:spcAft>
            </a:pPr>
            <a:endParaRPr lang="en-US" sz="1568">
              <a:solidFill>
                <a:srgbClr val="000000"/>
              </a:solidFill>
            </a:endParaRPr>
          </a:p>
        </p:txBody>
      </p:sp>
      <p:pic>
        <p:nvPicPr>
          <p:cNvPr id="15" name="Picture 4" descr="http://upload.wikimedia.org/wikipedia/commons/thumb/8/82/Seal_of_Massachusetts.svg/2000px-Seal_of_Massachusetts.svg.png"/>
          <p:cNvPicPr>
            <a:picLocks noChangeAspect="1" noChangeArrowheads="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13543" y="1989199"/>
            <a:ext cx="2033903" cy="2033903"/>
          </a:xfrm>
          <a:prstGeom prst="rect">
            <a:avLst/>
          </a:prstGeom>
          <a:noFill/>
          <a:effectLst>
            <a:outerShdw blurRad="889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79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
            </p:custDataLst>
          </p:nvPr>
        </p:nvGraphicFramePr>
        <p:xfrm>
          <a:off x="1557" y="1557"/>
          <a:ext cx="1556" cy="1556"/>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7" name="Object 6" hidden="1"/>
                      <p:cNvPicPr/>
                      <p:nvPr/>
                    </p:nvPicPr>
                    <p:blipFill>
                      <a:blip r:embed="rId5"/>
                      <a:stretch>
                        <a:fillRect/>
                      </a:stretch>
                    </p:blipFill>
                    <p:spPr>
                      <a:xfrm>
                        <a:off x="1557" y="1557"/>
                        <a:ext cx="1556" cy="1556"/>
                      </a:xfrm>
                      <a:prstGeom prst="rect">
                        <a:avLst/>
                      </a:prstGeom>
                    </p:spPr>
                  </p:pic>
                </p:oleObj>
              </mc:Fallback>
            </mc:AlternateContent>
          </a:graphicData>
        </a:graphic>
      </p:graphicFrame>
      <p:sp>
        <p:nvSpPr>
          <p:cNvPr id="5" name="Rectangle 4" hidden="1"/>
          <p:cNvSpPr/>
          <p:nvPr userDrawn="1">
            <p:custDataLst>
              <p:tags r:id="rId2"/>
            </p:custDataLst>
          </p:nvPr>
        </p:nvSpPr>
        <p:spPr>
          <a:xfrm>
            <a:off x="1" y="0"/>
            <a:ext cx="155581" cy="1555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1862" b="1" i="0" baseline="0">
              <a:latin typeface="Arial"/>
              <a:ea typeface="+mj-ea"/>
              <a:cs typeface="Arial"/>
              <a:sym typeface="Arial"/>
            </a:endParaRPr>
          </a:p>
        </p:txBody>
      </p:sp>
      <p:sp>
        <p:nvSpPr>
          <p:cNvPr id="6" name="Rectangle 8">
            <a:extLst>
              <a:ext uri="{FF2B5EF4-FFF2-40B4-BE49-F238E27FC236}">
                <a16:creationId xmlns:a16="http://schemas.microsoft.com/office/drawing/2014/main" id="{F0339B2B-DA5C-430B-8D52-2FB72ADD9453}"/>
              </a:ext>
            </a:extLst>
          </p:cNvPr>
          <p:cNvSpPr txBox="1"/>
          <p:nvPr userDrawn="1"/>
        </p:nvSpPr>
        <p:spPr>
          <a:xfrm>
            <a:off x="512639" y="1366080"/>
            <a:ext cx="6027189" cy="421649"/>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defRPr>
            </a:lvl1pPr>
            <a:lvl2pPr marL="193675" indent="-192088" defTabSz="895350" eaLnBrk="1" hangingPunct="1">
              <a:buClr>
                <a:schemeClr val="tx2"/>
              </a:buClr>
              <a:buSzPct val="125000"/>
              <a:buFont typeface="Arial" charset="0"/>
              <a:buChar char="▪"/>
              <a:defRPr baseline="0">
                <a:latin typeface="+mn-lt"/>
              </a:defRPr>
            </a:lvl2pPr>
            <a:lvl3pPr marL="457200" indent="-261938" defTabSz="895350" eaLnBrk="1" hangingPunct="1">
              <a:buClr>
                <a:schemeClr val="tx2"/>
              </a:buClr>
              <a:buSzPct val="120000"/>
              <a:buFont typeface="Arial" charset="0"/>
              <a:buChar char="–"/>
              <a:defRPr baseline="0">
                <a:latin typeface="+mn-lt"/>
              </a:defRPr>
            </a:lvl3pPr>
            <a:lvl4pPr marL="614363" indent="-155575" defTabSz="895350" eaLnBrk="1" hangingPunct="1">
              <a:buClr>
                <a:schemeClr val="tx2"/>
              </a:buClr>
              <a:buSzPct val="120000"/>
              <a:buFont typeface="Arial" charset="0"/>
              <a:buChar char="▫"/>
              <a:defRPr baseline="0">
                <a:latin typeface="+mn-lt"/>
              </a:defRPr>
            </a:lvl4pPr>
            <a:lvl5pPr marL="749808"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1524" lvl="1" indent="0">
              <a:buClr>
                <a:srgbClr val="000000"/>
              </a:buClr>
              <a:buNone/>
            </a:pPr>
            <a:r>
              <a:rPr lang="en-US" sz="1372" b="1">
                <a:latin typeface="Arial" panose="020B0604020202020204" pitchFamily="34" charset="0"/>
                <a:cs typeface="Arial" panose="020B0604020202020204" pitchFamily="34" charset="0"/>
              </a:rPr>
              <a:t>XX</a:t>
            </a:r>
          </a:p>
          <a:p>
            <a:pPr marL="1524" lvl="1" indent="0">
              <a:buClr>
                <a:srgbClr val="000000"/>
              </a:buClr>
              <a:buNone/>
            </a:pPr>
            <a:r>
              <a:rPr lang="en-US" sz="1372">
                <a:latin typeface="Arial" panose="020B0604020202020204" pitchFamily="34" charset="0"/>
                <a:cs typeface="Arial" panose="020B0604020202020204" pitchFamily="34" charset="0"/>
              </a:rPr>
              <a:t>xx</a:t>
            </a:r>
          </a:p>
        </p:txBody>
      </p:sp>
      <p:cxnSp>
        <p:nvCxnSpPr>
          <p:cNvPr id="8" name="Straight Connector 7">
            <a:extLst>
              <a:ext uri="{FF2B5EF4-FFF2-40B4-BE49-F238E27FC236}">
                <a16:creationId xmlns:a16="http://schemas.microsoft.com/office/drawing/2014/main" id="{0608298C-7F71-430C-8954-AD9C7285A331}"/>
              </a:ext>
            </a:extLst>
          </p:cNvPr>
          <p:cNvCxnSpPr/>
          <p:nvPr userDrawn="1"/>
        </p:nvCxnSpPr>
        <p:spPr>
          <a:xfrm>
            <a:off x="512638" y="1775279"/>
            <a:ext cx="7936163"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3" name="McK 2. Slide Title">
            <a:extLst>
              <a:ext uri="{FF2B5EF4-FFF2-40B4-BE49-F238E27FC236}">
                <a16:creationId xmlns:a16="http://schemas.microsoft.com/office/drawing/2014/main" id="{6230BF1D-34A7-69FF-EE4A-661BF6D9B60D}"/>
              </a:ext>
            </a:extLst>
          </p:cNvPr>
          <p:cNvSpPr>
            <a:spLocks noGrp="1"/>
          </p:cNvSpPr>
          <p:nvPr>
            <p:ph type="title"/>
          </p:nvPr>
        </p:nvSpPr>
        <p:spPr>
          <a:xfrm>
            <a:off x="171452" y="230188"/>
            <a:ext cx="7892882" cy="286553"/>
          </a:xfrm>
        </p:spPr>
        <p:txBody>
          <a:bodyPr/>
          <a:lstStyle/>
          <a:p>
            <a:r>
              <a:rPr lang="en-US"/>
              <a:t>Click to edit Master title style</a:t>
            </a:r>
          </a:p>
        </p:txBody>
      </p:sp>
    </p:spTree>
    <p:extLst>
      <p:ext uri="{BB962C8B-B14F-4D97-AF65-F5344CB8AC3E}">
        <p14:creationId xmlns:p14="http://schemas.microsoft.com/office/powerpoint/2010/main" val="17412933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91" y="1592"/>
          <a:ext cx="1587"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TCLayout.ActiveDocument.1">
                  <p:embed/>
                </p:oleObj>
              </mc:Choice>
              <mc:Fallback>
                <p:oleObj name="think-cell Slide" r:id="rId3" imgW="6350000" imgH="6350000" progId="TCLayout.ActiveDocument.1">
                  <p:embed/>
                  <p:pic>
                    <p:nvPicPr>
                      <p:cNvPr id="3" name="Object 2"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1" y="1592"/>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4" name="McK 2. Slide Title">
            <a:extLst>
              <a:ext uri="{FF2B5EF4-FFF2-40B4-BE49-F238E27FC236}">
                <a16:creationId xmlns:a16="http://schemas.microsoft.com/office/drawing/2014/main" id="{158512A7-B5D1-4B35-ADA2-D89A2EC38230}"/>
              </a:ext>
            </a:extLst>
          </p:cNvPr>
          <p:cNvSpPr>
            <a:spLocks noGrp="1"/>
          </p:cNvSpPr>
          <p:nvPr>
            <p:ph type="title"/>
          </p:nvPr>
        </p:nvSpPr>
        <p:spPr>
          <a:xfrm>
            <a:off x="171452" y="230188"/>
            <a:ext cx="7892882" cy="286553"/>
          </a:xfrm>
        </p:spPr>
        <p:txBody>
          <a:bodyPr/>
          <a:lstStyle/>
          <a:p>
            <a:r>
              <a:rPr lang="en-US"/>
              <a:t>Click to edit Master title style</a:t>
            </a:r>
          </a:p>
        </p:txBody>
      </p:sp>
    </p:spTree>
    <p:extLst>
      <p:ext uri="{BB962C8B-B14F-4D97-AF65-F5344CB8AC3E}">
        <p14:creationId xmlns:p14="http://schemas.microsoft.com/office/powerpoint/2010/main" val="38879126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ubtitle &amp; 1 column text">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368726" y="638629"/>
            <a:ext cx="8204618" cy="742180"/>
          </a:xfrm>
          <a:prstGeom prst="rect">
            <a:avLst/>
          </a:prstGeom>
        </p:spPr>
        <p:txBody>
          <a:bodyPr lIns="0" tIns="0" rIns="0" bIns="0">
            <a:noAutofit/>
          </a:bodyPr>
          <a:lstStyle>
            <a:lvl1pPr marL="0" indent="0">
              <a:buNone/>
              <a:defRPr sz="1960" b="0">
                <a:solidFill>
                  <a:schemeClr val="tx2"/>
                </a:solidFill>
              </a:defRPr>
            </a:lvl1pPr>
          </a:lstStyle>
          <a:p>
            <a:pPr lvl="0"/>
            <a:r>
              <a:rPr lang="en-US" noProof="0"/>
              <a:t>Click to add subtitle</a:t>
            </a:r>
          </a:p>
        </p:txBody>
      </p:sp>
      <p:sp>
        <p:nvSpPr>
          <p:cNvPr id="8" name="Text Placeholder 18"/>
          <p:cNvSpPr>
            <a:spLocks noGrp="1"/>
          </p:cNvSpPr>
          <p:nvPr>
            <p:ph idx="1"/>
          </p:nvPr>
        </p:nvSpPr>
        <p:spPr>
          <a:xfrm>
            <a:off x="368726" y="1632137"/>
            <a:ext cx="8206872" cy="4620069"/>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McK 2. Slide Title">
            <a:extLst>
              <a:ext uri="{FF2B5EF4-FFF2-40B4-BE49-F238E27FC236}">
                <a16:creationId xmlns:a16="http://schemas.microsoft.com/office/drawing/2014/main" id="{158ECA76-A92D-BB96-69E4-95DB18701B7F}"/>
              </a:ext>
            </a:extLst>
          </p:cNvPr>
          <p:cNvSpPr>
            <a:spLocks noGrp="1"/>
          </p:cNvSpPr>
          <p:nvPr>
            <p:ph type="title"/>
          </p:nvPr>
        </p:nvSpPr>
        <p:spPr>
          <a:xfrm>
            <a:off x="171452" y="230188"/>
            <a:ext cx="7892882" cy="286553"/>
          </a:xfrm>
        </p:spPr>
        <p:txBody>
          <a:bodyPr/>
          <a:lstStyle/>
          <a:p>
            <a:r>
              <a:rPr lang="en-US"/>
              <a:t>Click to edit Master title style</a:t>
            </a:r>
          </a:p>
        </p:txBody>
      </p:sp>
    </p:spTree>
    <p:extLst>
      <p:ext uri="{BB962C8B-B14F-4D97-AF65-F5344CB8AC3E}">
        <p14:creationId xmlns:p14="http://schemas.microsoft.com/office/powerpoint/2010/main" val="376294120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Only">
    <p:spTree>
      <p:nvGrpSpPr>
        <p:cNvPr id="1" name=""/>
        <p:cNvGrpSpPr/>
        <p:nvPr/>
      </p:nvGrpSpPr>
      <p:grpSpPr>
        <a:xfrm>
          <a:off x="0" y="0"/>
          <a:ext cx="0" cy="0"/>
          <a:chOff x="0" y="0"/>
          <a:chExt cx="0" cy="0"/>
        </a:xfrm>
      </p:grpSpPr>
      <p:sp>
        <p:nvSpPr>
          <p:cNvPr id="3" name="McK 2. Slide Title">
            <a:extLst>
              <a:ext uri="{FF2B5EF4-FFF2-40B4-BE49-F238E27FC236}">
                <a16:creationId xmlns:a16="http://schemas.microsoft.com/office/drawing/2014/main" id="{196686D2-EDF6-B2E1-67F7-BB09B891C7EE}"/>
              </a:ext>
            </a:extLst>
          </p:cNvPr>
          <p:cNvSpPr>
            <a:spLocks noGrp="1"/>
          </p:cNvSpPr>
          <p:nvPr>
            <p:ph type="title"/>
          </p:nvPr>
        </p:nvSpPr>
        <p:spPr>
          <a:xfrm>
            <a:off x="171452" y="230188"/>
            <a:ext cx="7892882" cy="286553"/>
          </a:xfrm>
        </p:spPr>
        <p:txBody>
          <a:bodyPr/>
          <a:lstStyle/>
          <a:p>
            <a:r>
              <a:rPr lang="en-US"/>
              <a:t>Click to edit Master title style</a:t>
            </a:r>
          </a:p>
        </p:txBody>
      </p:sp>
    </p:spTree>
    <p:extLst>
      <p:ext uri="{BB962C8B-B14F-4D97-AF65-F5344CB8AC3E}">
        <p14:creationId xmlns:p14="http://schemas.microsoft.com/office/powerpoint/2010/main" val="34747691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53918" y="876204"/>
            <a:ext cx="7892882" cy="12311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3061825" y="6229814"/>
            <a:ext cx="2837789" cy="357856"/>
          </a:xfrm>
          <a:prstGeom prst="rect">
            <a:avLst/>
          </a:prstGeom>
        </p:spPr>
        <p:txBody>
          <a:bodyPr/>
          <a:lstStyle/>
          <a:p>
            <a:endParaRPr lang="en-US">
              <a:solidFill>
                <a:srgbClr val="000000"/>
              </a:solidFill>
            </a:endParaRPr>
          </a:p>
        </p:txBody>
      </p:sp>
      <p:sp>
        <p:nvSpPr>
          <p:cNvPr id="6" name="Slide Number Placeholder 5"/>
          <p:cNvSpPr>
            <a:spLocks noGrp="1"/>
          </p:cNvSpPr>
          <p:nvPr>
            <p:ph type="sldNum" sz="quarter" idx="12"/>
          </p:nvPr>
        </p:nvSpPr>
        <p:spPr>
          <a:xfrm>
            <a:off x="6422364" y="6229814"/>
            <a:ext cx="2091002" cy="357856"/>
          </a:xfrm>
          <a:prstGeom prst="rect">
            <a:avLst/>
          </a:prstGeom>
        </p:spPr>
        <p:txBody>
          <a:bodyPr/>
          <a:lstStyle/>
          <a:p>
            <a:fld id="{D5B7D1DA-5626-476A-9690-83CA1BF5FEDF}" type="slidenum">
              <a:rPr lang="en-US">
                <a:solidFill>
                  <a:srgbClr val="000000"/>
                </a:solidFill>
              </a:rPr>
              <a:pPr/>
              <a:t>‹#›</a:t>
            </a:fld>
            <a:endParaRPr lang="en-US">
              <a:solidFill>
                <a:srgbClr val="000000"/>
              </a:solidFill>
            </a:endParaRPr>
          </a:p>
        </p:txBody>
      </p:sp>
      <p:sp>
        <p:nvSpPr>
          <p:cNvPr id="4" name="McK 2. Slide Title">
            <a:extLst>
              <a:ext uri="{FF2B5EF4-FFF2-40B4-BE49-F238E27FC236}">
                <a16:creationId xmlns:a16="http://schemas.microsoft.com/office/drawing/2014/main" id="{B64BCF0A-2BE6-193A-B0C5-4739CE002E33}"/>
              </a:ext>
            </a:extLst>
          </p:cNvPr>
          <p:cNvSpPr>
            <a:spLocks noGrp="1"/>
          </p:cNvSpPr>
          <p:nvPr>
            <p:ph type="title"/>
          </p:nvPr>
        </p:nvSpPr>
        <p:spPr>
          <a:xfrm>
            <a:off x="171452" y="230188"/>
            <a:ext cx="7892882" cy="286553"/>
          </a:xfrm>
        </p:spPr>
        <p:txBody>
          <a:bodyPr/>
          <a:lstStyle/>
          <a:p>
            <a:r>
              <a:rPr lang="en-US"/>
              <a:t>Click to edit Master title style</a:t>
            </a:r>
          </a:p>
        </p:txBody>
      </p:sp>
    </p:spTree>
    <p:extLst>
      <p:ext uri="{BB962C8B-B14F-4D97-AF65-F5344CB8AC3E}">
        <p14:creationId xmlns:p14="http://schemas.microsoft.com/office/powerpoint/2010/main" val="39834358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s with image">
    <p:spTree>
      <p:nvGrpSpPr>
        <p:cNvPr id="1" name=""/>
        <p:cNvGrpSpPr/>
        <p:nvPr/>
      </p:nvGrpSpPr>
      <p:grpSpPr>
        <a:xfrm>
          <a:off x="0" y="0"/>
          <a:ext cx="0" cy="0"/>
          <a:chOff x="0" y="0"/>
          <a:chExt cx="0" cy="0"/>
        </a:xfrm>
      </p:grpSpPr>
      <p:sp>
        <p:nvSpPr>
          <p:cNvPr id="5" name="Picture Placeholder 9"/>
          <p:cNvSpPr>
            <a:spLocks noGrp="1"/>
          </p:cNvSpPr>
          <p:nvPr>
            <p:ph type="pic" sz="quarter" idx="15"/>
          </p:nvPr>
        </p:nvSpPr>
        <p:spPr>
          <a:xfrm>
            <a:off x="4119724" y="1666366"/>
            <a:ext cx="4496326" cy="246221"/>
          </a:xfrm>
        </p:spPr>
        <p:txBody>
          <a:bodyPr/>
          <a:lstStyle/>
          <a:p>
            <a:r>
              <a:rPr lang="en-US" noProof="0"/>
              <a:t>Click icon to add picture</a:t>
            </a:r>
          </a:p>
        </p:txBody>
      </p:sp>
      <p:sp>
        <p:nvSpPr>
          <p:cNvPr id="6" name="Content Placeholder 3"/>
          <p:cNvSpPr>
            <a:spLocks noGrp="1"/>
          </p:cNvSpPr>
          <p:nvPr>
            <p:ph sz="quarter" idx="10"/>
          </p:nvPr>
        </p:nvSpPr>
        <p:spPr>
          <a:xfrm>
            <a:off x="345389" y="1632139"/>
            <a:ext cx="3185355" cy="1231106"/>
          </a:xfrm>
          <a:prstGeom prst="rect">
            <a:avLst/>
          </a:prstGeom>
        </p:spPr>
        <p:txBody>
          <a:bodyPr/>
          <a:lstStyle>
            <a:lvl1pPr>
              <a:tabLst>
                <a:tab pos="4928493" algn="r"/>
              </a:tabLst>
              <a:defRPr/>
            </a:lvl1pPr>
            <a:lvl2pPr>
              <a:tabLst>
                <a:tab pos="4928493" algn="r"/>
              </a:tabLst>
              <a:defRPr/>
            </a:lvl2pPr>
            <a:lvl3pPr>
              <a:tabLst>
                <a:tab pos="4928493" algn="r"/>
              </a:tabLst>
              <a:defRPr/>
            </a:lvl3pPr>
            <a:lvl4pPr>
              <a:tabLst>
                <a:tab pos="4928493" algn="r"/>
              </a:tabLst>
              <a:defRPr/>
            </a:lvl4pPr>
            <a:lvl5pPr>
              <a:tabLst>
                <a:tab pos="4928493"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8"/>
          <p:cNvSpPr>
            <a:spLocks noGrp="1"/>
          </p:cNvSpPr>
          <p:nvPr>
            <p:ph type="body" sz="quarter" idx="13" hasCustomPrompt="1"/>
          </p:nvPr>
        </p:nvSpPr>
        <p:spPr>
          <a:xfrm>
            <a:off x="345389" y="722023"/>
            <a:ext cx="8270660" cy="742180"/>
          </a:xfrm>
          <a:prstGeom prst="rect">
            <a:avLst/>
          </a:prstGeom>
        </p:spPr>
        <p:txBody>
          <a:bodyPr lIns="0" tIns="0" rIns="0" bIns="0">
            <a:noAutofit/>
          </a:bodyPr>
          <a:lstStyle>
            <a:lvl1pPr marL="0" indent="0">
              <a:buNone/>
              <a:defRPr sz="1470" b="0">
                <a:solidFill>
                  <a:srgbClr val="575757"/>
                </a:solidFill>
              </a:defRPr>
            </a:lvl1pPr>
          </a:lstStyle>
          <a:p>
            <a:pPr lvl="0"/>
            <a:r>
              <a:rPr lang="en-US" noProof="0"/>
              <a:t>Click to add subtitle</a:t>
            </a:r>
          </a:p>
        </p:txBody>
      </p:sp>
      <p:sp>
        <p:nvSpPr>
          <p:cNvPr id="2" name="McK 2. Slide Title">
            <a:extLst>
              <a:ext uri="{FF2B5EF4-FFF2-40B4-BE49-F238E27FC236}">
                <a16:creationId xmlns:a16="http://schemas.microsoft.com/office/drawing/2014/main" id="{9084F189-EE2B-A57E-115D-EB3EDFE54A9D}"/>
              </a:ext>
            </a:extLst>
          </p:cNvPr>
          <p:cNvSpPr>
            <a:spLocks noGrp="1"/>
          </p:cNvSpPr>
          <p:nvPr>
            <p:ph type="title"/>
          </p:nvPr>
        </p:nvSpPr>
        <p:spPr>
          <a:xfrm>
            <a:off x="171452" y="230188"/>
            <a:ext cx="7892882" cy="286553"/>
          </a:xfrm>
        </p:spPr>
        <p:txBody>
          <a:bodyPr/>
          <a:lstStyle/>
          <a:p>
            <a:r>
              <a:rPr lang="en-US"/>
              <a:t>Click to edit Master title style</a:t>
            </a:r>
          </a:p>
        </p:txBody>
      </p:sp>
    </p:spTree>
    <p:extLst>
      <p:ext uri="{BB962C8B-B14F-4D97-AF65-F5344CB8AC3E}">
        <p14:creationId xmlns:p14="http://schemas.microsoft.com/office/powerpoint/2010/main" val="314443619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80452-2985-44ED-B7C4-9C5A5F6FB747}"/>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373DB52E-EC23-4D00-9C6B-491DFF1C2961}"/>
              </a:ext>
            </a:extLst>
          </p:cNvPr>
          <p:cNvSpPr>
            <a:spLocks noGrp="1"/>
          </p:cNvSpPr>
          <p:nvPr>
            <p:ph type="body" sz="quarter" idx="10"/>
          </p:nvPr>
        </p:nvSpPr>
        <p:spPr>
          <a:xfrm>
            <a:off x="663805" y="1194929"/>
            <a:ext cx="7559152" cy="1206421"/>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70803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Title, subtitle &amp; 1 column text">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368726" y="638629"/>
            <a:ext cx="8204618" cy="742180"/>
          </a:xfrm>
          <a:prstGeom prst="rect">
            <a:avLst/>
          </a:prstGeom>
        </p:spPr>
        <p:txBody>
          <a:bodyPr lIns="0" tIns="0" rIns="0" bIns="0">
            <a:noAutofit/>
          </a:bodyPr>
          <a:lstStyle>
            <a:lvl1pPr marL="0" indent="0">
              <a:buNone/>
              <a:defRPr sz="1960" b="0">
                <a:solidFill>
                  <a:schemeClr val="tx2"/>
                </a:solidFill>
              </a:defRPr>
            </a:lvl1pPr>
          </a:lstStyle>
          <a:p>
            <a:pPr lvl="0"/>
            <a:r>
              <a:rPr lang="en-US" noProof="0"/>
              <a:t>Click to add subtitle</a:t>
            </a:r>
          </a:p>
        </p:txBody>
      </p:sp>
      <p:sp>
        <p:nvSpPr>
          <p:cNvPr id="14" name="Title Placeholder 1"/>
          <p:cNvSpPr>
            <a:spLocks noGrp="1"/>
          </p:cNvSpPr>
          <p:nvPr>
            <p:ph type="title"/>
          </p:nvPr>
        </p:nvSpPr>
        <p:spPr>
          <a:xfrm>
            <a:off x="368726" y="311179"/>
            <a:ext cx="8204618" cy="327450"/>
          </a:xfrm>
          <a:prstGeom prst="rect">
            <a:avLst/>
          </a:prstGeom>
        </p:spPr>
        <p:txBody>
          <a:bodyPr vert="horz" lIns="0" tIns="0" rIns="0" bIns="0" rtlCol="0" anchor="t" anchorCtr="0">
            <a:noAutofit/>
          </a:bodyPr>
          <a:lstStyle>
            <a:lvl1pPr>
              <a:defRPr/>
            </a:lvl1pPr>
          </a:lstStyle>
          <a:p>
            <a:r>
              <a:rPr lang="en-US" noProof="0"/>
              <a:t>Click to edit Master title style</a:t>
            </a:r>
          </a:p>
        </p:txBody>
      </p:sp>
      <p:sp>
        <p:nvSpPr>
          <p:cNvPr id="8" name="Text Placeholder 18"/>
          <p:cNvSpPr>
            <a:spLocks noGrp="1"/>
          </p:cNvSpPr>
          <p:nvPr>
            <p:ph idx="1"/>
          </p:nvPr>
        </p:nvSpPr>
        <p:spPr>
          <a:xfrm>
            <a:off x="368726" y="1632137"/>
            <a:ext cx="8206872" cy="4620069"/>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74504989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2518467215"/>
              </p:ext>
            </p:extLst>
          </p:nvPr>
        </p:nvGraphicFramePr>
        <p:xfrm>
          <a:off x="1557" y="1557"/>
          <a:ext cx="1555" cy="1555"/>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3" name="Object 2" hidden="1"/>
                      <p:cNvPicPr/>
                      <p:nvPr/>
                    </p:nvPicPr>
                    <p:blipFill>
                      <a:blip r:embed="rId4"/>
                      <a:stretch>
                        <a:fillRect/>
                      </a:stretch>
                    </p:blipFill>
                    <p:spPr>
                      <a:xfrm>
                        <a:off x="1557" y="1557"/>
                        <a:ext cx="1555" cy="1555"/>
                      </a:xfrm>
                      <a:prstGeom prst="rect">
                        <a:avLst/>
                      </a:prstGeom>
                    </p:spPr>
                  </p:pic>
                </p:oleObj>
              </mc:Fallback>
            </mc:AlternateContent>
          </a:graphicData>
        </a:graphic>
      </p:graphicFrame>
      <p:sp>
        <p:nvSpPr>
          <p:cNvPr id="2" name="McK 2. Slide Title"/>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63729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2497596272"/>
              </p:ext>
            </p:extLst>
          </p:nvPr>
        </p:nvGraphicFramePr>
        <p:xfrm>
          <a:off x="1557" y="1557"/>
          <a:ext cx="1555" cy="1555"/>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57" y="1557"/>
                        <a:ext cx="1555" cy="1555"/>
                      </a:xfrm>
                      <a:prstGeom prst="rect">
                        <a:avLst/>
                      </a:prstGeom>
                    </p:spPr>
                  </p:pic>
                </p:oleObj>
              </mc:Fallback>
            </mc:AlternateContent>
          </a:graphicData>
        </a:graphic>
      </p:graphicFrame>
      <p:sp>
        <p:nvSpPr>
          <p:cNvPr id="5" name="McK 2. Slide Title">
            <a:extLst>
              <a:ext uri="{FF2B5EF4-FFF2-40B4-BE49-F238E27FC236}">
                <a16:creationId xmlns:a16="http://schemas.microsoft.com/office/drawing/2014/main" id="{27DB12C3-289A-9A9B-4D5A-C8B689130FF0}"/>
              </a:ext>
            </a:extLst>
          </p:cNvPr>
          <p:cNvSpPr>
            <a:spLocks noGrp="1"/>
          </p:cNvSpPr>
          <p:nvPr>
            <p:ph type="title"/>
          </p:nvPr>
        </p:nvSpPr>
        <p:spPr>
          <a:xfrm>
            <a:off x="171452" y="230188"/>
            <a:ext cx="7892882" cy="286553"/>
          </a:xfrm>
        </p:spPr>
        <p:txBody>
          <a:bodyPr/>
          <a:lstStyle/>
          <a:p>
            <a:r>
              <a:rPr lang="en-US"/>
              <a:t>Click to edit Master title style</a:t>
            </a:r>
          </a:p>
        </p:txBody>
      </p:sp>
    </p:spTree>
    <p:extLst>
      <p:ext uri="{BB962C8B-B14F-4D97-AF65-F5344CB8AC3E}">
        <p14:creationId xmlns:p14="http://schemas.microsoft.com/office/powerpoint/2010/main" val="1726347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1_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96" y="1596"/>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96" y="1596"/>
                        <a:ext cx="1587" cy="1587"/>
                      </a:xfrm>
                      <a:prstGeom prst="rect">
                        <a:avLst/>
                      </a:prstGeom>
                    </p:spPr>
                  </p:pic>
                </p:oleObj>
              </mc:Fallback>
            </mc:AlternateContent>
          </a:graphicData>
        </a:graphic>
      </p:graphicFrame>
      <p:sp>
        <p:nvSpPr>
          <p:cNvPr id="4" name="McK 2. Slide Title">
            <a:extLst>
              <a:ext uri="{FF2B5EF4-FFF2-40B4-BE49-F238E27FC236}">
                <a16:creationId xmlns:a16="http://schemas.microsoft.com/office/drawing/2014/main" id="{B2EB3754-2192-80CC-85EB-63DF66ED952E}"/>
              </a:ext>
            </a:extLst>
          </p:cNvPr>
          <p:cNvSpPr>
            <a:spLocks noGrp="1"/>
          </p:cNvSpPr>
          <p:nvPr>
            <p:ph type="title"/>
          </p:nvPr>
        </p:nvSpPr>
        <p:spPr>
          <a:xfrm>
            <a:off x="171452" y="230188"/>
            <a:ext cx="7892882" cy="286553"/>
          </a:xfrm>
        </p:spPr>
        <p:txBody>
          <a:bodyPr/>
          <a:lstStyle/>
          <a:p>
            <a:r>
              <a:rPr lang="en-US"/>
              <a:t>Click to edit Master title style</a:t>
            </a:r>
          </a:p>
        </p:txBody>
      </p:sp>
    </p:spTree>
    <p:extLst>
      <p:ext uri="{BB962C8B-B14F-4D97-AF65-F5344CB8AC3E}">
        <p14:creationId xmlns:p14="http://schemas.microsoft.com/office/powerpoint/2010/main" val="94029850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92">
          <p15:clr>
            <a:srgbClr val="FBAE40"/>
          </p15:clr>
        </p15:guide>
        <p15:guide id="4" pos="5568">
          <p15:clr>
            <a:srgbClr val="FBAE40"/>
          </p15:clr>
        </p15:guide>
        <p15:guide id="5" orient="horz" pos="4176">
          <p15:clr>
            <a:srgbClr val="FBAE40"/>
          </p15:clr>
        </p15:guide>
        <p15:guide id="6" orient="horz" pos="19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McK 2. Slide Title">
            <a:extLst>
              <a:ext uri="{FF2B5EF4-FFF2-40B4-BE49-F238E27FC236}">
                <a16:creationId xmlns:a16="http://schemas.microsoft.com/office/drawing/2014/main" id="{37D55EE2-57DC-3A7F-0DE5-7159FB01C319}"/>
              </a:ext>
            </a:extLst>
          </p:cNvPr>
          <p:cNvSpPr>
            <a:spLocks noGrp="1"/>
          </p:cNvSpPr>
          <p:nvPr>
            <p:ph type="title"/>
          </p:nvPr>
        </p:nvSpPr>
        <p:spPr>
          <a:xfrm>
            <a:off x="171452" y="230188"/>
            <a:ext cx="7892882" cy="286553"/>
          </a:xfrm>
        </p:spPr>
        <p:txBody>
          <a:bodyPr/>
          <a:lstStyle/>
          <a:p>
            <a:r>
              <a:rPr lang="en-US"/>
              <a:t>Click to edit Master title style</a:t>
            </a:r>
          </a:p>
        </p:txBody>
      </p:sp>
    </p:spTree>
    <p:extLst>
      <p:ext uri="{BB962C8B-B14F-4D97-AF65-F5344CB8AC3E}">
        <p14:creationId xmlns:p14="http://schemas.microsoft.com/office/powerpoint/2010/main" val="2360641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box">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userDrawn="1">
            <p:custDataLst>
              <p:tags r:id="rId1"/>
            </p:custDataLst>
          </p:nvPr>
        </p:nvGraphicFramePr>
        <p:xfrm>
          <a:off x="1557" y="1557"/>
          <a:ext cx="1556" cy="1556"/>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8" name="Object 7" hidden="1"/>
                      <p:cNvPicPr/>
                      <p:nvPr/>
                    </p:nvPicPr>
                    <p:blipFill>
                      <a:blip r:embed="rId5"/>
                      <a:stretch>
                        <a:fillRect/>
                      </a:stretch>
                    </p:blipFill>
                    <p:spPr>
                      <a:xfrm>
                        <a:off x="1557" y="1557"/>
                        <a:ext cx="1556" cy="1556"/>
                      </a:xfrm>
                      <a:prstGeom prst="rect">
                        <a:avLst/>
                      </a:prstGeom>
                    </p:spPr>
                  </p:pic>
                </p:oleObj>
              </mc:Fallback>
            </mc:AlternateContent>
          </a:graphicData>
        </a:graphic>
      </p:graphicFrame>
      <p:sp>
        <p:nvSpPr>
          <p:cNvPr id="7" name="Rectangle 6" hidden="1"/>
          <p:cNvSpPr/>
          <p:nvPr userDrawn="1">
            <p:custDataLst>
              <p:tags r:id="rId2"/>
            </p:custDataLst>
          </p:nvPr>
        </p:nvSpPr>
        <p:spPr>
          <a:xfrm>
            <a:off x="1" y="0"/>
            <a:ext cx="155581" cy="1555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1862" b="1" i="0" baseline="0">
              <a:latin typeface="Arial"/>
              <a:ea typeface="+mj-ea"/>
              <a:cs typeface="Arial"/>
              <a:sym typeface="Arial"/>
            </a:endParaRPr>
          </a:p>
        </p:txBody>
      </p:sp>
      <p:sp>
        <p:nvSpPr>
          <p:cNvPr id="6" name="Text Placeholder 5"/>
          <p:cNvSpPr>
            <a:spLocks noGrp="1"/>
          </p:cNvSpPr>
          <p:nvPr>
            <p:ph type="body" sz="quarter" idx="12"/>
          </p:nvPr>
        </p:nvSpPr>
        <p:spPr>
          <a:xfrm>
            <a:off x="597429" y="1045565"/>
            <a:ext cx="2843822" cy="1206421"/>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McK 2. Slide Title">
            <a:extLst>
              <a:ext uri="{FF2B5EF4-FFF2-40B4-BE49-F238E27FC236}">
                <a16:creationId xmlns:a16="http://schemas.microsoft.com/office/drawing/2014/main" id="{A0C7D808-7A5A-0A8F-54A6-8977C3FD94E2}"/>
              </a:ext>
            </a:extLst>
          </p:cNvPr>
          <p:cNvSpPr>
            <a:spLocks noGrp="1"/>
          </p:cNvSpPr>
          <p:nvPr>
            <p:ph type="title"/>
          </p:nvPr>
        </p:nvSpPr>
        <p:spPr>
          <a:xfrm>
            <a:off x="171452" y="230188"/>
            <a:ext cx="7892882" cy="286553"/>
          </a:xfrm>
        </p:spPr>
        <p:txBody>
          <a:bodyPr/>
          <a:lstStyle/>
          <a:p>
            <a:r>
              <a:rPr lang="en-US"/>
              <a:t>Click to edit Master title style</a:t>
            </a:r>
          </a:p>
        </p:txBody>
      </p:sp>
    </p:spTree>
    <p:extLst>
      <p:ext uri="{BB962C8B-B14F-4D97-AF65-F5344CB8AC3E}">
        <p14:creationId xmlns:p14="http://schemas.microsoft.com/office/powerpoint/2010/main" val="3916489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hadow Box">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
            </p:custDataLst>
          </p:nvPr>
        </p:nvGraphicFramePr>
        <p:xfrm>
          <a:off x="1557" y="1557"/>
          <a:ext cx="1556" cy="1556"/>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7" name="Object 6" hidden="1"/>
                      <p:cNvPicPr/>
                      <p:nvPr/>
                    </p:nvPicPr>
                    <p:blipFill>
                      <a:blip r:embed="rId5"/>
                      <a:stretch>
                        <a:fillRect/>
                      </a:stretch>
                    </p:blipFill>
                    <p:spPr>
                      <a:xfrm>
                        <a:off x="1557" y="1557"/>
                        <a:ext cx="1556" cy="1556"/>
                      </a:xfrm>
                      <a:prstGeom prst="rect">
                        <a:avLst/>
                      </a:prstGeom>
                    </p:spPr>
                  </p:pic>
                </p:oleObj>
              </mc:Fallback>
            </mc:AlternateContent>
          </a:graphicData>
        </a:graphic>
      </p:graphicFrame>
      <p:sp>
        <p:nvSpPr>
          <p:cNvPr id="5" name="Rectangle 4" hidden="1"/>
          <p:cNvSpPr/>
          <p:nvPr userDrawn="1">
            <p:custDataLst>
              <p:tags r:id="rId2"/>
            </p:custDataLst>
          </p:nvPr>
        </p:nvSpPr>
        <p:spPr>
          <a:xfrm>
            <a:off x="1" y="0"/>
            <a:ext cx="155581" cy="1555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1862" b="1" i="0" baseline="0">
              <a:latin typeface="Arial"/>
              <a:ea typeface="+mj-ea"/>
              <a:cs typeface="Arial"/>
              <a:sym typeface="Arial"/>
            </a:endParaRPr>
          </a:p>
        </p:txBody>
      </p:sp>
      <p:sp>
        <p:nvSpPr>
          <p:cNvPr id="6" name="Text Placeholder 5"/>
          <p:cNvSpPr>
            <a:spLocks noGrp="1"/>
          </p:cNvSpPr>
          <p:nvPr>
            <p:ph type="body" sz="quarter" idx="12"/>
          </p:nvPr>
        </p:nvSpPr>
        <p:spPr>
          <a:xfrm>
            <a:off x="1008162" y="1344295"/>
            <a:ext cx="6945114" cy="4256934"/>
          </a:xfrm>
          <a:solidFill>
            <a:schemeClr val="bg1"/>
          </a:solidFill>
          <a:ln>
            <a:solidFill>
              <a:schemeClr val="tx1"/>
            </a:solidFill>
          </a:ln>
          <a:effectLst>
            <a:outerShdw blurRad="50800" dist="38100" dir="2700000" algn="tl" rotWithShape="0">
              <a:prstClr val="black">
                <a:alpha val="40000"/>
              </a:prstClr>
            </a:outerShdw>
          </a:effectLst>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McK 2. Slide Title">
            <a:extLst>
              <a:ext uri="{FF2B5EF4-FFF2-40B4-BE49-F238E27FC236}">
                <a16:creationId xmlns:a16="http://schemas.microsoft.com/office/drawing/2014/main" id="{E4E15856-C787-F81E-40A8-167C18CC8B71}"/>
              </a:ext>
            </a:extLst>
          </p:cNvPr>
          <p:cNvSpPr>
            <a:spLocks noGrp="1"/>
          </p:cNvSpPr>
          <p:nvPr>
            <p:ph type="title"/>
          </p:nvPr>
        </p:nvSpPr>
        <p:spPr>
          <a:xfrm>
            <a:off x="171452" y="230188"/>
            <a:ext cx="7892882" cy="286553"/>
          </a:xfrm>
        </p:spPr>
        <p:txBody>
          <a:bodyPr/>
          <a:lstStyle/>
          <a:p>
            <a:r>
              <a:rPr lang="en-US"/>
              <a:t>Click to edit Master title style</a:t>
            </a:r>
          </a:p>
        </p:txBody>
      </p:sp>
    </p:spTree>
    <p:extLst>
      <p:ext uri="{BB962C8B-B14F-4D97-AF65-F5344CB8AC3E}">
        <p14:creationId xmlns:p14="http://schemas.microsoft.com/office/powerpoint/2010/main" val="32164515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ue Boxes">
    <p:spTree>
      <p:nvGrpSpPr>
        <p:cNvPr id="1" name=""/>
        <p:cNvGrpSpPr/>
        <p:nvPr/>
      </p:nvGrpSpPr>
      <p:grpSpPr>
        <a:xfrm>
          <a:off x="0" y="0"/>
          <a:ext cx="0" cy="0"/>
          <a:chOff x="0" y="0"/>
          <a:chExt cx="0" cy="0"/>
        </a:xfrm>
      </p:grpSpPr>
      <p:graphicFrame>
        <p:nvGraphicFramePr>
          <p:cNvPr id="28" name="Object 27" hidden="1"/>
          <p:cNvGraphicFramePr>
            <a:graphicFrameLocks noChangeAspect="1"/>
          </p:cNvGraphicFramePr>
          <p:nvPr userDrawn="1">
            <p:custDataLst>
              <p:tags r:id="rId1"/>
            </p:custDataLst>
          </p:nvPr>
        </p:nvGraphicFramePr>
        <p:xfrm>
          <a:off x="1557" y="1557"/>
          <a:ext cx="1556" cy="1556"/>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8" name="Object 27" hidden="1"/>
                      <p:cNvPicPr/>
                      <p:nvPr/>
                    </p:nvPicPr>
                    <p:blipFill>
                      <a:blip r:embed="rId5"/>
                      <a:stretch>
                        <a:fillRect/>
                      </a:stretch>
                    </p:blipFill>
                    <p:spPr>
                      <a:xfrm>
                        <a:off x="1557" y="1557"/>
                        <a:ext cx="1556" cy="1556"/>
                      </a:xfrm>
                      <a:prstGeom prst="rect">
                        <a:avLst/>
                      </a:prstGeom>
                    </p:spPr>
                  </p:pic>
                </p:oleObj>
              </mc:Fallback>
            </mc:AlternateContent>
          </a:graphicData>
        </a:graphic>
      </p:graphicFrame>
      <p:sp>
        <p:nvSpPr>
          <p:cNvPr id="5" name="Rectangle 4" hidden="1"/>
          <p:cNvSpPr/>
          <p:nvPr userDrawn="1">
            <p:custDataLst>
              <p:tags r:id="rId2"/>
            </p:custDataLst>
          </p:nvPr>
        </p:nvSpPr>
        <p:spPr>
          <a:xfrm>
            <a:off x="1" y="0"/>
            <a:ext cx="155581" cy="1555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1862" b="1" i="0" baseline="0">
              <a:latin typeface="Arial"/>
              <a:ea typeface="+mj-ea"/>
              <a:cs typeface="Arial"/>
              <a:sym typeface="Arial"/>
            </a:endParaRPr>
          </a:p>
        </p:txBody>
      </p:sp>
      <p:sp>
        <p:nvSpPr>
          <p:cNvPr id="21" name="Text Placeholder 5"/>
          <p:cNvSpPr>
            <a:spLocks noGrp="1"/>
          </p:cNvSpPr>
          <p:nvPr>
            <p:ph type="body" sz="quarter" idx="10" hasCustomPrompt="1"/>
          </p:nvPr>
        </p:nvSpPr>
        <p:spPr>
          <a:xfrm>
            <a:off x="224036" y="1344295"/>
            <a:ext cx="1702673" cy="970880"/>
          </a:xfrm>
          <a:solidFill>
            <a:schemeClr val="accent1"/>
          </a:solidFill>
        </p:spPr>
        <p:txBody>
          <a:bodyPr anchor="ctr">
            <a:noAutofit/>
          </a:bodyPr>
          <a:lstStyle>
            <a:lvl1pPr algn="ctr">
              <a:defRPr baseline="0"/>
            </a:lvl1pPr>
          </a:lstStyle>
          <a:p>
            <a:pPr lvl="0"/>
            <a:r>
              <a:rPr lang="en-US"/>
              <a:t>Add Text</a:t>
            </a:r>
          </a:p>
        </p:txBody>
      </p:sp>
      <p:sp>
        <p:nvSpPr>
          <p:cNvPr id="22" name="Text Placeholder 5"/>
          <p:cNvSpPr>
            <a:spLocks noGrp="1"/>
          </p:cNvSpPr>
          <p:nvPr>
            <p:ph type="body" sz="quarter" idx="11" hasCustomPrompt="1"/>
          </p:nvPr>
        </p:nvSpPr>
        <p:spPr>
          <a:xfrm>
            <a:off x="224036" y="2514329"/>
            <a:ext cx="1702673" cy="970880"/>
          </a:xfrm>
          <a:solidFill>
            <a:schemeClr val="accent1"/>
          </a:solidFill>
        </p:spPr>
        <p:txBody>
          <a:bodyPr anchor="ctr">
            <a:noAutofit/>
          </a:bodyPr>
          <a:lstStyle>
            <a:lvl1pPr algn="ctr">
              <a:defRPr baseline="0"/>
            </a:lvl1pPr>
          </a:lstStyle>
          <a:p>
            <a:pPr lvl="0"/>
            <a:r>
              <a:rPr lang="en-US"/>
              <a:t>Add Text</a:t>
            </a:r>
          </a:p>
        </p:txBody>
      </p:sp>
      <p:sp>
        <p:nvSpPr>
          <p:cNvPr id="23" name="Text Placeholder 5"/>
          <p:cNvSpPr>
            <a:spLocks noGrp="1"/>
          </p:cNvSpPr>
          <p:nvPr>
            <p:ph type="body" sz="quarter" idx="12" hasCustomPrompt="1"/>
          </p:nvPr>
        </p:nvSpPr>
        <p:spPr>
          <a:xfrm>
            <a:off x="224036" y="3684364"/>
            <a:ext cx="1702673" cy="970880"/>
          </a:xfrm>
          <a:solidFill>
            <a:schemeClr val="accent1"/>
          </a:solidFill>
        </p:spPr>
        <p:txBody>
          <a:bodyPr anchor="ctr">
            <a:noAutofit/>
          </a:bodyPr>
          <a:lstStyle>
            <a:lvl1pPr algn="ctr">
              <a:defRPr baseline="0"/>
            </a:lvl1pPr>
          </a:lstStyle>
          <a:p>
            <a:pPr lvl="0"/>
            <a:r>
              <a:rPr lang="en-US"/>
              <a:t>Add Text</a:t>
            </a:r>
          </a:p>
        </p:txBody>
      </p:sp>
      <p:sp>
        <p:nvSpPr>
          <p:cNvPr id="24" name="Text Placeholder 5"/>
          <p:cNvSpPr>
            <a:spLocks noGrp="1"/>
          </p:cNvSpPr>
          <p:nvPr>
            <p:ph type="body" sz="quarter" idx="13" hasCustomPrompt="1"/>
          </p:nvPr>
        </p:nvSpPr>
        <p:spPr>
          <a:xfrm>
            <a:off x="224036" y="4854398"/>
            <a:ext cx="1702673" cy="970880"/>
          </a:xfrm>
          <a:solidFill>
            <a:schemeClr val="accent1"/>
          </a:solidFill>
        </p:spPr>
        <p:txBody>
          <a:bodyPr anchor="ctr">
            <a:noAutofit/>
          </a:bodyPr>
          <a:lstStyle>
            <a:lvl1pPr algn="ctr">
              <a:defRPr baseline="0"/>
            </a:lvl1pPr>
          </a:lstStyle>
          <a:p>
            <a:pPr lvl="0"/>
            <a:r>
              <a:rPr lang="en-US"/>
              <a:t>Add Text</a:t>
            </a:r>
          </a:p>
        </p:txBody>
      </p:sp>
      <p:sp>
        <p:nvSpPr>
          <p:cNvPr id="25" name="Text Placeholder 23"/>
          <p:cNvSpPr>
            <a:spLocks noGrp="1"/>
          </p:cNvSpPr>
          <p:nvPr>
            <p:ph type="body" sz="quarter" idx="14" hasCustomPrompt="1"/>
          </p:nvPr>
        </p:nvSpPr>
        <p:spPr>
          <a:xfrm>
            <a:off x="2240360" y="925634"/>
            <a:ext cx="741826" cy="333617"/>
          </a:xfrm>
        </p:spPr>
        <p:txBody>
          <a:bodyPr wrap="square" lIns="91440" tIns="45720" rIns="91440" bIns="45720" anchor="t" anchorCtr="0"/>
          <a:lstStyle>
            <a:lvl1pPr>
              <a:defRPr baseline="0"/>
            </a:lvl1pPr>
          </a:lstStyle>
          <a:p>
            <a:pPr lvl="0"/>
            <a:r>
              <a:rPr lang="en-US"/>
              <a:t>Item 1</a:t>
            </a:r>
          </a:p>
        </p:txBody>
      </p:sp>
      <p:sp>
        <p:nvSpPr>
          <p:cNvPr id="26" name="Text Placeholder 23"/>
          <p:cNvSpPr>
            <a:spLocks noGrp="1"/>
          </p:cNvSpPr>
          <p:nvPr>
            <p:ph type="body" sz="quarter" idx="15" hasCustomPrompt="1"/>
          </p:nvPr>
        </p:nvSpPr>
        <p:spPr>
          <a:xfrm>
            <a:off x="4592738" y="925634"/>
            <a:ext cx="741826" cy="333617"/>
          </a:xfrm>
        </p:spPr>
        <p:txBody>
          <a:bodyPr wrap="square" lIns="91440" tIns="45720" rIns="91440" bIns="45720" anchor="t" anchorCtr="0"/>
          <a:lstStyle>
            <a:lvl1pPr>
              <a:defRPr baseline="0"/>
            </a:lvl1pPr>
          </a:lstStyle>
          <a:p>
            <a:pPr lvl="0"/>
            <a:r>
              <a:rPr lang="en-US"/>
              <a:t>Item 2</a:t>
            </a:r>
          </a:p>
        </p:txBody>
      </p:sp>
      <p:sp>
        <p:nvSpPr>
          <p:cNvPr id="27" name="Text Placeholder 23"/>
          <p:cNvSpPr>
            <a:spLocks noGrp="1"/>
          </p:cNvSpPr>
          <p:nvPr>
            <p:ph type="body" sz="quarter" idx="16" hasCustomPrompt="1"/>
          </p:nvPr>
        </p:nvSpPr>
        <p:spPr>
          <a:xfrm>
            <a:off x="6945115" y="925634"/>
            <a:ext cx="741826" cy="333617"/>
          </a:xfrm>
        </p:spPr>
        <p:txBody>
          <a:bodyPr wrap="square" lIns="91440" tIns="45720" rIns="91440" bIns="45720" anchor="t" anchorCtr="0"/>
          <a:lstStyle>
            <a:lvl1pPr>
              <a:defRPr baseline="0"/>
            </a:lvl1pPr>
          </a:lstStyle>
          <a:p>
            <a:pPr lvl="0"/>
            <a:r>
              <a:rPr lang="en-US"/>
              <a:t>Item 3</a:t>
            </a:r>
          </a:p>
        </p:txBody>
      </p:sp>
      <p:sp>
        <p:nvSpPr>
          <p:cNvPr id="4" name="Text Placeholder 3"/>
          <p:cNvSpPr>
            <a:spLocks noGrp="1"/>
          </p:cNvSpPr>
          <p:nvPr>
            <p:ph type="body" sz="quarter" idx="17"/>
          </p:nvPr>
        </p:nvSpPr>
        <p:spPr>
          <a:xfrm>
            <a:off x="2539074" y="1717713"/>
            <a:ext cx="2843822" cy="1206421"/>
          </a:xfrm>
        </p:spPr>
        <p:txBody>
          <a:bodyPr wrap="square"/>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McK 2. Slide Title">
            <a:extLst>
              <a:ext uri="{FF2B5EF4-FFF2-40B4-BE49-F238E27FC236}">
                <a16:creationId xmlns:a16="http://schemas.microsoft.com/office/drawing/2014/main" id="{D2387C48-1B05-AED2-B6A8-94FD2628893E}"/>
              </a:ext>
            </a:extLst>
          </p:cNvPr>
          <p:cNvSpPr>
            <a:spLocks noGrp="1"/>
          </p:cNvSpPr>
          <p:nvPr>
            <p:ph type="title"/>
          </p:nvPr>
        </p:nvSpPr>
        <p:spPr>
          <a:xfrm>
            <a:off x="171452" y="230188"/>
            <a:ext cx="7892882" cy="286553"/>
          </a:xfrm>
        </p:spPr>
        <p:txBody>
          <a:bodyPr/>
          <a:lstStyle/>
          <a:p>
            <a:r>
              <a:rPr lang="en-US"/>
              <a:t>Click to edit Master title style</a:t>
            </a:r>
          </a:p>
        </p:txBody>
      </p:sp>
    </p:spTree>
    <p:extLst>
      <p:ext uri="{BB962C8B-B14F-4D97-AF65-F5344CB8AC3E}">
        <p14:creationId xmlns:p14="http://schemas.microsoft.com/office/powerpoint/2010/main" val="8190363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
            </p:custDataLst>
          </p:nvPr>
        </p:nvGraphicFramePr>
        <p:xfrm>
          <a:off x="1557" y="1557"/>
          <a:ext cx="1556" cy="1556"/>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7" name="Object 6" hidden="1"/>
                      <p:cNvPicPr/>
                      <p:nvPr/>
                    </p:nvPicPr>
                    <p:blipFill>
                      <a:blip r:embed="rId5"/>
                      <a:stretch>
                        <a:fillRect/>
                      </a:stretch>
                    </p:blipFill>
                    <p:spPr>
                      <a:xfrm>
                        <a:off x="1557" y="1557"/>
                        <a:ext cx="1556" cy="1556"/>
                      </a:xfrm>
                      <a:prstGeom prst="rect">
                        <a:avLst/>
                      </a:prstGeom>
                    </p:spPr>
                  </p:pic>
                </p:oleObj>
              </mc:Fallback>
            </mc:AlternateContent>
          </a:graphicData>
        </a:graphic>
      </p:graphicFrame>
      <p:sp>
        <p:nvSpPr>
          <p:cNvPr id="5" name="Rectangle 4" hidden="1"/>
          <p:cNvSpPr/>
          <p:nvPr userDrawn="1">
            <p:custDataLst>
              <p:tags r:id="rId2"/>
            </p:custDataLst>
          </p:nvPr>
        </p:nvSpPr>
        <p:spPr>
          <a:xfrm>
            <a:off x="1" y="0"/>
            <a:ext cx="155581" cy="1555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1862" b="1" i="0" baseline="0">
              <a:latin typeface="Arial"/>
              <a:ea typeface="+mj-ea"/>
              <a:cs typeface="Arial"/>
              <a:sym typeface="Arial"/>
            </a:endParaRPr>
          </a:p>
        </p:txBody>
      </p:sp>
      <p:sp>
        <p:nvSpPr>
          <p:cNvPr id="4" name="Text Placeholder 3"/>
          <p:cNvSpPr>
            <a:spLocks noGrp="1"/>
          </p:cNvSpPr>
          <p:nvPr>
            <p:ph type="body" sz="quarter" idx="10"/>
          </p:nvPr>
        </p:nvSpPr>
        <p:spPr>
          <a:xfrm>
            <a:off x="672108" y="1120247"/>
            <a:ext cx="2843822" cy="1206421"/>
          </a:xfrm>
        </p:spPr>
        <p:txBody>
          <a:bodyPr wrap="square"/>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McK 2. Slide Title">
            <a:extLst>
              <a:ext uri="{FF2B5EF4-FFF2-40B4-BE49-F238E27FC236}">
                <a16:creationId xmlns:a16="http://schemas.microsoft.com/office/drawing/2014/main" id="{DFB01E59-972C-D695-FF7E-06681672C159}"/>
              </a:ext>
            </a:extLst>
          </p:cNvPr>
          <p:cNvSpPr>
            <a:spLocks noGrp="1"/>
          </p:cNvSpPr>
          <p:nvPr>
            <p:ph type="title"/>
          </p:nvPr>
        </p:nvSpPr>
        <p:spPr>
          <a:xfrm>
            <a:off x="171452" y="230188"/>
            <a:ext cx="7892882" cy="286553"/>
          </a:xfrm>
        </p:spPr>
        <p:txBody>
          <a:bodyPr/>
          <a:lstStyle/>
          <a:p>
            <a:r>
              <a:rPr lang="en-US"/>
              <a:t>Click to edit Master title style</a:t>
            </a:r>
          </a:p>
        </p:txBody>
      </p:sp>
    </p:spTree>
    <p:extLst>
      <p:ext uri="{BB962C8B-B14F-4D97-AF65-F5344CB8AC3E}">
        <p14:creationId xmlns:p14="http://schemas.microsoft.com/office/powerpoint/2010/main" val="273419027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theme" Target="../theme/theme1.xml"/><Relationship Id="rId26" Type="http://schemas.openxmlformats.org/officeDocument/2006/relationships/tags" Target="../tags/tag9.xml"/><Relationship Id="rId21" Type="http://schemas.openxmlformats.org/officeDocument/2006/relationships/tags" Target="../tags/tag4.xml"/><Relationship Id="rId34" Type="http://schemas.openxmlformats.org/officeDocument/2006/relationships/tags" Target="../tags/tag17.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8.xml"/><Relationship Id="rId33" Type="http://schemas.openxmlformats.org/officeDocument/2006/relationships/tags" Target="../tags/tag1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3.xml"/><Relationship Id="rId29" Type="http://schemas.openxmlformats.org/officeDocument/2006/relationships/tags" Target="../tags/tag1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7.xml"/><Relationship Id="rId32" Type="http://schemas.openxmlformats.org/officeDocument/2006/relationships/tags" Target="../tags/tag15.xml"/><Relationship Id="rId37"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6.xml"/><Relationship Id="rId28" Type="http://schemas.openxmlformats.org/officeDocument/2006/relationships/tags" Target="../tags/tag11.xml"/><Relationship Id="rId36"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tags" Target="../tags/tag2.xml"/><Relationship Id="rId31" Type="http://schemas.openxmlformats.org/officeDocument/2006/relationships/tags" Target="../tags/tag1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5.xml"/><Relationship Id="rId27" Type="http://schemas.openxmlformats.org/officeDocument/2006/relationships/tags" Target="../tags/tag10.xml"/><Relationship Id="rId30" Type="http://schemas.openxmlformats.org/officeDocument/2006/relationships/tags" Target="../tags/tag13.xml"/><Relationship Id="rId35" Type="http://schemas.openxmlformats.org/officeDocument/2006/relationships/oleObject" Target="../embeddings/oleObject1.bin"/><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9"/>
            </p:custDataLst>
            <p:extLst>
              <p:ext uri="{D42A27DB-BD31-4B8C-83A1-F6EECF244321}">
                <p14:modId xmlns:p14="http://schemas.microsoft.com/office/powerpoint/2010/main" val="3472647642"/>
              </p:ex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name="think-cell Slide" r:id="rId35" imgW="270" imgH="270" progId="TCLayout.ActiveDocument.1">
                  <p:embed/>
                </p:oleObj>
              </mc:Choice>
              <mc:Fallback>
                <p:oleObj name="think-cell Slide" r:id="rId35" imgW="270" imgH="270" progId="TCLayout.ActiveDocument.1">
                  <p:embed/>
                  <p:pic>
                    <p:nvPicPr>
                      <p:cNvPr id="2" name="Object 1" hidden="1"/>
                      <p:cNvPicPr/>
                      <p:nvPr/>
                    </p:nvPicPr>
                    <p:blipFill>
                      <a:blip r:embed="rId36"/>
                      <a:stretch>
                        <a:fillRect/>
                      </a:stretch>
                    </p:blipFill>
                    <p:spPr>
                      <a:xfrm>
                        <a:off x="0" y="0"/>
                        <a:ext cx="158750" cy="158750"/>
                      </a:xfrm>
                      <a:prstGeom prst="rect">
                        <a:avLst/>
                      </a:prstGeom>
                    </p:spPr>
                  </p:pic>
                </p:oleObj>
              </mc:Fallback>
            </mc:AlternateContent>
          </a:graphicData>
        </a:graphic>
      </p:graphicFrame>
      <p:grpSp>
        <p:nvGrpSpPr>
          <p:cNvPr id="58" name="Group 57"/>
          <p:cNvGrpSpPr/>
          <p:nvPr/>
        </p:nvGrpSpPr>
        <p:grpSpPr bwMode="ltGray">
          <a:xfrm>
            <a:off x="2" y="6434982"/>
            <a:ext cx="8961437" cy="286494"/>
            <a:chOff x="-476250" y="1078229"/>
            <a:chExt cx="9437688" cy="475297"/>
          </a:xfrm>
        </p:grpSpPr>
        <p:sp>
          <p:nvSpPr>
            <p:cNvPr id="59" name="TitleTopPlaceholder"/>
            <p:cNvSpPr>
              <a:spLocks noChangeArrowheads="1"/>
            </p:cNvSpPr>
            <p:nvPr/>
          </p:nvSpPr>
          <p:spPr bwMode="ltGray">
            <a:xfrm>
              <a:off x="1717675" y="1078230"/>
              <a:ext cx="2193925" cy="474345"/>
            </a:xfrm>
            <a:prstGeom prst="rect">
              <a:avLst/>
            </a:prstGeom>
            <a:solidFill>
              <a:schemeClr val="accent4">
                <a:alpha val="77000"/>
              </a:schemeClr>
            </a:solidFill>
            <a:ln w="9525">
              <a:noFill/>
              <a:miter lim="800000"/>
              <a:headEnd/>
              <a:tailEnd/>
            </a:ln>
            <a:effectLst/>
          </p:spPr>
          <p:txBody>
            <a:bodyPr wrap="none" anchor="ctr"/>
            <a:lstStyle/>
            <a:p>
              <a:pPr fontAlgn="base">
                <a:spcBef>
                  <a:spcPct val="0"/>
                </a:spcBef>
                <a:spcAft>
                  <a:spcPct val="0"/>
                </a:spcAft>
              </a:pPr>
              <a:endParaRPr lang="en-US" sz="1568">
                <a:solidFill>
                  <a:srgbClr val="000000"/>
                </a:solidFill>
              </a:endParaRPr>
            </a:p>
          </p:txBody>
        </p:sp>
        <p:sp>
          <p:nvSpPr>
            <p:cNvPr id="60" name="TitleTopPlaceholder"/>
            <p:cNvSpPr>
              <a:spLocks noChangeArrowheads="1"/>
            </p:cNvSpPr>
            <p:nvPr/>
          </p:nvSpPr>
          <p:spPr bwMode="ltGray">
            <a:xfrm>
              <a:off x="-476250" y="1078229"/>
              <a:ext cx="2193925" cy="474345"/>
            </a:xfrm>
            <a:prstGeom prst="rect">
              <a:avLst/>
            </a:prstGeom>
            <a:solidFill>
              <a:srgbClr val="FFC000">
                <a:alpha val="80000"/>
              </a:srgbClr>
            </a:solidFill>
            <a:ln w="9525">
              <a:noFill/>
              <a:miter lim="800000"/>
              <a:headEnd/>
              <a:tailEnd/>
            </a:ln>
            <a:effectLst/>
          </p:spPr>
          <p:txBody>
            <a:bodyPr wrap="none" anchor="ctr"/>
            <a:lstStyle/>
            <a:p>
              <a:pPr fontAlgn="base">
                <a:spcBef>
                  <a:spcPct val="0"/>
                </a:spcBef>
                <a:spcAft>
                  <a:spcPct val="0"/>
                </a:spcAft>
              </a:pPr>
              <a:endParaRPr lang="en-US" sz="1568">
                <a:solidFill>
                  <a:srgbClr val="000000"/>
                </a:solidFill>
              </a:endParaRPr>
            </a:p>
          </p:txBody>
        </p:sp>
        <p:sp>
          <p:nvSpPr>
            <p:cNvPr id="61" name="TitleTopPlaceholder"/>
            <p:cNvSpPr>
              <a:spLocks noChangeArrowheads="1"/>
            </p:cNvSpPr>
            <p:nvPr/>
          </p:nvSpPr>
          <p:spPr bwMode="ltGray">
            <a:xfrm>
              <a:off x="3534567" y="1079181"/>
              <a:ext cx="5426871" cy="474345"/>
            </a:xfrm>
            <a:prstGeom prst="rect">
              <a:avLst/>
            </a:prstGeom>
            <a:solidFill>
              <a:srgbClr val="009900">
                <a:alpha val="69000"/>
              </a:srgbClr>
            </a:solidFill>
            <a:ln w="9525">
              <a:noFill/>
              <a:miter lim="800000"/>
              <a:headEnd/>
              <a:tailEnd/>
            </a:ln>
            <a:effectLst/>
          </p:spPr>
          <p:txBody>
            <a:bodyPr wrap="none" anchor="ctr"/>
            <a:lstStyle/>
            <a:p>
              <a:pPr fontAlgn="base">
                <a:spcBef>
                  <a:spcPct val="0"/>
                </a:spcBef>
                <a:spcAft>
                  <a:spcPct val="0"/>
                </a:spcAft>
              </a:pPr>
              <a:endParaRPr lang="en-US" sz="1568">
                <a:solidFill>
                  <a:srgbClr val="000000"/>
                </a:solidFill>
              </a:endParaRPr>
            </a:p>
          </p:txBody>
        </p:sp>
      </p:grpSp>
      <p:sp>
        <p:nvSpPr>
          <p:cNvPr id="1036" name="Rectangle 286"/>
          <p:cNvSpPr>
            <a:spLocks noGrp="1" noChangeArrowheads="1"/>
          </p:cNvSpPr>
          <p:nvPr>
            <p:ph type="body" idx="1"/>
          </p:nvPr>
        </p:nvSpPr>
        <p:spPr bwMode="auto">
          <a:xfrm>
            <a:off x="1452565" y="1951038"/>
            <a:ext cx="4302125" cy="123110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itle Placeholder 2"/>
          <p:cNvSpPr>
            <a:spLocks noGrp="1" noChangeArrowheads="1"/>
          </p:cNvSpPr>
          <p:nvPr>
            <p:ph type="title"/>
          </p:nvPr>
        </p:nvSpPr>
        <p:spPr bwMode="auto">
          <a:xfrm>
            <a:off x="94268" y="103555"/>
            <a:ext cx="7892882" cy="286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noProof="0"/>
              <a:t>Click to edit Master title style</a:t>
            </a:r>
          </a:p>
        </p:txBody>
      </p:sp>
      <p:sp>
        <p:nvSpPr>
          <p:cNvPr id="10" name="McK 1. On-page tracker" hidden="1"/>
          <p:cNvSpPr>
            <a:spLocks noChangeArrowheads="1"/>
          </p:cNvSpPr>
          <p:nvPr/>
        </p:nvSpPr>
        <p:spPr bwMode="auto">
          <a:xfrm>
            <a:off x="171452" y="26988"/>
            <a:ext cx="838371"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fontAlgn="base">
              <a:spcBef>
                <a:spcPct val="0"/>
              </a:spcBef>
              <a:spcAft>
                <a:spcPct val="0"/>
              </a:spcAft>
            </a:pPr>
            <a:r>
              <a:rPr lang="en-US" sz="1372">
                <a:solidFill>
                  <a:srgbClr val="808080"/>
                </a:solidFill>
              </a:rPr>
              <a:t>TRACKER</a:t>
            </a:r>
          </a:p>
        </p:txBody>
      </p:sp>
      <p:sp>
        <p:nvSpPr>
          <p:cNvPr id="11" name="McK 3. Unit of measure" hidden="1"/>
          <p:cNvSpPr txBox="1">
            <a:spLocks noChangeArrowheads="1"/>
          </p:cNvSpPr>
          <p:nvPr/>
        </p:nvSpPr>
        <p:spPr bwMode="auto">
          <a:xfrm>
            <a:off x="171451" y="531815"/>
            <a:ext cx="7892882" cy="241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en-US" sz="1568">
                <a:solidFill>
                  <a:srgbClr val="808080"/>
                </a:solidFill>
                <a:latin typeface="Arial"/>
              </a:rPr>
              <a:t>Unit of measure</a:t>
            </a:r>
          </a:p>
        </p:txBody>
      </p:sp>
      <p:grpSp>
        <p:nvGrpSpPr>
          <p:cNvPr id="12" name="McK Slide Elements" hidden="1"/>
          <p:cNvGrpSpPr>
            <a:grpSpLocks/>
          </p:cNvGrpSpPr>
          <p:nvPr/>
        </p:nvGrpSpPr>
        <p:grpSpPr bwMode="auto">
          <a:xfrm>
            <a:off x="171452" y="5968402"/>
            <a:ext cx="8623452" cy="401638"/>
            <a:chOff x="75" y="3897"/>
            <a:chExt cx="689" cy="253"/>
          </a:xfrm>
        </p:grpSpPr>
        <p:sp>
          <p:nvSpPr>
            <p:cNvPr id="13" name="McK 4. Footnote"/>
            <p:cNvSpPr txBox="1">
              <a:spLocks noChangeArrowheads="1"/>
            </p:cNvSpPr>
            <p:nvPr/>
          </p:nvSpPr>
          <p:spPr bwMode="auto">
            <a:xfrm>
              <a:off x="75" y="3897"/>
              <a:ext cx="689" cy="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en-US" sz="980">
                  <a:solidFill>
                    <a:srgbClr val="000000"/>
                  </a:solidFill>
                  <a:latin typeface="Arial"/>
                </a:rPr>
                <a:t>1 Footnote</a:t>
              </a:r>
            </a:p>
          </p:txBody>
        </p:sp>
        <p:sp>
          <p:nvSpPr>
            <p:cNvPr id="14" name="McK 5. Source"/>
            <p:cNvSpPr>
              <a:spLocks noChangeArrowheads="1"/>
            </p:cNvSpPr>
            <p:nvPr/>
          </p:nvSpPr>
          <p:spPr bwMode="auto">
            <a:xfrm>
              <a:off x="75" y="4055"/>
              <a:ext cx="689" cy="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p>
              <a:pPr marL="609472" indent="-609472" defTabSz="895160" fontAlgn="base">
                <a:spcBef>
                  <a:spcPct val="0"/>
                </a:spcBef>
                <a:spcAft>
                  <a:spcPct val="0"/>
                </a:spcAft>
                <a:tabLst>
                  <a:tab pos="612645" algn="l"/>
                </a:tabLst>
              </a:pPr>
              <a:r>
                <a:rPr lang="en-US" sz="980">
                  <a:solidFill>
                    <a:srgbClr val="000000"/>
                  </a:solidFill>
                </a:rPr>
                <a:t>SOURCE: Source</a:t>
              </a:r>
            </a:p>
          </p:txBody>
        </p:sp>
      </p:grpSp>
      <p:grpSp>
        <p:nvGrpSpPr>
          <p:cNvPr id="15" name="ACET" hidden="1"/>
          <p:cNvGrpSpPr>
            <a:grpSpLocks/>
          </p:cNvGrpSpPr>
          <p:nvPr/>
        </p:nvGrpSpPr>
        <p:grpSpPr bwMode="auto">
          <a:xfrm>
            <a:off x="1452565" y="1127125"/>
            <a:ext cx="4264025" cy="508000"/>
            <a:chOff x="915" y="710"/>
            <a:chExt cx="2686" cy="320"/>
          </a:xfrm>
        </p:grpSpPr>
        <p:cxnSp>
          <p:nvCxnSpPr>
            <p:cNvPr id="16"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AutoShape 250"/>
            <p:cNvSpPr>
              <a:spLocks noChangeArrowheads="1"/>
            </p:cNvSpPr>
            <p:nvPr/>
          </p:nvSpPr>
          <p:spPr bwMode="auto">
            <a:xfrm>
              <a:off x="915" y="710"/>
              <a:ext cx="2686" cy="320"/>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pPr fontAlgn="base">
                <a:spcBef>
                  <a:spcPct val="0"/>
                </a:spcBef>
                <a:spcAft>
                  <a:spcPct val="0"/>
                </a:spcAft>
              </a:pPr>
              <a:r>
                <a:rPr lang="en-US" sz="1568" b="1">
                  <a:solidFill>
                    <a:srgbClr val="000000"/>
                  </a:solidFill>
                </a:rPr>
                <a:t>Title</a:t>
              </a:r>
            </a:p>
            <a:p>
              <a:pPr fontAlgn="base">
                <a:spcBef>
                  <a:spcPct val="0"/>
                </a:spcBef>
                <a:spcAft>
                  <a:spcPct val="0"/>
                </a:spcAft>
              </a:pPr>
              <a:r>
                <a:rPr lang="en-US" sz="1568">
                  <a:solidFill>
                    <a:srgbClr val="808080"/>
                  </a:solidFill>
                </a:rPr>
                <a:t>Unit of measure</a:t>
              </a:r>
            </a:p>
          </p:txBody>
        </p:sp>
      </p:grpSp>
      <p:grpSp>
        <p:nvGrpSpPr>
          <p:cNvPr id="63" name="LegendBoxes" hidden="1"/>
          <p:cNvGrpSpPr>
            <a:grpSpLocks/>
          </p:cNvGrpSpPr>
          <p:nvPr/>
        </p:nvGrpSpPr>
        <p:grpSpPr bwMode="auto">
          <a:xfrm>
            <a:off x="7300746" y="269956"/>
            <a:ext cx="763588" cy="996951"/>
            <a:chOff x="4936" y="176"/>
            <a:chExt cx="481" cy="628"/>
          </a:xfrm>
        </p:grpSpPr>
        <p:sp>
          <p:nvSpPr>
            <p:cNvPr id="64" name="Legend1"/>
            <p:cNvSpPr>
              <a:spLocks noChangeArrowheads="1"/>
            </p:cNvSpPr>
            <p:nvPr/>
          </p:nvSpPr>
          <p:spPr bwMode="auto">
            <a:xfrm>
              <a:off x="5096" y="176"/>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fontAlgn="base">
                <a:spcBef>
                  <a:spcPct val="0"/>
                </a:spcBef>
                <a:spcAft>
                  <a:spcPct val="0"/>
                </a:spcAft>
                <a:buClr>
                  <a:srgbClr val="000000"/>
                </a:buClr>
              </a:pPr>
              <a:r>
                <a:rPr lang="en-US" sz="1176">
                  <a:solidFill>
                    <a:srgbClr val="000000"/>
                  </a:solidFill>
                </a:rPr>
                <a:t>Legend</a:t>
              </a:r>
            </a:p>
          </p:txBody>
        </p:sp>
        <p:sp>
          <p:nvSpPr>
            <p:cNvPr id="65" name="LegendRectangle1"/>
            <p:cNvSpPr>
              <a:spLocks noChangeArrowheads="1"/>
            </p:cNvSpPr>
            <p:nvPr/>
          </p:nvSpPr>
          <p:spPr bwMode="auto">
            <a:xfrm>
              <a:off x="4936" y="183"/>
              <a:ext cx="104" cy="101"/>
            </a:xfrm>
            <a:prstGeom prst="rect">
              <a:avLst/>
            </a:prstGeom>
            <a:solidFill>
              <a:schemeClr val="accent1"/>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176">
                <a:solidFill>
                  <a:srgbClr val="000000"/>
                </a:solidFill>
              </a:endParaRPr>
            </a:p>
          </p:txBody>
        </p:sp>
        <p:sp>
          <p:nvSpPr>
            <p:cNvPr id="66" name="Legend2"/>
            <p:cNvSpPr>
              <a:spLocks noChangeArrowheads="1"/>
            </p:cNvSpPr>
            <p:nvPr/>
          </p:nvSpPr>
          <p:spPr bwMode="auto">
            <a:xfrm>
              <a:off x="5096" y="346"/>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fontAlgn="base">
                <a:spcBef>
                  <a:spcPct val="0"/>
                </a:spcBef>
                <a:spcAft>
                  <a:spcPct val="0"/>
                </a:spcAft>
                <a:buClr>
                  <a:srgbClr val="000000"/>
                </a:buClr>
              </a:pPr>
              <a:r>
                <a:rPr lang="en-US" sz="1176">
                  <a:solidFill>
                    <a:srgbClr val="000000"/>
                  </a:solidFill>
                </a:rPr>
                <a:t>Legend</a:t>
              </a:r>
            </a:p>
          </p:txBody>
        </p:sp>
        <p:sp>
          <p:nvSpPr>
            <p:cNvPr id="67" name="LegendRectangle2"/>
            <p:cNvSpPr>
              <a:spLocks noChangeArrowheads="1"/>
            </p:cNvSpPr>
            <p:nvPr/>
          </p:nvSpPr>
          <p:spPr bwMode="auto">
            <a:xfrm>
              <a:off x="4936" y="353"/>
              <a:ext cx="104" cy="101"/>
            </a:xfrm>
            <a:prstGeom prst="rect">
              <a:avLst/>
            </a:prstGeom>
            <a:solidFill>
              <a:schemeClr val="accent2"/>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176">
                <a:solidFill>
                  <a:srgbClr val="000000"/>
                </a:solidFill>
              </a:endParaRPr>
            </a:p>
          </p:txBody>
        </p:sp>
        <p:sp>
          <p:nvSpPr>
            <p:cNvPr id="68" name="Legend3"/>
            <p:cNvSpPr>
              <a:spLocks noChangeArrowheads="1"/>
            </p:cNvSpPr>
            <p:nvPr/>
          </p:nvSpPr>
          <p:spPr bwMode="auto">
            <a:xfrm>
              <a:off x="5096" y="517"/>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fontAlgn="base">
                <a:spcBef>
                  <a:spcPct val="0"/>
                </a:spcBef>
                <a:spcAft>
                  <a:spcPct val="0"/>
                </a:spcAft>
                <a:buClr>
                  <a:srgbClr val="000000"/>
                </a:buClr>
              </a:pPr>
              <a:r>
                <a:rPr lang="en-US" sz="1176">
                  <a:solidFill>
                    <a:srgbClr val="000000"/>
                  </a:solidFill>
                </a:rPr>
                <a:t>Legend</a:t>
              </a:r>
            </a:p>
          </p:txBody>
        </p:sp>
        <p:sp>
          <p:nvSpPr>
            <p:cNvPr id="69" name="LegendRectangle3"/>
            <p:cNvSpPr>
              <a:spLocks noChangeArrowheads="1"/>
            </p:cNvSpPr>
            <p:nvPr/>
          </p:nvSpPr>
          <p:spPr bwMode="auto">
            <a:xfrm>
              <a:off x="4936" y="524"/>
              <a:ext cx="104" cy="101"/>
            </a:xfrm>
            <a:prstGeom prst="rect">
              <a:avLst/>
            </a:prstGeom>
            <a:solidFill>
              <a:schemeClr va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176">
                <a:solidFill>
                  <a:srgbClr val="000000"/>
                </a:solidFill>
              </a:endParaRPr>
            </a:p>
          </p:txBody>
        </p:sp>
        <p:sp>
          <p:nvSpPr>
            <p:cNvPr id="70" name="Legend4"/>
            <p:cNvSpPr>
              <a:spLocks noChangeArrowheads="1"/>
            </p:cNvSpPr>
            <p:nvPr/>
          </p:nvSpPr>
          <p:spPr bwMode="auto">
            <a:xfrm>
              <a:off x="5096" y="688"/>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fontAlgn="base">
                <a:spcBef>
                  <a:spcPct val="0"/>
                </a:spcBef>
                <a:spcAft>
                  <a:spcPct val="0"/>
                </a:spcAft>
                <a:buClr>
                  <a:srgbClr val="000000"/>
                </a:buClr>
              </a:pPr>
              <a:r>
                <a:rPr lang="en-US" sz="1176">
                  <a:solidFill>
                    <a:srgbClr val="000000"/>
                  </a:solidFill>
                </a:rPr>
                <a:t>Legend</a:t>
              </a:r>
            </a:p>
          </p:txBody>
        </p:sp>
        <p:sp>
          <p:nvSpPr>
            <p:cNvPr id="71" name="LegendRectangle4"/>
            <p:cNvSpPr>
              <a:spLocks noChangeArrowheads="1"/>
            </p:cNvSpPr>
            <p:nvPr/>
          </p:nvSpPr>
          <p:spPr bwMode="auto">
            <a:xfrm>
              <a:off x="4936" y="695"/>
              <a:ext cx="104" cy="101"/>
            </a:xfrm>
            <a:prstGeom prst="rect">
              <a:avLst/>
            </a:prstGeom>
            <a:solidFill>
              <a:schemeClr val="fo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176">
                <a:solidFill>
                  <a:srgbClr val="000000"/>
                </a:solidFill>
              </a:endParaRPr>
            </a:p>
          </p:txBody>
        </p:sp>
      </p:grpSp>
      <p:grpSp>
        <p:nvGrpSpPr>
          <p:cNvPr id="72" name="LegendLines" hidden="1"/>
          <p:cNvGrpSpPr>
            <a:grpSpLocks/>
          </p:cNvGrpSpPr>
          <p:nvPr/>
        </p:nvGrpSpPr>
        <p:grpSpPr bwMode="auto">
          <a:xfrm>
            <a:off x="6992772" y="269956"/>
            <a:ext cx="1071563" cy="730251"/>
            <a:chOff x="4750" y="176"/>
            <a:chExt cx="675" cy="460"/>
          </a:xfrm>
        </p:grpSpPr>
        <p:sp>
          <p:nvSpPr>
            <p:cNvPr id="73" name="LineLegend1"/>
            <p:cNvSpPr>
              <a:spLocks noChangeShapeType="1"/>
            </p:cNvSpPr>
            <p:nvPr/>
          </p:nvSpPr>
          <p:spPr bwMode="auto">
            <a:xfrm>
              <a:off x="4750" y="233"/>
              <a:ext cx="288"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176">
                <a:solidFill>
                  <a:srgbClr val="000000"/>
                </a:solidFill>
              </a:endParaRPr>
            </a:p>
          </p:txBody>
        </p:sp>
        <p:sp>
          <p:nvSpPr>
            <p:cNvPr id="74" name="LineLegend2"/>
            <p:cNvSpPr>
              <a:spLocks noChangeShapeType="1"/>
            </p:cNvSpPr>
            <p:nvPr/>
          </p:nvSpPr>
          <p:spPr bwMode="auto">
            <a:xfrm>
              <a:off x="4750" y="402"/>
              <a:ext cx="288"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176">
                <a:solidFill>
                  <a:srgbClr val="000000"/>
                </a:solidFill>
              </a:endParaRPr>
            </a:p>
          </p:txBody>
        </p:sp>
        <p:sp>
          <p:nvSpPr>
            <p:cNvPr id="75" name="LineLegend3"/>
            <p:cNvSpPr>
              <a:spLocks noChangeShapeType="1"/>
            </p:cNvSpPr>
            <p:nvPr/>
          </p:nvSpPr>
          <p:spPr bwMode="auto">
            <a:xfrm>
              <a:off x="4750" y="577"/>
              <a:ext cx="288"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176">
                <a:solidFill>
                  <a:srgbClr val="000000"/>
                </a:solidFill>
              </a:endParaRPr>
            </a:p>
          </p:txBody>
        </p:sp>
        <p:sp>
          <p:nvSpPr>
            <p:cNvPr id="76" name="Legend1"/>
            <p:cNvSpPr>
              <a:spLocks noChangeArrowheads="1"/>
            </p:cNvSpPr>
            <p:nvPr/>
          </p:nvSpPr>
          <p:spPr bwMode="auto">
            <a:xfrm>
              <a:off x="5104" y="176"/>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fontAlgn="base">
                <a:spcBef>
                  <a:spcPct val="0"/>
                </a:spcBef>
                <a:spcAft>
                  <a:spcPct val="0"/>
                </a:spcAft>
                <a:buClr>
                  <a:srgbClr val="000000"/>
                </a:buClr>
              </a:pPr>
              <a:r>
                <a:rPr lang="en-US" sz="1176">
                  <a:solidFill>
                    <a:srgbClr val="000000"/>
                  </a:solidFill>
                </a:rPr>
                <a:t>Legend</a:t>
              </a:r>
            </a:p>
          </p:txBody>
        </p:sp>
        <p:sp>
          <p:nvSpPr>
            <p:cNvPr id="77" name="Legend2"/>
            <p:cNvSpPr>
              <a:spLocks noChangeArrowheads="1"/>
            </p:cNvSpPr>
            <p:nvPr/>
          </p:nvSpPr>
          <p:spPr bwMode="auto">
            <a:xfrm>
              <a:off x="5104" y="344"/>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fontAlgn="base">
                <a:spcBef>
                  <a:spcPct val="0"/>
                </a:spcBef>
                <a:spcAft>
                  <a:spcPct val="0"/>
                </a:spcAft>
                <a:buClr>
                  <a:srgbClr val="000000"/>
                </a:buClr>
              </a:pPr>
              <a:r>
                <a:rPr lang="en-US" sz="1176">
                  <a:solidFill>
                    <a:srgbClr val="000000"/>
                  </a:solidFill>
                </a:rPr>
                <a:t>Legend</a:t>
              </a:r>
            </a:p>
          </p:txBody>
        </p:sp>
        <p:sp>
          <p:nvSpPr>
            <p:cNvPr id="78" name="Legend3"/>
            <p:cNvSpPr>
              <a:spLocks noChangeArrowheads="1"/>
            </p:cNvSpPr>
            <p:nvPr/>
          </p:nvSpPr>
          <p:spPr bwMode="auto">
            <a:xfrm>
              <a:off x="5104" y="520"/>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fontAlgn="base">
                <a:spcBef>
                  <a:spcPct val="0"/>
                </a:spcBef>
                <a:spcAft>
                  <a:spcPct val="0"/>
                </a:spcAft>
                <a:buClr>
                  <a:srgbClr val="000000"/>
                </a:buClr>
              </a:pPr>
              <a:r>
                <a:rPr lang="en-US" sz="1176">
                  <a:solidFill>
                    <a:srgbClr val="000000"/>
                  </a:solidFill>
                </a:rPr>
                <a:t>Legend</a:t>
              </a:r>
            </a:p>
          </p:txBody>
        </p:sp>
      </p:grpSp>
      <p:grpSp>
        <p:nvGrpSpPr>
          <p:cNvPr id="79" name="McKSticker" hidden="1"/>
          <p:cNvGrpSpPr/>
          <p:nvPr/>
        </p:nvGrpSpPr>
        <p:grpSpPr bwMode="auto">
          <a:xfrm>
            <a:off x="6997440" y="269955"/>
            <a:ext cx="1066895" cy="212366"/>
            <a:chOff x="7673880" y="285750"/>
            <a:chExt cx="1066895" cy="212366"/>
          </a:xfrm>
        </p:grpSpPr>
        <p:sp>
          <p:nvSpPr>
            <p:cNvPr id="80" name="StickerRectangle"/>
            <p:cNvSpPr>
              <a:spLocks noChangeArrowheads="1"/>
            </p:cNvSpPr>
            <p:nvPr/>
          </p:nvSpPr>
          <p:spPr bwMode="auto">
            <a:xfrm>
              <a:off x="7673880" y="285750"/>
              <a:ext cx="1066895" cy="212366"/>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5255" fontAlgn="base">
                <a:spcBef>
                  <a:spcPct val="0"/>
                </a:spcBef>
                <a:spcAft>
                  <a:spcPct val="0"/>
                </a:spcAft>
                <a:buClr>
                  <a:srgbClr val="000000"/>
                </a:buClr>
              </a:pPr>
              <a:r>
                <a:rPr lang="en-US" sz="1176">
                  <a:solidFill>
                    <a:srgbClr val="808080"/>
                  </a:solidFill>
                </a:rPr>
                <a:t>PRELIMINARY</a:t>
              </a:r>
            </a:p>
          </p:txBody>
        </p:sp>
        <p:cxnSp>
          <p:nvCxnSpPr>
            <p:cNvPr id="81" name="AutoShape 31"/>
            <p:cNvCxnSpPr>
              <a:cxnSpLocks noChangeShapeType="1"/>
              <a:stCxn id="80" idx="2"/>
              <a:endCxn id="80" idx="4"/>
            </p:cNvCxnSpPr>
            <p:nvPr/>
          </p:nvCxnSpPr>
          <p:spPr bwMode="auto">
            <a:xfrm>
              <a:off x="7673880" y="285750"/>
              <a:ext cx="0" cy="212366"/>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cxnSp>
        <p:cxnSp>
          <p:nvCxnSpPr>
            <p:cNvPr id="82" name="AutoShape 32"/>
            <p:cNvCxnSpPr>
              <a:cxnSpLocks noChangeShapeType="1"/>
              <a:stCxn id="80" idx="4"/>
              <a:endCxn id="80" idx="6"/>
            </p:cNvCxnSpPr>
            <p:nvPr/>
          </p:nvCxnSpPr>
          <p:spPr bwMode="auto">
            <a:xfrm>
              <a:off x="7673880" y="498116"/>
              <a:ext cx="1066895" cy="0"/>
            </a:xfrm>
            <a:prstGeom prst="straightConnector1">
              <a:avLst/>
            </a:prstGeom>
            <a:noFill/>
            <a:ln w="25400">
              <a:solidFill>
                <a:srgbClr val="808080"/>
              </a:solidFill>
              <a:round/>
              <a:headEnd/>
              <a:tailEnd/>
            </a:ln>
            <a:extLst>
              <a:ext uri="{909E8E84-426E-40DD-AFC4-6F175D3DCCD1}">
                <a14:hiddenFill xmlns:a14="http://schemas.microsoft.com/office/drawing/2010/main">
                  <a:noFill/>
                </a14:hiddenFill>
              </a:ext>
            </a:extLst>
          </p:spPr>
        </p:cxnSp>
      </p:grpSp>
      <p:grpSp>
        <p:nvGrpSpPr>
          <p:cNvPr id="83" name="LegendMoons" hidden="1"/>
          <p:cNvGrpSpPr/>
          <p:nvPr/>
        </p:nvGrpSpPr>
        <p:grpSpPr bwMode="auto">
          <a:xfrm>
            <a:off x="7233908" y="269955"/>
            <a:ext cx="820812" cy="1306516"/>
            <a:chOff x="6655594" y="273840"/>
            <a:chExt cx="820812" cy="1306516"/>
          </a:xfrm>
        </p:grpSpPr>
        <p:grpSp>
          <p:nvGrpSpPr>
            <p:cNvPr id="84" name="MoonLegend1"/>
            <p:cNvGrpSpPr>
              <a:grpSpLocks noChangeAspect="1"/>
            </p:cNvGrpSpPr>
            <p:nvPr>
              <p:custDataLst>
                <p:tags r:id="rId20"/>
              </p:custDataLst>
            </p:nvPr>
          </p:nvGrpSpPr>
          <p:grpSpPr bwMode="auto">
            <a:xfrm>
              <a:off x="6655594" y="273840"/>
              <a:ext cx="209550" cy="209551"/>
              <a:chOff x="4533" y="183"/>
              <a:chExt cx="144" cy="144"/>
            </a:xfrm>
          </p:grpSpPr>
          <p:sp>
            <p:nvSpPr>
              <p:cNvPr id="102" name="Oval 38"/>
              <p:cNvSpPr>
                <a:spLocks noChangeAspect="1" noChangeArrowheads="1"/>
              </p:cNvSpPr>
              <p:nvPr>
                <p:custDataLst>
                  <p:tags r:id="rId33"/>
                </p:custDataLst>
              </p:nvPr>
            </p:nvSpPr>
            <p:spPr bwMode="auto">
              <a:xfrm>
                <a:off x="4533" y="183"/>
                <a:ext cx="144" cy="144"/>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176">
                  <a:solidFill>
                    <a:srgbClr val="000000"/>
                  </a:solidFill>
                </a:endParaRPr>
              </a:p>
            </p:txBody>
          </p:sp>
          <p:sp>
            <p:nvSpPr>
              <p:cNvPr id="103" name="Arc 39"/>
              <p:cNvSpPr>
                <a:spLocks noChangeAspect="1"/>
              </p:cNvSpPr>
              <p:nvPr>
                <p:custDataLst>
                  <p:tags r:id="rId34"/>
                </p:custDataLst>
              </p:nvPr>
            </p:nvSpPr>
            <p:spPr bwMode="auto">
              <a:xfrm>
                <a:off x="4533" y="183"/>
                <a:ext cx="144" cy="144"/>
              </a:xfrm>
              <a:prstGeom prst="arc">
                <a:avLst>
                  <a:gd name="adj1" fmla="val 16200000"/>
                  <a:gd name="adj2" fmla="val 54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176">
                  <a:solidFill>
                    <a:srgbClr val="000000"/>
                  </a:solidFill>
                </a:endParaRPr>
              </a:p>
            </p:txBody>
          </p:sp>
        </p:grpSp>
        <p:grpSp>
          <p:nvGrpSpPr>
            <p:cNvPr id="85" name="MoonLegend2"/>
            <p:cNvGrpSpPr>
              <a:grpSpLocks noChangeAspect="1"/>
            </p:cNvGrpSpPr>
            <p:nvPr>
              <p:custDataLst>
                <p:tags r:id="rId21"/>
              </p:custDataLst>
            </p:nvPr>
          </p:nvGrpSpPr>
          <p:grpSpPr bwMode="auto">
            <a:xfrm>
              <a:off x="6655594" y="548081"/>
              <a:ext cx="209550" cy="209551"/>
              <a:chOff x="1694" y="2044"/>
              <a:chExt cx="160" cy="160"/>
            </a:xfrm>
          </p:grpSpPr>
          <p:sp>
            <p:nvSpPr>
              <p:cNvPr id="100" name="Oval 41"/>
              <p:cNvSpPr>
                <a:spLocks noChangeAspect="1" noChangeArrowheads="1"/>
              </p:cNvSpPr>
              <p:nvPr>
                <p:custDataLst>
                  <p:tags r:id="rId31"/>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176">
                  <a:solidFill>
                    <a:srgbClr val="000000"/>
                  </a:solidFill>
                </a:endParaRPr>
              </a:p>
            </p:txBody>
          </p:sp>
          <p:sp>
            <p:nvSpPr>
              <p:cNvPr id="101" name="Arc 42"/>
              <p:cNvSpPr>
                <a:spLocks noChangeAspect="1"/>
              </p:cNvSpPr>
              <p:nvPr>
                <p:custDataLst>
                  <p:tags r:id="rId32"/>
                </p:custDataLst>
              </p:nvPr>
            </p:nvSpPr>
            <p:spPr bwMode="auto">
              <a:xfrm>
                <a:off x="1694" y="2044"/>
                <a:ext cx="160" cy="160"/>
              </a:xfrm>
              <a:prstGeom prst="arc">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176">
                  <a:solidFill>
                    <a:srgbClr val="000000"/>
                  </a:solidFill>
                </a:endParaRPr>
              </a:p>
            </p:txBody>
          </p:sp>
        </p:grpSp>
        <p:grpSp>
          <p:nvGrpSpPr>
            <p:cNvPr id="86" name="MoonLegend4"/>
            <p:cNvGrpSpPr>
              <a:grpSpLocks noChangeAspect="1"/>
            </p:cNvGrpSpPr>
            <p:nvPr>
              <p:custDataLst>
                <p:tags r:id="rId22"/>
              </p:custDataLst>
            </p:nvPr>
          </p:nvGrpSpPr>
          <p:grpSpPr bwMode="auto">
            <a:xfrm>
              <a:off x="6655594" y="1096563"/>
              <a:ext cx="209550" cy="209551"/>
              <a:chOff x="4495" y="1198"/>
              <a:chExt cx="160" cy="160"/>
            </a:xfrm>
          </p:grpSpPr>
          <p:sp>
            <p:nvSpPr>
              <p:cNvPr id="98" name="Oval 47"/>
              <p:cNvSpPr>
                <a:spLocks noChangeAspect="1" noChangeArrowheads="1"/>
              </p:cNvSpPr>
              <p:nvPr>
                <p:custDataLst>
                  <p:tags r:id="rId29"/>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176">
                  <a:solidFill>
                    <a:srgbClr val="000000"/>
                  </a:solidFill>
                </a:endParaRPr>
              </a:p>
            </p:txBody>
          </p:sp>
          <p:sp>
            <p:nvSpPr>
              <p:cNvPr id="99" name="Arc 48"/>
              <p:cNvSpPr>
                <a:spLocks noChangeAspect="1"/>
              </p:cNvSpPr>
              <p:nvPr>
                <p:custDataLst>
                  <p:tags r:id="rId30"/>
                </p:custDataLst>
              </p:nvPr>
            </p:nvSpPr>
            <p:spPr bwMode="auto">
              <a:xfrm>
                <a:off x="4495" y="1198"/>
                <a:ext cx="160" cy="160"/>
              </a:xfrm>
              <a:prstGeom prst="arc">
                <a:avLst>
                  <a:gd name="adj1" fmla="val 16200000"/>
                  <a:gd name="adj2" fmla="val 108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176">
                  <a:solidFill>
                    <a:srgbClr val="000000"/>
                  </a:solidFill>
                </a:endParaRPr>
              </a:p>
            </p:txBody>
          </p:sp>
        </p:grpSp>
        <p:grpSp>
          <p:nvGrpSpPr>
            <p:cNvPr id="87" name="MoonLegend5"/>
            <p:cNvGrpSpPr>
              <a:grpSpLocks noChangeAspect="1"/>
            </p:cNvGrpSpPr>
            <p:nvPr>
              <p:custDataLst>
                <p:tags r:id="rId23"/>
              </p:custDataLst>
            </p:nvPr>
          </p:nvGrpSpPr>
          <p:grpSpPr bwMode="auto">
            <a:xfrm>
              <a:off x="6655594" y="1370805"/>
              <a:ext cx="209550" cy="209551"/>
              <a:chOff x="4495" y="1440"/>
              <a:chExt cx="160" cy="160"/>
            </a:xfrm>
          </p:grpSpPr>
          <p:sp>
            <p:nvSpPr>
              <p:cNvPr id="96" name="Oval 50"/>
              <p:cNvSpPr>
                <a:spLocks noChangeAspect="1" noChangeArrowheads="1"/>
              </p:cNvSpPr>
              <p:nvPr>
                <p:custDataLst>
                  <p:tags r:id="rId27"/>
                </p:custDataLst>
              </p:nvPr>
            </p:nvSpPr>
            <p:spPr bwMode="auto">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176">
                  <a:solidFill>
                    <a:srgbClr val="000000"/>
                  </a:solidFill>
                </a:endParaRPr>
              </a:p>
            </p:txBody>
          </p:sp>
          <p:sp>
            <p:nvSpPr>
              <p:cNvPr id="97" name="Oval 51"/>
              <p:cNvSpPr>
                <a:spLocks noChangeAspect="1" noChangeArrowheads="1"/>
              </p:cNvSpPr>
              <p:nvPr>
                <p:custDataLst>
                  <p:tags r:id="rId28"/>
                </p:custDataLst>
              </p:nvPr>
            </p:nvSpPr>
            <p:spPr bwMode="auto">
              <a:xfrm>
                <a:off x="4495" y="1440"/>
                <a:ext cx="160" cy="160"/>
              </a:xfrm>
              <a:prstGeom prst="arc">
                <a:avLst>
                  <a:gd name="adj1" fmla="val 16200000"/>
                  <a:gd name="adj2" fmla="val 162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176">
                  <a:solidFill>
                    <a:srgbClr val="000000"/>
                  </a:solidFill>
                </a:endParaRPr>
              </a:p>
            </p:txBody>
          </p:sp>
        </p:grpSp>
        <p:sp>
          <p:nvSpPr>
            <p:cNvPr id="88" name="Legend1"/>
            <p:cNvSpPr>
              <a:spLocks noChangeArrowheads="1"/>
            </p:cNvSpPr>
            <p:nvPr/>
          </p:nvSpPr>
          <p:spPr bwMode="auto">
            <a:xfrm>
              <a:off x="6976269" y="286540"/>
              <a:ext cx="500137" cy="180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fontAlgn="base">
                <a:spcBef>
                  <a:spcPct val="0"/>
                </a:spcBef>
                <a:spcAft>
                  <a:spcPct val="0"/>
                </a:spcAft>
                <a:buClr>
                  <a:srgbClr val="000000"/>
                </a:buClr>
              </a:pPr>
              <a:r>
                <a:rPr lang="en-US" sz="1176">
                  <a:solidFill>
                    <a:srgbClr val="000000"/>
                  </a:solidFill>
                </a:rPr>
                <a:t>Legend</a:t>
              </a:r>
            </a:p>
          </p:txBody>
        </p:sp>
        <p:sp>
          <p:nvSpPr>
            <p:cNvPr id="89" name="Legend2"/>
            <p:cNvSpPr>
              <a:spLocks noChangeArrowheads="1"/>
            </p:cNvSpPr>
            <p:nvPr/>
          </p:nvSpPr>
          <p:spPr bwMode="auto">
            <a:xfrm>
              <a:off x="6976269" y="561178"/>
              <a:ext cx="500137" cy="180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fontAlgn="base">
                <a:spcBef>
                  <a:spcPct val="0"/>
                </a:spcBef>
                <a:spcAft>
                  <a:spcPct val="0"/>
                </a:spcAft>
                <a:buClr>
                  <a:srgbClr val="000000"/>
                </a:buClr>
              </a:pPr>
              <a:r>
                <a:rPr lang="en-US" sz="1176">
                  <a:solidFill>
                    <a:srgbClr val="000000"/>
                  </a:solidFill>
                </a:rPr>
                <a:t>Legend</a:t>
              </a:r>
            </a:p>
          </p:txBody>
        </p:sp>
        <p:sp>
          <p:nvSpPr>
            <p:cNvPr id="90" name="Legend3"/>
            <p:cNvSpPr>
              <a:spLocks noChangeArrowheads="1"/>
            </p:cNvSpPr>
            <p:nvPr/>
          </p:nvSpPr>
          <p:spPr bwMode="auto">
            <a:xfrm>
              <a:off x="6976269" y="835817"/>
              <a:ext cx="500137" cy="180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fontAlgn="base">
                <a:spcBef>
                  <a:spcPct val="0"/>
                </a:spcBef>
                <a:spcAft>
                  <a:spcPct val="0"/>
                </a:spcAft>
                <a:buClr>
                  <a:srgbClr val="000000"/>
                </a:buClr>
              </a:pPr>
              <a:r>
                <a:rPr lang="en-US" sz="1176">
                  <a:solidFill>
                    <a:srgbClr val="000000"/>
                  </a:solidFill>
                </a:rPr>
                <a:t>Legend</a:t>
              </a:r>
            </a:p>
          </p:txBody>
        </p:sp>
        <p:sp>
          <p:nvSpPr>
            <p:cNvPr id="91" name="Legend4"/>
            <p:cNvSpPr>
              <a:spLocks noChangeArrowheads="1"/>
            </p:cNvSpPr>
            <p:nvPr/>
          </p:nvSpPr>
          <p:spPr bwMode="auto">
            <a:xfrm>
              <a:off x="6976269" y="1107280"/>
              <a:ext cx="500137" cy="180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fontAlgn="base">
                <a:spcBef>
                  <a:spcPct val="0"/>
                </a:spcBef>
                <a:spcAft>
                  <a:spcPct val="0"/>
                </a:spcAft>
                <a:buClr>
                  <a:srgbClr val="000000"/>
                </a:buClr>
              </a:pPr>
              <a:r>
                <a:rPr lang="en-US" sz="1176">
                  <a:solidFill>
                    <a:srgbClr val="000000"/>
                  </a:solidFill>
                </a:rPr>
                <a:t>Legend</a:t>
              </a:r>
            </a:p>
          </p:txBody>
        </p:sp>
        <p:sp>
          <p:nvSpPr>
            <p:cNvPr id="92" name="Legend5"/>
            <p:cNvSpPr>
              <a:spLocks noChangeArrowheads="1"/>
            </p:cNvSpPr>
            <p:nvPr/>
          </p:nvSpPr>
          <p:spPr bwMode="auto">
            <a:xfrm>
              <a:off x="6976269" y="1383505"/>
              <a:ext cx="500137" cy="180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fontAlgn="base">
                <a:spcBef>
                  <a:spcPct val="0"/>
                </a:spcBef>
                <a:spcAft>
                  <a:spcPct val="0"/>
                </a:spcAft>
                <a:buClr>
                  <a:srgbClr val="000000"/>
                </a:buClr>
              </a:pPr>
              <a:r>
                <a:rPr lang="en-US" sz="1176">
                  <a:solidFill>
                    <a:srgbClr val="000000"/>
                  </a:solidFill>
                </a:rPr>
                <a:t>Legend</a:t>
              </a:r>
            </a:p>
          </p:txBody>
        </p:sp>
        <p:grpSp>
          <p:nvGrpSpPr>
            <p:cNvPr id="93" name="MoonLegend3"/>
            <p:cNvGrpSpPr>
              <a:grpSpLocks noChangeAspect="1"/>
            </p:cNvGrpSpPr>
            <p:nvPr>
              <p:custDataLst>
                <p:tags r:id="rId24"/>
              </p:custDataLst>
            </p:nvPr>
          </p:nvGrpSpPr>
          <p:grpSpPr bwMode="auto">
            <a:xfrm>
              <a:off x="6655594" y="822322"/>
              <a:ext cx="209550" cy="209551"/>
              <a:chOff x="4495" y="1198"/>
              <a:chExt cx="160" cy="160"/>
            </a:xfrm>
          </p:grpSpPr>
          <p:sp>
            <p:nvSpPr>
              <p:cNvPr id="94" name="Oval 47"/>
              <p:cNvSpPr>
                <a:spLocks noChangeAspect="1" noChangeArrowheads="1"/>
              </p:cNvSpPr>
              <p:nvPr>
                <p:custDataLst>
                  <p:tags r:id="rId25"/>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176">
                  <a:solidFill>
                    <a:srgbClr val="000000"/>
                  </a:solidFill>
                </a:endParaRPr>
              </a:p>
            </p:txBody>
          </p:sp>
          <p:sp>
            <p:nvSpPr>
              <p:cNvPr id="95" name="Arc 48"/>
              <p:cNvSpPr>
                <a:spLocks noChangeAspect="1"/>
              </p:cNvSpPr>
              <p:nvPr>
                <p:custDataLst>
                  <p:tags r:id="rId26"/>
                </p:custDataLst>
              </p:nvPr>
            </p:nvSpPr>
            <p:spPr bwMode="auto">
              <a:xfrm>
                <a:off x="4495" y="1198"/>
                <a:ext cx="160" cy="160"/>
              </a:xfrm>
              <a:prstGeom prst="arc">
                <a:avLst>
                  <a:gd name="adj1" fmla="val 16200000"/>
                  <a:gd name="adj2" fmla="val 54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176">
                  <a:solidFill>
                    <a:srgbClr val="000000"/>
                  </a:solidFill>
                </a:endParaRPr>
              </a:p>
            </p:txBody>
          </p:sp>
        </p:grpSp>
      </p:grpSp>
      <p:sp>
        <p:nvSpPr>
          <p:cNvPr id="104" name="Slide Number"/>
          <p:cNvSpPr txBox="1">
            <a:spLocks/>
          </p:cNvSpPr>
          <p:nvPr/>
        </p:nvSpPr>
        <p:spPr bwMode="auto">
          <a:xfrm>
            <a:off x="8636099" y="6502822"/>
            <a:ext cx="153889" cy="150811"/>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z="980" smtClean="0">
                <a:solidFill>
                  <a:srgbClr val="FFFFFF"/>
                </a:solidFill>
              </a:rPr>
              <a:pPr algn="r" fontAlgn="base">
                <a:spcBef>
                  <a:spcPct val="0"/>
                </a:spcBef>
                <a:spcAft>
                  <a:spcPct val="0"/>
                </a:spcAft>
              </a:pPr>
              <a:t>‹#›</a:t>
            </a:fld>
            <a:endParaRPr lang="en-US" sz="980">
              <a:solidFill>
                <a:srgbClr val="FFFFFF"/>
              </a:solidFill>
            </a:endParaRPr>
          </a:p>
        </p:txBody>
      </p:sp>
      <p:pic>
        <p:nvPicPr>
          <p:cNvPr id="62" name="Picture 4" descr="http://upload.wikimedia.org/wikipedia/commons/thumb/8/82/Seal_of_Massachusetts.svg/2000px-Seal_of_Massachusetts.svg.png"/>
          <p:cNvPicPr>
            <a:picLocks noChangeAspect="1" noChangeArrowheads="1"/>
          </p:cNvPicPr>
          <p:nvPr/>
        </p:nvPicPr>
        <p:blipFill>
          <a:blip r:embed="rId37"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173456" y="133140"/>
            <a:ext cx="616532" cy="616532"/>
          </a:xfrm>
          <a:prstGeom prst="rect">
            <a:avLst/>
          </a:prstGeom>
          <a:noFill/>
          <a:effectLst>
            <a:outerShdw blurRad="889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3072417"/>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807" r:id="rId13"/>
    <p:sldLayoutId id="2147483808" r:id="rId14"/>
    <p:sldLayoutId id="2147483809" r:id="rId15"/>
    <p:sldLayoutId id="2147483810" r:id="rId16"/>
    <p:sldLayoutId id="2147483811" r:id="rId17"/>
  </p:sldLayoutIdLst>
  <p:txStyles>
    <p:titleStyle>
      <a:lvl1pPr algn="l" defTabSz="895160" rtl="0" eaLnBrk="1" fontAlgn="base" hangingPunct="1">
        <a:spcBef>
          <a:spcPct val="0"/>
        </a:spcBef>
        <a:spcAft>
          <a:spcPct val="0"/>
        </a:spcAft>
        <a:tabLst>
          <a:tab pos="269818" algn="l"/>
        </a:tabLst>
        <a:defRPr sz="1800" b="1" baseline="0">
          <a:solidFill>
            <a:srgbClr val="002060"/>
          </a:solidFill>
          <a:latin typeface="+mj-lt"/>
          <a:ea typeface="+mj-ea"/>
          <a:cs typeface="+mj-cs"/>
        </a:defRPr>
      </a:lvl1pPr>
      <a:lvl2pPr algn="l" defTabSz="895160" rtl="0" eaLnBrk="1" fontAlgn="base" hangingPunct="1">
        <a:spcBef>
          <a:spcPct val="0"/>
        </a:spcBef>
        <a:spcAft>
          <a:spcPct val="0"/>
        </a:spcAft>
        <a:defRPr sz="1862" b="1">
          <a:solidFill>
            <a:schemeClr val="tx2"/>
          </a:solidFill>
          <a:latin typeface="Arial" charset="0"/>
        </a:defRPr>
      </a:lvl2pPr>
      <a:lvl3pPr algn="l" defTabSz="895160" rtl="0" eaLnBrk="1" fontAlgn="base" hangingPunct="1">
        <a:spcBef>
          <a:spcPct val="0"/>
        </a:spcBef>
        <a:spcAft>
          <a:spcPct val="0"/>
        </a:spcAft>
        <a:defRPr sz="1862" b="1">
          <a:solidFill>
            <a:schemeClr val="tx2"/>
          </a:solidFill>
          <a:latin typeface="Arial" charset="0"/>
        </a:defRPr>
      </a:lvl3pPr>
      <a:lvl4pPr algn="l" defTabSz="895160" rtl="0" eaLnBrk="1" fontAlgn="base" hangingPunct="1">
        <a:spcBef>
          <a:spcPct val="0"/>
        </a:spcBef>
        <a:spcAft>
          <a:spcPct val="0"/>
        </a:spcAft>
        <a:defRPr sz="1862" b="1">
          <a:solidFill>
            <a:schemeClr val="tx2"/>
          </a:solidFill>
          <a:latin typeface="Arial" charset="0"/>
        </a:defRPr>
      </a:lvl4pPr>
      <a:lvl5pPr algn="l" defTabSz="895160" rtl="0" eaLnBrk="1" fontAlgn="base" hangingPunct="1">
        <a:spcBef>
          <a:spcPct val="0"/>
        </a:spcBef>
        <a:spcAft>
          <a:spcPct val="0"/>
        </a:spcAft>
        <a:defRPr sz="1862" b="1">
          <a:solidFill>
            <a:schemeClr val="tx2"/>
          </a:solidFill>
          <a:latin typeface="Arial" charset="0"/>
        </a:defRPr>
      </a:lvl5pPr>
      <a:lvl6pPr marL="457102" algn="l" defTabSz="895160" rtl="0" eaLnBrk="1" fontAlgn="base" hangingPunct="1">
        <a:spcBef>
          <a:spcPct val="0"/>
        </a:spcBef>
        <a:spcAft>
          <a:spcPct val="0"/>
        </a:spcAft>
        <a:defRPr sz="1862" b="1">
          <a:solidFill>
            <a:schemeClr val="tx2"/>
          </a:solidFill>
          <a:latin typeface="Arial" charset="0"/>
        </a:defRPr>
      </a:lvl6pPr>
      <a:lvl7pPr marL="914206" algn="l" defTabSz="895160" rtl="0" eaLnBrk="1" fontAlgn="base" hangingPunct="1">
        <a:spcBef>
          <a:spcPct val="0"/>
        </a:spcBef>
        <a:spcAft>
          <a:spcPct val="0"/>
        </a:spcAft>
        <a:defRPr sz="1862" b="1">
          <a:solidFill>
            <a:schemeClr val="tx2"/>
          </a:solidFill>
          <a:latin typeface="Arial" charset="0"/>
        </a:defRPr>
      </a:lvl7pPr>
      <a:lvl8pPr marL="1371309" algn="l" defTabSz="895160" rtl="0" eaLnBrk="1" fontAlgn="base" hangingPunct="1">
        <a:spcBef>
          <a:spcPct val="0"/>
        </a:spcBef>
        <a:spcAft>
          <a:spcPct val="0"/>
        </a:spcAft>
        <a:defRPr sz="1862" b="1">
          <a:solidFill>
            <a:schemeClr val="tx2"/>
          </a:solidFill>
          <a:latin typeface="Arial" charset="0"/>
        </a:defRPr>
      </a:lvl8pPr>
      <a:lvl9pPr marL="1828413" algn="l" defTabSz="895160" rtl="0" eaLnBrk="1" fontAlgn="base" hangingPunct="1">
        <a:spcBef>
          <a:spcPct val="0"/>
        </a:spcBef>
        <a:spcAft>
          <a:spcPct val="0"/>
        </a:spcAft>
        <a:defRPr sz="1862" b="1">
          <a:solidFill>
            <a:schemeClr val="tx2"/>
          </a:solidFill>
          <a:latin typeface="Arial" charset="0"/>
        </a:defRPr>
      </a:lvl9pPr>
    </p:titleStyle>
    <p:bodyStyle>
      <a:lvl1pPr marL="0" indent="0" algn="l" defTabSz="895160" rtl="0" eaLnBrk="1" fontAlgn="base" hangingPunct="1">
        <a:spcBef>
          <a:spcPct val="0"/>
        </a:spcBef>
        <a:spcAft>
          <a:spcPct val="0"/>
        </a:spcAft>
        <a:buClr>
          <a:schemeClr val="tx2"/>
        </a:buClr>
        <a:defRPr sz="1568" baseline="0">
          <a:solidFill>
            <a:schemeClr val="tx1"/>
          </a:solidFill>
          <a:latin typeface="+mn-lt"/>
          <a:ea typeface="+mn-ea"/>
          <a:cs typeface="+mn-cs"/>
        </a:defRPr>
      </a:lvl1pPr>
      <a:lvl2pPr marL="193634" indent="-192047" algn="l" defTabSz="895160" rtl="0" eaLnBrk="1" fontAlgn="base" hangingPunct="1">
        <a:spcBef>
          <a:spcPct val="0"/>
        </a:spcBef>
        <a:spcAft>
          <a:spcPct val="0"/>
        </a:spcAft>
        <a:buClr>
          <a:schemeClr val="tx2"/>
        </a:buClr>
        <a:buSzPct val="125000"/>
        <a:buFont typeface="Arial" charset="0"/>
        <a:buChar char="▪"/>
        <a:defRPr sz="1568" baseline="0">
          <a:solidFill>
            <a:schemeClr val="tx1"/>
          </a:solidFill>
          <a:latin typeface="+mn-lt"/>
        </a:defRPr>
      </a:lvl2pPr>
      <a:lvl3pPr marL="457102" indent="-261882" algn="l" defTabSz="895160" rtl="0" eaLnBrk="1" fontAlgn="base" hangingPunct="1">
        <a:spcBef>
          <a:spcPct val="0"/>
        </a:spcBef>
        <a:spcAft>
          <a:spcPct val="0"/>
        </a:spcAft>
        <a:buClr>
          <a:schemeClr val="tx2"/>
        </a:buClr>
        <a:buSzPct val="120000"/>
        <a:buFont typeface="Arial" charset="0"/>
        <a:buChar char="–"/>
        <a:defRPr sz="1568" baseline="0">
          <a:solidFill>
            <a:schemeClr val="tx1"/>
          </a:solidFill>
          <a:latin typeface="+mn-lt"/>
        </a:defRPr>
      </a:lvl3pPr>
      <a:lvl4pPr marL="614233" indent="-155542" algn="l" defTabSz="895160" rtl="0" eaLnBrk="1" fontAlgn="base" hangingPunct="1">
        <a:spcBef>
          <a:spcPct val="0"/>
        </a:spcBef>
        <a:spcAft>
          <a:spcPct val="0"/>
        </a:spcAft>
        <a:buClr>
          <a:schemeClr val="tx2"/>
        </a:buClr>
        <a:buSzPct val="120000"/>
        <a:buFont typeface="Arial" charset="0"/>
        <a:buChar char="▫"/>
        <a:defRPr sz="1568" baseline="0">
          <a:solidFill>
            <a:schemeClr val="tx1"/>
          </a:solidFill>
          <a:latin typeface="+mn-lt"/>
        </a:defRPr>
      </a:lvl4pPr>
      <a:lvl5pPr marL="749648" indent="-130148" algn="l" defTabSz="895160" rtl="0" eaLnBrk="1" fontAlgn="base" hangingPunct="1">
        <a:spcBef>
          <a:spcPct val="0"/>
        </a:spcBef>
        <a:spcAft>
          <a:spcPct val="0"/>
        </a:spcAft>
        <a:buClr>
          <a:schemeClr val="tx2"/>
        </a:buClr>
        <a:buSzPct val="89000"/>
        <a:buFont typeface="Arial" charset="0"/>
        <a:buChar char="-"/>
        <a:defRPr sz="1568" baseline="0">
          <a:solidFill>
            <a:schemeClr val="tx1"/>
          </a:solidFill>
          <a:latin typeface="+mn-lt"/>
        </a:defRPr>
      </a:lvl5pPr>
      <a:lvl6pPr marL="749648" indent="-130148" algn="l" defTabSz="895160" rtl="0" eaLnBrk="1" fontAlgn="base" hangingPunct="1">
        <a:spcBef>
          <a:spcPct val="0"/>
        </a:spcBef>
        <a:spcAft>
          <a:spcPct val="0"/>
        </a:spcAft>
        <a:buClr>
          <a:schemeClr val="tx2"/>
        </a:buClr>
        <a:buSzPct val="89000"/>
        <a:buFont typeface="Arial" charset="0"/>
        <a:buChar char="-"/>
        <a:defRPr sz="1568" baseline="0">
          <a:solidFill>
            <a:schemeClr val="tx1"/>
          </a:solidFill>
          <a:latin typeface="+mn-lt"/>
        </a:defRPr>
      </a:lvl6pPr>
      <a:lvl7pPr marL="749648" indent="-130148" algn="l" defTabSz="895160" rtl="0" eaLnBrk="1" fontAlgn="base" hangingPunct="1">
        <a:spcBef>
          <a:spcPct val="0"/>
        </a:spcBef>
        <a:spcAft>
          <a:spcPct val="0"/>
        </a:spcAft>
        <a:buClr>
          <a:schemeClr val="tx2"/>
        </a:buClr>
        <a:buSzPct val="89000"/>
        <a:buFont typeface="Arial" charset="0"/>
        <a:buChar char="-"/>
        <a:defRPr sz="1568" baseline="0">
          <a:solidFill>
            <a:schemeClr val="tx1"/>
          </a:solidFill>
          <a:latin typeface="+mn-lt"/>
        </a:defRPr>
      </a:lvl7pPr>
      <a:lvl8pPr marL="749648" indent="-130148" algn="l" defTabSz="895160" rtl="0" eaLnBrk="1" fontAlgn="base" hangingPunct="1">
        <a:spcBef>
          <a:spcPct val="0"/>
        </a:spcBef>
        <a:spcAft>
          <a:spcPct val="0"/>
        </a:spcAft>
        <a:buClr>
          <a:schemeClr val="tx2"/>
        </a:buClr>
        <a:buSzPct val="89000"/>
        <a:buFont typeface="Arial" charset="0"/>
        <a:buChar char="-"/>
        <a:defRPr sz="1568" baseline="0">
          <a:solidFill>
            <a:schemeClr val="tx1"/>
          </a:solidFill>
          <a:latin typeface="+mn-lt"/>
        </a:defRPr>
      </a:lvl8pPr>
      <a:lvl9pPr marL="749648" indent="-130148" algn="l" defTabSz="895160" rtl="0" eaLnBrk="1" fontAlgn="base" hangingPunct="1">
        <a:spcBef>
          <a:spcPct val="0"/>
        </a:spcBef>
        <a:spcAft>
          <a:spcPct val="0"/>
        </a:spcAft>
        <a:buClr>
          <a:schemeClr val="tx2"/>
        </a:buClr>
        <a:buSzPct val="89000"/>
        <a:buFont typeface="Arial" charset="0"/>
        <a:buChar char="-"/>
        <a:defRPr sz="1568" baseline="0">
          <a:solidFill>
            <a:schemeClr val="tx1"/>
          </a:solidFill>
          <a:latin typeface="+mn-lt"/>
        </a:defRPr>
      </a:lvl9pPr>
    </p:bodyStyle>
    <p:otherStyle>
      <a:defPPr>
        <a:defRPr lang="en-US"/>
      </a:defPPr>
      <a:lvl1pPr marL="0" algn="l" defTabSz="914206" rtl="0" eaLnBrk="1" latinLnBrk="0" hangingPunct="1">
        <a:defRPr sz="1764" kern="1200">
          <a:solidFill>
            <a:schemeClr val="tx1"/>
          </a:solidFill>
          <a:latin typeface="+mn-lt"/>
          <a:ea typeface="+mn-ea"/>
          <a:cs typeface="+mn-cs"/>
        </a:defRPr>
      </a:lvl1pPr>
      <a:lvl2pPr marL="457102" algn="l" defTabSz="914206" rtl="0" eaLnBrk="1" latinLnBrk="0" hangingPunct="1">
        <a:defRPr sz="1764" kern="1200">
          <a:solidFill>
            <a:schemeClr val="tx1"/>
          </a:solidFill>
          <a:latin typeface="+mn-lt"/>
          <a:ea typeface="+mn-ea"/>
          <a:cs typeface="+mn-cs"/>
        </a:defRPr>
      </a:lvl2pPr>
      <a:lvl3pPr marL="914206" algn="l" defTabSz="914206" rtl="0" eaLnBrk="1" latinLnBrk="0" hangingPunct="1">
        <a:defRPr sz="1764" kern="1200">
          <a:solidFill>
            <a:schemeClr val="tx1"/>
          </a:solidFill>
          <a:latin typeface="+mn-lt"/>
          <a:ea typeface="+mn-ea"/>
          <a:cs typeface="+mn-cs"/>
        </a:defRPr>
      </a:lvl3pPr>
      <a:lvl4pPr marL="1371309" algn="l" defTabSz="914206" rtl="0" eaLnBrk="1" latinLnBrk="0" hangingPunct="1">
        <a:defRPr sz="1764" kern="1200">
          <a:solidFill>
            <a:schemeClr val="tx1"/>
          </a:solidFill>
          <a:latin typeface="+mn-lt"/>
          <a:ea typeface="+mn-ea"/>
          <a:cs typeface="+mn-cs"/>
        </a:defRPr>
      </a:lvl4pPr>
      <a:lvl5pPr marL="1828413" algn="l" defTabSz="914206" rtl="0" eaLnBrk="1" latinLnBrk="0" hangingPunct="1">
        <a:defRPr sz="1764" kern="1200">
          <a:solidFill>
            <a:schemeClr val="tx1"/>
          </a:solidFill>
          <a:latin typeface="+mn-lt"/>
          <a:ea typeface="+mn-ea"/>
          <a:cs typeface="+mn-cs"/>
        </a:defRPr>
      </a:lvl5pPr>
      <a:lvl6pPr marL="2285516" algn="l" defTabSz="914206" rtl="0" eaLnBrk="1" latinLnBrk="0" hangingPunct="1">
        <a:defRPr sz="1764" kern="1200">
          <a:solidFill>
            <a:schemeClr val="tx1"/>
          </a:solidFill>
          <a:latin typeface="+mn-lt"/>
          <a:ea typeface="+mn-ea"/>
          <a:cs typeface="+mn-cs"/>
        </a:defRPr>
      </a:lvl6pPr>
      <a:lvl7pPr marL="2742618" algn="l" defTabSz="914206" rtl="0" eaLnBrk="1" latinLnBrk="0" hangingPunct="1">
        <a:defRPr sz="1764" kern="1200">
          <a:solidFill>
            <a:schemeClr val="tx1"/>
          </a:solidFill>
          <a:latin typeface="+mn-lt"/>
          <a:ea typeface="+mn-ea"/>
          <a:cs typeface="+mn-cs"/>
        </a:defRPr>
      </a:lvl7pPr>
      <a:lvl8pPr marL="3199722" algn="l" defTabSz="914206" rtl="0" eaLnBrk="1" latinLnBrk="0" hangingPunct="1">
        <a:defRPr sz="1764" kern="1200">
          <a:solidFill>
            <a:schemeClr val="tx1"/>
          </a:solidFill>
          <a:latin typeface="+mn-lt"/>
          <a:ea typeface="+mn-ea"/>
          <a:cs typeface="+mn-cs"/>
        </a:defRPr>
      </a:lvl8pPr>
      <a:lvl9pPr marL="3656824" algn="l" defTabSz="914206" rtl="0" eaLnBrk="1" latinLnBrk="0" hangingPunct="1">
        <a:defRPr sz="176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33.xml"/><Relationship Id="rId6" Type="http://schemas.openxmlformats.org/officeDocument/2006/relationships/image" Target="../media/image4.png"/><Relationship Id="rId5" Type="http://schemas.openxmlformats.org/officeDocument/2006/relationships/image" Target="../media/image8.emf"/><Relationship Id="rId4" Type="http://schemas.openxmlformats.org/officeDocument/2006/relationships/oleObject" Target="../embeddings/oleObject12.bin"/></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7.xml"/><Relationship Id="rId7"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83.xml"/><Relationship Id="rId6" Type="http://schemas.openxmlformats.org/officeDocument/2006/relationships/image" Target="../media/image11.png"/><Relationship Id="rId5" Type="http://schemas.openxmlformats.org/officeDocument/2006/relationships/image" Target="../media/image9.emf"/><Relationship Id="rId4" Type="http://schemas.openxmlformats.org/officeDocument/2006/relationships/oleObject" Target="../embeddings/oleObject19.bin"/></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image" Target="../media/image9.emf"/><Relationship Id="rId5" Type="http://schemas.openxmlformats.org/officeDocument/2006/relationships/oleObject" Target="../embeddings/oleObject20.bin"/><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7.xml"/><Relationship Id="rId1" Type="http://schemas.openxmlformats.org/officeDocument/2006/relationships/tags" Target="../tags/tag86.xml"/><Relationship Id="rId5" Type="http://schemas.openxmlformats.org/officeDocument/2006/relationships/image" Target="../media/image9.emf"/><Relationship Id="rId4" Type="http://schemas.openxmlformats.org/officeDocument/2006/relationships/oleObject" Target="../embeddings/oleObject14.bin"/></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88.xml"/><Relationship Id="rId5" Type="http://schemas.openxmlformats.org/officeDocument/2006/relationships/image" Target="../media/image15.emf"/><Relationship Id="rId4" Type="http://schemas.openxmlformats.org/officeDocument/2006/relationships/oleObject" Target="../embeddings/oleObject21.bin"/></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0.xml"/><Relationship Id="rId1" Type="http://schemas.openxmlformats.org/officeDocument/2006/relationships/tags" Target="../tags/tag89.xml"/><Relationship Id="rId5" Type="http://schemas.openxmlformats.org/officeDocument/2006/relationships/image" Target="../media/image9.emf"/><Relationship Id="rId4" Type="http://schemas.openxmlformats.org/officeDocument/2006/relationships/oleObject" Target="../embeddings/oleObject14.bin"/></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16.xml"/><Relationship Id="rId1" Type="http://schemas.openxmlformats.org/officeDocument/2006/relationships/tags" Target="../tags/tag34.xml"/><Relationship Id="rId4" Type="http://schemas.openxmlformats.org/officeDocument/2006/relationships/image" Target="../media/image9.emf"/></Relationships>
</file>

<file path=ppt/slides/_rels/slide2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chart" Target="../charts/chart7.xml"/></Relationships>
</file>

<file path=ppt/slides/_rels/slide2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2.xml"/><Relationship Id="rId1" Type="http://schemas.openxmlformats.org/officeDocument/2006/relationships/tags" Target="../tags/tag91.xml"/><Relationship Id="rId5" Type="http://schemas.openxmlformats.org/officeDocument/2006/relationships/image" Target="../media/image9.emf"/><Relationship Id="rId4" Type="http://schemas.openxmlformats.org/officeDocument/2006/relationships/oleObject" Target="../embeddings/oleObject14.bin"/></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93.xml"/><Relationship Id="rId5" Type="http://schemas.openxmlformats.org/officeDocument/2006/relationships/image" Target="../media/image9.emf"/><Relationship Id="rId4" Type="http://schemas.openxmlformats.org/officeDocument/2006/relationships/oleObject" Target="../embeddings/oleObject22.bin"/></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ma-dsrip-ta.com/"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6.xml"/><Relationship Id="rId1" Type="http://schemas.openxmlformats.org/officeDocument/2006/relationships/tags" Target="../tags/tag35.xml"/><Relationship Id="rId5" Type="http://schemas.openxmlformats.org/officeDocument/2006/relationships/image" Target="../media/image9.emf"/><Relationship Id="rId4" Type="http://schemas.openxmlformats.org/officeDocument/2006/relationships/oleObject" Target="../embeddings/oleObject14.bin"/></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5.xml"/><Relationship Id="rId1" Type="http://schemas.openxmlformats.org/officeDocument/2006/relationships/tags" Target="../tags/tag94.xml"/><Relationship Id="rId5" Type="http://schemas.openxmlformats.org/officeDocument/2006/relationships/image" Target="../media/image9.emf"/><Relationship Id="rId4" Type="http://schemas.openxmlformats.org/officeDocument/2006/relationships/oleObject" Target="../embeddings/oleObject14.bin"/></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96.xml"/><Relationship Id="rId5" Type="http://schemas.openxmlformats.org/officeDocument/2006/relationships/image" Target="../media/image6.emf"/><Relationship Id="rId4" Type="http://schemas.openxmlformats.org/officeDocument/2006/relationships/oleObject" Target="../embeddings/oleObject23.bin"/></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97.xml"/><Relationship Id="rId5" Type="http://schemas.openxmlformats.org/officeDocument/2006/relationships/image" Target="../media/image6.emf"/><Relationship Id="rId4" Type="http://schemas.openxmlformats.org/officeDocument/2006/relationships/oleObject" Target="../embeddings/oleObject24.bin"/></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98.xml"/><Relationship Id="rId5" Type="http://schemas.openxmlformats.org/officeDocument/2006/relationships/image" Target="../media/image6.emf"/><Relationship Id="rId4" Type="http://schemas.openxmlformats.org/officeDocument/2006/relationships/oleObject" Target="../embeddings/oleObject25.bin"/></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0.xml"/><Relationship Id="rId1" Type="http://schemas.openxmlformats.org/officeDocument/2006/relationships/tags" Target="../tags/tag99.xml"/><Relationship Id="rId5" Type="http://schemas.openxmlformats.org/officeDocument/2006/relationships/image" Target="../media/image9.emf"/><Relationship Id="rId4" Type="http://schemas.openxmlformats.org/officeDocument/2006/relationships/oleObject" Target="../embeddings/oleObject14.bin"/></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2.xml"/><Relationship Id="rId1" Type="http://schemas.openxmlformats.org/officeDocument/2006/relationships/tags" Target="../tags/tag101.xml"/><Relationship Id="rId5" Type="http://schemas.openxmlformats.org/officeDocument/2006/relationships/oleObject" Target="../embeddings/oleObject26.bin"/><Relationship Id="rId4" Type="http://schemas.openxmlformats.org/officeDocument/2006/relationships/notesSlide" Target="../notesSlides/notesSlide28.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4.xml"/><Relationship Id="rId1" Type="http://schemas.openxmlformats.org/officeDocument/2006/relationships/tags" Target="../tags/tag103.xml"/><Relationship Id="rId5" Type="http://schemas.openxmlformats.org/officeDocument/2006/relationships/oleObject" Target="../embeddings/oleObject27.bin"/><Relationship Id="rId4" Type="http://schemas.openxmlformats.org/officeDocument/2006/relationships/notesSlide" Target="../notesSlides/notesSlide29.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6.xml"/><Relationship Id="rId1" Type="http://schemas.openxmlformats.org/officeDocument/2006/relationships/tags" Target="../tags/tag105.xml"/><Relationship Id="rId5" Type="http://schemas.openxmlformats.org/officeDocument/2006/relationships/oleObject" Target="../embeddings/oleObject28.bin"/><Relationship Id="rId4"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hyperlink" Target="https://www.mass.gov/info-details/massachusetts-delivery-system-reform-incentive-payment-program" TargetMode="External"/><Relationship Id="rId5" Type="http://schemas.openxmlformats.org/officeDocument/2006/relationships/image" Target="../media/image6.emf"/><Relationship Id="rId4" Type="http://schemas.openxmlformats.org/officeDocument/2006/relationships/oleObject" Target="../embeddings/oleObject15.bin"/></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8.xml"/><Relationship Id="rId1" Type="http://schemas.openxmlformats.org/officeDocument/2006/relationships/tags" Target="../tags/tag107.xml"/><Relationship Id="rId6" Type="http://schemas.openxmlformats.org/officeDocument/2006/relationships/image" Target="../media/image5.emf"/><Relationship Id="rId5" Type="http://schemas.openxmlformats.org/officeDocument/2006/relationships/oleObject" Target="../embeddings/oleObject29.bin"/><Relationship Id="rId4" Type="http://schemas.openxmlformats.org/officeDocument/2006/relationships/notesSlide" Target="../notesSlides/notesSlide31.xml"/></Relationships>
</file>

<file path=ppt/slides/_rels/slide41.xml.rels><?xml version="1.0" encoding="UTF-8" standalone="yes"?>
<Relationships xmlns="http://schemas.openxmlformats.org/package/2006/relationships"><Relationship Id="rId13" Type="http://schemas.openxmlformats.org/officeDocument/2006/relationships/tags" Target="../tags/tag121.xml"/><Relationship Id="rId18" Type="http://schemas.openxmlformats.org/officeDocument/2006/relationships/tags" Target="../tags/tag126.xml"/><Relationship Id="rId26" Type="http://schemas.openxmlformats.org/officeDocument/2006/relationships/tags" Target="../tags/tag134.xml"/><Relationship Id="rId39" Type="http://schemas.openxmlformats.org/officeDocument/2006/relationships/tags" Target="../tags/tag147.xml"/><Relationship Id="rId21" Type="http://schemas.openxmlformats.org/officeDocument/2006/relationships/tags" Target="../tags/tag129.xml"/><Relationship Id="rId34" Type="http://schemas.openxmlformats.org/officeDocument/2006/relationships/tags" Target="../tags/tag142.xml"/><Relationship Id="rId42" Type="http://schemas.openxmlformats.org/officeDocument/2006/relationships/tags" Target="../tags/tag150.xml"/><Relationship Id="rId47" Type="http://schemas.openxmlformats.org/officeDocument/2006/relationships/tags" Target="../tags/tag155.xml"/><Relationship Id="rId50" Type="http://schemas.openxmlformats.org/officeDocument/2006/relationships/notesSlide" Target="../notesSlides/notesSlide32.xml"/><Relationship Id="rId7" Type="http://schemas.openxmlformats.org/officeDocument/2006/relationships/tags" Target="../tags/tag115.xml"/><Relationship Id="rId2" Type="http://schemas.openxmlformats.org/officeDocument/2006/relationships/tags" Target="../tags/tag110.xml"/><Relationship Id="rId16" Type="http://schemas.openxmlformats.org/officeDocument/2006/relationships/tags" Target="../tags/tag124.xml"/><Relationship Id="rId29" Type="http://schemas.openxmlformats.org/officeDocument/2006/relationships/tags" Target="../tags/tag137.xml"/><Relationship Id="rId11" Type="http://schemas.openxmlformats.org/officeDocument/2006/relationships/tags" Target="../tags/tag119.xml"/><Relationship Id="rId24" Type="http://schemas.openxmlformats.org/officeDocument/2006/relationships/tags" Target="../tags/tag132.xml"/><Relationship Id="rId32" Type="http://schemas.openxmlformats.org/officeDocument/2006/relationships/tags" Target="../tags/tag140.xml"/><Relationship Id="rId37" Type="http://schemas.openxmlformats.org/officeDocument/2006/relationships/tags" Target="../tags/tag145.xml"/><Relationship Id="rId40" Type="http://schemas.openxmlformats.org/officeDocument/2006/relationships/tags" Target="../tags/tag148.xml"/><Relationship Id="rId45" Type="http://schemas.openxmlformats.org/officeDocument/2006/relationships/tags" Target="../tags/tag153.xml"/><Relationship Id="rId5" Type="http://schemas.openxmlformats.org/officeDocument/2006/relationships/tags" Target="../tags/tag113.xml"/><Relationship Id="rId15" Type="http://schemas.openxmlformats.org/officeDocument/2006/relationships/tags" Target="../tags/tag123.xml"/><Relationship Id="rId23" Type="http://schemas.openxmlformats.org/officeDocument/2006/relationships/tags" Target="../tags/tag131.xml"/><Relationship Id="rId28" Type="http://schemas.openxmlformats.org/officeDocument/2006/relationships/tags" Target="../tags/tag136.xml"/><Relationship Id="rId36" Type="http://schemas.openxmlformats.org/officeDocument/2006/relationships/tags" Target="../tags/tag144.xml"/><Relationship Id="rId49" Type="http://schemas.openxmlformats.org/officeDocument/2006/relationships/slideLayout" Target="../slideLayouts/slideLayout2.xml"/><Relationship Id="rId10" Type="http://schemas.openxmlformats.org/officeDocument/2006/relationships/tags" Target="../tags/tag118.xml"/><Relationship Id="rId19" Type="http://schemas.openxmlformats.org/officeDocument/2006/relationships/tags" Target="../tags/tag127.xml"/><Relationship Id="rId31" Type="http://schemas.openxmlformats.org/officeDocument/2006/relationships/tags" Target="../tags/tag139.xml"/><Relationship Id="rId44" Type="http://schemas.openxmlformats.org/officeDocument/2006/relationships/tags" Target="../tags/tag152.xml"/><Relationship Id="rId52" Type="http://schemas.openxmlformats.org/officeDocument/2006/relationships/chart" Target="../charts/chart10.xml"/><Relationship Id="rId4" Type="http://schemas.openxmlformats.org/officeDocument/2006/relationships/tags" Target="../tags/tag112.xml"/><Relationship Id="rId9" Type="http://schemas.openxmlformats.org/officeDocument/2006/relationships/tags" Target="../tags/tag117.xml"/><Relationship Id="rId14" Type="http://schemas.openxmlformats.org/officeDocument/2006/relationships/tags" Target="../tags/tag122.xml"/><Relationship Id="rId22" Type="http://schemas.openxmlformats.org/officeDocument/2006/relationships/tags" Target="../tags/tag130.xml"/><Relationship Id="rId27" Type="http://schemas.openxmlformats.org/officeDocument/2006/relationships/tags" Target="../tags/tag135.xml"/><Relationship Id="rId30" Type="http://schemas.openxmlformats.org/officeDocument/2006/relationships/tags" Target="../tags/tag138.xml"/><Relationship Id="rId35" Type="http://schemas.openxmlformats.org/officeDocument/2006/relationships/tags" Target="../tags/tag143.xml"/><Relationship Id="rId43" Type="http://schemas.openxmlformats.org/officeDocument/2006/relationships/tags" Target="../tags/tag151.xml"/><Relationship Id="rId48" Type="http://schemas.openxmlformats.org/officeDocument/2006/relationships/tags" Target="../tags/tag156.xml"/><Relationship Id="rId8" Type="http://schemas.openxmlformats.org/officeDocument/2006/relationships/tags" Target="../tags/tag116.xml"/><Relationship Id="rId51" Type="http://schemas.openxmlformats.org/officeDocument/2006/relationships/oleObject" Target="../embeddings/oleObject30.bin"/><Relationship Id="rId3" Type="http://schemas.openxmlformats.org/officeDocument/2006/relationships/tags" Target="../tags/tag111.xml"/><Relationship Id="rId12" Type="http://schemas.openxmlformats.org/officeDocument/2006/relationships/tags" Target="../tags/tag120.xml"/><Relationship Id="rId17" Type="http://schemas.openxmlformats.org/officeDocument/2006/relationships/tags" Target="../tags/tag125.xml"/><Relationship Id="rId25" Type="http://schemas.openxmlformats.org/officeDocument/2006/relationships/tags" Target="../tags/tag133.xml"/><Relationship Id="rId33" Type="http://schemas.openxmlformats.org/officeDocument/2006/relationships/tags" Target="../tags/tag141.xml"/><Relationship Id="rId38" Type="http://schemas.openxmlformats.org/officeDocument/2006/relationships/tags" Target="../tags/tag146.xml"/><Relationship Id="rId46" Type="http://schemas.openxmlformats.org/officeDocument/2006/relationships/tags" Target="../tags/tag154.xml"/><Relationship Id="rId20" Type="http://schemas.openxmlformats.org/officeDocument/2006/relationships/tags" Target="../tags/tag128.xml"/><Relationship Id="rId41" Type="http://schemas.openxmlformats.org/officeDocument/2006/relationships/tags" Target="../tags/tag149.xml"/><Relationship Id="rId1" Type="http://schemas.openxmlformats.org/officeDocument/2006/relationships/tags" Target="../tags/tag109.xml"/><Relationship Id="rId6" Type="http://schemas.openxmlformats.org/officeDocument/2006/relationships/tags" Target="../tags/tag114.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8.xml"/><Relationship Id="rId1" Type="http://schemas.openxmlformats.org/officeDocument/2006/relationships/tags" Target="../tags/tag157.xml"/><Relationship Id="rId5" Type="http://schemas.openxmlformats.org/officeDocument/2006/relationships/image" Target="../media/image9.emf"/><Relationship Id="rId4" Type="http://schemas.openxmlformats.org/officeDocument/2006/relationships/oleObject" Target="../embeddings/oleObject14.bin"/></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16.xml"/><Relationship Id="rId1" Type="http://schemas.openxmlformats.org/officeDocument/2006/relationships/tags" Target="../tags/tag159.xml"/><Relationship Id="rId4" Type="http://schemas.openxmlformats.org/officeDocument/2006/relationships/image" Target="../media/image9.emf"/></Relationships>
</file>

<file path=ppt/slides/_rels/slide5.xml.rels><?xml version="1.0" encoding="UTF-8" standalone="yes"?>
<Relationships xmlns="http://schemas.openxmlformats.org/package/2006/relationships"><Relationship Id="rId13" Type="http://schemas.openxmlformats.org/officeDocument/2006/relationships/tags" Target="../tags/tag50.xml"/><Relationship Id="rId18" Type="http://schemas.openxmlformats.org/officeDocument/2006/relationships/tags" Target="../tags/tag55.xml"/><Relationship Id="rId26" Type="http://schemas.openxmlformats.org/officeDocument/2006/relationships/tags" Target="../tags/tag63.xml"/><Relationship Id="rId39" Type="http://schemas.openxmlformats.org/officeDocument/2006/relationships/tags" Target="../tags/tag76.xml"/><Relationship Id="rId21" Type="http://schemas.openxmlformats.org/officeDocument/2006/relationships/tags" Target="../tags/tag58.xml"/><Relationship Id="rId34" Type="http://schemas.openxmlformats.org/officeDocument/2006/relationships/tags" Target="../tags/tag71.xml"/><Relationship Id="rId42" Type="http://schemas.openxmlformats.org/officeDocument/2006/relationships/slideLayout" Target="../slideLayouts/slideLayout2.xml"/><Relationship Id="rId7" Type="http://schemas.openxmlformats.org/officeDocument/2006/relationships/tags" Target="../tags/tag44.xml"/><Relationship Id="rId2" Type="http://schemas.openxmlformats.org/officeDocument/2006/relationships/tags" Target="../tags/tag39.xml"/><Relationship Id="rId16" Type="http://schemas.openxmlformats.org/officeDocument/2006/relationships/tags" Target="../tags/tag53.xml"/><Relationship Id="rId29" Type="http://schemas.openxmlformats.org/officeDocument/2006/relationships/tags" Target="../tags/tag66.xml"/><Relationship Id="rId1" Type="http://schemas.openxmlformats.org/officeDocument/2006/relationships/tags" Target="../tags/tag38.xml"/><Relationship Id="rId6" Type="http://schemas.openxmlformats.org/officeDocument/2006/relationships/tags" Target="../tags/tag43.xml"/><Relationship Id="rId11" Type="http://schemas.openxmlformats.org/officeDocument/2006/relationships/tags" Target="../tags/tag48.xml"/><Relationship Id="rId24" Type="http://schemas.openxmlformats.org/officeDocument/2006/relationships/tags" Target="../tags/tag61.xml"/><Relationship Id="rId32" Type="http://schemas.openxmlformats.org/officeDocument/2006/relationships/tags" Target="../tags/tag69.xml"/><Relationship Id="rId37" Type="http://schemas.openxmlformats.org/officeDocument/2006/relationships/tags" Target="../tags/tag74.xml"/><Relationship Id="rId40" Type="http://schemas.openxmlformats.org/officeDocument/2006/relationships/tags" Target="../tags/tag77.xml"/><Relationship Id="rId45" Type="http://schemas.openxmlformats.org/officeDocument/2006/relationships/chart" Target="../charts/chart1.xml"/><Relationship Id="rId5" Type="http://schemas.openxmlformats.org/officeDocument/2006/relationships/tags" Target="../tags/tag42.xml"/><Relationship Id="rId15" Type="http://schemas.openxmlformats.org/officeDocument/2006/relationships/tags" Target="../tags/tag52.xml"/><Relationship Id="rId23" Type="http://schemas.openxmlformats.org/officeDocument/2006/relationships/tags" Target="../tags/tag60.xml"/><Relationship Id="rId28" Type="http://schemas.openxmlformats.org/officeDocument/2006/relationships/tags" Target="../tags/tag65.xml"/><Relationship Id="rId36" Type="http://schemas.openxmlformats.org/officeDocument/2006/relationships/tags" Target="../tags/tag73.xml"/><Relationship Id="rId10" Type="http://schemas.openxmlformats.org/officeDocument/2006/relationships/tags" Target="../tags/tag47.xml"/><Relationship Id="rId19" Type="http://schemas.openxmlformats.org/officeDocument/2006/relationships/tags" Target="../tags/tag56.xml"/><Relationship Id="rId31" Type="http://schemas.openxmlformats.org/officeDocument/2006/relationships/tags" Target="../tags/tag68.xml"/><Relationship Id="rId44" Type="http://schemas.openxmlformats.org/officeDocument/2006/relationships/oleObject" Target="../embeddings/oleObject16.bin"/><Relationship Id="rId4" Type="http://schemas.openxmlformats.org/officeDocument/2006/relationships/tags" Target="../tags/tag41.xml"/><Relationship Id="rId9" Type="http://schemas.openxmlformats.org/officeDocument/2006/relationships/tags" Target="../tags/tag46.xml"/><Relationship Id="rId14" Type="http://schemas.openxmlformats.org/officeDocument/2006/relationships/tags" Target="../tags/tag51.xml"/><Relationship Id="rId22" Type="http://schemas.openxmlformats.org/officeDocument/2006/relationships/tags" Target="../tags/tag59.xml"/><Relationship Id="rId27" Type="http://schemas.openxmlformats.org/officeDocument/2006/relationships/tags" Target="../tags/tag64.xml"/><Relationship Id="rId30" Type="http://schemas.openxmlformats.org/officeDocument/2006/relationships/tags" Target="../tags/tag67.xml"/><Relationship Id="rId35" Type="http://schemas.openxmlformats.org/officeDocument/2006/relationships/tags" Target="../tags/tag72.xml"/><Relationship Id="rId43" Type="http://schemas.openxmlformats.org/officeDocument/2006/relationships/notesSlide" Target="../notesSlides/notesSlide3.xml"/><Relationship Id="rId8" Type="http://schemas.openxmlformats.org/officeDocument/2006/relationships/tags" Target="../tags/tag45.xml"/><Relationship Id="rId3" Type="http://schemas.openxmlformats.org/officeDocument/2006/relationships/tags" Target="../tags/tag40.xml"/><Relationship Id="rId12" Type="http://schemas.openxmlformats.org/officeDocument/2006/relationships/tags" Target="../tags/tag49.xml"/><Relationship Id="rId17" Type="http://schemas.openxmlformats.org/officeDocument/2006/relationships/tags" Target="../tags/tag54.xml"/><Relationship Id="rId25" Type="http://schemas.openxmlformats.org/officeDocument/2006/relationships/tags" Target="../tags/tag62.xml"/><Relationship Id="rId33" Type="http://schemas.openxmlformats.org/officeDocument/2006/relationships/tags" Target="../tags/tag70.xml"/><Relationship Id="rId38" Type="http://schemas.openxmlformats.org/officeDocument/2006/relationships/tags" Target="../tags/tag75.xml"/><Relationship Id="rId20" Type="http://schemas.openxmlformats.org/officeDocument/2006/relationships/tags" Target="../tags/tag57.xml"/><Relationship Id="rId41" Type="http://schemas.openxmlformats.org/officeDocument/2006/relationships/tags" Target="../tags/tag78.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79.xml"/><Relationship Id="rId5" Type="http://schemas.openxmlformats.org/officeDocument/2006/relationships/image" Target="../media/image10.emf"/><Relationship Id="rId4" Type="http://schemas.openxmlformats.org/officeDocument/2006/relationships/oleObject" Target="../embeddings/oleObject17.bin"/></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1.xml"/><Relationship Id="rId1" Type="http://schemas.openxmlformats.org/officeDocument/2006/relationships/tags" Target="../tags/tag80.xml"/><Relationship Id="rId5" Type="http://schemas.openxmlformats.org/officeDocument/2006/relationships/image" Target="../media/image9.emf"/><Relationship Id="rId4" Type="http://schemas.openxmlformats.org/officeDocument/2006/relationships/oleObject" Target="../embeddings/oleObject14.bin"/></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82.xml"/><Relationship Id="rId6" Type="http://schemas.openxmlformats.org/officeDocument/2006/relationships/chart" Target="../charts/chart2.xml"/><Relationship Id="rId5" Type="http://schemas.openxmlformats.org/officeDocument/2006/relationships/image" Target="../media/image9.emf"/><Relationship Id="rId4" Type="http://schemas.openxmlformats.org/officeDocument/2006/relationships/oleObject" Target="../embeddings/oleObject18.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1901513359"/>
              </p:ext>
            </p:extLst>
          </p:nvPr>
        </p:nvGraphicFramePr>
        <p:xfrm>
          <a:off x="1601" y="1601"/>
          <a:ext cx="1587" cy="1587"/>
        </p:xfrm>
        <a:graphic>
          <a:graphicData uri="http://schemas.openxmlformats.org/presentationml/2006/ole">
            <mc:AlternateContent xmlns:mc="http://schemas.openxmlformats.org/markup-compatibility/2006">
              <mc:Choice xmlns:v="urn:schemas-microsoft-com:vml" Requires="v">
                <p:oleObj name="think-cell Slide" r:id="rId4" imgW="6350000" imgH="6350000" progId="TCLayout.ActiveDocument.1">
                  <p:embed/>
                </p:oleObj>
              </mc:Choice>
              <mc:Fallback>
                <p:oleObj name="think-cell Slide" r:id="rId4" imgW="6350000" imgH="6350000" progId="TCLayout.ActiveDocument.1">
                  <p:embed/>
                  <p:pic>
                    <p:nvPicPr>
                      <p:cNvPr id="3" name="Object 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1" y="1601"/>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74" name="Rectangle 54"/>
          <p:cNvSpPr>
            <a:spLocks noGrp="1" noChangeArrowheads="1"/>
          </p:cNvSpPr>
          <p:nvPr>
            <p:ph type="ctrTitle"/>
          </p:nvPr>
        </p:nvSpPr>
        <p:spPr>
          <a:xfrm>
            <a:off x="2447449" y="1127699"/>
            <a:ext cx="6439100" cy="1990801"/>
          </a:xfrm>
        </p:spPr>
        <p:txBody>
          <a:bodyPr/>
          <a:lstStyle/>
          <a:p>
            <a:r>
              <a:rPr lang="en-US" b="1" dirty="0"/>
              <a:t>MassHealth 1115 Demonstration Waiver and Delivery System Restructuring Progress</a:t>
            </a:r>
            <a:endParaRPr lang="en-US" b="1" i="1" dirty="0"/>
          </a:p>
        </p:txBody>
      </p:sp>
      <p:sp>
        <p:nvSpPr>
          <p:cNvPr id="15" name="Document type"/>
          <p:cNvSpPr txBox="1">
            <a:spLocks noChangeArrowheads="1"/>
          </p:cNvSpPr>
          <p:nvPr/>
        </p:nvSpPr>
        <p:spPr bwMode="auto">
          <a:xfrm>
            <a:off x="2447448" y="4838253"/>
            <a:ext cx="493553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r>
              <a:rPr lang="en-US" sz="1400" b="1">
                <a:solidFill>
                  <a:schemeClr val="tx2"/>
                </a:solidFill>
                <a:latin typeface="+mn-lt"/>
              </a:rPr>
              <a:t>Public Meeting March 1, 2024</a:t>
            </a:r>
          </a:p>
        </p:txBody>
      </p:sp>
      <p:sp>
        <p:nvSpPr>
          <p:cNvPr id="18" name="TitleTopPlaceholder"/>
          <p:cNvSpPr>
            <a:spLocks noChangeArrowheads="1"/>
          </p:cNvSpPr>
          <p:nvPr/>
        </p:nvSpPr>
        <p:spPr bwMode="auto">
          <a:xfrm>
            <a:off x="1" y="3181363"/>
            <a:ext cx="2083214" cy="427766"/>
          </a:xfrm>
          <a:prstGeom prst="rect">
            <a:avLst/>
          </a:prstGeom>
          <a:solidFill>
            <a:srgbClr val="FFC000">
              <a:alpha val="80000"/>
            </a:srgbClr>
          </a:solidFill>
          <a:ln w="9525">
            <a:noFill/>
            <a:miter lim="800000"/>
            <a:headEnd/>
            <a:tailEnd/>
          </a:ln>
          <a:effectLst/>
        </p:spPr>
        <p:txBody>
          <a:bodyPr wrap="none" lIns="91312" tIns="45657" rIns="91312" bIns="45657" anchor="ctr"/>
          <a:lstStyle/>
          <a:p>
            <a:endParaRPr lang="en-US">
              <a:latin typeface="+mn-lt"/>
            </a:endParaRPr>
          </a:p>
        </p:txBody>
      </p:sp>
      <p:pic>
        <p:nvPicPr>
          <p:cNvPr id="13316" name="Picture 4" descr="http://upload.wikimedia.org/wikipedia/commons/thumb/8/82/Seal_of_Massachusetts.svg/2000px-Seal_of_Massachusetts.svg.png"/>
          <p:cNvPicPr>
            <a:picLocks noChangeAspect="1" noChangeArrowheads="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13545" y="1989212"/>
            <a:ext cx="2033903" cy="2033903"/>
          </a:xfrm>
          <a:prstGeom prst="rect">
            <a:avLst/>
          </a:prstGeom>
          <a:noFill/>
          <a:effectLst>
            <a:outerShdw blurRad="889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 name="Rectangle 54"/>
          <p:cNvSpPr txBox="1">
            <a:spLocks noChangeArrowheads="1"/>
          </p:cNvSpPr>
          <p:nvPr/>
        </p:nvSpPr>
        <p:spPr bwMode="auto">
          <a:xfrm>
            <a:off x="2447448" y="4231093"/>
            <a:ext cx="572405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895350" rtl="0" eaLnBrk="1" fontAlgn="base" hangingPunct="1">
              <a:spcBef>
                <a:spcPct val="0"/>
              </a:spcBef>
              <a:spcAft>
                <a:spcPct val="0"/>
              </a:spcAft>
              <a:tabLst>
                <a:tab pos="269875" algn="l"/>
              </a:tabLst>
              <a:defRPr sz="3200" b="0" baseline="0">
                <a:solidFill>
                  <a:schemeClr val="tx2"/>
                </a:solidFill>
                <a:latin typeface="+mj-lt"/>
                <a:ea typeface="+mj-ea"/>
                <a:cs typeface="+mj-cs"/>
              </a:defRPr>
            </a:lvl1pPr>
            <a:lvl2pPr algn="l" defTabSz="895350" rtl="0" eaLnBrk="1" fontAlgn="base" hangingPunct="1">
              <a:spcBef>
                <a:spcPct val="0"/>
              </a:spcBef>
              <a:spcAft>
                <a:spcPct val="0"/>
              </a:spcAft>
              <a:defRPr sz="1900" b="1">
                <a:solidFill>
                  <a:schemeClr val="tx2"/>
                </a:solidFill>
                <a:latin typeface="Arial" charset="0"/>
              </a:defRPr>
            </a:lvl2pPr>
            <a:lvl3pPr algn="l" defTabSz="895350" rtl="0" eaLnBrk="1" fontAlgn="base" hangingPunct="1">
              <a:spcBef>
                <a:spcPct val="0"/>
              </a:spcBef>
              <a:spcAft>
                <a:spcPct val="0"/>
              </a:spcAft>
              <a:defRPr sz="1900" b="1">
                <a:solidFill>
                  <a:schemeClr val="tx2"/>
                </a:solidFill>
                <a:latin typeface="Arial" charset="0"/>
              </a:defRPr>
            </a:lvl3pPr>
            <a:lvl4pPr algn="l" defTabSz="895350" rtl="0" eaLnBrk="1" fontAlgn="base" hangingPunct="1">
              <a:spcBef>
                <a:spcPct val="0"/>
              </a:spcBef>
              <a:spcAft>
                <a:spcPct val="0"/>
              </a:spcAft>
              <a:defRPr sz="1900" b="1">
                <a:solidFill>
                  <a:schemeClr val="tx2"/>
                </a:solidFill>
                <a:latin typeface="Arial" charset="0"/>
              </a:defRPr>
            </a:lvl4pPr>
            <a:lvl5pPr algn="l" defTabSz="895350" rtl="0" eaLnBrk="1" fontAlgn="base" hangingPunct="1">
              <a:spcBef>
                <a:spcPct val="0"/>
              </a:spcBef>
              <a:spcAft>
                <a:spcPct val="0"/>
              </a:spcAft>
              <a:defRPr sz="1900" b="1">
                <a:solidFill>
                  <a:schemeClr val="tx2"/>
                </a:solidFill>
                <a:latin typeface="Arial" charset="0"/>
              </a:defRPr>
            </a:lvl5pPr>
            <a:lvl6pPr marL="457200" algn="l" defTabSz="895350" rtl="0" eaLnBrk="1" fontAlgn="base" hangingPunct="1">
              <a:spcBef>
                <a:spcPct val="0"/>
              </a:spcBef>
              <a:spcAft>
                <a:spcPct val="0"/>
              </a:spcAft>
              <a:defRPr sz="1900" b="1">
                <a:solidFill>
                  <a:schemeClr val="tx2"/>
                </a:solidFill>
                <a:latin typeface="Arial" charset="0"/>
              </a:defRPr>
            </a:lvl6pPr>
            <a:lvl7pPr marL="914400" algn="l" defTabSz="895350" rtl="0" eaLnBrk="1" fontAlgn="base" hangingPunct="1">
              <a:spcBef>
                <a:spcPct val="0"/>
              </a:spcBef>
              <a:spcAft>
                <a:spcPct val="0"/>
              </a:spcAft>
              <a:defRPr sz="1900" b="1">
                <a:solidFill>
                  <a:schemeClr val="tx2"/>
                </a:solidFill>
                <a:latin typeface="Arial" charset="0"/>
              </a:defRPr>
            </a:lvl7pPr>
            <a:lvl8pPr marL="1371600" algn="l" defTabSz="895350" rtl="0" eaLnBrk="1" fontAlgn="base" hangingPunct="1">
              <a:spcBef>
                <a:spcPct val="0"/>
              </a:spcBef>
              <a:spcAft>
                <a:spcPct val="0"/>
              </a:spcAft>
              <a:defRPr sz="1900" b="1">
                <a:solidFill>
                  <a:schemeClr val="tx2"/>
                </a:solidFill>
                <a:latin typeface="Arial" charset="0"/>
              </a:defRPr>
            </a:lvl8pPr>
            <a:lvl9pPr marL="1828800" algn="l" defTabSz="895350" rtl="0" eaLnBrk="1" fontAlgn="base" hangingPunct="1">
              <a:spcBef>
                <a:spcPct val="0"/>
              </a:spcBef>
              <a:spcAft>
                <a:spcPct val="0"/>
              </a:spcAft>
              <a:defRPr sz="1900" b="1">
                <a:solidFill>
                  <a:schemeClr val="tx2"/>
                </a:solidFill>
                <a:latin typeface="Arial" charset="0"/>
              </a:defRPr>
            </a:lvl9pPr>
          </a:lstStyle>
          <a:p>
            <a:r>
              <a:rPr lang="en-US" sz="2000" kern="0"/>
              <a:t>Executive Office of Health &amp; Human Services</a:t>
            </a:r>
            <a:endParaRPr lang="en-US" sz="2000" b="1" kern="0"/>
          </a:p>
        </p:txBody>
      </p:sp>
    </p:spTree>
    <p:extLst>
      <p:ext uri="{BB962C8B-B14F-4D97-AF65-F5344CB8AC3E}">
        <p14:creationId xmlns:p14="http://schemas.microsoft.com/office/powerpoint/2010/main" val="26681581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Object 20" hidden="1">
            <a:extLst>
              <a:ext uri="{FF2B5EF4-FFF2-40B4-BE49-F238E27FC236}">
                <a16:creationId xmlns:a16="http://schemas.microsoft.com/office/drawing/2014/main" id="{B83E7A77-5C74-4E1E-BE2A-9DBAD69C7EB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5" progId="TCLayout.ActiveDocument.1">
                  <p:embed/>
                </p:oleObj>
              </mc:Choice>
              <mc:Fallback>
                <p:oleObj name="think-cell Slide" r:id="rId4" imgW="592" imgH="595" progId="TCLayout.ActiveDocument.1">
                  <p:embed/>
                  <p:pic>
                    <p:nvPicPr>
                      <p:cNvPr id="21" name="Object 20" hidden="1">
                        <a:extLst>
                          <a:ext uri="{FF2B5EF4-FFF2-40B4-BE49-F238E27FC236}">
                            <a16:creationId xmlns:a16="http://schemas.microsoft.com/office/drawing/2014/main" id="{B83E7A77-5C74-4E1E-BE2A-9DBAD69C7EB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591614B-DEB5-4465-AD95-2BFDF6410EB6}"/>
              </a:ext>
            </a:extLst>
          </p:cNvPr>
          <p:cNvSpPr>
            <a:spLocks noGrp="1"/>
          </p:cNvSpPr>
          <p:nvPr>
            <p:ph type="title"/>
          </p:nvPr>
        </p:nvSpPr>
        <p:spPr>
          <a:xfrm>
            <a:off x="94268" y="112699"/>
            <a:ext cx="7892882" cy="553998"/>
          </a:xfrm>
        </p:spPr>
        <p:txBody>
          <a:bodyPr vert="horz"/>
          <a:lstStyle/>
          <a:p>
            <a:pPr marL="338138"/>
            <a:r>
              <a:rPr lang="en-US"/>
              <a:t>Members in ACOs Have Retained Higher Rates of Primary Care and Achieved Sharper Declines in Physical Health Inpatient Admissions</a:t>
            </a:r>
          </a:p>
        </p:txBody>
      </p:sp>
      <p:sp>
        <p:nvSpPr>
          <p:cNvPr id="10" name="TextBox 9">
            <a:extLst>
              <a:ext uri="{FF2B5EF4-FFF2-40B4-BE49-F238E27FC236}">
                <a16:creationId xmlns:a16="http://schemas.microsoft.com/office/drawing/2014/main" id="{46FA610D-3A16-47DE-B83E-50C2ECBB2F80}"/>
              </a:ext>
            </a:extLst>
          </p:cNvPr>
          <p:cNvSpPr txBox="1"/>
          <p:nvPr/>
        </p:nvSpPr>
        <p:spPr>
          <a:xfrm>
            <a:off x="4920826" y="1188912"/>
            <a:ext cx="3610751" cy="1952535"/>
          </a:xfrm>
          <a:prstGeom prst="rect">
            <a:avLst/>
          </a:prstGeom>
          <a:noFill/>
        </p:spPr>
        <p:txBody>
          <a:bodyPr wrap="square" lIns="89611" tIns="44806" rIns="89611" bIns="44806" rtlCol="0" anchor="t">
            <a:spAutoFit/>
          </a:bodyPr>
          <a:lstStyle/>
          <a:p>
            <a:pPr marL="172720" indent="-171450">
              <a:buFont typeface="Arial" panose="020B0604020202020204" pitchFamily="34" charset="0"/>
              <a:buChar char="•"/>
            </a:pPr>
            <a:r>
              <a:rPr lang="en-US" sz="1500">
                <a:latin typeface="Arial"/>
                <a:cs typeface="Arial"/>
              </a:rPr>
              <a:t>From 2019 to 2021, PCP visits remained higher among ACO members than non-ACO members. </a:t>
            </a:r>
            <a:endParaRPr lang="en-US" sz="1500">
              <a:cs typeface="Arial"/>
            </a:endParaRPr>
          </a:p>
          <a:p>
            <a:pPr marL="743585" lvl="1" indent="-285750">
              <a:buFont typeface="Courier New" panose="020B0604020202020204" pitchFamily="34" charset="0"/>
              <a:buChar char="o"/>
            </a:pPr>
            <a:r>
              <a:rPr lang="en-US" sz="1500" b="1">
                <a:latin typeface="Arial"/>
                <a:cs typeface="Arial"/>
              </a:rPr>
              <a:t>PCP visits were higher among ACO members by 11% on average</a:t>
            </a:r>
            <a:r>
              <a:rPr lang="en-US" sz="1500">
                <a:latin typeface="Arial"/>
                <a:cs typeface="Arial"/>
              </a:rPr>
              <a:t>. </a:t>
            </a:r>
            <a:endParaRPr lang="en-US" sz="1500">
              <a:cs typeface="Arial"/>
            </a:endParaRPr>
          </a:p>
          <a:p>
            <a:pPr marL="172720" indent="-171450">
              <a:buFont typeface="Arial" panose="020B0604020202020204" pitchFamily="34" charset="0"/>
              <a:buChar char="•"/>
            </a:pPr>
            <a:endParaRPr lang="en-US" sz="1500">
              <a:cs typeface="Arial" charset="0"/>
            </a:endParaRPr>
          </a:p>
          <a:p>
            <a:pPr marL="1270"/>
            <a:endParaRPr lang="en-US">
              <a:cs typeface="Arial" charset="0"/>
            </a:endParaRPr>
          </a:p>
        </p:txBody>
      </p:sp>
      <p:sp>
        <p:nvSpPr>
          <p:cNvPr id="8" name="Oval 7">
            <a:extLst>
              <a:ext uri="{FF2B5EF4-FFF2-40B4-BE49-F238E27FC236}">
                <a16:creationId xmlns:a16="http://schemas.microsoft.com/office/drawing/2014/main" id="{F22D5A73-D30B-00F8-3D32-76104326E5BA}"/>
              </a:ext>
            </a:extLst>
          </p:cNvPr>
          <p:cNvSpPr/>
          <p:nvPr/>
        </p:nvSpPr>
        <p:spPr>
          <a:xfrm>
            <a:off x="99779" y="97458"/>
            <a:ext cx="295564" cy="295564"/>
          </a:xfrm>
          <a:prstGeom prst="ellipse">
            <a:avLst/>
          </a:prstGeom>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algn="ctr"/>
            <a:r>
              <a:rPr lang="en-US" b="1">
                <a:solidFill>
                  <a:schemeClr val="tx1"/>
                </a:solidFill>
                <a:cs typeface="Arial"/>
              </a:rPr>
              <a:t>2</a:t>
            </a:r>
          </a:p>
        </p:txBody>
      </p:sp>
      <p:sp>
        <p:nvSpPr>
          <p:cNvPr id="16" name="TextBox 15">
            <a:extLst>
              <a:ext uri="{FF2B5EF4-FFF2-40B4-BE49-F238E27FC236}">
                <a16:creationId xmlns:a16="http://schemas.microsoft.com/office/drawing/2014/main" id="{5A2EA254-F60E-FE61-4D20-42D89A29E323}"/>
              </a:ext>
            </a:extLst>
          </p:cNvPr>
          <p:cNvSpPr txBox="1"/>
          <p:nvPr/>
        </p:nvSpPr>
        <p:spPr>
          <a:xfrm>
            <a:off x="4920826" y="3921263"/>
            <a:ext cx="3839179" cy="2183368"/>
          </a:xfrm>
          <a:prstGeom prst="rect">
            <a:avLst/>
          </a:prstGeom>
          <a:noFill/>
        </p:spPr>
        <p:txBody>
          <a:bodyPr wrap="square" lIns="89611" tIns="44806" rIns="89611" bIns="44806" rtlCol="0" anchor="t">
            <a:spAutoFit/>
          </a:bodyPr>
          <a:lstStyle/>
          <a:p>
            <a:pPr marL="172720" indent="-171450">
              <a:buFont typeface="Arial" panose="020B0604020202020204" pitchFamily="34" charset="0"/>
              <a:buChar char="•"/>
            </a:pPr>
            <a:r>
              <a:rPr lang="en-US" sz="1500">
                <a:latin typeface="Arial"/>
                <a:cs typeface="Arial"/>
              </a:rPr>
              <a:t>ACO members saw greater declines in Physical Health (PH) Inpatient Admissions from 2019 to 2021 compared to non-ACO members.</a:t>
            </a:r>
          </a:p>
          <a:p>
            <a:pPr marL="629332" lvl="1" indent="-171450">
              <a:buFont typeface="Arial" panose="020B0604020202020204" pitchFamily="34" charset="0"/>
              <a:buChar char="•"/>
            </a:pPr>
            <a:r>
              <a:rPr lang="en-US" sz="1500">
                <a:latin typeface="Arial"/>
                <a:cs typeface="Arial"/>
              </a:rPr>
              <a:t>From 2019 to 2021, </a:t>
            </a:r>
            <a:r>
              <a:rPr lang="en-US" sz="1500" b="1">
                <a:latin typeface="Arial"/>
                <a:cs typeface="Arial"/>
              </a:rPr>
              <a:t>ACOs saw a 16%</a:t>
            </a:r>
            <a:r>
              <a:rPr lang="en-US" sz="1500">
                <a:latin typeface="Arial"/>
                <a:cs typeface="Arial"/>
              </a:rPr>
              <a:t> </a:t>
            </a:r>
            <a:r>
              <a:rPr lang="en-US" sz="1500" b="1">
                <a:latin typeface="Arial"/>
                <a:cs typeface="Arial"/>
              </a:rPr>
              <a:t>decline in PH inpatient admissions versus a 5% decline for non-ACO plans. </a:t>
            </a:r>
            <a:endParaRPr lang="en-US" sz="1500">
              <a:cs typeface="Arial" charset="0"/>
            </a:endParaRPr>
          </a:p>
          <a:p>
            <a:pPr marL="1270"/>
            <a:endParaRPr lang="en-US">
              <a:cs typeface="Arial" charset="0"/>
            </a:endParaRPr>
          </a:p>
        </p:txBody>
      </p:sp>
      <p:sp>
        <p:nvSpPr>
          <p:cNvPr id="5" name="TextBox 4">
            <a:extLst>
              <a:ext uri="{FF2B5EF4-FFF2-40B4-BE49-F238E27FC236}">
                <a16:creationId xmlns:a16="http://schemas.microsoft.com/office/drawing/2014/main" id="{E9E7F80A-EE01-D4F8-8D0B-D3A5707640A6}"/>
              </a:ext>
            </a:extLst>
          </p:cNvPr>
          <p:cNvSpPr txBox="1"/>
          <p:nvPr/>
        </p:nvSpPr>
        <p:spPr>
          <a:xfrm>
            <a:off x="118780" y="867592"/>
            <a:ext cx="4453230" cy="321320"/>
          </a:xfrm>
          <a:prstGeom prst="rect">
            <a:avLst/>
          </a:prstGeom>
          <a:noFill/>
        </p:spPr>
        <p:txBody>
          <a:bodyPr wrap="square" lIns="89611" tIns="44806" rIns="89611" bIns="44806" rtlCol="0" anchor="t">
            <a:spAutoFit/>
          </a:bodyPr>
          <a:lstStyle/>
          <a:p>
            <a:pPr marL="1270"/>
            <a:r>
              <a:rPr lang="en-US" sz="1500" b="1">
                <a:latin typeface="Arial"/>
                <a:cs typeface="Arial"/>
              </a:rPr>
              <a:t>2019-2021 PCP Visits</a:t>
            </a:r>
            <a:endParaRPr lang="en-US" sz="1500" b="1">
              <a:cs typeface="Arial"/>
            </a:endParaRPr>
          </a:p>
        </p:txBody>
      </p:sp>
      <p:sp>
        <p:nvSpPr>
          <p:cNvPr id="7" name="TextBox 6">
            <a:extLst>
              <a:ext uri="{FF2B5EF4-FFF2-40B4-BE49-F238E27FC236}">
                <a16:creationId xmlns:a16="http://schemas.microsoft.com/office/drawing/2014/main" id="{8F9A6F63-B656-1BD3-39FB-01FFC13ADE3F}"/>
              </a:ext>
            </a:extLst>
          </p:cNvPr>
          <p:cNvSpPr txBox="1"/>
          <p:nvPr/>
        </p:nvSpPr>
        <p:spPr>
          <a:xfrm>
            <a:off x="118780" y="3599943"/>
            <a:ext cx="6174444" cy="321320"/>
          </a:xfrm>
          <a:prstGeom prst="rect">
            <a:avLst/>
          </a:prstGeom>
          <a:noFill/>
        </p:spPr>
        <p:txBody>
          <a:bodyPr wrap="square" lIns="89611" tIns="44806" rIns="89611" bIns="44806" rtlCol="0" anchor="t">
            <a:spAutoFit/>
          </a:bodyPr>
          <a:lstStyle/>
          <a:p>
            <a:pPr marL="1270"/>
            <a:r>
              <a:rPr lang="en-US" sz="1500" b="1">
                <a:latin typeface="Arial"/>
                <a:cs typeface="Arial"/>
              </a:rPr>
              <a:t>2019-2021 Physical Health Inpatient Admissions </a:t>
            </a:r>
            <a:endParaRPr lang="en-US" sz="1500" b="1">
              <a:cs typeface="Arial"/>
            </a:endParaRPr>
          </a:p>
        </p:txBody>
      </p:sp>
      <p:pic>
        <p:nvPicPr>
          <p:cNvPr id="6" name="Picture 5">
            <a:extLst>
              <a:ext uri="{FF2B5EF4-FFF2-40B4-BE49-F238E27FC236}">
                <a16:creationId xmlns:a16="http://schemas.microsoft.com/office/drawing/2014/main" id="{900B6FA7-9F7C-9BD6-906B-4F44DE2F626D}"/>
              </a:ext>
            </a:extLst>
          </p:cNvPr>
          <p:cNvPicPr>
            <a:picLocks noChangeAspect="1"/>
          </p:cNvPicPr>
          <p:nvPr/>
        </p:nvPicPr>
        <p:blipFill>
          <a:blip r:embed="rId6"/>
          <a:stretch>
            <a:fillRect/>
          </a:stretch>
        </p:blipFill>
        <p:spPr>
          <a:xfrm>
            <a:off x="120643" y="1188912"/>
            <a:ext cx="4717301" cy="2291293"/>
          </a:xfrm>
          <a:prstGeom prst="rect">
            <a:avLst/>
          </a:prstGeom>
        </p:spPr>
      </p:pic>
      <p:grpSp>
        <p:nvGrpSpPr>
          <p:cNvPr id="9" name="Group 8">
            <a:extLst>
              <a:ext uri="{FF2B5EF4-FFF2-40B4-BE49-F238E27FC236}">
                <a16:creationId xmlns:a16="http://schemas.microsoft.com/office/drawing/2014/main" id="{A71DBFC1-7392-215B-6114-78ED16DE38C6}"/>
              </a:ext>
            </a:extLst>
          </p:cNvPr>
          <p:cNvGrpSpPr/>
          <p:nvPr/>
        </p:nvGrpSpPr>
        <p:grpSpPr>
          <a:xfrm>
            <a:off x="122258" y="3942106"/>
            <a:ext cx="4714775" cy="2463167"/>
            <a:chOff x="122258" y="3888316"/>
            <a:chExt cx="4714775" cy="2463167"/>
          </a:xfrm>
        </p:grpSpPr>
        <p:pic>
          <p:nvPicPr>
            <p:cNvPr id="4" name="Picture 3">
              <a:extLst>
                <a:ext uri="{FF2B5EF4-FFF2-40B4-BE49-F238E27FC236}">
                  <a16:creationId xmlns:a16="http://schemas.microsoft.com/office/drawing/2014/main" id="{95D3C3DB-91B9-390C-6B0C-3D062F13C2A8}"/>
                </a:ext>
              </a:extLst>
            </p:cNvPr>
            <p:cNvPicPr>
              <a:picLocks noChangeAspect="1"/>
            </p:cNvPicPr>
            <p:nvPr/>
          </p:nvPicPr>
          <p:blipFill>
            <a:blip r:embed="rId7"/>
            <a:stretch>
              <a:fillRect/>
            </a:stretch>
          </p:blipFill>
          <p:spPr>
            <a:xfrm>
              <a:off x="122258" y="3888316"/>
              <a:ext cx="4714775" cy="2463167"/>
            </a:xfrm>
            <a:prstGeom prst="rect">
              <a:avLst/>
            </a:prstGeom>
          </p:spPr>
        </p:pic>
        <p:pic>
          <p:nvPicPr>
            <p:cNvPr id="14" name="Picture 13">
              <a:extLst>
                <a:ext uri="{FF2B5EF4-FFF2-40B4-BE49-F238E27FC236}">
                  <a16:creationId xmlns:a16="http://schemas.microsoft.com/office/drawing/2014/main" id="{845F4FF4-E518-E77C-0634-0810CE98B97B}"/>
                </a:ext>
              </a:extLst>
            </p:cNvPr>
            <p:cNvPicPr>
              <a:picLocks noChangeAspect="1"/>
            </p:cNvPicPr>
            <p:nvPr/>
          </p:nvPicPr>
          <p:blipFill>
            <a:blip r:embed="rId8"/>
            <a:stretch>
              <a:fillRect/>
            </a:stretch>
          </p:blipFill>
          <p:spPr>
            <a:xfrm>
              <a:off x="449856" y="3906889"/>
              <a:ext cx="4122139" cy="1318009"/>
            </a:xfrm>
            <a:prstGeom prst="rect">
              <a:avLst/>
            </a:prstGeom>
          </p:spPr>
        </p:pic>
      </p:grpSp>
      <p:sp>
        <p:nvSpPr>
          <p:cNvPr id="11" name="TextBox 10">
            <a:extLst>
              <a:ext uri="{FF2B5EF4-FFF2-40B4-BE49-F238E27FC236}">
                <a16:creationId xmlns:a16="http://schemas.microsoft.com/office/drawing/2014/main" id="{B940C5A9-705E-535D-E76F-9058E4750C35}"/>
              </a:ext>
            </a:extLst>
          </p:cNvPr>
          <p:cNvSpPr txBox="1"/>
          <p:nvPr/>
        </p:nvSpPr>
        <p:spPr>
          <a:xfrm rot="16200000">
            <a:off x="-474627" y="2079637"/>
            <a:ext cx="1449436" cy="246221"/>
          </a:xfrm>
          <a:prstGeom prst="rect">
            <a:avLst/>
          </a:prstGeom>
          <a:noFill/>
        </p:spPr>
        <p:txBody>
          <a:bodyPr wrap="none" rtlCol="0">
            <a:spAutoFit/>
          </a:bodyPr>
          <a:lstStyle/>
          <a:p>
            <a:r>
              <a:rPr lang="en-US" sz="1000">
                <a:solidFill>
                  <a:schemeClr val="tx1">
                    <a:lumMod val="50000"/>
                    <a:lumOff val="50000"/>
                  </a:schemeClr>
                </a:solidFill>
              </a:rPr>
              <a:t>Visits per 1k members</a:t>
            </a:r>
          </a:p>
        </p:txBody>
      </p:sp>
      <p:sp>
        <p:nvSpPr>
          <p:cNvPr id="12" name="TextBox 11">
            <a:extLst>
              <a:ext uri="{FF2B5EF4-FFF2-40B4-BE49-F238E27FC236}">
                <a16:creationId xmlns:a16="http://schemas.microsoft.com/office/drawing/2014/main" id="{AA5545C8-28CD-E218-A06F-100EB1021056}"/>
              </a:ext>
            </a:extLst>
          </p:cNvPr>
          <p:cNvSpPr txBox="1"/>
          <p:nvPr/>
        </p:nvSpPr>
        <p:spPr>
          <a:xfrm rot="16200000">
            <a:off x="-666185" y="4896201"/>
            <a:ext cx="1832553" cy="246221"/>
          </a:xfrm>
          <a:prstGeom prst="rect">
            <a:avLst/>
          </a:prstGeom>
          <a:noFill/>
        </p:spPr>
        <p:txBody>
          <a:bodyPr wrap="none" rtlCol="0">
            <a:spAutoFit/>
          </a:bodyPr>
          <a:lstStyle/>
          <a:p>
            <a:r>
              <a:rPr lang="en-US" sz="1000">
                <a:solidFill>
                  <a:schemeClr val="tx1">
                    <a:lumMod val="50000"/>
                    <a:lumOff val="50000"/>
                  </a:schemeClr>
                </a:solidFill>
              </a:rPr>
              <a:t>Admissions  per 1k members</a:t>
            </a:r>
          </a:p>
        </p:txBody>
      </p:sp>
    </p:spTree>
    <p:extLst>
      <p:ext uri="{BB962C8B-B14F-4D97-AF65-F5344CB8AC3E}">
        <p14:creationId xmlns:p14="http://schemas.microsoft.com/office/powerpoint/2010/main" val="39300165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Object 15" hidden="1">
            <a:extLst>
              <a:ext uri="{FF2B5EF4-FFF2-40B4-BE49-F238E27FC236}">
                <a16:creationId xmlns:a16="http://schemas.microsoft.com/office/drawing/2014/main" id="{A65F64AE-5FA7-45BA-AB65-173D49692F3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592" imgH="595" progId="TCLayout.ActiveDocument.1">
                  <p:embed/>
                </p:oleObj>
              </mc:Choice>
              <mc:Fallback>
                <p:oleObj name="think-cell Slide" r:id="rId5" imgW="592" imgH="595" progId="TCLayout.ActiveDocument.1">
                  <p:embed/>
                  <p:pic>
                    <p:nvPicPr>
                      <p:cNvPr id="16" name="Object 15" hidden="1">
                        <a:extLst>
                          <a:ext uri="{FF2B5EF4-FFF2-40B4-BE49-F238E27FC236}">
                            <a16:creationId xmlns:a16="http://schemas.microsoft.com/office/drawing/2014/main" id="{A65F64AE-5FA7-45BA-AB65-173D49692F33}"/>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628EC35-525C-4CC7-A0EC-7FE7AB9CE248}"/>
              </a:ext>
            </a:extLst>
          </p:cNvPr>
          <p:cNvSpPr/>
          <p:nvPr>
            <p:custDataLst>
              <p:tags r:id="rId2"/>
            </p:custDataLst>
          </p:nvPr>
        </p:nvSpPr>
        <p:spPr>
          <a:xfrm>
            <a:off x="0" y="0"/>
            <a:ext cx="158750" cy="158750"/>
          </a:xfrm>
          <a:prstGeom prst="rect">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err="1">
              <a:ln>
                <a:noFill/>
              </a:ln>
              <a:solidFill>
                <a:srgbClr val="000000"/>
              </a:solidFill>
              <a:effectLst/>
              <a:uLnTx/>
              <a:uFillTx/>
              <a:latin typeface="Arial" panose="020B0604020202020204" pitchFamily="34" charset="0"/>
              <a:ea typeface="ＭＳ Ｐゴシック" panose="020B0600070205080204" pitchFamily="34" charset="-128"/>
              <a:cs typeface="+mn-cs"/>
              <a:sym typeface="Arial" panose="020B0604020202020204" pitchFamily="34" charset="0"/>
            </a:endParaRPr>
          </a:p>
        </p:txBody>
      </p:sp>
      <p:sp>
        <p:nvSpPr>
          <p:cNvPr id="3" name="Title 3">
            <a:extLst>
              <a:ext uri="{FF2B5EF4-FFF2-40B4-BE49-F238E27FC236}">
                <a16:creationId xmlns:a16="http://schemas.microsoft.com/office/drawing/2014/main" id="{0DB245E5-71E7-47D5-91C9-8F24D871E298}"/>
              </a:ext>
            </a:extLst>
          </p:cNvPr>
          <p:cNvSpPr>
            <a:spLocks noGrp="1"/>
          </p:cNvSpPr>
          <p:nvPr>
            <p:ph type="title"/>
          </p:nvPr>
        </p:nvSpPr>
        <p:spPr>
          <a:xfrm>
            <a:off x="94268" y="103555"/>
            <a:ext cx="7892882" cy="830997"/>
          </a:xfrm>
        </p:spPr>
        <p:txBody>
          <a:bodyPr vert="horz"/>
          <a:lstStyle/>
          <a:p>
            <a:pPr marL="338138"/>
            <a:r>
              <a:rPr lang="en-US"/>
              <a:t>Telehealth Utilization for Outpatient BH Services Remained Consistent while Telehealth Utilization for PCP and Other Services Declined from 2020 to 2021 for ACO and Non-ACO Members</a:t>
            </a:r>
          </a:p>
        </p:txBody>
      </p:sp>
      <p:sp>
        <p:nvSpPr>
          <p:cNvPr id="9" name="TextBox 8">
            <a:extLst>
              <a:ext uri="{FF2B5EF4-FFF2-40B4-BE49-F238E27FC236}">
                <a16:creationId xmlns:a16="http://schemas.microsoft.com/office/drawing/2014/main" id="{E82E94EC-7269-4E03-A109-C298D05131E2}"/>
              </a:ext>
            </a:extLst>
          </p:cNvPr>
          <p:cNvSpPr txBox="1"/>
          <p:nvPr/>
        </p:nvSpPr>
        <p:spPr>
          <a:xfrm rot="16200000">
            <a:off x="-234716" y="3200411"/>
            <a:ext cx="2212875" cy="275153"/>
          </a:xfrm>
          <a:prstGeom prst="rect">
            <a:avLst/>
          </a:prstGeom>
          <a:noFill/>
        </p:spPr>
        <p:txBody>
          <a:bodyPr wrap="none" lIns="89611" tIns="44806" rIns="89611" bIns="44806" rtlCol="0">
            <a:spAutoFit/>
          </a:bodyPr>
          <a:lstStyle/>
          <a:p>
            <a:pPr marL="1588"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a:cs typeface="+mn-cs"/>
              </a:rPr>
              <a:t>Telehealth visits per member</a:t>
            </a:r>
          </a:p>
        </p:txBody>
      </p:sp>
      <p:sp>
        <p:nvSpPr>
          <p:cNvPr id="23" name="TextBox 22">
            <a:extLst>
              <a:ext uri="{FF2B5EF4-FFF2-40B4-BE49-F238E27FC236}">
                <a16:creationId xmlns:a16="http://schemas.microsoft.com/office/drawing/2014/main" id="{055D657A-AEB0-49DC-90F7-0B4AF306098D}"/>
              </a:ext>
            </a:extLst>
          </p:cNvPr>
          <p:cNvSpPr txBox="1"/>
          <p:nvPr/>
        </p:nvSpPr>
        <p:spPr>
          <a:xfrm>
            <a:off x="5076861" y="1121662"/>
            <a:ext cx="3569676" cy="4478149"/>
          </a:xfrm>
          <a:prstGeom prst="rect">
            <a:avLst/>
          </a:prstGeom>
          <a:noFill/>
        </p:spPr>
        <p:txBody>
          <a:bodyPr wrap="square" lIns="91440" tIns="45720" rIns="91440" bIns="45720" anchor="t">
            <a:spAutoFit/>
          </a:bodyPr>
          <a:lstStyle/>
          <a:p>
            <a:pPr marL="285750" indent="-285750" defTabSz="932962">
              <a:spcBef>
                <a:spcPts val="1800"/>
              </a:spcBef>
              <a:buFont typeface="Arial" panose="020B0604020202020204" pitchFamily="34" charset="0"/>
              <a:buChar char="•"/>
              <a:defRPr/>
            </a:pPr>
            <a:r>
              <a:rPr lang="en-US">
                <a:solidFill>
                  <a:srgbClr val="000000"/>
                </a:solidFill>
                <a:latin typeface="Arial"/>
                <a:ea typeface="ＭＳ Ｐゴシック"/>
                <a:cs typeface="Arial"/>
              </a:rPr>
              <a:t>Health</a:t>
            </a:r>
            <a:r>
              <a:rPr kumimoji="0" lang="en-US" sz="1600" b="0" i="0" u="none" strike="noStrike" kern="1200" cap="none" spc="0" normalizeH="0" baseline="0" noProof="0">
                <a:ln>
                  <a:noFill/>
                </a:ln>
                <a:solidFill>
                  <a:srgbClr val="000000"/>
                </a:solidFill>
                <a:effectLst/>
                <a:uLnTx/>
                <a:uFillTx/>
                <a:latin typeface="Arial"/>
                <a:ea typeface="ＭＳ Ｐゴシック"/>
                <a:cs typeface="Arial"/>
              </a:rPr>
              <a:t> care providers </a:t>
            </a:r>
            <a:r>
              <a:rPr kumimoji="0" lang="en-US" sz="1600" b="1" i="0" u="none" strike="noStrike" kern="1200" cap="none" spc="0" normalizeH="0" baseline="0" noProof="0">
                <a:ln>
                  <a:noFill/>
                </a:ln>
                <a:solidFill>
                  <a:srgbClr val="000000"/>
                </a:solidFill>
                <a:effectLst/>
                <a:uLnTx/>
                <a:uFillTx/>
                <a:latin typeface="Arial"/>
                <a:ea typeface="ＭＳ Ｐゴシック"/>
                <a:cs typeface="Arial"/>
              </a:rPr>
              <a:t>pivoted to services delivered via telehealth </a:t>
            </a:r>
            <a:r>
              <a:rPr kumimoji="0" lang="en-US" sz="1600" b="0" i="0" u="none" strike="noStrike" kern="1200" cap="none" spc="0" normalizeH="0" baseline="0" noProof="0">
                <a:ln>
                  <a:noFill/>
                </a:ln>
                <a:solidFill>
                  <a:srgbClr val="000000"/>
                </a:solidFill>
                <a:effectLst/>
                <a:uLnTx/>
                <a:uFillTx/>
                <a:latin typeface="Arial"/>
                <a:ea typeface="ＭＳ Ｐゴシック"/>
                <a:cs typeface="Arial"/>
              </a:rPr>
              <a:t>amidst the pandemic</a:t>
            </a:r>
            <a:r>
              <a:rPr lang="en-US">
                <a:solidFill>
                  <a:srgbClr val="000000"/>
                </a:solidFill>
                <a:latin typeface="Arial"/>
                <a:ea typeface="ＭＳ Ｐゴシック"/>
                <a:cs typeface="Arial"/>
              </a:rPr>
              <a:t> in 2020 and 2021. </a:t>
            </a:r>
          </a:p>
          <a:p>
            <a:pPr marL="742362" lvl="1" indent="-285750" defTabSz="932962">
              <a:spcBef>
                <a:spcPts val="600"/>
              </a:spcBef>
              <a:buFont typeface="Courier New" panose="02070309020205020404" pitchFamily="49" charset="0"/>
              <a:buChar char="o"/>
              <a:defRPr/>
            </a:pPr>
            <a:r>
              <a:rPr lang="en-US">
                <a:solidFill>
                  <a:srgbClr val="000000"/>
                </a:solidFill>
                <a:latin typeface="Arial"/>
                <a:ea typeface="ＭＳ Ｐゴシック"/>
                <a:cs typeface="Arial"/>
              </a:rPr>
              <a:t>Telehealth rates were 0.005 visits per member in 2019.</a:t>
            </a:r>
            <a:endParaRPr kumimoji="0" lang="en-US" b="0" i="0" u="none" strike="noStrike" kern="1200" cap="none" spc="0" normalizeH="0" baseline="0" noProof="0">
              <a:ln>
                <a:noFill/>
              </a:ln>
              <a:solidFill>
                <a:srgbClr val="000000"/>
              </a:solidFill>
              <a:effectLst/>
              <a:uLnTx/>
              <a:uFillTx/>
              <a:latin typeface="Arial" charset="0"/>
              <a:ea typeface="ＭＳ Ｐゴシック"/>
              <a:cs typeface="+mn-cs"/>
            </a:endParaRPr>
          </a:p>
          <a:p>
            <a:pPr marL="285750" marR="0" lvl="0" indent="-285750" algn="l" defTabSz="932962" rtl="0" eaLnBrk="1" fontAlgn="base" latinLnBrk="0" hangingPunct="1">
              <a:lnSpc>
                <a:spcPct val="100000"/>
              </a:lnSpc>
              <a:spcBef>
                <a:spcPts val="1800"/>
              </a:spcBef>
              <a:spcAft>
                <a:spcPct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ＭＳ Ｐゴシック"/>
                <a:cs typeface="Arial"/>
              </a:rPr>
              <a:t>Telehealth utilization did not vary significantly between members enrolled in ACOs and those enrolled in other managed care plans.</a:t>
            </a:r>
            <a:endParaRPr lang="en-US" sz="1600" b="0" i="0" u="none" strike="noStrike" kern="1200" cap="none" spc="0" normalizeH="0" baseline="0" noProof="0">
              <a:ln>
                <a:noFill/>
              </a:ln>
              <a:solidFill>
                <a:srgbClr val="000000"/>
              </a:solidFill>
              <a:effectLst/>
              <a:uLnTx/>
              <a:uFillTx/>
              <a:latin typeface="Arial"/>
              <a:ea typeface="ＭＳ Ｐゴシック"/>
              <a:cs typeface="Arial"/>
            </a:endParaRPr>
          </a:p>
          <a:p>
            <a:pPr marL="285750" marR="0" lvl="0" indent="-285750" algn="l" defTabSz="932962" rtl="0" eaLnBrk="1" fontAlgn="base" latinLnBrk="0" hangingPunct="1">
              <a:lnSpc>
                <a:spcPct val="100000"/>
              </a:lnSpc>
              <a:spcBef>
                <a:spcPts val="1800"/>
              </a:spcBef>
              <a:spcAft>
                <a:spcPct val="0"/>
              </a:spcAft>
              <a:buClrTx/>
              <a:buSzTx/>
              <a:buFont typeface="Arial" panose="020B0604020202020204" pitchFamily="34" charset="0"/>
              <a:buChar char="•"/>
              <a:tabLst/>
              <a:defRPr/>
            </a:pPr>
            <a:r>
              <a:rPr kumimoji="0" lang="en-US" sz="1600" b="1" i="0" u="none" strike="noStrike" kern="1200" cap="none" spc="0" normalizeH="0" baseline="0" noProof="0">
                <a:ln>
                  <a:noFill/>
                </a:ln>
                <a:solidFill>
                  <a:srgbClr val="000000"/>
                </a:solidFill>
                <a:effectLst/>
                <a:uLnTx/>
                <a:uFillTx/>
                <a:latin typeface="Arial"/>
                <a:ea typeface="ＭＳ Ｐゴシック"/>
                <a:cs typeface="Arial"/>
              </a:rPr>
              <a:t>Outpatient BH services </a:t>
            </a:r>
            <a:r>
              <a:rPr kumimoji="0" lang="en-US" sz="1600" b="0" i="0" u="none" strike="noStrike" kern="1200" cap="none" spc="0" normalizeH="0" baseline="0" noProof="0">
                <a:ln>
                  <a:noFill/>
                </a:ln>
                <a:solidFill>
                  <a:srgbClr val="000000"/>
                </a:solidFill>
                <a:effectLst/>
                <a:uLnTx/>
                <a:uFillTx/>
                <a:latin typeface="Arial"/>
                <a:ea typeface="ＭＳ Ｐゴシック"/>
                <a:cs typeface="Arial"/>
              </a:rPr>
              <a:t>accounted for ~75% of total telehealth utilization for ACO and non-ACO members in 2021. </a:t>
            </a:r>
            <a:endParaRPr lang="en-US" sz="1600" b="0" i="0" u="none" strike="noStrike" kern="1200" cap="none" spc="0" normalizeH="0" baseline="0" noProof="0">
              <a:ln>
                <a:noFill/>
              </a:ln>
              <a:solidFill>
                <a:srgbClr val="000000"/>
              </a:solidFill>
              <a:effectLst/>
              <a:uLnTx/>
              <a:uFillTx/>
              <a:ea typeface="ＭＳ Ｐゴシック"/>
              <a:cs typeface="Arial"/>
            </a:endParaRPr>
          </a:p>
        </p:txBody>
      </p:sp>
      <p:sp>
        <p:nvSpPr>
          <p:cNvPr id="11" name="Oval 10">
            <a:extLst>
              <a:ext uri="{FF2B5EF4-FFF2-40B4-BE49-F238E27FC236}">
                <a16:creationId xmlns:a16="http://schemas.microsoft.com/office/drawing/2014/main" id="{73B40424-EF26-9652-3E82-23926FE1714B}"/>
              </a:ext>
            </a:extLst>
          </p:cNvPr>
          <p:cNvSpPr/>
          <p:nvPr/>
        </p:nvSpPr>
        <p:spPr>
          <a:xfrm>
            <a:off x="74727" y="97458"/>
            <a:ext cx="295564" cy="295564"/>
          </a:xfrm>
          <a:prstGeom prst="ellipse">
            <a:avLst/>
          </a:prstGeom>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1">
                <a:solidFill>
                  <a:srgbClr val="000000"/>
                </a:solidFill>
                <a:latin typeface="Arial"/>
                <a:ea typeface="ＭＳ Ｐゴシック"/>
                <a:cs typeface="Arial"/>
              </a:rPr>
              <a:t>2</a:t>
            </a:r>
            <a:endParaRPr lang="en-US" sz="1600" b="1"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4" name="TextBox 13">
            <a:extLst>
              <a:ext uri="{FF2B5EF4-FFF2-40B4-BE49-F238E27FC236}">
                <a16:creationId xmlns:a16="http://schemas.microsoft.com/office/drawing/2014/main" id="{FCB3186B-8F87-42EF-8CFF-0235446472BC}"/>
              </a:ext>
            </a:extLst>
          </p:cNvPr>
          <p:cNvSpPr txBox="1"/>
          <p:nvPr/>
        </p:nvSpPr>
        <p:spPr>
          <a:xfrm>
            <a:off x="1498002" y="1513798"/>
            <a:ext cx="565496" cy="283606"/>
          </a:xfrm>
          <a:prstGeom prst="rect">
            <a:avLst/>
          </a:prstGeom>
          <a:noFill/>
        </p:spPr>
        <p:txBody>
          <a:bodyPr wrap="square" lIns="89611" tIns="44806" rIns="89611" bIns="44806" rtlCol="0" anchor="t">
            <a:spAutoFit/>
          </a:bodyPr>
          <a:lstStyle/>
          <a:p>
            <a:pPr marL="1270" marR="0" lvl="0" indent="0" algn="l" defTabSz="914400" rtl="0" eaLnBrk="1" fontAlgn="base" latinLnBrk="0" hangingPunct="1">
              <a:lnSpc>
                <a:spcPct val="100000"/>
              </a:lnSpc>
              <a:spcBef>
                <a:spcPct val="0"/>
              </a:spcBef>
              <a:spcAft>
                <a:spcPct val="0"/>
              </a:spcAft>
              <a:buClrTx/>
              <a:buSzTx/>
              <a:buFontTx/>
              <a:buNone/>
              <a:tabLst/>
              <a:defRPr/>
            </a:pPr>
            <a:r>
              <a:rPr lang="en-US" sz="1200">
                <a:solidFill>
                  <a:srgbClr val="000000"/>
                </a:solidFill>
                <a:latin typeface="Arial"/>
                <a:ea typeface="ＭＳ Ｐゴシック"/>
                <a:cs typeface="Arial"/>
              </a:rPr>
              <a:t>3945</a:t>
            </a:r>
            <a:endParaRPr lang="en-US">
              <a:cs typeface="+mn-cs"/>
            </a:endParaRPr>
          </a:p>
        </p:txBody>
      </p:sp>
      <p:sp>
        <p:nvSpPr>
          <p:cNvPr id="15" name="TextBox 14">
            <a:extLst>
              <a:ext uri="{FF2B5EF4-FFF2-40B4-BE49-F238E27FC236}">
                <a16:creationId xmlns:a16="http://schemas.microsoft.com/office/drawing/2014/main" id="{A10436F1-50C4-466B-B2D4-97EF48E35231}"/>
              </a:ext>
            </a:extLst>
          </p:cNvPr>
          <p:cNvSpPr txBox="1"/>
          <p:nvPr/>
        </p:nvSpPr>
        <p:spPr>
          <a:xfrm>
            <a:off x="3685768" y="1513798"/>
            <a:ext cx="565496" cy="283606"/>
          </a:xfrm>
          <a:prstGeom prst="rect">
            <a:avLst/>
          </a:prstGeom>
          <a:noFill/>
        </p:spPr>
        <p:txBody>
          <a:bodyPr wrap="square" lIns="89611" tIns="44806" rIns="89611" bIns="44806" rtlCol="0" anchor="t">
            <a:spAutoFit/>
          </a:bodyPr>
          <a:lstStyle/>
          <a:p>
            <a:pPr marL="1270" marR="0" lvl="0" indent="0" algn="l" defTabSz="914400" rtl="0" eaLnBrk="1" fontAlgn="base" latinLnBrk="0" hangingPunct="1">
              <a:lnSpc>
                <a:spcPct val="100000"/>
              </a:lnSpc>
              <a:spcBef>
                <a:spcPct val="0"/>
              </a:spcBef>
              <a:spcAft>
                <a:spcPct val="0"/>
              </a:spcAft>
              <a:buClrTx/>
              <a:buSzTx/>
              <a:buFontTx/>
              <a:buNone/>
              <a:tabLst/>
              <a:defRPr/>
            </a:pPr>
            <a:r>
              <a:rPr lang="en-US" sz="1200">
                <a:solidFill>
                  <a:srgbClr val="000000"/>
                </a:solidFill>
                <a:latin typeface="Arial"/>
                <a:ea typeface="ＭＳ Ｐゴシック"/>
                <a:cs typeface="Arial"/>
              </a:rPr>
              <a:t>3403</a:t>
            </a:r>
            <a:endParaRPr lang="en-US">
              <a:cs typeface="+mn-cs"/>
            </a:endParaRPr>
          </a:p>
        </p:txBody>
      </p:sp>
      <p:sp>
        <p:nvSpPr>
          <p:cNvPr id="4" name="TextBox 3">
            <a:extLst>
              <a:ext uri="{FF2B5EF4-FFF2-40B4-BE49-F238E27FC236}">
                <a16:creationId xmlns:a16="http://schemas.microsoft.com/office/drawing/2014/main" id="{8236336E-9B0D-2313-4FDE-8298A8DAEE0F}"/>
              </a:ext>
            </a:extLst>
          </p:cNvPr>
          <p:cNvSpPr txBox="1"/>
          <p:nvPr/>
        </p:nvSpPr>
        <p:spPr>
          <a:xfrm rot="16200000">
            <a:off x="-261932" y="3114131"/>
            <a:ext cx="2325171" cy="292388"/>
          </a:xfrm>
          <a:prstGeom prst="rect">
            <a:avLst/>
          </a:prstGeom>
          <a:solidFill>
            <a:schemeClr val="bg1"/>
          </a:solidFill>
        </p:spPr>
        <p:txBody>
          <a:bodyPr wrap="square" rtlCol="0">
            <a:spAutoFit/>
          </a:bodyPr>
          <a:lstStyle/>
          <a:p>
            <a:r>
              <a:rPr lang="en-US" sz="1300"/>
              <a:t>Visits per 1k members</a:t>
            </a:r>
          </a:p>
        </p:txBody>
      </p:sp>
      <p:pic>
        <p:nvPicPr>
          <p:cNvPr id="1025" name="Picture 1">
            <a:extLst>
              <a:ext uri="{FF2B5EF4-FFF2-40B4-BE49-F238E27FC236}">
                <a16:creationId xmlns:a16="http://schemas.microsoft.com/office/drawing/2014/main" id="{95206301-E28F-4E06-A8B4-B2877363A74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2405" t="4051" r="11804" b="2990"/>
          <a:stretch/>
        </p:blipFill>
        <p:spPr bwMode="auto">
          <a:xfrm>
            <a:off x="1087438" y="1755798"/>
            <a:ext cx="3585250" cy="31167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54572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D89590BC-CC52-76BD-5C5E-A6F399092B3F}"/>
              </a:ext>
            </a:extLst>
          </p:cNvPr>
          <p:cNvSpPr/>
          <p:nvPr/>
        </p:nvSpPr>
        <p:spPr>
          <a:xfrm>
            <a:off x="100296" y="162000"/>
            <a:ext cx="295564" cy="295564"/>
          </a:xfrm>
          <a:prstGeom prst="ellipse">
            <a:avLst/>
          </a:prstGeom>
          <a:ln>
            <a:solidFill>
              <a:schemeClr val="accent5"/>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b="1">
                <a:solidFill>
                  <a:schemeClr val="tx1"/>
                </a:solidFill>
              </a:rPr>
              <a:t>3</a:t>
            </a:r>
          </a:p>
        </p:txBody>
      </p:sp>
      <p:sp>
        <p:nvSpPr>
          <p:cNvPr id="13" name="Rectangle 12">
            <a:extLst>
              <a:ext uri="{FF2B5EF4-FFF2-40B4-BE49-F238E27FC236}">
                <a16:creationId xmlns:a16="http://schemas.microsoft.com/office/drawing/2014/main" id="{873AF545-0589-4117-B904-F628010454EF}"/>
              </a:ext>
            </a:extLst>
          </p:cNvPr>
          <p:cNvSpPr/>
          <p:nvPr/>
        </p:nvSpPr>
        <p:spPr>
          <a:xfrm>
            <a:off x="282318" y="1373662"/>
            <a:ext cx="2660545" cy="4619728"/>
          </a:xfrm>
          <a:prstGeom prst="rect">
            <a:avLst/>
          </a:prstGeom>
          <a:solidFill>
            <a:sysClr val="window" lastClr="FFFFFF"/>
          </a:solidFill>
          <a:ln w="12700" cap="flat" cmpd="sng" algn="ctr">
            <a:solidFill>
              <a:schemeClr val="accent4"/>
            </a:solidFill>
            <a:prstDash val="dash"/>
            <a:miter lim="800000"/>
          </a:ln>
          <a:effectLst/>
        </p:spPr>
        <p:txBody>
          <a:bodyPr lIns="91440" tIns="45720" rIns="91440" bIns="45720"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a:ln>
                  <a:noFill/>
                </a:ln>
                <a:solidFill>
                  <a:prstClr val="black"/>
                </a:solidFill>
                <a:effectLst/>
                <a:uLnTx/>
                <a:uFillTx/>
                <a:latin typeface="Calibri" panose="020F0502020204030204"/>
                <a:ea typeface="+mn-ea"/>
                <a:cs typeface="Arial"/>
              </a:rPr>
              <a:t>Vaccination Clinics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US" sz="1500" kern="0">
                <a:solidFill>
                  <a:prstClr val="black"/>
                </a:solidFill>
                <a:latin typeface="Calibri" panose="020F0502020204030204"/>
                <a:cs typeface="Arial"/>
              </a:rPr>
              <a:t>ACOs stood up various types of </a:t>
            </a:r>
            <a:r>
              <a:rPr lang="en-US" sz="1500" b="1" kern="0">
                <a:solidFill>
                  <a:prstClr val="black"/>
                </a:solidFill>
                <a:latin typeface="Calibri" panose="020F0502020204030204"/>
                <a:cs typeface="Arial"/>
              </a:rPr>
              <a:t>vaccination clinics to best serve their unique populations</a:t>
            </a:r>
            <a:r>
              <a:rPr lang="en-US" sz="1500" kern="0">
                <a:solidFill>
                  <a:prstClr val="black"/>
                </a:solidFill>
                <a:latin typeface="Calibri" panose="020F0502020204030204"/>
                <a:cs typeface="Arial"/>
              </a:rPr>
              <a:t>. These included pop-up clinics at community events, ambulatory vaccination clinics and key community sites such as schools and churches.  </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a:ln>
                  <a:noFill/>
                </a:ln>
                <a:solidFill>
                  <a:srgbClr val="4472C4"/>
                </a:solidFill>
                <a:effectLst/>
                <a:uLnTx/>
                <a:uFillTx/>
                <a:latin typeface="Calibri" panose="020F0502020204030204"/>
                <a:ea typeface="+mn-ea"/>
                <a:cs typeface="Arial"/>
              </a:rPr>
              <a:t>Example - Tufts Cambridge Health Alliance</a:t>
            </a:r>
            <a:r>
              <a:rPr kumimoji="0" lang="en-US" sz="1500" b="0" i="0" u="none" strike="noStrike" kern="0" cap="none" spc="0" normalizeH="0" baseline="0" noProof="0">
                <a:ln>
                  <a:noFill/>
                </a:ln>
                <a:solidFill>
                  <a:srgbClr val="4472C4"/>
                </a:solidFill>
                <a:effectLst/>
                <a:uLnTx/>
                <a:uFillTx/>
                <a:latin typeface="Calibri" panose="020F0502020204030204"/>
                <a:ea typeface="+mn-ea"/>
                <a:cs typeface="Arial"/>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a:ln>
                  <a:noFill/>
                </a:ln>
                <a:solidFill>
                  <a:srgbClr val="4472C4"/>
                </a:solidFill>
                <a:effectLst/>
                <a:uLnTx/>
                <a:uFillTx/>
                <a:latin typeface="Calibri" panose="020F0502020204030204"/>
                <a:ea typeface="+mn-ea"/>
                <a:cs typeface="Arial"/>
              </a:rPr>
              <a:t>Leveraged internal data to identify clusters of un-vaccinate</a:t>
            </a:r>
            <a:r>
              <a:rPr lang="en-US" sz="1500" kern="0">
                <a:solidFill>
                  <a:srgbClr val="4472C4"/>
                </a:solidFill>
                <a:latin typeface="Calibri" panose="020F0502020204030204"/>
                <a:cs typeface="Arial"/>
              </a:rPr>
              <a:t>d individuals and s</a:t>
            </a:r>
            <a:r>
              <a:rPr kumimoji="0" lang="en-US" sz="1500" b="0" i="0" u="none" strike="noStrike" kern="0" cap="none" spc="0" normalizeH="0" baseline="0" noProof="0">
                <a:ln>
                  <a:noFill/>
                </a:ln>
                <a:solidFill>
                  <a:srgbClr val="4472C4"/>
                </a:solidFill>
                <a:effectLst/>
                <a:uLnTx/>
                <a:uFillTx/>
                <a:latin typeface="Calibri" panose="020F0502020204030204"/>
                <a:ea typeface="+mn-ea"/>
                <a:cs typeface="Arial"/>
              </a:rPr>
              <a:t>et up community-based vaccination clinics twice per week.</a:t>
            </a:r>
            <a:endParaRPr kumimoji="0" lang="en-US" sz="15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15" name="Rectangle 14">
            <a:extLst>
              <a:ext uri="{FF2B5EF4-FFF2-40B4-BE49-F238E27FC236}">
                <a16:creationId xmlns:a16="http://schemas.microsoft.com/office/drawing/2014/main" id="{40570D7F-FFDC-4D72-849C-346E036AE2D2}"/>
              </a:ext>
            </a:extLst>
          </p:cNvPr>
          <p:cNvSpPr/>
          <p:nvPr/>
        </p:nvSpPr>
        <p:spPr>
          <a:xfrm>
            <a:off x="3042617" y="1373662"/>
            <a:ext cx="2876203" cy="4619728"/>
          </a:xfrm>
          <a:prstGeom prst="rect">
            <a:avLst/>
          </a:prstGeom>
          <a:solidFill>
            <a:sysClr val="window" lastClr="FFFFFF"/>
          </a:solidFill>
          <a:ln w="12700" cap="flat" cmpd="sng" algn="ctr">
            <a:solidFill>
              <a:schemeClr val="accent4"/>
            </a:solidFill>
            <a:prstDash val="dash"/>
            <a:miter lim="800000"/>
          </a:ln>
          <a:effectLst/>
        </p:spPr>
        <p:txBody>
          <a:bodyPr lIns="91440" tIns="45720" rIns="91440" bIns="45720"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a:ln>
                  <a:noFill/>
                </a:ln>
                <a:solidFill>
                  <a:prstClr val="black"/>
                </a:solidFill>
                <a:effectLst/>
                <a:uLnTx/>
                <a:uFillTx/>
                <a:latin typeface="Calibri" panose="020F0502020204030204"/>
                <a:ea typeface="+mn-ea"/>
                <a:cs typeface="Arial"/>
              </a:rPr>
              <a:t>Community Engagement</a:t>
            </a:r>
          </a:p>
          <a:p>
            <a:pPr marL="0" marR="0" lvl="0" indent="0" algn="ctr" defTabSz="672084"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a:ln>
                  <a:noFill/>
                </a:ln>
                <a:solidFill>
                  <a:prstClr val="black"/>
                </a:solidFill>
                <a:effectLst/>
                <a:uLnTx/>
                <a:uFillTx/>
                <a:latin typeface="Arial "/>
                <a:ea typeface="+mn-ea"/>
                <a:cs typeface="+mn-cs"/>
              </a:rPr>
              <a:t>Through strategic partnerships, ACOs </a:t>
            </a:r>
            <a:r>
              <a:rPr kumimoji="0" lang="en-US" sz="1500" b="1" i="0" u="none" strike="noStrike" kern="0" cap="none" spc="0" normalizeH="0" baseline="0" noProof="0">
                <a:ln>
                  <a:noFill/>
                </a:ln>
                <a:solidFill>
                  <a:prstClr val="black"/>
                </a:solidFill>
                <a:effectLst/>
                <a:uLnTx/>
                <a:uFillTx/>
                <a:latin typeface="Arial "/>
                <a:ea typeface="+mn-ea"/>
                <a:cs typeface="+mn-cs"/>
              </a:rPr>
              <a:t>engaged community organizations to address vaccine hesitancy</a:t>
            </a:r>
            <a:r>
              <a:rPr kumimoji="0" lang="en-US" sz="1500" i="0" u="none" strike="noStrike" kern="0" cap="none" spc="0" normalizeH="0" baseline="0" noProof="0">
                <a:ln>
                  <a:noFill/>
                </a:ln>
                <a:solidFill>
                  <a:prstClr val="black"/>
                </a:solidFill>
                <a:effectLst/>
                <a:uLnTx/>
                <a:uFillTx/>
                <a:latin typeface="Arial "/>
                <a:ea typeface="+mn-ea"/>
                <a:cs typeface="+mn-cs"/>
              </a:rPr>
              <a:t> by connecting members to trusted community members.</a:t>
            </a:r>
          </a:p>
          <a:p>
            <a:pPr marL="0" marR="0" lvl="0" indent="0" algn="ctr" defTabSz="672084"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0" marR="0" lvl="0" indent="0" algn="ctr" defTabSz="672084"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a:ln>
                  <a:noFill/>
                </a:ln>
                <a:solidFill>
                  <a:srgbClr val="4472C4"/>
                </a:solidFill>
                <a:effectLst/>
                <a:uLnTx/>
                <a:uFillTx/>
                <a:latin typeface="Calibri" panose="020F0502020204030204"/>
                <a:ea typeface="+mn-ea"/>
                <a:cs typeface="Arial"/>
              </a:rPr>
              <a:t>Example - My Care Family: </a:t>
            </a:r>
            <a:r>
              <a:rPr lang="en-US" sz="1500" kern="0">
                <a:solidFill>
                  <a:srgbClr val="4472C4"/>
                </a:solidFill>
                <a:latin typeface="Calibri" panose="020F0502020204030204"/>
                <a:cs typeface="Arial"/>
              </a:rPr>
              <a:t>Regularly met with a </a:t>
            </a:r>
            <a:r>
              <a:rPr kumimoji="0" lang="en-US" sz="1500" b="0" i="0" u="none" strike="noStrike" kern="0" cap="none" spc="0" normalizeH="0" baseline="0" noProof="0">
                <a:ln>
                  <a:noFill/>
                </a:ln>
                <a:solidFill>
                  <a:srgbClr val="4472C4"/>
                </a:solidFill>
                <a:effectLst/>
                <a:uLnTx/>
                <a:uFillTx/>
                <a:latin typeface="Calibri" panose="020F0502020204030204"/>
                <a:ea typeface="+mn-ea"/>
                <a:cs typeface="Arial"/>
              </a:rPr>
              <a:t>vaccination coalition in Lawrence consisting of medical practitioners, health plan representatives, public health officials and others. This led to coordinated and comprehensive vaccination efforts across the Lawrence area.</a:t>
            </a:r>
          </a:p>
          <a:p>
            <a:pPr marL="0" marR="0" lvl="0" indent="0" algn="ctr" defTabSz="672084"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a:ln>
                <a:noFill/>
              </a:ln>
              <a:solidFill>
                <a:srgbClr val="4472C4"/>
              </a:solidFill>
              <a:effectLst/>
              <a:uLnTx/>
              <a:uFillTx/>
              <a:latin typeface="Calibri" panose="020F0502020204030204"/>
              <a:ea typeface="+mn-ea"/>
              <a:cs typeface="Arial" panose="020B0604020202020204" pitchFamily="34" charset="0"/>
            </a:endParaRPr>
          </a:p>
          <a:p>
            <a:pPr marL="0" marR="0" lvl="0" indent="0" algn="ctr" defTabSz="672084"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0" marR="0" lvl="0" indent="0" algn="ctr" defTabSz="672084"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B2C181F4-2A25-4043-BD8F-E75A576672DA}"/>
              </a:ext>
            </a:extLst>
          </p:cNvPr>
          <p:cNvSpPr/>
          <p:nvPr/>
        </p:nvSpPr>
        <p:spPr>
          <a:xfrm>
            <a:off x="5985321" y="1373662"/>
            <a:ext cx="2694116" cy="4619728"/>
          </a:xfrm>
          <a:prstGeom prst="rect">
            <a:avLst/>
          </a:prstGeom>
          <a:solidFill>
            <a:sysClr val="window" lastClr="FFFFFF"/>
          </a:solidFill>
          <a:ln w="12700" cap="flat" cmpd="sng" algn="ctr">
            <a:solidFill>
              <a:schemeClr val="accent4"/>
            </a:solidFill>
            <a:prstDash val="dash"/>
            <a:miter lim="800000"/>
          </a:ln>
          <a:effectLst/>
        </p:spPr>
        <p:txBody>
          <a:bodyPr lIns="91440" tIns="45720" rIns="91440" bIns="45720"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500" b="1" kern="0">
                <a:solidFill>
                  <a:prstClr val="black"/>
                </a:solidFill>
                <a:latin typeface="Calibri" panose="020F0502020204030204"/>
                <a:cs typeface="Arial"/>
              </a:rPr>
              <a:t>Direct Member Outreach</a:t>
            </a:r>
            <a:endParaRPr kumimoji="0" lang="en-US" sz="1500" b="1" i="0" u="none" strike="noStrike" kern="0" cap="none" spc="0" normalizeH="0" baseline="0" noProof="0">
              <a:ln>
                <a:noFill/>
              </a:ln>
              <a:solidFill>
                <a:prstClr val="black"/>
              </a:solidFill>
              <a:effectLst/>
              <a:uLnTx/>
              <a:uFillTx/>
              <a:latin typeface="Calibri" panose="020F0502020204030204"/>
              <a:ea typeface="+mn-ea"/>
              <a:cs typeface="Arial"/>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US" sz="1500" kern="0">
                <a:solidFill>
                  <a:prstClr val="black"/>
                </a:solidFill>
                <a:latin typeface="Arial "/>
              </a:rPr>
              <a:t>ACOs and their partners </a:t>
            </a:r>
            <a:r>
              <a:rPr lang="en-US" sz="1500" b="1" kern="0">
                <a:solidFill>
                  <a:prstClr val="black"/>
                </a:solidFill>
                <a:latin typeface="Arial "/>
              </a:rPr>
              <a:t>continued to engage in direct member outreach </a:t>
            </a:r>
            <a:r>
              <a:rPr lang="en-US" sz="1500" kern="0">
                <a:solidFill>
                  <a:prstClr val="black"/>
                </a:solidFill>
                <a:latin typeface="Arial "/>
              </a:rPr>
              <a:t>to encourage vaccination uptake and inform members of their options.</a:t>
            </a:r>
          </a:p>
          <a:p>
            <a:pPr marL="0" marR="0" lvl="0" indent="0" algn="ctr" defTabSz="914400" eaLnBrk="1" fontAlgn="auto" latinLnBrk="0" hangingPunct="1">
              <a:lnSpc>
                <a:spcPct val="100000"/>
              </a:lnSpc>
              <a:spcBef>
                <a:spcPts val="0"/>
              </a:spcBef>
              <a:spcAft>
                <a:spcPts val="0"/>
              </a:spcAft>
              <a:buClrTx/>
              <a:buSzTx/>
              <a:buFontTx/>
              <a:buNone/>
              <a:tabLst/>
              <a:defRPr/>
            </a:pPr>
            <a:endParaRPr lang="en-US" sz="1500" kern="0">
              <a:solidFill>
                <a:prstClr val="black"/>
              </a:solidFill>
              <a:latin typeface="Arial "/>
            </a:endParaRPr>
          </a:p>
          <a:p>
            <a:pPr marL="0" marR="0" lvl="0" indent="0" algn="ctr" defTabSz="672084"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a:ln>
                  <a:noFill/>
                </a:ln>
                <a:solidFill>
                  <a:srgbClr val="4472C4"/>
                </a:solidFill>
                <a:effectLst/>
                <a:uLnTx/>
                <a:uFillTx/>
                <a:latin typeface="Calibri" panose="020F0502020204030204"/>
                <a:ea typeface="+mn-ea"/>
                <a:cs typeface="Arial"/>
              </a:rPr>
              <a:t>Example - Fallon Health: </a:t>
            </a:r>
            <a:r>
              <a:rPr kumimoji="0" lang="en-US" sz="1500" b="0" i="0" u="none" strike="noStrike" kern="0" cap="none" spc="0" normalizeH="0" baseline="0" noProof="0">
                <a:ln>
                  <a:noFill/>
                </a:ln>
                <a:solidFill>
                  <a:srgbClr val="4472C4"/>
                </a:solidFill>
                <a:effectLst/>
                <a:uLnTx/>
                <a:uFillTx/>
                <a:latin typeface="Calibri" panose="020F0502020204030204"/>
                <a:ea typeface="+mn-ea"/>
                <a:cs typeface="Arial"/>
              </a:rPr>
              <a:t>Implemented communication campaigns (including text campaigns and direct phone calls) targeted at un-vaccinated members in high-risk</a:t>
            </a:r>
            <a:r>
              <a:rPr lang="en-US" sz="1500" kern="0">
                <a:solidFill>
                  <a:srgbClr val="4472C4"/>
                </a:solidFill>
                <a:latin typeface="Calibri" panose="020F0502020204030204"/>
                <a:cs typeface="Arial"/>
              </a:rPr>
              <a:t> locations. This was coupled with outreach efforts from member care teams and case workers.  </a:t>
            </a:r>
            <a:endParaRPr kumimoji="0" lang="en-US" sz="1500" b="0" i="0" u="none" strike="noStrike" kern="0" cap="none" spc="0" normalizeH="0" baseline="0" noProof="0">
              <a:ln>
                <a:noFill/>
              </a:ln>
              <a:solidFill>
                <a:srgbClr val="4472C4"/>
              </a:solidFill>
              <a:effectLst/>
              <a:uLnTx/>
              <a:uFillTx/>
              <a:latin typeface="Calibri" panose="020F0502020204030204"/>
              <a:ea typeface="+mn-ea"/>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2" name="Title 1">
            <a:extLst>
              <a:ext uri="{FF2B5EF4-FFF2-40B4-BE49-F238E27FC236}">
                <a16:creationId xmlns:a16="http://schemas.microsoft.com/office/drawing/2014/main" id="{F4852280-F1C2-7A65-1D57-807CAAA357FB}"/>
              </a:ext>
            </a:extLst>
          </p:cNvPr>
          <p:cNvSpPr>
            <a:spLocks noGrp="1"/>
          </p:cNvSpPr>
          <p:nvPr>
            <p:ph type="title"/>
          </p:nvPr>
        </p:nvSpPr>
        <p:spPr>
          <a:xfrm>
            <a:off x="0" y="162000"/>
            <a:ext cx="7892882" cy="830997"/>
          </a:xfrm>
        </p:spPr>
        <p:txBody>
          <a:bodyPr/>
          <a:lstStyle/>
          <a:p>
            <a:pPr marL="400050"/>
            <a:r>
              <a:rPr lang="en-US"/>
              <a:t>ACOs Continued to Focus on COVID Response Efforts and Rolled Out Many Initiatives to Drive Vaccination Efforts </a:t>
            </a:r>
            <a:br>
              <a:rPr lang="en-US">
                <a:latin typeface="+mj-lt"/>
              </a:rPr>
            </a:br>
            <a:endParaRPr lang="en-US"/>
          </a:p>
        </p:txBody>
      </p:sp>
      <p:sp>
        <p:nvSpPr>
          <p:cNvPr id="4" name="TextBox 3">
            <a:extLst>
              <a:ext uri="{FF2B5EF4-FFF2-40B4-BE49-F238E27FC236}">
                <a16:creationId xmlns:a16="http://schemas.microsoft.com/office/drawing/2014/main" id="{9825880C-7BDE-0F4D-1F1B-0D8A52045A27}"/>
              </a:ext>
            </a:extLst>
          </p:cNvPr>
          <p:cNvSpPr txBox="1"/>
          <p:nvPr/>
        </p:nvSpPr>
        <p:spPr>
          <a:xfrm>
            <a:off x="282000" y="751502"/>
            <a:ext cx="8397436" cy="584775"/>
          </a:xfrm>
          <a:prstGeom prst="rect">
            <a:avLst/>
          </a:prstGeom>
          <a:solidFill>
            <a:schemeClr val="accent4">
              <a:lumMod val="40000"/>
              <a:lumOff val="60000"/>
            </a:schemeClr>
          </a:solidFill>
        </p:spPr>
        <p:txBody>
          <a:bodyPr wrap="square">
            <a:spAutoFit/>
          </a:bodyPr>
          <a:lstStyle/>
          <a:p>
            <a:pPr marL="635">
              <a:spcBef>
                <a:spcPts val="600"/>
              </a:spcBef>
              <a:spcAft>
                <a:spcPts val="0"/>
              </a:spcAft>
            </a:pPr>
            <a:r>
              <a:rPr lang="en-US">
                <a:latin typeface="+mj-lt"/>
                <a:ea typeface="Times New Roman" panose="02020603050405020304" pitchFamily="18" charset="0"/>
              </a:rPr>
              <a:t>ACOs developed robust outreach and engagement strategies for vaccination, with ~47% of ACO members </a:t>
            </a:r>
            <a:r>
              <a:rPr lang="en-US" sz="1600">
                <a:latin typeface="+mj-lt"/>
                <a:ea typeface="Times New Roman" panose="02020603050405020304" pitchFamily="18" charset="0"/>
              </a:rPr>
              <a:t>fully vaccinated for COVID-19 in 2021.* </a:t>
            </a:r>
            <a:endParaRPr lang="en-US" sz="1600">
              <a:latin typeface="+mj-lt"/>
            </a:endParaRPr>
          </a:p>
        </p:txBody>
      </p:sp>
      <p:sp>
        <p:nvSpPr>
          <p:cNvPr id="6" name="TextBox 5">
            <a:extLst>
              <a:ext uri="{FF2B5EF4-FFF2-40B4-BE49-F238E27FC236}">
                <a16:creationId xmlns:a16="http://schemas.microsoft.com/office/drawing/2014/main" id="{7EEFC421-FD10-B3CD-0646-8E1CF2902E2A}"/>
              </a:ext>
            </a:extLst>
          </p:cNvPr>
          <p:cNvSpPr txBox="1"/>
          <p:nvPr/>
        </p:nvSpPr>
        <p:spPr>
          <a:xfrm>
            <a:off x="282000" y="5998414"/>
            <a:ext cx="8397437" cy="415498"/>
          </a:xfrm>
          <a:prstGeom prst="rect">
            <a:avLst/>
          </a:prstGeom>
          <a:noFill/>
        </p:spPr>
        <p:txBody>
          <a:bodyPr wrap="square">
            <a:spAutoFit/>
          </a:bodyPr>
          <a:lstStyle/>
          <a:p>
            <a:pPr fontAlgn="auto">
              <a:spcBef>
                <a:spcPts val="0"/>
              </a:spcBef>
              <a:spcAft>
                <a:spcPts val="0"/>
              </a:spcAft>
              <a:defRPr/>
            </a:pPr>
            <a:r>
              <a:rPr lang="en-US" sz="1050">
                <a:latin typeface="+mj-lt"/>
                <a:ea typeface="Times New Roman" panose="02020603050405020304" pitchFamily="18" charset="0"/>
              </a:rPr>
              <a:t>*COVID-19 </a:t>
            </a:r>
            <a:r>
              <a:rPr lang="en-US" sz="1050">
                <a:latin typeface="+mj-lt"/>
              </a:rPr>
              <a:t>vaccination rates in 2021 were similar for ACO, MCO, and PCC plan members, at 47.4%, 49.3%, and 47.2%, respectively. </a:t>
            </a:r>
            <a:br>
              <a:rPr lang="en-US" sz="1050">
                <a:latin typeface="+mj-lt"/>
              </a:rPr>
            </a:br>
            <a:r>
              <a:rPr lang="en-US" sz="1050">
                <a:latin typeface="+mj-lt"/>
              </a:rPr>
              <a:t>Source: Massachusetts Immunization Information System (MIIS), data pulled on January 4, 2022.  </a:t>
            </a:r>
            <a:endParaRPr kumimoji="0" lang="en-US" sz="1050" b="0" i="0" u="none" strike="noStrike" kern="0" cap="none" spc="0" normalizeH="0" baseline="0" noProof="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4948849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A95BADE-3193-3E40-A985-D4AC1FEFA5F7}"/>
              </a:ext>
            </a:extLst>
          </p:cNvPr>
          <p:cNvSpPr/>
          <p:nvPr/>
        </p:nvSpPr>
        <p:spPr>
          <a:xfrm>
            <a:off x="274811" y="2160620"/>
            <a:ext cx="8411816" cy="358332"/>
          </a:xfrm>
          <a:prstGeom prst="rect">
            <a:avLst/>
          </a:prstGeom>
          <a:solidFill>
            <a:schemeClr val="accent4">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aphicFrame>
        <p:nvGraphicFramePr>
          <p:cNvPr id="5" name="Object 4" hidden="1">
            <a:extLst>
              <a:ext uri="{FF2B5EF4-FFF2-40B4-BE49-F238E27FC236}">
                <a16:creationId xmlns:a16="http://schemas.microsoft.com/office/drawing/2014/main" id="{2908EDFC-01BF-4D81-9D4A-87E93504521C}"/>
              </a:ext>
            </a:extLst>
          </p:cNvPr>
          <p:cNvGraphicFramePr>
            <a:graphicFrameLocks noChangeAspect="1"/>
          </p:cNvGraphicFramePr>
          <p:nvPr>
            <p:custDataLst>
              <p:tags r:id="rId1"/>
            </p:custDataLst>
          </p:nvPr>
        </p:nvGraphicFramePr>
        <p:xfrm>
          <a:off x="1556" y="1557"/>
          <a:ext cx="1556" cy="1556"/>
        </p:xfrm>
        <a:graphic>
          <a:graphicData uri="http://schemas.openxmlformats.org/presentationml/2006/ole">
            <mc:AlternateContent xmlns:mc="http://schemas.openxmlformats.org/markup-compatibility/2006">
              <mc:Choice xmlns:v="urn:schemas-microsoft-com:vml" Requires="v">
                <p:oleObj name="think-cell Slide" r:id="rId4" imgW="395" imgH="396" progId="TCLayout.ActiveDocument.1">
                  <p:embed/>
                </p:oleObj>
              </mc:Choice>
              <mc:Fallback>
                <p:oleObj name="think-cell Slide" r:id="rId4" imgW="395" imgH="396" progId="TCLayout.ActiveDocument.1">
                  <p:embed/>
                  <p:pic>
                    <p:nvPicPr>
                      <p:cNvPr id="5" name="Object 4" hidden="1">
                        <a:extLst>
                          <a:ext uri="{FF2B5EF4-FFF2-40B4-BE49-F238E27FC236}">
                            <a16:creationId xmlns:a16="http://schemas.microsoft.com/office/drawing/2014/main" id="{2908EDFC-01BF-4D81-9D4A-87E93504521C}"/>
                          </a:ext>
                        </a:extLst>
                      </p:cNvPr>
                      <p:cNvPicPr/>
                      <p:nvPr/>
                    </p:nvPicPr>
                    <p:blipFill>
                      <a:blip r:embed="rId5"/>
                      <a:stretch>
                        <a:fillRect/>
                      </a:stretch>
                    </p:blipFill>
                    <p:spPr>
                      <a:xfrm>
                        <a:off x="1556" y="1557"/>
                        <a:ext cx="1556" cy="1556"/>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E73DCF9-30A4-4B25-8BAE-DD0C71D4F5BB}"/>
              </a:ext>
            </a:extLst>
          </p:cNvPr>
          <p:cNvSpPr/>
          <p:nvPr>
            <p:custDataLst>
              <p:tags r:id="rId2"/>
            </p:custDataLst>
          </p:nvPr>
        </p:nvSpPr>
        <p:spPr>
          <a:xfrm>
            <a:off x="0" y="0"/>
            <a:ext cx="155581" cy="155590"/>
          </a:xfrm>
          <a:prstGeom prst="rect">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en-US">
              <a:solidFill>
                <a:schemeClr val="tx1"/>
              </a:solidFill>
              <a:latin typeface="Arial"/>
              <a:ea typeface="ＭＳ Ｐゴシック"/>
              <a:sym typeface="Arial"/>
            </a:endParaRPr>
          </a:p>
        </p:txBody>
      </p:sp>
      <p:sp>
        <p:nvSpPr>
          <p:cNvPr id="2" name="Title 1">
            <a:extLst>
              <a:ext uri="{FF2B5EF4-FFF2-40B4-BE49-F238E27FC236}">
                <a16:creationId xmlns:a16="http://schemas.microsoft.com/office/drawing/2014/main" id="{7F8EE2F3-0A9E-4309-860C-D8FCA3A4A54D}"/>
              </a:ext>
            </a:extLst>
          </p:cNvPr>
          <p:cNvSpPr>
            <a:spLocks noGrp="1"/>
          </p:cNvSpPr>
          <p:nvPr>
            <p:ph type="title"/>
          </p:nvPr>
        </p:nvSpPr>
        <p:spPr/>
        <p:txBody>
          <a:bodyPr/>
          <a:lstStyle/>
          <a:p>
            <a:r>
              <a:rPr lang="en-US" altLang="en-US"/>
              <a:t>Contents</a:t>
            </a:r>
            <a:endParaRPr lang="en-US"/>
          </a:p>
        </p:txBody>
      </p:sp>
      <p:sp>
        <p:nvSpPr>
          <p:cNvPr id="8" name="Rectangle 8">
            <a:extLst>
              <a:ext uri="{FF2B5EF4-FFF2-40B4-BE49-F238E27FC236}">
                <a16:creationId xmlns:a16="http://schemas.microsoft.com/office/drawing/2014/main" id="{D30A8308-6484-A830-D8C5-AFE0763AC163}"/>
              </a:ext>
            </a:extLst>
          </p:cNvPr>
          <p:cNvSpPr txBox="1"/>
          <p:nvPr/>
        </p:nvSpPr>
        <p:spPr>
          <a:xfrm>
            <a:off x="481328" y="1008482"/>
            <a:ext cx="7998781" cy="451405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defRPr>
            </a:lvl1pPr>
            <a:lvl2pPr marL="193675" indent="-192088" defTabSz="895350" eaLnBrk="1" hangingPunct="1">
              <a:buClr>
                <a:schemeClr val="tx2"/>
              </a:buClr>
              <a:buSzPct val="125000"/>
              <a:buFont typeface="Arial" charset="0"/>
              <a:buChar char="▪"/>
              <a:defRPr baseline="0">
                <a:latin typeface="+mn-lt"/>
              </a:defRPr>
            </a:lvl2pPr>
            <a:lvl3pPr marL="457200" indent="-261938" defTabSz="895350" eaLnBrk="1" hangingPunct="1">
              <a:buClr>
                <a:schemeClr val="tx2"/>
              </a:buClr>
              <a:buSzPct val="120000"/>
              <a:buFont typeface="Arial" charset="0"/>
              <a:buChar char="–"/>
              <a:defRPr baseline="0">
                <a:latin typeface="+mn-lt"/>
              </a:defRPr>
            </a:lvl3pPr>
            <a:lvl4pPr marL="614363" indent="-155575" defTabSz="895350" eaLnBrk="1" hangingPunct="1">
              <a:buClr>
                <a:schemeClr val="tx2"/>
              </a:buClr>
              <a:buSzPct val="120000"/>
              <a:buFont typeface="Arial" charset="0"/>
              <a:buChar char="▫"/>
              <a:defRPr baseline="0">
                <a:latin typeface="+mn-lt"/>
              </a:defRPr>
            </a:lvl4pPr>
            <a:lvl5pPr marL="749808"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233045" lvl="1" indent="-231775">
              <a:spcAft>
                <a:spcPts val="200"/>
              </a:spcAft>
              <a:buClrTx/>
              <a:buSzPct val="100000"/>
              <a:buFont typeface="Wingdings" panose="05000000000000000000" pitchFamily="2" charset="2"/>
              <a:buChar char="§"/>
            </a:pPr>
            <a:r>
              <a:rPr lang="en-US" sz="1800"/>
              <a:t>MassHealth Restructuring Update: Background and Context</a:t>
            </a:r>
            <a:endParaRPr lang="en-US"/>
          </a:p>
          <a:p>
            <a:pPr marL="233045" lvl="1" indent="-231775">
              <a:spcAft>
                <a:spcPts val="200"/>
              </a:spcAft>
              <a:buClrTx/>
              <a:buSzPct val="100000"/>
              <a:buFont typeface="Wingdings" panose="05000000000000000000" pitchFamily="2" charset="2"/>
              <a:buChar char="§"/>
            </a:pPr>
            <a:endParaRPr lang="en-US" sz="1800" b="1">
              <a:cs typeface="Arial"/>
            </a:endParaRPr>
          </a:p>
          <a:p>
            <a:pPr marL="496570" lvl="2" indent="-231775">
              <a:spcAft>
                <a:spcPts val="200"/>
              </a:spcAft>
              <a:buClrTx/>
              <a:buSzPct val="100000"/>
              <a:buFont typeface="Wingdings" panose="05000000000000000000" pitchFamily="2" charset="2"/>
              <a:buChar char="§"/>
            </a:pPr>
            <a:r>
              <a:rPr lang="en-US" sz="1800"/>
              <a:t>Delivery system reform updates</a:t>
            </a:r>
            <a:endParaRPr lang="en-US" sz="1800">
              <a:cs typeface="Arial"/>
            </a:endParaRPr>
          </a:p>
          <a:p>
            <a:pPr marL="789495" lvl="4" indent="-231775">
              <a:spcAft>
                <a:spcPts val="200"/>
              </a:spcAft>
              <a:buClrTx/>
              <a:buSzPct val="100000"/>
              <a:buFont typeface="Wingdings" panose="05000000000000000000" pitchFamily="2" charset="2"/>
              <a:buChar char="§"/>
            </a:pPr>
            <a:r>
              <a:rPr lang="en-US" sz="1800"/>
              <a:t>ACOs </a:t>
            </a:r>
          </a:p>
          <a:p>
            <a:pPr marL="789495" lvl="4" indent="-231775">
              <a:spcAft>
                <a:spcPts val="200"/>
              </a:spcAft>
              <a:buClrTx/>
              <a:buSzPct val="100000"/>
              <a:buFont typeface="Wingdings" panose="05000000000000000000" pitchFamily="2" charset="2"/>
              <a:buChar char="§"/>
            </a:pPr>
            <a:r>
              <a:rPr lang="en-US" sz="1800">
                <a:cs typeface="Arial"/>
              </a:rPr>
              <a:t>Flexible Services </a:t>
            </a:r>
          </a:p>
          <a:p>
            <a:pPr marL="789495" lvl="4" indent="-231775">
              <a:spcAft>
                <a:spcPts val="200"/>
              </a:spcAft>
              <a:buClrTx/>
              <a:buSzPct val="100000"/>
              <a:buFont typeface="Wingdings" panose="05000000000000000000" pitchFamily="2" charset="2"/>
              <a:buChar char="§"/>
            </a:pPr>
            <a:r>
              <a:rPr lang="en-US" sz="1800"/>
              <a:t>CPs  </a:t>
            </a:r>
          </a:p>
          <a:p>
            <a:pPr marL="789495" lvl="4" indent="-231775">
              <a:spcAft>
                <a:spcPts val="200"/>
              </a:spcAft>
              <a:buClrTx/>
              <a:buSzPct val="100000"/>
              <a:buFont typeface="Wingdings" panose="05000000000000000000" pitchFamily="2" charset="2"/>
              <a:buChar char="§"/>
            </a:pPr>
            <a:r>
              <a:rPr lang="en-US" sz="1800"/>
              <a:t>DSRIP</a:t>
            </a:r>
          </a:p>
          <a:p>
            <a:pPr marL="557720" lvl="4" indent="0">
              <a:spcAft>
                <a:spcPts val="200"/>
              </a:spcAft>
              <a:buClrTx/>
              <a:buSzPct val="100000"/>
              <a:buNone/>
            </a:pPr>
            <a:endParaRPr lang="en-US" sz="1800"/>
          </a:p>
          <a:p>
            <a:pPr marL="496570" lvl="2" indent="-231775">
              <a:spcAft>
                <a:spcPts val="200"/>
              </a:spcAft>
              <a:buClrTx/>
              <a:buSzPct val="100000"/>
              <a:buFont typeface="Wingdings" panose="05000000000000000000" pitchFamily="2" charset="2"/>
              <a:buChar char="§"/>
            </a:pPr>
            <a:r>
              <a:rPr lang="en-US" sz="1800"/>
              <a:t>Quality and member experience data: updates and trends </a:t>
            </a:r>
          </a:p>
          <a:p>
            <a:pPr marL="653733" lvl="3" indent="-231775">
              <a:spcAft>
                <a:spcPts val="200"/>
              </a:spcAft>
              <a:buClrTx/>
              <a:buSzPct val="100000"/>
              <a:buFont typeface="Wingdings" panose="05000000000000000000" pitchFamily="2" charset="2"/>
              <a:buChar char="§"/>
            </a:pPr>
            <a:r>
              <a:rPr lang="en-US" sz="1800">
                <a:cs typeface="Arial"/>
              </a:rPr>
              <a:t>Quality </a:t>
            </a:r>
          </a:p>
          <a:p>
            <a:pPr marL="653733" lvl="3" indent="-231775">
              <a:spcAft>
                <a:spcPts val="200"/>
              </a:spcAft>
              <a:buClrTx/>
              <a:buSzPct val="100000"/>
              <a:buFont typeface="Wingdings" panose="05000000000000000000" pitchFamily="2" charset="2"/>
              <a:buChar char="§"/>
            </a:pPr>
            <a:r>
              <a:rPr lang="en-US" sz="1800">
                <a:cs typeface="Arial"/>
              </a:rPr>
              <a:t>Member Experience</a:t>
            </a:r>
          </a:p>
          <a:p>
            <a:pPr marL="421958" lvl="3" indent="0">
              <a:spcAft>
                <a:spcPts val="200"/>
              </a:spcAft>
              <a:buClrTx/>
              <a:buSzPct val="100000"/>
              <a:buNone/>
            </a:pPr>
            <a:endParaRPr lang="en-US" sz="1800"/>
          </a:p>
          <a:p>
            <a:pPr marL="496570" lvl="2" indent="-231775">
              <a:spcAft>
                <a:spcPts val="200"/>
              </a:spcAft>
              <a:buClrTx/>
              <a:buSzPct val="100000"/>
              <a:buFont typeface="Wingdings" panose="05000000000000000000" pitchFamily="2" charset="2"/>
              <a:buChar char="§"/>
            </a:pPr>
            <a:r>
              <a:rPr lang="en-US" sz="1800"/>
              <a:t>Cost data: update and trends</a:t>
            </a:r>
          </a:p>
          <a:p>
            <a:pPr marL="1270" lvl="1" indent="0">
              <a:spcAft>
                <a:spcPts val="200"/>
              </a:spcAft>
              <a:buClrTx/>
              <a:buSzPct val="100000"/>
              <a:buNone/>
            </a:pPr>
            <a:endParaRPr lang="en-US" sz="1800" b="1">
              <a:cs typeface="Arial"/>
            </a:endParaRPr>
          </a:p>
          <a:p>
            <a:pPr marL="233045" lvl="1" indent="-231775">
              <a:spcAft>
                <a:spcPts val="200"/>
              </a:spcAft>
              <a:buClrTx/>
              <a:buSzPct val="100000"/>
              <a:buFont typeface="Wingdings" panose="05000000000000000000" pitchFamily="2" charset="2"/>
              <a:buChar char="§"/>
            </a:pPr>
            <a:r>
              <a:rPr lang="en-US" sz="1800"/>
              <a:t>Current 1115 Demonstration and Opportunity for Feedback and Questions</a:t>
            </a:r>
            <a:endParaRPr lang="en-US" sz="1800">
              <a:cs typeface="Arial"/>
            </a:endParaRPr>
          </a:p>
        </p:txBody>
      </p:sp>
    </p:spTree>
    <p:extLst>
      <p:ext uri="{BB962C8B-B14F-4D97-AF65-F5344CB8AC3E}">
        <p14:creationId xmlns:p14="http://schemas.microsoft.com/office/powerpoint/2010/main" val="37045583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Flexible Services Program: Summary of 2021 Progress</a:t>
            </a:r>
          </a:p>
        </p:txBody>
      </p:sp>
      <p:sp>
        <p:nvSpPr>
          <p:cNvPr id="4" name="TextBox 3"/>
          <p:cNvSpPr txBox="1"/>
          <p:nvPr/>
        </p:nvSpPr>
        <p:spPr>
          <a:xfrm>
            <a:off x="240064" y="699378"/>
            <a:ext cx="8497547" cy="5014912"/>
          </a:xfrm>
          <a:prstGeom prst="rect">
            <a:avLst/>
          </a:prstGeom>
          <a:noFill/>
        </p:spPr>
        <p:txBody>
          <a:bodyPr wrap="square" lIns="89611" tIns="44806" rIns="89611" bIns="44806" rtlCol="0" anchor="t">
            <a:spAutoFit/>
          </a:bodyPr>
          <a:lstStyle/>
          <a:p>
            <a:pPr marL="287020" lvl="1" indent="-285750">
              <a:buFont typeface="Arial" panose="020B0604020202020204" pitchFamily="34" charset="0"/>
              <a:buChar char="•"/>
            </a:pPr>
            <a:r>
              <a:rPr lang="en-US">
                <a:latin typeface="Arial"/>
                <a:cs typeface="Arial"/>
              </a:rPr>
              <a:t>The Flexible Services Program allows ACOs to pilot innovative programs to provide nutritional and housing supports, with the goal of improving overall member health and outcomes</a:t>
            </a:r>
          </a:p>
          <a:p>
            <a:pPr marL="287020" lvl="1" indent="-285750">
              <a:buFont typeface="Arial" panose="020B0604020202020204" pitchFamily="34" charset="0"/>
              <a:buChar char="•"/>
            </a:pPr>
            <a:endParaRPr lang="en-US"/>
          </a:p>
          <a:p>
            <a:pPr marL="287020" lvl="1" indent="-285750">
              <a:buFont typeface="Arial" panose="020B0604020202020204" pitchFamily="34" charset="0"/>
              <a:buChar char="•"/>
            </a:pPr>
            <a:r>
              <a:rPr lang="en-US">
                <a:latin typeface="Arial"/>
                <a:cs typeface="Arial"/>
              </a:rPr>
              <a:t>The Flexible Services Program was </a:t>
            </a:r>
            <a:r>
              <a:rPr lang="en-US" b="1">
                <a:latin typeface="Arial"/>
                <a:cs typeface="Arial"/>
              </a:rPr>
              <a:t>one of 2021’s key successes. </a:t>
            </a:r>
            <a:r>
              <a:rPr lang="en-US">
                <a:latin typeface="Arial"/>
                <a:cs typeface="Arial"/>
              </a:rPr>
              <a:t>In its second year, the program experienced </a:t>
            </a:r>
            <a:r>
              <a:rPr lang="en-US" b="1">
                <a:latin typeface="Arial"/>
                <a:cs typeface="Arial"/>
              </a:rPr>
              <a:t>rapid and substantial growth, became more efficient, </a:t>
            </a:r>
            <a:r>
              <a:rPr lang="en-US">
                <a:latin typeface="Arial"/>
                <a:cs typeface="Arial"/>
              </a:rPr>
              <a:t>and demonstrated </a:t>
            </a:r>
            <a:r>
              <a:rPr lang="en-US" b="1">
                <a:latin typeface="Arial"/>
                <a:cs typeface="Arial"/>
              </a:rPr>
              <a:t>promising early outcomes</a:t>
            </a:r>
          </a:p>
          <a:p>
            <a:pPr marL="287020" lvl="1" indent="-285750">
              <a:buFont typeface="Arial" panose="020B0604020202020204" pitchFamily="34" charset="0"/>
              <a:buChar char="•"/>
            </a:pPr>
            <a:endParaRPr lang="en-US" b="1">
              <a:latin typeface="Arial"/>
              <a:cs typeface="Arial"/>
            </a:endParaRPr>
          </a:p>
          <a:p>
            <a:pPr marL="287020" lvl="1" indent="-285750">
              <a:buFont typeface="Arial" panose="020B0604020202020204" pitchFamily="34" charset="0"/>
              <a:buChar char="•"/>
            </a:pPr>
            <a:r>
              <a:rPr lang="en-US">
                <a:latin typeface="Arial"/>
                <a:cs typeface="Arial"/>
              </a:rPr>
              <a:t>The Flexible Services Program </a:t>
            </a:r>
            <a:r>
              <a:rPr lang="en-US" b="1">
                <a:latin typeface="Arial"/>
                <a:cs typeface="Arial"/>
              </a:rPr>
              <a:t>grew faster in 2021 when compared to 2020, providing more services to more members.</a:t>
            </a:r>
          </a:p>
          <a:p>
            <a:pPr marL="1270" lvl="1"/>
            <a:endParaRPr lang="en-US">
              <a:latin typeface="Arial"/>
              <a:cs typeface="Arial"/>
            </a:endParaRPr>
          </a:p>
          <a:p>
            <a:pPr marL="743648" lvl="2" indent="-285750">
              <a:buFont typeface="Arial" panose="020B0604020202020204" pitchFamily="34" charset="0"/>
              <a:buChar char="•"/>
            </a:pPr>
            <a:r>
              <a:rPr lang="en-US" b="1">
                <a:latin typeface="Arial"/>
                <a:cs typeface="Arial"/>
              </a:rPr>
              <a:t>Services* provided more than doubled </a:t>
            </a:r>
            <a:r>
              <a:rPr lang="en-US">
                <a:latin typeface="Arial"/>
                <a:cs typeface="Arial"/>
              </a:rPr>
              <a:t>(2020: 9,673; 2021: 21,051) along with a </a:t>
            </a:r>
            <a:r>
              <a:rPr lang="en-US" b="1">
                <a:latin typeface="Arial"/>
                <a:cs typeface="Arial"/>
              </a:rPr>
              <a:t>70% increase in unique members </a:t>
            </a:r>
            <a:r>
              <a:rPr lang="en-US">
                <a:latin typeface="Arial"/>
                <a:cs typeface="Arial"/>
              </a:rPr>
              <a:t>served (2020: 6,133; 2021: 10,466)</a:t>
            </a:r>
            <a:endParaRPr lang="en-US" b="1">
              <a:latin typeface="Arial"/>
              <a:cs typeface="Arial"/>
            </a:endParaRPr>
          </a:p>
          <a:p>
            <a:pPr marL="287020" lvl="1" indent="-285750">
              <a:buFont typeface="Arial" panose="020B0604020202020204" pitchFamily="34" charset="0"/>
              <a:buChar char="•"/>
            </a:pPr>
            <a:endParaRPr lang="en-US" b="1">
              <a:latin typeface="Arial"/>
              <a:cs typeface="Arial"/>
            </a:endParaRPr>
          </a:p>
          <a:p>
            <a:pPr marL="743585" lvl="2" indent="-285750">
              <a:buFont typeface="Arial" panose="020B0604020202020204" pitchFamily="34" charset="0"/>
              <a:buChar char="•"/>
            </a:pPr>
            <a:r>
              <a:rPr lang="en-US">
                <a:latin typeface="Arial"/>
                <a:cs typeface="Arial"/>
              </a:rPr>
              <a:t>In 2021, the </a:t>
            </a:r>
            <a:r>
              <a:rPr lang="en-US" b="1">
                <a:latin typeface="Arial"/>
                <a:cs typeface="Arial"/>
              </a:rPr>
              <a:t>cumulative dollars spent on Flexible Services supports doubled </a:t>
            </a:r>
            <a:r>
              <a:rPr lang="en-US">
                <a:latin typeface="Arial"/>
                <a:cs typeface="Arial"/>
              </a:rPr>
              <a:t>from $3.4M in Q1 to $7.1M in Q4</a:t>
            </a:r>
          </a:p>
          <a:p>
            <a:pPr marL="743585" lvl="2" indent="-285750">
              <a:buFont typeface="Arial" panose="020B0604020202020204" pitchFamily="34" charset="0"/>
              <a:buChar char="•"/>
            </a:pPr>
            <a:endParaRPr lang="en-US">
              <a:latin typeface="Arial"/>
              <a:cs typeface="Arial"/>
            </a:endParaRPr>
          </a:p>
          <a:p>
            <a:pPr marL="287020" lvl="1" indent="-285750">
              <a:buFont typeface="Arial" panose="020B0604020202020204" pitchFamily="34" charset="0"/>
              <a:buChar char="•"/>
            </a:pPr>
            <a:r>
              <a:rPr lang="en-US">
                <a:latin typeface="Arial"/>
                <a:cs typeface="Arial"/>
              </a:rPr>
              <a:t>Despite being early in implementing the Flexible Services Program, preliminary analyses of individual Flexible Services programs had already begun to show </a:t>
            </a:r>
            <a:r>
              <a:rPr lang="en-US" b="1">
                <a:latin typeface="Arial"/>
                <a:cs typeface="Arial"/>
              </a:rPr>
              <a:t>improvements for members with diabetes (reductions in A1c) and total cost of care</a:t>
            </a:r>
          </a:p>
        </p:txBody>
      </p:sp>
      <p:sp>
        <p:nvSpPr>
          <p:cNvPr id="7" name="TextBox 6">
            <a:extLst>
              <a:ext uri="{FF2B5EF4-FFF2-40B4-BE49-F238E27FC236}">
                <a16:creationId xmlns:a16="http://schemas.microsoft.com/office/drawing/2014/main" id="{8D4F39EC-621E-41B5-B308-17BB15554777}"/>
              </a:ext>
            </a:extLst>
          </p:cNvPr>
          <p:cNvSpPr txBox="1"/>
          <p:nvPr/>
        </p:nvSpPr>
        <p:spPr>
          <a:xfrm>
            <a:off x="119075" y="6070944"/>
            <a:ext cx="8497546" cy="401984"/>
          </a:xfrm>
          <a:prstGeom prst="rect">
            <a:avLst/>
          </a:prstGeom>
          <a:noFill/>
        </p:spPr>
        <p:txBody>
          <a:bodyPr wrap="square" lIns="93296" tIns="46648" rIns="93296" bIns="46648" rtlCol="0" anchor="t">
            <a:spAutoFit/>
          </a:bodyPr>
          <a:lstStyle/>
          <a:p>
            <a:r>
              <a:rPr lang="en-US" sz="1000">
                <a:latin typeface="Arial"/>
                <a:cs typeface="Arial"/>
              </a:rPr>
              <a:t>*</a:t>
            </a:r>
            <a:r>
              <a:rPr lang="en-US" sz="1000"/>
              <a:t>MH defines Flexible Services in terms of member-quarters or number of quarters members have received services. A unique member that received services across 4 quarters would count towards 4 services provided.</a:t>
            </a:r>
          </a:p>
        </p:txBody>
      </p:sp>
    </p:spTree>
    <p:extLst>
      <p:ext uri="{BB962C8B-B14F-4D97-AF65-F5344CB8AC3E}">
        <p14:creationId xmlns:p14="http://schemas.microsoft.com/office/powerpoint/2010/main" val="19489321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CC2C4E58-3055-40A7-8560-7FAA66993443}"/>
              </a:ext>
            </a:extLst>
          </p:cNvPr>
          <p:cNvSpPr/>
          <p:nvPr/>
        </p:nvSpPr>
        <p:spPr>
          <a:xfrm>
            <a:off x="1642006" y="2441304"/>
            <a:ext cx="2711814" cy="2623165"/>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b="1">
                <a:solidFill>
                  <a:schemeClr val="tx1"/>
                </a:solidFill>
                <a:cs typeface="Calibri" panose="020F0502020204030204" pitchFamily="34" charset="0"/>
              </a:rPr>
              <a:t>ACOs and SSOs launched 76</a:t>
            </a:r>
            <a:r>
              <a:rPr lang="en-US">
                <a:solidFill>
                  <a:schemeClr val="tx1"/>
                </a:solidFill>
                <a:cs typeface="Calibri" panose="020F0502020204030204" pitchFamily="34" charset="0"/>
              </a:rPr>
              <a:t> </a:t>
            </a:r>
            <a:r>
              <a:rPr lang="en-US" b="1">
                <a:solidFill>
                  <a:schemeClr val="tx1"/>
                </a:solidFill>
                <a:cs typeface="Calibri" panose="020F0502020204030204" pitchFamily="34" charset="0"/>
              </a:rPr>
              <a:t>programs</a:t>
            </a:r>
            <a:r>
              <a:rPr lang="en-US">
                <a:solidFill>
                  <a:schemeClr val="tx1"/>
                </a:solidFill>
                <a:cs typeface="Calibri" panose="020F0502020204030204" pitchFamily="34" charset="0"/>
              </a:rPr>
              <a:t> in the following domains in 2021:</a:t>
            </a:r>
          </a:p>
          <a:p>
            <a:pPr marL="457200">
              <a:spcBef>
                <a:spcPts val="600"/>
              </a:spcBef>
              <a:spcAft>
                <a:spcPts val="600"/>
              </a:spcAft>
            </a:pPr>
            <a:r>
              <a:rPr lang="en-US">
                <a:solidFill>
                  <a:schemeClr val="tx1"/>
                </a:solidFill>
                <a:cs typeface="Calibri" panose="020F0502020204030204" pitchFamily="34" charset="0"/>
              </a:rPr>
              <a:t>Housing</a:t>
            </a:r>
          </a:p>
          <a:p>
            <a:pPr marL="457200">
              <a:spcBef>
                <a:spcPts val="600"/>
              </a:spcBef>
              <a:spcAft>
                <a:spcPts val="600"/>
              </a:spcAft>
            </a:pPr>
            <a:r>
              <a:rPr lang="en-US">
                <a:solidFill>
                  <a:schemeClr val="tx1"/>
                </a:solidFill>
                <a:cs typeface="Calibri" panose="020F0502020204030204" pitchFamily="34" charset="0"/>
              </a:rPr>
              <a:t>Nutrition</a:t>
            </a:r>
          </a:p>
          <a:p>
            <a:pPr marL="457200">
              <a:spcBef>
                <a:spcPts val="600"/>
              </a:spcBef>
              <a:spcAft>
                <a:spcPts val="600"/>
              </a:spcAft>
            </a:pPr>
            <a:r>
              <a:rPr lang="en-US">
                <a:solidFill>
                  <a:schemeClr val="tx1"/>
                </a:solidFill>
                <a:cs typeface="Calibri" panose="020F0502020204030204" pitchFamily="34" charset="0"/>
              </a:rPr>
              <a:t>Housing/Nutrition</a:t>
            </a:r>
          </a:p>
        </p:txBody>
      </p:sp>
      <p:sp>
        <p:nvSpPr>
          <p:cNvPr id="59" name="Rectangle 58">
            <a:extLst>
              <a:ext uri="{FF2B5EF4-FFF2-40B4-BE49-F238E27FC236}">
                <a16:creationId xmlns:a16="http://schemas.microsoft.com/office/drawing/2014/main" id="{1F5FCE69-BDDD-49D7-8FF0-2A9D6E7A84B6}"/>
              </a:ext>
            </a:extLst>
          </p:cNvPr>
          <p:cNvSpPr/>
          <p:nvPr/>
        </p:nvSpPr>
        <p:spPr>
          <a:xfrm>
            <a:off x="4629799" y="2436633"/>
            <a:ext cx="2785074" cy="2616744"/>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spcAft>
                <a:spcPts val="600"/>
              </a:spcAft>
            </a:pPr>
            <a:r>
              <a:rPr lang="en-US">
                <a:solidFill>
                  <a:schemeClr val="tx1"/>
                </a:solidFill>
                <a:cs typeface="Calibri"/>
              </a:rPr>
              <a:t>ACOs partnered with </a:t>
            </a:r>
            <a:r>
              <a:rPr lang="en-US" b="1">
                <a:solidFill>
                  <a:schemeClr val="tx1"/>
                </a:solidFill>
                <a:cs typeface="Calibri"/>
              </a:rPr>
              <a:t>38 SSO partners </a:t>
            </a:r>
            <a:r>
              <a:rPr lang="en-US">
                <a:solidFill>
                  <a:schemeClr val="tx1"/>
                </a:solidFill>
                <a:cs typeface="Calibri"/>
              </a:rPr>
              <a:t>to deliver Flexible Services in 2021, including:</a:t>
            </a:r>
          </a:p>
          <a:p>
            <a:pPr marL="457200">
              <a:spcBef>
                <a:spcPts val="600"/>
              </a:spcBef>
              <a:spcAft>
                <a:spcPts val="600"/>
              </a:spcAft>
            </a:pPr>
            <a:r>
              <a:rPr lang="en-US">
                <a:solidFill>
                  <a:schemeClr val="tx1"/>
                </a:solidFill>
                <a:cs typeface="Calibri"/>
              </a:rPr>
              <a:t>Housing SSOs </a:t>
            </a:r>
            <a:endParaRPr lang="en-US">
              <a:solidFill>
                <a:schemeClr val="tx1"/>
              </a:solidFill>
              <a:cs typeface="Calibri" panose="020F0502020204030204" pitchFamily="34" charset="0"/>
            </a:endParaRPr>
          </a:p>
          <a:p>
            <a:pPr marL="457200">
              <a:spcBef>
                <a:spcPts val="600"/>
              </a:spcBef>
              <a:spcAft>
                <a:spcPts val="600"/>
              </a:spcAft>
            </a:pPr>
            <a:r>
              <a:rPr lang="en-US">
                <a:solidFill>
                  <a:schemeClr val="tx1"/>
                </a:solidFill>
                <a:cs typeface="Calibri"/>
              </a:rPr>
              <a:t>Nutrition SSOs</a:t>
            </a:r>
          </a:p>
          <a:p>
            <a:pPr marL="457200">
              <a:spcBef>
                <a:spcPts val="600"/>
              </a:spcBef>
              <a:spcAft>
                <a:spcPts val="600"/>
              </a:spcAft>
            </a:pPr>
            <a:r>
              <a:rPr lang="en-US">
                <a:solidFill>
                  <a:schemeClr val="tx1"/>
                </a:solidFill>
                <a:cs typeface="Calibri"/>
              </a:rPr>
              <a:t>Housing/Nutrition SSOs</a:t>
            </a:r>
          </a:p>
        </p:txBody>
      </p:sp>
      <p:grpSp>
        <p:nvGrpSpPr>
          <p:cNvPr id="60" name="Group 59">
            <a:extLst>
              <a:ext uri="{FF2B5EF4-FFF2-40B4-BE49-F238E27FC236}">
                <a16:creationId xmlns:a16="http://schemas.microsoft.com/office/drawing/2014/main" id="{18ACF971-D39D-4E79-9E84-7DD3E48B940B}"/>
              </a:ext>
            </a:extLst>
          </p:cNvPr>
          <p:cNvGrpSpPr/>
          <p:nvPr/>
        </p:nvGrpSpPr>
        <p:grpSpPr>
          <a:xfrm>
            <a:off x="4754533" y="3717723"/>
            <a:ext cx="365760" cy="1157934"/>
            <a:chOff x="839752" y="3749658"/>
            <a:chExt cx="365760" cy="1157934"/>
          </a:xfrm>
        </p:grpSpPr>
        <p:sp>
          <p:nvSpPr>
            <p:cNvPr id="75" name="Oval 74">
              <a:extLst>
                <a:ext uri="{FF2B5EF4-FFF2-40B4-BE49-F238E27FC236}">
                  <a16:creationId xmlns:a16="http://schemas.microsoft.com/office/drawing/2014/main" id="{D0FD3390-8B5A-4743-9D84-97C372CFBA8F}"/>
                </a:ext>
              </a:extLst>
            </p:cNvPr>
            <p:cNvSpPr/>
            <p:nvPr/>
          </p:nvSpPr>
          <p:spPr>
            <a:xfrm>
              <a:off x="839752" y="3749658"/>
              <a:ext cx="365760" cy="365760"/>
            </a:xfrm>
            <a:prstGeom prst="ellipse">
              <a:avLst/>
            </a:prstGeom>
            <a:solidFill>
              <a:schemeClr val="accent3"/>
            </a:solid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a:solidFill>
                    <a:schemeClr val="bg1"/>
                  </a:solidFill>
                  <a:latin typeface="Calibri" panose="020F0502020204030204" pitchFamily="34" charset="0"/>
                  <a:cs typeface="Calibri" panose="020F0502020204030204" pitchFamily="34" charset="0"/>
                </a:rPr>
                <a:t>22</a:t>
              </a:r>
            </a:p>
          </p:txBody>
        </p:sp>
        <p:sp>
          <p:nvSpPr>
            <p:cNvPr id="76" name="Oval 75">
              <a:extLst>
                <a:ext uri="{FF2B5EF4-FFF2-40B4-BE49-F238E27FC236}">
                  <a16:creationId xmlns:a16="http://schemas.microsoft.com/office/drawing/2014/main" id="{3F90960A-3613-4D4B-93B1-1E151ADEA314}"/>
                </a:ext>
              </a:extLst>
            </p:cNvPr>
            <p:cNvSpPr/>
            <p:nvPr/>
          </p:nvSpPr>
          <p:spPr>
            <a:xfrm>
              <a:off x="839752" y="4147277"/>
              <a:ext cx="365760" cy="365760"/>
            </a:xfrm>
            <a:prstGeom prst="ellipse">
              <a:avLst/>
            </a:prstGeom>
            <a:solidFill>
              <a:schemeClr val="accent4"/>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a:solidFill>
                    <a:schemeClr val="bg1"/>
                  </a:solidFill>
                  <a:latin typeface="Calibri" panose="020F0502020204030204" pitchFamily="34" charset="0"/>
                  <a:cs typeface="Calibri" panose="020F0502020204030204" pitchFamily="34" charset="0"/>
                </a:rPr>
                <a:t>13</a:t>
              </a:r>
            </a:p>
          </p:txBody>
        </p:sp>
        <p:sp>
          <p:nvSpPr>
            <p:cNvPr id="77" name="Oval 76">
              <a:extLst>
                <a:ext uri="{FF2B5EF4-FFF2-40B4-BE49-F238E27FC236}">
                  <a16:creationId xmlns:a16="http://schemas.microsoft.com/office/drawing/2014/main" id="{DA16D088-77DC-4107-A094-8300EF63BA2A}"/>
                </a:ext>
              </a:extLst>
            </p:cNvPr>
            <p:cNvSpPr/>
            <p:nvPr/>
          </p:nvSpPr>
          <p:spPr>
            <a:xfrm>
              <a:off x="839752" y="4541832"/>
              <a:ext cx="365760" cy="365760"/>
            </a:xfrm>
            <a:prstGeom prst="ellipse">
              <a:avLst/>
            </a:prstGeom>
            <a:solidFill>
              <a:schemeClr val="accent5"/>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a:solidFill>
                    <a:schemeClr val="bg1"/>
                  </a:solidFill>
                  <a:latin typeface="Calibri" panose="020F0502020204030204" pitchFamily="34" charset="0"/>
                  <a:cs typeface="Calibri" panose="020F0502020204030204" pitchFamily="34" charset="0"/>
                </a:rPr>
                <a:t>3</a:t>
              </a:r>
            </a:p>
          </p:txBody>
        </p:sp>
      </p:grpSp>
      <p:grpSp>
        <p:nvGrpSpPr>
          <p:cNvPr id="63" name="Group 62">
            <a:extLst>
              <a:ext uri="{FF2B5EF4-FFF2-40B4-BE49-F238E27FC236}">
                <a16:creationId xmlns:a16="http://schemas.microsoft.com/office/drawing/2014/main" id="{42181087-1E25-4B2C-BB20-37EA3B3FEF26}"/>
              </a:ext>
            </a:extLst>
          </p:cNvPr>
          <p:cNvGrpSpPr/>
          <p:nvPr/>
        </p:nvGrpSpPr>
        <p:grpSpPr>
          <a:xfrm>
            <a:off x="1753190" y="3667821"/>
            <a:ext cx="365760" cy="1149225"/>
            <a:chOff x="839752" y="3897711"/>
            <a:chExt cx="365760" cy="1149225"/>
          </a:xfrm>
        </p:grpSpPr>
        <p:sp>
          <p:nvSpPr>
            <p:cNvPr id="64" name="Oval 63">
              <a:extLst>
                <a:ext uri="{FF2B5EF4-FFF2-40B4-BE49-F238E27FC236}">
                  <a16:creationId xmlns:a16="http://schemas.microsoft.com/office/drawing/2014/main" id="{2803020A-92FC-41DE-9EF8-E6DB93C8D493}"/>
                </a:ext>
              </a:extLst>
            </p:cNvPr>
            <p:cNvSpPr/>
            <p:nvPr/>
          </p:nvSpPr>
          <p:spPr>
            <a:xfrm>
              <a:off x="839752" y="3897711"/>
              <a:ext cx="365760" cy="365760"/>
            </a:xfrm>
            <a:prstGeom prst="ellipse">
              <a:avLst/>
            </a:prstGeom>
            <a:solidFill>
              <a:schemeClr val="accent3"/>
            </a:solid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a:solidFill>
                    <a:schemeClr val="bg1"/>
                  </a:solidFill>
                  <a:latin typeface="Calibri" panose="020F0502020204030204" pitchFamily="34" charset="0"/>
                  <a:cs typeface="Calibri" panose="020F0502020204030204" pitchFamily="34" charset="0"/>
                </a:rPr>
                <a:t>37</a:t>
              </a:r>
            </a:p>
          </p:txBody>
        </p:sp>
        <p:sp>
          <p:nvSpPr>
            <p:cNvPr id="65" name="Oval 64">
              <a:extLst>
                <a:ext uri="{FF2B5EF4-FFF2-40B4-BE49-F238E27FC236}">
                  <a16:creationId xmlns:a16="http://schemas.microsoft.com/office/drawing/2014/main" id="{F3A26955-B9EF-457C-8A9E-94C681F85131}"/>
                </a:ext>
              </a:extLst>
            </p:cNvPr>
            <p:cNvSpPr/>
            <p:nvPr/>
          </p:nvSpPr>
          <p:spPr>
            <a:xfrm>
              <a:off x="839752" y="4290813"/>
              <a:ext cx="365760" cy="365760"/>
            </a:xfrm>
            <a:prstGeom prst="ellipse">
              <a:avLst/>
            </a:prstGeom>
            <a:solidFill>
              <a:schemeClr val="accent4"/>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a:solidFill>
                    <a:schemeClr val="bg1"/>
                  </a:solidFill>
                  <a:latin typeface="Calibri" panose="020F0502020204030204" pitchFamily="34" charset="0"/>
                  <a:cs typeface="Calibri" panose="020F0502020204030204" pitchFamily="34" charset="0"/>
                </a:rPr>
                <a:t>38</a:t>
              </a:r>
            </a:p>
          </p:txBody>
        </p:sp>
        <p:sp>
          <p:nvSpPr>
            <p:cNvPr id="66" name="Oval 65">
              <a:extLst>
                <a:ext uri="{FF2B5EF4-FFF2-40B4-BE49-F238E27FC236}">
                  <a16:creationId xmlns:a16="http://schemas.microsoft.com/office/drawing/2014/main" id="{EDC0A5B9-9187-42F6-B5E9-11EB078A1284}"/>
                </a:ext>
              </a:extLst>
            </p:cNvPr>
            <p:cNvSpPr/>
            <p:nvPr/>
          </p:nvSpPr>
          <p:spPr>
            <a:xfrm>
              <a:off x="839752" y="4681176"/>
              <a:ext cx="365760" cy="365760"/>
            </a:xfrm>
            <a:prstGeom prst="ellipse">
              <a:avLst/>
            </a:prstGeom>
            <a:solidFill>
              <a:schemeClr val="accent5"/>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a:solidFill>
                    <a:schemeClr val="bg1"/>
                  </a:solidFill>
                  <a:latin typeface="Calibri" panose="020F0502020204030204" pitchFamily="34" charset="0"/>
                  <a:cs typeface="Calibri" panose="020F0502020204030204" pitchFamily="34" charset="0"/>
                </a:rPr>
                <a:t>1</a:t>
              </a:r>
            </a:p>
          </p:txBody>
        </p:sp>
      </p:grpSp>
      <p:sp>
        <p:nvSpPr>
          <p:cNvPr id="17" name="Rectangle 16">
            <a:extLst>
              <a:ext uri="{FF2B5EF4-FFF2-40B4-BE49-F238E27FC236}">
                <a16:creationId xmlns:a16="http://schemas.microsoft.com/office/drawing/2014/main" id="{F5ECBCEB-750E-47A1-8851-FBBAB4B6B870}"/>
              </a:ext>
            </a:extLst>
          </p:cNvPr>
          <p:cNvSpPr/>
          <p:nvPr/>
        </p:nvSpPr>
        <p:spPr>
          <a:xfrm>
            <a:off x="98942" y="894894"/>
            <a:ext cx="8763554" cy="1364019"/>
          </a:xfrm>
          <a:prstGeom prst="rect">
            <a:avLst/>
          </a:prstGeom>
          <a:solidFill>
            <a:srgbClr val="F0F7FE"/>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buFont typeface="Arial" panose="020B0604020202020204" pitchFamily="34" charset="0"/>
              <a:buChar char="•"/>
            </a:pPr>
            <a:r>
              <a:rPr lang="en-US">
                <a:solidFill>
                  <a:schemeClr val="tx1"/>
                </a:solidFill>
                <a:latin typeface="+mj-lt"/>
                <a:cs typeface="Calibri"/>
              </a:rPr>
              <a:t>In 2021, ACOs partnered with community-based Social Services Organizations (SSOs) to offer </a:t>
            </a:r>
            <a:r>
              <a:rPr lang="en-US" b="1">
                <a:solidFill>
                  <a:schemeClr val="tx1"/>
                </a:solidFill>
                <a:latin typeface="+mj-lt"/>
                <a:cs typeface="Calibri"/>
              </a:rPr>
              <a:t>76 Flexible Services programs </a:t>
            </a:r>
            <a:r>
              <a:rPr lang="en-US">
                <a:solidFill>
                  <a:schemeClr val="tx1"/>
                </a:solidFill>
                <a:latin typeface="+mj-lt"/>
                <a:cs typeface="Calibri"/>
              </a:rPr>
              <a:t>focused on nutrition and housing support services and goods. </a:t>
            </a:r>
          </a:p>
          <a:p>
            <a:pPr marL="285750" indent="-285750">
              <a:buFont typeface="Arial" panose="020B0604020202020204" pitchFamily="34" charset="0"/>
              <a:buChar char="•"/>
            </a:pPr>
            <a:r>
              <a:rPr lang="en-US">
                <a:solidFill>
                  <a:schemeClr val="tx1"/>
                </a:solidFill>
                <a:latin typeface="+mj-lt"/>
                <a:cs typeface="Calibri"/>
              </a:rPr>
              <a:t>Compared to 2020, both the number of available programs and partnerships between ACOs and SSOs </a:t>
            </a:r>
            <a:r>
              <a:rPr lang="en-US" b="1">
                <a:solidFill>
                  <a:schemeClr val="tx1"/>
                </a:solidFill>
                <a:latin typeface="+mj-lt"/>
                <a:cs typeface="Calibri"/>
              </a:rPr>
              <a:t>increased by approximately 25%.</a:t>
            </a:r>
            <a:endParaRPr lang="en-US" b="1">
              <a:solidFill>
                <a:schemeClr val="tx1"/>
              </a:solidFill>
              <a:latin typeface="+mj-lt"/>
            </a:endParaRPr>
          </a:p>
        </p:txBody>
      </p:sp>
      <p:sp>
        <p:nvSpPr>
          <p:cNvPr id="3" name="Rectangle 2">
            <a:extLst>
              <a:ext uri="{FF2B5EF4-FFF2-40B4-BE49-F238E27FC236}">
                <a16:creationId xmlns:a16="http://schemas.microsoft.com/office/drawing/2014/main" id="{78A9A01E-10B7-4931-937C-79280B768121}"/>
              </a:ext>
            </a:extLst>
          </p:cNvPr>
          <p:cNvSpPr/>
          <p:nvPr/>
        </p:nvSpPr>
        <p:spPr>
          <a:xfrm>
            <a:off x="171452" y="5366087"/>
            <a:ext cx="8404368" cy="584775"/>
          </a:xfrm>
          <a:prstGeom prst="rect">
            <a:avLst/>
          </a:prstGeom>
          <a:solidFill>
            <a:srgbClr val="F0F7FE"/>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tx1"/>
                </a:solidFill>
                <a:latin typeface="+mj-lt"/>
                <a:cs typeface="Calibri"/>
              </a:rPr>
              <a:t>All</a:t>
            </a:r>
            <a:r>
              <a:rPr lang="en-US" b="1">
                <a:solidFill>
                  <a:schemeClr val="tx1"/>
                </a:solidFill>
                <a:latin typeface="+mj-lt"/>
                <a:cs typeface="Calibri"/>
              </a:rPr>
              <a:t> 17 ACOs offered at least 1 Flexible Services program </a:t>
            </a:r>
            <a:r>
              <a:rPr lang="en-US">
                <a:solidFill>
                  <a:schemeClr val="tx1"/>
                </a:solidFill>
                <a:latin typeface="+mj-lt"/>
                <a:cs typeface="Calibri"/>
              </a:rPr>
              <a:t>in calendar year (CY) 2021.</a:t>
            </a:r>
          </a:p>
        </p:txBody>
      </p:sp>
      <p:sp>
        <p:nvSpPr>
          <p:cNvPr id="2" name="Title 1">
            <a:extLst>
              <a:ext uri="{FF2B5EF4-FFF2-40B4-BE49-F238E27FC236}">
                <a16:creationId xmlns:a16="http://schemas.microsoft.com/office/drawing/2014/main" id="{DD973157-B26D-8660-14E3-D98CBA30A182}"/>
              </a:ext>
            </a:extLst>
          </p:cNvPr>
          <p:cNvSpPr>
            <a:spLocks noGrp="1"/>
          </p:cNvSpPr>
          <p:nvPr>
            <p:ph type="title"/>
          </p:nvPr>
        </p:nvSpPr>
        <p:spPr>
          <a:xfrm>
            <a:off x="94268" y="103555"/>
            <a:ext cx="8335748" cy="840551"/>
          </a:xfrm>
        </p:spPr>
        <p:txBody>
          <a:bodyPr/>
          <a:lstStyle/>
          <a:p>
            <a:r>
              <a:rPr lang="en-US" sz="1800">
                <a:solidFill>
                  <a:srgbClr val="002060"/>
                </a:solidFill>
                <a:latin typeface="+mj-lt"/>
                <a:ea typeface="+mj-ea"/>
                <a:cs typeface="+mj-cs"/>
              </a:rPr>
              <a:t>ACOs Partnered with SSOs to Offer 76 Flexible Services Programs in 2021</a:t>
            </a:r>
            <a:br>
              <a:rPr lang="en-US" sz="1800">
                <a:solidFill>
                  <a:srgbClr val="002060"/>
                </a:solidFill>
                <a:latin typeface="+mj-lt"/>
                <a:ea typeface="+mj-ea"/>
                <a:cs typeface="+mj-cs"/>
              </a:rPr>
            </a:br>
            <a:endParaRPr lang="en-US"/>
          </a:p>
        </p:txBody>
      </p:sp>
    </p:spTree>
    <p:extLst>
      <p:ext uri="{BB962C8B-B14F-4D97-AF65-F5344CB8AC3E}">
        <p14:creationId xmlns:p14="http://schemas.microsoft.com/office/powerpoint/2010/main" val="7514260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D2C81-EEA1-433B-A228-B7EC0575A336}"/>
              </a:ext>
            </a:extLst>
          </p:cNvPr>
          <p:cNvSpPr>
            <a:spLocks noGrp="1"/>
          </p:cNvSpPr>
          <p:nvPr>
            <p:ph type="title"/>
          </p:nvPr>
        </p:nvSpPr>
        <p:spPr/>
        <p:txBody>
          <a:bodyPr/>
          <a:lstStyle/>
          <a:p>
            <a:r>
              <a:rPr lang="en-US"/>
              <a:t>In 2020 and 2021, there was continuous growth in Flexible Services uptake each quarter</a:t>
            </a:r>
          </a:p>
        </p:txBody>
      </p:sp>
      <p:sp>
        <p:nvSpPr>
          <p:cNvPr id="3" name="Content Placeholder 2">
            <a:extLst>
              <a:ext uri="{FF2B5EF4-FFF2-40B4-BE49-F238E27FC236}">
                <a16:creationId xmlns:a16="http://schemas.microsoft.com/office/drawing/2014/main" id="{BBAC8F74-CB02-4DF1-A21A-457B2BC7DF50}"/>
              </a:ext>
            </a:extLst>
          </p:cNvPr>
          <p:cNvSpPr>
            <a:spLocks noGrp="1"/>
          </p:cNvSpPr>
          <p:nvPr>
            <p:ph idx="4294967295"/>
          </p:nvPr>
        </p:nvSpPr>
        <p:spPr>
          <a:xfrm>
            <a:off x="0" y="873125"/>
            <a:ext cx="4083050" cy="1584325"/>
          </a:xfrm>
          <a:solidFill>
            <a:srgbClr val="F0F7FE"/>
          </a:solidFill>
        </p:spPr>
        <p:txBody>
          <a:bodyPr/>
          <a:lstStyle/>
          <a:p>
            <a:endParaRPr lang="en-US" sz="500"/>
          </a:p>
          <a:p>
            <a:pPr marL="285750" indent="-285750">
              <a:buFont typeface="Arial" panose="020B0604020202020204" pitchFamily="34" charset="0"/>
              <a:buChar char="•"/>
            </a:pPr>
            <a:r>
              <a:rPr lang="en-US" sz="1400" b="1"/>
              <a:t>Flexible Services expenditures more than tripled </a:t>
            </a:r>
            <a:r>
              <a:rPr lang="en-US" sz="1400"/>
              <a:t>from CY20 to CY21 ($6.8M to $22.6M), corresponding to a </a:t>
            </a:r>
            <a:r>
              <a:rPr lang="en-US" sz="1400" b="1"/>
              <a:t>70% increase in unique members served </a:t>
            </a:r>
            <a:r>
              <a:rPr lang="en-US" sz="1400"/>
              <a:t>(6,133 to 10,466).</a:t>
            </a:r>
          </a:p>
          <a:p>
            <a:pPr marL="285750" indent="-285750">
              <a:buFont typeface="Arial" panose="020B0604020202020204" pitchFamily="34" charset="0"/>
              <a:buChar char="•"/>
            </a:pPr>
            <a:r>
              <a:rPr lang="en-US" sz="1400"/>
              <a:t>Cumulatively across CY20 and CY21, almost </a:t>
            </a:r>
            <a:r>
              <a:rPr lang="en-US" sz="1400" b="1"/>
              <a:t>31,000 Flexible Services were provided to almost 14,400 unique members.</a:t>
            </a:r>
            <a:r>
              <a:rPr lang="en-US" sz="1400"/>
              <a:t>*</a:t>
            </a:r>
            <a:endParaRPr lang="en-US" sz="500" b="1"/>
          </a:p>
        </p:txBody>
      </p:sp>
      <p:sp>
        <p:nvSpPr>
          <p:cNvPr id="5" name="TextBox 4">
            <a:extLst>
              <a:ext uri="{FF2B5EF4-FFF2-40B4-BE49-F238E27FC236}">
                <a16:creationId xmlns:a16="http://schemas.microsoft.com/office/drawing/2014/main" id="{FED43CF7-9D86-4F87-9043-0E90327EFEA1}"/>
              </a:ext>
            </a:extLst>
          </p:cNvPr>
          <p:cNvSpPr txBox="1"/>
          <p:nvPr/>
        </p:nvSpPr>
        <p:spPr>
          <a:xfrm>
            <a:off x="156209" y="6121955"/>
            <a:ext cx="8649019" cy="369332"/>
          </a:xfrm>
          <a:prstGeom prst="rect">
            <a:avLst/>
          </a:prstGeom>
          <a:noFill/>
        </p:spPr>
        <p:txBody>
          <a:bodyPr wrap="square" rtlCol="0">
            <a:spAutoFit/>
          </a:bodyPr>
          <a:lstStyle/>
          <a:p>
            <a:r>
              <a:rPr lang="en-US" sz="900"/>
              <a:t>* MH defines Flexible Services in terms of member-quarters or number of quarters members have received services. A unique member that received services across 4 quarters would count towards 4 services provided. </a:t>
            </a:r>
          </a:p>
        </p:txBody>
      </p:sp>
      <p:graphicFrame>
        <p:nvGraphicFramePr>
          <p:cNvPr id="10" name="Table 9">
            <a:extLst>
              <a:ext uri="{FF2B5EF4-FFF2-40B4-BE49-F238E27FC236}">
                <a16:creationId xmlns:a16="http://schemas.microsoft.com/office/drawing/2014/main" id="{655E6AB2-2104-60B2-0538-BB73E6A09D6E}"/>
              </a:ext>
            </a:extLst>
          </p:cNvPr>
          <p:cNvGraphicFramePr>
            <a:graphicFrameLocks noGrp="1"/>
          </p:cNvGraphicFramePr>
          <p:nvPr/>
        </p:nvGraphicFramePr>
        <p:xfrm>
          <a:off x="4480718" y="866328"/>
          <a:ext cx="4409984" cy="1807263"/>
        </p:xfrm>
        <a:graphic>
          <a:graphicData uri="http://schemas.openxmlformats.org/drawingml/2006/table">
            <a:tbl>
              <a:tblPr firstRow="1" firstCol="1" bandRow="1">
                <a:tableStyleId>{F5AB1C69-6EDB-4FF4-983F-18BD219EF322}</a:tableStyleId>
              </a:tblPr>
              <a:tblGrid>
                <a:gridCol w="1691068">
                  <a:extLst>
                    <a:ext uri="{9D8B030D-6E8A-4147-A177-3AD203B41FA5}">
                      <a16:colId xmlns:a16="http://schemas.microsoft.com/office/drawing/2014/main" val="2892351316"/>
                    </a:ext>
                  </a:extLst>
                </a:gridCol>
                <a:gridCol w="679729">
                  <a:extLst>
                    <a:ext uri="{9D8B030D-6E8A-4147-A177-3AD203B41FA5}">
                      <a16:colId xmlns:a16="http://schemas.microsoft.com/office/drawing/2014/main" val="2767469477"/>
                    </a:ext>
                  </a:extLst>
                </a:gridCol>
                <a:gridCol w="679729">
                  <a:extLst>
                    <a:ext uri="{9D8B030D-6E8A-4147-A177-3AD203B41FA5}">
                      <a16:colId xmlns:a16="http://schemas.microsoft.com/office/drawing/2014/main" val="925460530"/>
                    </a:ext>
                  </a:extLst>
                </a:gridCol>
                <a:gridCol w="679729">
                  <a:extLst>
                    <a:ext uri="{9D8B030D-6E8A-4147-A177-3AD203B41FA5}">
                      <a16:colId xmlns:a16="http://schemas.microsoft.com/office/drawing/2014/main" val="156670277"/>
                    </a:ext>
                  </a:extLst>
                </a:gridCol>
                <a:gridCol w="679729">
                  <a:extLst>
                    <a:ext uri="{9D8B030D-6E8A-4147-A177-3AD203B41FA5}">
                      <a16:colId xmlns:a16="http://schemas.microsoft.com/office/drawing/2014/main" val="1036301230"/>
                    </a:ext>
                  </a:extLst>
                </a:gridCol>
              </a:tblGrid>
              <a:tr h="434658">
                <a:tc rowSpan="2">
                  <a:txBody>
                    <a:bodyPr/>
                    <a:lstStyle/>
                    <a:p>
                      <a:pPr algn="ctr">
                        <a:spcAft>
                          <a:spcPts val="0"/>
                        </a:spcAft>
                      </a:pPr>
                      <a:r>
                        <a:rPr lang="en-US" sz="1000">
                          <a:effectLst/>
                        </a:rPr>
                        <a:t>Flexible Services</a:t>
                      </a:r>
                    </a:p>
                  </a:txBody>
                  <a:tcPr marL="50408" marR="50408" marT="0" marB="0" anchor="ctr"/>
                </a:tc>
                <a:tc gridSpan="2">
                  <a:txBody>
                    <a:bodyPr/>
                    <a:lstStyle/>
                    <a:p>
                      <a:pPr algn="ctr">
                        <a:spcAft>
                          <a:spcPts val="0"/>
                        </a:spcAft>
                      </a:pPr>
                      <a:r>
                        <a:rPr lang="en-US" sz="1000" b="1">
                          <a:solidFill>
                            <a:schemeClr val="bg1"/>
                          </a:solidFill>
                          <a:effectLst/>
                        </a:rPr>
                        <a:t># of Members Served</a:t>
                      </a:r>
                    </a:p>
                  </a:txBody>
                  <a:tcPr marL="50408" marR="50408" marT="0" marB="0" anchor="ctr">
                    <a:solidFill>
                      <a:schemeClr val="accent3"/>
                    </a:solidFill>
                  </a:tcPr>
                </a:tc>
                <a:tc hMerge="1">
                  <a:txBody>
                    <a:bodyPr/>
                    <a:lstStyle/>
                    <a:p>
                      <a:endParaRPr lang="en-US"/>
                    </a:p>
                  </a:txBody>
                  <a:tcPr marL="0" marR="0" marT="0" marB="0" horzOverflow="overflow"/>
                </a:tc>
                <a:tc gridSpan="2">
                  <a:txBody>
                    <a:bodyPr/>
                    <a:lstStyle/>
                    <a:p>
                      <a:pPr algn="ctr">
                        <a:spcAft>
                          <a:spcPts val="0"/>
                        </a:spcAft>
                      </a:pPr>
                      <a:r>
                        <a:rPr lang="en-US" sz="1000" b="1">
                          <a:solidFill>
                            <a:schemeClr val="bg1"/>
                          </a:solidFill>
                          <a:effectLst/>
                        </a:rPr>
                        <a:t>$ Spent</a:t>
                      </a:r>
                    </a:p>
                  </a:txBody>
                  <a:tcPr marL="50408" marR="50408" marT="0" marB="0" anchor="ctr">
                    <a:solidFill>
                      <a:schemeClr val="accent3"/>
                    </a:solidFill>
                  </a:tcPr>
                </a:tc>
                <a:tc hMerge="1">
                  <a:txBody>
                    <a:bodyPr/>
                    <a:lstStyle/>
                    <a:p>
                      <a:endParaRPr lang="en-US"/>
                    </a:p>
                  </a:txBody>
                  <a:tcPr marL="0" marR="0" marT="0" marB="0" horzOverflow="overflow"/>
                </a:tc>
                <a:extLst>
                  <a:ext uri="{0D108BD9-81ED-4DB2-BD59-A6C34878D82A}">
                    <a16:rowId xmlns:a16="http://schemas.microsoft.com/office/drawing/2014/main" val="1741484414"/>
                  </a:ext>
                </a:extLst>
              </a:tr>
              <a:tr h="457535">
                <a:tc vMerge="1">
                  <a:txBody>
                    <a:bodyPr/>
                    <a:lstStyle/>
                    <a:p>
                      <a:endParaRPr lang="en-US"/>
                    </a:p>
                  </a:txBody>
                  <a:tcPr marL="0" marR="0" marT="0" marB="0" horzOverflow="overflow"/>
                </a:tc>
                <a:tc>
                  <a:txBody>
                    <a:bodyPr/>
                    <a:lstStyle/>
                    <a:p>
                      <a:pPr algn="ctr">
                        <a:spcAft>
                          <a:spcPts val="0"/>
                        </a:spcAft>
                      </a:pPr>
                      <a:r>
                        <a:rPr lang="en-US" sz="1000" b="1">
                          <a:solidFill>
                            <a:srgbClr val="002060"/>
                          </a:solidFill>
                          <a:effectLst/>
                        </a:rPr>
                        <a:t>Total CY20</a:t>
                      </a:r>
                    </a:p>
                  </a:txBody>
                  <a:tcPr marL="50408" marR="50408" marT="0" marB="0" anchor="ctr"/>
                </a:tc>
                <a:tc>
                  <a:txBody>
                    <a:bodyPr/>
                    <a:lstStyle/>
                    <a:p>
                      <a:pPr algn="ctr">
                        <a:spcAft>
                          <a:spcPts val="0"/>
                        </a:spcAft>
                      </a:pPr>
                      <a:r>
                        <a:rPr lang="en-US" sz="1000" b="1">
                          <a:solidFill>
                            <a:srgbClr val="002060"/>
                          </a:solidFill>
                          <a:effectLst/>
                        </a:rPr>
                        <a:t>Total CY21</a:t>
                      </a:r>
                    </a:p>
                  </a:txBody>
                  <a:tcPr marL="50408" marR="50408" marT="0" marB="0" anchor="ctr"/>
                </a:tc>
                <a:tc>
                  <a:txBody>
                    <a:bodyPr/>
                    <a:lstStyle/>
                    <a:p>
                      <a:pPr algn="ctr">
                        <a:spcAft>
                          <a:spcPts val="0"/>
                        </a:spcAft>
                      </a:pPr>
                      <a:r>
                        <a:rPr lang="en-US" sz="1000" b="1">
                          <a:solidFill>
                            <a:srgbClr val="002060"/>
                          </a:solidFill>
                          <a:effectLst/>
                        </a:rPr>
                        <a:t>Total CY20</a:t>
                      </a:r>
                    </a:p>
                  </a:txBody>
                  <a:tcPr marL="50408" marR="50408" marT="0" marB="0" anchor="ctr"/>
                </a:tc>
                <a:tc>
                  <a:txBody>
                    <a:bodyPr/>
                    <a:lstStyle/>
                    <a:p>
                      <a:pPr algn="ctr">
                        <a:spcAft>
                          <a:spcPts val="0"/>
                        </a:spcAft>
                      </a:pPr>
                      <a:r>
                        <a:rPr lang="en-US" sz="1000" b="1">
                          <a:solidFill>
                            <a:srgbClr val="002060"/>
                          </a:solidFill>
                          <a:effectLst/>
                        </a:rPr>
                        <a:t>Total CY21</a:t>
                      </a:r>
                    </a:p>
                  </a:txBody>
                  <a:tcPr marL="50408" marR="50408" marT="0" marB="0" anchor="ctr"/>
                </a:tc>
                <a:extLst>
                  <a:ext uri="{0D108BD9-81ED-4DB2-BD59-A6C34878D82A}">
                    <a16:rowId xmlns:a16="http://schemas.microsoft.com/office/drawing/2014/main" val="1207431174"/>
                  </a:ext>
                </a:extLst>
              </a:tr>
              <a:tr h="457535">
                <a:tc>
                  <a:txBody>
                    <a:bodyPr/>
                    <a:lstStyle/>
                    <a:p>
                      <a:pPr>
                        <a:spcAft>
                          <a:spcPts val="0"/>
                        </a:spcAft>
                      </a:pPr>
                      <a:r>
                        <a:rPr lang="en-US" sz="1000">
                          <a:solidFill>
                            <a:srgbClr val="002060"/>
                          </a:solidFill>
                          <a:effectLst/>
                        </a:rPr>
                        <a:t># of Unique Members / $ Spent per year</a:t>
                      </a:r>
                    </a:p>
                  </a:txBody>
                  <a:tcPr marL="50408" marR="50408" marT="0" marB="0">
                    <a:solidFill>
                      <a:schemeClr val="bg1">
                        <a:lumMod val="75000"/>
                      </a:schemeClr>
                    </a:solidFill>
                  </a:tcPr>
                </a:tc>
                <a:tc>
                  <a:txBody>
                    <a:bodyPr/>
                    <a:lstStyle/>
                    <a:p>
                      <a:pPr algn="ctr">
                        <a:spcAft>
                          <a:spcPts val="0"/>
                        </a:spcAft>
                      </a:pPr>
                      <a:r>
                        <a:rPr lang="en-US" sz="1000" b="1">
                          <a:solidFill>
                            <a:srgbClr val="002060"/>
                          </a:solidFill>
                          <a:effectLst/>
                        </a:rPr>
                        <a:t>6,133</a:t>
                      </a:r>
                    </a:p>
                  </a:txBody>
                  <a:tcPr marL="50408" marR="50408" marT="0" marB="0" anchor="ctr">
                    <a:solidFill>
                      <a:schemeClr val="bg1">
                        <a:lumMod val="75000"/>
                      </a:schemeClr>
                    </a:solidFill>
                  </a:tcPr>
                </a:tc>
                <a:tc>
                  <a:txBody>
                    <a:bodyPr/>
                    <a:lstStyle/>
                    <a:p>
                      <a:pPr algn="ctr">
                        <a:spcAft>
                          <a:spcPts val="0"/>
                        </a:spcAft>
                      </a:pPr>
                      <a:r>
                        <a:rPr lang="en-US" sz="1000" b="1">
                          <a:solidFill>
                            <a:srgbClr val="002060"/>
                          </a:solidFill>
                          <a:effectLst/>
                        </a:rPr>
                        <a:t>10,466</a:t>
                      </a:r>
                    </a:p>
                  </a:txBody>
                  <a:tcPr marL="50408" marR="50408" marT="0" marB="0" anchor="ctr">
                    <a:solidFill>
                      <a:schemeClr val="bg1">
                        <a:lumMod val="75000"/>
                      </a:schemeClr>
                    </a:solidFill>
                  </a:tcPr>
                </a:tc>
                <a:tc>
                  <a:txBody>
                    <a:bodyPr/>
                    <a:lstStyle/>
                    <a:p>
                      <a:pPr algn="ctr">
                        <a:spcAft>
                          <a:spcPts val="0"/>
                        </a:spcAft>
                      </a:pPr>
                      <a:r>
                        <a:rPr lang="en-US" sz="1000" b="1">
                          <a:solidFill>
                            <a:srgbClr val="002060"/>
                          </a:solidFill>
                          <a:effectLst/>
                        </a:rPr>
                        <a:t>$6.8M</a:t>
                      </a:r>
                    </a:p>
                  </a:txBody>
                  <a:tcPr marL="50408" marR="50408" marT="0" marB="0" anchor="ctr">
                    <a:solidFill>
                      <a:schemeClr val="bg1">
                        <a:lumMod val="75000"/>
                      </a:schemeClr>
                    </a:solidFill>
                  </a:tcPr>
                </a:tc>
                <a:tc>
                  <a:txBody>
                    <a:bodyPr/>
                    <a:lstStyle/>
                    <a:p>
                      <a:pPr algn="ctr">
                        <a:spcAft>
                          <a:spcPts val="0"/>
                        </a:spcAft>
                      </a:pPr>
                      <a:r>
                        <a:rPr lang="en-US" sz="1000" b="1">
                          <a:solidFill>
                            <a:srgbClr val="002060"/>
                          </a:solidFill>
                          <a:effectLst/>
                        </a:rPr>
                        <a:t>$22.6M</a:t>
                      </a:r>
                    </a:p>
                  </a:txBody>
                  <a:tcPr marL="50408" marR="50408" marT="0" marB="0" anchor="ctr">
                    <a:solidFill>
                      <a:schemeClr val="bg1">
                        <a:lumMod val="75000"/>
                      </a:schemeClr>
                    </a:solidFill>
                  </a:tcPr>
                </a:tc>
                <a:extLst>
                  <a:ext uri="{0D108BD9-81ED-4DB2-BD59-A6C34878D82A}">
                    <a16:rowId xmlns:a16="http://schemas.microsoft.com/office/drawing/2014/main" val="2541689674"/>
                  </a:ext>
                </a:extLst>
              </a:tr>
              <a:tr h="457535">
                <a:tc>
                  <a:txBody>
                    <a:bodyPr/>
                    <a:lstStyle/>
                    <a:p>
                      <a:pPr>
                        <a:spcAft>
                          <a:spcPts val="0"/>
                        </a:spcAft>
                      </a:pPr>
                      <a:r>
                        <a:rPr lang="en-US" sz="1000">
                          <a:solidFill>
                            <a:srgbClr val="002060"/>
                          </a:solidFill>
                          <a:effectLst/>
                        </a:rPr>
                        <a:t># of Unique Members / $ Spent Across All Quarters</a:t>
                      </a:r>
                    </a:p>
                  </a:txBody>
                  <a:tcPr marL="50408" marR="50408" marT="0" marB="0">
                    <a:solidFill>
                      <a:schemeClr val="bg1">
                        <a:lumMod val="95000"/>
                      </a:schemeClr>
                    </a:solidFill>
                  </a:tcPr>
                </a:tc>
                <a:tc gridSpan="2">
                  <a:txBody>
                    <a:bodyPr/>
                    <a:lstStyle/>
                    <a:p>
                      <a:pPr algn="ctr">
                        <a:spcAft>
                          <a:spcPts val="0"/>
                        </a:spcAft>
                      </a:pPr>
                      <a:r>
                        <a:rPr lang="en-US" sz="1000">
                          <a:effectLst/>
                        </a:rPr>
                        <a:t>14,397</a:t>
                      </a:r>
                    </a:p>
                  </a:txBody>
                  <a:tcPr marL="50408" marR="50408" marT="0" marB="0" anchor="ctr">
                    <a:solidFill>
                      <a:schemeClr val="bg1">
                        <a:lumMod val="95000"/>
                      </a:schemeClr>
                    </a:solidFill>
                  </a:tcPr>
                </a:tc>
                <a:tc hMerge="1">
                  <a:txBody>
                    <a:bodyPr/>
                    <a:lstStyle/>
                    <a:p>
                      <a:endParaRPr lang="en-US"/>
                    </a:p>
                  </a:txBody>
                  <a:tcPr marL="0" marR="0" marT="0" marB="0" horzOverflow="overflow"/>
                </a:tc>
                <a:tc gridSpan="2">
                  <a:txBody>
                    <a:bodyPr/>
                    <a:lstStyle/>
                    <a:p>
                      <a:pPr algn="ctr">
                        <a:spcAft>
                          <a:spcPts val="0"/>
                        </a:spcAft>
                      </a:pPr>
                      <a:r>
                        <a:rPr lang="en-US" sz="1000">
                          <a:effectLst/>
                        </a:rPr>
                        <a:t>$29.4M</a:t>
                      </a:r>
                    </a:p>
                  </a:txBody>
                  <a:tcPr marL="50408" marR="50408" marT="0" marB="0" anchor="ctr">
                    <a:solidFill>
                      <a:schemeClr val="bg1">
                        <a:lumMod val="95000"/>
                      </a:schemeClr>
                    </a:solidFill>
                  </a:tcPr>
                </a:tc>
                <a:tc hMerge="1">
                  <a:txBody>
                    <a:bodyPr/>
                    <a:lstStyle/>
                    <a:p>
                      <a:endParaRPr lang="en-US"/>
                    </a:p>
                  </a:txBody>
                  <a:tcPr marL="0" marR="0" marT="0" marB="0" horzOverflow="overflow"/>
                </a:tc>
                <a:extLst>
                  <a:ext uri="{0D108BD9-81ED-4DB2-BD59-A6C34878D82A}">
                    <a16:rowId xmlns:a16="http://schemas.microsoft.com/office/drawing/2014/main" val="420109930"/>
                  </a:ext>
                </a:extLst>
              </a:tr>
            </a:tbl>
          </a:graphicData>
        </a:graphic>
      </p:graphicFrame>
      <p:grpSp>
        <p:nvGrpSpPr>
          <p:cNvPr id="4" name="Group 3">
            <a:extLst>
              <a:ext uri="{FF2B5EF4-FFF2-40B4-BE49-F238E27FC236}">
                <a16:creationId xmlns:a16="http://schemas.microsoft.com/office/drawing/2014/main" id="{C34CF32A-EEBF-469D-493E-5BD5E80C32AB}"/>
              </a:ext>
            </a:extLst>
          </p:cNvPr>
          <p:cNvGrpSpPr/>
          <p:nvPr/>
        </p:nvGrpSpPr>
        <p:grpSpPr>
          <a:xfrm>
            <a:off x="210483" y="2817712"/>
            <a:ext cx="8554901" cy="3234449"/>
            <a:chOff x="191435" y="1789012"/>
            <a:chExt cx="8554901" cy="3234449"/>
          </a:xfrm>
        </p:grpSpPr>
        <p:graphicFrame>
          <p:nvGraphicFramePr>
            <p:cNvPr id="6" name="Content Placeholder 7">
              <a:extLst>
                <a:ext uri="{FF2B5EF4-FFF2-40B4-BE49-F238E27FC236}">
                  <a16:creationId xmlns:a16="http://schemas.microsoft.com/office/drawing/2014/main" id="{570003A3-969C-4882-B447-3981EDF96740}"/>
                </a:ext>
              </a:extLst>
            </p:cNvPr>
            <p:cNvGraphicFramePr>
              <a:graphicFrameLocks/>
            </p:cNvGraphicFramePr>
            <p:nvPr/>
          </p:nvGraphicFramePr>
          <p:xfrm>
            <a:off x="191435" y="1789012"/>
            <a:ext cx="8554901" cy="3234449"/>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5">
              <a:extLst>
                <a:ext uri="{FF2B5EF4-FFF2-40B4-BE49-F238E27FC236}">
                  <a16:creationId xmlns:a16="http://schemas.microsoft.com/office/drawing/2014/main" id="{E802ECDC-12D9-CC5E-D27D-DF63FDB9A91C}"/>
                </a:ext>
              </a:extLst>
            </p:cNvPr>
            <p:cNvSpPr txBox="1"/>
            <p:nvPr/>
          </p:nvSpPr>
          <p:spPr>
            <a:xfrm>
              <a:off x="4349351" y="2208246"/>
              <a:ext cx="984651" cy="507831"/>
            </a:xfrm>
            <a:prstGeom prst="wedgeRectCallout">
              <a:avLst>
                <a:gd name="adj1" fmla="val -38717"/>
                <a:gd name="adj2" fmla="val 125386"/>
              </a:avLst>
            </a:prstGeom>
            <a:solidFill>
              <a:schemeClr val="accent1">
                <a:lumMod val="20000"/>
                <a:lumOff val="80000"/>
              </a:schemeClr>
            </a:solidFill>
            <a:ln>
              <a:solidFill>
                <a:schemeClr val="bg1">
                  <a:lumMod val="75000"/>
                </a:schemeClr>
              </a:solidFill>
            </a:ln>
          </p:spPr>
          <p:txBody>
            <a:bodyPr wrap="square" lIns="33605"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672084">
                <a:defRPr/>
              </a:pPr>
              <a:r>
                <a:rPr lang="en-US" sz="900" i="1">
                  <a:solidFill>
                    <a:srgbClr val="000000"/>
                  </a:solidFill>
                  <a:latin typeface="Arial" charset="0"/>
                </a:rPr>
                <a:t>Some ACOs sunset COVID-focused programs.</a:t>
              </a:r>
            </a:p>
          </p:txBody>
        </p:sp>
      </p:grpSp>
    </p:spTree>
    <p:extLst>
      <p:ext uri="{BB962C8B-B14F-4D97-AF65-F5344CB8AC3E}">
        <p14:creationId xmlns:p14="http://schemas.microsoft.com/office/powerpoint/2010/main" val="27132450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1557" y="1754"/>
          <a:ext cx="1556" cy="1556"/>
        </p:xfrm>
        <a:graphic>
          <a:graphicData uri="http://schemas.openxmlformats.org/presentationml/2006/ole">
            <mc:AlternateContent xmlns:mc="http://schemas.openxmlformats.org/markup-compatibility/2006">
              <mc:Choice xmlns:v="urn:schemas-microsoft-com:vml" Requires="v">
                <p:oleObj name="think-cell Slide" r:id="rId4" imgW="532" imgH="530" progId="TCLayout.ActiveDocument.1">
                  <p:embed/>
                </p:oleObj>
              </mc:Choice>
              <mc:Fallback>
                <p:oleObj name="think-cell Slide" r:id="rId4" imgW="532" imgH="530" progId="TCLayout.ActiveDocument.1">
                  <p:embed/>
                  <p:pic>
                    <p:nvPicPr>
                      <p:cNvPr id="5" name="Object 4" hidden="1"/>
                      <p:cNvPicPr/>
                      <p:nvPr/>
                    </p:nvPicPr>
                    <p:blipFill>
                      <a:blip r:embed="rId5"/>
                      <a:stretch>
                        <a:fillRect/>
                      </a:stretch>
                    </p:blipFill>
                    <p:spPr>
                      <a:xfrm>
                        <a:off x="1557" y="1754"/>
                        <a:ext cx="1556" cy="1556"/>
                      </a:xfrm>
                      <a:prstGeom prst="rect">
                        <a:avLst/>
                      </a:prstGeom>
                    </p:spPr>
                  </p:pic>
                </p:oleObj>
              </mc:Fallback>
            </mc:AlternateContent>
          </a:graphicData>
        </a:graphic>
      </p:graphicFrame>
      <p:sp>
        <p:nvSpPr>
          <p:cNvPr id="31" name="Rectangle 30">
            <a:extLst>
              <a:ext uri="{FF2B5EF4-FFF2-40B4-BE49-F238E27FC236}">
                <a16:creationId xmlns:a16="http://schemas.microsoft.com/office/drawing/2014/main" id="{96C5ACFD-08D9-43D5-A4D5-8B182AD97CD7}"/>
              </a:ext>
            </a:extLst>
          </p:cNvPr>
          <p:cNvSpPr/>
          <p:nvPr/>
        </p:nvSpPr>
        <p:spPr>
          <a:xfrm>
            <a:off x="190365" y="1224946"/>
            <a:ext cx="8536368" cy="492840"/>
          </a:xfrm>
          <a:prstGeom prst="rect">
            <a:avLst/>
          </a:prstGeom>
          <a:solidFill>
            <a:schemeClr val="accent5">
              <a:lumMod val="40000"/>
              <a:lumOff val="60000"/>
            </a:schemeClr>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48056" fontAlgn="auto">
              <a:spcBef>
                <a:spcPts val="0"/>
              </a:spcBef>
              <a:spcAft>
                <a:spcPts val="0"/>
              </a:spcAft>
            </a:pPr>
            <a:r>
              <a:rPr lang="en-US" sz="1400" b="1" i="1">
                <a:solidFill>
                  <a:srgbClr val="002060"/>
                </a:solidFill>
                <a:latin typeface="Arial"/>
              </a:rPr>
              <a:t>ACO Highlight</a:t>
            </a:r>
            <a:r>
              <a:rPr lang="en-US" sz="1400" b="1" i="1">
                <a:solidFill>
                  <a:srgbClr val="000000"/>
                </a:solidFill>
                <a:latin typeface="Arial"/>
              </a:rPr>
              <a:t>: Community Care Cooperative </a:t>
            </a:r>
            <a:r>
              <a:rPr lang="en-US" sz="1400" i="1">
                <a:solidFill>
                  <a:srgbClr val="000000"/>
                </a:solidFill>
                <a:latin typeface="Arial"/>
              </a:rPr>
              <a:t>observed encouraging initial impacts on health outcomes, cost, and utilization based on their CY2021 members served.</a:t>
            </a:r>
          </a:p>
        </p:txBody>
      </p:sp>
      <p:sp>
        <p:nvSpPr>
          <p:cNvPr id="36" name="TextBox 35">
            <a:extLst>
              <a:ext uri="{FF2B5EF4-FFF2-40B4-BE49-F238E27FC236}">
                <a16:creationId xmlns:a16="http://schemas.microsoft.com/office/drawing/2014/main" id="{D765FC10-D258-4175-A5A4-E14A0EAE6A22}"/>
              </a:ext>
            </a:extLst>
          </p:cNvPr>
          <p:cNvSpPr txBox="1"/>
          <p:nvPr/>
        </p:nvSpPr>
        <p:spPr>
          <a:xfrm>
            <a:off x="190366" y="450876"/>
            <a:ext cx="8536368" cy="736814"/>
          </a:xfrm>
          <a:prstGeom prst="rect">
            <a:avLst/>
          </a:prstGeom>
          <a:solidFill>
            <a:schemeClr val="accent4">
              <a:lumMod val="20000"/>
              <a:lumOff val="80000"/>
            </a:schemeClr>
          </a:solidFill>
          <a:ln w="9525">
            <a:solidFill>
              <a:schemeClr val="bg1">
                <a:lumMod val="75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9608" tIns="44804" rIns="89608" bIns="44804" numCol="1" anchor="t" anchorCtr="0" compatLnSpc="1">
            <a:prstTxWarp prst="textNoShape">
              <a:avLst/>
            </a:prstTxWarp>
            <a:spAutoFit/>
          </a:bodyPr>
          <a:lstStyle>
            <a:lvl1pPr indent="0" fontAlgn="base">
              <a:spcBef>
                <a:spcPct val="0"/>
              </a:spcBef>
              <a:spcAft>
                <a:spcPct val="0"/>
              </a:spcAft>
              <a:buClr>
                <a:schemeClr val="tx2"/>
              </a:buClr>
              <a:defRPr sz="1400" baseline="0"/>
            </a:lvl1pPr>
            <a:lvl2pPr marL="197586" indent="-195966" defTabSz="913429" fontAlgn="base">
              <a:spcBef>
                <a:spcPct val="0"/>
              </a:spcBef>
              <a:spcAft>
                <a:spcPct val="0"/>
              </a:spcAft>
              <a:buClr>
                <a:schemeClr val="tx2"/>
              </a:buClr>
              <a:buSzPct val="125000"/>
              <a:buFont typeface="Arial" charset="0"/>
              <a:buChar char="▪"/>
              <a:defRPr sz="1600" baseline="0"/>
            </a:lvl2pPr>
            <a:lvl3pPr marL="466431" indent="-267227" defTabSz="913429" fontAlgn="base">
              <a:spcBef>
                <a:spcPct val="0"/>
              </a:spcBef>
              <a:spcAft>
                <a:spcPct val="0"/>
              </a:spcAft>
              <a:buClr>
                <a:schemeClr val="tx2"/>
              </a:buClr>
              <a:buSzPct val="120000"/>
              <a:buFont typeface="Arial" charset="0"/>
              <a:buChar char="–"/>
              <a:defRPr sz="1600" baseline="0"/>
            </a:lvl3pPr>
            <a:lvl4pPr marL="626768" indent="-158716" defTabSz="913429" fontAlgn="base">
              <a:spcBef>
                <a:spcPct val="0"/>
              </a:spcBef>
              <a:spcAft>
                <a:spcPct val="0"/>
              </a:spcAft>
              <a:buClr>
                <a:schemeClr val="tx2"/>
              </a:buClr>
              <a:buSzPct val="120000"/>
              <a:buFont typeface="Arial" charset="0"/>
              <a:buChar char="▫"/>
              <a:defRPr sz="1600" baseline="0"/>
            </a:lvl4pPr>
            <a:lvl5pPr marL="764947" indent="-132804" defTabSz="913429" fontAlgn="base">
              <a:spcBef>
                <a:spcPct val="0"/>
              </a:spcBef>
              <a:spcAft>
                <a:spcPct val="0"/>
              </a:spcAft>
              <a:buClr>
                <a:schemeClr val="tx2"/>
              </a:buClr>
              <a:buSzPct val="89000"/>
              <a:buFont typeface="Arial" charset="0"/>
              <a:buChar char="-"/>
              <a:defRPr sz="1600" baseline="0"/>
            </a:lvl5pPr>
            <a:lvl6pPr marL="764947" indent="-132804" defTabSz="913429" fontAlgn="base">
              <a:spcBef>
                <a:spcPct val="0"/>
              </a:spcBef>
              <a:spcAft>
                <a:spcPct val="0"/>
              </a:spcAft>
              <a:buClr>
                <a:schemeClr val="tx2"/>
              </a:buClr>
              <a:buSzPct val="89000"/>
              <a:buFont typeface="Arial" charset="0"/>
              <a:buChar char="-"/>
              <a:defRPr sz="1600" baseline="0"/>
            </a:lvl6pPr>
            <a:lvl7pPr marL="764947" indent="-132804" defTabSz="913429" fontAlgn="base">
              <a:spcBef>
                <a:spcPct val="0"/>
              </a:spcBef>
              <a:spcAft>
                <a:spcPct val="0"/>
              </a:spcAft>
              <a:buClr>
                <a:schemeClr val="tx2"/>
              </a:buClr>
              <a:buSzPct val="89000"/>
              <a:buFont typeface="Arial" charset="0"/>
              <a:buChar char="-"/>
              <a:defRPr sz="1600" baseline="0"/>
            </a:lvl7pPr>
            <a:lvl8pPr marL="764947" indent="-132804" defTabSz="913429" fontAlgn="base">
              <a:spcBef>
                <a:spcPct val="0"/>
              </a:spcBef>
              <a:spcAft>
                <a:spcPct val="0"/>
              </a:spcAft>
              <a:buClr>
                <a:schemeClr val="tx2"/>
              </a:buClr>
              <a:buSzPct val="89000"/>
              <a:buFont typeface="Arial" charset="0"/>
              <a:buChar char="-"/>
              <a:defRPr sz="1600" baseline="0"/>
            </a:lvl8pPr>
            <a:lvl9pPr marL="764947" indent="-132804" defTabSz="913429" fontAlgn="base">
              <a:spcBef>
                <a:spcPct val="0"/>
              </a:spcBef>
              <a:spcAft>
                <a:spcPct val="0"/>
              </a:spcAft>
              <a:buClr>
                <a:schemeClr val="tx2"/>
              </a:buClr>
              <a:buSzPct val="89000"/>
              <a:buFont typeface="Arial" charset="0"/>
              <a:buChar char="-"/>
              <a:defRPr sz="1600" baseline="0"/>
            </a:lvl9pPr>
          </a:lstStyle>
          <a:p>
            <a:pPr defTabSz="448056">
              <a:buClr>
                <a:srgbClr val="000000"/>
              </a:buClr>
            </a:pPr>
            <a:r>
              <a:rPr lang="en-US" b="1">
                <a:solidFill>
                  <a:srgbClr val="002060"/>
                </a:solidFill>
                <a:latin typeface="Arial"/>
              </a:rPr>
              <a:t>In 2021, individual ACOs and SSOs were already seeing early improvements </a:t>
            </a:r>
            <a:r>
              <a:rPr lang="en-US">
                <a:solidFill>
                  <a:srgbClr val="000000"/>
                </a:solidFill>
                <a:latin typeface="Arial"/>
              </a:rPr>
              <a:t>in clinical and social outcomes, costs, and utilization. As the Flexible Services Program progresses, MassHealth will closely track results and evaluate if specific interventions/models are more impactful than others.</a:t>
            </a:r>
          </a:p>
        </p:txBody>
      </p:sp>
      <p:sp>
        <p:nvSpPr>
          <p:cNvPr id="6" name="TextBox 5">
            <a:extLst>
              <a:ext uri="{FF2B5EF4-FFF2-40B4-BE49-F238E27FC236}">
                <a16:creationId xmlns:a16="http://schemas.microsoft.com/office/drawing/2014/main" id="{FA880173-123A-4A27-A63B-D107F2E7EAF0}"/>
              </a:ext>
            </a:extLst>
          </p:cNvPr>
          <p:cNvSpPr txBox="1"/>
          <p:nvPr/>
        </p:nvSpPr>
        <p:spPr>
          <a:xfrm>
            <a:off x="190365" y="1741981"/>
            <a:ext cx="8536368" cy="2244925"/>
          </a:xfrm>
          <a:prstGeom prst="rect">
            <a:avLst/>
          </a:prstGeom>
          <a:solidFill>
            <a:schemeClr val="bg1"/>
          </a:solidFill>
        </p:spPr>
        <p:txBody>
          <a:bodyPr wrap="square" lIns="89614" tIns="44807" rIns="89614" bIns="44807" rtlCol="0" anchor="t">
            <a:spAutoFit/>
          </a:bodyPr>
          <a:lstStyle/>
          <a:p>
            <a:pPr marL="168021" indent="-168021" defTabSz="448056" fontAlgn="auto">
              <a:spcBef>
                <a:spcPts val="0"/>
              </a:spcBef>
              <a:spcAft>
                <a:spcPts val="0"/>
              </a:spcAft>
              <a:buFont typeface="Arial,Sans-Serif"/>
              <a:buChar char="•"/>
            </a:pPr>
            <a:r>
              <a:rPr lang="en-US" sz="1400" b="1">
                <a:solidFill>
                  <a:srgbClr val="002060"/>
                </a:solidFill>
                <a:latin typeface="Arial"/>
              </a:rPr>
              <a:t>Clinical Improvements</a:t>
            </a:r>
            <a:r>
              <a:rPr lang="en-US" sz="1400">
                <a:solidFill>
                  <a:srgbClr val="000000"/>
                </a:solidFill>
                <a:latin typeface="Arial"/>
              </a:rPr>
              <a:t>: members receiving home-delivered medically-tailored meals (MTM) in first half CY21 saw positive trends including:</a:t>
            </a:r>
            <a:endParaRPr lang="en-US" sz="1400">
              <a:solidFill>
                <a:srgbClr val="000000"/>
              </a:solidFill>
              <a:latin typeface="Arial"/>
              <a:cs typeface="Arial"/>
            </a:endParaRPr>
          </a:p>
          <a:p>
            <a:pPr marL="616077" lvl="1" indent="-168021" defTabSz="448056" fontAlgn="auto">
              <a:spcBef>
                <a:spcPts val="0"/>
              </a:spcBef>
              <a:spcAft>
                <a:spcPts val="0"/>
              </a:spcAft>
              <a:buFont typeface="Arial,Sans-Serif"/>
              <a:buChar char="•"/>
            </a:pPr>
            <a:r>
              <a:rPr lang="en-US" sz="1400" b="1">
                <a:solidFill>
                  <a:srgbClr val="002060"/>
                </a:solidFill>
                <a:latin typeface="Arial"/>
              </a:rPr>
              <a:t>Average reduction in hemoglobin A1c levels (HbA1c) of 0.9%, </a:t>
            </a:r>
            <a:r>
              <a:rPr lang="en-US" sz="1400">
                <a:solidFill>
                  <a:srgbClr val="000000"/>
                </a:solidFill>
                <a:latin typeface="Arial"/>
              </a:rPr>
              <a:t>from 9.3% to 8.4% (p=.001)</a:t>
            </a:r>
          </a:p>
          <a:p>
            <a:pPr marL="616077" lvl="1" indent="-168021" defTabSz="448056" fontAlgn="auto">
              <a:spcBef>
                <a:spcPts val="0"/>
              </a:spcBef>
              <a:spcAft>
                <a:spcPts val="0"/>
              </a:spcAft>
              <a:buFont typeface="Arial,Sans-Serif"/>
              <a:buChar char="•"/>
            </a:pPr>
            <a:r>
              <a:rPr lang="en-US" sz="1400">
                <a:solidFill>
                  <a:srgbClr val="000000"/>
                </a:solidFill>
                <a:latin typeface="Arial"/>
              </a:rPr>
              <a:t>More members achieved goal of reduced HbA1c: </a:t>
            </a:r>
            <a:r>
              <a:rPr lang="en-US" sz="1400" b="1">
                <a:solidFill>
                  <a:srgbClr val="002060"/>
                </a:solidFill>
                <a:latin typeface="Arial"/>
              </a:rPr>
              <a:t>71% of members had HbA1c &gt;9.0% prior to receiving MTM vs 38% of members after 7 months </a:t>
            </a:r>
          </a:p>
          <a:p>
            <a:pPr marL="616077" lvl="1" indent="-168021" defTabSz="448056" fontAlgn="auto">
              <a:spcBef>
                <a:spcPts val="0"/>
              </a:spcBef>
              <a:spcAft>
                <a:spcPts val="0"/>
              </a:spcAft>
              <a:buFont typeface="Arial,Sans-Serif"/>
              <a:buChar char="•"/>
            </a:pPr>
            <a:r>
              <a:rPr lang="en-US" sz="1400">
                <a:solidFill>
                  <a:srgbClr val="000000"/>
                </a:solidFill>
                <a:latin typeface="Arial"/>
              </a:rPr>
              <a:t>Members with HbA1c &gt;9.0% prior to enrollment had greatest improvement: </a:t>
            </a:r>
            <a:r>
              <a:rPr lang="en-US" sz="1400" b="1">
                <a:solidFill>
                  <a:srgbClr val="002060"/>
                </a:solidFill>
                <a:latin typeface="Arial"/>
              </a:rPr>
              <a:t>49% saw a reduction in their HbA1c to achieve goal of &lt;9.0% within 7 months of starting MTM</a:t>
            </a:r>
            <a:r>
              <a:rPr lang="en-US" sz="1400">
                <a:solidFill>
                  <a:srgbClr val="000000"/>
                </a:solidFill>
                <a:latin typeface="Arial"/>
              </a:rPr>
              <a:t>. The average decline in HbA1c for those members was 2.4% </a:t>
            </a:r>
            <a:endParaRPr lang="en-US" sz="1400" b="1">
              <a:solidFill>
                <a:srgbClr val="002060"/>
              </a:solidFill>
              <a:latin typeface="Arial"/>
            </a:endParaRPr>
          </a:p>
          <a:p>
            <a:pPr marL="168021" indent="-168021" defTabSz="448056" fontAlgn="auto">
              <a:spcBef>
                <a:spcPts val="0"/>
              </a:spcBef>
              <a:spcAft>
                <a:spcPts val="0"/>
              </a:spcAft>
              <a:buFont typeface="Arial,Sans-Serif"/>
              <a:buChar char="•"/>
            </a:pPr>
            <a:r>
              <a:rPr lang="en-US" sz="1400" b="1">
                <a:solidFill>
                  <a:srgbClr val="002060"/>
                </a:solidFill>
                <a:latin typeface="Arial"/>
              </a:rPr>
              <a:t>TCOC Reduction:</a:t>
            </a:r>
            <a:r>
              <a:rPr lang="en-US" sz="1400">
                <a:solidFill>
                  <a:srgbClr val="002060"/>
                </a:solidFill>
                <a:latin typeface="Arial"/>
              </a:rPr>
              <a:t> </a:t>
            </a:r>
            <a:r>
              <a:rPr lang="en-US" sz="1400" b="1">
                <a:solidFill>
                  <a:srgbClr val="002060"/>
                </a:solidFill>
                <a:latin typeface="Arial"/>
              </a:rPr>
              <a:t>$5,552 reduction in annualized TCOC </a:t>
            </a:r>
            <a:r>
              <a:rPr lang="en-US" sz="1400">
                <a:solidFill>
                  <a:srgbClr val="000000"/>
                </a:solidFill>
                <a:latin typeface="Arial"/>
              </a:rPr>
              <a:t>for members who received nutrition supports (p&lt;0.001). </a:t>
            </a:r>
          </a:p>
        </p:txBody>
      </p:sp>
      <p:sp>
        <p:nvSpPr>
          <p:cNvPr id="3" name="Title 2">
            <a:extLst>
              <a:ext uri="{FF2B5EF4-FFF2-40B4-BE49-F238E27FC236}">
                <a16:creationId xmlns:a16="http://schemas.microsoft.com/office/drawing/2014/main" id="{26BD44C3-E92B-4113-BFA9-562FD9CD7C27}"/>
              </a:ext>
            </a:extLst>
          </p:cNvPr>
          <p:cNvSpPr>
            <a:spLocks noGrp="1"/>
          </p:cNvSpPr>
          <p:nvPr>
            <p:ph type="title"/>
          </p:nvPr>
        </p:nvSpPr>
        <p:spPr/>
        <p:txBody>
          <a:bodyPr vert="horz"/>
          <a:lstStyle/>
          <a:p>
            <a:r>
              <a:rPr lang="en-US"/>
              <a:t>Flexible Services: Early Promising Results</a:t>
            </a:r>
          </a:p>
        </p:txBody>
      </p:sp>
      <p:sp>
        <p:nvSpPr>
          <p:cNvPr id="10" name="Rectangle 9">
            <a:extLst>
              <a:ext uri="{FF2B5EF4-FFF2-40B4-BE49-F238E27FC236}">
                <a16:creationId xmlns:a16="http://schemas.microsoft.com/office/drawing/2014/main" id="{ADE0F1FF-D31E-90C1-F2C5-3758BCF81D4B}"/>
              </a:ext>
            </a:extLst>
          </p:cNvPr>
          <p:cNvSpPr/>
          <p:nvPr/>
        </p:nvSpPr>
        <p:spPr>
          <a:xfrm>
            <a:off x="190365" y="3923839"/>
            <a:ext cx="8536368" cy="452299"/>
          </a:xfrm>
          <a:prstGeom prst="rect">
            <a:avLst/>
          </a:prstGeom>
          <a:solidFill>
            <a:schemeClr val="accent5">
              <a:lumMod val="40000"/>
              <a:lumOff val="60000"/>
            </a:schemeClr>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48056" fontAlgn="auto">
              <a:spcBef>
                <a:spcPts val="0"/>
              </a:spcBef>
              <a:spcAft>
                <a:spcPts val="0"/>
              </a:spcAft>
            </a:pPr>
            <a:r>
              <a:rPr lang="en-US" sz="1400" b="1" i="1">
                <a:solidFill>
                  <a:srgbClr val="002060"/>
                </a:solidFill>
                <a:latin typeface="Arial"/>
              </a:rPr>
              <a:t>SSO Highlight</a:t>
            </a:r>
            <a:r>
              <a:rPr lang="en-US" sz="1400" b="1" i="1">
                <a:solidFill>
                  <a:srgbClr val="000000"/>
                </a:solidFill>
                <a:latin typeface="Arial"/>
              </a:rPr>
              <a:t>: Project Bread</a:t>
            </a:r>
            <a:r>
              <a:rPr lang="en-US" sz="1400" i="1">
                <a:solidFill>
                  <a:srgbClr val="000000"/>
                </a:solidFill>
                <a:latin typeface="Arial"/>
              </a:rPr>
              <a:t> observed positive initial impacts on food security and fruit and vegetable consumption based on their CY2021 members served.</a:t>
            </a:r>
          </a:p>
        </p:txBody>
      </p:sp>
      <p:sp>
        <p:nvSpPr>
          <p:cNvPr id="14" name="TextBox 13">
            <a:extLst>
              <a:ext uri="{FF2B5EF4-FFF2-40B4-BE49-F238E27FC236}">
                <a16:creationId xmlns:a16="http://schemas.microsoft.com/office/drawing/2014/main" id="{063AC634-197F-A9FE-57B5-8863C4D46A2E}"/>
              </a:ext>
            </a:extLst>
          </p:cNvPr>
          <p:cNvSpPr txBox="1"/>
          <p:nvPr/>
        </p:nvSpPr>
        <p:spPr>
          <a:xfrm>
            <a:off x="190364" y="4422036"/>
            <a:ext cx="5869614" cy="1814038"/>
          </a:xfrm>
          <a:prstGeom prst="rect">
            <a:avLst/>
          </a:prstGeom>
          <a:noFill/>
        </p:spPr>
        <p:txBody>
          <a:bodyPr wrap="square" lIns="89614" tIns="44807" rIns="89614" bIns="44807" rtlCol="0" anchor="t">
            <a:spAutoFit/>
          </a:bodyPr>
          <a:lstStyle/>
          <a:p>
            <a:pPr marL="168021" indent="-168021" defTabSz="448056" fontAlgn="auto">
              <a:spcBef>
                <a:spcPts val="0"/>
              </a:spcBef>
              <a:spcAft>
                <a:spcPts val="0"/>
              </a:spcAft>
              <a:buFont typeface="Arial,Sans-Serif"/>
              <a:buChar char="•"/>
            </a:pPr>
            <a:r>
              <a:rPr lang="en-US" sz="1400" b="1">
                <a:solidFill>
                  <a:srgbClr val="002060"/>
                </a:solidFill>
                <a:latin typeface="Arial"/>
              </a:rPr>
              <a:t>Social Improvements</a:t>
            </a:r>
          </a:p>
          <a:p>
            <a:pPr marL="624633" lvl="1" indent="-168021" defTabSz="448056" fontAlgn="auto">
              <a:spcBef>
                <a:spcPts val="0"/>
              </a:spcBef>
              <a:spcAft>
                <a:spcPts val="0"/>
              </a:spcAft>
              <a:buFont typeface="Arial,Sans-Serif"/>
              <a:buChar char="•"/>
            </a:pPr>
            <a:r>
              <a:rPr lang="en-US" sz="1400" b="1">
                <a:solidFill>
                  <a:srgbClr val="002060"/>
                </a:solidFill>
                <a:latin typeface="Arial"/>
              </a:rPr>
              <a:t>25.1% decrease in member reported food insecurity (p&lt;.001)</a:t>
            </a:r>
            <a:r>
              <a:rPr lang="en-US" sz="1400">
                <a:solidFill>
                  <a:srgbClr val="002060"/>
                </a:solidFill>
                <a:latin typeface="Arial"/>
              </a:rPr>
              <a:t> for members receiving nutrition services (N = 486) for 6 months, (services include nutrition education, food vouchers, coordination, transportation)</a:t>
            </a:r>
          </a:p>
          <a:p>
            <a:pPr marL="624633" lvl="1" indent="-168021" defTabSz="448056" fontAlgn="auto">
              <a:spcBef>
                <a:spcPts val="0"/>
              </a:spcBef>
              <a:spcAft>
                <a:spcPts val="0"/>
              </a:spcAft>
              <a:buFont typeface="Arial,Sans-Serif"/>
              <a:buChar char="•"/>
            </a:pPr>
            <a:r>
              <a:rPr lang="en-US" sz="1400" b="1">
                <a:solidFill>
                  <a:srgbClr val="002060"/>
                </a:solidFill>
                <a:latin typeface="Arial"/>
              </a:rPr>
              <a:t>29.2% increase in the availability of appropriate/healthy food (p&lt;.001) </a:t>
            </a:r>
            <a:r>
              <a:rPr lang="en-US" sz="1400">
                <a:solidFill>
                  <a:srgbClr val="002060"/>
                </a:solidFill>
                <a:latin typeface="Arial"/>
              </a:rPr>
              <a:t>reported by members receiving services for 6 months (N= 466) </a:t>
            </a:r>
            <a:endParaRPr lang="en-US" sz="1400" b="1">
              <a:solidFill>
                <a:srgbClr val="002060"/>
              </a:solidFill>
              <a:latin typeface="Arial"/>
            </a:endParaRPr>
          </a:p>
        </p:txBody>
      </p:sp>
      <p:graphicFrame>
        <p:nvGraphicFramePr>
          <p:cNvPr id="18" name="Table 3">
            <a:extLst>
              <a:ext uri="{FF2B5EF4-FFF2-40B4-BE49-F238E27FC236}">
                <a16:creationId xmlns:a16="http://schemas.microsoft.com/office/drawing/2014/main" id="{7597DF7A-C13A-7653-7F49-2AC758B8C04B}"/>
              </a:ext>
            </a:extLst>
          </p:cNvPr>
          <p:cNvGraphicFramePr>
            <a:graphicFrameLocks noGrp="1"/>
          </p:cNvGraphicFramePr>
          <p:nvPr/>
        </p:nvGraphicFramePr>
        <p:xfrm>
          <a:off x="6118167" y="4422036"/>
          <a:ext cx="2608566" cy="2014424"/>
        </p:xfrm>
        <a:graphic>
          <a:graphicData uri="http://schemas.openxmlformats.org/drawingml/2006/table">
            <a:tbl>
              <a:tblPr firstRow="1" bandRow="1"/>
              <a:tblGrid>
                <a:gridCol w="1346662">
                  <a:extLst>
                    <a:ext uri="{9D8B030D-6E8A-4147-A177-3AD203B41FA5}">
                      <a16:colId xmlns:a16="http://schemas.microsoft.com/office/drawing/2014/main" val="186373126"/>
                    </a:ext>
                  </a:extLst>
                </a:gridCol>
                <a:gridCol w="498764">
                  <a:extLst>
                    <a:ext uri="{9D8B030D-6E8A-4147-A177-3AD203B41FA5}">
                      <a16:colId xmlns:a16="http://schemas.microsoft.com/office/drawing/2014/main" val="2523450767"/>
                    </a:ext>
                  </a:extLst>
                </a:gridCol>
                <a:gridCol w="763140">
                  <a:extLst>
                    <a:ext uri="{9D8B030D-6E8A-4147-A177-3AD203B41FA5}">
                      <a16:colId xmlns:a16="http://schemas.microsoft.com/office/drawing/2014/main" val="2424974435"/>
                    </a:ext>
                  </a:extLst>
                </a:gridCol>
              </a:tblGrid>
              <a:tr h="734276">
                <a:tc>
                  <a:txBody>
                    <a:bodyPr/>
                    <a:lstStyle>
                      <a:lvl1pPr marL="0" algn="l" defTabSz="913240" rtl="0" eaLnBrk="1" latinLnBrk="0" hangingPunct="1">
                        <a:defRPr sz="1800" b="1" kern="1200">
                          <a:solidFill>
                            <a:schemeClr val="lt1"/>
                          </a:solidFill>
                          <a:latin typeface="Arial"/>
                        </a:defRPr>
                      </a:lvl1pPr>
                      <a:lvl2pPr marL="456612" algn="l" defTabSz="913240" rtl="0" eaLnBrk="1" latinLnBrk="0" hangingPunct="1">
                        <a:defRPr sz="1800" b="1" kern="1200">
                          <a:solidFill>
                            <a:schemeClr val="lt1"/>
                          </a:solidFill>
                          <a:latin typeface="Arial"/>
                        </a:defRPr>
                      </a:lvl2pPr>
                      <a:lvl3pPr marL="913240" algn="l" defTabSz="913240" rtl="0" eaLnBrk="1" latinLnBrk="0" hangingPunct="1">
                        <a:defRPr sz="1800" b="1" kern="1200">
                          <a:solidFill>
                            <a:schemeClr val="lt1"/>
                          </a:solidFill>
                          <a:latin typeface="Arial"/>
                        </a:defRPr>
                      </a:lvl3pPr>
                      <a:lvl4pPr marL="1369859" algn="l" defTabSz="913240" rtl="0" eaLnBrk="1" latinLnBrk="0" hangingPunct="1">
                        <a:defRPr sz="1800" b="1" kern="1200">
                          <a:solidFill>
                            <a:schemeClr val="lt1"/>
                          </a:solidFill>
                          <a:latin typeface="Arial"/>
                        </a:defRPr>
                      </a:lvl4pPr>
                      <a:lvl5pPr marL="1826473" algn="l" defTabSz="913240" rtl="0" eaLnBrk="1" latinLnBrk="0" hangingPunct="1">
                        <a:defRPr sz="1800" b="1" kern="1200">
                          <a:solidFill>
                            <a:schemeClr val="lt1"/>
                          </a:solidFill>
                          <a:latin typeface="Arial"/>
                        </a:defRPr>
                      </a:lvl5pPr>
                      <a:lvl6pPr marL="2283094" algn="l" defTabSz="913240" rtl="0" eaLnBrk="1" latinLnBrk="0" hangingPunct="1">
                        <a:defRPr sz="1800" b="1" kern="1200">
                          <a:solidFill>
                            <a:schemeClr val="lt1"/>
                          </a:solidFill>
                          <a:latin typeface="Arial"/>
                        </a:defRPr>
                      </a:lvl6pPr>
                      <a:lvl7pPr marL="2739713" algn="l" defTabSz="913240" rtl="0" eaLnBrk="1" latinLnBrk="0" hangingPunct="1">
                        <a:defRPr sz="1800" b="1" kern="1200">
                          <a:solidFill>
                            <a:schemeClr val="lt1"/>
                          </a:solidFill>
                          <a:latin typeface="Arial"/>
                        </a:defRPr>
                      </a:lvl7pPr>
                      <a:lvl8pPr marL="3196330" algn="l" defTabSz="913240" rtl="0" eaLnBrk="1" latinLnBrk="0" hangingPunct="1">
                        <a:defRPr sz="1800" b="1" kern="1200">
                          <a:solidFill>
                            <a:schemeClr val="lt1"/>
                          </a:solidFill>
                          <a:latin typeface="Arial"/>
                        </a:defRPr>
                      </a:lvl8pPr>
                      <a:lvl9pPr marL="3652950" algn="l" defTabSz="913240" rtl="0" eaLnBrk="1" latinLnBrk="0" hangingPunct="1">
                        <a:defRPr sz="1800" b="1" kern="1200">
                          <a:solidFill>
                            <a:schemeClr val="lt1"/>
                          </a:solidFill>
                          <a:latin typeface="Arial"/>
                        </a:defRPr>
                      </a:lvl9pPr>
                    </a:lstStyle>
                    <a:p>
                      <a:pPr marL="0" marR="0" lvl="0" indent="0" algn="l" defTabSz="932863" rtl="0" eaLnBrk="1" fontAlgn="auto" latinLnBrk="0" hangingPunct="1">
                        <a:lnSpc>
                          <a:spcPct val="100000"/>
                        </a:lnSpc>
                        <a:spcBef>
                          <a:spcPts val="0"/>
                        </a:spcBef>
                        <a:spcAft>
                          <a:spcPts val="0"/>
                        </a:spcAft>
                        <a:buClrTx/>
                        <a:buSzTx/>
                        <a:buFontTx/>
                        <a:buNone/>
                        <a:tabLst/>
                        <a:defRPr/>
                      </a:pPr>
                      <a:r>
                        <a:rPr lang="en-US" sz="1200" i="1">
                          <a:solidFill>
                            <a:srgbClr val="002060"/>
                          </a:solidFill>
                        </a:rPr>
                        <a:t>Increased fruit and vegetable consumption</a:t>
                      </a:r>
                    </a:p>
                  </a:txBody>
                  <a:tcPr marL="91434" marR="91434" marT="45717" marB="45717" anchor="ctr">
                    <a:lnL w="12700" cap="flat" cmpd="sng" algn="ctr">
                      <a:solidFill>
                        <a:schemeClr val="tx1"/>
                      </a:solidFill>
                      <a:prstDash val="solid"/>
                      <a:round/>
                      <a:headEnd type="none" w="med" len="med"/>
                      <a:tailEnd type="none" w="med" len="med"/>
                    </a:lnL>
                    <a:lnR w="3175" cap="flat" cmpd="sng" algn="ctr">
                      <a:solidFill>
                        <a:srgbClr val="FFFFFF">
                          <a:lumMod val="75000"/>
                        </a:srgbClr>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4FB94F">
                        <a:lumMod val="20000"/>
                        <a:lumOff val="80000"/>
                      </a:srgbClr>
                    </a:solidFill>
                  </a:tcPr>
                </a:tc>
                <a:tc>
                  <a:txBody>
                    <a:bodyPr/>
                    <a:lstStyle>
                      <a:lvl1pPr marL="0" algn="l" defTabSz="913240" rtl="0" eaLnBrk="1" latinLnBrk="0" hangingPunct="1">
                        <a:defRPr sz="1800" b="1" kern="1200">
                          <a:solidFill>
                            <a:schemeClr val="lt1"/>
                          </a:solidFill>
                          <a:latin typeface="Arial"/>
                        </a:defRPr>
                      </a:lvl1pPr>
                      <a:lvl2pPr marL="456612" algn="l" defTabSz="913240" rtl="0" eaLnBrk="1" latinLnBrk="0" hangingPunct="1">
                        <a:defRPr sz="1800" b="1" kern="1200">
                          <a:solidFill>
                            <a:schemeClr val="lt1"/>
                          </a:solidFill>
                          <a:latin typeface="Arial"/>
                        </a:defRPr>
                      </a:lvl2pPr>
                      <a:lvl3pPr marL="913240" algn="l" defTabSz="913240" rtl="0" eaLnBrk="1" latinLnBrk="0" hangingPunct="1">
                        <a:defRPr sz="1800" b="1" kern="1200">
                          <a:solidFill>
                            <a:schemeClr val="lt1"/>
                          </a:solidFill>
                          <a:latin typeface="Arial"/>
                        </a:defRPr>
                      </a:lvl3pPr>
                      <a:lvl4pPr marL="1369859" algn="l" defTabSz="913240" rtl="0" eaLnBrk="1" latinLnBrk="0" hangingPunct="1">
                        <a:defRPr sz="1800" b="1" kern="1200">
                          <a:solidFill>
                            <a:schemeClr val="lt1"/>
                          </a:solidFill>
                          <a:latin typeface="Arial"/>
                        </a:defRPr>
                      </a:lvl4pPr>
                      <a:lvl5pPr marL="1826473" algn="l" defTabSz="913240" rtl="0" eaLnBrk="1" latinLnBrk="0" hangingPunct="1">
                        <a:defRPr sz="1800" b="1" kern="1200">
                          <a:solidFill>
                            <a:schemeClr val="lt1"/>
                          </a:solidFill>
                          <a:latin typeface="Arial"/>
                        </a:defRPr>
                      </a:lvl5pPr>
                      <a:lvl6pPr marL="2283094" algn="l" defTabSz="913240" rtl="0" eaLnBrk="1" latinLnBrk="0" hangingPunct="1">
                        <a:defRPr sz="1800" b="1" kern="1200">
                          <a:solidFill>
                            <a:schemeClr val="lt1"/>
                          </a:solidFill>
                          <a:latin typeface="Arial"/>
                        </a:defRPr>
                      </a:lvl6pPr>
                      <a:lvl7pPr marL="2739713" algn="l" defTabSz="913240" rtl="0" eaLnBrk="1" latinLnBrk="0" hangingPunct="1">
                        <a:defRPr sz="1800" b="1" kern="1200">
                          <a:solidFill>
                            <a:schemeClr val="lt1"/>
                          </a:solidFill>
                          <a:latin typeface="Arial"/>
                        </a:defRPr>
                      </a:lvl7pPr>
                      <a:lvl8pPr marL="3196330" algn="l" defTabSz="913240" rtl="0" eaLnBrk="1" latinLnBrk="0" hangingPunct="1">
                        <a:defRPr sz="1800" b="1" kern="1200">
                          <a:solidFill>
                            <a:schemeClr val="lt1"/>
                          </a:solidFill>
                          <a:latin typeface="Arial"/>
                        </a:defRPr>
                      </a:lvl8pPr>
                      <a:lvl9pPr marL="3652950" algn="l" defTabSz="913240" rtl="0" eaLnBrk="1" latinLnBrk="0" hangingPunct="1">
                        <a:defRPr sz="1800" b="1" kern="1200">
                          <a:solidFill>
                            <a:schemeClr val="lt1"/>
                          </a:solidFill>
                          <a:latin typeface="Arial"/>
                        </a:defRPr>
                      </a:lvl9pPr>
                    </a:lstStyle>
                    <a:p>
                      <a:pPr algn="ctr"/>
                      <a:r>
                        <a:rPr lang="en-US" sz="1200" b="1" i="1">
                          <a:solidFill>
                            <a:srgbClr val="002060"/>
                          </a:solidFill>
                        </a:rPr>
                        <a:t>N</a:t>
                      </a:r>
                    </a:p>
                  </a:txBody>
                  <a:tcPr marL="91434" marR="91434" marT="45717" marB="45717" anchor="ctr">
                    <a:lnL w="3175" cap="flat" cmpd="sng" algn="ctr">
                      <a:solidFill>
                        <a:srgbClr val="FFFFFF">
                          <a:lumMod val="75000"/>
                        </a:srgbClr>
                      </a:solidFill>
                      <a:prstDash val="solid"/>
                      <a:round/>
                      <a:headEnd type="none" w="med" len="med"/>
                      <a:tailEnd type="none" w="med" len="med"/>
                    </a:lnL>
                    <a:lnR w="3175" cap="flat" cmpd="sng" algn="ctr">
                      <a:solidFill>
                        <a:srgbClr val="FFFFFF">
                          <a:lumMod val="75000"/>
                        </a:srgbClr>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4FB94F">
                        <a:lumMod val="20000"/>
                        <a:lumOff val="80000"/>
                      </a:srgbClr>
                    </a:solidFill>
                  </a:tcPr>
                </a:tc>
                <a:tc>
                  <a:txBody>
                    <a:bodyPr/>
                    <a:lstStyle>
                      <a:lvl1pPr marL="0" algn="l" defTabSz="913240" rtl="0" eaLnBrk="1" latinLnBrk="0" hangingPunct="1">
                        <a:defRPr sz="1800" b="1" kern="1200">
                          <a:solidFill>
                            <a:schemeClr val="lt1"/>
                          </a:solidFill>
                          <a:latin typeface="Arial"/>
                        </a:defRPr>
                      </a:lvl1pPr>
                      <a:lvl2pPr marL="456612" algn="l" defTabSz="913240" rtl="0" eaLnBrk="1" latinLnBrk="0" hangingPunct="1">
                        <a:defRPr sz="1800" b="1" kern="1200">
                          <a:solidFill>
                            <a:schemeClr val="lt1"/>
                          </a:solidFill>
                          <a:latin typeface="Arial"/>
                        </a:defRPr>
                      </a:lvl2pPr>
                      <a:lvl3pPr marL="913240" algn="l" defTabSz="913240" rtl="0" eaLnBrk="1" latinLnBrk="0" hangingPunct="1">
                        <a:defRPr sz="1800" b="1" kern="1200">
                          <a:solidFill>
                            <a:schemeClr val="lt1"/>
                          </a:solidFill>
                          <a:latin typeface="Arial"/>
                        </a:defRPr>
                      </a:lvl3pPr>
                      <a:lvl4pPr marL="1369859" algn="l" defTabSz="913240" rtl="0" eaLnBrk="1" latinLnBrk="0" hangingPunct="1">
                        <a:defRPr sz="1800" b="1" kern="1200">
                          <a:solidFill>
                            <a:schemeClr val="lt1"/>
                          </a:solidFill>
                          <a:latin typeface="Arial"/>
                        </a:defRPr>
                      </a:lvl4pPr>
                      <a:lvl5pPr marL="1826473" algn="l" defTabSz="913240" rtl="0" eaLnBrk="1" latinLnBrk="0" hangingPunct="1">
                        <a:defRPr sz="1800" b="1" kern="1200">
                          <a:solidFill>
                            <a:schemeClr val="lt1"/>
                          </a:solidFill>
                          <a:latin typeface="Arial"/>
                        </a:defRPr>
                      </a:lvl5pPr>
                      <a:lvl6pPr marL="2283094" algn="l" defTabSz="913240" rtl="0" eaLnBrk="1" latinLnBrk="0" hangingPunct="1">
                        <a:defRPr sz="1800" b="1" kern="1200">
                          <a:solidFill>
                            <a:schemeClr val="lt1"/>
                          </a:solidFill>
                          <a:latin typeface="Arial"/>
                        </a:defRPr>
                      </a:lvl6pPr>
                      <a:lvl7pPr marL="2739713" algn="l" defTabSz="913240" rtl="0" eaLnBrk="1" latinLnBrk="0" hangingPunct="1">
                        <a:defRPr sz="1800" b="1" kern="1200">
                          <a:solidFill>
                            <a:schemeClr val="lt1"/>
                          </a:solidFill>
                          <a:latin typeface="Arial"/>
                        </a:defRPr>
                      </a:lvl7pPr>
                      <a:lvl8pPr marL="3196330" algn="l" defTabSz="913240" rtl="0" eaLnBrk="1" latinLnBrk="0" hangingPunct="1">
                        <a:defRPr sz="1800" b="1" kern="1200">
                          <a:solidFill>
                            <a:schemeClr val="lt1"/>
                          </a:solidFill>
                          <a:latin typeface="Arial"/>
                        </a:defRPr>
                      </a:lvl8pPr>
                      <a:lvl9pPr marL="3652950" algn="l" defTabSz="913240" rtl="0" eaLnBrk="1" latinLnBrk="0" hangingPunct="1">
                        <a:defRPr sz="1800" b="1" kern="1200">
                          <a:solidFill>
                            <a:schemeClr val="lt1"/>
                          </a:solidFill>
                          <a:latin typeface="Arial"/>
                        </a:defRPr>
                      </a:lvl9pPr>
                    </a:lstStyle>
                    <a:p>
                      <a:pPr algn="ctr"/>
                      <a:r>
                        <a:rPr lang="en-US" sz="1200" b="1" i="1">
                          <a:solidFill>
                            <a:srgbClr val="002060"/>
                          </a:solidFill>
                        </a:rPr>
                        <a:t>Change after 6 months</a:t>
                      </a:r>
                    </a:p>
                  </a:txBody>
                  <a:tcPr marL="91434" marR="91434" marT="45717" marB="45717" anchor="ctr">
                    <a:lnL w="3175" cap="flat" cmpd="sng" algn="ctr">
                      <a:solidFill>
                        <a:srgbClr val="FFFFFF">
                          <a:lumMod val="75000"/>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4FB94F">
                        <a:lumMod val="20000"/>
                        <a:lumOff val="80000"/>
                      </a:srgbClr>
                    </a:solidFill>
                  </a:tcPr>
                </a:tc>
                <a:extLst>
                  <a:ext uri="{0D108BD9-81ED-4DB2-BD59-A6C34878D82A}">
                    <a16:rowId xmlns:a16="http://schemas.microsoft.com/office/drawing/2014/main" val="300328419"/>
                  </a:ext>
                </a:extLst>
              </a:tr>
              <a:tr h="602860">
                <a:tc>
                  <a:txBody>
                    <a:bodyPr/>
                    <a:lstStyle>
                      <a:lvl1pPr marL="0" algn="l" defTabSz="913240" rtl="0" eaLnBrk="1" latinLnBrk="0" hangingPunct="1">
                        <a:defRPr sz="1800" kern="1200">
                          <a:solidFill>
                            <a:schemeClr val="dk1"/>
                          </a:solidFill>
                          <a:latin typeface="Arial"/>
                        </a:defRPr>
                      </a:lvl1pPr>
                      <a:lvl2pPr marL="456612" algn="l" defTabSz="913240" rtl="0" eaLnBrk="1" latinLnBrk="0" hangingPunct="1">
                        <a:defRPr sz="1800" kern="1200">
                          <a:solidFill>
                            <a:schemeClr val="dk1"/>
                          </a:solidFill>
                          <a:latin typeface="Arial"/>
                        </a:defRPr>
                      </a:lvl2pPr>
                      <a:lvl3pPr marL="913240" algn="l" defTabSz="913240" rtl="0" eaLnBrk="1" latinLnBrk="0" hangingPunct="1">
                        <a:defRPr sz="1800" kern="1200">
                          <a:solidFill>
                            <a:schemeClr val="dk1"/>
                          </a:solidFill>
                          <a:latin typeface="Arial"/>
                        </a:defRPr>
                      </a:lvl3pPr>
                      <a:lvl4pPr marL="1369859" algn="l" defTabSz="913240" rtl="0" eaLnBrk="1" latinLnBrk="0" hangingPunct="1">
                        <a:defRPr sz="1800" kern="1200">
                          <a:solidFill>
                            <a:schemeClr val="dk1"/>
                          </a:solidFill>
                          <a:latin typeface="Arial"/>
                        </a:defRPr>
                      </a:lvl4pPr>
                      <a:lvl5pPr marL="1826473" algn="l" defTabSz="913240" rtl="0" eaLnBrk="1" latinLnBrk="0" hangingPunct="1">
                        <a:defRPr sz="1800" kern="1200">
                          <a:solidFill>
                            <a:schemeClr val="dk1"/>
                          </a:solidFill>
                          <a:latin typeface="Arial"/>
                        </a:defRPr>
                      </a:lvl5pPr>
                      <a:lvl6pPr marL="2283094" algn="l" defTabSz="913240" rtl="0" eaLnBrk="1" latinLnBrk="0" hangingPunct="1">
                        <a:defRPr sz="1800" kern="1200">
                          <a:solidFill>
                            <a:schemeClr val="dk1"/>
                          </a:solidFill>
                          <a:latin typeface="Arial"/>
                        </a:defRPr>
                      </a:lvl6pPr>
                      <a:lvl7pPr marL="2739713" algn="l" defTabSz="913240" rtl="0" eaLnBrk="1" latinLnBrk="0" hangingPunct="1">
                        <a:defRPr sz="1800" kern="1200">
                          <a:solidFill>
                            <a:schemeClr val="dk1"/>
                          </a:solidFill>
                          <a:latin typeface="Arial"/>
                        </a:defRPr>
                      </a:lvl7pPr>
                      <a:lvl8pPr marL="3196330" algn="l" defTabSz="913240" rtl="0" eaLnBrk="1" latinLnBrk="0" hangingPunct="1">
                        <a:defRPr sz="1800" kern="1200">
                          <a:solidFill>
                            <a:schemeClr val="dk1"/>
                          </a:solidFill>
                          <a:latin typeface="Arial"/>
                        </a:defRPr>
                      </a:lvl8pPr>
                      <a:lvl9pPr marL="3652950" algn="l" defTabSz="913240" rtl="0" eaLnBrk="1" latinLnBrk="0" hangingPunct="1">
                        <a:defRPr sz="1800" kern="1200">
                          <a:solidFill>
                            <a:schemeClr val="dk1"/>
                          </a:solidFill>
                          <a:latin typeface="Arial"/>
                        </a:defRPr>
                      </a:lvl9pPr>
                    </a:lstStyle>
                    <a:p>
                      <a:pPr marL="0" marR="0" lvl="0" indent="0" algn="l" defTabSz="932863" rtl="0" eaLnBrk="1" fontAlgn="auto" latinLnBrk="0" hangingPunct="1">
                        <a:lnSpc>
                          <a:spcPct val="100000"/>
                        </a:lnSpc>
                        <a:spcBef>
                          <a:spcPts val="0"/>
                        </a:spcBef>
                        <a:spcAft>
                          <a:spcPts val="0"/>
                        </a:spcAft>
                        <a:buClrTx/>
                        <a:buSzTx/>
                        <a:buFontTx/>
                        <a:buNone/>
                        <a:tabLst/>
                        <a:defRPr/>
                      </a:pPr>
                      <a:r>
                        <a:rPr lang="en-US" sz="1200" b="1">
                          <a:solidFill>
                            <a:srgbClr val="002060"/>
                          </a:solidFill>
                        </a:rPr>
                        <a:t>Fruit consumption</a:t>
                      </a:r>
                    </a:p>
                  </a:txBody>
                  <a:tcPr marL="91434" marR="91434" marT="45717" marB="45717" anchor="ctr">
                    <a:lnL w="12700" cap="flat" cmpd="sng" algn="ctr">
                      <a:solidFill>
                        <a:schemeClr val="tx1"/>
                      </a:solidFill>
                      <a:prstDash val="solid"/>
                      <a:round/>
                      <a:headEnd type="none" w="med" len="med"/>
                      <a:tailEnd type="none" w="med" len="med"/>
                    </a:lnL>
                    <a:lnR w="3175" cap="flat" cmpd="sng" algn="ctr">
                      <a:solidFill>
                        <a:srgbClr val="FFFFFF">
                          <a:lumMod val="75000"/>
                        </a:srgbClr>
                      </a:solidFill>
                      <a:prstDash val="solid"/>
                      <a:round/>
                      <a:headEnd type="none" w="med" len="med"/>
                      <a:tailEnd type="none" w="med" len="med"/>
                    </a:lnR>
                    <a:lnT w="3175" cap="flat" cmpd="sng" algn="ctr">
                      <a:solidFill>
                        <a:srgbClr val="FFFFFF">
                          <a:lumMod val="75000"/>
                        </a:srgbClr>
                      </a:solidFill>
                      <a:prstDash val="solid"/>
                      <a:round/>
                      <a:headEnd type="none" w="med" len="med"/>
                      <a:tailEnd type="none" w="med" len="med"/>
                    </a:lnT>
                    <a:lnB w="31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3240" rtl="0" eaLnBrk="1" latinLnBrk="0" hangingPunct="1">
                        <a:defRPr sz="1800" kern="1200">
                          <a:solidFill>
                            <a:schemeClr val="dk1"/>
                          </a:solidFill>
                          <a:latin typeface="Arial"/>
                        </a:defRPr>
                      </a:lvl1pPr>
                      <a:lvl2pPr marL="456612" algn="l" defTabSz="913240" rtl="0" eaLnBrk="1" latinLnBrk="0" hangingPunct="1">
                        <a:defRPr sz="1800" kern="1200">
                          <a:solidFill>
                            <a:schemeClr val="dk1"/>
                          </a:solidFill>
                          <a:latin typeface="Arial"/>
                        </a:defRPr>
                      </a:lvl2pPr>
                      <a:lvl3pPr marL="913240" algn="l" defTabSz="913240" rtl="0" eaLnBrk="1" latinLnBrk="0" hangingPunct="1">
                        <a:defRPr sz="1800" kern="1200">
                          <a:solidFill>
                            <a:schemeClr val="dk1"/>
                          </a:solidFill>
                          <a:latin typeface="Arial"/>
                        </a:defRPr>
                      </a:lvl3pPr>
                      <a:lvl4pPr marL="1369859" algn="l" defTabSz="913240" rtl="0" eaLnBrk="1" latinLnBrk="0" hangingPunct="1">
                        <a:defRPr sz="1800" kern="1200">
                          <a:solidFill>
                            <a:schemeClr val="dk1"/>
                          </a:solidFill>
                          <a:latin typeface="Arial"/>
                        </a:defRPr>
                      </a:lvl4pPr>
                      <a:lvl5pPr marL="1826473" algn="l" defTabSz="913240" rtl="0" eaLnBrk="1" latinLnBrk="0" hangingPunct="1">
                        <a:defRPr sz="1800" kern="1200">
                          <a:solidFill>
                            <a:schemeClr val="dk1"/>
                          </a:solidFill>
                          <a:latin typeface="Arial"/>
                        </a:defRPr>
                      </a:lvl5pPr>
                      <a:lvl6pPr marL="2283094" algn="l" defTabSz="913240" rtl="0" eaLnBrk="1" latinLnBrk="0" hangingPunct="1">
                        <a:defRPr sz="1800" kern="1200">
                          <a:solidFill>
                            <a:schemeClr val="dk1"/>
                          </a:solidFill>
                          <a:latin typeface="Arial"/>
                        </a:defRPr>
                      </a:lvl6pPr>
                      <a:lvl7pPr marL="2739713" algn="l" defTabSz="913240" rtl="0" eaLnBrk="1" latinLnBrk="0" hangingPunct="1">
                        <a:defRPr sz="1800" kern="1200">
                          <a:solidFill>
                            <a:schemeClr val="dk1"/>
                          </a:solidFill>
                          <a:latin typeface="Arial"/>
                        </a:defRPr>
                      </a:lvl7pPr>
                      <a:lvl8pPr marL="3196330" algn="l" defTabSz="913240" rtl="0" eaLnBrk="1" latinLnBrk="0" hangingPunct="1">
                        <a:defRPr sz="1800" kern="1200">
                          <a:solidFill>
                            <a:schemeClr val="dk1"/>
                          </a:solidFill>
                          <a:latin typeface="Arial"/>
                        </a:defRPr>
                      </a:lvl8pPr>
                      <a:lvl9pPr marL="3652950" algn="l" defTabSz="913240" rtl="0" eaLnBrk="1" latinLnBrk="0" hangingPunct="1">
                        <a:defRPr sz="1800" kern="1200">
                          <a:solidFill>
                            <a:schemeClr val="dk1"/>
                          </a:solidFill>
                          <a:latin typeface="Arial"/>
                        </a:defRPr>
                      </a:lvl9pPr>
                    </a:lstStyle>
                    <a:p>
                      <a:r>
                        <a:rPr lang="en-US" sz="1200"/>
                        <a:t>483</a:t>
                      </a:r>
                    </a:p>
                  </a:txBody>
                  <a:tcPr marL="91434" marR="91434" marT="45717" marB="45717" anchor="ctr">
                    <a:lnL w="3175" cap="flat" cmpd="sng" algn="ctr">
                      <a:solidFill>
                        <a:srgbClr val="FFFFFF">
                          <a:lumMod val="75000"/>
                        </a:srgbClr>
                      </a:solidFill>
                      <a:prstDash val="solid"/>
                      <a:round/>
                      <a:headEnd type="none" w="med" len="med"/>
                      <a:tailEnd type="none" w="med" len="med"/>
                    </a:lnL>
                    <a:lnR w="3175" cap="flat" cmpd="sng" algn="ctr">
                      <a:solidFill>
                        <a:srgbClr val="FFFFFF">
                          <a:lumMod val="75000"/>
                        </a:srgbClr>
                      </a:solidFill>
                      <a:prstDash val="solid"/>
                      <a:round/>
                      <a:headEnd type="none" w="med" len="med"/>
                      <a:tailEnd type="none" w="med" len="med"/>
                    </a:lnR>
                    <a:lnT w="3175" cap="flat" cmpd="sng" algn="ctr">
                      <a:solidFill>
                        <a:srgbClr val="FFFFFF">
                          <a:lumMod val="75000"/>
                        </a:srgbClr>
                      </a:solidFill>
                      <a:prstDash val="solid"/>
                      <a:round/>
                      <a:headEnd type="none" w="med" len="med"/>
                      <a:tailEnd type="none" w="med" len="med"/>
                    </a:lnT>
                    <a:lnB w="31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3240" rtl="0" eaLnBrk="1" latinLnBrk="0" hangingPunct="1">
                        <a:defRPr sz="1800" kern="1200">
                          <a:solidFill>
                            <a:schemeClr val="dk1"/>
                          </a:solidFill>
                          <a:latin typeface="Arial"/>
                        </a:defRPr>
                      </a:lvl1pPr>
                      <a:lvl2pPr marL="456612" algn="l" defTabSz="913240" rtl="0" eaLnBrk="1" latinLnBrk="0" hangingPunct="1">
                        <a:defRPr sz="1800" kern="1200">
                          <a:solidFill>
                            <a:schemeClr val="dk1"/>
                          </a:solidFill>
                          <a:latin typeface="Arial"/>
                        </a:defRPr>
                      </a:lvl2pPr>
                      <a:lvl3pPr marL="913240" algn="l" defTabSz="913240" rtl="0" eaLnBrk="1" latinLnBrk="0" hangingPunct="1">
                        <a:defRPr sz="1800" kern="1200">
                          <a:solidFill>
                            <a:schemeClr val="dk1"/>
                          </a:solidFill>
                          <a:latin typeface="Arial"/>
                        </a:defRPr>
                      </a:lvl3pPr>
                      <a:lvl4pPr marL="1369859" algn="l" defTabSz="913240" rtl="0" eaLnBrk="1" latinLnBrk="0" hangingPunct="1">
                        <a:defRPr sz="1800" kern="1200">
                          <a:solidFill>
                            <a:schemeClr val="dk1"/>
                          </a:solidFill>
                          <a:latin typeface="Arial"/>
                        </a:defRPr>
                      </a:lvl4pPr>
                      <a:lvl5pPr marL="1826473" algn="l" defTabSz="913240" rtl="0" eaLnBrk="1" latinLnBrk="0" hangingPunct="1">
                        <a:defRPr sz="1800" kern="1200">
                          <a:solidFill>
                            <a:schemeClr val="dk1"/>
                          </a:solidFill>
                          <a:latin typeface="Arial"/>
                        </a:defRPr>
                      </a:lvl5pPr>
                      <a:lvl6pPr marL="2283094" algn="l" defTabSz="913240" rtl="0" eaLnBrk="1" latinLnBrk="0" hangingPunct="1">
                        <a:defRPr sz="1800" kern="1200">
                          <a:solidFill>
                            <a:schemeClr val="dk1"/>
                          </a:solidFill>
                          <a:latin typeface="Arial"/>
                        </a:defRPr>
                      </a:lvl6pPr>
                      <a:lvl7pPr marL="2739713" algn="l" defTabSz="913240" rtl="0" eaLnBrk="1" latinLnBrk="0" hangingPunct="1">
                        <a:defRPr sz="1800" kern="1200">
                          <a:solidFill>
                            <a:schemeClr val="dk1"/>
                          </a:solidFill>
                          <a:latin typeface="Arial"/>
                        </a:defRPr>
                      </a:lvl7pPr>
                      <a:lvl8pPr marL="3196330" algn="l" defTabSz="913240" rtl="0" eaLnBrk="1" latinLnBrk="0" hangingPunct="1">
                        <a:defRPr sz="1800" kern="1200">
                          <a:solidFill>
                            <a:schemeClr val="dk1"/>
                          </a:solidFill>
                          <a:latin typeface="Arial"/>
                        </a:defRPr>
                      </a:lvl8pPr>
                      <a:lvl9pPr marL="3652950" algn="l" defTabSz="913240" rtl="0" eaLnBrk="1" latinLnBrk="0" hangingPunct="1">
                        <a:defRPr sz="1800" kern="1200">
                          <a:solidFill>
                            <a:schemeClr val="dk1"/>
                          </a:solidFill>
                          <a:latin typeface="Arial"/>
                        </a:defRPr>
                      </a:lvl9pPr>
                    </a:lstStyle>
                    <a:p>
                      <a:pPr marL="0" marR="0" lvl="0" indent="0" algn="l" defTabSz="932863" rtl="0" eaLnBrk="1" fontAlgn="auto" latinLnBrk="0" hangingPunct="1">
                        <a:lnSpc>
                          <a:spcPct val="100000"/>
                        </a:lnSpc>
                        <a:spcBef>
                          <a:spcPts val="0"/>
                        </a:spcBef>
                        <a:spcAft>
                          <a:spcPts val="0"/>
                        </a:spcAft>
                        <a:buClrTx/>
                        <a:buSzTx/>
                        <a:buFontTx/>
                        <a:buNone/>
                        <a:tabLst/>
                        <a:defRPr/>
                      </a:pPr>
                      <a:r>
                        <a:rPr lang="en-US" sz="1200"/>
                        <a:t>1/3 serving increase</a:t>
                      </a:r>
                    </a:p>
                  </a:txBody>
                  <a:tcPr marL="91434" marR="91434" marT="45717" marB="45717" anchor="ctr">
                    <a:lnL w="3175" cap="flat" cmpd="sng" algn="ctr">
                      <a:solidFill>
                        <a:srgbClr val="FFFFFF">
                          <a:lumMod val="75000"/>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rgbClr val="FFFFFF">
                          <a:lumMod val="75000"/>
                        </a:srgbClr>
                      </a:solidFill>
                      <a:prstDash val="solid"/>
                      <a:round/>
                      <a:headEnd type="none" w="med" len="med"/>
                      <a:tailEnd type="none" w="med" len="med"/>
                    </a:lnT>
                    <a:lnB w="31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160007447"/>
                  </a:ext>
                </a:extLst>
              </a:tr>
              <a:tr h="602860">
                <a:tc>
                  <a:txBody>
                    <a:bodyPr/>
                    <a:lstStyle>
                      <a:lvl1pPr marL="0" algn="l" defTabSz="913240" rtl="0" eaLnBrk="1" latinLnBrk="0" hangingPunct="1">
                        <a:defRPr sz="1800" kern="1200">
                          <a:solidFill>
                            <a:schemeClr val="dk1"/>
                          </a:solidFill>
                          <a:latin typeface="Arial"/>
                        </a:defRPr>
                      </a:lvl1pPr>
                      <a:lvl2pPr marL="456612" algn="l" defTabSz="913240" rtl="0" eaLnBrk="1" latinLnBrk="0" hangingPunct="1">
                        <a:defRPr sz="1800" kern="1200">
                          <a:solidFill>
                            <a:schemeClr val="dk1"/>
                          </a:solidFill>
                          <a:latin typeface="Arial"/>
                        </a:defRPr>
                      </a:lvl2pPr>
                      <a:lvl3pPr marL="913240" algn="l" defTabSz="913240" rtl="0" eaLnBrk="1" latinLnBrk="0" hangingPunct="1">
                        <a:defRPr sz="1800" kern="1200">
                          <a:solidFill>
                            <a:schemeClr val="dk1"/>
                          </a:solidFill>
                          <a:latin typeface="Arial"/>
                        </a:defRPr>
                      </a:lvl3pPr>
                      <a:lvl4pPr marL="1369859" algn="l" defTabSz="913240" rtl="0" eaLnBrk="1" latinLnBrk="0" hangingPunct="1">
                        <a:defRPr sz="1800" kern="1200">
                          <a:solidFill>
                            <a:schemeClr val="dk1"/>
                          </a:solidFill>
                          <a:latin typeface="Arial"/>
                        </a:defRPr>
                      </a:lvl4pPr>
                      <a:lvl5pPr marL="1826473" algn="l" defTabSz="913240" rtl="0" eaLnBrk="1" latinLnBrk="0" hangingPunct="1">
                        <a:defRPr sz="1800" kern="1200">
                          <a:solidFill>
                            <a:schemeClr val="dk1"/>
                          </a:solidFill>
                          <a:latin typeface="Arial"/>
                        </a:defRPr>
                      </a:lvl5pPr>
                      <a:lvl6pPr marL="2283094" algn="l" defTabSz="913240" rtl="0" eaLnBrk="1" latinLnBrk="0" hangingPunct="1">
                        <a:defRPr sz="1800" kern="1200">
                          <a:solidFill>
                            <a:schemeClr val="dk1"/>
                          </a:solidFill>
                          <a:latin typeface="Arial"/>
                        </a:defRPr>
                      </a:lvl6pPr>
                      <a:lvl7pPr marL="2739713" algn="l" defTabSz="913240" rtl="0" eaLnBrk="1" latinLnBrk="0" hangingPunct="1">
                        <a:defRPr sz="1800" kern="1200">
                          <a:solidFill>
                            <a:schemeClr val="dk1"/>
                          </a:solidFill>
                          <a:latin typeface="Arial"/>
                        </a:defRPr>
                      </a:lvl7pPr>
                      <a:lvl8pPr marL="3196330" algn="l" defTabSz="913240" rtl="0" eaLnBrk="1" latinLnBrk="0" hangingPunct="1">
                        <a:defRPr sz="1800" kern="1200">
                          <a:solidFill>
                            <a:schemeClr val="dk1"/>
                          </a:solidFill>
                          <a:latin typeface="Arial"/>
                        </a:defRPr>
                      </a:lvl8pPr>
                      <a:lvl9pPr marL="3652950" algn="l" defTabSz="913240" rtl="0" eaLnBrk="1" latinLnBrk="0" hangingPunct="1">
                        <a:defRPr sz="1800" kern="1200">
                          <a:solidFill>
                            <a:schemeClr val="dk1"/>
                          </a:solidFill>
                          <a:latin typeface="Arial"/>
                        </a:defRPr>
                      </a:lvl9pPr>
                    </a:lstStyle>
                    <a:p>
                      <a:pPr marL="0" marR="0" lvl="0" indent="0" algn="l" defTabSz="932863" rtl="0" eaLnBrk="1" fontAlgn="auto" latinLnBrk="0" hangingPunct="1">
                        <a:lnSpc>
                          <a:spcPct val="100000"/>
                        </a:lnSpc>
                        <a:spcBef>
                          <a:spcPts val="0"/>
                        </a:spcBef>
                        <a:spcAft>
                          <a:spcPts val="0"/>
                        </a:spcAft>
                        <a:buClrTx/>
                        <a:buSzTx/>
                        <a:buFontTx/>
                        <a:buNone/>
                        <a:tabLst/>
                        <a:defRPr/>
                      </a:pPr>
                      <a:r>
                        <a:rPr lang="en-US" sz="1200" b="1">
                          <a:solidFill>
                            <a:srgbClr val="002060"/>
                          </a:solidFill>
                        </a:rPr>
                        <a:t>Vegetable consumption</a:t>
                      </a:r>
                    </a:p>
                  </a:txBody>
                  <a:tcPr marL="91434" marR="91434" marT="45717" marB="45717" anchor="ctr">
                    <a:lnL w="12700" cap="flat" cmpd="sng" algn="ctr">
                      <a:solidFill>
                        <a:schemeClr val="tx1"/>
                      </a:solidFill>
                      <a:prstDash val="solid"/>
                      <a:round/>
                      <a:headEnd type="none" w="med" len="med"/>
                      <a:tailEnd type="none" w="med" len="med"/>
                    </a:lnL>
                    <a:lnR w="3175" cap="flat" cmpd="sng" algn="ctr">
                      <a:solidFill>
                        <a:srgbClr val="FFFFFF">
                          <a:lumMod val="75000"/>
                        </a:srgbClr>
                      </a:solidFill>
                      <a:prstDash val="solid"/>
                      <a:round/>
                      <a:headEnd type="none" w="med" len="med"/>
                      <a:tailEnd type="none" w="med" len="med"/>
                    </a:lnR>
                    <a:lnT w="3175" cap="flat" cmpd="sng" algn="ctr">
                      <a:solidFill>
                        <a:srgbClr val="FFFFFF">
                          <a:lumMod val="75000"/>
                        </a:srgb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3240" rtl="0" eaLnBrk="1" latinLnBrk="0" hangingPunct="1">
                        <a:defRPr sz="1800" kern="1200">
                          <a:solidFill>
                            <a:schemeClr val="dk1"/>
                          </a:solidFill>
                          <a:latin typeface="Arial"/>
                        </a:defRPr>
                      </a:lvl1pPr>
                      <a:lvl2pPr marL="456612" algn="l" defTabSz="913240" rtl="0" eaLnBrk="1" latinLnBrk="0" hangingPunct="1">
                        <a:defRPr sz="1800" kern="1200">
                          <a:solidFill>
                            <a:schemeClr val="dk1"/>
                          </a:solidFill>
                          <a:latin typeface="Arial"/>
                        </a:defRPr>
                      </a:lvl2pPr>
                      <a:lvl3pPr marL="913240" algn="l" defTabSz="913240" rtl="0" eaLnBrk="1" latinLnBrk="0" hangingPunct="1">
                        <a:defRPr sz="1800" kern="1200">
                          <a:solidFill>
                            <a:schemeClr val="dk1"/>
                          </a:solidFill>
                          <a:latin typeface="Arial"/>
                        </a:defRPr>
                      </a:lvl3pPr>
                      <a:lvl4pPr marL="1369859" algn="l" defTabSz="913240" rtl="0" eaLnBrk="1" latinLnBrk="0" hangingPunct="1">
                        <a:defRPr sz="1800" kern="1200">
                          <a:solidFill>
                            <a:schemeClr val="dk1"/>
                          </a:solidFill>
                          <a:latin typeface="Arial"/>
                        </a:defRPr>
                      </a:lvl4pPr>
                      <a:lvl5pPr marL="1826473" algn="l" defTabSz="913240" rtl="0" eaLnBrk="1" latinLnBrk="0" hangingPunct="1">
                        <a:defRPr sz="1800" kern="1200">
                          <a:solidFill>
                            <a:schemeClr val="dk1"/>
                          </a:solidFill>
                          <a:latin typeface="Arial"/>
                        </a:defRPr>
                      </a:lvl5pPr>
                      <a:lvl6pPr marL="2283094" algn="l" defTabSz="913240" rtl="0" eaLnBrk="1" latinLnBrk="0" hangingPunct="1">
                        <a:defRPr sz="1800" kern="1200">
                          <a:solidFill>
                            <a:schemeClr val="dk1"/>
                          </a:solidFill>
                          <a:latin typeface="Arial"/>
                        </a:defRPr>
                      </a:lvl6pPr>
                      <a:lvl7pPr marL="2739713" algn="l" defTabSz="913240" rtl="0" eaLnBrk="1" latinLnBrk="0" hangingPunct="1">
                        <a:defRPr sz="1800" kern="1200">
                          <a:solidFill>
                            <a:schemeClr val="dk1"/>
                          </a:solidFill>
                          <a:latin typeface="Arial"/>
                        </a:defRPr>
                      </a:lvl7pPr>
                      <a:lvl8pPr marL="3196330" algn="l" defTabSz="913240" rtl="0" eaLnBrk="1" latinLnBrk="0" hangingPunct="1">
                        <a:defRPr sz="1800" kern="1200">
                          <a:solidFill>
                            <a:schemeClr val="dk1"/>
                          </a:solidFill>
                          <a:latin typeface="Arial"/>
                        </a:defRPr>
                      </a:lvl8pPr>
                      <a:lvl9pPr marL="3652950" algn="l" defTabSz="913240" rtl="0" eaLnBrk="1" latinLnBrk="0" hangingPunct="1">
                        <a:defRPr sz="1800" kern="1200">
                          <a:solidFill>
                            <a:schemeClr val="dk1"/>
                          </a:solidFill>
                          <a:latin typeface="Arial"/>
                        </a:defRPr>
                      </a:lvl9pPr>
                    </a:lstStyle>
                    <a:p>
                      <a:r>
                        <a:rPr lang="en-US" sz="1200"/>
                        <a:t>481</a:t>
                      </a:r>
                    </a:p>
                  </a:txBody>
                  <a:tcPr marL="91434" marR="91434" marT="45717" marB="45717" anchor="ctr">
                    <a:lnL w="3175" cap="flat" cmpd="sng" algn="ctr">
                      <a:solidFill>
                        <a:srgbClr val="FFFFFF">
                          <a:lumMod val="75000"/>
                        </a:srgbClr>
                      </a:solidFill>
                      <a:prstDash val="solid"/>
                      <a:round/>
                      <a:headEnd type="none" w="med" len="med"/>
                      <a:tailEnd type="none" w="med" len="med"/>
                    </a:lnL>
                    <a:lnR w="3175" cap="flat" cmpd="sng" algn="ctr">
                      <a:solidFill>
                        <a:srgbClr val="FFFFFF">
                          <a:lumMod val="75000"/>
                        </a:srgbClr>
                      </a:solidFill>
                      <a:prstDash val="solid"/>
                      <a:round/>
                      <a:headEnd type="none" w="med" len="med"/>
                      <a:tailEnd type="none" w="med" len="med"/>
                    </a:lnR>
                    <a:lnT w="3175" cap="flat" cmpd="sng" algn="ctr">
                      <a:solidFill>
                        <a:srgbClr val="FFFFFF">
                          <a:lumMod val="75000"/>
                        </a:srgb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3240" rtl="0" eaLnBrk="1" latinLnBrk="0" hangingPunct="1">
                        <a:defRPr sz="1800" kern="1200">
                          <a:solidFill>
                            <a:schemeClr val="dk1"/>
                          </a:solidFill>
                          <a:latin typeface="Arial"/>
                        </a:defRPr>
                      </a:lvl1pPr>
                      <a:lvl2pPr marL="456612" algn="l" defTabSz="913240" rtl="0" eaLnBrk="1" latinLnBrk="0" hangingPunct="1">
                        <a:defRPr sz="1800" kern="1200">
                          <a:solidFill>
                            <a:schemeClr val="dk1"/>
                          </a:solidFill>
                          <a:latin typeface="Arial"/>
                        </a:defRPr>
                      </a:lvl2pPr>
                      <a:lvl3pPr marL="913240" algn="l" defTabSz="913240" rtl="0" eaLnBrk="1" latinLnBrk="0" hangingPunct="1">
                        <a:defRPr sz="1800" kern="1200">
                          <a:solidFill>
                            <a:schemeClr val="dk1"/>
                          </a:solidFill>
                          <a:latin typeface="Arial"/>
                        </a:defRPr>
                      </a:lvl3pPr>
                      <a:lvl4pPr marL="1369859" algn="l" defTabSz="913240" rtl="0" eaLnBrk="1" latinLnBrk="0" hangingPunct="1">
                        <a:defRPr sz="1800" kern="1200">
                          <a:solidFill>
                            <a:schemeClr val="dk1"/>
                          </a:solidFill>
                          <a:latin typeface="Arial"/>
                        </a:defRPr>
                      </a:lvl4pPr>
                      <a:lvl5pPr marL="1826473" algn="l" defTabSz="913240" rtl="0" eaLnBrk="1" latinLnBrk="0" hangingPunct="1">
                        <a:defRPr sz="1800" kern="1200">
                          <a:solidFill>
                            <a:schemeClr val="dk1"/>
                          </a:solidFill>
                          <a:latin typeface="Arial"/>
                        </a:defRPr>
                      </a:lvl5pPr>
                      <a:lvl6pPr marL="2283094" algn="l" defTabSz="913240" rtl="0" eaLnBrk="1" latinLnBrk="0" hangingPunct="1">
                        <a:defRPr sz="1800" kern="1200">
                          <a:solidFill>
                            <a:schemeClr val="dk1"/>
                          </a:solidFill>
                          <a:latin typeface="Arial"/>
                        </a:defRPr>
                      </a:lvl6pPr>
                      <a:lvl7pPr marL="2739713" algn="l" defTabSz="913240" rtl="0" eaLnBrk="1" latinLnBrk="0" hangingPunct="1">
                        <a:defRPr sz="1800" kern="1200">
                          <a:solidFill>
                            <a:schemeClr val="dk1"/>
                          </a:solidFill>
                          <a:latin typeface="Arial"/>
                        </a:defRPr>
                      </a:lvl7pPr>
                      <a:lvl8pPr marL="3196330" algn="l" defTabSz="913240" rtl="0" eaLnBrk="1" latinLnBrk="0" hangingPunct="1">
                        <a:defRPr sz="1800" kern="1200">
                          <a:solidFill>
                            <a:schemeClr val="dk1"/>
                          </a:solidFill>
                          <a:latin typeface="Arial"/>
                        </a:defRPr>
                      </a:lvl8pPr>
                      <a:lvl9pPr marL="3652950" algn="l" defTabSz="913240" rtl="0" eaLnBrk="1" latinLnBrk="0" hangingPunct="1">
                        <a:defRPr sz="1800" kern="1200">
                          <a:solidFill>
                            <a:schemeClr val="dk1"/>
                          </a:solidFill>
                          <a:latin typeface="Arial"/>
                        </a:defRPr>
                      </a:lvl9pPr>
                    </a:lstStyle>
                    <a:p>
                      <a:pPr marL="0" marR="0" lvl="0" indent="0" algn="l" defTabSz="932863" rtl="0" eaLnBrk="1" fontAlgn="auto" latinLnBrk="0" hangingPunct="1">
                        <a:lnSpc>
                          <a:spcPct val="100000"/>
                        </a:lnSpc>
                        <a:spcBef>
                          <a:spcPts val="0"/>
                        </a:spcBef>
                        <a:spcAft>
                          <a:spcPts val="0"/>
                        </a:spcAft>
                        <a:buClrTx/>
                        <a:buSzTx/>
                        <a:buFontTx/>
                        <a:buNone/>
                        <a:tabLst/>
                        <a:defRPr/>
                      </a:pPr>
                      <a:r>
                        <a:rPr lang="en-US" sz="1200"/>
                        <a:t>1/4 serving increase</a:t>
                      </a:r>
                    </a:p>
                  </a:txBody>
                  <a:tcPr marL="91434" marR="91434" marT="45717" marB="45717" anchor="ctr">
                    <a:lnL w="3175" cap="flat" cmpd="sng" algn="ctr">
                      <a:solidFill>
                        <a:srgbClr val="FFFFFF">
                          <a:lumMod val="75000"/>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rgbClr val="FFFFFF">
                          <a:lumMod val="75000"/>
                        </a:srgb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422584667"/>
                  </a:ext>
                </a:extLst>
              </a:tr>
            </a:tbl>
          </a:graphicData>
        </a:graphic>
      </p:graphicFrame>
      <p:sp>
        <p:nvSpPr>
          <p:cNvPr id="4" name="TextBox 3">
            <a:extLst>
              <a:ext uri="{FF2B5EF4-FFF2-40B4-BE49-F238E27FC236}">
                <a16:creationId xmlns:a16="http://schemas.microsoft.com/office/drawing/2014/main" id="{BEF6E35E-522E-F813-FAFE-102C1C78884E}"/>
              </a:ext>
            </a:extLst>
          </p:cNvPr>
          <p:cNvSpPr txBox="1"/>
          <p:nvPr/>
        </p:nvSpPr>
        <p:spPr>
          <a:xfrm>
            <a:off x="-357447" y="6165849"/>
            <a:ext cx="6625244" cy="246221"/>
          </a:xfrm>
          <a:prstGeom prst="rect">
            <a:avLst/>
          </a:prstGeom>
          <a:noFill/>
        </p:spPr>
        <p:txBody>
          <a:bodyPr wrap="square">
            <a:spAutoFit/>
          </a:bodyPr>
          <a:lstStyle/>
          <a:p>
            <a:pPr lvl="1" defTabSz="448056" fontAlgn="auto">
              <a:spcBef>
                <a:spcPts val="0"/>
              </a:spcBef>
              <a:spcAft>
                <a:spcPts val="0"/>
              </a:spcAft>
            </a:pPr>
            <a:r>
              <a:rPr lang="en-US" sz="1000">
                <a:solidFill>
                  <a:srgbClr val="002060"/>
                </a:solidFill>
                <a:latin typeface="Arial"/>
              </a:rPr>
              <a:t>Note: different “N’s” result from variations in survey completeness for initial and 6-month assessments.</a:t>
            </a:r>
            <a:endParaRPr lang="en-US" sz="1000"/>
          </a:p>
        </p:txBody>
      </p:sp>
    </p:spTree>
    <p:extLst>
      <p:ext uri="{BB962C8B-B14F-4D97-AF65-F5344CB8AC3E}">
        <p14:creationId xmlns:p14="http://schemas.microsoft.com/office/powerpoint/2010/main" val="9619670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A95BADE-3193-3E40-A985-D4AC1FEFA5F7}"/>
              </a:ext>
            </a:extLst>
          </p:cNvPr>
          <p:cNvSpPr/>
          <p:nvPr/>
        </p:nvSpPr>
        <p:spPr>
          <a:xfrm>
            <a:off x="274811" y="2468434"/>
            <a:ext cx="8411816" cy="358332"/>
          </a:xfrm>
          <a:prstGeom prst="rect">
            <a:avLst/>
          </a:prstGeom>
          <a:solidFill>
            <a:schemeClr val="accent4">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aphicFrame>
        <p:nvGraphicFramePr>
          <p:cNvPr id="5" name="Object 4" hidden="1">
            <a:extLst>
              <a:ext uri="{FF2B5EF4-FFF2-40B4-BE49-F238E27FC236}">
                <a16:creationId xmlns:a16="http://schemas.microsoft.com/office/drawing/2014/main" id="{2908EDFC-01BF-4D81-9D4A-87E93504521C}"/>
              </a:ext>
            </a:extLst>
          </p:cNvPr>
          <p:cNvGraphicFramePr>
            <a:graphicFrameLocks noChangeAspect="1"/>
          </p:cNvGraphicFramePr>
          <p:nvPr>
            <p:custDataLst>
              <p:tags r:id="rId1"/>
            </p:custDataLst>
          </p:nvPr>
        </p:nvGraphicFramePr>
        <p:xfrm>
          <a:off x="1556" y="1557"/>
          <a:ext cx="1556" cy="1556"/>
        </p:xfrm>
        <a:graphic>
          <a:graphicData uri="http://schemas.openxmlformats.org/presentationml/2006/ole">
            <mc:AlternateContent xmlns:mc="http://schemas.openxmlformats.org/markup-compatibility/2006">
              <mc:Choice xmlns:v="urn:schemas-microsoft-com:vml" Requires="v">
                <p:oleObj name="think-cell Slide" r:id="rId4" imgW="395" imgH="396" progId="TCLayout.ActiveDocument.1">
                  <p:embed/>
                </p:oleObj>
              </mc:Choice>
              <mc:Fallback>
                <p:oleObj name="think-cell Slide" r:id="rId4" imgW="395" imgH="396" progId="TCLayout.ActiveDocument.1">
                  <p:embed/>
                  <p:pic>
                    <p:nvPicPr>
                      <p:cNvPr id="5" name="Object 4" hidden="1">
                        <a:extLst>
                          <a:ext uri="{FF2B5EF4-FFF2-40B4-BE49-F238E27FC236}">
                            <a16:creationId xmlns:a16="http://schemas.microsoft.com/office/drawing/2014/main" id="{2908EDFC-01BF-4D81-9D4A-87E93504521C}"/>
                          </a:ext>
                        </a:extLst>
                      </p:cNvPr>
                      <p:cNvPicPr/>
                      <p:nvPr/>
                    </p:nvPicPr>
                    <p:blipFill>
                      <a:blip r:embed="rId5"/>
                      <a:stretch>
                        <a:fillRect/>
                      </a:stretch>
                    </p:blipFill>
                    <p:spPr>
                      <a:xfrm>
                        <a:off x="1556" y="1557"/>
                        <a:ext cx="1556" cy="1556"/>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E73DCF9-30A4-4B25-8BAE-DD0C71D4F5BB}"/>
              </a:ext>
            </a:extLst>
          </p:cNvPr>
          <p:cNvSpPr/>
          <p:nvPr>
            <p:custDataLst>
              <p:tags r:id="rId2"/>
            </p:custDataLst>
          </p:nvPr>
        </p:nvSpPr>
        <p:spPr>
          <a:xfrm>
            <a:off x="0" y="0"/>
            <a:ext cx="155581" cy="155590"/>
          </a:xfrm>
          <a:prstGeom prst="rect">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en-US">
              <a:solidFill>
                <a:schemeClr val="tx1"/>
              </a:solidFill>
              <a:latin typeface="Arial"/>
              <a:ea typeface="ＭＳ Ｐゴシック"/>
              <a:sym typeface="Arial"/>
            </a:endParaRPr>
          </a:p>
        </p:txBody>
      </p:sp>
      <p:sp>
        <p:nvSpPr>
          <p:cNvPr id="2" name="Title 1">
            <a:extLst>
              <a:ext uri="{FF2B5EF4-FFF2-40B4-BE49-F238E27FC236}">
                <a16:creationId xmlns:a16="http://schemas.microsoft.com/office/drawing/2014/main" id="{7F8EE2F3-0A9E-4309-860C-D8FCA3A4A54D}"/>
              </a:ext>
            </a:extLst>
          </p:cNvPr>
          <p:cNvSpPr>
            <a:spLocks noGrp="1"/>
          </p:cNvSpPr>
          <p:nvPr>
            <p:ph type="title"/>
          </p:nvPr>
        </p:nvSpPr>
        <p:spPr/>
        <p:txBody>
          <a:bodyPr/>
          <a:lstStyle/>
          <a:p>
            <a:r>
              <a:rPr lang="en-US" altLang="en-US"/>
              <a:t>Contents</a:t>
            </a:r>
            <a:endParaRPr lang="en-US"/>
          </a:p>
        </p:txBody>
      </p:sp>
      <p:sp>
        <p:nvSpPr>
          <p:cNvPr id="8" name="Rectangle 8">
            <a:extLst>
              <a:ext uri="{FF2B5EF4-FFF2-40B4-BE49-F238E27FC236}">
                <a16:creationId xmlns:a16="http://schemas.microsoft.com/office/drawing/2014/main" id="{D30A8308-6484-A830-D8C5-AFE0763AC163}"/>
              </a:ext>
            </a:extLst>
          </p:cNvPr>
          <p:cNvSpPr txBox="1"/>
          <p:nvPr/>
        </p:nvSpPr>
        <p:spPr>
          <a:xfrm>
            <a:off x="481328" y="1008482"/>
            <a:ext cx="7998781" cy="451405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defRPr>
            </a:lvl1pPr>
            <a:lvl2pPr marL="193675" indent="-192088" defTabSz="895350" eaLnBrk="1" hangingPunct="1">
              <a:buClr>
                <a:schemeClr val="tx2"/>
              </a:buClr>
              <a:buSzPct val="125000"/>
              <a:buFont typeface="Arial" charset="0"/>
              <a:buChar char="▪"/>
              <a:defRPr baseline="0">
                <a:latin typeface="+mn-lt"/>
              </a:defRPr>
            </a:lvl2pPr>
            <a:lvl3pPr marL="457200" indent="-261938" defTabSz="895350" eaLnBrk="1" hangingPunct="1">
              <a:buClr>
                <a:schemeClr val="tx2"/>
              </a:buClr>
              <a:buSzPct val="120000"/>
              <a:buFont typeface="Arial" charset="0"/>
              <a:buChar char="–"/>
              <a:defRPr baseline="0">
                <a:latin typeface="+mn-lt"/>
              </a:defRPr>
            </a:lvl3pPr>
            <a:lvl4pPr marL="614363" indent="-155575" defTabSz="895350" eaLnBrk="1" hangingPunct="1">
              <a:buClr>
                <a:schemeClr val="tx2"/>
              </a:buClr>
              <a:buSzPct val="120000"/>
              <a:buFont typeface="Arial" charset="0"/>
              <a:buChar char="▫"/>
              <a:defRPr baseline="0">
                <a:latin typeface="+mn-lt"/>
              </a:defRPr>
            </a:lvl4pPr>
            <a:lvl5pPr marL="749808"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233045" lvl="1" indent="-231775">
              <a:spcAft>
                <a:spcPts val="200"/>
              </a:spcAft>
              <a:buClrTx/>
              <a:buSzPct val="100000"/>
              <a:buFont typeface="Wingdings" panose="05000000000000000000" pitchFamily="2" charset="2"/>
              <a:buChar char="§"/>
            </a:pPr>
            <a:r>
              <a:rPr lang="en-US" sz="1800"/>
              <a:t>MassHealth Restructuring Update: Background and Context</a:t>
            </a:r>
            <a:endParaRPr lang="en-US"/>
          </a:p>
          <a:p>
            <a:pPr marL="233045" lvl="1" indent="-231775">
              <a:spcAft>
                <a:spcPts val="200"/>
              </a:spcAft>
              <a:buClrTx/>
              <a:buSzPct val="100000"/>
              <a:buFont typeface="Wingdings" panose="05000000000000000000" pitchFamily="2" charset="2"/>
              <a:buChar char="§"/>
            </a:pPr>
            <a:endParaRPr lang="en-US" sz="1800" b="1">
              <a:cs typeface="Arial"/>
            </a:endParaRPr>
          </a:p>
          <a:p>
            <a:pPr marL="496570" lvl="2" indent="-231775">
              <a:spcAft>
                <a:spcPts val="200"/>
              </a:spcAft>
              <a:buClrTx/>
              <a:buSzPct val="100000"/>
              <a:buFont typeface="Wingdings" panose="05000000000000000000" pitchFamily="2" charset="2"/>
              <a:buChar char="§"/>
            </a:pPr>
            <a:r>
              <a:rPr lang="en-US" sz="1800"/>
              <a:t>Delivery system reform updates</a:t>
            </a:r>
            <a:endParaRPr lang="en-US" sz="1800">
              <a:cs typeface="Arial"/>
            </a:endParaRPr>
          </a:p>
          <a:p>
            <a:pPr marL="789495" lvl="4" indent="-231775">
              <a:spcAft>
                <a:spcPts val="200"/>
              </a:spcAft>
              <a:buClrTx/>
              <a:buSzPct val="100000"/>
              <a:buFont typeface="Wingdings" panose="05000000000000000000" pitchFamily="2" charset="2"/>
              <a:buChar char="§"/>
            </a:pPr>
            <a:r>
              <a:rPr lang="en-US" sz="1800"/>
              <a:t>ACOs </a:t>
            </a:r>
          </a:p>
          <a:p>
            <a:pPr marL="789495" lvl="4" indent="-231775">
              <a:spcAft>
                <a:spcPts val="200"/>
              </a:spcAft>
              <a:buClrTx/>
              <a:buSzPct val="100000"/>
              <a:buFont typeface="Wingdings" panose="05000000000000000000" pitchFamily="2" charset="2"/>
              <a:buChar char="§"/>
            </a:pPr>
            <a:r>
              <a:rPr lang="en-US" sz="1800">
                <a:cs typeface="Arial"/>
              </a:rPr>
              <a:t>Flexible Services </a:t>
            </a:r>
          </a:p>
          <a:p>
            <a:pPr marL="789495" lvl="4" indent="-231775">
              <a:spcAft>
                <a:spcPts val="200"/>
              </a:spcAft>
              <a:buClrTx/>
              <a:buSzPct val="100000"/>
              <a:buFont typeface="Wingdings" panose="05000000000000000000" pitchFamily="2" charset="2"/>
              <a:buChar char="§"/>
            </a:pPr>
            <a:r>
              <a:rPr lang="en-US" sz="1800"/>
              <a:t>CPs  </a:t>
            </a:r>
          </a:p>
          <a:p>
            <a:pPr marL="789495" lvl="4" indent="-231775">
              <a:spcAft>
                <a:spcPts val="200"/>
              </a:spcAft>
              <a:buClrTx/>
              <a:buSzPct val="100000"/>
              <a:buFont typeface="Wingdings" panose="05000000000000000000" pitchFamily="2" charset="2"/>
              <a:buChar char="§"/>
            </a:pPr>
            <a:r>
              <a:rPr lang="en-US" sz="1800"/>
              <a:t>DSRIP</a:t>
            </a:r>
          </a:p>
          <a:p>
            <a:pPr marL="557720" lvl="4" indent="0">
              <a:spcAft>
                <a:spcPts val="200"/>
              </a:spcAft>
              <a:buClrTx/>
              <a:buSzPct val="100000"/>
              <a:buNone/>
            </a:pPr>
            <a:endParaRPr lang="en-US" sz="1800"/>
          </a:p>
          <a:p>
            <a:pPr marL="496570" lvl="2" indent="-231775">
              <a:spcAft>
                <a:spcPts val="200"/>
              </a:spcAft>
              <a:buClrTx/>
              <a:buSzPct val="100000"/>
              <a:buFont typeface="Wingdings" panose="05000000000000000000" pitchFamily="2" charset="2"/>
              <a:buChar char="§"/>
            </a:pPr>
            <a:r>
              <a:rPr lang="en-US" sz="1800"/>
              <a:t>Quality and member experience data: updates and trends </a:t>
            </a:r>
          </a:p>
          <a:p>
            <a:pPr marL="653733" lvl="3" indent="-231775">
              <a:spcAft>
                <a:spcPts val="200"/>
              </a:spcAft>
              <a:buClrTx/>
              <a:buSzPct val="100000"/>
              <a:buFont typeface="Wingdings" panose="05000000000000000000" pitchFamily="2" charset="2"/>
              <a:buChar char="§"/>
            </a:pPr>
            <a:r>
              <a:rPr lang="en-US" sz="1800">
                <a:cs typeface="Arial"/>
              </a:rPr>
              <a:t>Quality </a:t>
            </a:r>
          </a:p>
          <a:p>
            <a:pPr marL="653733" lvl="3" indent="-231775">
              <a:spcAft>
                <a:spcPts val="200"/>
              </a:spcAft>
              <a:buClrTx/>
              <a:buSzPct val="100000"/>
              <a:buFont typeface="Wingdings" panose="05000000000000000000" pitchFamily="2" charset="2"/>
              <a:buChar char="§"/>
            </a:pPr>
            <a:r>
              <a:rPr lang="en-US" sz="1800">
                <a:cs typeface="Arial"/>
              </a:rPr>
              <a:t>Member Experience</a:t>
            </a:r>
          </a:p>
          <a:p>
            <a:pPr marL="421958" lvl="3" indent="0">
              <a:spcAft>
                <a:spcPts val="200"/>
              </a:spcAft>
              <a:buClrTx/>
              <a:buSzPct val="100000"/>
              <a:buNone/>
            </a:pPr>
            <a:endParaRPr lang="en-US" sz="1800"/>
          </a:p>
          <a:p>
            <a:pPr marL="496570" lvl="2" indent="-231775">
              <a:spcAft>
                <a:spcPts val="200"/>
              </a:spcAft>
              <a:buClrTx/>
              <a:buSzPct val="100000"/>
              <a:buFont typeface="Wingdings" panose="05000000000000000000" pitchFamily="2" charset="2"/>
              <a:buChar char="§"/>
            </a:pPr>
            <a:r>
              <a:rPr lang="en-US" sz="1800"/>
              <a:t>Cost data: update and trends</a:t>
            </a:r>
          </a:p>
          <a:p>
            <a:pPr marL="1270" lvl="1" indent="0">
              <a:spcAft>
                <a:spcPts val="200"/>
              </a:spcAft>
              <a:buClrTx/>
              <a:buSzPct val="100000"/>
              <a:buNone/>
            </a:pPr>
            <a:endParaRPr lang="en-US" sz="1800" b="1">
              <a:cs typeface="Arial"/>
            </a:endParaRPr>
          </a:p>
          <a:p>
            <a:pPr marL="233045" lvl="1" indent="-231775">
              <a:spcAft>
                <a:spcPts val="200"/>
              </a:spcAft>
              <a:buClrTx/>
              <a:buSzPct val="100000"/>
              <a:buFont typeface="Wingdings" panose="05000000000000000000" pitchFamily="2" charset="2"/>
              <a:buChar char="§"/>
            </a:pPr>
            <a:r>
              <a:rPr lang="en-US" sz="1800"/>
              <a:t>Current 1115 Demonstration and Opportunity for Feedback and Questions</a:t>
            </a:r>
            <a:endParaRPr lang="en-US" sz="1800">
              <a:cs typeface="Arial"/>
            </a:endParaRPr>
          </a:p>
        </p:txBody>
      </p:sp>
    </p:spTree>
    <p:extLst>
      <p:ext uri="{BB962C8B-B14F-4D97-AF65-F5344CB8AC3E}">
        <p14:creationId xmlns:p14="http://schemas.microsoft.com/office/powerpoint/2010/main" val="28727212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502" y="192029"/>
            <a:ext cx="7892882" cy="286553"/>
          </a:xfrm>
        </p:spPr>
        <p:txBody>
          <a:bodyPr/>
          <a:lstStyle/>
          <a:p>
            <a:r>
              <a:rPr lang="en-US"/>
              <a:t>Community Partners: Summary of 2021 progress</a:t>
            </a:r>
          </a:p>
        </p:txBody>
      </p:sp>
      <p:sp>
        <p:nvSpPr>
          <p:cNvPr id="4" name="TextBox 3"/>
          <p:cNvSpPr txBox="1"/>
          <p:nvPr/>
        </p:nvSpPr>
        <p:spPr>
          <a:xfrm>
            <a:off x="109597" y="598908"/>
            <a:ext cx="8628240" cy="5692021"/>
          </a:xfrm>
          <a:prstGeom prst="rect">
            <a:avLst/>
          </a:prstGeom>
          <a:noFill/>
        </p:spPr>
        <p:txBody>
          <a:bodyPr wrap="square" lIns="89611" tIns="44806" rIns="89611" bIns="44806" rtlCol="0" anchor="t">
            <a:spAutoFit/>
          </a:bodyPr>
          <a:lstStyle/>
          <a:p>
            <a:pPr marL="287020" lvl="1" indent="-285750">
              <a:buFont typeface="Arial,Sans-Serif" panose="020B0604020202020204" pitchFamily="34" charset="0"/>
              <a:buChar char="•"/>
            </a:pPr>
            <a:r>
              <a:rPr lang="en-US" sz="1400">
                <a:latin typeface="Arial"/>
                <a:cs typeface="Arial"/>
              </a:rPr>
              <a:t>CPs contract with ACOs to provide </a:t>
            </a:r>
            <a:r>
              <a:rPr lang="en-US" sz="1400" b="1">
                <a:latin typeface="Arial"/>
                <a:cs typeface="Arial"/>
              </a:rPr>
              <a:t>care coordination expertise and support for behavioral health (BH) services and long-term services and supports (LTSS)</a:t>
            </a:r>
            <a:br>
              <a:rPr lang="en-US" sz="1400" b="1">
                <a:latin typeface="Arial"/>
                <a:cs typeface="Arial"/>
              </a:rPr>
            </a:br>
            <a:endParaRPr lang="en-US" sz="1400" strike="sngStrike">
              <a:latin typeface="Arial"/>
              <a:ea typeface="Gulim"/>
              <a:cs typeface="Arial"/>
            </a:endParaRPr>
          </a:p>
          <a:p>
            <a:pPr marL="287020" lvl="1" indent="-285750">
              <a:buFont typeface="Arial,Sans-Serif" panose="020B0604020202020204" pitchFamily="34" charset="0"/>
              <a:buChar char="•"/>
            </a:pPr>
            <a:r>
              <a:rPr lang="en-US" sz="1400">
                <a:latin typeface="Arial"/>
                <a:ea typeface="Gulim"/>
                <a:cs typeface="Arial"/>
              </a:rPr>
              <a:t>In 2021, the CP program continued to see positive trends in utilization and cost measures, including:</a:t>
            </a:r>
            <a:endParaRPr lang="en-US" sz="1400"/>
          </a:p>
          <a:p>
            <a:pPr marL="742315" lvl="1" indent="-285750">
              <a:buFont typeface="Arial" panose="020B0604020202020204" pitchFamily="34" charset="0"/>
              <a:buChar char="•"/>
            </a:pPr>
            <a:r>
              <a:rPr lang="en-US" sz="1400">
                <a:latin typeface="Arial"/>
                <a:ea typeface="Gulim"/>
                <a:cs typeface="Arial"/>
              </a:rPr>
              <a:t>Between 2018 and 2021, there was a 25% reduction in ED visits and a 40% reduction in BH inpatient admissions among members enrolled in the BH CP program*</a:t>
            </a:r>
          </a:p>
          <a:p>
            <a:pPr marL="742315" lvl="1" indent="-285750">
              <a:buFont typeface="Arial" panose="020B0604020202020204" pitchFamily="34" charset="0"/>
              <a:buChar char="•"/>
            </a:pPr>
            <a:r>
              <a:rPr lang="en-US" sz="1400">
                <a:latin typeface="Arial"/>
                <a:ea typeface="Gulim"/>
                <a:cs typeface="Arial"/>
              </a:rPr>
              <a:t>Data also show that reductions in ED and BH inpatient utilization rates correlate with longer enrollment in the CP program</a:t>
            </a:r>
          </a:p>
          <a:p>
            <a:pPr marL="742315" lvl="1" indent="-285750">
              <a:buFont typeface="Arial" panose="020B0604020202020204" pitchFamily="34" charset="0"/>
              <a:buChar char="•"/>
            </a:pPr>
            <a:r>
              <a:rPr lang="en-US" sz="1400">
                <a:latin typeface="Arial"/>
                <a:ea typeface="Gulim"/>
                <a:cs typeface="Arial"/>
              </a:rPr>
              <a:t>Risk-adjusted TCOC was 19% lower for BH CP members following graduation from the CP program vs. members in the 12 months preceding enrollment</a:t>
            </a:r>
          </a:p>
          <a:p>
            <a:pPr marL="742315" lvl="1" indent="-285750">
              <a:buFont typeface="Arial" panose="020B0604020202020204" pitchFamily="34" charset="0"/>
              <a:buChar char="•"/>
            </a:pPr>
            <a:r>
              <a:rPr lang="en-US" sz="1400">
                <a:latin typeface="Arial"/>
                <a:ea typeface="Gulim"/>
                <a:cs typeface="Arial"/>
              </a:rPr>
              <a:t>However, these observed reductions may be confounded by overall utilization declines driven by the pandemic and changes in the CP population over time.</a:t>
            </a:r>
          </a:p>
          <a:p>
            <a:pPr marL="743585" lvl="2" indent="-285750">
              <a:buFont typeface="Arial,Sans-Serif" panose="020B0604020202020204" pitchFamily="34" charset="0"/>
              <a:buChar char="•"/>
            </a:pPr>
            <a:endParaRPr lang="en-US" sz="1400">
              <a:cs typeface="Arial"/>
            </a:endParaRPr>
          </a:p>
          <a:p>
            <a:pPr marL="287020" lvl="1" indent="-285750">
              <a:buFont typeface="Arial,Sans-Serif" panose="020B0604020202020204" pitchFamily="34" charset="0"/>
              <a:buChar char="•"/>
            </a:pPr>
            <a:r>
              <a:rPr lang="en-US" sz="1400">
                <a:latin typeface="Arial"/>
                <a:ea typeface="Gulim"/>
                <a:cs typeface="Arial"/>
              </a:rPr>
              <a:t>2021 continued to present </a:t>
            </a:r>
            <a:r>
              <a:rPr lang="en-US" sz="1400" b="1">
                <a:latin typeface="Arial"/>
                <a:ea typeface="Gulim"/>
                <a:cs typeface="Arial"/>
              </a:rPr>
              <a:t>many of the same COVID-19 related challenges </a:t>
            </a:r>
            <a:r>
              <a:rPr lang="en-US" sz="1400">
                <a:latin typeface="Arial"/>
                <a:ea typeface="Gulim"/>
                <a:cs typeface="Arial"/>
              </a:rPr>
              <a:t>of 2020, including:</a:t>
            </a:r>
            <a:endParaRPr lang="en-US" sz="1400"/>
          </a:p>
          <a:p>
            <a:pPr marL="743585" lvl="2" indent="-285750">
              <a:buFont typeface="Arial,Sans-Serif" panose="020B0604020202020204" pitchFamily="34" charset="0"/>
              <a:buChar char="•"/>
            </a:pPr>
            <a:r>
              <a:rPr lang="en-US" sz="1400">
                <a:latin typeface="Arial"/>
                <a:ea typeface="Gulim"/>
                <a:cs typeface="Arial"/>
              </a:rPr>
              <a:t>Transitioning care coordination relationships to telehealth modalities</a:t>
            </a:r>
          </a:p>
          <a:p>
            <a:pPr marL="743585" lvl="2" indent="-285750">
              <a:buFont typeface="Arial,Sans-Serif" panose="020B0604020202020204" pitchFamily="34" charset="0"/>
              <a:buChar char="•"/>
            </a:pPr>
            <a:r>
              <a:rPr lang="en-US" sz="1400">
                <a:latin typeface="Arial"/>
                <a:ea typeface="Gulim"/>
                <a:cs typeface="Arial"/>
              </a:rPr>
              <a:t>Increased health and social needs among members</a:t>
            </a:r>
          </a:p>
          <a:p>
            <a:pPr marL="743585" lvl="2" indent="-285750">
              <a:buFont typeface="Arial,Sans-Serif" panose="020B0604020202020204" pitchFamily="34" charset="0"/>
              <a:buChar char="•"/>
            </a:pPr>
            <a:r>
              <a:rPr lang="en-US" sz="1400">
                <a:latin typeface="Arial"/>
                <a:ea typeface="Gulim"/>
                <a:cs typeface="Arial"/>
              </a:rPr>
              <a:t>Staffing challenges</a:t>
            </a:r>
          </a:p>
          <a:p>
            <a:pPr marL="743585" lvl="2" indent="-285750">
              <a:buFont typeface="Arial,Sans-Serif" panose="020B0604020202020204" pitchFamily="34" charset="0"/>
              <a:buChar char="•"/>
            </a:pPr>
            <a:r>
              <a:rPr lang="en-US" sz="1400">
                <a:latin typeface="Arial"/>
                <a:ea typeface="Gulim"/>
                <a:cs typeface="Arial"/>
              </a:rPr>
              <a:t>New barriers to communication with providers (e.g., accessing PCPs)</a:t>
            </a:r>
            <a:endParaRPr lang="en-US" sz="1400"/>
          </a:p>
          <a:p>
            <a:pPr marL="287020" lvl="1" indent="-285750">
              <a:buFont typeface="Arial" panose="020B0604020202020204" pitchFamily="34" charset="0"/>
              <a:buChar char="•"/>
            </a:pPr>
            <a:endParaRPr lang="en-US" sz="1400">
              <a:latin typeface="Arial"/>
              <a:cs typeface="Arial"/>
            </a:endParaRPr>
          </a:p>
          <a:p>
            <a:pPr marL="287020" lvl="1" indent="-285750">
              <a:buFont typeface="Arial" panose="020B0604020202020204" pitchFamily="34" charset="0"/>
              <a:buChar char="•"/>
            </a:pPr>
            <a:r>
              <a:rPr lang="en-US" sz="1400">
                <a:latin typeface="Arial"/>
                <a:cs typeface="Arial"/>
              </a:rPr>
              <a:t>In spite of these challenges, CPs continued to make </a:t>
            </a:r>
            <a:r>
              <a:rPr lang="en-US" sz="1400" b="1">
                <a:latin typeface="Arial"/>
                <a:cs typeface="Arial"/>
              </a:rPr>
              <a:t>gains in member outreach and engagement</a:t>
            </a:r>
            <a:r>
              <a:rPr lang="en-US" sz="1400">
                <a:latin typeface="Arial"/>
                <a:cs typeface="Arial"/>
              </a:rPr>
              <a:t>. During 2021, CPs:</a:t>
            </a:r>
            <a:endParaRPr lang="en-US" sz="1400"/>
          </a:p>
          <a:p>
            <a:pPr marL="743585" lvl="2" indent="-285750">
              <a:buFont typeface="Arial" panose="020B0604020202020204" pitchFamily="34" charset="0"/>
              <a:buChar char="•"/>
            </a:pPr>
            <a:r>
              <a:rPr lang="en-US" altLang="ko-KR" sz="1400">
                <a:latin typeface="Arial"/>
                <a:ea typeface="Gulim"/>
                <a:cs typeface="Arial"/>
              </a:rPr>
              <a:t>Enrolled ~44,000 unique members</a:t>
            </a:r>
          </a:p>
          <a:p>
            <a:pPr marL="743585" lvl="2" indent="-285750">
              <a:buFont typeface="Arial" panose="020B0604020202020204" pitchFamily="34" charset="0"/>
              <a:buChar char="•"/>
            </a:pPr>
            <a:r>
              <a:rPr lang="en-US" altLang="ko-KR" sz="1400">
                <a:latin typeface="Arial"/>
                <a:ea typeface="Gulim"/>
                <a:cs typeface="Arial"/>
              </a:rPr>
              <a:t>Increased the annual engagement rate** of actively enrolled members from 53% to 58%</a:t>
            </a:r>
          </a:p>
          <a:p>
            <a:pPr marL="743585" lvl="2" indent="-285750">
              <a:buFont typeface="Arial" panose="020B0604020202020204" pitchFamily="34" charset="0"/>
              <a:buChar char="•"/>
            </a:pPr>
            <a:r>
              <a:rPr lang="en-US" altLang="ko-KR" sz="1400">
                <a:latin typeface="Arial"/>
                <a:ea typeface="Gulim"/>
                <a:cs typeface="Arial"/>
              </a:rPr>
              <a:t>Reduced the statewide average days to a complete care plan (a key indicator of successful coordination with PCPs) from 176 to 152 days (14% reduction)</a:t>
            </a:r>
          </a:p>
        </p:txBody>
      </p:sp>
      <p:sp>
        <p:nvSpPr>
          <p:cNvPr id="3" name="TextBox 2">
            <a:extLst>
              <a:ext uri="{FF2B5EF4-FFF2-40B4-BE49-F238E27FC236}">
                <a16:creationId xmlns:a16="http://schemas.microsoft.com/office/drawing/2014/main" id="{0410EEFF-D459-6DA5-9CB8-3B9250EBC55A}"/>
              </a:ext>
            </a:extLst>
          </p:cNvPr>
          <p:cNvSpPr txBox="1"/>
          <p:nvPr/>
        </p:nvSpPr>
        <p:spPr>
          <a:xfrm>
            <a:off x="168089" y="6090874"/>
            <a:ext cx="851125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Arial"/>
                <a:cs typeface="Arial"/>
              </a:rPr>
              <a:t>*Comparing </a:t>
            </a:r>
            <a:r>
              <a:rPr lang="en-US" sz="1000">
                <a:latin typeface="Arial"/>
                <a:ea typeface="Gulim"/>
                <a:cs typeface="Arial"/>
              </a:rPr>
              <a:t>ED utilization and BH inpatient admissions of members enrolled in BH CP in Q3 of 2018 to members enrolled in BH CP in Q4 of 2021</a:t>
            </a:r>
          </a:p>
          <a:p>
            <a:r>
              <a:rPr lang="en-US" sz="1000">
                <a:latin typeface="Arial"/>
                <a:cs typeface="Arial"/>
              </a:rPr>
              <a:t>**Engagement rate represents the % of members enrolled at least 1 day in that month who had a Care Plan completed within the past 12 months</a:t>
            </a:r>
          </a:p>
        </p:txBody>
      </p:sp>
    </p:spTree>
    <p:extLst>
      <p:ext uri="{BB962C8B-B14F-4D97-AF65-F5344CB8AC3E}">
        <p14:creationId xmlns:p14="http://schemas.microsoft.com/office/powerpoint/2010/main" val="31805262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80F49914-6C7F-475C-A6ED-43AFC786F084}"/>
              </a:ext>
            </a:extLst>
          </p:cNvPr>
          <p:cNvGraphicFramePr>
            <a:graphicFrameLocks noChangeAspect="1"/>
          </p:cNvGraphicFramePr>
          <p:nvPr>
            <p:custDataLst>
              <p:tags r:id="rId1"/>
            </p:custDataLst>
          </p:nvPr>
        </p:nvGraphicFramePr>
        <p:xfrm>
          <a:off x="1557" y="1754"/>
          <a:ext cx="1556" cy="1556"/>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6" name="Object 5" hidden="1">
                        <a:extLst>
                          <a:ext uri="{FF2B5EF4-FFF2-40B4-BE49-F238E27FC236}">
                            <a16:creationId xmlns:a16="http://schemas.microsoft.com/office/drawing/2014/main" id="{80F49914-6C7F-475C-A6ED-43AFC786F084}"/>
                          </a:ext>
                        </a:extLst>
                      </p:cNvPr>
                      <p:cNvPicPr/>
                      <p:nvPr/>
                    </p:nvPicPr>
                    <p:blipFill>
                      <a:blip r:embed="rId4"/>
                      <a:stretch>
                        <a:fillRect/>
                      </a:stretch>
                    </p:blipFill>
                    <p:spPr>
                      <a:xfrm>
                        <a:off x="1557" y="1754"/>
                        <a:ext cx="1556" cy="1556"/>
                      </a:xfrm>
                      <a:prstGeom prst="rect">
                        <a:avLst/>
                      </a:prstGeom>
                    </p:spPr>
                  </p:pic>
                </p:oleObj>
              </mc:Fallback>
            </mc:AlternateContent>
          </a:graphicData>
        </a:graphic>
      </p:graphicFrame>
      <p:sp>
        <p:nvSpPr>
          <p:cNvPr id="8" name="Title 7">
            <a:extLst>
              <a:ext uri="{FF2B5EF4-FFF2-40B4-BE49-F238E27FC236}">
                <a16:creationId xmlns:a16="http://schemas.microsoft.com/office/drawing/2014/main" id="{6BE32F81-EBD7-45D5-9203-84D984D339E5}"/>
              </a:ext>
            </a:extLst>
          </p:cNvPr>
          <p:cNvSpPr>
            <a:spLocks noGrp="1"/>
          </p:cNvSpPr>
          <p:nvPr>
            <p:ph type="title"/>
          </p:nvPr>
        </p:nvSpPr>
        <p:spPr>
          <a:xfrm>
            <a:off x="116499" y="230372"/>
            <a:ext cx="7892881" cy="292371"/>
          </a:xfrm>
        </p:spPr>
        <p:txBody>
          <a:bodyPr vert="horz"/>
          <a:lstStyle/>
          <a:p>
            <a:r>
              <a:rPr lang="en-US">
                <a:solidFill>
                  <a:srgbClr val="002060"/>
                </a:solidFill>
                <a:ea typeface="+mj-lt"/>
                <a:cs typeface="+mj-lt"/>
              </a:rPr>
              <a:t>Guidance for meeting participants</a:t>
            </a:r>
          </a:p>
        </p:txBody>
      </p:sp>
      <p:sp>
        <p:nvSpPr>
          <p:cNvPr id="2" name="TextBox 1">
            <a:extLst>
              <a:ext uri="{FF2B5EF4-FFF2-40B4-BE49-F238E27FC236}">
                <a16:creationId xmlns:a16="http://schemas.microsoft.com/office/drawing/2014/main" id="{B817740D-05E0-217D-BBED-C5611696691F}"/>
              </a:ext>
            </a:extLst>
          </p:cNvPr>
          <p:cNvSpPr txBox="1"/>
          <p:nvPr/>
        </p:nvSpPr>
        <p:spPr>
          <a:xfrm>
            <a:off x="591630" y="810706"/>
            <a:ext cx="7666679" cy="5130330"/>
          </a:xfrm>
          <a:prstGeom prst="rect">
            <a:avLst/>
          </a:prstGeom>
          <a:noFill/>
        </p:spPr>
        <p:txBody>
          <a:bodyPr wrap="square" lIns="89614" tIns="44807" rIns="89614" bIns="44807" rtlCol="0" anchor="t">
            <a:spAutoFit/>
          </a:bodyPr>
          <a:lstStyle/>
          <a:p>
            <a:pPr marL="280035" indent="-280035">
              <a:spcAft>
                <a:spcPts val="588"/>
              </a:spcAft>
              <a:buFont typeface="Arial,Sans-Serif"/>
              <a:buChar char="•"/>
              <a:defRPr/>
            </a:pPr>
            <a:r>
              <a:rPr lang="en-US" sz="1750">
                <a:solidFill>
                  <a:srgbClr val="000000"/>
                </a:solidFill>
                <a:latin typeface="Arial"/>
                <a:ea typeface="+mn-lt"/>
                <a:cs typeface="Arial"/>
              </a:rPr>
              <a:t>This meeting is open to the public</a:t>
            </a:r>
            <a:endParaRPr lang="en-US" sz="1750">
              <a:solidFill>
                <a:srgbClr val="000000"/>
              </a:solidFill>
              <a:latin typeface="Arial"/>
              <a:cs typeface="Arial"/>
            </a:endParaRPr>
          </a:p>
          <a:p>
            <a:pPr marL="280035" indent="-280035">
              <a:spcBef>
                <a:spcPts val="588"/>
              </a:spcBef>
              <a:spcAft>
                <a:spcPts val="588"/>
              </a:spcAft>
              <a:buFont typeface="Arial" panose="020B0604020202020204" pitchFamily="34" charset="0"/>
              <a:buChar char="•"/>
              <a:defRPr/>
            </a:pPr>
            <a:r>
              <a:rPr lang="en-US" sz="1750">
                <a:solidFill>
                  <a:srgbClr val="000000"/>
                </a:solidFill>
                <a:latin typeface="Arial"/>
              </a:rPr>
              <a:t>All participants will automatically be on mute for the first part of the presentation.</a:t>
            </a:r>
            <a:endParaRPr lang="en-US" sz="1750">
              <a:solidFill>
                <a:srgbClr val="000000"/>
              </a:solidFill>
              <a:latin typeface="Arial"/>
              <a:cs typeface="Arial"/>
            </a:endParaRPr>
          </a:p>
          <a:p>
            <a:pPr marL="280035" indent="-280035">
              <a:spcBef>
                <a:spcPts val="588"/>
              </a:spcBef>
              <a:spcAft>
                <a:spcPts val="588"/>
              </a:spcAft>
              <a:buFont typeface="Arial" panose="020B0604020202020204" pitchFamily="34" charset="0"/>
              <a:buChar char="•"/>
              <a:defRPr/>
            </a:pPr>
            <a:r>
              <a:rPr lang="en-US" sz="1750">
                <a:solidFill>
                  <a:srgbClr val="000000"/>
                </a:solidFill>
                <a:latin typeface="Arial"/>
              </a:rPr>
              <a:t>We will then open up the forum for questions and comments. To share, you may:</a:t>
            </a:r>
            <a:endParaRPr lang="en-US" sz="1750">
              <a:solidFill>
                <a:srgbClr val="000000"/>
              </a:solidFill>
              <a:latin typeface="Arial"/>
              <a:cs typeface="Arial"/>
            </a:endParaRPr>
          </a:p>
          <a:p>
            <a:pPr marL="736600" lvl="1" indent="-280035">
              <a:spcBef>
                <a:spcPts val="588"/>
              </a:spcBef>
              <a:spcAft>
                <a:spcPts val="588"/>
              </a:spcAft>
              <a:buFont typeface="Arial" panose="020B0604020202020204" pitchFamily="34" charset="0"/>
              <a:buChar char="•"/>
              <a:defRPr/>
            </a:pPr>
            <a:r>
              <a:rPr lang="en-US" sz="1750">
                <a:solidFill>
                  <a:srgbClr val="000000"/>
                </a:solidFill>
                <a:latin typeface="Arial"/>
              </a:rPr>
              <a:t>Type your comments in the chat</a:t>
            </a:r>
            <a:endParaRPr lang="en-US" sz="1750">
              <a:solidFill>
                <a:srgbClr val="000000"/>
              </a:solidFill>
              <a:latin typeface="Arial"/>
              <a:cs typeface="Arial"/>
            </a:endParaRPr>
          </a:p>
          <a:p>
            <a:pPr marL="736600" lvl="1" indent="-280035">
              <a:spcBef>
                <a:spcPts val="588"/>
              </a:spcBef>
              <a:spcAft>
                <a:spcPts val="588"/>
              </a:spcAft>
              <a:buFont typeface="Arial" panose="020B0604020202020204" pitchFamily="34" charset="0"/>
              <a:buChar char="•"/>
              <a:defRPr/>
            </a:pPr>
            <a:r>
              <a:rPr lang="en-US" sz="1750">
                <a:solidFill>
                  <a:srgbClr val="000000"/>
                </a:solidFill>
                <a:latin typeface="Arial"/>
              </a:rPr>
              <a:t>Use the </a:t>
            </a:r>
            <a:r>
              <a:rPr lang="en-US" sz="1750">
                <a:solidFill>
                  <a:srgbClr val="000000"/>
                </a:solidFill>
                <a:latin typeface="Arial"/>
                <a:ea typeface="+mn-lt"/>
                <a:cs typeface="Arial"/>
              </a:rPr>
              <a:t>‘raise hand’ feature to indicate that you would like to be called on</a:t>
            </a:r>
          </a:p>
          <a:p>
            <a:pPr marL="280035" indent="-280035">
              <a:spcBef>
                <a:spcPts val="588"/>
              </a:spcBef>
              <a:spcAft>
                <a:spcPts val="588"/>
              </a:spcAft>
              <a:buFont typeface="Arial,Sans-Serif" panose="020B0604020202020204" pitchFamily="34" charset="0"/>
              <a:buChar char="•"/>
              <a:defRPr/>
            </a:pPr>
            <a:r>
              <a:rPr lang="en-US" sz="1750">
                <a:solidFill>
                  <a:srgbClr val="000000"/>
                </a:solidFill>
                <a:latin typeface="Arial"/>
                <a:cs typeface="Arial"/>
              </a:rPr>
              <a:t>Please remember to state your </a:t>
            </a:r>
            <a:r>
              <a:rPr lang="en-US" sz="1750" b="1">
                <a:solidFill>
                  <a:srgbClr val="000000"/>
                </a:solidFill>
                <a:latin typeface="Arial"/>
                <a:cs typeface="Arial"/>
              </a:rPr>
              <a:t>first and last name </a:t>
            </a:r>
            <a:r>
              <a:rPr lang="en-US" sz="1750">
                <a:solidFill>
                  <a:srgbClr val="000000"/>
                </a:solidFill>
                <a:latin typeface="Arial"/>
                <a:cs typeface="Arial"/>
              </a:rPr>
              <a:t>&amp; your </a:t>
            </a:r>
            <a:r>
              <a:rPr lang="en-US" sz="1750" b="1">
                <a:solidFill>
                  <a:srgbClr val="000000"/>
                </a:solidFill>
                <a:latin typeface="Arial"/>
                <a:cs typeface="Arial"/>
              </a:rPr>
              <a:t>organization name </a:t>
            </a:r>
            <a:r>
              <a:rPr lang="en-US" sz="1750">
                <a:solidFill>
                  <a:srgbClr val="000000"/>
                </a:solidFill>
                <a:latin typeface="Arial"/>
                <a:cs typeface="Arial"/>
              </a:rPr>
              <a:t>(if applicable)</a:t>
            </a:r>
            <a:r>
              <a:rPr lang="en-US" sz="1750" b="1">
                <a:solidFill>
                  <a:srgbClr val="000000"/>
                </a:solidFill>
                <a:latin typeface="Arial"/>
                <a:cs typeface="Arial"/>
              </a:rPr>
              <a:t> </a:t>
            </a:r>
            <a:r>
              <a:rPr lang="en-US" sz="1750">
                <a:solidFill>
                  <a:srgbClr val="000000"/>
                </a:solidFill>
                <a:latin typeface="Arial"/>
                <a:cs typeface="Arial"/>
              </a:rPr>
              <a:t>if you are sharing questions or comments.</a:t>
            </a:r>
          </a:p>
          <a:p>
            <a:pPr marL="280035" indent="-280035">
              <a:spcAft>
                <a:spcPts val="588"/>
              </a:spcAft>
              <a:buFont typeface="Arial,Sans-Serif" panose="020B0604020202020204" pitchFamily="34" charset="0"/>
              <a:buChar char="•"/>
              <a:defRPr/>
            </a:pPr>
            <a:r>
              <a:rPr lang="en-US" sz="1750">
                <a:solidFill>
                  <a:srgbClr val="000000"/>
                </a:solidFill>
                <a:latin typeface="Arial"/>
                <a:cs typeface="Arial"/>
              </a:rPr>
              <a:t>Slides will be posted on the MassHealth website</a:t>
            </a:r>
          </a:p>
          <a:p>
            <a:pPr marL="280035" indent="-280035">
              <a:spcAft>
                <a:spcPts val="588"/>
              </a:spcAft>
              <a:buFont typeface="Arial,Sans-Serif" panose="020B0604020202020204" pitchFamily="34" charset="0"/>
              <a:buChar char="•"/>
              <a:defRPr/>
            </a:pPr>
            <a:r>
              <a:rPr lang="en-US" sz="1750">
                <a:solidFill>
                  <a:srgbClr val="000000"/>
                </a:solidFill>
                <a:latin typeface="Arial"/>
                <a:cs typeface="Arial"/>
              </a:rPr>
              <a:t>This meeting will not be recorded</a:t>
            </a:r>
            <a:endParaRPr lang="en-US" sz="1750">
              <a:solidFill>
                <a:srgbClr val="000000"/>
              </a:solidFill>
              <a:latin typeface="Arial"/>
              <a:ea typeface="+mn-lt"/>
              <a:cs typeface="Arial"/>
            </a:endParaRPr>
          </a:p>
          <a:p>
            <a:pPr marL="280035" indent="-280035">
              <a:spcAft>
                <a:spcPts val="588"/>
              </a:spcAft>
              <a:buFont typeface="Arial,Sans-Serif" panose="020B0604020202020204" pitchFamily="34" charset="0"/>
              <a:buChar char="•"/>
              <a:defRPr/>
            </a:pPr>
            <a:r>
              <a:rPr lang="en-US" sz="1750">
                <a:solidFill>
                  <a:srgbClr val="000000"/>
                </a:solidFill>
                <a:latin typeface="Arial"/>
                <a:cs typeface="Arial"/>
              </a:rPr>
              <a:t>For IT issues, or for feedback on session logistics, please use the Q&amp;A feature to message us or email Olivia Obrien at </a:t>
            </a:r>
            <a:r>
              <a:rPr lang="en-US" sz="1750">
                <a:latin typeface="Arial"/>
                <a:cs typeface="Arial"/>
              </a:rPr>
              <a:t>Olivia.OBrien@umassmed.edu</a:t>
            </a:r>
            <a:endParaRPr lang="en-US" sz="1750">
              <a:highlight>
                <a:srgbClr val="FFFF00"/>
              </a:highlight>
              <a:latin typeface="Arial"/>
              <a:cs typeface="Arial"/>
            </a:endParaRPr>
          </a:p>
        </p:txBody>
      </p:sp>
    </p:spTree>
    <p:extLst>
      <p:ext uri="{BB962C8B-B14F-4D97-AF65-F5344CB8AC3E}">
        <p14:creationId xmlns:p14="http://schemas.microsoft.com/office/powerpoint/2010/main" val="1530813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E522F-ED45-47BE-971F-6343FC85D1B9}"/>
              </a:ext>
            </a:extLst>
          </p:cNvPr>
          <p:cNvSpPr>
            <a:spLocks noGrp="1"/>
          </p:cNvSpPr>
          <p:nvPr>
            <p:ph type="title"/>
          </p:nvPr>
        </p:nvSpPr>
        <p:spPr>
          <a:xfrm>
            <a:off x="191923" y="173285"/>
            <a:ext cx="7892882" cy="553998"/>
          </a:xfrm>
        </p:spPr>
        <p:txBody>
          <a:bodyPr/>
          <a:lstStyle/>
          <a:p>
            <a:r>
              <a:rPr lang="en-US"/>
              <a:t>ED visits among BH CP members continued to decline since the start of the program</a:t>
            </a:r>
            <a:endParaRPr lang="en-US" strike="sngStrike">
              <a:solidFill>
                <a:srgbClr val="FF0000"/>
              </a:solidFill>
              <a:cs typeface="Arial"/>
            </a:endParaRPr>
          </a:p>
        </p:txBody>
      </p:sp>
      <p:sp>
        <p:nvSpPr>
          <p:cNvPr id="12" name="TextBox 11">
            <a:extLst>
              <a:ext uri="{FF2B5EF4-FFF2-40B4-BE49-F238E27FC236}">
                <a16:creationId xmlns:a16="http://schemas.microsoft.com/office/drawing/2014/main" id="{DEE9FD24-B4CE-4981-8D72-ED89AF1B33FC}"/>
              </a:ext>
            </a:extLst>
          </p:cNvPr>
          <p:cNvSpPr txBox="1"/>
          <p:nvPr/>
        </p:nvSpPr>
        <p:spPr>
          <a:xfrm>
            <a:off x="292531" y="3968242"/>
            <a:ext cx="8368274" cy="2167979"/>
          </a:xfrm>
          <a:prstGeom prst="rect">
            <a:avLst/>
          </a:prstGeom>
          <a:noFill/>
        </p:spPr>
        <p:txBody>
          <a:bodyPr wrap="square" lIns="89611" tIns="44806" rIns="89611" bIns="44806" rtlCol="0" anchor="t">
            <a:spAutoFit/>
          </a:bodyPr>
          <a:lstStyle/>
          <a:p>
            <a:pPr marL="287020" lvl="1" indent="-285750">
              <a:buFont typeface="Arial" panose="020B0604020202020204" pitchFamily="34" charset="0"/>
              <a:buChar char="•"/>
            </a:pPr>
            <a:r>
              <a:rPr lang="en-US" altLang="ko-KR" sz="1500" b="1">
                <a:latin typeface="Arial"/>
                <a:ea typeface="Gulim"/>
                <a:cs typeface="Arial"/>
              </a:rPr>
              <a:t>ED visits have continued to decline among BH CP members </a:t>
            </a:r>
            <a:r>
              <a:rPr lang="en-US" altLang="ko-KR" sz="1500">
                <a:latin typeface="Arial"/>
                <a:ea typeface="Gulim"/>
                <a:cs typeface="Arial"/>
              </a:rPr>
              <a:t>since the start of the program, from 266 ED visits per 1,000 member months in Q3 of 2018 to 200 ED visits by Q4 of 2021. </a:t>
            </a:r>
          </a:p>
          <a:p>
            <a:pPr marL="287020" lvl="1" indent="-285750">
              <a:buFont typeface="Arial" panose="020B0604020202020204" pitchFamily="34" charset="0"/>
              <a:buChar char="•"/>
            </a:pPr>
            <a:endParaRPr lang="en-US" altLang="ko-KR" sz="1500">
              <a:latin typeface="Arial"/>
              <a:ea typeface="Gulim"/>
              <a:cs typeface="Arial"/>
            </a:endParaRPr>
          </a:p>
          <a:p>
            <a:pPr marL="287020" lvl="1" indent="-285750">
              <a:buFont typeface="Arial" panose="020B0604020202020204" pitchFamily="34" charset="0"/>
              <a:buChar char="•"/>
            </a:pPr>
            <a:r>
              <a:rPr lang="en-US" sz="1500">
                <a:latin typeface="Arial"/>
                <a:ea typeface="Gulim"/>
                <a:cs typeface="Arial"/>
              </a:rPr>
              <a:t>Since the start of the program (from Q3 of 2018 to Q4 of 2021), </a:t>
            </a:r>
            <a:r>
              <a:rPr lang="en-US" altLang="ko-KR" sz="1500">
                <a:latin typeface="Arial"/>
                <a:ea typeface="Gulim"/>
                <a:cs typeface="Arial"/>
              </a:rPr>
              <a:t>the BH CP Program saw a </a:t>
            </a:r>
            <a:r>
              <a:rPr lang="en-US" altLang="ko-KR" sz="1500" b="1">
                <a:latin typeface="Arial"/>
                <a:ea typeface="Gulim"/>
                <a:cs typeface="Arial"/>
              </a:rPr>
              <a:t>25% reduction </a:t>
            </a:r>
            <a:r>
              <a:rPr lang="en-US" altLang="ko-KR" sz="1500">
                <a:latin typeface="Arial"/>
                <a:ea typeface="Gulim"/>
                <a:cs typeface="Arial"/>
              </a:rPr>
              <a:t>in ED visit </a:t>
            </a:r>
            <a:r>
              <a:rPr lang="en-US" sz="1500">
                <a:latin typeface="Arial"/>
                <a:ea typeface="Gulim"/>
                <a:cs typeface="Arial"/>
              </a:rPr>
              <a:t>utilization </a:t>
            </a:r>
            <a:r>
              <a:rPr lang="en-US" altLang="ko-KR" sz="1500">
                <a:latin typeface="Arial"/>
                <a:ea typeface="Gulim"/>
                <a:cs typeface="Arial"/>
              </a:rPr>
              <a:t>among BH CP members.*</a:t>
            </a:r>
          </a:p>
          <a:p>
            <a:pPr marL="287020" lvl="1" indent="-285750">
              <a:buFont typeface="Arial" panose="020B0604020202020204" pitchFamily="34" charset="0"/>
              <a:buChar char="•"/>
            </a:pPr>
            <a:endParaRPr lang="en-US" altLang="ko-KR" sz="1500">
              <a:latin typeface="Arial"/>
              <a:ea typeface="Gulim"/>
              <a:cs typeface="Arial"/>
            </a:endParaRPr>
          </a:p>
          <a:p>
            <a:pPr marL="287020" indent="-285750">
              <a:buFont typeface="Arial" panose="020B0604020202020204" pitchFamily="34" charset="0"/>
              <a:buChar char="•"/>
            </a:pPr>
            <a:r>
              <a:rPr lang="en-US" altLang="ko-KR" sz="1500">
                <a:latin typeface="Arial"/>
                <a:ea typeface="Gulim"/>
                <a:cs typeface="Arial"/>
              </a:rPr>
              <a:t>In 2021 (</a:t>
            </a:r>
            <a:r>
              <a:rPr lang="en-US" sz="1500">
                <a:latin typeface="Arial"/>
                <a:ea typeface="Gulim"/>
                <a:cs typeface="Arial"/>
              </a:rPr>
              <a:t>from Q4 of 2020 to Q4 of 2021), the BH CP Program saw an </a:t>
            </a:r>
            <a:r>
              <a:rPr lang="en-US" sz="1500" b="1">
                <a:latin typeface="Arial"/>
                <a:ea typeface="Gulim"/>
                <a:cs typeface="Arial"/>
              </a:rPr>
              <a:t>8% reduction</a:t>
            </a:r>
            <a:r>
              <a:rPr lang="en-US" sz="1500">
                <a:latin typeface="Arial"/>
                <a:ea typeface="Gulim"/>
                <a:cs typeface="Arial"/>
              </a:rPr>
              <a:t> in ED visit utilization among BH CP members enrolled in 2021.</a:t>
            </a:r>
            <a:endParaRPr lang="en-US" sz="1500">
              <a:cs typeface="Arial" charset="0"/>
            </a:endParaRPr>
          </a:p>
        </p:txBody>
      </p:sp>
      <p:sp>
        <p:nvSpPr>
          <p:cNvPr id="8" name="TextBox 7">
            <a:extLst>
              <a:ext uri="{FF2B5EF4-FFF2-40B4-BE49-F238E27FC236}">
                <a16:creationId xmlns:a16="http://schemas.microsoft.com/office/drawing/2014/main" id="{3AF7E2B6-E929-4614-B699-429A9F7BAE50}"/>
              </a:ext>
            </a:extLst>
          </p:cNvPr>
          <p:cNvSpPr txBox="1"/>
          <p:nvPr/>
        </p:nvSpPr>
        <p:spPr>
          <a:xfrm>
            <a:off x="344907" y="3757356"/>
            <a:ext cx="6189058" cy="211539"/>
          </a:xfrm>
          <a:prstGeom prst="rect">
            <a:avLst/>
          </a:prstGeom>
          <a:noFill/>
        </p:spPr>
        <p:txBody>
          <a:bodyPr wrap="square" lIns="91440" tIns="45720" rIns="91440" bIns="45720" anchor="t">
            <a:spAutoFit/>
          </a:bodyPr>
          <a:lstStyle/>
          <a:p>
            <a:r>
              <a:rPr lang="en-US" sz="750" u="sng">
                <a:latin typeface="Arial"/>
                <a:cs typeface="Arial"/>
              </a:rPr>
              <a:t>Source</a:t>
            </a:r>
            <a:r>
              <a:rPr lang="en-US" sz="750">
                <a:latin typeface="Arial"/>
                <a:cs typeface="Arial"/>
              </a:rPr>
              <a:t>: Mathematica, data pulled on 8/29/2023 reflecting the ED utilization of members receiving BH CP services by quarter.</a:t>
            </a:r>
            <a:endParaRPr lang="en-US" sz="780"/>
          </a:p>
        </p:txBody>
      </p:sp>
      <p:sp>
        <p:nvSpPr>
          <p:cNvPr id="11" name="TextBox 10">
            <a:extLst>
              <a:ext uri="{FF2B5EF4-FFF2-40B4-BE49-F238E27FC236}">
                <a16:creationId xmlns:a16="http://schemas.microsoft.com/office/drawing/2014/main" id="{B3B3685D-47E6-4656-A702-9ACF87B130EB}"/>
              </a:ext>
            </a:extLst>
          </p:cNvPr>
          <p:cNvSpPr txBox="1"/>
          <p:nvPr/>
        </p:nvSpPr>
        <p:spPr>
          <a:xfrm>
            <a:off x="4519764" y="1429053"/>
            <a:ext cx="1961624" cy="228987"/>
          </a:xfrm>
          <a:prstGeom prst="rect">
            <a:avLst/>
          </a:prstGeom>
          <a:noFill/>
        </p:spPr>
        <p:txBody>
          <a:bodyPr wrap="square" lIns="89611" tIns="44806" rIns="89611" bIns="44806" rtlCol="0">
            <a:spAutoFit/>
          </a:bodyPr>
          <a:lstStyle/>
          <a:p>
            <a:pPr marL="1588"/>
            <a:r>
              <a:rPr lang="en-US" sz="900" b="1">
                <a:latin typeface="+mn-lt"/>
                <a:cs typeface="Calibri" panose="020F0502020204030204" pitchFamily="34" charset="0"/>
              </a:rPr>
              <a:t>Start of MA COVID-19 PHE</a:t>
            </a:r>
          </a:p>
        </p:txBody>
      </p:sp>
      <p:cxnSp>
        <p:nvCxnSpPr>
          <p:cNvPr id="13" name="Straight Arrow Connector 12">
            <a:extLst>
              <a:ext uri="{FF2B5EF4-FFF2-40B4-BE49-F238E27FC236}">
                <a16:creationId xmlns:a16="http://schemas.microsoft.com/office/drawing/2014/main" id="{620E8D72-2ED2-4689-B47C-04F73F8EE428}"/>
              </a:ext>
            </a:extLst>
          </p:cNvPr>
          <p:cNvCxnSpPr>
            <a:cxnSpLocks/>
          </p:cNvCxnSpPr>
          <p:nvPr/>
        </p:nvCxnSpPr>
        <p:spPr>
          <a:xfrm>
            <a:off x="4584707" y="1563249"/>
            <a:ext cx="0" cy="1908480"/>
          </a:xfrm>
          <a:prstGeom prst="straightConnector1">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4" name="Chart 3">
            <a:extLst>
              <a:ext uri="{FF2B5EF4-FFF2-40B4-BE49-F238E27FC236}">
                <a16:creationId xmlns:a16="http://schemas.microsoft.com/office/drawing/2014/main" id="{2444E493-5E8D-E2BF-BAB2-EC737441E84A}"/>
              </a:ext>
            </a:extLst>
          </p:cNvPr>
          <p:cNvGraphicFramePr>
            <a:graphicFrameLocks/>
          </p:cNvGraphicFramePr>
          <p:nvPr>
            <p:extLst>
              <p:ext uri="{D42A27DB-BD31-4B8C-83A1-F6EECF244321}">
                <p14:modId xmlns:p14="http://schemas.microsoft.com/office/powerpoint/2010/main" val="3025132084"/>
              </p:ext>
            </p:extLst>
          </p:nvPr>
        </p:nvGraphicFramePr>
        <p:xfrm>
          <a:off x="344907" y="941625"/>
          <a:ext cx="8271623" cy="2780341"/>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E1641BE2-AF90-050E-5AD8-4165372A30FD}"/>
              </a:ext>
            </a:extLst>
          </p:cNvPr>
          <p:cNvSpPr txBox="1"/>
          <p:nvPr/>
        </p:nvSpPr>
        <p:spPr>
          <a:xfrm>
            <a:off x="345025" y="6205215"/>
            <a:ext cx="851125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Arial"/>
                <a:cs typeface="Arial"/>
              </a:rPr>
              <a:t>*Comparing </a:t>
            </a:r>
            <a:r>
              <a:rPr lang="en-US" sz="1000">
                <a:latin typeface="Arial"/>
                <a:ea typeface="Gulim"/>
                <a:cs typeface="Arial"/>
              </a:rPr>
              <a:t>ED utilization of members enrolled in BH CP in Q3 of 2018 to members enrolled in BH CP in Q4 of 2021</a:t>
            </a:r>
          </a:p>
        </p:txBody>
      </p:sp>
    </p:spTree>
    <p:extLst>
      <p:ext uri="{BB962C8B-B14F-4D97-AF65-F5344CB8AC3E}">
        <p14:creationId xmlns:p14="http://schemas.microsoft.com/office/powerpoint/2010/main" val="11196885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683F1-8595-2825-807B-7B72DED7FB3A}"/>
              </a:ext>
            </a:extLst>
          </p:cNvPr>
          <p:cNvSpPr>
            <a:spLocks noGrp="1"/>
          </p:cNvSpPr>
          <p:nvPr>
            <p:ph type="title"/>
          </p:nvPr>
        </p:nvSpPr>
        <p:spPr>
          <a:xfrm>
            <a:off x="271204" y="94708"/>
            <a:ext cx="7981433" cy="861774"/>
          </a:xfrm>
        </p:spPr>
        <p:txBody>
          <a:bodyPr/>
          <a:lstStyle/>
          <a:p>
            <a:r>
              <a:rPr lang="en-US"/>
              <a:t>In 2021, there was a 12% reduction in ED Utilization from the start of their enrollment to 13 months or more after a Care Plan among BH CP members</a:t>
            </a:r>
          </a:p>
        </p:txBody>
      </p:sp>
      <p:sp>
        <p:nvSpPr>
          <p:cNvPr id="3" name="TextBox 2">
            <a:extLst>
              <a:ext uri="{FF2B5EF4-FFF2-40B4-BE49-F238E27FC236}">
                <a16:creationId xmlns:a16="http://schemas.microsoft.com/office/drawing/2014/main" id="{654CE3EA-CFA1-3290-ABE5-921643F32A1C}"/>
              </a:ext>
            </a:extLst>
          </p:cNvPr>
          <p:cNvSpPr txBox="1"/>
          <p:nvPr/>
        </p:nvSpPr>
        <p:spPr>
          <a:xfrm>
            <a:off x="441062" y="3589394"/>
            <a:ext cx="3353583" cy="207749"/>
          </a:xfrm>
          <a:prstGeom prst="rect">
            <a:avLst/>
          </a:prstGeom>
          <a:noFill/>
        </p:spPr>
        <p:txBody>
          <a:bodyPr wrap="square" lIns="91440" tIns="45720" rIns="91440" bIns="45720" anchor="t">
            <a:spAutoFit/>
          </a:bodyPr>
          <a:lstStyle/>
          <a:p>
            <a:r>
              <a:rPr lang="en-US" sz="750" u="sng">
                <a:latin typeface="Arial"/>
                <a:cs typeface="Arial"/>
              </a:rPr>
              <a:t>Source</a:t>
            </a:r>
            <a:r>
              <a:rPr lang="en-US" sz="750">
                <a:latin typeface="Arial"/>
                <a:cs typeface="Arial"/>
              </a:rPr>
              <a:t>: Mathematica, data pulled on 8/29/2023</a:t>
            </a:r>
            <a:endParaRPr lang="en-US" sz="780"/>
          </a:p>
        </p:txBody>
      </p:sp>
      <p:graphicFrame>
        <p:nvGraphicFramePr>
          <p:cNvPr id="4" name="Chart 3">
            <a:extLst>
              <a:ext uri="{FF2B5EF4-FFF2-40B4-BE49-F238E27FC236}">
                <a16:creationId xmlns:a16="http://schemas.microsoft.com/office/drawing/2014/main" id="{5DBBAA3E-8BF9-5CA7-E19C-5B7EBB92E6A6}"/>
              </a:ext>
            </a:extLst>
          </p:cNvPr>
          <p:cNvGraphicFramePr>
            <a:graphicFrameLocks/>
          </p:cNvGraphicFramePr>
          <p:nvPr>
            <p:extLst>
              <p:ext uri="{D42A27DB-BD31-4B8C-83A1-F6EECF244321}">
                <p14:modId xmlns:p14="http://schemas.microsoft.com/office/powerpoint/2010/main" val="4250423735"/>
              </p:ext>
            </p:extLst>
          </p:nvPr>
        </p:nvGraphicFramePr>
        <p:xfrm>
          <a:off x="272973" y="1001837"/>
          <a:ext cx="8330894" cy="2795306"/>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6B107501-5EF6-2552-D874-49EF851EAB7E}"/>
              </a:ext>
            </a:extLst>
          </p:cNvPr>
          <p:cNvSpPr txBox="1"/>
          <p:nvPr/>
        </p:nvSpPr>
        <p:spPr>
          <a:xfrm>
            <a:off x="432215" y="3900481"/>
            <a:ext cx="8176076" cy="2431435"/>
          </a:xfrm>
          <a:prstGeom prst="rect">
            <a:avLst/>
          </a:prstGeom>
          <a:noFill/>
        </p:spPr>
        <p:txBody>
          <a:bodyPr wrap="square" lIns="91440" tIns="45720" rIns="91440" bIns="45720" anchor="t">
            <a:spAutoFit/>
          </a:bodyPr>
          <a:lstStyle/>
          <a:p>
            <a:pPr marL="287020" lvl="1" indent="-285750">
              <a:buFont typeface="Arial" panose="020B0604020202020204" pitchFamily="34" charset="0"/>
              <a:buChar char="•"/>
            </a:pPr>
            <a:r>
              <a:rPr lang="en-US" altLang="ko-KR" sz="1500">
                <a:latin typeface="Arial"/>
                <a:ea typeface="Gulim"/>
                <a:cs typeface="Arial"/>
              </a:rPr>
              <a:t>In 2021, there was a </a:t>
            </a:r>
            <a:r>
              <a:rPr lang="en-US" altLang="ko-KR" sz="1500" b="1">
                <a:latin typeface="Arial"/>
                <a:ea typeface="Gulim"/>
                <a:cs typeface="Arial"/>
              </a:rPr>
              <a:t>17% reduction in ED utilization</a:t>
            </a:r>
            <a:r>
              <a:rPr lang="en-US" altLang="ko-KR" sz="1500">
                <a:latin typeface="Arial"/>
                <a:ea typeface="Gulim"/>
                <a:cs typeface="Arial"/>
              </a:rPr>
              <a:t> among BH CP members between 6 months after a Care Plan (231 admissions/1K MMs) and 13 or more months after a Care Plan (192 admissions/1K MMs).</a:t>
            </a:r>
          </a:p>
          <a:p>
            <a:pPr marL="287020" lvl="1" indent="-285750">
              <a:buFont typeface="Arial" panose="020B0604020202020204" pitchFamily="34" charset="0"/>
              <a:buChar char="•"/>
            </a:pPr>
            <a:endParaRPr lang="en-US" altLang="ko-KR" sz="1500">
              <a:latin typeface="Arial"/>
              <a:ea typeface="Gulim"/>
              <a:cs typeface="Arial"/>
            </a:endParaRPr>
          </a:p>
          <a:p>
            <a:pPr marL="287020" lvl="1" indent="-285750">
              <a:buFont typeface="Arial" panose="020B0604020202020204" pitchFamily="34" charset="0"/>
              <a:buChar char="•"/>
            </a:pPr>
            <a:r>
              <a:rPr lang="en-US" altLang="ko-KR" sz="1500">
                <a:latin typeface="Arial"/>
                <a:ea typeface="Gulim"/>
                <a:cs typeface="Arial"/>
              </a:rPr>
              <a:t>There was also a </a:t>
            </a:r>
            <a:r>
              <a:rPr lang="en-US" altLang="ko-KR" sz="1500" b="1">
                <a:latin typeface="Arial"/>
                <a:ea typeface="Gulim"/>
                <a:cs typeface="Arial"/>
              </a:rPr>
              <a:t>12% reduction in ED utilization</a:t>
            </a:r>
            <a:r>
              <a:rPr lang="en-US" altLang="ko-KR" sz="1500">
                <a:latin typeface="Arial"/>
                <a:ea typeface="Gulim"/>
                <a:cs typeface="Arial"/>
              </a:rPr>
              <a:t> from the time a BH CP member was enrolled (217 admissions</a:t>
            </a:r>
            <a:r>
              <a:rPr lang="en-US">
                <a:latin typeface="Arial"/>
                <a:ea typeface="Gulim"/>
                <a:cs typeface="Arial"/>
              </a:rPr>
              <a:t>/1K MMs</a:t>
            </a:r>
            <a:r>
              <a:rPr lang="en-US" altLang="ko-KR" sz="1500">
                <a:latin typeface="Arial"/>
                <a:ea typeface="Gulim"/>
                <a:cs typeface="Arial"/>
              </a:rPr>
              <a:t>) to when the member reached 13 months or more after a Care Plan (192 admissions</a:t>
            </a:r>
            <a:r>
              <a:rPr lang="en-US">
                <a:latin typeface="Arial"/>
                <a:ea typeface="Gulim"/>
                <a:cs typeface="Arial"/>
              </a:rPr>
              <a:t>/1K MMs</a:t>
            </a:r>
            <a:r>
              <a:rPr lang="en-US" altLang="ko-KR" sz="1500">
                <a:latin typeface="Arial"/>
                <a:ea typeface="Gulim"/>
                <a:cs typeface="Arial"/>
              </a:rPr>
              <a:t>).</a:t>
            </a:r>
          </a:p>
          <a:p>
            <a:pPr marL="287020" lvl="1" indent="-285750">
              <a:buFont typeface="Arial" panose="020B0604020202020204" pitchFamily="34" charset="0"/>
              <a:buChar char="•"/>
            </a:pPr>
            <a:endParaRPr lang="en-US" altLang="ko-KR" sz="1500">
              <a:latin typeface="Arial"/>
              <a:ea typeface="Gulim"/>
              <a:cs typeface="Arial"/>
            </a:endParaRPr>
          </a:p>
          <a:p>
            <a:pPr marL="287020" lvl="1" indent="-285750">
              <a:buFont typeface="Arial" panose="020B0604020202020204" pitchFamily="34" charset="0"/>
              <a:buChar char="•"/>
            </a:pPr>
            <a:r>
              <a:rPr lang="en-US" altLang="ko-KR" sz="1500">
                <a:latin typeface="Arial"/>
                <a:ea typeface="Gulim"/>
                <a:cs typeface="Arial"/>
              </a:rPr>
              <a:t>Overall, </a:t>
            </a:r>
            <a:r>
              <a:rPr lang="en-US" altLang="ko-KR" sz="1500" b="1">
                <a:latin typeface="Arial"/>
                <a:ea typeface="Gulim"/>
                <a:cs typeface="Arial"/>
              </a:rPr>
              <a:t>the longer a member is enrolled in the CP Program, the less utilization of the ED</a:t>
            </a:r>
            <a:r>
              <a:rPr lang="en-US" altLang="ko-KR" sz="1500">
                <a:latin typeface="Arial"/>
                <a:ea typeface="Gulim"/>
                <a:cs typeface="Arial"/>
              </a:rPr>
              <a:t> they had, despite an initial increase in ED usage at the beginning of their enrollment.</a:t>
            </a:r>
          </a:p>
        </p:txBody>
      </p:sp>
    </p:spTree>
    <p:extLst>
      <p:ext uri="{BB962C8B-B14F-4D97-AF65-F5344CB8AC3E}">
        <p14:creationId xmlns:p14="http://schemas.microsoft.com/office/powerpoint/2010/main" val="1064258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E522F-ED45-47BE-971F-6343FC85D1B9}"/>
              </a:ext>
            </a:extLst>
          </p:cNvPr>
          <p:cNvSpPr>
            <a:spLocks noGrp="1"/>
          </p:cNvSpPr>
          <p:nvPr>
            <p:ph type="title"/>
          </p:nvPr>
        </p:nvSpPr>
        <p:spPr>
          <a:xfrm>
            <a:off x="182728" y="112402"/>
            <a:ext cx="8002505" cy="830997"/>
          </a:xfrm>
        </p:spPr>
        <p:txBody>
          <a:bodyPr/>
          <a:lstStyle/>
          <a:p>
            <a:r>
              <a:rPr lang="en-US"/>
              <a:t>In 2021, BH inpatient admissions continued to decline among BH CP members, reaching a 24% reduction correlated with length of enrollment in BH CPs</a:t>
            </a:r>
          </a:p>
        </p:txBody>
      </p:sp>
      <p:sp>
        <p:nvSpPr>
          <p:cNvPr id="12" name="TextBox 11">
            <a:extLst>
              <a:ext uri="{FF2B5EF4-FFF2-40B4-BE49-F238E27FC236}">
                <a16:creationId xmlns:a16="http://schemas.microsoft.com/office/drawing/2014/main" id="{DEE9FD24-B4CE-4981-8D72-ED89AF1B33FC}"/>
              </a:ext>
            </a:extLst>
          </p:cNvPr>
          <p:cNvSpPr txBox="1"/>
          <p:nvPr/>
        </p:nvSpPr>
        <p:spPr>
          <a:xfrm>
            <a:off x="5610476" y="3945424"/>
            <a:ext cx="3165681" cy="2244923"/>
          </a:xfrm>
          <a:prstGeom prst="rect">
            <a:avLst/>
          </a:prstGeom>
          <a:noFill/>
        </p:spPr>
        <p:txBody>
          <a:bodyPr wrap="square" lIns="89611" tIns="44806" rIns="89611" bIns="44806" rtlCol="0" anchor="t">
            <a:spAutoFit/>
          </a:bodyPr>
          <a:lstStyle/>
          <a:p>
            <a:pPr marL="1270" lvl="1"/>
            <a:r>
              <a:rPr lang="en-US" altLang="ko-KR" sz="1400">
                <a:latin typeface="Arial"/>
                <a:ea typeface="Gulim"/>
                <a:cs typeface="Arial"/>
              </a:rPr>
              <a:t>In 2021, </a:t>
            </a:r>
            <a:r>
              <a:rPr lang="en-US" altLang="ko-KR" sz="1400" b="1">
                <a:latin typeface="Arial"/>
                <a:ea typeface="Gulim"/>
                <a:cs typeface="Arial"/>
              </a:rPr>
              <a:t>BH inpatient admissions among BH CP members declined by 9%, </a:t>
            </a:r>
            <a:r>
              <a:rPr lang="en-US" altLang="ko-KR" sz="1400">
                <a:latin typeface="Arial"/>
                <a:ea typeface="Gulim"/>
                <a:cs typeface="Arial"/>
              </a:rPr>
              <a:t>from 23 admissions per 1,000 MMs in Q1 to 21 admissions per 1,000 MMs in Q4.</a:t>
            </a:r>
            <a:endParaRPr lang="en-US" altLang="ko-KR" sz="1400" b="1" strike="sngStrike">
              <a:solidFill>
                <a:srgbClr val="FF0000"/>
              </a:solidFill>
              <a:latin typeface="Arial"/>
              <a:ea typeface="Gulim"/>
              <a:cs typeface="Arial"/>
            </a:endParaRPr>
          </a:p>
          <a:p>
            <a:pPr marL="1270" lvl="1"/>
            <a:endParaRPr lang="en-US" altLang="ko-KR" sz="1400">
              <a:latin typeface="Arial"/>
              <a:ea typeface="Gulim"/>
              <a:cs typeface="Arial"/>
            </a:endParaRPr>
          </a:p>
          <a:p>
            <a:pPr marL="1270" lvl="1"/>
            <a:r>
              <a:rPr lang="en-US" altLang="ko-KR" sz="1400">
                <a:latin typeface="Arial"/>
                <a:ea typeface="Gulim"/>
                <a:cs typeface="Arial"/>
              </a:rPr>
              <a:t>Since the start of the program (Q3 2018 to Q4 2021), there was a </a:t>
            </a:r>
            <a:r>
              <a:rPr lang="en-US" altLang="ko-KR" sz="1400" b="1">
                <a:latin typeface="Arial"/>
                <a:ea typeface="Gulim"/>
                <a:cs typeface="Arial"/>
              </a:rPr>
              <a:t>40% decline in BH inpatient admissions among </a:t>
            </a:r>
            <a:r>
              <a:rPr lang="en-US" sz="1400" b="1">
                <a:latin typeface="Arial"/>
                <a:ea typeface="Gulim"/>
                <a:cs typeface="Arial"/>
              </a:rPr>
              <a:t>BH CP members</a:t>
            </a:r>
          </a:p>
        </p:txBody>
      </p:sp>
      <p:graphicFrame>
        <p:nvGraphicFramePr>
          <p:cNvPr id="4" name="Chart 3">
            <a:extLst>
              <a:ext uri="{FF2B5EF4-FFF2-40B4-BE49-F238E27FC236}">
                <a16:creationId xmlns:a16="http://schemas.microsoft.com/office/drawing/2014/main" id="{79F39CE6-8F75-B6F6-5D5A-4750AE3193A3}"/>
              </a:ext>
            </a:extLst>
          </p:cNvPr>
          <p:cNvGraphicFramePr>
            <a:graphicFrameLocks/>
          </p:cNvGraphicFramePr>
          <p:nvPr/>
        </p:nvGraphicFramePr>
        <p:xfrm>
          <a:off x="180038" y="3945525"/>
          <a:ext cx="5324700" cy="2333956"/>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11DA8005-4653-D435-21A5-1DE83CE2C99E}"/>
              </a:ext>
            </a:extLst>
          </p:cNvPr>
          <p:cNvSpPr txBox="1"/>
          <p:nvPr/>
        </p:nvSpPr>
        <p:spPr>
          <a:xfrm>
            <a:off x="87869" y="6258771"/>
            <a:ext cx="7662335" cy="215444"/>
          </a:xfrm>
          <a:prstGeom prst="rect">
            <a:avLst/>
          </a:prstGeom>
          <a:noFill/>
        </p:spPr>
        <p:txBody>
          <a:bodyPr wrap="square" lIns="91440" tIns="45720" rIns="91440" bIns="45720" anchor="t">
            <a:spAutoFit/>
          </a:bodyPr>
          <a:lstStyle/>
          <a:p>
            <a:r>
              <a:rPr lang="en-US" sz="750" u="sng">
                <a:latin typeface="Arial"/>
                <a:cs typeface="Arial"/>
              </a:rPr>
              <a:t>Source</a:t>
            </a:r>
            <a:r>
              <a:rPr lang="en-US" sz="750">
                <a:latin typeface="Arial"/>
                <a:cs typeface="Arial"/>
              </a:rPr>
              <a:t>: Mathematica, data pulled on 8/29/2023 </a:t>
            </a:r>
            <a:r>
              <a:rPr lang="en-US" sz="800">
                <a:latin typeface="Arial"/>
                <a:cs typeface="Arial"/>
              </a:rPr>
              <a:t>reflecting the BH inpatient admissions of members receiving BH CP services by quarter.</a:t>
            </a:r>
            <a:endParaRPr lang="en-US" sz="780"/>
          </a:p>
        </p:txBody>
      </p:sp>
      <p:sp>
        <p:nvSpPr>
          <p:cNvPr id="7" name="TextBox 6">
            <a:extLst>
              <a:ext uri="{FF2B5EF4-FFF2-40B4-BE49-F238E27FC236}">
                <a16:creationId xmlns:a16="http://schemas.microsoft.com/office/drawing/2014/main" id="{33CE165B-7454-C457-DA16-7091D077BFAA}"/>
              </a:ext>
            </a:extLst>
          </p:cNvPr>
          <p:cNvSpPr txBox="1"/>
          <p:nvPr/>
        </p:nvSpPr>
        <p:spPr>
          <a:xfrm>
            <a:off x="180038" y="3729972"/>
            <a:ext cx="2342616" cy="215444"/>
          </a:xfrm>
          <a:prstGeom prst="rect">
            <a:avLst/>
          </a:prstGeom>
          <a:noFill/>
        </p:spPr>
        <p:txBody>
          <a:bodyPr wrap="square" lIns="91440" tIns="45720" rIns="91440" bIns="45720" anchor="t">
            <a:spAutoFit/>
          </a:bodyPr>
          <a:lstStyle/>
          <a:p>
            <a:r>
              <a:rPr lang="en-US" sz="750" u="sng">
                <a:latin typeface="Arial"/>
                <a:cs typeface="Arial"/>
              </a:rPr>
              <a:t>Source</a:t>
            </a:r>
            <a:r>
              <a:rPr lang="en-US" sz="750">
                <a:latin typeface="Arial"/>
                <a:cs typeface="Arial"/>
              </a:rPr>
              <a:t>: Mathematica, data pulled on 8/29/2023</a:t>
            </a:r>
            <a:endParaRPr lang="en-US" sz="780"/>
          </a:p>
        </p:txBody>
      </p:sp>
      <p:cxnSp>
        <p:nvCxnSpPr>
          <p:cNvPr id="8" name="Straight Arrow Connector 7">
            <a:extLst>
              <a:ext uri="{FF2B5EF4-FFF2-40B4-BE49-F238E27FC236}">
                <a16:creationId xmlns:a16="http://schemas.microsoft.com/office/drawing/2014/main" id="{048F2F48-D846-59B9-2338-2A31D4930B27}"/>
              </a:ext>
            </a:extLst>
          </p:cNvPr>
          <p:cNvCxnSpPr>
            <a:cxnSpLocks/>
          </p:cNvCxnSpPr>
          <p:nvPr/>
        </p:nvCxnSpPr>
        <p:spPr>
          <a:xfrm>
            <a:off x="3222198" y="4757183"/>
            <a:ext cx="0" cy="1092397"/>
          </a:xfrm>
          <a:prstGeom prst="straightConnector1">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EEFBE22C-2944-DE53-80EF-F88595338F85}"/>
              </a:ext>
            </a:extLst>
          </p:cNvPr>
          <p:cNvSpPr txBox="1"/>
          <p:nvPr/>
        </p:nvSpPr>
        <p:spPr>
          <a:xfrm>
            <a:off x="5568464" y="1026518"/>
            <a:ext cx="3206749" cy="2462213"/>
          </a:xfrm>
          <a:prstGeom prst="rect">
            <a:avLst/>
          </a:prstGeom>
          <a:noFill/>
        </p:spPr>
        <p:txBody>
          <a:bodyPr wrap="square" lIns="91440" tIns="45720" rIns="91440" bIns="45720" anchor="t">
            <a:spAutoFit/>
          </a:bodyPr>
          <a:lstStyle/>
          <a:p>
            <a:pPr marL="1270" lvl="1"/>
            <a:r>
              <a:rPr lang="en-US" altLang="ko-KR" sz="1400">
                <a:latin typeface="Arial"/>
                <a:ea typeface="Gulim"/>
                <a:cs typeface="Arial"/>
              </a:rPr>
              <a:t>CP members have a significant decrease in inpatient admissions once they have reached 7 months of enrollment and have a completed care plan. </a:t>
            </a:r>
            <a:r>
              <a:rPr lang="en-US" altLang="ko-KR" sz="1400" b="1">
                <a:latin typeface="Arial"/>
                <a:ea typeface="Gulim"/>
                <a:cs typeface="Arial"/>
              </a:rPr>
              <a:t>In 2021, BH CP members had a 24% reduction in BH inpatient admissions from the time they were enrolled to reaching 7-12 months after a Care Plan. </a:t>
            </a:r>
            <a:r>
              <a:rPr lang="en-US" altLang="ko-KR" sz="1400">
                <a:latin typeface="Arial"/>
                <a:ea typeface="Gulim"/>
                <a:cs typeface="Arial"/>
              </a:rPr>
              <a:t>This is maintained the longer CP members remain enrolled with the CP Program.</a:t>
            </a:r>
          </a:p>
        </p:txBody>
      </p:sp>
      <p:graphicFrame>
        <p:nvGraphicFramePr>
          <p:cNvPr id="3" name="Chart 2">
            <a:extLst>
              <a:ext uri="{FF2B5EF4-FFF2-40B4-BE49-F238E27FC236}">
                <a16:creationId xmlns:a16="http://schemas.microsoft.com/office/drawing/2014/main" id="{2B4E6985-4631-4480-7935-E87E93AD6675}"/>
              </a:ext>
            </a:extLst>
          </p:cNvPr>
          <p:cNvGraphicFramePr>
            <a:graphicFrameLocks/>
          </p:cNvGraphicFramePr>
          <p:nvPr/>
        </p:nvGraphicFramePr>
        <p:xfrm>
          <a:off x="180038" y="1027954"/>
          <a:ext cx="5293623"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18" name="TextBox 17">
            <a:extLst>
              <a:ext uri="{FF2B5EF4-FFF2-40B4-BE49-F238E27FC236}">
                <a16:creationId xmlns:a16="http://schemas.microsoft.com/office/drawing/2014/main" id="{1A649DDA-EA9A-407D-B699-B0F6C5907A97}"/>
              </a:ext>
            </a:extLst>
          </p:cNvPr>
          <p:cNvSpPr txBox="1"/>
          <p:nvPr/>
        </p:nvSpPr>
        <p:spPr>
          <a:xfrm>
            <a:off x="3116460" y="4598493"/>
            <a:ext cx="1622908" cy="228987"/>
          </a:xfrm>
          <a:prstGeom prst="rect">
            <a:avLst/>
          </a:prstGeom>
          <a:noFill/>
        </p:spPr>
        <p:txBody>
          <a:bodyPr wrap="square" lIns="89611" tIns="44806" rIns="89611" bIns="44806" rtlCol="0">
            <a:spAutoFit/>
          </a:bodyPr>
          <a:lstStyle/>
          <a:p>
            <a:pPr marL="1588"/>
            <a:r>
              <a:rPr lang="en-US" sz="900" b="1">
                <a:latin typeface="+mn-lt"/>
                <a:cs typeface="Calibri" panose="020F0502020204030204" pitchFamily="34" charset="0"/>
              </a:rPr>
              <a:t>Start of MA COVID-19 PHE</a:t>
            </a:r>
          </a:p>
        </p:txBody>
      </p:sp>
    </p:spTree>
    <p:extLst>
      <p:ext uri="{BB962C8B-B14F-4D97-AF65-F5344CB8AC3E}">
        <p14:creationId xmlns:p14="http://schemas.microsoft.com/office/powerpoint/2010/main" val="41918619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CE886-930D-4783-998D-90AC2A775863}"/>
              </a:ext>
            </a:extLst>
          </p:cNvPr>
          <p:cNvSpPr>
            <a:spLocks noGrp="1"/>
          </p:cNvSpPr>
          <p:nvPr>
            <p:ph type="title"/>
          </p:nvPr>
        </p:nvSpPr>
        <p:spPr>
          <a:xfrm>
            <a:off x="94268" y="103555"/>
            <a:ext cx="7892882" cy="553998"/>
          </a:xfrm>
        </p:spPr>
        <p:txBody>
          <a:bodyPr/>
          <a:lstStyle/>
          <a:p>
            <a:r>
              <a:rPr lang="en-US"/>
              <a:t>Risk-Adjusted Total Cost of Care (</a:t>
            </a:r>
            <a:r>
              <a:rPr lang="en-US" err="1"/>
              <a:t>rTCOC</a:t>
            </a:r>
            <a:r>
              <a:rPr lang="en-US"/>
              <a:t>) continued to decline in 2021 the longer CP Members are engaged in the CP Program</a:t>
            </a:r>
          </a:p>
        </p:txBody>
      </p:sp>
      <p:sp>
        <p:nvSpPr>
          <p:cNvPr id="7" name="TextBox 6">
            <a:extLst>
              <a:ext uri="{FF2B5EF4-FFF2-40B4-BE49-F238E27FC236}">
                <a16:creationId xmlns:a16="http://schemas.microsoft.com/office/drawing/2014/main" id="{918801E5-EBBE-4FFF-A3E7-4D0492E91B82}"/>
              </a:ext>
            </a:extLst>
          </p:cNvPr>
          <p:cNvSpPr txBox="1"/>
          <p:nvPr/>
        </p:nvSpPr>
        <p:spPr>
          <a:xfrm>
            <a:off x="421614" y="4066142"/>
            <a:ext cx="7955768" cy="2244923"/>
          </a:xfrm>
          <a:prstGeom prst="rect">
            <a:avLst/>
          </a:prstGeom>
          <a:noFill/>
        </p:spPr>
        <p:txBody>
          <a:bodyPr wrap="square" lIns="89611" tIns="44806" rIns="89611" bIns="44806" rtlCol="0" anchor="t">
            <a:spAutoFit/>
          </a:bodyPr>
          <a:lstStyle/>
          <a:p>
            <a:pPr marL="287020" lvl="1" indent="-285750">
              <a:buFont typeface="Arial" panose="020B0604020202020204" pitchFamily="34" charset="0"/>
              <a:buChar char="•"/>
            </a:pPr>
            <a:r>
              <a:rPr lang="en-US" altLang="ko-KR" sz="1400" err="1">
                <a:latin typeface="Arial"/>
                <a:ea typeface="Gulim"/>
                <a:cs typeface="Arial"/>
              </a:rPr>
              <a:t>rTCOC</a:t>
            </a:r>
            <a:r>
              <a:rPr lang="en-US" altLang="ko-KR" sz="1400">
                <a:latin typeface="Arial"/>
                <a:ea typeface="Gulim"/>
                <a:cs typeface="Arial"/>
              </a:rPr>
              <a:t> is the average amount paid on claims by Medicaid and ACOs/MCOs per CP member per month, risk adjusted within the CP population and excluding members who are dually-eligible for Medicaid and Medicare.</a:t>
            </a:r>
            <a:endParaRPr lang="en-US" sz="1400">
              <a:latin typeface="Arial"/>
              <a:ea typeface="Gulim"/>
            </a:endParaRPr>
          </a:p>
          <a:p>
            <a:pPr marL="287020" lvl="1" indent="-285750">
              <a:buFont typeface="Arial" panose="020B0604020202020204" pitchFamily="34" charset="0"/>
              <a:buChar char="•"/>
            </a:pPr>
            <a:endParaRPr lang="en-US" altLang="ko-KR" sz="1400">
              <a:latin typeface="Arial"/>
              <a:ea typeface="Gulim"/>
              <a:cs typeface="Arial"/>
            </a:endParaRPr>
          </a:p>
          <a:p>
            <a:pPr marL="287020" lvl="1" indent="-285750">
              <a:buFont typeface="Arial" panose="020B0604020202020204" pitchFamily="34" charset="0"/>
              <a:buChar char="•"/>
            </a:pPr>
            <a:r>
              <a:rPr lang="en-US" altLang="ko-KR" sz="1400">
                <a:latin typeface="Arial"/>
                <a:ea typeface="Gulim"/>
                <a:cs typeface="Arial"/>
              </a:rPr>
              <a:t>This graph represents all CP members enrolled in the program between 2018 – 2021 and shows the change in </a:t>
            </a:r>
            <a:r>
              <a:rPr lang="en-US" altLang="ko-KR" sz="1400" err="1">
                <a:latin typeface="Arial"/>
                <a:ea typeface="Gulim"/>
                <a:cs typeface="Arial"/>
              </a:rPr>
              <a:t>rTCOC</a:t>
            </a:r>
            <a:r>
              <a:rPr lang="en-US" altLang="ko-KR" sz="1400">
                <a:latin typeface="Arial"/>
                <a:ea typeface="Gulim"/>
                <a:cs typeface="Arial"/>
              </a:rPr>
              <a:t> throughout their time enrolled in the program.</a:t>
            </a:r>
          </a:p>
          <a:p>
            <a:pPr marL="287020" lvl="1" indent="-285750">
              <a:buFont typeface="Arial" panose="020B0604020202020204" pitchFamily="34" charset="0"/>
              <a:buChar char="•"/>
            </a:pPr>
            <a:endParaRPr lang="en-US" altLang="ko-KR" sz="1400">
              <a:latin typeface="Arial"/>
              <a:ea typeface="Gulim"/>
              <a:cs typeface="Arial"/>
            </a:endParaRPr>
          </a:p>
          <a:p>
            <a:pPr marL="287020" lvl="1" indent="-285750">
              <a:buFont typeface="Arial" panose="020B0604020202020204" pitchFamily="34" charset="0"/>
              <a:buChar char="•"/>
            </a:pPr>
            <a:r>
              <a:rPr lang="en-US" altLang="ko-KR" sz="1400">
                <a:latin typeface="Arial"/>
                <a:ea typeface="Gulim"/>
                <a:cs typeface="Arial"/>
              </a:rPr>
              <a:t>Overall, </a:t>
            </a:r>
            <a:r>
              <a:rPr lang="en-US" altLang="ko-KR" sz="1400" b="1" err="1">
                <a:latin typeface="Arial"/>
                <a:ea typeface="Gulim"/>
                <a:cs typeface="Arial"/>
              </a:rPr>
              <a:t>rTCOC</a:t>
            </a:r>
            <a:r>
              <a:rPr lang="en-US" altLang="ko-KR" sz="1400" b="1">
                <a:latin typeface="Arial"/>
                <a:ea typeface="Gulim"/>
                <a:cs typeface="Arial"/>
              </a:rPr>
              <a:t> decreases throughout the time that CP members are engaged with a CP</a:t>
            </a:r>
          </a:p>
          <a:p>
            <a:pPr marL="743648" lvl="2" indent="-285750">
              <a:buFont typeface="Arial" panose="020B0604020202020204" pitchFamily="34" charset="0"/>
              <a:buChar char="•"/>
            </a:pPr>
            <a:r>
              <a:rPr lang="en-US" altLang="ko-KR" sz="1400">
                <a:latin typeface="Arial"/>
                <a:ea typeface="Gulim"/>
                <a:cs typeface="Arial"/>
              </a:rPr>
              <a:t>On average, CP members have a </a:t>
            </a:r>
            <a:r>
              <a:rPr lang="en-US" altLang="ko-KR" sz="1400" b="1">
                <a:latin typeface="Arial"/>
                <a:ea typeface="Gulim"/>
                <a:cs typeface="Arial"/>
              </a:rPr>
              <a:t>19% lower </a:t>
            </a:r>
            <a:r>
              <a:rPr lang="en-US" altLang="ko-KR" sz="1400" b="1" err="1">
                <a:latin typeface="Arial"/>
                <a:ea typeface="Gulim"/>
                <a:cs typeface="Arial"/>
              </a:rPr>
              <a:t>rTCOC</a:t>
            </a:r>
            <a:r>
              <a:rPr lang="en-US" altLang="ko-KR" sz="1400">
                <a:latin typeface="Arial"/>
                <a:ea typeface="Gulim"/>
                <a:cs typeface="Arial"/>
              </a:rPr>
              <a:t> upon discharge compared to CP members in the 12 months prior to enrollment ($1,395 vs. $1,724).</a:t>
            </a:r>
          </a:p>
        </p:txBody>
      </p:sp>
      <p:graphicFrame>
        <p:nvGraphicFramePr>
          <p:cNvPr id="4" name="Chart 3">
            <a:extLst>
              <a:ext uri="{FF2B5EF4-FFF2-40B4-BE49-F238E27FC236}">
                <a16:creationId xmlns:a16="http://schemas.microsoft.com/office/drawing/2014/main" id="{55541AC2-733B-1A6E-1EDA-4976F63BDCF7}"/>
              </a:ext>
            </a:extLst>
          </p:cNvPr>
          <p:cNvGraphicFramePr>
            <a:graphicFrameLocks/>
          </p:cNvGraphicFramePr>
          <p:nvPr/>
        </p:nvGraphicFramePr>
        <p:xfrm>
          <a:off x="421614" y="981951"/>
          <a:ext cx="7955768" cy="2832667"/>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EF7737C3-7B11-D08C-C4E7-4111EC0FE34F}"/>
              </a:ext>
            </a:extLst>
          </p:cNvPr>
          <p:cNvSpPr txBox="1"/>
          <p:nvPr/>
        </p:nvSpPr>
        <p:spPr>
          <a:xfrm>
            <a:off x="421614" y="3814618"/>
            <a:ext cx="2342616" cy="215444"/>
          </a:xfrm>
          <a:prstGeom prst="rect">
            <a:avLst/>
          </a:prstGeom>
          <a:noFill/>
        </p:spPr>
        <p:txBody>
          <a:bodyPr wrap="square" lIns="91440" tIns="45720" rIns="91440" bIns="45720" anchor="t">
            <a:spAutoFit/>
          </a:bodyPr>
          <a:lstStyle/>
          <a:p>
            <a:r>
              <a:rPr lang="en-US" sz="750" u="sng">
                <a:latin typeface="Arial"/>
                <a:cs typeface="Arial"/>
              </a:rPr>
              <a:t>Source</a:t>
            </a:r>
            <a:r>
              <a:rPr lang="en-US" sz="750">
                <a:latin typeface="Arial"/>
                <a:cs typeface="Arial"/>
              </a:rPr>
              <a:t>: Mathematica, data pulled on 8/29/2023 </a:t>
            </a:r>
            <a:endParaRPr lang="en-US" sz="780"/>
          </a:p>
        </p:txBody>
      </p:sp>
    </p:spTree>
    <p:extLst>
      <p:ext uri="{BB962C8B-B14F-4D97-AF65-F5344CB8AC3E}">
        <p14:creationId xmlns:p14="http://schemas.microsoft.com/office/powerpoint/2010/main" val="32969906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268" y="209723"/>
            <a:ext cx="7892882" cy="286553"/>
          </a:xfrm>
        </p:spPr>
        <p:txBody>
          <a:bodyPr/>
          <a:lstStyle/>
          <a:p>
            <a:r>
              <a:rPr lang="en-US"/>
              <a:t>CP member engagement continued to improve during 2021</a:t>
            </a:r>
            <a:endParaRPr lang="en-US">
              <a:cs typeface="Arial"/>
            </a:endParaRPr>
          </a:p>
        </p:txBody>
      </p:sp>
      <p:sp>
        <p:nvSpPr>
          <p:cNvPr id="4" name="TextBox 3"/>
          <p:cNvSpPr txBox="1"/>
          <p:nvPr/>
        </p:nvSpPr>
        <p:spPr>
          <a:xfrm>
            <a:off x="279780" y="4533598"/>
            <a:ext cx="8397000" cy="1244649"/>
          </a:xfrm>
          <a:prstGeom prst="rect">
            <a:avLst/>
          </a:prstGeom>
          <a:noFill/>
        </p:spPr>
        <p:txBody>
          <a:bodyPr wrap="square" lIns="89611" tIns="44806" rIns="89611" bIns="44806" rtlCol="0" anchor="t">
            <a:spAutoFit/>
          </a:bodyPr>
          <a:lstStyle/>
          <a:p>
            <a:pPr marL="287020" lvl="1" indent="-285750">
              <a:buFont typeface="Arial" panose="020B0604020202020204" pitchFamily="34" charset="0"/>
              <a:buChar char="•"/>
            </a:pPr>
            <a:r>
              <a:rPr lang="en-US" altLang="ko-KR" sz="1500">
                <a:latin typeface="Arial"/>
                <a:ea typeface="Gulim"/>
                <a:cs typeface="Arial"/>
              </a:rPr>
              <a:t>As of December 2021, </a:t>
            </a:r>
            <a:r>
              <a:rPr lang="en-US" altLang="ko-KR" sz="1500" b="1">
                <a:latin typeface="Arial"/>
                <a:ea typeface="Gulim"/>
                <a:cs typeface="Arial"/>
              </a:rPr>
              <a:t>58% of members enrolled in CPs were engaged*</a:t>
            </a:r>
            <a:r>
              <a:rPr lang="en-US" altLang="ko-KR" sz="1500">
                <a:latin typeface="Arial"/>
                <a:ea typeface="Gulim"/>
                <a:cs typeface="Arial"/>
              </a:rPr>
              <a:t> </a:t>
            </a:r>
            <a:endParaRPr lang="en-US" sz="1500"/>
          </a:p>
          <a:p>
            <a:pPr marL="287020" lvl="1" indent="-285750">
              <a:buFont typeface="Arial" panose="020B0604020202020204" pitchFamily="34" charset="0"/>
              <a:buChar char="•"/>
            </a:pPr>
            <a:endParaRPr lang="en-US" altLang="ko-KR" sz="1500">
              <a:ea typeface="Gulim" pitchFamily="34" charset="-127"/>
              <a:cs typeface="Arial" charset="0"/>
            </a:endParaRPr>
          </a:p>
          <a:p>
            <a:pPr marL="287020" lvl="1" indent="-285750">
              <a:buFont typeface="Arial" panose="020B0604020202020204" pitchFamily="34" charset="0"/>
              <a:buChar char="•"/>
            </a:pPr>
            <a:r>
              <a:rPr lang="en-US" altLang="ko-KR" sz="1500">
                <a:latin typeface="Arial"/>
                <a:ea typeface="Gulim"/>
                <a:cs typeface="Arial"/>
              </a:rPr>
              <a:t>This is an </a:t>
            </a:r>
            <a:r>
              <a:rPr lang="en-US" altLang="ko-KR" sz="1500" b="1">
                <a:latin typeface="Arial"/>
                <a:ea typeface="Gulim"/>
                <a:cs typeface="Arial"/>
              </a:rPr>
              <a:t>increase from 53%</a:t>
            </a:r>
            <a:r>
              <a:rPr lang="en-US" altLang="ko-KR" sz="1500">
                <a:latin typeface="Arial"/>
                <a:ea typeface="Gulim"/>
                <a:cs typeface="Arial"/>
              </a:rPr>
              <a:t> in December 2020, 47% in December 2019, and 6% in December 2018, the year the CP program launched.</a:t>
            </a:r>
          </a:p>
          <a:p>
            <a:pPr marL="287020" lvl="1" indent="-285750">
              <a:buFont typeface="Arial" panose="020B0604020202020204" pitchFamily="34" charset="0"/>
              <a:buChar char="•"/>
            </a:pPr>
            <a:endParaRPr lang="en-US" altLang="ko-KR" sz="1500">
              <a:ea typeface="Gulim" pitchFamily="34" charset="-127"/>
              <a:cs typeface="Arial" charset="0"/>
            </a:endParaRPr>
          </a:p>
        </p:txBody>
      </p:sp>
      <p:sp>
        <p:nvSpPr>
          <p:cNvPr id="7" name="TextBox 6">
            <a:extLst>
              <a:ext uri="{FF2B5EF4-FFF2-40B4-BE49-F238E27FC236}">
                <a16:creationId xmlns:a16="http://schemas.microsoft.com/office/drawing/2014/main" id="{786CD78E-C7F9-4D42-BC6B-6E21F8455ADE}"/>
              </a:ext>
            </a:extLst>
          </p:cNvPr>
          <p:cNvSpPr txBox="1"/>
          <p:nvPr/>
        </p:nvSpPr>
        <p:spPr>
          <a:xfrm>
            <a:off x="232725" y="5829909"/>
            <a:ext cx="8485569" cy="413653"/>
          </a:xfrm>
          <a:prstGeom prst="rect">
            <a:avLst/>
          </a:prstGeom>
          <a:noFill/>
        </p:spPr>
        <p:txBody>
          <a:bodyPr wrap="square" lIns="89611" tIns="44806" rIns="89611" bIns="44806" rtlCol="0" anchor="t">
            <a:spAutoFit/>
          </a:bodyPr>
          <a:lstStyle/>
          <a:p>
            <a:pPr indent="-454660"/>
            <a:r>
              <a:rPr lang="en-US" altLang="ko-KR" sz="1050">
                <a:latin typeface="Arial"/>
                <a:ea typeface="Gulim"/>
                <a:cs typeface="Arial"/>
              </a:rPr>
              <a:t>*Engagement rate represents the % of members enrolled at least 1 day in that month in a CP, who had a Care Plan completed within the past 12 months. Members who have been disenrolled from the program in a given month are not included in the denominator for that month.</a:t>
            </a:r>
            <a:endParaRPr lang="en-US">
              <a:latin typeface="Arial"/>
              <a:ea typeface="Gulim"/>
              <a:cs typeface="Arial"/>
            </a:endParaRPr>
          </a:p>
        </p:txBody>
      </p:sp>
      <p:sp>
        <p:nvSpPr>
          <p:cNvPr id="3" name="TextBox 2">
            <a:extLst>
              <a:ext uri="{FF2B5EF4-FFF2-40B4-BE49-F238E27FC236}">
                <a16:creationId xmlns:a16="http://schemas.microsoft.com/office/drawing/2014/main" id="{4455F068-8C4A-38F2-9D2C-956DCCCF4AF9}"/>
              </a:ext>
            </a:extLst>
          </p:cNvPr>
          <p:cNvSpPr txBox="1"/>
          <p:nvPr/>
        </p:nvSpPr>
        <p:spPr>
          <a:xfrm>
            <a:off x="268112" y="4266251"/>
            <a:ext cx="1849378" cy="205903"/>
          </a:xfrm>
          <a:prstGeom prst="rect">
            <a:avLst/>
          </a:prstGeom>
          <a:noFill/>
        </p:spPr>
        <p:txBody>
          <a:bodyPr rot="0" spcFirstLastPara="0" vertOverflow="overflow" horzOverflow="overflow" vert="horz" wrap="none" lIns="89611" tIns="44806" rIns="89611" bIns="44806" numCol="1" spcCol="0" rtlCol="0" fromWordArt="0" anchor="t" anchorCtr="0" forceAA="0" compatLnSpc="1">
            <a:prstTxWarp prst="textNoShape">
              <a:avLst/>
            </a:prstTxWarp>
            <a:spAutoFit/>
          </a:bodyPr>
          <a:lstStyle/>
          <a:p>
            <a:pPr marL="1270"/>
            <a:r>
              <a:rPr lang="en-US" sz="750" u="sng">
                <a:solidFill>
                  <a:srgbClr val="242424"/>
                </a:solidFill>
                <a:latin typeface="Arial "/>
                <a:cs typeface="Segoe UI"/>
              </a:rPr>
              <a:t>Source</a:t>
            </a:r>
            <a:r>
              <a:rPr lang="en-US" sz="750">
                <a:solidFill>
                  <a:srgbClr val="242424"/>
                </a:solidFill>
                <a:latin typeface="Arial "/>
                <a:cs typeface="Segoe UI"/>
              </a:rPr>
              <a:t>: Data Warehouse, April 3, 2023</a:t>
            </a:r>
            <a:endParaRPr lang="en-US" sz="750">
              <a:latin typeface="Arial "/>
            </a:endParaRPr>
          </a:p>
        </p:txBody>
      </p:sp>
      <p:sp>
        <p:nvSpPr>
          <p:cNvPr id="8" name="TextBox 7">
            <a:extLst>
              <a:ext uri="{FF2B5EF4-FFF2-40B4-BE49-F238E27FC236}">
                <a16:creationId xmlns:a16="http://schemas.microsoft.com/office/drawing/2014/main" id="{3CD79851-F06F-0312-9029-1FD4134158A3}"/>
              </a:ext>
            </a:extLst>
          </p:cNvPr>
          <p:cNvSpPr txBox="1"/>
          <p:nvPr/>
        </p:nvSpPr>
        <p:spPr>
          <a:xfrm>
            <a:off x="4428343" y="1343068"/>
            <a:ext cx="1666369" cy="228987"/>
          </a:xfrm>
          <a:prstGeom prst="rect">
            <a:avLst/>
          </a:prstGeom>
          <a:noFill/>
        </p:spPr>
        <p:txBody>
          <a:bodyPr wrap="square" lIns="89611" tIns="44806" rIns="89611" bIns="44806" rtlCol="0">
            <a:spAutoFit/>
          </a:bodyPr>
          <a:lstStyle/>
          <a:p>
            <a:pPr marL="1588"/>
            <a:r>
              <a:rPr lang="en-US" sz="900" b="1">
                <a:latin typeface="+mn-lt"/>
                <a:cs typeface="Calibri" panose="020F0502020204030204" pitchFamily="34" charset="0"/>
              </a:rPr>
              <a:t>Start of MA COVID-19 PHE</a:t>
            </a:r>
          </a:p>
        </p:txBody>
      </p:sp>
      <p:cxnSp>
        <p:nvCxnSpPr>
          <p:cNvPr id="9" name="Straight Arrow Connector 8">
            <a:extLst>
              <a:ext uri="{FF2B5EF4-FFF2-40B4-BE49-F238E27FC236}">
                <a16:creationId xmlns:a16="http://schemas.microsoft.com/office/drawing/2014/main" id="{29959273-3F39-6F1C-3D6C-8CDEB4C9016C}"/>
              </a:ext>
            </a:extLst>
          </p:cNvPr>
          <p:cNvCxnSpPr/>
          <p:nvPr/>
        </p:nvCxnSpPr>
        <p:spPr>
          <a:xfrm>
            <a:off x="4478280" y="1382556"/>
            <a:ext cx="5909" cy="2103120"/>
          </a:xfrm>
          <a:prstGeom prst="straightConnector1">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0" name="Chart 9">
            <a:extLst>
              <a:ext uri="{FF2B5EF4-FFF2-40B4-BE49-F238E27FC236}">
                <a16:creationId xmlns:a16="http://schemas.microsoft.com/office/drawing/2014/main" id="{29C1EACA-A0E6-A7EF-3F4D-227313CC1AC5}"/>
              </a:ext>
            </a:extLst>
          </p:cNvPr>
          <p:cNvGraphicFramePr>
            <a:graphicFrameLocks/>
          </p:cNvGraphicFramePr>
          <p:nvPr/>
        </p:nvGraphicFramePr>
        <p:xfrm>
          <a:off x="265911" y="796528"/>
          <a:ext cx="8397000" cy="346972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057848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A95BADE-3193-3E40-A985-D4AC1FEFA5F7}"/>
              </a:ext>
            </a:extLst>
          </p:cNvPr>
          <p:cNvSpPr/>
          <p:nvPr/>
        </p:nvSpPr>
        <p:spPr>
          <a:xfrm>
            <a:off x="274811" y="2758145"/>
            <a:ext cx="8411816" cy="358332"/>
          </a:xfrm>
          <a:prstGeom prst="rect">
            <a:avLst/>
          </a:prstGeom>
          <a:solidFill>
            <a:schemeClr val="accent4">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aphicFrame>
        <p:nvGraphicFramePr>
          <p:cNvPr id="5" name="Object 4" hidden="1">
            <a:extLst>
              <a:ext uri="{FF2B5EF4-FFF2-40B4-BE49-F238E27FC236}">
                <a16:creationId xmlns:a16="http://schemas.microsoft.com/office/drawing/2014/main" id="{2908EDFC-01BF-4D81-9D4A-87E93504521C}"/>
              </a:ext>
            </a:extLst>
          </p:cNvPr>
          <p:cNvGraphicFramePr>
            <a:graphicFrameLocks noChangeAspect="1"/>
          </p:cNvGraphicFramePr>
          <p:nvPr>
            <p:custDataLst>
              <p:tags r:id="rId1"/>
            </p:custDataLst>
          </p:nvPr>
        </p:nvGraphicFramePr>
        <p:xfrm>
          <a:off x="1556" y="1557"/>
          <a:ext cx="1556" cy="1556"/>
        </p:xfrm>
        <a:graphic>
          <a:graphicData uri="http://schemas.openxmlformats.org/presentationml/2006/ole">
            <mc:AlternateContent xmlns:mc="http://schemas.openxmlformats.org/markup-compatibility/2006">
              <mc:Choice xmlns:v="urn:schemas-microsoft-com:vml" Requires="v">
                <p:oleObj name="think-cell Slide" r:id="rId4" imgW="395" imgH="396" progId="TCLayout.ActiveDocument.1">
                  <p:embed/>
                </p:oleObj>
              </mc:Choice>
              <mc:Fallback>
                <p:oleObj name="think-cell Slide" r:id="rId4" imgW="395" imgH="396" progId="TCLayout.ActiveDocument.1">
                  <p:embed/>
                  <p:pic>
                    <p:nvPicPr>
                      <p:cNvPr id="5" name="Object 4" hidden="1">
                        <a:extLst>
                          <a:ext uri="{FF2B5EF4-FFF2-40B4-BE49-F238E27FC236}">
                            <a16:creationId xmlns:a16="http://schemas.microsoft.com/office/drawing/2014/main" id="{2908EDFC-01BF-4D81-9D4A-87E93504521C}"/>
                          </a:ext>
                        </a:extLst>
                      </p:cNvPr>
                      <p:cNvPicPr/>
                      <p:nvPr/>
                    </p:nvPicPr>
                    <p:blipFill>
                      <a:blip r:embed="rId5"/>
                      <a:stretch>
                        <a:fillRect/>
                      </a:stretch>
                    </p:blipFill>
                    <p:spPr>
                      <a:xfrm>
                        <a:off x="1556" y="1557"/>
                        <a:ext cx="1556" cy="1556"/>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E73DCF9-30A4-4B25-8BAE-DD0C71D4F5BB}"/>
              </a:ext>
            </a:extLst>
          </p:cNvPr>
          <p:cNvSpPr/>
          <p:nvPr>
            <p:custDataLst>
              <p:tags r:id="rId2"/>
            </p:custDataLst>
          </p:nvPr>
        </p:nvSpPr>
        <p:spPr>
          <a:xfrm>
            <a:off x="0" y="0"/>
            <a:ext cx="155581" cy="155590"/>
          </a:xfrm>
          <a:prstGeom prst="rect">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en-US">
              <a:solidFill>
                <a:schemeClr val="tx1"/>
              </a:solidFill>
              <a:latin typeface="Arial"/>
              <a:ea typeface="ＭＳ Ｐゴシック"/>
              <a:sym typeface="Arial"/>
            </a:endParaRPr>
          </a:p>
        </p:txBody>
      </p:sp>
      <p:sp>
        <p:nvSpPr>
          <p:cNvPr id="2" name="Title 1">
            <a:extLst>
              <a:ext uri="{FF2B5EF4-FFF2-40B4-BE49-F238E27FC236}">
                <a16:creationId xmlns:a16="http://schemas.microsoft.com/office/drawing/2014/main" id="{7F8EE2F3-0A9E-4309-860C-D8FCA3A4A54D}"/>
              </a:ext>
            </a:extLst>
          </p:cNvPr>
          <p:cNvSpPr>
            <a:spLocks noGrp="1"/>
          </p:cNvSpPr>
          <p:nvPr>
            <p:ph type="title"/>
          </p:nvPr>
        </p:nvSpPr>
        <p:spPr/>
        <p:txBody>
          <a:bodyPr/>
          <a:lstStyle/>
          <a:p>
            <a:r>
              <a:rPr lang="en-US" altLang="en-US"/>
              <a:t>Contents</a:t>
            </a:r>
            <a:endParaRPr lang="en-US"/>
          </a:p>
        </p:txBody>
      </p:sp>
      <p:sp>
        <p:nvSpPr>
          <p:cNvPr id="8" name="Rectangle 8">
            <a:extLst>
              <a:ext uri="{FF2B5EF4-FFF2-40B4-BE49-F238E27FC236}">
                <a16:creationId xmlns:a16="http://schemas.microsoft.com/office/drawing/2014/main" id="{D30A8308-6484-A830-D8C5-AFE0763AC163}"/>
              </a:ext>
            </a:extLst>
          </p:cNvPr>
          <p:cNvSpPr txBox="1"/>
          <p:nvPr/>
        </p:nvSpPr>
        <p:spPr>
          <a:xfrm>
            <a:off x="481328" y="1008482"/>
            <a:ext cx="7998781" cy="451405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defRPr>
            </a:lvl1pPr>
            <a:lvl2pPr marL="193675" indent="-192088" defTabSz="895350" eaLnBrk="1" hangingPunct="1">
              <a:buClr>
                <a:schemeClr val="tx2"/>
              </a:buClr>
              <a:buSzPct val="125000"/>
              <a:buFont typeface="Arial" charset="0"/>
              <a:buChar char="▪"/>
              <a:defRPr baseline="0">
                <a:latin typeface="+mn-lt"/>
              </a:defRPr>
            </a:lvl2pPr>
            <a:lvl3pPr marL="457200" indent="-261938" defTabSz="895350" eaLnBrk="1" hangingPunct="1">
              <a:buClr>
                <a:schemeClr val="tx2"/>
              </a:buClr>
              <a:buSzPct val="120000"/>
              <a:buFont typeface="Arial" charset="0"/>
              <a:buChar char="–"/>
              <a:defRPr baseline="0">
                <a:latin typeface="+mn-lt"/>
              </a:defRPr>
            </a:lvl3pPr>
            <a:lvl4pPr marL="614363" indent="-155575" defTabSz="895350" eaLnBrk="1" hangingPunct="1">
              <a:buClr>
                <a:schemeClr val="tx2"/>
              </a:buClr>
              <a:buSzPct val="120000"/>
              <a:buFont typeface="Arial" charset="0"/>
              <a:buChar char="▫"/>
              <a:defRPr baseline="0">
                <a:latin typeface="+mn-lt"/>
              </a:defRPr>
            </a:lvl4pPr>
            <a:lvl5pPr marL="749808"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233045" lvl="1" indent="-231775">
              <a:spcAft>
                <a:spcPts val="200"/>
              </a:spcAft>
              <a:buClrTx/>
              <a:buSzPct val="100000"/>
              <a:buFont typeface="Wingdings" panose="05000000000000000000" pitchFamily="2" charset="2"/>
              <a:buChar char="§"/>
            </a:pPr>
            <a:r>
              <a:rPr lang="en-US" sz="1800"/>
              <a:t>MassHealth Restructuring Update: Background and Context</a:t>
            </a:r>
            <a:endParaRPr lang="en-US"/>
          </a:p>
          <a:p>
            <a:pPr marL="233045" lvl="1" indent="-231775">
              <a:spcAft>
                <a:spcPts val="200"/>
              </a:spcAft>
              <a:buClrTx/>
              <a:buSzPct val="100000"/>
              <a:buFont typeface="Wingdings" panose="05000000000000000000" pitchFamily="2" charset="2"/>
              <a:buChar char="§"/>
            </a:pPr>
            <a:endParaRPr lang="en-US" sz="1800" b="1">
              <a:cs typeface="Arial"/>
            </a:endParaRPr>
          </a:p>
          <a:p>
            <a:pPr marL="496570" lvl="2" indent="-231775">
              <a:spcAft>
                <a:spcPts val="200"/>
              </a:spcAft>
              <a:buClrTx/>
              <a:buSzPct val="100000"/>
              <a:buFont typeface="Wingdings" panose="05000000000000000000" pitchFamily="2" charset="2"/>
              <a:buChar char="§"/>
            </a:pPr>
            <a:r>
              <a:rPr lang="en-US" sz="1800"/>
              <a:t>Delivery system reform updates</a:t>
            </a:r>
            <a:endParaRPr lang="en-US" sz="1800">
              <a:cs typeface="Arial"/>
            </a:endParaRPr>
          </a:p>
          <a:p>
            <a:pPr marL="789495" lvl="4" indent="-231775">
              <a:spcAft>
                <a:spcPts val="200"/>
              </a:spcAft>
              <a:buClrTx/>
              <a:buSzPct val="100000"/>
              <a:buFont typeface="Wingdings" panose="05000000000000000000" pitchFamily="2" charset="2"/>
              <a:buChar char="§"/>
            </a:pPr>
            <a:r>
              <a:rPr lang="en-US" sz="1800"/>
              <a:t>ACOs </a:t>
            </a:r>
          </a:p>
          <a:p>
            <a:pPr marL="789495" lvl="4" indent="-231775">
              <a:spcAft>
                <a:spcPts val="200"/>
              </a:spcAft>
              <a:buClrTx/>
              <a:buSzPct val="100000"/>
              <a:buFont typeface="Wingdings" panose="05000000000000000000" pitchFamily="2" charset="2"/>
              <a:buChar char="§"/>
            </a:pPr>
            <a:r>
              <a:rPr lang="en-US" sz="1800">
                <a:cs typeface="Arial"/>
              </a:rPr>
              <a:t>Flexible Services </a:t>
            </a:r>
          </a:p>
          <a:p>
            <a:pPr marL="789495" lvl="4" indent="-231775">
              <a:spcAft>
                <a:spcPts val="200"/>
              </a:spcAft>
              <a:buClrTx/>
              <a:buSzPct val="100000"/>
              <a:buFont typeface="Wingdings" panose="05000000000000000000" pitchFamily="2" charset="2"/>
              <a:buChar char="§"/>
            </a:pPr>
            <a:r>
              <a:rPr lang="en-US" sz="1800"/>
              <a:t>CPs  </a:t>
            </a:r>
          </a:p>
          <a:p>
            <a:pPr marL="789495" lvl="4" indent="-231775">
              <a:spcAft>
                <a:spcPts val="200"/>
              </a:spcAft>
              <a:buClrTx/>
              <a:buSzPct val="100000"/>
              <a:buFont typeface="Wingdings" panose="05000000000000000000" pitchFamily="2" charset="2"/>
              <a:buChar char="§"/>
            </a:pPr>
            <a:r>
              <a:rPr lang="en-US" sz="1800"/>
              <a:t>DSRIP</a:t>
            </a:r>
          </a:p>
          <a:p>
            <a:pPr marL="557720" lvl="4" indent="0">
              <a:spcAft>
                <a:spcPts val="200"/>
              </a:spcAft>
              <a:buClrTx/>
              <a:buSzPct val="100000"/>
              <a:buNone/>
            </a:pPr>
            <a:endParaRPr lang="en-US" sz="1800"/>
          </a:p>
          <a:p>
            <a:pPr marL="496570" lvl="2" indent="-231775">
              <a:spcAft>
                <a:spcPts val="200"/>
              </a:spcAft>
              <a:buClrTx/>
              <a:buSzPct val="100000"/>
              <a:buFont typeface="Wingdings" panose="05000000000000000000" pitchFamily="2" charset="2"/>
              <a:buChar char="§"/>
            </a:pPr>
            <a:r>
              <a:rPr lang="en-US" sz="1800"/>
              <a:t>Quality and member experience data: updates and trends </a:t>
            </a:r>
          </a:p>
          <a:p>
            <a:pPr marL="653733" lvl="3" indent="-231775">
              <a:spcAft>
                <a:spcPts val="200"/>
              </a:spcAft>
              <a:buClrTx/>
              <a:buSzPct val="100000"/>
              <a:buFont typeface="Wingdings" panose="05000000000000000000" pitchFamily="2" charset="2"/>
              <a:buChar char="§"/>
            </a:pPr>
            <a:r>
              <a:rPr lang="en-US" sz="1800">
                <a:cs typeface="Arial"/>
              </a:rPr>
              <a:t>Quality </a:t>
            </a:r>
          </a:p>
          <a:p>
            <a:pPr marL="653733" lvl="3" indent="-231775">
              <a:spcAft>
                <a:spcPts val="200"/>
              </a:spcAft>
              <a:buClrTx/>
              <a:buSzPct val="100000"/>
              <a:buFont typeface="Wingdings" panose="05000000000000000000" pitchFamily="2" charset="2"/>
              <a:buChar char="§"/>
            </a:pPr>
            <a:r>
              <a:rPr lang="en-US" sz="1800">
                <a:cs typeface="Arial"/>
              </a:rPr>
              <a:t>Member Experience</a:t>
            </a:r>
          </a:p>
          <a:p>
            <a:pPr marL="421958" lvl="3" indent="0">
              <a:spcAft>
                <a:spcPts val="200"/>
              </a:spcAft>
              <a:buClrTx/>
              <a:buSzPct val="100000"/>
              <a:buNone/>
            </a:pPr>
            <a:endParaRPr lang="en-US" sz="1800"/>
          </a:p>
          <a:p>
            <a:pPr marL="496570" lvl="2" indent="-231775">
              <a:spcAft>
                <a:spcPts val="200"/>
              </a:spcAft>
              <a:buClrTx/>
              <a:buSzPct val="100000"/>
              <a:buFont typeface="Wingdings" panose="05000000000000000000" pitchFamily="2" charset="2"/>
              <a:buChar char="§"/>
            </a:pPr>
            <a:r>
              <a:rPr lang="en-US" sz="1800"/>
              <a:t>Cost data: update and trends</a:t>
            </a:r>
          </a:p>
          <a:p>
            <a:pPr marL="1270" lvl="1" indent="0">
              <a:spcAft>
                <a:spcPts val="200"/>
              </a:spcAft>
              <a:buClrTx/>
              <a:buSzPct val="100000"/>
              <a:buNone/>
            </a:pPr>
            <a:endParaRPr lang="en-US" sz="1800" b="1">
              <a:cs typeface="Arial"/>
            </a:endParaRPr>
          </a:p>
          <a:p>
            <a:pPr marL="233045" lvl="1" indent="-231775">
              <a:spcAft>
                <a:spcPts val="200"/>
              </a:spcAft>
              <a:buClrTx/>
              <a:buSzPct val="100000"/>
              <a:buFont typeface="Wingdings" panose="05000000000000000000" pitchFamily="2" charset="2"/>
              <a:buChar char="§"/>
            </a:pPr>
            <a:r>
              <a:rPr lang="en-US" sz="1800"/>
              <a:t>Current 1115 Demonstration and Opportunity for Feedback and Questions</a:t>
            </a:r>
            <a:endParaRPr lang="en-US" sz="1800">
              <a:cs typeface="Arial"/>
            </a:endParaRPr>
          </a:p>
        </p:txBody>
      </p:sp>
    </p:spTree>
    <p:extLst>
      <p:ext uri="{BB962C8B-B14F-4D97-AF65-F5344CB8AC3E}">
        <p14:creationId xmlns:p14="http://schemas.microsoft.com/office/powerpoint/2010/main" val="27331950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Overview of DSRIP Program</a:t>
            </a:r>
          </a:p>
        </p:txBody>
      </p:sp>
      <p:sp>
        <p:nvSpPr>
          <p:cNvPr id="10" name="TextBox 9">
            <a:extLst>
              <a:ext uri="{FF2B5EF4-FFF2-40B4-BE49-F238E27FC236}">
                <a16:creationId xmlns:a16="http://schemas.microsoft.com/office/drawing/2014/main" id="{DE962819-B8F9-400F-A746-DBFF18B2680A}"/>
              </a:ext>
            </a:extLst>
          </p:cNvPr>
          <p:cNvSpPr txBox="1"/>
          <p:nvPr/>
        </p:nvSpPr>
        <p:spPr>
          <a:xfrm>
            <a:off x="230849" y="599824"/>
            <a:ext cx="8453564" cy="5261127"/>
          </a:xfrm>
          <a:prstGeom prst="rect">
            <a:avLst/>
          </a:prstGeom>
          <a:noFill/>
        </p:spPr>
        <p:txBody>
          <a:bodyPr wrap="square" lIns="89606" tIns="44803" rIns="89606" bIns="44803" rtlCol="0" anchor="t">
            <a:spAutoFit/>
          </a:bodyPr>
          <a:lstStyle/>
          <a:p>
            <a:pPr marL="287020" lvl="1" indent="-285115">
              <a:buFont typeface="Arial" panose="020B0604020202020204" pitchFamily="34" charset="0"/>
              <a:buChar char="•"/>
            </a:pPr>
            <a:r>
              <a:rPr lang="en-US" altLang="ko-KR" sz="1400">
                <a:latin typeface="Arial"/>
                <a:ea typeface="Gulim"/>
                <a:cs typeface="Arial"/>
              </a:rPr>
              <a:t>The </a:t>
            </a:r>
            <a:r>
              <a:rPr lang="en-US" altLang="ko-KR" sz="1400" b="1">
                <a:latin typeface="Arial"/>
                <a:ea typeface="Gulim"/>
                <a:cs typeface="Arial"/>
              </a:rPr>
              <a:t>Delivery System Reform Incentive Payment (DSRIP) </a:t>
            </a:r>
            <a:r>
              <a:rPr lang="en-US" altLang="ko-KR" sz="1400">
                <a:latin typeface="Arial"/>
                <a:ea typeface="Gulim"/>
                <a:cs typeface="Arial"/>
              </a:rPr>
              <a:t>program is a </a:t>
            </a:r>
            <a:r>
              <a:rPr lang="en-US" altLang="ko-KR" sz="1400" b="1">
                <a:latin typeface="Arial"/>
                <a:ea typeface="Gulim"/>
                <a:cs typeface="Arial"/>
              </a:rPr>
              <a:t>$1.8 billion</a:t>
            </a:r>
            <a:r>
              <a:rPr lang="en-US" altLang="ko-KR" sz="1400">
                <a:latin typeface="Arial"/>
                <a:ea typeface="Gulim"/>
                <a:cs typeface="Arial"/>
              </a:rPr>
              <a:t>, five-year investment program authorized through MassHealth’s 1115 demonstration to support MassHealth’s restructuring efforts</a:t>
            </a:r>
          </a:p>
          <a:p>
            <a:pPr marL="287020" lvl="1" indent="-285115">
              <a:buFont typeface="Arial" panose="020B0604020202020204" pitchFamily="34" charset="0"/>
              <a:buChar char="•"/>
            </a:pPr>
            <a:endParaRPr lang="en-US" altLang="ko-KR" sz="1400">
              <a:latin typeface="Arial"/>
              <a:ea typeface="Gulim"/>
              <a:cs typeface="Arial"/>
            </a:endParaRPr>
          </a:p>
          <a:p>
            <a:pPr marL="287020" lvl="1" indent="-285115">
              <a:buFont typeface="Arial" panose="020B0604020202020204" pitchFamily="34" charset="0"/>
              <a:buChar char="•"/>
            </a:pPr>
            <a:r>
              <a:rPr lang="en-US" altLang="ko-KR" sz="1400">
                <a:latin typeface="Arial"/>
                <a:ea typeface="Gulim"/>
                <a:cs typeface="Arial"/>
              </a:rPr>
              <a:t>ACOs and CPs used DSRIP funds to </a:t>
            </a:r>
            <a:r>
              <a:rPr lang="en-US" altLang="ko-KR" sz="1400" b="1">
                <a:latin typeface="Arial"/>
                <a:ea typeface="Gulim"/>
                <a:cs typeface="Arial"/>
              </a:rPr>
              <a:t>design and test innovative programs</a:t>
            </a:r>
            <a:r>
              <a:rPr lang="en-US" altLang="ko-KR" sz="1400">
                <a:latin typeface="Arial"/>
                <a:ea typeface="Gulim"/>
                <a:cs typeface="Arial"/>
              </a:rPr>
              <a:t>, with the expectation that they measure those programs’ outcomes, </a:t>
            </a:r>
            <a:r>
              <a:rPr lang="en-US" altLang="ko-KR" sz="1400" b="1">
                <a:latin typeface="Arial"/>
                <a:ea typeface="Gulim"/>
                <a:cs typeface="Arial"/>
              </a:rPr>
              <a:t>and to stand up infrastructure required for population health management</a:t>
            </a:r>
            <a:endParaRPr lang="en-US" altLang="ko-KR" sz="1400">
              <a:latin typeface="Arial"/>
              <a:ea typeface="Gulim"/>
              <a:cs typeface="Arial"/>
            </a:endParaRPr>
          </a:p>
          <a:p>
            <a:pPr marL="1270" lvl="1"/>
            <a:r>
              <a:rPr lang="en-US" altLang="ko-KR" sz="1400">
                <a:latin typeface="Arial"/>
                <a:ea typeface="Gulim"/>
                <a:cs typeface="Arial"/>
              </a:rPr>
              <a:t>  </a:t>
            </a:r>
            <a:endParaRPr lang="en-US" altLang="ko-KR" sz="1400">
              <a:ea typeface="Gulim"/>
            </a:endParaRPr>
          </a:p>
          <a:p>
            <a:pPr marL="287020" lvl="1" indent="-285115">
              <a:buFont typeface="Arial" panose="020B0604020202020204" pitchFamily="34" charset="0"/>
              <a:buChar char="•"/>
            </a:pPr>
            <a:r>
              <a:rPr lang="en-US" altLang="ko-KR" sz="1400">
                <a:latin typeface="Arial"/>
                <a:ea typeface="Gulim"/>
                <a:cs typeface="Arial"/>
              </a:rPr>
              <a:t>In CY2021, </a:t>
            </a:r>
            <a:r>
              <a:rPr lang="en-US" altLang="ko-KR" sz="1400" b="1">
                <a:latin typeface="Arial"/>
                <a:ea typeface="Gulim"/>
                <a:cs typeface="Arial"/>
              </a:rPr>
              <a:t>ACOs and CPs spent $205.4M </a:t>
            </a:r>
            <a:r>
              <a:rPr lang="en-US" altLang="ko-KR" sz="1400">
                <a:latin typeface="Arial"/>
                <a:ea typeface="Gulim"/>
                <a:cs typeface="Arial"/>
              </a:rPr>
              <a:t>in DSRIP funding:</a:t>
            </a:r>
            <a:endParaRPr lang="en-US" altLang="ko-KR" sz="1400">
              <a:ea typeface="Gulim"/>
            </a:endParaRPr>
          </a:p>
          <a:p>
            <a:pPr marL="743585" lvl="2" indent="-285115">
              <a:buFont typeface="Arial" panose="020B0604020202020204" pitchFamily="34" charset="0"/>
              <a:buChar char="•"/>
            </a:pPr>
            <a:r>
              <a:rPr lang="en-US" altLang="ko-KR" sz="1400" b="1">
                <a:latin typeface="Arial"/>
                <a:ea typeface="Gulim"/>
                <a:cs typeface="Arial"/>
              </a:rPr>
              <a:t>$110.1M </a:t>
            </a:r>
            <a:r>
              <a:rPr lang="en-US" altLang="ko-KR" sz="1400">
                <a:latin typeface="Arial"/>
                <a:ea typeface="Gulim"/>
                <a:cs typeface="Arial"/>
              </a:rPr>
              <a:t>by ACOs (Startup/Ongoing: $87.5M; and Flexible Services: $22.6M)* </a:t>
            </a:r>
            <a:endParaRPr lang="en-US" sz="1400">
              <a:cs typeface="Arial" charset="0"/>
            </a:endParaRPr>
          </a:p>
          <a:p>
            <a:pPr marL="743585" lvl="2" indent="-285115">
              <a:buFont typeface="Arial" panose="020B0604020202020204" pitchFamily="34" charset="0"/>
              <a:buChar char="•"/>
            </a:pPr>
            <a:r>
              <a:rPr lang="en-US" altLang="ko-KR" sz="1400" b="1">
                <a:latin typeface="Arial"/>
                <a:ea typeface="Gulim"/>
                <a:cs typeface="Arial"/>
              </a:rPr>
              <a:t>$95.3M </a:t>
            </a:r>
            <a:r>
              <a:rPr lang="en-US" altLang="ko-KR" sz="1400">
                <a:latin typeface="Arial"/>
                <a:ea typeface="Gulim"/>
                <a:cs typeface="Arial"/>
              </a:rPr>
              <a:t>by CPs (Infrastructure and Care Coordination)</a:t>
            </a:r>
            <a:endParaRPr lang="en-US" altLang="ko-KR" sz="1400">
              <a:ea typeface="Gulim"/>
              <a:cs typeface="Arial" charset="0"/>
            </a:endParaRPr>
          </a:p>
          <a:p>
            <a:pPr marL="287020" lvl="1" indent="-285115">
              <a:buFont typeface="Arial" panose="020B0604020202020204" pitchFamily="34" charset="0"/>
              <a:buChar char="•"/>
            </a:pPr>
            <a:endParaRPr lang="en-US" altLang="ko-KR" sz="1400">
              <a:latin typeface="Arial"/>
              <a:ea typeface="Gulim"/>
              <a:cs typeface="Arial"/>
            </a:endParaRPr>
          </a:p>
          <a:p>
            <a:pPr marL="287020" indent="-285115">
              <a:buFont typeface="Arial" panose="020B0604020202020204" pitchFamily="34" charset="0"/>
              <a:buChar char="•"/>
            </a:pPr>
            <a:r>
              <a:rPr lang="en-US" altLang="ko-KR" sz="1400">
                <a:latin typeface="Arial"/>
                <a:ea typeface="Gulim"/>
                <a:cs typeface="Arial"/>
              </a:rPr>
              <a:t>The most common type of DSRIP-funded ACO program in CY2021 was </a:t>
            </a:r>
            <a:r>
              <a:rPr lang="en-US" altLang="ko-KR" sz="1400" b="1">
                <a:latin typeface="Arial"/>
                <a:ea typeface="Gulim"/>
                <a:cs typeface="Arial"/>
              </a:rPr>
              <a:t>care coordination and care management programs </a:t>
            </a:r>
            <a:r>
              <a:rPr lang="en-US" altLang="ko-KR" sz="1400">
                <a:latin typeface="Arial"/>
                <a:ea typeface="Gulim"/>
                <a:cs typeface="Arial"/>
              </a:rPr>
              <a:t>(338 programs costing $49M; e.g., embedding community health workers in EDs to help members navigate the health care system and share resources upon ED departure)**</a:t>
            </a:r>
          </a:p>
          <a:p>
            <a:pPr marL="287020" indent="-285115">
              <a:buFont typeface="Arial" panose="020B0604020202020204" pitchFamily="34" charset="0"/>
              <a:buChar char="•"/>
            </a:pPr>
            <a:endParaRPr lang="en-US" altLang="ko-KR" sz="1400">
              <a:latin typeface="Arial"/>
              <a:ea typeface="Gulim"/>
              <a:cs typeface="Arial"/>
            </a:endParaRPr>
          </a:p>
          <a:p>
            <a:pPr marL="287020" indent="-285115">
              <a:buFont typeface="Arial" panose="020B0604020202020204" pitchFamily="34" charset="0"/>
              <a:buChar char="•"/>
            </a:pPr>
            <a:r>
              <a:rPr lang="en-US" altLang="ko-KR" sz="1400">
                <a:latin typeface="Arial"/>
                <a:ea typeface="Gulim"/>
                <a:cs typeface="Arial"/>
              </a:rPr>
              <a:t>From 7/1/18 to 12/31/21, ACOs and CPs cumulatively spent </a:t>
            </a:r>
            <a:r>
              <a:rPr lang="en-US" altLang="ko-KR" sz="1400" b="1">
                <a:latin typeface="Arial"/>
                <a:ea typeface="Gulim"/>
                <a:cs typeface="Arial"/>
              </a:rPr>
              <a:t>$962.8M</a:t>
            </a:r>
            <a:r>
              <a:rPr lang="en-US" altLang="ko-KR" sz="1400">
                <a:latin typeface="Arial"/>
                <a:ea typeface="Gulim"/>
                <a:cs typeface="Arial"/>
              </a:rPr>
              <a:t> in DSRIP funding:</a:t>
            </a:r>
            <a:endParaRPr lang="en-US" sz="1400">
              <a:ea typeface="Gulim"/>
              <a:cs typeface="Arial" charset="0"/>
            </a:endParaRPr>
          </a:p>
          <a:p>
            <a:pPr marL="743585" lvl="1" indent="-285115">
              <a:buFont typeface="Arial" panose="020B0604020202020204" pitchFamily="34" charset="0"/>
              <a:buChar char="•"/>
            </a:pPr>
            <a:r>
              <a:rPr lang="en-US" sz="1400" b="1">
                <a:latin typeface="Arial"/>
                <a:ea typeface="Gulim"/>
                <a:cs typeface="Arial"/>
              </a:rPr>
              <a:t>$673.4M</a:t>
            </a:r>
            <a:r>
              <a:rPr lang="en-US" sz="1400">
                <a:latin typeface="Arial"/>
                <a:ea typeface="Gulim"/>
                <a:cs typeface="Arial"/>
              </a:rPr>
              <a:t> by ACOs (Startup/Ongoing and Flexible Services) </a:t>
            </a:r>
            <a:endParaRPr lang="en-US" sz="1400">
              <a:cs typeface="Arial" charset="0"/>
            </a:endParaRPr>
          </a:p>
          <a:p>
            <a:pPr marL="743585" lvl="1" indent="-285115">
              <a:buFont typeface="Arial" panose="020B0604020202020204" pitchFamily="34" charset="0"/>
              <a:buChar char="•"/>
            </a:pPr>
            <a:r>
              <a:rPr lang="en-US" sz="1400" b="1">
                <a:latin typeface="Arial"/>
                <a:ea typeface="Gulim"/>
                <a:cs typeface="Arial"/>
              </a:rPr>
              <a:t>$289.4M</a:t>
            </a:r>
            <a:r>
              <a:rPr lang="en-US" sz="1400">
                <a:latin typeface="Arial"/>
                <a:ea typeface="Gulim"/>
                <a:cs typeface="Arial"/>
              </a:rPr>
              <a:t> by CPs (Infrastructure and Care Coordination)</a:t>
            </a:r>
            <a:endParaRPr lang="en-US" sz="1400">
              <a:cs typeface="Arial"/>
            </a:endParaRPr>
          </a:p>
          <a:p>
            <a:pPr marL="1270" lvl="1"/>
            <a:endParaRPr lang="en-US" altLang="ko-KR" sz="1400">
              <a:latin typeface="Arial"/>
              <a:ea typeface="Gulim"/>
              <a:cs typeface="Arial"/>
            </a:endParaRPr>
          </a:p>
          <a:p>
            <a:pPr marL="287020" lvl="1" indent="-285115">
              <a:buFont typeface="Arial" panose="020B0604020202020204" pitchFamily="34" charset="0"/>
              <a:buChar char="•"/>
            </a:pPr>
            <a:r>
              <a:rPr lang="en-US" altLang="ko-KR" sz="1400">
                <a:latin typeface="Arial"/>
                <a:ea typeface="Gulim"/>
                <a:cs typeface="Arial"/>
              </a:rPr>
              <a:t>Additionally, </a:t>
            </a:r>
            <a:r>
              <a:rPr lang="en-US" altLang="ko-KR" sz="1400" b="1">
                <a:latin typeface="Arial"/>
                <a:ea typeface="Gulim"/>
                <a:cs typeface="Arial"/>
              </a:rPr>
              <a:t>$5.2M of DSRIP funding was used for Statewide Investments in 2021 </a:t>
            </a:r>
            <a:r>
              <a:rPr lang="en-US" altLang="ko-KR" sz="1400">
                <a:latin typeface="Arial"/>
                <a:ea typeface="Gulim"/>
                <a:cs typeface="Arial"/>
              </a:rPr>
              <a:t>to support workforce development (training, hiring, retention), technical assistance for ACOs and CPs, and related initiatives. </a:t>
            </a:r>
            <a:endParaRPr lang="en-US" altLang="ko-KR" sz="1400">
              <a:ea typeface="Gulim"/>
            </a:endParaRPr>
          </a:p>
          <a:p>
            <a:pPr marL="287020" lvl="1" indent="-285115">
              <a:buFont typeface="Arial" panose="020B0604020202020204" pitchFamily="34" charset="0"/>
              <a:buChar char="•"/>
            </a:pPr>
            <a:endParaRPr lang="en-US" altLang="ko-KR" sz="1400">
              <a:ea typeface="Gulim" pitchFamily="34" charset="-127"/>
              <a:cs typeface="Arial" charset="0"/>
            </a:endParaRPr>
          </a:p>
        </p:txBody>
      </p:sp>
    </p:spTree>
    <p:extLst>
      <p:ext uri="{BB962C8B-B14F-4D97-AF65-F5344CB8AC3E}">
        <p14:creationId xmlns:p14="http://schemas.microsoft.com/office/powerpoint/2010/main" val="29094683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7599E5CF-D696-4E89-AEEE-524E8743262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6" progId="TCLayout.ActiveDocument.1">
                  <p:embed/>
                </p:oleObj>
              </mc:Choice>
              <mc:Fallback>
                <p:oleObj name="think-cell Slide" r:id="rId4" imgW="395" imgH="396" progId="TCLayout.ActiveDocument.1">
                  <p:embed/>
                  <p:pic>
                    <p:nvPicPr>
                      <p:cNvPr id="4" name="Object 3" hidden="1">
                        <a:extLst>
                          <a:ext uri="{FF2B5EF4-FFF2-40B4-BE49-F238E27FC236}">
                            <a16:creationId xmlns:a16="http://schemas.microsoft.com/office/drawing/2014/main" id="{7599E5CF-D696-4E89-AEEE-524E8743262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p>
            <a:r>
              <a:rPr lang="en-US" sz="1850"/>
              <a:t>2021 DSRIP I</a:t>
            </a:r>
            <a:r>
              <a:rPr lang="en-US"/>
              <a:t>nvestments</a:t>
            </a:r>
            <a:r>
              <a:rPr lang="en-US" sz="1850"/>
              <a:t>: by the Numbers</a:t>
            </a:r>
          </a:p>
        </p:txBody>
      </p:sp>
      <p:sp>
        <p:nvSpPr>
          <p:cNvPr id="6" name="TextBox 5"/>
          <p:cNvSpPr txBox="1"/>
          <p:nvPr/>
        </p:nvSpPr>
        <p:spPr>
          <a:xfrm>
            <a:off x="2279763" y="1092385"/>
            <a:ext cx="6526969" cy="4799469"/>
          </a:xfrm>
          <a:prstGeom prst="rect">
            <a:avLst/>
          </a:prstGeom>
          <a:noFill/>
        </p:spPr>
        <p:txBody>
          <a:bodyPr wrap="square" lIns="89611" tIns="44806" rIns="89611" bIns="44806" rtlCol="0" anchor="t">
            <a:spAutoFit/>
          </a:bodyPr>
          <a:lstStyle/>
          <a:p>
            <a:pPr marL="1270"/>
            <a:r>
              <a:rPr lang="en-US" sz="1800" b="1">
                <a:latin typeface="Arial"/>
                <a:cs typeface="Arial"/>
              </a:rPr>
              <a:t># of different ACO investments/programs </a:t>
            </a:r>
            <a:r>
              <a:rPr lang="en-US" sz="1800">
                <a:latin typeface="Arial"/>
                <a:cs typeface="Arial"/>
              </a:rPr>
              <a:t>supported by DSRIP </a:t>
            </a:r>
            <a:endParaRPr lang="en-US" strike="sngStrike"/>
          </a:p>
          <a:p>
            <a:pPr marL="172720" indent="-171450">
              <a:buFont typeface="Arial" panose="020B0604020202020204" pitchFamily="34" charset="0"/>
              <a:buChar char="•"/>
            </a:pPr>
            <a:r>
              <a:rPr lang="en-US" sz="1800">
                <a:latin typeface="Arial"/>
                <a:cs typeface="Arial"/>
              </a:rPr>
              <a:t>Initiatives implemented by ACOs to improve quality of member care and lower total cost of care</a:t>
            </a:r>
          </a:p>
          <a:p>
            <a:pPr marL="172720" indent="-171450">
              <a:buFont typeface="Arial" panose="020B0604020202020204" pitchFamily="34" charset="0"/>
              <a:buChar char="•"/>
            </a:pPr>
            <a:endParaRPr lang="en-US" sz="1800">
              <a:cs typeface="Arial" charset="0"/>
            </a:endParaRPr>
          </a:p>
          <a:p>
            <a:pPr marL="1270"/>
            <a:r>
              <a:rPr lang="en-US" sz="1800" b="1">
                <a:latin typeface="Arial"/>
                <a:cs typeface="Arial"/>
              </a:rPr>
              <a:t>$ spent on personnel/staff </a:t>
            </a:r>
            <a:r>
              <a:rPr lang="en-US" sz="1800">
                <a:latin typeface="Arial"/>
                <a:cs typeface="Arial"/>
              </a:rPr>
              <a:t>by ACOs</a:t>
            </a:r>
            <a:endParaRPr lang="en-US" sz="1800" strike="sngStrike">
              <a:latin typeface="Arial"/>
              <a:cs typeface="Arial"/>
            </a:endParaRPr>
          </a:p>
          <a:p>
            <a:pPr marL="172720" indent="-171450">
              <a:buFont typeface="Arial" panose="020B0604020202020204" pitchFamily="34" charset="0"/>
              <a:buChar char="•"/>
            </a:pPr>
            <a:r>
              <a:rPr lang="en-US" sz="1800">
                <a:latin typeface="Arial"/>
                <a:cs typeface="Arial"/>
              </a:rPr>
              <a:t>Significant investment in workforce (e.g., care coordinators, community health workers, IT staff) to support ACO efforts</a:t>
            </a:r>
          </a:p>
          <a:p>
            <a:pPr marL="172720" indent="-171450">
              <a:buFont typeface="Arial" panose="020B0604020202020204" pitchFamily="34" charset="0"/>
              <a:buChar char="•"/>
            </a:pPr>
            <a:endParaRPr lang="en-US" sz="1800">
              <a:cs typeface="Arial" charset="0"/>
            </a:endParaRPr>
          </a:p>
          <a:p>
            <a:pPr marL="1270"/>
            <a:r>
              <a:rPr lang="en-US" sz="1800" b="1">
                <a:latin typeface="Arial"/>
                <a:cs typeface="Arial"/>
              </a:rPr>
              <a:t>$ spent on infrastructure </a:t>
            </a:r>
            <a:r>
              <a:rPr lang="en-US" sz="1800">
                <a:latin typeface="Arial"/>
                <a:cs typeface="Arial"/>
              </a:rPr>
              <a:t>by CPs</a:t>
            </a:r>
            <a:endParaRPr lang="en-US" sz="1800" strike="sngStrike">
              <a:solidFill>
                <a:srgbClr val="FF0000"/>
              </a:solidFill>
              <a:latin typeface="Arial"/>
              <a:cs typeface="Arial"/>
            </a:endParaRPr>
          </a:p>
          <a:p>
            <a:pPr marL="175895" indent="-174625">
              <a:buFont typeface="Arial" panose="020B0604020202020204" pitchFamily="34" charset="0"/>
              <a:buChar char="•"/>
            </a:pPr>
            <a:r>
              <a:rPr lang="en-US" sz="1800">
                <a:latin typeface="Arial"/>
                <a:cs typeface="Arial"/>
              </a:rPr>
              <a:t>Build out infrastructure to implement CP program, such as establishing workflows, integrating electronic systems, purchasing tablets to facilitate in-person connections, etc.</a:t>
            </a:r>
          </a:p>
          <a:p>
            <a:pPr marL="1270"/>
            <a:endParaRPr lang="en-US" sz="1800">
              <a:cs typeface="Arial" charset="0"/>
            </a:endParaRPr>
          </a:p>
          <a:p>
            <a:pPr marL="1270"/>
            <a:r>
              <a:rPr lang="en-US" sz="1800" b="1">
                <a:latin typeface="Arial"/>
                <a:cs typeface="Arial"/>
              </a:rPr>
              <a:t>$ paid to CPs for care coordination supports </a:t>
            </a:r>
            <a:endParaRPr lang="en-US" sz="1800" b="1" strike="sngStrike">
              <a:latin typeface="Arial"/>
              <a:cs typeface="Arial"/>
            </a:endParaRPr>
          </a:p>
          <a:p>
            <a:pPr marL="172720" indent="-171450">
              <a:buFont typeface="Arial" panose="020B0604020202020204" pitchFamily="34" charset="0"/>
              <a:buChar char="•"/>
            </a:pPr>
            <a:r>
              <a:rPr lang="en-US" sz="1800">
                <a:latin typeface="Arial"/>
                <a:cs typeface="Arial"/>
              </a:rPr>
              <a:t>Payments for outreach, assessing needs, care planning, care coordination, etc.</a:t>
            </a:r>
          </a:p>
        </p:txBody>
      </p:sp>
      <p:sp>
        <p:nvSpPr>
          <p:cNvPr id="8" name="TextBox 7">
            <a:extLst>
              <a:ext uri="{FF2B5EF4-FFF2-40B4-BE49-F238E27FC236}">
                <a16:creationId xmlns:a16="http://schemas.microsoft.com/office/drawing/2014/main" id="{ADF22A76-00E1-43B5-9B57-E25DB9367759}"/>
              </a:ext>
            </a:extLst>
          </p:cNvPr>
          <p:cNvSpPr txBox="1"/>
          <p:nvPr/>
        </p:nvSpPr>
        <p:spPr>
          <a:xfrm>
            <a:off x="154706" y="1274247"/>
            <a:ext cx="1897373" cy="644485"/>
          </a:xfrm>
          <a:prstGeom prst="rect">
            <a:avLst/>
          </a:prstGeom>
          <a:noFill/>
        </p:spPr>
        <p:txBody>
          <a:bodyPr wrap="square" lIns="89611" tIns="44806" rIns="89611" bIns="44806" rtlCol="0" anchor="t">
            <a:spAutoFit/>
          </a:bodyPr>
          <a:lstStyle/>
          <a:p>
            <a:pPr marL="1270" algn="r"/>
            <a:r>
              <a:rPr lang="en-US" sz="3600">
                <a:solidFill>
                  <a:schemeClr val="accent4"/>
                </a:solidFill>
                <a:cs typeface="Arial"/>
              </a:rPr>
              <a:t>778</a:t>
            </a:r>
          </a:p>
        </p:txBody>
      </p:sp>
      <p:sp>
        <p:nvSpPr>
          <p:cNvPr id="9" name="TextBox 8">
            <a:extLst>
              <a:ext uri="{FF2B5EF4-FFF2-40B4-BE49-F238E27FC236}">
                <a16:creationId xmlns:a16="http://schemas.microsoft.com/office/drawing/2014/main" id="{A3EFD54A-732F-495C-9808-A90E3C1A6C33}"/>
              </a:ext>
            </a:extLst>
          </p:cNvPr>
          <p:cNvSpPr txBox="1"/>
          <p:nvPr/>
        </p:nvSpPr>
        <p:spPr>
          <a:xfrm>
            <a:off x="154706" y="2415058"/>
            <a:ext cx="1897373" cy="644485"/>
          </a:xfrm>
          <a:prstGeom prst="rect">
            <a:avLst/>
          </a:prstGeom>
          <a:noFill/>
        </p:spPr>
        <p:txBody>
          <a:bodyPr wrap="square" lIns="89611" tIns="44806" rIns="89611" bIns="44806" rtlCol="0" anchor="t">
            <a:spAutoFit/>
          </a:bodyPr>
          <a:lstStyle/>
          <a:p>
            <a:pPr marL="1270" algn="r"/>
            <a:r>
              <a:rPr lang="en-US" sz="3600">
                <a:solidFill>
                  <a:schemeClr val="accent4"/>
                </a:solidFill>
                <a:latin typeface="Arial"/>
                <a:cs typeface="Arial"/>
              </a:rPr>
              <a:t>$65.5M</a:t>
            </a:r>
            <a:endParaRPr lang="en-US">
              <a:solidFill>
                <a:schemeClr val="accent4"/>
              </a:solidFill>
            </a:endParaRPr>
          </a:p>
        </p:txBody>
      </p:sp>
      <p:sp>
        <p:nvSpPr>
          <p:cNvPr id="10" name="TextBox 9">
            <a:extLst>
              <a:ext uri="{FF2B5EF4-FFF2-40B4-BE49-F238E27FC236}">
                <a16:creationId xmlns:a16="http://schemas.microsoft.com/office/drawing/2014/main" id="{31F1573D-CA47-4211-98EA-23B79A51714D}"/>
              </a:ext>
            </a:extLst>
          </p:cNvPr>
          <p:cNvSpPr txBox="1"/>
          <p:nvPr/>
        </p:nvSpPr>
        <p:spPr>
          <a:xfrm>
            <a:off x="154705" y="3555869"/>
            <a:ext cx="1897373" cy="644485"/>
          </a:xfrm>
          <a:prstGeom prst="rect">
            <a:avLst/>
          </a:prstGeom>
          <a:noFill/>
        </p:spPr>
        <p:txBody>
          <a:bodyPr wrap="square" lIns="89611" tIns="44806" rIns="89611" bIns="44806" rtlCol="0" anchor="t">
            <a:spAutoFit/>
          </a:bodyPr>
          <a:lstStyle/>
          <a:p>
            <a:pPr marL="1270" algn="r"/>
            <a:r>
              <a:rPr lang="en-US" sz="3600">
                <a:solidFill>
                  <a:schemeClr val="accent4"/>
                </a:solidFill>
                <a:latin typeface="Arial"/>
                <a:cs typeface="Arial"/>
              </a:rPr>
              <a:t>$14.5M</a:t>
            </a:r>
            <a:endParaRPr lang="en-US">
              <a:solidFill>
                <a:schemeClr val="accent4"/>
              </a:solidFill>
            </a:endParaRPr>
          </a:p>
        </p:txBody>
      </p:sp>
      <p:sp>
        <p:nvSpPr>
          <p:cNvPr id="11" name="TextBox 10">
            <a:extLst>
              <a:ext uri="{FF2B5EF4-FFF2-40B4-BE49-F238E27FC236}">
                <a16:creationId xmlns:a16="http://schemas.microsoft.com/office/drawing/2014/main" id="{0825EA0A-651C-48A7-B424-EEA26E5A09D8}"/>
              </a:ext>
            </a:extLst>
          </p:cNvPr>
          <p:cNvSpPr txBox="1"/>
          <p:nvPr/>
        </p:nvSpPr>
        <p:spPr>
          <a:xfrm>
            <a:off x="154706" y="4970888"/>
            <a:ext cx="1897373" cy="644485"/>
          </a:xfrm>
          <a:prstGeom prst="rect">
            <a:avLst/>
          </a:prstGeom>
          <a:noFill/>
        </p:spPr>
        <p:txBody>
          <a:bodyPr wrap="square" lIns="89611" tIns="44806" rIns="89611" bIns="44806" rtlCol="0" anchor="t">
            <a:spAutoFit/>
          </a:bodyPr>
          <a:lstStyle>
            <a:defPPr>
              <a:defRPr lang="en-US"/>
            </a:defPPr>
            <a:lvl1pPr marL="1588" algn="r">
              <a:defRPr sz="3600">
                <a:solidFill>
                  <a:schemeClr val="accent3"/>
                </a:solidFill>
              </a:defRPr>
            </a:lvl1pPr>
          </a:lstStyle>
          <a:p>
            <a:pPr marL="1270"/>
            <a:r>
              <a:rPr lang="en-US">
                <a:solidFill>
                  <a:schemeClr val="accent4"/>
                </a:solidFill>
                <a:latin typeface="Arial"/>
                <a:cs typeface="Arial"/>
              </a:rPr>
              <a:t>$80.9M</a:t>
            </a:r>
            <a:endParaRPr lang="en-US">
              <a:solidFill>
                <a:schemeClr val="accent4"/>
              </a:solidFill>
            </a:endParaRPr>
          </a:p>
        </p:txBody>
      </p:sp>
    </p:spTree>
    <p:extLst>
      <p:ext uri="{BB962C8B-B14F-4D97-AF65-F5344CB8AC3E}">
        <p14:creationId xmlns:p14="http://schemas.microsoft.com/office/powerpoint/2010/main" val="42535427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Statewide Investments: by the Numbers – Workforce</a:t>
            </a:r>
            <a:endParaRPr lang="en-US" sz="1200"/>
          </a:p>
        </p:txBody>
      </p:sp>
      <p:sp>
        <p:nvSpPr>
          <p:cNvPr id="3" name="TextBox 2"/>
          <p:cNvSpPr txBox="1"/>
          <p:nvPr/>
        </p:nvSpPr>
        <p:spPr>
          <a:xfrm>
            <a:off x="2649947" y="1182965"/>
            <a:ext cx="6353754" cy="690645"/>
          </a:xfrm>
          <a:prstGeom prst="rect">
            <a:avLst/>
          </a:prstGeom>
          <a:noFill/>
        </p:spPr>
        <p:txBody>
          <a:bodyPr wrap="square" lIns="89606" tIns="44803" rIns="89606" bIns="44803" rtlCol="0" anchor="t">
            <a:spAutoFit/>
          </a:bodyPr>
          <a:lstStyle/>
          <a:p>
            <a:pPr marL="1270" defTabSz="914303"/>
            <a:r>
              <a:rPr lang="en-US" b="1">
                <a:solidFill>
                  <a:srgbClr val="000000"/>
                </a:solidFill>
                <a:latin typeface="Arial"/>
                <a:ea typeface="ＭＳ Ｐゴシック"/>
                <a:cs typeface="Arial"/>
              </a:rPr>
              <a:t># student loans repaid for community-based clinicians</a:t>
            </a:r>
          </a:p>
          <a:p>
            <a:pPr marL="1270" defTabSz="914303"/>
            <a:endParaRPr lang="en-US" sz="700" b="1">
              <a:solidFill>
                <a:srgbClr val="000000"/>
              </a:solidFill>
              <a:ea typeface="ＭＳ Ｐゴシック"/>
              <a:cs typeface="Arial"/>
            </a:endParaRPr>
          </a:p>
          <a:p>
            <a:pPr marL="1270" defTabSz="914303"/>
            <a:r>
              <a:rPr lang="en-US" b="1">
                <a:solidFill>
                  <a:srgbClr val="000000"/>
                </a:solidFill>
                <a:latin typeface="Arial"/>
                <a:ea typeface="ＭＳ Ｐゴシック"/>
                <a:cs typeface="Arial"/>
              </a:rPr>
              <a:t>$ in student loan repayment</a:t>
            </a:r>
            <a:endParaRPr lang="en-US" sz="1400">
              <a:solidFill>
                <a:srgbClr val="000000"/>
              </a:solidFill>
              <a:latin typeface="Arial"/>
              <a:ea typeface="ＭＳ Ｐゴシック"/>
              <a:cs typeface="Arial"/>
            </a:endParaRPr>
          </a:p>
        </p:txBody>
      </p:sp>
      <p:graphicFrame>
        <p:nvGraphicFramePr>
          <p:cNvPr id="11" name="Table 12">
            <a:extLst>
              <a:ext uri="{FF2B5EF4-FFF2-40B4-BE49-F238E27FC236}">
                <a16:creationId xmlns:a16="http://schemas.microsoft.com/office/drawing/2014/main" id="{0ED4F9F1-DCC2-C04C-99D5-CCB823E0F916}"/>
              </a:ext>
            </a:extLst>
          </p:cNvPr>
          <p:cNvGraphicFramePr>
            <a:graphicFrameLocks noGrp="1"/>
          </p:cNvGraphicFramePr>
          <p:nvPr/>
        </p:nvGraphicFramePr>
        <p:xfrm>
          <a:off x="26436" y="426363"/>
          <a:ext cx="2650367" cy="5215559"/>
        </p:xfrm>
        <a:graphic>
          <a:graphicData uri="http://schemas.openxmlformats.org/drawingml/2006/table">
            <a:tbl>
              <a:tblPr firstRow="1" bandRow="1">
                <a:tableStyleId>{5C22544A-7EE6-4342-B048-85BDC9FD1C3A}</a:tableStyleId>
              </a:tblPr>
              <a:tblGrid>
                <a:gridCol w="1366074">
                  <a:extLst>
                    <a:ext uri="{9D8B030D-6E8A-4147-A177-3AD203B41FA5}">
                      <a16:colId xmlns:a16="http://schemas.microsoft.com/office/drawing/2014/main" val="2964244380"/>
                    </a:ext>
                  </a:extLst>
                </a:gridCol>
                <a:gridCol w="1284293">
                  <a:extLst>
                    <a:ext uri="{9D8B030D-6E8A-4147-A177-3AD203B41FA5}">
                      <a16:colId xmlns:a16="http://schemas.microsoft.com/office/drawing/2014/main" val="3385234489"/>
                    </a:ext>
                  </a:extLst>
                </a:gridCol>
              </a:tblGrid>
              <a:tr h="678562">
                <a:tc>
                  <a:txBody>
                    <a:bodyPr/>
                    <a:lstStyle/>
                    <a:p>
                      <a:pPr lvl="0" algn="ctr">
                        <a:buNone/>
                      </a:pPr>
                      <a:r>
                        <a:rPr lang="en-US" sz="1200">
                          <a:solidFill>
                            <a:schemeClr val="tx1"/>
                          </a:solidFill>
                        </a:rPr>
                        <a:t>Cumulative through CY20</a:t>
                      </a:r>
                    </a:p>
                  </a:txBody>
                  <a:tcPr marL="89614" marR="89614" marT="44807" marB="44807" anchor="ctr">
                    <a:noFill/>
                  </a:tcPr>
                </a:tc>
                <a:tc>
                  <a:txBody>
                    <a:bodyPr/>
                    <a:lstStyle/>
                    <a:p>
                      <a:pPr algn="ctr"/>
                      <a:r>
                        <a:rPr lang="en-US" sz="1200">
                          <a:solidFill>
                            <a:schemeClr val="tx1"/>
                          </a:solidFill>
                        </a:rPr>
                        <a:t>CY21</a:t>
                      </a:r>
                    </a:p>
                  </a:txBody>
                  <a:tcPr marL="89614" marR="89614" marT="44807" marB="44807" anchor="ctr">
                    <a:noFill/>
                  </a:tcPr>
                </a:tc>
                <a:extLst>
                  <a:ext uri="{0D108BD9-81ED-4DB2-BD59-A6C34878D82A}">
                    <a16:rowId xmlns:a16="http://schemas.microsoft.com/office/drawing/2014/main" val="138910369"/>
                  </a:ext>
                </a:extLst>
              </a:tr>
              <a:tr h="870343">
                <a:tc>
                  <a:txBody>
                    <a:bodyPr/>
                    <a:lstStyle/>
                    <a:p>
                      <a:pPr algn="ctr"/>
                      <a:r>
                        <a:rPr lang="en-US" sz="2400">
                          <a:solidFill>
                            <a:schemeClr val="accent4"/>
                          </a:solidFill>
                        </a:rPr>
                        <a:t>216</a:t>
                      </a:r>
                    </a:p>
                    <a:p>
                      <a:pPr algn="ctr"/>
                      <a:r>
                        <a:rPr lang="en-US" sz="2400">
                          <a:solidFill>
                            <a:schemeClr val="accent4"/>
                          </a:solidFill>
                        </a:rPr>
                        <a:t>$8.4M</a:t>
                      </a:r>
                    </a:p>
                  </a:txBody>
                  <a:tcPr marL="89614" marR="89614" marT="44807" marB="44807">
                    <a:lnR w="12700" cap="flat" cmpd="sng" algn="ctr">
                      <a:solidFill>
                        <a:schemeClr val="tx1"/>
                      </a:solidFill>
                      <a:prstDash val="solid"/>
                      <a:round/>
                      <a:headEnd type="none" w="med" len="med"/>
                      <a:tailEnd type="none" w="med" len="med"/>
                    </a:lnR>
                    <a:noFill/>
                  </a:tcPr>
                </a:tc>
                <a:tc>
                  <a:txBody>
                    <a:bodyPr/>
                    <a:lstStyle/>
                    <a:p>
                      <a:pPr algn="ctr"/>
                      <a:r>
                        <a:rPr lang="en-US" sz="2400">
                          <a:solidFill>
                            <a:schemeClr val="accent4"/>
                          </a:solidFill>
                        </a:rPr>
                        <a:t>91</a:t>
                      </a:r>
                    </a:p>
                    <a:p>
                      <a:pPr algn="ctr"/>
                      <a:r>
                        <a:rPr lang="en-US" sz="2400">
                          <a:solidFill>
                            <a:schemeClr val="accent4"/>
                          </a:solidFill>
                        </a:rPr>
                        <a:t>$2.7M</a:t>
                      </a:r>
                    </a:p>
                  </a:txBody>
                  <a:tcPr marL="89614" marR="89614" marT="44807" marB="44807">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355105426"/>
                  </a:ext>
                </a:extLst>
              </a:tr>
              <a:tr h="1412341">
                <a:tc gridSpan="2">
                  <a:txBody>
                    <a:bodyPr/>
                    <a:lstStyle/>
                    <a:p>
                      <a:pPr algn="ctr"/>
                      <a:r>
                        <a:rPr lang="en-US" sz="2400">
                          <a:solidFill>
                            <a:schemeClr val="accent4"/>
                          </a:solidFill>
                        </a:rPr>
                        <a:t>90%</a:t>
                      </a:r>
                    </a:p>
                  </a:txBody>
                  <a:tcPr marL="89614" marR="89614" marT="44807" marB="44807" anchor="ctr">
                    <a:noFill/>
                  </a:tcPr>
                </a:tc>
                <a:tc hMerge="1">
                  <a:txBody>
                    <a:bodyPr/>
                    <a:lstStyle/>
                    <a:p>
                      <a:pPr algn="ctr"/>
                      <a:r>
                        <a:rPr lang="en-US" sz="3000">
                          <a:solidFill>
                            <a:schemeClr val="accent3"/>
                          </a:solidFill>
                        </a:rPr>
                        <a:t>94%</a:t>
                      </a:r>
                    </a:p>
                  </a:txBody>
                  <a:tcPr>
                    <a:noFill/>
                  </a:tcPr>
                </a:tc>
                <a:extLst>
                  <a:ext uri="{0D108BD9-81ED-4DB2-BD59-A6C34878D82A}">
                    <a16:rowId xmlns:a16="http://schemas.microsoft.com/office/drawing/2014/main" val="2677573120"/>
                  </a:ext>
                </a:extLst>
              </a:tr>
              <a:tr h="950787">
                <a:tc>
                  <a:txBody>
                    <a:bodyPr/>
                    <a:lstStyle/>
                    <a:p>
                      <a:pPr algn="ctr"/>
                      <a:r>
                        <a:rPr lang="en-US" sz="2400">
                          <a:solidFill>
                            <a:schemeClr val="accent4"/>
                          </a:solidFill>
                        </a:rPr>
                        <a:t>732</a:t>
                      </a:r>
                    </a:p>
                  </a:txBody>
                  <a:tcPr marL="89614" marR="89614" marT="44807" marB="44807" anchor="ctr">
                    <a:lnR w="12700" cap="flat" cmpd="sng" algn="ctr">
                      <a:solidFill>
                        <a:schemeClr val="tx1"/>
                      </a:solidFill>
                      <a:prstDash val="solid"/>
                      <a:round/>
                      <a:headEnd type="none" w="med" len="med"/>
                      <a:tailEnd type="none" w="med" len="med"/>
                    </a:lnR>
                    <a:noFill/>
                  </a:tcPr>
                </a:tc>
                <a:tc>
                  <a:txBody>
                    <a:bodyPr/>
                    <a:lstStyle/>
                    <a:p>
                      <a:pPr algn="ctr"/>
                      <a:r>
                        <a:rPr lang="en-US" sz="2400">
                          <a:solidFill>
                            <a:schemeClr val="accent4"/>
                          </a:solidFill>
                        </a:rPr>
                        <a:t>295</a:t>
                      </a:r>
                    </a:p>
                  </a:txBody>
                  <a:tcPr marL="89614" marR="89614" marT="44807" marB="44807" anchor="ct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598671065"/>
                  </a:ext>
                </a:extLst>
              </a:tr>
              <a:tr h="1303526">
                <a:tc>
                  <a:txBody>
                    <a:bodyPr/>
                    <a:lstStyle/>
                    <a:p>
                      <a:pPr algn="ctr"/>
                      <a:endParaRPr lang="en-US" sz="2400">
                        <a:solidFill>
                          <a:schemeClr val="accent4"/>
                        </a:solidFill>
                      </a:endParaRPr>
                    </a:p>
                    <a:p>
                      <a:pPr algn="ctr"/>
                      <a:r>
                        <a:rPr lang="en-US" sz="2400">
                          <a:solidFill>
                            <a:schemeClr val="accent4"/>
                          </a:solidFill>
                        </a:rPr>
                        <a:t>26</a:t>
                      </a:r>
                    </a:p>
                  </a:txBody>
                  <a:tcPr marL="89614" marR="89614" marT="44807" marB="44807" anchor="ctr">
                    <a:lnR w="12700" cap="flat" cmpd="sng" algn="ctr">
                      <a:solidFill>
                        <a:schemeClr val="tx1"/>
                      </a:solidFill>
                      <a:prstDash val="solid"/>
                      <a:round/>
                      <a:headEnd type="none" w="med" len="med"/>
                      <a:tailEnd type="none" w="med" len="med"/>
                    </a:lnR>
                    <a:noFill/>
                  </a:tcPr>
                </a:tc>
                <a:tc>
                  <a:txBody>
                    <a:bodyPr/>
                    <a:lstStyle/>
                    <a:p>
                      <a:pPr algn="ctr"/>
                      <a:endParaRPr lang="en-US" sz="2400">
                        <a:solidFill>
                          <a:schemeClr val="accent4"/>
                        </a:solidFill>
                      </a:endParaRPr>
                    </a:p>
                    <a:p>
                      <a:pPr algn="ctr"/>
                      <a:r>
                        <a:rPr lang="en-US" sz="2400">
                          <a:solidFill>
                            <a:schemeClr val="accent4"/>
                          </a:solidFill>
                        </a:rPr>
                        <a:t>8</a:t>
                      </a:r>
                    </a:p>
                  </a:txBody>
                  <a:tcPr marL="89614" marR="89614" marT="44807" marB="44807" anchor="ct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2352838756"/>
                  </a:ext>
                </a:extLst>
              </a:tr>
            </a:tbl>
          </a:graphicData>
        </a:graphic>
      </p:graphicFrame>
      <p:sp>
        <p:nvSpPr>
          <p:cNvPr id="4" name="Rectangle 3">
            <a:extLst>
              <a:ext uri="{FF2B5EF4-FFF2-40B4-BE49-F238E27FC236}">
                <a16:creationId xmlns:a16="http://schemas.microsoft.com/office/drawing/2014/main" id="{008A6A0B-E357-4936-AE53-01ADE9349B44}"/>
              </a:ext>
            </a:extLst>
          </p:cNvPr>
          <p:cNvSpPr/>
          <p:nvPr/>
        </p:nvSpPr>
        <p:spPr>
          <a:xfrm>
            <a:off x="2606305" y="2117045"/>
            <a:ext cx="6311073" cy="1323439"/>
          </a:xfrm>
          <a:prstGeom prst="rect">
            <a:avLst/>
          </a:prstGeom>
        </p:spPr>
        <p:txBody>
          <a:bodyPr wrap="square" lIns="91440" tIns="45720" rIns="91440" bIns="45720" anchor="t">
            <a:spAutoFit/>
          </a:bodyPr>
          <a:lstStyle/>
          <a:p>
            <a:pPr marL="1270" defTabSz="914303"/>
            <a:r>
              <a:rPr lang="en-US" b="1">
                <a:solidFill>
                  <a:srgbClr val="000000"/>
                </a:solidFill>
                <a:latin typeface="Arial"/>
                <a:cs typeface="Arial"/>
              </a:rPr>
              <a:t>% of BH and primary care providers who received student loan repayment awards from 2018-2021 that are honoring their multi-year service commitment</a:t>
            </a:r>
            <a:endParaRPr lang="en-US">
              <a:solidFill>
                <a:srgbClr val="000000"/>
              </a:solidFill>
              <a:latin typeface="Arial"/>
              <a:cs typeface="Arial"/>
            </a:endParaRPr>
          </a:p>
          <a:p>
            <a:pPr marL="172720" indent="-170815" defTabSz="914303">
              <a:spcAft>
                <a:spcPts val="600"/>
              </a:spcAft>
              <a:buFont typeface="Arial" panose="020B0604020202020204" pitchFamily="34" charset="0"/>
              <a:buChar char="•"/>
            </a:pPr>
            <a:r>
              <a:rPr lang="en-US">
                <a:solidFill>
                  <a:srgbClr val="000000"/>
                </a:solidFill>
                <a:latin typeface="Arial"/>
                <a:cs typeface="Arial"/>
              </a:rPr>
              <a:t>Empowers and incentivizes clinicians to work at and remain in safety net provider organizations</a:t>
            </a:r>
          </a:p>
        </p:txBody>
      </p:sp>
      <p:sp>
        <p:nvSpPr>
          <p:cNvPr id="5" name="Rectangle 4">
            <a:extLst>
              <a:ext uri="{FF2B5EF4-FFF2-40B4-BE49-F238E27FC236}">
                <a16:creationId xmlns:a16="http://schemas.microsoft.com/office/drawing/2014/main" id="{4A48E996-29C6-4382-B0BC-F33ADD67B5D6}"/>
              </a:ext>
            </a:extLst>
          </p:cNvPr>
          <p:cNvSpPr/>
          <p:nvPr/>
        </p:nvSpPr>
        <p:spPr>
          <a:xfrm>
            <a:off x="2650365" y="3497118"/>
            <a:ext cx="6271607" cy="1123384"/>
          </a:xfrm>
          <a:prstGeom prst="rect">
            <a:avLst/>
          </a:prstGeom>
        </p:spPr>
        <p:txBody>
          <a:bodyPr wrap="square" lIns="91440" tIns="45720" rIns="91440" bIns="45720" anchor="t">
            <a:spAutoFit/>
          </a:bodyPr>
          <a:lstStyle/>
          <a:p>
            <a:pPr marL="1270" defTabSz="914303"/>
            <a:r>
              <a:rPr lang="en-US" b="1">
                <a:solidFill>
                  <a:srgbClr val="000000"/>
                </a:solidFill>
                <a:latin typeface="Arial"/>
                <a:cs typeface="Arial"/>
              </a:rPr>
              <a:t># community health workers and peer specialists trained</a:t>
            </a:r>
            <a:endParaRPr lang="en-US">
              <a:latin typeface="Arial"/>
              <a:cs typeface="Arial"/>
            </a:endParaRPr>
          </a:p>
          <a:p>
            <a:pPr marL="172720" indent="-170815" defTabSz="914303">
              <a:spcAft>
                <a:spcPts val="600"/>
              </a:spcAft>
              <a:buFont typeface="Arial" panose="020B0604020202020204" pitchFamily="34" charset="0"/>
              <a:buChar char="•"/>
            </a:pPr>
            <a:r>
              <a:rPr lang="en-US">
                <a:solidFill>
                  <a:srgbClr val="000000"/>
                </a:solidFill>
                <a:latin typeface="Arial"/>
                <a:cs typeface="Arial"/>
              </a:rPr>
              <a:t>Key members of the extended care team, who help engage members in their care</a:t>
            </a:r>
          </a:p>
          <a:p>
            <a:pPr marL="1905" defTabSz="914303">
              <a:spcAft>
                <a:spcPts val="600"/>
              </a:spcAft>
            </a:pPr>
            <a:endParaRPr lang="en-US" sz="1400">
              <a:solidFill>
                <a:srgbClr val="000000"/>
              </a:solidFill>
              <a:cs typeface="Arial"/>
            </a:endParaRPr>
          </a:p>
        </p:txBody>
      </p:sp>
      <p:sp>
        <p:nvSpPr>
          <p:cNvPr id="6" name="Rectangle 5">
            <a:extLst>
              <a:ext uri="{FF2B5EF4-FFF2-40B4-BE49-F238E27FC236}">
                <a16:creationId xmlns:a16="http://schemas.microsoft.com/office/drawing/2014/main" id="{BD638BF9-B7CD-4F21-923A-EF15F0F16D09}"/>
              </a:ext>
            </a:extLst>
          </p:cNvPr>
          <p:cNvSpPr/>
          <p:nvPr/>
        </p:nvSpPr>
        <p:spPr>
          <a:xfrm>
            <a:off x="2650365" y="4771921"/>
            <a:ext cx="6291652" cy="1184940"/>
          </a:xfrm>
          <a:prstGeom prst="rect">
            <a:avLst/>
          </a:prstGeom>
        </p:spPr>
        <p:txBody>
          <a:bodyPr wrap="square" lIns="91440" tIns="45720" rIns="91440" bIns="45720" anchor="t">
            <a:spAutoFit/>
          </a:bodyPr>
          <a:lstStyle/>
          <a:p>
            <a:pPr marL="1270" defTabSz="914303">
              <a:spcAft>
                <a:spcPts val="600"/>
              </a:spcAft>
            </a:pPr>
            <a:r>
              <a:rPr lang="en-US" sz="1400" b="1">
                <a:solidFill>
                  <a:srgbClr val="000000"/>
                </a:solidFill>
                <a:latin typeface="Arial"/>
                <a:cs typeface="Arial"/>
              </a:rPr>
              <a:t># </a:t>
            </a:r>
            <a:r>
              <a:rPr lang="en-US" b="1">
                <a:solidFill>
                  <a:srgbClr val="000000"/>
                </a:solidFill>
                <a:latin typeface="Arial"/>
                <a:cs typeface="Arial"/>
              </a:rPr>
              <a:t>community health center-based Family Medicine and Family Nurse Practitioner residency training slots supported</a:t>
            </a:r>
          </a:p>
          <a:p>
            <a:pPr marL="172720" indent="-170815" defTabSz="914303">
              <a:spcAft>
                <a:spcPts val="600"/>
              </a:spcAft>
              <a:buFont typeface="Arial" panose="020B0604020202020204" pitchFamily="34" charset="0"/>
              <a:buChar char="•"/>
            </a:pPr>
            <a:r>
              <a:rPr lang="en-US">
                <a:solidFill>
                  <a:srgbClr val="000000"/>
                </a:solidFill>
                <a:latin typeface="Arial"/>
                <a:cs typeface="Arial"/>
              </a:rPr>
              <a:t>Clinicians trained in community-based residency programs more likely to remain in community upon training completion</a:t>
            </a:r>
          </a:p>
        </p:txBody>
      </p:sp>
    </p:spTree>
    <p:extLst>
      <p:ext uri="{BB962C8B-B14F-4D97-AF65-F5344CB8AC3E}">
        <p14:creationId xmlns:p14="http://schemas.microsoft.com/office/powerpoint/2010/main" val="12107070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A42A19E-39B5-8F4E-BCF0-7F5295D506A7}"/>
              </a:ext>
            </a:extLst>
          </p:cNvPr>
          <p:cNvSpPr>
            <a:spLocks noGrp="1"/>
          </p:cNvSpPr>
          <p:nvPr>
            <p:ph type="title"/>
          </p:nvPr>
        </p:nvSpPr>
        <p:spPr/>
        <p:txBody>
          <a:bodyPr/>
          <a:lstStyle/>
          <a:p>
            <a:r>
              <a:rPr lang="en-US"/>
              <a:t>Statewide Investments: by the Numbers – Technical Assistance</a:t>
            </a:r>
            <a:endParaRPr lang="en-US" i="1"/>
          </a:p>
        </p:txBody>
      </p:sp>
      <p:sp>
        <p:nvSpPr>
          <p:cNvPr id="5" name="TextBox 4">
            <a:extLst>
              <a:ext uri="{FF2B5EF4-FFF2-40B4-BE49-F238E27FC236}">
                <a16:creationId xmlns:a16="http://schemas.microsoft.com/office/drawing/2014/main" id="{FB76B7A7-A3B9-074E-9F63-1E1735AC2648}"/>
              </a:ext>
            </a:extLst>
          </p:cNvPr>
          <p:cNvSpPr txBox="1"/>
          <p:nvPr/>
        </p:nvSpPr>
        <p:spPr>
          <a:xfrm>
            <a:off x="2998381" y="1334695"/>
            <a:ext cx="5773479" cy="4799462"/>
          </a:xfrm>
          <a:prstGeom prst="rect">
            <a:avLst/>
          </a:prstGeom>
          <a:noFill/>
        </p:spPr>
        <p:txBody>
          <a:bodyPr wrap="square" lIns="89606" tIns="44803" rIns="89606" bIns="44803" rtlCol="0" anchor="t">
            <a:spAutoFit/>
          </a:bodyPr>
          <a:lstStyle/>
          <a:p>
            <a:pPr marL="1270" defTabSz="914303"/>
            <a:r>
              <a:rPr lang="en-US" sz="1800" b="1">
                <a:solidFill>
                  <a:srgbClr val="000000"/>
                </a:solidFill>
                <a:latin typeface="Arial"/>
                <a:ea typeface="ＭＳ Ｐゴシック"/>
                <a:cs typeface="Arial"/>
              </a:rPr>
              <a:t># technical assistance (TA) projects funded at ACOs/CPs</a:t>
            </a:r>
            <a:endParaRPr lang="en-US">
              <a:latin typeface="Arial"/>
              <a:cs typeface="Arial"/>
            </a:endParaRPr>
          </a:p>
          <a:p>
            <a:pPr marL="1270" defTabSz="914303"/>
            <a:endParaRPr lang="en-US" sz="1100" b="1">
              <a:solidFill>
                <a:srgbClr val="000000"/>
              </a:solidFill>
              <a:ea typeface="ＭＳ Ｐゴシック"/>
              <a:cs typeface="Arial" charset="0"/>
            </a:endParaRPr>
          </a:p>
          <a:p>
            <a:pPr marL="1270" defTabSz="914303"/>
            <a:endParaRPr lang="en-US" sz="800" b="1">
              <a:solidFill>
                <a:srgbClr val="000000"/>
              </a:solidFill>
              <a:ea typeface="ＭＳ Ｐゴシック"/>
              <a:cs typeface="Arial" charset="0"/>
            </a:endParaRPr>
          </a:p>
          <a:p>
            <a:pPr marL="1270" defTabSz="914303"/>
            <a:r>
              <a:rPr lang="en-US" sz="1800" b="1">
                <a:solidFill>
                  <a:srgbClr val="000000"/>
                </a:solidFill>
                <a:latin typeface="Arial"/>
                <a:ea typeface="ＭＳ Ｐゴシック"/>
                <a:cs typeface="Arial"/>
              </a:rPr>
              <a:t>$ of technical assistance support</a:t>
            </a:r>
          </a:p>
          <a:p>
            <a:pPr marL="172720" indent="-170815" defTabSz="914303">
              <a:spcAft>
                <a:spcPts val="600"/>
              </a:spcAft>
              <a:buFont typeface="Arial" panose="020B0604020202020204" pitchFamily="34" charset="0"/>
              <a:buChar char="•"/>
            </a:pPr>
            <a:r>
              <a:rPr lang="en-US" sz="1800">
                <a:latin typeface="Arial"/>
                <a:ea typeface="ＭＳ Ｐゴシック"/>
                <a:cs typeface="Arial"/>
              </a:rPr>
              <a:t>ACOs and CPs were given funds to purchase TA support from a curated catalog of 47 TA vendors with expertise in 9 different domains (e.g., population health management, care coordination/integration, performance improvement)</a:t>
            </a:r>
          </a:p>
          <a:p>
            <a:pPr marL="1270" defTabSz="914303"/>
            <a:endParaRPr lang="en-US" sz="2400" b="1">
              <a:solidFill>
                <a:srgbClr val="000000"/>
              </a:solidFill>
              <a:ea typeface="ＭＳ Ｐゴシック"/>
              <a:cs typeface="Arial" charset="0"/>
            </a:endParaRPr>
          </a:p>
          <a:p>
            <a:pPr marL="1270" defTabSz="914303"/>
            <a:r>
              <a:rPr lang="en-US" sz="1800" b="1">
                <a:solidFill>
                  <a:srgbClr val="000000"/>
                </a:solidFill>
                <a:latin typeface="Arial"/>
                <a:ea typeface="ＭＳ Ｐゴシック"/>
                <a:cs typeface="Arial"/>
              </a:rPr>
              <a:t># average monthly active users of </a:t>
            </a:r>
            <a:r>
              <a:rPr lang="en-US" sz="1800" b="1">
                <a:solidFill>
                  <a:srgbClr val="000000"/>
                </a:solidFill>
                <a:latin typeface="Arial"/>
                <a:ea typeface="ＭＳ Ｐゴシック"/>
                <a:cs typeface="Arial"/>
                <a:hlinkClick r:id="rId3"/>
              </a:rPr>
              <a:t>DSRIP TA website</a:t>
            </a:r>
            <a:r>
              <a:rPr lang="en-US" sz="1800" b="1">
                <a:solidFill>
                  <a:srgbClr val="000000"/>
                </a:solidFill>
                <a:latin typeface="Arial"/>
                <a:ea typeface="ＭＳ Ｐゴシック"/>
                <a:cs typeface="Arial"/>
              </a:rPr>
              <a:t>*</a:t>
            </a:r>
            <a:endParaRPr lang="en-US" sz="1800">
              <a:solidFill>
                <a:srgbClr val="000000"/>
              </a:solidFill>
              <a:latin typeface="Arial"/>
              <a:ea typeface="ＭＳ Ｐゴシック"/>
              <a:cs typeface="Arial"/>
            </a:endParaRPr>
          </a:p>
          <a:p>
            <a:pPr marL="172720" indent="-170815" defTabSz="914303">
              <a:buFont typeface="Arial" panose="020B0604020202020204" pitchFamily="34" charset="0"/>
              <a:buChar char="•"/>
            </a:pPr>
            <a:r>
              <a:rPr lang="en-US" sz="1800">
                <a:solidFill>
                  <a:srgbClr val="000000"/>
                </a:solidFill>
                <a:latin typeface="Arial"/>
                <a:ea typeface="ＭＳ Ｐゴシック"/>
                <a:cs typeface="Arial"/>
              </a:rPr>
              <a:t>High interest from ACOs and CPs since program launch</a:t>
            </a:r>
          </a:p>
          <a:p>
            <a:pPr marL="1270" defTabSz="914303"/>
            <a:endParaRPr lang="en-US" sz="2400">
              <a:solidFill>
                <a:srgbClr val="000000"/>
              </a:solidFill>
              <a:ea typeface="ＭＳ Ｐゴシック"/>
              <a:cs typeface="Arial" charset="0"/>
            </a:endParaRPr>
          </a:p>
          <a:p>
            <a:pPr marL="1270" defTabSz="914303"/>
            <a:endParaRPr lang="en-US" sz="1800" b="1">
              <a:solidFill>
                <a:srgbClr val="000000"/>
              </a:solidFill>
              <a:ea typeface="ＭＳ Ｐゴシック"/>
              <a:cs typeface="Arial"/>
            </a:endParaRPr>
          </a:p>
        </p:txBody>
      </p:sp>
      <p:sp>
        <p:nvSpPr>
          <p:cNvPr id="8" name="TextBox 7">
            <a:extLst>
              <a:ext uri="{FF2B5EF4-FFF2-40B4-BE49-F238E27FC236}">
                <a16:creationId xmlns:a16="http://schemas.microsoft.com/office/drawing/2014/main" id="{C42E16D8-58D0-3340-8279-F29A37C6F125}"/>
              </a:ext>
            </a:extLst>
          </p:cNvPr>
          <p:cNvSpPr txBox="1"/>
          <p:nvPr/>
        </p:nvSpPr>
        <p:spPr>
          <a:xfrm>
            <a:off x="264" y="5855288"/>
            <a:ext cx="8618028" cy="278869"/>
          </a:xfrm>
          <a:prstGeom prst="rect">
            <a:avLst/>
          </a:prstGeom>
          <a:noFill/>
        </p:spPr>
        <p:txBody>
          <a:bodyPr wrap="square" lIns="93290" tIns="46646" rIns="93290" bIns="46646" rtlCol="0" anchor="t">
            <a:spAutoFit/>
          </a:bodyPr>
          <a:lstStyle/>
          <a:p>
            <a:pPr defTabSz="914303"/>
            <a:r>
              <a:rPr lang="en-US" sz="1200">
                <a:solidFill>
                  <a:srgbClr val="000000"/>
                </a:solidFill>
                <a:latin typeface="Arial"/>
                <a:ea typeface="ＭＳ Ｐゴシック"/>
                <a:cs typeface="Arial"/>
              </a:rPr>
              <a:t>DSRIP funding per Statewide Investments program included in appendix</a:t>
            </a:r>
          </a:p>
        </p:txBody>
      </p:sp>
      <p:sp>
        <p:nvSpPr>
          <p:cNvPr id="9" name="Rectangle 286">
            <a:extLst>
              <a:ext uri="{FF2B5EF4-FFF2-40B4-BE49-F238E27FC236}">
                <a16:creationId xmlns:a16="http://schemas.microsoft.com/office/drawing/2014/main" id="{E4C8B507-90C5-CC47-AED9-097B86CFC1A6}"/>
              </a:ext>
            </a:extLst>
          </p:cNvPr>
          <p:cNvSpPr txBox="1">
            <a:spLocks noChangeArrowheads="1"/>
          </p:cNvSpPr>
          <p:nvPr/>
        </p:nvSpPr>
        <p:spPr bwMode="auto">
          <a:xfrm>
            <a:off x="104711" y="6180110"/>
            <a:ext cx="3816217" cy="16927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indent="0" algn="l" defTabSz="89421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429" indent="-191845" algn="l" defTabSz="89421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6612" indent="-261605" algn="l" defTabSz="89421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3583" indent="-155379" algn="l" defTabSz="89421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defTabSz="894115">
              <a:buClr>
                <a:srgbClr val="002960"/>
              </a:buClr>
            </a:pPr>
            <a:r>
              <a:rPr lang="en-US" sz="1100" kern="0">
                <a:solidFill>
                  <a:srgbClr val="000000"/>
                </a:solidFill>
                <a:latin typeface="Arial"/>
                <a:ea typeface="ＭＳ Ｐゴシック"/>
              </a:rPr>
              <a:t>* MA DSRIP TA Marketplace: </a:t>
            </a:r>
            <a:r>
              <a:rPr lang="en-US" sz="1100" kern="0">
                <a:solidFill>
                  <a:srgbClr val="000000"/>
                </a:solidFill>
                <a:latin typeface="Arial"/>
                <a:ea typeface="ＭＳ Ｐゴシック"/>
                <a:hlinkClick r:id="rId3"/>
              </a:rPr>
              <a:t>https://www.ma-dsrip-ta.com/</a:t>
            </a:r>
            <a:r>
              <a:rPr lang="en-US" sz="1100" kern="0">
                <a:solidFill>
                  <a:srgbClr val="000000"/>
                </a:solidFill>
                <a:latin typeface="Arial"/>
                <a:ea typeface="ＭＳ Ｐゴシック"/>
              </a:rPr>
              <a:t> </a:t>
            </a:r>
          </a:p>
        </p:txBody>
      </p:sp>
      <p:graphicFrame>
        <p:nvGraphicFramePr>
          <p:cNvPr id="10" name="Table 12">
            <a:extLst>
              <a:ext uri="{FF2B5EF4-FFF2-40B4-BE49-F238E27FC236}">
                <a16:creationId xmlns:a16="http://schemas.microsoft.com/office/drawing/2014/main" id="{2DB17358-2B0A-AE49-A90C-C3442608BDF2}"/>
              </a:ext>
            </a:extLst>
          </p:cNvPr>
          <p:cNvGraphicFramePr>
            <a:graphicFrameLocks noGrp="1"/>
          </p:cNvGraphicFramePr>
          <p:nvPr/>
        </p:nvGraphicFramePr>
        <p:xfrm>
          <a:off x="104711" y="732770"/>
          <a:ext cx="2893670" cy="4508616"/>
        </p:xfrm>
        <a:graphic>
          <a:graphicData uri="http://schemas.openxmlformats.org/drawingml/2006/table">
            <a:tbl>
              <a:tblPr firstRow="1" bandRow="1">
                <a:tableStyleId>{5C22544A-7EE6-4342-B048-85BDC9FD1C3A}</a:tableStyleId>
              </a:tblPr>
              <a:tblGrid>
                <a:gridCol w="1659922">
                  <a:extLst>
                    <a:ext uri="{9D8B030D-6E8A-4147-A177-3AD203B41FA5}">
                      <a16:colId xmlns:a16="http://schemas.microsoft.com/office/drawing/2014/main" val="2964244380"/>
                    </a:ext>
                  </a:extLst>
                </a:gridCol>
                <a:gridCol w="1233748">
                  <a:extLst>
                    <a:ext uri="{9D8B030D-6E8A-4147-A177-3AD203B41FA5}">
                      <a16:colId xmlns:a16="http://schemas.microsoft.com/office/drawing/2014/main" val="3385234489"/>
                    </a:ext>
                  </a:extLst>
                </a:gridCol>
              </a:tblGrid>
              <a:tr h="642309">
                <a:tc>
                  <a:txBody>
                    <a:bodyPr/>
                    <a:lstStyle/>
                    <a:p>
                      <a:pPr algn="ctr"/>
                      <a:r>
                        <a:rPr lang="en-US" sz="1200">
                          <a:solidFill>
                            <a:schemeClr val="tx1"/>
                          </a:solidFill>
                        </a:rPr>
                        <a:t>Cumulative through CY20</a:t>
                      </a:r>
                    </a:p>
                  </a:txBody>
                  <a:tcPr marL="89614" marR="89614" marT="44807" marB="44807" anchor="ctr">
                    <a:noFill/>
                  </a:tcPr>
                </a:tc>
                <a:tc>
                  <a:txBody>
                    <a:bodyPr/>
                    <a:lstStyle/>
                    <a:p>
                      <a:pPr algn="ctr"/>
                      <a:r>
                        <a:rPr lang="en-US" sz="1200">
                          <a:solidFill>
                            <a:schemeClr val="tx1"/>
                          </a:solidFill>
                        </a:rPr>
                        <a:t>CY21</a:t>
                      </a:r>
                    </a:p>
                  </a:txBody>
                  <a:tcPr marL="89614" marR="89614" marT="44807" marB="44807" anchor="ctr">
                    <a:noFill/>
                  </a:tcPr>
                </a:tc>
                <a:extLst>
                  <a:ext uri="{0D108BD9-81ED-4DB2-BD59-A6C34878D82A}">
                    <a16:rowId xmlns:a16="http://schemas.microsoft.com/office/drawing/2014/main" val="138910369"/>
                  </a:ext>
                </a:extLst>
              </a:tr>
              <a:tr h="786858">
                <a:tc>
                  <a:txBody>
                    <a:bodyPr/>
                    <a:lstStyle/>
                    <a:p>
                      <a:pPr algn="ctr"/>
                      <a:r>
                        <a:rPr lang="en-US" sz="3100">
                          <a:solidFill>
                            <a:schemeClr val="accent4"/>
                          </a:solidFill>
                        </a:rPr>
                        <a:t>167</a:t>
                      </a:r>
                    </a:p>
                  </a:txBody>
                  <a:tcPr marL="89614" marR="89614" marT="44807" marB="44807">
                    <a:lnR w="12700" cap="flat" cmpd="sng" algn="ctr">
                      <a:solidFill>
                        <a:schemeClr val="tx1"/>
                      </a:solidFill>
                      <a:prstDash val="solid"/>
                      <a:round/>
                      <a:headEnd type="none" w="med" len="med"/>
                      <a:tailEnd type="none" w="med" len="med"/>
                    </a:lnR>
                    <a:noFill/>
                  </a:tcPr>
                </a:tc>
                <a:tc>
                  <a:txBody>
                    <a:bodyPr/>
                    <a:lstStyle/>
                    <a:p>
                      <a:pPr algn="ctr"/>
                      <a:r>
                        <a:rPr lang="en-US" sz="3100">
                          <a:solidFill>
                            <a:schemeClr val="accent4"/>
                          </a:solidFill>
                        </a:rPr>
                        <a:t>116</a:t>
                      </a:r>
                    </a:p>
                  </a:txBody>
                  <a:tcPr marL="89614" marR="89614" marT="44807" marB="44807">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355105426"/>
                  </a:ext>
                </a:extLst>
              </a:tr>
              <a:tr h="1267715">
                <a:tc>
                  <a:txBody>
                    <a:bodyPr/>
                    <a:lstStyle/>
                    <a:p>
                      <a:pPr algn="ctr"/>
                      <a:r>
                        <a:rPr lang="en-US" sz="2900">
                          <a:solidFill>
                            <a:schemeClr val="accent4"/>
                          </a:solidFill>
                        </a:rPr>
                        <a:t>$15.3M</a:t>
                      </a:r>
                      <a:endParaRPr lang="en-US">
                        <a:solidFill>
                          <a:schemeClr val="accent4"/>
                        </a:solidFill>
                      </a:endParaRPr>
                    </a:p>
                  </a:txBody>
                  <a:tcPr marL="89614" marR="89614" marT="44807" marB="44807">
                    <a:lnR w="12700" cap="flat" cmpd="sng" algn="ctr">
                      <a:solidFill>
                        <a:schemeClr val="tx1"/>
                      </a:solidFill>
                      <a:prstDash val="solid"/>
                      <a:round/>
                      <a:headEnd type="none" w="med" len="med"/>
                      <a:tailEnd type="none" w="med" len="med"/>
                    </a:lnR>
                    <a:noFill/>
                  </a:tcPr>
                </a:tc>
                <a:tc>
                  <a:txBody>
                    <a:bodyPr/>
                    <a:lstStyle/>
                    <a:p>
                      <a:pPr algn="ctr"/>
                      <a:r>
                        <a:rPr lang="en-US" sz="2900">
                          <a:solidFill>
                            <a:schemeClr val="accent4"/>
                          </a:solidFill>
                        </a:rPr>
                        <a:t>$6.5M</a:t>
                      </a:r>
                    </a:p>
                  </a:txBody>
                  <a:tcPr marL="89614" marR="89614" marT="44807" marB="44807">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2677573120"/>
                  </a:ext>
                </a:extLst>
              </a:tr>
              <a:tr h="950787">
                <a:tc>
                  <a:txBody>
                    <a:bodyPr/>
                    <a:lstStyle/>
                    <a:p>
                      <a:pPr algn="ctr"/>
                      <a:endParaRPr lang="en-US" sz="3100">
                        <a:solidFill>
                          <a:schemeClr val="accent4"/>
                        </a:solidFill>
                      </a:endParaRPr>
                    </a:p>
                    <a:p>
                      <a:pPr algn="ctr"/>
                      <a:endParaRPr lang="en-US" sz="2000">
                        <a:solidFill>
                          <a:schemeClr val="accent4"/>
                        </a:solidFill>
                      </a:endParaRPr>
                    </a:p>
                    <a:p>
                      <a:pPr algn="ctr"/>
                      <a:r>
                        <a:rPr lang="en-US" sz="3100">
                          <a:solidFill>
                            <a:schemeClr val="accent4"/>
                          </a:solidFill>
                        </a:rPr>
                        <a:t>2,013</a:t>
                      </a:r>
                    </a:p>
                    <a:p>
                      <a:pPr algn="ctr"/>
                      <a:endParaRPr lang="en-US" sz="3100">
                        <a:solidFill>
                          <a:schemeClr val="accent4"/>
                        </a:solidFill>
                      </a:endParaRPr>
                    </a:p>
                  </a:txBody>
                  <a:tcPr marL="89614" marR="89614" marT="44807" marB="44807">
                    <a:lnR w="12700" cap="flat" cmpd="sng" algn="ctr">
                      <a:solidFill>
                        <a:schemeClr val="tx1"/>
                      </a:solidFill>
                      <a:prstDash val="solid"/>
                      <a:round/>
                      <a:headEnd type="none" w="med" len="med"/>
                      <a:tailEnd type="none" w="med" len="med"/>
                    </a:lnR>
                    <a:noFill/>
                  </a:tcPr>
                </a:tc>
                <a:tc>
                  <a:txBody>
                    <a:bodyPr/>
                    <a:lstStyle/>
                    <a:p>
                      <a:pPr lvl="0" algn="ctr">
                        <a:buNone/>
                      </a:pPr>
                      <a:endParaRPr lang="en-US" sz="3100">
                        <a:solidFill>
                          <a:schemeClr val="accent4"/>
                        </a:solidFill>
                      </a:endParaRPr>
                    </a:p>
                    <a:p>
                      <a:pPr lvl="0" algn="ctr">
                        <a:buNone/>
                      </a:pPr>
                      <a:endParaRPr lang="en-US" sz="2000">
                        <a:solidFill>
                          <a:schemeClr val="accent4"/>
                        </a:solidFill>
                      </a:endParaRPr>
                    </a:p>
                    <a:p>
                      <a:pPr lvl="0" algn="ctr">
                        <a:buNone/>
                      </a:pPr>
                      <a:r>
                        <a:rPr lang="en-US" sz="3100">
                          <a:solidFill>
                            <a:schemeClr val="accent4"/>
                          </a:solidFill>
                        </a:rPr>
                        <a:t>2,453</a:t>
                      </a:r>
                    </a:p>
                    <a:p>
                      <a:pPr lvl="0" algn="ctr">
                        <a:buNone/>
                      </a:pPr>
                      <a:endParaRPr lang="en-US" sz="3100">
                        <a:solidFill>
                          <a:schemeClr val="accent4"/>
                        </a:solidFill>
                      </a:endParaRPr>
                    </a:p>
                  </a:txBody>
                  <a:tcPr marL="89614" marR="89614" marT="44807" marB="44807">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598671065"/>
                  </a:ext>
                </a:extLst>
              </a:tr>
            </a:tbl>
          </a:graphicData>
        </a:graphic>
      </p:graphicFrame>
    </p:spTree>
    <p:extLst>
      <p:ext uri="{BB962C8B-B14F-4D97-AF65-F5344CB8AC3E}">
        <p14:creationId xmlns:p14="http://schemas.microsoft.com/office/powerpoint/2010/main" val="35284876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A95BADE-3193-3E40-A985-D4AC1FEFA5F7}"/>
              </a:ext>
            </a:extLst>
          </p:cNvPr>
          <p:cNvSpPr/>
          <p:nvPr/>
        </p:nvSpPr>
        <p:spPr>
          <a:xfrm>
            <a:off x="274810" y="1008482"/>
            <a:ext cx="8411816" cy="400051"/>
          </a:xfrm>
          <a:prstGeom prst="rect">
            <a:avLst/>
          </a:prstGeom>
          <a:solidFill>
            <a:schemeClr val="accent4">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aphicFrame>
        <p:nvGraphicFramePr>
          <p:cNvPr id="5" name="Object 4" hidden="1">
            <a:extLst>
              <a:ext uri="{FF2B5EF4-FFF2-40B4-BE49-F238E27FC236}">
                <a16:creationId xmlns:a16="http://schemas.microsoft.com/office/drawing/2014/main" id="{2908EDFC-01BF-4D81-9D4A-87E93504521C}"/>
              </a:ext>
            </a:extLst>
          </p:cNvPr>
          <p:cNvGraphicFramePr>
            <a:graphicFrameLocks noChangeAspect="1"/>
          </p:cNvGraphicFramePr>
          <p:nvPr>
            <p:custDataLst>
              <p:tags r:id="rId1"/>
            </p:custDataLst>
          </p:nvPr>
        </p:nvGraphicFramePr>
        <p:xfrm>
          <a:off x="1556" y="1557"/>
          <a:ext cx="1556" cy="1556"/>
        </p:xfrm>
        <a:graphic>
          <a:graphicData uri="http://schemas.openxmlformats.org/presentationml/2006/ole">
            <mc:AlternateContent xmlns:mc="http://schemas.openxmlformats.org/markup-compatibility/2006">
              <mc:Choice xmlns:v="urn:schemas-microsoft-com:vml" Requires="v">
                <p:oleObj name="think-cell Slide" r:id="rId4" imgW="395" imgH="396" progId="TCLayout.ActiveDocument.1">
                  <p:embed/>
                </p:oleObj>
              </mc:Choice>
              <mc:Fallback>
                <p:oleObj name="think-cell Slide" r:id="rId4" imgW="395" imgH="396" progId="TCLayout.ActiveDocument.1">
                  <p:embed/>
                  <p:pic>
                    <p:nvPicPr>
                      <p:cNvPr id="5" name="Object 4" hidden="1">
                        <a:extLst>
                          <a:ext uri="{FF2B5EF4-FFF2-40B4-BE49-F238E27FC236}">
                            <a16:creationId xmlns:a16="http://schemas.microsoft.com/office/drawing/2014/main" id="{2908EDFC-01BF-4D81-9D4A-87E93504521C}"/>
                          </a:ext>
                        </a:extLst>
                      </p:cNvPr>
                      <p:cNvPicPr/>
                      <p:nvPr/>
                    </p:nvPicPr>
                    <p:blipFill>
                      <a:blip r:embed="rId5"/>
                      <a:stretch>
                        <a:fillRect/>
                      </a:stretch>
                    </p:blipFill>
                    <p:spPr>
                      <a:xfrm>
                        <a:off x="1556" y="1557"/>
                        <a:ext cx="1556" cy="1556"/>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E73DCF9-30A4-4B25-8BAE-DD0C71D4F5BB}"/>
              </a:ext>
            </a:extLst>
          </p:cNvPr>
          <p:cNvSpPr/>
          <p:nvPr>
            <p:custDataLst>
              <p:tags r:id="rId2"/>
            </p:custDataLst>
          </p:nvPr>
        </p:nvSpPr>
        <p:spPr>
          <a:xfrm>
            <a:off x="0" y="0"/>
            <a:ext cx="155581" cy="155590"/>
          </a:xfrm>
          <a:prstGeom prst="rect">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en-US">
              <a:solidFill>
                <a:schemeClr val="tx1"/>
              </a:solidFill>
              <a:latin typeface="Arial"/>
              <a:ea typeface="ＭＳ Ｐゴシック"/>
              <a:sym typeface="Arial"/>
            </a:endParaRPr>
          </a:p>
        </p:txBody>
      </p:sp>
      <p:sp>
        <p:nvSpPr>
          <p:cNvPr id="2" name="Title 1">
            <a:extLst>
              <a:ext uri="{FF2B5EF4-FFF2-40B4-BE49-F238E27FC236}">
                <a16:creationId xmlns:a16="http://schemas.microsoft.com/office/drawing/2014/main" id="{7F8EE2F3-0A9E-4309-860C-D8FCA3A4A54D}"/>
              </a:ext>
            </a:extLst>
          </p:cNvPr>
          <p:cNvSpPr>
            <a:spLocks noGrp="1"/>
          </p:cNvSpPr>
          <p:nvPr>
            <p:ph type="title"/>
          </p:nvPr>
        </p:nvSpPr>
        <p:spPr/>
        <p:txBody>
          <a:bodyPr/>
          <a:lstStyle/>
          <a:p>
            <a:r>
              <a:rPr lang="en-US" altLang="en-US"/>
              <a:t>Contents</a:t>
            </a:r>
            <a:endParaRPr lang="en-US"/>
          </a:p>
        </p:txBody>
      </p:sp>
      <p:sp>
        <p:nvSpPr>
          <p:cNvPr id="8" name="Rectangle 8">
            <a:extLst>
              <a:ext uri="{FF2B5EF4-FFF2-40B4-BE49-F238E27FC236}">
                <a16:creationId xmlns:a16="http://schemas.microsoft.com/office/drawing/2014/main" id="{D30A8308-6484-A830-D8C5-AFE0763AC163}"/>
              </a:ext>
            </a:extLst>
          </p:cNvPr>
          <p:cNvSpPr txBox="1"/>
          <p:nvPr/>
        </p:nvSpPr>
        <p:spPr>
          <a:xfrm>
            <a:off x="481328" y="1008482"/>
            <a:ext cx="7998781" cy="451405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defRPr>
            </a:lvl1pPr>
            <a:lvl2pPr marL="193675" indent="-192088" defTabSz="895350" eaLnBrk="1" hangingPunct="1">
              <a:buClr>
                <a:schemeClr val="tx2"/>
              </a:buClr>
              <a:buSzPct val="125000"/>
              <a:buFont typeface="Arial" charset="0"/>
              <a:buChar char="▪"/>
              <a:defRPr baseline="0">
                <a:latin typeface="+mn-lt"/>
              </a:defRPr>
            </a:lvl2pPr>
            <a:lvl3pPr marL="457200" indent="-261938" defTabSz="895350" eaLnBrk="1" hangingPunct="1">
              <a:buClr>
                <a:schemeClr val="tx2"/>
              </a:buClr>
              <a:buSzPct val="120000"/>
              <a:buFont typeface="Arial" charset="0"/>
              <a:buChar char="–"/>
              <a:defRPr baseline="0">
                <a:latin typeface="+mn-lt"/>
              </a:defRPr>
            </a:lvl3pPr>
            <a:lvl4pPr marL="614363" indent="-155575" defTabSz="895350" eaLnBrk="1" hangingPunct="1">
              <a:buClr>
                <a:schemeClr val="tx2"/>
              </a:buClr>
              <a:buSzPct val="120000"/>
              <a:buFont typeface="Arial" charset="0"/>
              <a:buChar char="▫"/>
              <a:defRPr baseline="0">
                <a:latin typeface="+mn-lt"/>
              </a:defRPr>
            </a:lvl4pPr>
            <a:lvl5pPr marL="749808"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233045" lvl="1" indent="-231775">
              <a:spcAft>
                <a:spcPts val="200"/>
              </a:spcAft>
              <a:buClrTx/>
              <a:buSzPct val="100000"/>
              <a:buFont typeface="Wingdings" panose="05000000000000000000" pitchFamily="2" charset="2"/>
              <a:buChar char="§"/>
            </a:pPr>
            <a:r>
              <a:rPr lang="en-US" sz="1800"/>
              <a:t>MassHealth Restructuring Update: Background and Context</a:t>
            </a:r>
            <a:endParaRPr lang="en-US"/>
          </a:p>
          <a:p>
            <a:pPr marL="233045" lvl="1" indent="-231775">
              <a:spcAft>
                <a:spcPts val="200"/>
              </a:spcAft>
              <a:buClrTx/>
              <a:buSzPct val="100000"/>
              <a:buFont typeface="Wingdings" panose="05000000000000000000" pitchFamily="2" charset="2"/>
              <a:buChar char="§"/>
            </a:pPr>
            <a:endParaRPr lang="en-US" sz="1800" b="1">
              <a:cs typeface="Arial"/>
            </a:endParaRPr>
          </a:p>
          <a:p>
            <a:pPr marL="496570" lvl="2" indent="-231775">
              <a:spcAft>
                <a:spcPts val="200"/>
              </a:spcAft>
              <a:buClrTx/>
              <a:buSzPct val="100000"/>
              <a:buFont typeface="Wingdings" panose="05000000000000000000" pitchFamily="2" charset="2"/>
              <a:buChar char="§"/>
            </a:pPr>
            <a:r>
              <a:rPr lang="en-US" sz="1800"/>
              <a:t>Delivery system reform updates</a:t>
            </a:r>
            <a:endParaRPr lang="en-US" sz="1800">
              <a:cs typeface="Arial"/>
            </a:endParaRPr>
          </a:p>
          <a:p>
            <a:pPr marL="789495" lvl="4" indent="-231775">
              <a:spcAft>
                <a:spcPts val="200"/>
              </a:spcAft>
              <a:buClrTx/>
              <a:buSzPct val="100000"/>
              <a:buFont typeface="Wingdings" panose="05000000000000000000" pitchFamily="2" charset="2"/>
              <a:buChar char="§"/>
            </a:pPr>
            <a:r>
              <a:rPr lang="en-US" sz="1800"/>
              <a:t>ACOs </a:t>
            </a:r>
          </a:p>
          <a:p>
            <a:pPr marL="789495" lvl="4" indent="-231775">
              <a:spcAft>
                <a:spcPts val="200"/>
              </a:spcAft>
              <a:buClrTx/>
              <a:buSzPct val="100000"/>
              <a:buFont typeface="Wingdings" panose="05000000000000000000" pitchFamily="2" charset="2"/>
              <a:buChar char="§"/>
            </a:pPr>
            <a:r>
              <a:rPr lang="en-US" sz="1800">
                <a:cs typeface="Arial"/>
              </a:rPr>
              <a:t>Flexible Services </a:t>
            </a:r>
          </a:p>
          <a:p>
            <a:pPr marL="789495" lvl="4" indent="-231775">
              <a:spcAft>
                <a:spcPts val="200"/>
              </a:spcAft>
              <a:buClrTx/>
              <a:buSzPct val="100000"/>
              <a:buFont typeface="Wingdings" panose="05000000000000000000" pitchFamily="2" charset="2"/>
              <a:buChar char="§"/>
            </a:pPr>
            <a:r>
              <a:rPr lang="en-US" sz="1800"/>
              <a:t>CPs  </a:t>
            </a:r>
          </a:p>
          <a:p>
            <a:pPr marL="789495" lvl="4" indent="-231775">
              <a:spcAft>
                <a:spcPts val="200"/>
              </a:spcAft>
              <a:buClrTx/>
              <a:buSzPct val="100000"/>
              <a:buFont typeface="Wingdings" panose="05000000000000000000" pitchFamily="2" charset="2"/>
              <a:buChar char="§"/>
            </a:pPr>
            <a:r>
              <a:rPr lang="en-US" sz="1800"/>
              <a:t>DSRIP</a:t>
            </a:r>
          </a:p>
          <a:p>
            <a:pPr marL="557720" lvl="4" indent="0">
              <a:spcAft>
                <a:spcPts val="200"/>
              </a:spcAft>
              <a:buClrTx/>
              <a:buSzPct val="100000"/>
              <a:buNone/>
            </a:pPr>
            <a:endParaRPr lang="en-US" sz="1800"/>
          </a:p>
          <a:p>
            <a:pPr marL="496570" lvl="2" indent="-231775">
              <a:spcAft>
                <a:spcPts val="200"/>
              </a:spcAft>
              <a:buClrTx/>
              <a:buSzPct val="100000"/>
              <a:buFont typeface="Wingdings" panose="05000000000000000000" pitchFamily="2" charset="2"/>
              <a:buChar char="§"/>
            </a:pPr>
            <a:r>
              <a:rPr lang="en-US" sz="1800"/>
              <a:t>Quality and member experience data: updates and trends </a:t>
            </a:r>
          </a:p>
          <a:p>
            <a:pPr marL="653733" lvl="3" indent="-231775">
              <a:spcAft>
                <a:spcPts val="200"/>
              </a:spcAft>
              <a:buClrTx/>
              <a:buSzPct val="100000"/>
              <a:buFont typeface="Wingdings" panose="05000000000000000000" pitchFamily="2" charset="2"/>
              <a:buChar char="§"/>
            </a:pPr>
            <a:r>
              <a:rPr lang="en-US" sz="1800">
                <a:cs typeface="Arial"/>
              </a:rPr>
              <a:t>Quality </a:t>
            </a:r>
          </a:p>
          <a:p>
            <a:pPr marL="653733" lvl="3" indent="-231775">
              <a:spcAft>
                <a:spcPts val="200"/>
              </a:spcAft>
              <a:buClrTx/>
              <a:buSzPct val="100000"/>
              <a:buFont typeface="Wingdings" panose="05000000000000000000" pitchFamily="2" charset="2"/>
              <a:buChar char="§"/>
            </a:pPr>
            <a:r>
              <a:rPr lang="en-US" sz="1800">
                <a:cs typeface="Arial"/>
              </a:rPr>
              <a:t>Member Experience</a:t>
            </a:r>
          </a:p>
          <a:p>
            <a:pPr marL="421958" lvl="3" indent="0">
              <a:spcAft>
                <a:spcPts val="200"/>
              </a:spcAft>
              <a:buClrTx/>
              <a:buSzPct val="100000"/>
              <a:buNone/>
            </a:pPr>
            <a:endParaRPr lang="en-US" sz="1800"/>
          </a:p>
          <a:p>
            <a:pPr marL="496570" lvl="2" indent="-231775">
              <a:spcAft>
                <a:spcPts val="200"/>
              </a:spcAft>
              <a:buClrTx/>
              <a:buSzPct val="100000"/>
              <a:buFont typeface="Wingdings" panose="05000000000000000000" pitchFamily="2" charset="2"/>
              <a:buChar char="§"/>
            </a:pPr>
            <a:r>
              <a:rPr lang="en-US" sz="1800"/>
              <a:t>Cost data: update and trends</a:t>
            </a:r>
          </a:p>
          <a:p>
            <a:pPr marL="1270" lvl="1" indent="0">
              <a:spcAft>
                <a:spcPts val="200"/>
              </a:spcAft>
              <a:buClrTx/>
              <a:buSzPct val="100000"/>
              <a:buNone/>
            </a:pPr>
            <a:endParaRPr lang="en-US" sz="1800" b="1">
              <a:cs typeface="Arial"/>
            </a:endParaRPr>
          </a:p>
          <a:p>
            <a:pPr marL="233045" lvl="1" indent="-231775">
              <a:spcAft>
                <a:spcPts val="200"/>
              </a:spcAft>
              <a:buClrTx/>
              <a:buSzPct val="100000"/>
              <a:buFont typeface="Wingdings" panose="05000000000000000000" pitchFamily="2" charset="2"/>
              <a:buChar char="§"/>
            </a:pPr>
            <a:r>
              <a:rPr lang="en-US" sz="1800"/>
              <a:t>Current 1115 Demonstration and Opportunity for Feedback and Questions</a:t>
            </a:r>
            <a:endParaRPr lang="en-US" sz="1800">
              <a:cs typeface="Arial"/>
            </a:endParaRPr>
          </a:p>
        </p:txBody>
      </p:sp>
    </p:spTree>
    <p:extLst>
      <p:ext uri="{BB962C8B-B14F-4D97-AF65-F5344CB8AC3E}">
        <p14:creationId xmlns:p14="http://schemas.microsoft.com/office/powerpoint/2010/main" val="13224575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A95BADE-3193-3E40-A985-D4AC1FEFA5F7}"/>
              </a:ext>
            </a:extLst>
          </p:cNvPr>
          <p:cNvSpPr/>
          <p:nvPr/>
        </p:nvSpPr>
        <p:spPr>
          <a:xfrm>
            <a:off x="274811" y="3337566"/>
            <a:ext cx="8411816" cy="358332"/>
          </a:xfrm>
          <a:prstGeom prst="rect">
            <a:avLst/>
          </a:prstGeom>
          <a:solidFill>
            <a:schemeClr val="accent4">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aphicFrame>
        <p:nvGraphicFramePr>
          <p:cNvPr id="5" name="Object 4" hidden="1">
            <a:extLst>
              <a:ext uri="{FF2B5EF4-FFF2-40B4-BE49-F238E27FC236}">
                <a16:creationId xmlns:a16="http://schemas.microsoft.com/office/drawing/2014/main" id="{2908EDFC-01BF-4D81-9D4A-87E93504521C}"/>
              </a:ext>
            </a:extLst>
          </p:cNvPr>
          <p:cNvGraphicFramePr>
            <a:graphicFrameLocks noChangeAspect="1"/>
          </p:cNvGraphicFramePr>
          <p:nvPr>
            <p:custDataLst>
              <p:tags r:id="rId1"/>
            </p:custDataLst>
          </p:nvPr>
        </p:nvGraphicFramePr>
        <p:xfrm>
          <a:off x="1556" y="1557"/>
          <a:ext cx="1556" cy="1556"/>
        </p:xfrm>
        <a:graphic>
          <a:graphicData uri="http://schemas.openxmlformats.org/presentationml/2006/ole">
            <mc:AlternateContent xmlns:mc="http://schemas.openxmlformats.org/markup-compatibility/2006">
              <mc:Choice xmlns:v="urn:schemas-microsoft-com:vml" Requires="v">
                <p:oleObj name="think-cell Slide" r:id="rId4" imgW="395" imgH="396" progId="TCLayout.ActiveDocument.1">
                  <p:embed/>
                </p:oleObj>
              </mc:Choice>
              <mc:Fallback>
                <p:oleObj name="think-cell Slide" r:id="rId4" imgW="395" imgH="396" progId="TCLayout.ActiveDocument.1">
                  <p:embed/>
                  <p:pic>
                    <p:nvPicPr>
                      <p:cNvPr id="5" name="Object 4" hidden="1">
                        <a:extLst>
                          <a:ext uri="{FF2B5EF4-FFF2-40B4-BE49-F238E27FC236}">
                            <a16:creationId xmlns:a16="http://schemas.microsoft.com/office/drawing/2014/main" id="{2908EDFC-01BF-4D81-9D4A-87E93504521C}"/>
                          </a:ext>
                        </a:extLst>
                      </p:cNvPr>
                      <p:cNvPicPr/>
                      <p:nvPr/>
                    </p:nvPicPr>
                    <p:blipFill>
                      <a:blip r:embed="rId5"/>
                      <a:stretch>
                        <a:fillRect/>
                      </a:stretch>
                    </p:blipFill>
                    <p:spPr>
                      <a:xfrm>
                        <a:off x="1556" y="1557"/>
                        <a:ext cx="1556" cy="1556"/>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E73DCF9-30A4-4B25-8BAE-DD0C71D4F5BB}"/>
              </a:ext>
            </a:extLst>
          </p:cNvPr>
          <p:cNvSpPr/>
          <p:nvPr>
            <p:custDataLst>
              <p:tags r:id="rId2"/>
            </p:custDataLst>
          </p:nvPr>
        </p:nvSpPr>
        <p:spPr>
          <a:xfrm>
            <a:off x="0" y="0"/>
            <a:ext cx="155581" cy="155590"/>
          </a:xfrm>
          <a:prstGeom prst="rect">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en-US">
              <a:solidFill>
                <a:schemeClr val="tx1"/>
              </a:solidFill>
              <a:latin typeface="Arial"/>
              <a:ea typeface="ＭＳ Ｐゴシック"/>
              <a:sym typeface="Arial"/>
            </a:endParaRPr>
          </a:p>
        </p:txBody>
      </p:sp>
      <p:sp>
        <p:nvSpPr>
          <p:cNvPr id="2" name="Title 1">
            <a:extLst>
              <a:ext uri="{FF2B5EF4-FFF2-40B4-BE49-F238E27FC236}">
                <a16:creationId xmlns:a16="http://schemas.microsoft.com/office/drawing/2014/main" id="{7F8EE2F3-0A9E-4309-860C-D8FCA3A4A54D}"/>
              </a:ext>
            </a:extLst>
          </p:cNvPr>
          <p:cNvSpPr>
            <a:spLocks noGrp="1"/>
          </p:cNvSpPr>
          <p:nvPr>
            <p:ph type="title"/>
          </p:nvPr>
        </p:nvSpPr>
        <p:spPr/>
        <p:txBody>
          <a:bodyPr/>
          <a:lstStyle/>
          <a:p>
            <a:r>
              <a:rPr lang="en-US" altLang="en-US"/>
              <a:t>Contents</a:t>
            </a:r>
            <a:endParaRPr lang="en-US"/>
          </a:p>
        </p:txBody>
      </p:sp>
      <p:sp>
        <p:nvSpPr>
          <p:cNvPr id="8" name="Rectangle 8">
            <a:extLst>
              <a:ext uri="{FF2B5EF4-FFF2-40B4-BE49-F238E27FC236}">
                <a16:creationId xmlns:a16="http://schemas.microsoft.com/office/drawing/2014/main" id="{D30A8308-6484-A830-D8C5-AFE0763AC163}"/>
              </a:ext>
            </a:extLst>
          </p:cNvPr>
          <p:cNvSpPr txBox="1"/>
          <p:nvPr/>
        </p:nvSpPr>
        <p:spPr>
          <a:xfrm>
            <a:off x="481328" y="1008482"/>
            <a:ext cx="7998781" cy="451405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defRPr>
            </a:lvl1pPr>
            <a:lvl2pPr marL="193675" indent="-192088" defTabSz="895350" eaLnBrk="1" hangingPunct="1">
              <a:buClr>
                <a:schemeClr val="tx2"/>
              </a:buClr>
              <a:buSzPct val="125000"/>
              <a:buFont typeface="Arial" charset="0"/>
              <a:buChar char="▪"/>
              <a:defRPr baseline="0">
                <a:latin typeface="+mn-lt"/>
              </a:defRPr>
            </a:lvl2pPr>
            <a:lvl3pPr marL="457200" indent="-261938" defTabSz="895350" eaLnBrk="1" hangingPunct="1">
              <a:buClr>
                <a:schemeClr val="tx2"/>
              </a:buClr>
              <a:buSzPct val="120000"/>
              <a:buFont typeface="Arial" charset="0"/>
              <a:buChar char="–"/>
              <a:defRPr baseline="0">
                <a:latin typeface="+mn-lt"/>
              </a:defRPr>
            </a:lvl3pPr>
            <a:lvl4pPr marL="614363" indent="-155575" defTabSz="895350" eaLnBrk="1" hangingPunct="1">
              <a:buClr>
                <a:schemeClr val="tx2"/>
              </a:buClr>
              <a:buSzPct val="120000"/>
              <a:buFont typeface="Arial" charset="0"/>
              <a:buChar char="▫"/>
              <a:defRPr baseline="0">
                <a:latin typeface="+mn-lt"/>
              </a:defRPr>
            </a:lvl4pPr>
            <a:lvl5pPr marL="749808"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233045" lvl="1" indent="-231775">
              <a:spcAft>
                <a:spcPts val="200"/>
              </a:spcAft>
              <a:buClrTx/>
              <a:buSzPct val="100000"/>
              <a:buFont typeface="Wingdings" panose="05000000000000000000" pitchFamily="2" charset="2"/>
              <a:buChar char="§"/>
            </a:pPr>
            <a:r>
              <a:rPr lang="en-US" sz="1800"/>
              <a:t>MassHealth Restructuring Update: Background and Context</a:t>
            </a:r>
            <a:endParaRPr lang="en-US"/>
          </a:p>
          <a:p>
            <a:pPr marL="233045" lvl="1" indent="-231775">
              <a:spcAft>
                <a:spcPts val="200"/>
              </a:spcAft>
              <a:buClrTx/>
              <a:buSzPct val="100000"/>
              <a:buFont typeface="Wingdings" panose="05000000000000000000" pitchFamily="2" charset="2"/>
              <a:buChar char="§"/>
            </a:pPr>
            <a:endParaRPr lang="en-US" sz="1800" b="1">
              <a:cs typeface="Arial"/>
            </a:endParaRPr>
          </a:p>
          <a:p>
            <a:pPr marL="496570" lvl="2" indent="-231775">
              <a:spcAft>
                <a:spcPts val="200"/>
              </a:spcAft>
              <a:buClrTx/>
              <a:buSzPct val="100000"/>
              <a:buFont typeface="Wingdings" panose="05000000000000000000" pitchFamily="2" charset="2"/>
              <a:buChar char="§"/>
            </a:pPr>
            <a:r>
              <a:rPr lang="en-US" sz="1800"/>
              <a:t>Delivery system reform updates</a:t>
            </a:r>
            <a:endParaRPr lang="en-US" sz="1800">
              <a:cs typeface="Arial"/>
            </a:endParaRPr>
          </a:p>
          <a:p>
            <a:pPr marL="789495" lvl="4" indent="-231775">
              <a:spcAft>
                <a:spcPts val="200"/>
              </a:spcAft>
              <a:buClrTx/>
              <a:buSzPct val="100000"/>
              <a:buFont typeface="Wingdings" panose="05000000000000000000" pitchFamily="2" charset="2"/>
              <a:buChar char="§"/>
            </a:pPr>
            <a:r>
              <a:rPr lang="en-US" sz="1800"/>
              <a:t>ACOs </a:t>
            </a:r>
          </a:p>
          <a:p>
            <a:pPr marL="789495" lvl="4" indent="-231775">
              <a:spcAft>
                <a:spcPts val="200"/>
              </a:spcAft>
              <a:buClrTx/>
              <a:buSzPct val="100000"/>
              <a:buFont typeface="Wingdings" panose="05000000000000000000" pitchFamily="2" charset="2"/>
              <a:buChar char="§"/>
            </a:pPr>
            <a:r>
              <a:rPr lang="en-US" sz="1800">
                <a:cs typeface="Arial"/>
              </a:rPr>
              <a:t>Flexible Services </a:t>
            </a:r>
          </a:p>
          <a:p>
            <a:pPr marL="789495" lvl="4" indent="-231775">
              <a:spcAft>
                <a:spcPts val="200"/>
              </a:spcAft>
              <a:buClrTx/>
              <a:buSzPct val="100000"/>
              <a:buFont typeface="Wingdings" panose="05000000000000000000" pitchFamily="2" charset="2"/>
              <a:buChar char="§"/>
            </a:pPr>
            <a:r>
              <a:rPr lang="en-US" sz="1800"/>
              <a:t>CPs  </a:t>
            </a:r>
          </a:p>
          <a:p>
            <a:pPr marL="789495" lvl="4" indent="-231775">
              <a:spcAft>
                <a:spcPts val="200"/>
              </a:spcAft>
              <a:buClrTx/>
              <a:buSzPct val="100000"/>
              <a:buFont typeface="Wingdings" panose="05000000000000000000" pitchFamily="2" charset="2"/>
              <a:buChar char="§"/>
            </a:pPr>
            <a:r>
              <a:rPr lang="en-US" sz="1800"/>
              <a:t>DSRIP</a:t>
            </a:r>
          </a:p>
          <a:p>
            <a:pPr marL="557720" lvl="4" indent="0">
              <a:spcAft>
                <a:spcPts val="200"/>
              </a:spcAft>
              <a:buClrTx/>
              <a:buSzPct val="100000"/>
              <a:buNone/>
            </a:pPr>
            <a:endParaRPr lang="en-US" sz="1800"/>
          </a:p>
          <a:p>
            <a:pPr marL="496570" lvl="2" indent="-231775">
              <a:spcAft>
                <a:spcPts val="200"/>
              </a:spcAft>
              <a:buClrTx/>
              <a:buSzPct val="100000"/>
              <a:buFont typeface="Wingdings" panose="05000000000000000000" pitchFamily="2" charset="2"/>
              <a:buChar char="§"/>
            </a:pPr>
            <a:r>
              <a:rPr lang="en-US" sz="1800"/>
              <a:t>Quality and member experience data: updates and trends </a:t>
            </a:r>
          </a:p>
          <a:p>
            <a:pPr marL="653733" lvl="3" indent="-231775">
              <a:spcAft>
                <a:spcPts val="200"/>
              </a:spcAft>
              <a:buClrTx/>
              <a:buSzPct val="100000"/>
              <a:buFont typeface="Wingdings" panose="05000000000000000000" pitchFamily="2" charset="2"/>
              <a:buChar char="§"/>
            </a:pPr>
            <a:r>
              <a:rPr lang="en-US" sz="1800">
                <a:cs typeface="Arial"/>
              </a:rPr>
              <a:t>Quality </a:t>
            </a:r>
          </a:p>
          <a:p>
            <a:pPr marL="653733" lvl="3" indent="-231775">
              <a:spcAft>
                <a:spcPts val="200"/>
              </a:spcAft>
              <a:buClrTx/>
              <a:buSzPct val="100000"/>
              <a:buFont typeface="Wingdings" panose="05000000000000000000" pitchFamily="2" charset="2"/>
              <a:buChar char="§"/>
            </a:pPr>
            <a:r>
              <a:rPr lang="en-US" sz="1800">
                <a:cs typeface="Arial"/>
              </a:rPr>
              <a:t>Member Experience</a:t>
            </a:r>
          </a:p>
          <a:p>
            <a:pPr marL="421958" lvl="3" indent="0">
              <a:spcAft>
                <a:spcPts val="200"/>
              </a:spcAft>
              <a:buClrTx/>
              <a:buSzPct val="100000"/>
              <a:buNone/>
            </a:pPr>
            <a:endParaRPr lang="en-US" sz="1800"/>
          </a:p>
          <a:p>
            <a:pPr marL="496570" lvl="2" indent="-231775">
              <a:spcAft>
                <a:spcPts val="200"/>
              </a:spcAft>
              <a:buClrTx/>
              <a:buSzPct val="100000"/>
              <a:buFont typeface="Wingdings" panose="05000000000000000000" pitchFamily="2" charset="2"/>
              <a:buChar char="§"/>
            </a:pPr>
            <a:r>
              <a:rPr lang="en-US" sz="1800"/>
              <a:t>Cost data: update and trends</a:t>
            </a:r>
          </a:p>
          <a:p>
            <a:pPr marL="1270" lvl="1" indent="0">
              <a:spcAft>
                <a:spcPts val="200"/>
              </a:spcAft>
              <a:buClrTx/>
              <a:buSzPct val="100000"/>
              <a:buNone/>
            </a:pPr>
            <a:endParaRPr lang="en-US" sz="1800" b="1">
              <a:cs typeface="Arial"/>
            </a:endParaRPr>
          </a:p>
          <a:p>
            <a:pPr marL="233045" lvl="1" indent="-231775">
              <a:spcAft>
                <a:spcPts val="200"/>
              </a:spcAft>
              <a:buClrTx/>
              <a:buSzPct val="100000"/>
              <a:buFont typeface="Wingdings" panose="05000000000000000000" pitchFamily="2" charset="2"/>
              <a:buChar char="§"/>
            </a:pPr>
            <a:r>
              <a:rPr lang="en-US" sz="1800"/>
              <a:t>Current 1115 Demonstration and Opportunity for Feedback and Questions</a:t>
            </a:r>
            <a:endParaRPr lang="en-US" sz="1800">
              <a:cs typeface="Arial"/>
            </a:endParaRPr>
          </a:p>
        </p:txBody>
      </p:sp>
    </p:spTree>
    <p:extLst>
      <p:ext uri="{BB962C8B-B14F-4D97-AF65-F5344CB8AC3E}">
        <p14:creationId xmlns:p14="http://schemas.microsoft.com/office/powerpoint/2010/main" val="1183604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811B8-6C55-86D3-DD57-6A8FF3ECF4B8}"/>
              </a:ext>
            </a:extLst>
          </p:cNvPr>
          <p:cNvSpPr>
            <a:spLocks noGrp="1"/>
          </p:cNvSpPr>
          <p:nvPr>
            <p:ph type="title"/>
          </p:nvPr>
        </p:nvSpPr>
        <p:spPr/>
        <p:txBody>
          <a:bodyPr/>
          <a:lstStyle/>
          <a:p>
            <a:r>
              <a:rPr lang="en-US">
                <a:cs typeface="Arial"/>
              </a:rPr>
              <a:t>Overview of 2021 Quality Data and Performance</a:t>
            </a:r>
            <a:endParaRPr lang="en-US"/>
          </a:p>
        </p:txBody>
      </p:sp>
      <p:sp>
        <p:nvSpPr>
          <p:cNvPr id="4" name="TextBox 3">
            <a:extLst>
              <a:ext uri="{FF2B5EF4-FFF2-40B4-BE49-F238E27FC236}">
                <a16:creationId xmlns:a16="http://schemas.microsoft.com/office/drawing/2014/main" id="{1C2DC2B8-9711-79D8-3CB2-BD7C057F966C}"/>
              </a:ext>
            </a:extLst>
          </p:cNvPr>
          <p:cNvSpPr txBox="1"/>
          <p:nvPr/>
        </p:nvSpPr>
        <p:spPr>
          <a:xfrm>
            <a:off x="213851" y="522576"/>
            <a:ext cx="8576135" cy="5892075"/>
          </a:xfrm>
          <a:prstGeom prst="rect">
            <a:avLst/>
          </a:prstGeom>
          <a:noFill/>
        </p:spPr>
        <p:txBody>
          <a:bodyPr wrap="square" lIns="89611" tIns="44806" rIns="89611" bIns="44806" rtlCol="0" anchor="t">
            <a:spAutoFit/>
          </a:bodyPr>
          <a:lstStyle/>
          <a:p>
            <a:pPr marL="1270" marR="0" lvl="1" indent="0" algn="l" defTabSz="914400" rtl="0" eaLnBrk="1" fontAlgn="base" latinLnBrk="0" hangingPunct="1">
              <a:lnSpc>
                <a:spcPct val="100000"/>
              </a:lnSpc>
              <a:spcBef>
                <a:spcPct val="0"/>
              </a:spcBef>
              <a:spcAft>
                <a:spcPct val="0"/>
              </a:spcAft>
              <a:buClrTx/>
              <a:buSzTx/>
              <a:buFontTx/>
              <a:buNone/>
              <a:tabLst/>
              <a:defRPr/>
            </a:pPr>
            <a:endParaRPr kumimoji="0" lang="en-US" altLang="ko-KR" sz="1600" b="1" i="0" u="sng" strike="noStrike" kern="1200" cap="none" spc="0" normalizeH="0" baseline="0" noProof="0">
              <a:ln>
                <a:noFill/>
              </a:ln>
              <a:effectLst/>
              <a:uLnTx/>
              <a:uFillTx/>
              <a:latin typeface="Arial"/>
              <a:ea typeface="Gulim"/>
              <a:cs typeface="Arial"/>
            </a:endParaRPr>
          </a:p>
          <a:p>
            <a:pPr marL="1270" marR="0" lvl="1" indent="0" algn="l" defTabSz="914400" rtl="0" eaLnBrk="1" fontAlgn="base" latinLnBrk="0" hangingPunct="1">
              <a:lnSpc>
                <a:spcPct val="100000"/>
              </a:lnSpc>
              <a:spcBef>
                <a:spcPct val="0"/>
              </a:spcBef>
              <a:spcAft>
                <a:spcPct val="0"/>
              </a:spcAft>
              <a:buClrTx/>
              <a:buSzTx/>
              <a:buFontTx/>
              <a:buNone/>
              <a:tabLst/>
              <a:defRPr/>
            </a:pPr>
            <a:r>
              <a:rPr kumimoji="0" lang="en-US" altLang="ko-KR" sz="1600" b="1" i="0" u="sng" strike="noStrike" kern="1200" cap="none" spc="0" normalizeH="0" baseline="0" noProof="0">
                <a:ln>
                  <a:noFill/>
                </a:ln>
                <a:effectLst/>
                <a:uLnTx/>
                <a:uFillTx/>
                <a:latin typeface="Arial"/>
                <a:ea typeface="Gulim"/>
                <a:cs typeface="Arial"/>
              </a:rPr>
              <a:t>ACO and CP quality score performance</a:t>
            </a:r>
          </a:p>
          <a:p>
            <a:pPr marL="1270" marR="0" lvl="1" indent="0" algn="l" defTabSz="914400" rtl="0" eaLnBrk="1" fontAlgn="base" latinLnBrk="0" hangingPunct="1">
              <a:lnSpc>
                <a:spcPct val="100000"/>
              </a:lnSpc>
              <a:spcBef>
                <a:spcPct val="0"/>
              </a:spcBef>
              <a:spcAft>
                <a:spcPct val="0"/>
              </a:spcAft>
              <a:buClrTx/>
              <a:buSzTx/>
              <a:buFontTx/>
              <a:buNone/>
              <a:tabLst/>
              <a:defRPr/>
            </a:pPr>
            <a:endParaRPr lang="en-US" altLang="ko-KR" sz="1600" b="1" i="0" u="sng" strike="noStrike" kern="1200" cap="none" spc="0" normalizeH="0" baseline="0" noProof="0">
              <a:ln>
                <a:noFill/>
              </a:ln>
              <a:effectLst/>
              <a:uLnTx/>
              <a:uFillTx/>
              <a:latin typeface="Arial"/>
              <a:ea typeface="Gulim"/>
              <a:cs typeface="Arial"/>
            </a:endParaRPr>
          </a:p>
          <a:p>
            <a:pPr marL="287020" lvl="1" indent="-285750">
              <a:spcBef>
                <a:spcPts val="600"/>
              </a:spcBef>
              <a:buFont typeface="Arial" panose="020B0604020202020204" pitchFamily="34" charset="0"/>
              <a:buChar char="•"/>
              <a:defRPr/>
            </a:pPr>
            <a:r>
              <a:rPr lang="en-US">
                <a:latin typeface="Arial"/>
                <a:cs typeface="Arial"/>
              </a:rPr>
              <a:t>The varying impact of the pandemic across ACO and CP quality measures, as well as the addition of various COVID-based scoring modifications in 2020 and 2021, </a:t>
            </a:r>
            <a:r>
              <a:rPr lang="en-US" b="1">
                <a:latin typeface="Arial"/>
                <a:cs typeface="Arial"/>
              </a:rPr>
              <a:t>makes the comparison of year over year overall quality performance difficult.</a:t>
            </a:r>
            <a:br>
              <a:rPr lang="en-US" b="1">
                <a:latin typeface="Arial"/>
                <a:cs typeface="Arial"/>
              </a:rPr>
            </a:br>
            <a:endParaRPr lang="en-US" b="1">
              <a:latin typeface="Arial"/>
              <a:cs typeface="Arial"/>
            </a:endParaRPr>
          </a:p>
          <a:p>
            <a:pPr marL="287020" lvl="1" indent="-285750">
              <a:spcBef>
                <a:spcPts val="600"/>
              </a:spcBef>
              <a:buFont typeface="Arial" panose="020B0604020202020204" pitchFamily="34" charset="0"/>
              <a:buChar char="•"/>
              <a:defRPr/>
            </a:pPr>
            <a:r>
              <a:rPr lang="en-US">
                <a:latin typeface="Arial"/>
                <a:cs typeface="Arial"/>
              </a:rPr>
              <a:t>However, at a high-level, </a:t>
            </a:r>
            <a:r>
              <a:rPr lang="en-US" b="1">
                <a:latin typeface="Arial"/>
                <a:cs typeface="Arial"/>
              </a:rPr>
              <a:t>clinical quality performance improved for ACOs</a:t>
            </a:r>
            <a:r>
              <a:rPr lang="en-US">
                <a:latin typeface="Arial"/>
                <a:cs typeface="Arial"/>
              </a:rPr>
              <a:t> (73.90% vs. 61.24%) and CPs (70.64% vs. 36.92%) </a:t>
            </a:r>
            <a:r>
              <a:rPr lang="en-US" b="1">
                <a:latin typeface="Arial"/>
                <a:cs typeface="Arial"/>
              </a:rPr>
              <a:t>when comparing 2021 to 2020 performance</a:t>
            </a:r>
          </a:p>
          <a:p>
            <a:pPr marL="743648" lvl="2" indent="-285750">
              <a:spcBef>
                <a:spcPts val="600"/>
              </a:spcBef>
              <a:buFont typeface="Arial" panose="020B0604020202020204" pitchFamily="34" charset="0"/>
              <a:buChar char="•"/>
              <a:defRPr/>
            </a:pPr>
            <a:r>
              <a:rPr lang="en-US" sz="1600">
                <a:cs typeface="Arial"/>
              </a:rPr>
              <a:t>In 2021, of the measures that showed substantial declines in performance from 2019 to 2020, five of six ACO measures and all four CP measures demonstrated partial recovery from their respective previous declines.</a:t>
            </a:r>
          </a:p>
          <a:p>
            <a:pPr marL="743648" lvl="2" indent="-285750">
              <a:spcBef>
                <a:spcPts val="600"/>
              </a:spcBef>
              <a:buFont typeface="Arial" panose="020B0604020202020204" pitchFamily="34" charset="0"/>
              <a:buChar char="•"/>
              <a:defRPr/>
            </a:pPr>
            <a:r>
              <a:rPr lang="en-US">
                <a:latin typeface="Arial"/>
                <a:cs typeface="Arial"/>
              </a:rPr>
              <a:t>Despite these improvements, </a:t>
            </a:r>
            <a:r>
              <a:rPr lang="en-US" b="1">
                <a:latin typeface="Arial"/>
                <a:cs typeface="Arial"/>
              </a:rPr>
              <a:t>many measures did not reach their pre-pandemic performance levels</a:t>
            </a:r>
            <a:r>
              <a:rPr lang="en-US">
                <a:latin typeface="Arial"/>
                <a:cs typeface="Arial"/>
              </a:rPr>
              <a:t>*</a:t>
            </a:r>
            <a:br>
              <a:rPr lang="en-US">
                <a:latin typeface="Arial"/>
                <a:cs typeface="Arial"/>
              </a:rPr>
            </a:br>
            <a:endParaRPr lang="en-US">
              <a:latin typeface="Arial"/>
              <a:cs typeface="Arial"/>
            </a:endParaRPr>
          </a:p>
          <a:p>
            <a:pPr marL="287020" lvl="1" indent="-285750">
              <a:spcBef>
                <a:spcPts val="600"/>
              </a:spcBef>
              <a:buFont typeface="Arial" panose="020B0604020202020204" pitchFamily="34" charset="0"/>
              <a:buChar char="•"/>
              <a:defRPr/>
            </a:pPr>
            <a:r>
              <a:rPr lang="en-US" b="1">
                <a:latin typeface="Arial"/>
                <a:cs typeface="Arial"/>
              </a:rPr>
              <a:t>Member experience results were similar to 2019-2020</a:t>
            </a:r>
            <a:r>
              <a:rPr lang="en-US">
                <a:latin typeface="Arial"/>
                <a:cs typeface="Arial"/>
              </a:rPr>
              <a:t>, and demonstrated strong levels of satisfaction with providers, and ongoing opportunities for increased care coordination</a:t>
            </a:r>
          </a:p>
          <a:p>
            <a:pPr marL="287020" lvl="1" indent="-285750">
              <a:buFont typeface="Arial" panose="020B0604020202020204" pitchFamily="34" charset="0"/>
              <a:buChar char="•"/>
              <a:defRPr/>
            </a:pPr>
            <a:endParaRPr lang="en-US">
              <a:solidFill>
                <a:srgbClr val="FF0000"/>
              </a:solidFill>
              <a:latin typeface="Arial"/>
              <a:cs typeface="Arial"/>
            </a:endParaRPr>
          </a:p>
          <a:p>
            <a:pPr marL="1270" lvl="1">
              <a:defRPr/>
            </a:pPr>
            <a:endParaRPr lang="en-US">
              <a:solidFill>
                <a:srgbClr val="FF0000"/>
              </a:solidFill>
              <a:latin typeface="Arial"/>
              <a:cs typeface="Arial"/>
            </a:endParaRPr>
          </a:p>
          <a:p>
            <a:pPr marL="287020" lvl="1" indent="-285750">
              <a:buFont typeface="Arial" panose="020B0604020202020204" pitchFamily="34" charset="0"/>
              <a:buChar char="•"/>
              <a:defRPr/>
            </a:pPr>
            <a:endParaRPr lang="en-US">
              <a:solidFill>
                <a:srgbClr val="000000"/>
              </a:solidFill>
              <a:latin typeface="Arial"/>
              <a:cs typeface="Arial"/>
            </a:endParaRPr>
          </a:p>
          <a:p>
            <a:pPr marL="1270" marR="0" lvl="1" indent="0" algn="l" defTabSz="914400" rtl="0" eaLnBrk="1" fontAlgn="base" latinLnBrk="0" hangingPunct="1">
              <a:lnSpc>
                <a:spcPct val="100000"/>
              </a:lnSpc>
              <a:spcBef>
                <a:spcPct val="0"/>
              </a:spcBef>
              <a:spcAft>
                <a:spcPct val="0"/>
              </a:spcAft>
              <a:buClrTx/>
              <a:buSzTx/>
              <a:buFontTx/>
              <a:buNone/>
              <a:tabLst/>
              <a:defRPr/>
            </a:pPr>
            <a:endParaRPr lang="en-US" sz="1600">
              <a:solidFill>
                <a:srgbClr val="000000"/>
              </a:solidFill>
              <a:latin typeface="Arial"/>
              <a:cs typeface="Arial"/>
            </a:endParaRPr>
          </a:p>
          <a:p>
            <a:pPr marL="287020" lvl="1" indent="-285750">
              <a:buFont typeface="Arial" panose="020B0604020202020204" pitchFamily="34" charset="0"/>
              <a:buChar char="•"/>
              <a:defRPr/>
            </a:pPr>
            <a:endParaRPr lang="en-US">
              <a:solidFill>
                <a:srgbClr val="000000"/>
              </a:solidFill>
              <a:latin typeface="Arial"/>
              <a:cs typeface="Arial"/>
            </a:endParaRPr>
          </a:p>
        </p:txBody>
      </p:sp>
      <p:sp>
        <p:nvSpPr>
          <p:cNvPr id="7" name="TextBox 6">
            <a:extLst>
              <a:ext uri="{FF2B5EF4-FFF2-40B4-BE49-F238E27FC236}">
                <a16:creationId xmlns:a16="http://schemas.microsoft.com/office/drawing/2014/main" id="{AF8D995C-6DCC-EEBB-850B-A775319331B7}"/>
              </a:ext>
            </a:extLst>
          </p:cNvPr>
          <p:cNvSpPr txBox="1"/>
          <p:nvPr/>
        </p:nvSpPr>
        <p:spPr>
          <a:xfrm>
            <a:off x="213852" y="5563212"/>
            <a:ext cx="8576134" cy="830997"/>
          </a:xfrm>
          <a:prstGeom prst="rect">
            <a:avLst/>
          </a:prstGeom>
          <a:noFill/>
        </p:spPr>
        <p:txBody>
          <a:bodyPr wrap="square">
            <a:spAutoFit/>
          </a:bodyPr>
          <a:lstStyle/>
          <a:p>
            <a:pPr marL="1270" lvl="1">
              <a:defRPr/>
            </a:pPr>
            <a:r>
              <a:rPr lang="en-US" sz="1200">
                <a:latin typeface="Arial"/>
                <a:cs typeface="Arial"/>
              </a:rPr>
              <a:t>*Note: Despite the ongoing PHE, MassHealth and CMS determined 2021 data was usable for official quality scoring. This is in contrast to 2020 when data was deemed unusable due to the pandemic. In response to concerns over the pandemic’s impact on individual quality measures, MassHealth and CMS agreed to certain benchmark reductions for ACO/CP measures demonstrating 2019-2020 performance declines. </a:t>
            </a:r>
          </a:p>
        </p:txBody>
      </p:sp>
    </p:spTree>
    <p:extLst>
      <p:ext uri="{BB962C8B-B14F-4D97-AF65-F5344CB8AC3E}">
        <p14:creationId xmlns:p14="http://schemas.microsoft.com/office/powerpoint/2010/main" val="13423237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7" hidden="1"/>
          <p:cNvGraphicFramePr/>
          <p:nvPr/>
        </p:nvGraphicFramePr>
        <p:xfrm>
          <a:off x="1591" y="1591"/>
          <a:ext cx="1591" cy="1591"/>
        </p:xfrm>
        <a:graphic>
          <a:graphicData uri="http://schemas.openxmlformats.org/presentationml/2006/ole">
            <mc:AlternateContent xmlns:mc="http://schemas.openxmlformats.org/markup-compatibility/2006">
              <mc:Choice xmlns:v="urn:schemas-microsoft-com:vml" Requires="v">
                <p:oleObj name="think-cell Slide" r:id="rId4" imgW="12694" imgH="12700" progId="TCLayout.ActiveDocument.1">
                  <p:embed/>
                </p:oleObj>
              </mc:Choice>
              <mc:Fallback>
                <p:oleObj name="think-cell Slide" r:id="rId4" imgW="12694" imgH="12700" progId="TCLayout.ActiveDocument.1">
                  <p:embed/>
                  <p:pic>
                    <p:nvPicPr>
                      <p:cNvPr id="2" name="Object 7" hidden="1"/>
                      <p:cNvPicPr/>
                      <p:nvPr/>
                    </p:nvPicPr>
                    <p:blipFill>
                      <a:blip r:embed="rId5"/>
                      <a:stretch>
                        <a:fillRect/>
                      </a:stretch>
                    </p:blipFill>
                    <p:spPr>
                      <a:xfrm>
                        <a:off x="1591" y="1591"/>
                        <a:ext cx="1591" cy="1591"/>
                      </a:xfrm>
                      <a:prstGeom prst="rect">
                        <a:avLst/>
                      </a:prstGeom>
                      <a:noFill/>
                      <a:ln>
                        <a:noFill/>
                      </a:ln>
                    </p:spPr>
                  </p:pic>
                </p:oleObj>
              </mc:Fallback>
            </mc:AlternateContent>
          </a:graphicData>
        </a:graphic>
      </p:graphicFrame>
      <p:sp>
        <p:nvSpPr>
          <p:cNvPr id="3" name="Rectangle 2" hidden="1">
            <a:extLst>
              <a:ext uri="{FF2B5EF4-FFF2-40B4-BE49-F238E27FC236}">
                <a16:creationId xmlns:a16="http://schemas.microsoft.com/office/drawing/2014/main" id="{245AD0F5-D534-48C2-9EA8-FC9D9E2E3EFE}"/>
              </a:ext>
            </a:extLst>
          </p:cNvPr>
          <p:cNvSpPr/>
          <p:nvPr>
            <p:custDataLst>
              <p:tags r:id="rId1"/>
            </p:custDataLst>
          </p:nvPr>
        </p:nvSpPr>
        <p:spPr>
          <a:xfrm>
            <a:off x="0" y="0"/>
            <a:ext cx="158750" cy="158750"/>
          </a:xfrm>
          <a:prstGeom prst="rect">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en-US" sz="1900" b="1" err="1">
              <a:solidFill>
                <a:schemeClr val="tx1"/>
              </a:solidFill>
              <a:latin typeface="Arial" panose="020B0604020202020204" pitchFamily="34" charset="0"/>
              <a:ea typeface="ＭＳ Ｐゴシック" panose="020B0600070205080204" pitchFamily="34" charset="-128"/>
              <a:cs typeface="+mj-cs"/>
              <a:sym typeface="Arial" panose="020B0604020202020204" pitchFamily="34" charset="0"/>
            </a:endParaRPr>
          </a:p>
        </p:txBody>
      </p:sp>
      <p:sp>
        <p:nvSpPr>
          <p:cNvPr id="5" name="Rectangle 8"/>
          <p:cNvSpPr txBox="1"/>
          <p:nvPr/>
        </p:nvSpPr>
        <p:spPr>
          <a:xfrm>
            <a:off x="306494" y="820652"/>
            <a:ext cx="8079860" cy="134395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defRPr>
            </a:lvl1pPr>
            <a:lvl2pPr marL="193675" indent="-192088" defTabSz="895350" eaLnBrk="1" hangingPunct="1">
              <a:buClr>
                <a:schemeClr val="tx2"/>
              </a:buClr>
              <a:buSzPct val="125000"/>
              <a:buFont typeface="Arial" charset="0"/>
              <a:buChar char="▪"/>
              <a:defRPr baseline="0">
                <a:latin typeface="+mn-lt"/>
              </a:defRPr>
            </a:lvl2pPr>
            <a:lvl3pPr marL="457200" indent="-261938" defTabSz="895350" eaLnBrk="1" hangingPunct="1">
              <a:buClr>
                <a:schemeClr val="tx2"/>
              </a:buClr>
              <a:buSzPct val="120000"/>
              <a:buFont typeface="Arial" charset="0"/>
              <a:buChar char="–"/>
              <a:defRPr baseline="0">
                <a:latin typeface="+mn-lt"/>
              </a:defRPr>
            </a:lvl3pPr>
            <a:lvl4pPr marL="614363" indent="-155575" defTabSz="895350" eaLnBrk="1" hangingPunct="1">
              <a:buClr>
                <a:schemeClr val="tx2"/>
              </a:buClr>
              <a:buSzPct val="120000"/>
              <a:buFont typeface="Arial" charset="0"/>
              <a:buChar char="▫"/>
              <a:defRPr baseline="0">
                <a:latin typeface="+mn-lt"/>
              </a:defRPr>
            </a:lvl4pPr>
            <a:lvl5pPr marL="749808"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287020" lvl="1" indent="-285750">
              <a:spcAft>
                <a:spcPts val="200"/>
              </a:spcAft>
              <a:buClr>
                <a:schemeClr val="tx1"/>
              </a:buClr>
              <a:buSzPct val="100000"/>
              <a:buFont typeface="Arial" panose="020B0604020202020204" pitchFamily="34" charset="0"/>
              <a:buChar char="•"/>
            </a:pPr>
            <a:r>
              <a:rPr lang="en-US" sz="1400"/>
              <a:t>In 2020, six ACO quality measures demonstrated substantial drops in performance from 2019 to 2020 (likely due to COVID) and were deemed priority measures for monitoring in 2021</a:t>
            </a:r>
          </a:p>
          <a:p>
            <a:pPr marL="287020" lvl="1" indent="-285750">
              <a:spcAft>
                <a:spcPts val="200"/>
              </a:spcAft>
              <a:buClr>
                <a:schemeClr val="tx1"/>
              </a:buClr>
              <a:buSzPct val="100000"/>
              <a:buFont typeface="Arial" panose="020B0604020202020204" pitchFamily="34" charset="0"/>
              <a:buChar char="•"/>
            </a:pPr>
            <a:endParaRPr lang="en-US" sz="1400">
              <a:cs typeface="Arial"/>
            </a:endParaRPr>
          </a:p>
          <a:p>
            <a:pPr marL="287020" lvl="1" indent="-285750">
              <a:spcAft>
                <a:spcPts val="200"/>
              </a:spcAft>
              <a:buClr>
                <a:schemeClr val="tx1"/>
              </a:buClr>
              <a:buSzPct val="100000"/>
              <a:buFont typeface="Arial" panose="020B0604020202020204" pitchFamily="34" charset="0"/>
              <a:buChar char="•"/>
            </a:pPr>
            <a:r>
              <a:rPr lang="en-US" sz="1400">
                <a:cs typeface="Arial"/>
              </a:rPr>
              <a:t>In 2021, five of these measures demonstrated partial recovery from their 2019-2020 declines. The table below demonstrates the percentage of initial performance drops in 2020 recovered by the end of 2021</a:t>
            </a:r>
          </a:p>
        </p:txBody>
      </p:sp>
      <p:sp>
        <p:nvSpPr>
          <p:cNvPr id="7" name="Title 6">
            <a:extLst>
              <a:ext uri="{FF2B5EF4-FFF2-40B4-BE49-F238E27FC236}">
                <a16:creationId xmlns:a16="http://schemas.microsoft.com/office/drawing/2014/main" id="{446DA736-4F6F-2645-874E-972B532C48A3}"/>
              </a:ext>
            </a:extLst>
          </p:cNvPr>
          <p:cNvSpPr>
            <a:spLocks noGrp="1"/>
          </p:cNvSpPr>
          <p:nvPr>
            <p:ph type="title"/>
          </p:nvPr>
        </p:nvSpPr>
        <p:spPr/>
        <p:txBody>
          <a:bodyPr/>
          <a:lstStyle/>
          <a:p>
            <a:r>
              <a:rPr lang="en-US"/>
              <a:t>ACO Clinical Quality: 2021 Measures with Substantial Performance Drop</a:t>
            </a:r>
          </a:p>
        </p:txBody>
      </p:sp>
      <p:graphicFrame>
        <p:nvGraphicFramePr>
          <p:cNvPr id="9" name="Table 9">
            <a:extLst>
              <a:ext uri="{FF2B5EF4-FFF2-40B4-BE49-F238E27FC236}">
                <a16:creationId xmlns:a16="http://schemas.microsoft.com/office/drawing/2014/main" id="{75BB46B3-6F7A-AD48-C3C6-C686901DB22D}"/>
              </a:ext>
            </a:extLst>
          </p:cNvPr>
          <p:cNvGraphicFramePr>
            <a:graphicFrameLocks noGrp="1"/>
          </p:cNvGraphicFramePr>
          <p:nvPr/>
        </p:nvGraphicFramePr>
        <p:xfrm>
          <a:off x="518337" y="2313282"/>
          <a:ext cx="7664115" cy="3525520"/>
        </p:xfrm>
        <a:graphic>
          <a:graphicData uri="http://schemas.openxmlformats.org/drawingml/2006/table">
            <a:tbl>
              <a:tblPr firstRow="1" bandRow="1">
                <a:tableStyleId>{5C22544A-7EE6-4342-B048-85BDC9FD1C3A}</a:tableStyleId>
              </a:tblPr>
              <a:tblGrid>
                <a:gridCol w="3833223">
                  <a:extLst>
                    <a:ext uri="{9D8B030D-6E8A-4147-A177-3AD203B41FA5}">
                      <a16:colId xmlns:a16="http://schemas.microsoft.com/office/drawing/2014/main" val="2342675234"/>
                    </a:ext>
                  </a:extLst>
                </a:gridCol>
                <a:gridCol w="957723">
                  <a:extLst>
                    <a:ext uri="{9D8B030D-6E8A-4147-A177-3AD203B41FA5}">
                      <a16:colId xmlns:a16="http://schemas.microsoft.com/office/drawing/2014/main" val="466691123"/>
                    </a:ext>
                  </a:extLst>
                </a:gridCol>
                <a:gridCol w="957723">
                  <a:extLst>
                    <a:ext uri="{9D8B030D-6E8A-4147-A177-3AD203B41FA5}">
                      <a16:colId xmlns:a16="http://schemas.microsoft.com/office/drawing/2014/main" val="996079474"/>
                    </a:ext>
                  </a:extLst>
                </a:gridCol>
                <a:gridCol w="957723">
                  <a:extLst>
                    <a:ext uri="{9D8B030D-6E8A-4147-A177-3AD203B41FA5}">
                      <a16:colId xmlns:a16="http://schemas.microsoft.com/office/drawing/2014/main" val="2331819251"/>
                    </a:ext>
                  </a:extLst>
                </a:gridCol>
                <a:gridCol w="957723">
                  <a:extLst>
                    <a:ext uri="{9D8B030D-6E8A-4147-A177-3AD203B41FA5}">
                      <a16:colId xmlns:a16="http://schemas.microsoft.com/office/drawing/2014/main" val="1624959443"/>
                    </a:ext>
                  </a:extLst>
                </a:gridCol>
              </a:tblGrid>
              <a:tr h="370840">
                <a:tc rowSpan="2">
                  <a:txBody>
                    <a:bodyPr/>
                    <a:lstStyle/>
                    <a:p>
                      <a:r>
                        <a:rPr lang="en-US" sz="1400">
                          <a:solidFill>
                            <a:schemeClr val="tx1"/>
                          </a:solidFill>
                        </a:rPr>
                        <a:t>Measure</a:t>
                      </a:r>
                    </a:p>
                  </a:txBody>
                  <a:tcPr>
                    <a:solidFill>
                      <a:schemeClr val="accent4">
                        <a:lumMod val="20000"/>
                        <a:lumOff val="80000"/>
                      </a:schemeClr>
                    </a:solidFill>
                  </a:tcPr>
                </a:tc>
                <a:tc gridSpan="4">
                  <a:txBody>
                    <a:bodyPr/>
                    <a:lstStyle/>
                    <a:p>
                      <a:pPr lvl="0" algn="ctr">
                        <a:buNone/>
                      </a:pPr>
                      <a:r>
                        <a:rPr lang="en-US" sz="1400">
                          <a:solidFill>
                            <a:schemeClr val="tx1"/>
                          </a:solidFill>
                        </a:rPr>
                        <a:t>Performance Monitoring</a:t>
                      </a:r>
                    </a:p>
                  </a:txBody>
                  <a:tcPr>
                    <a:solidFill>
                      <a:schemeClr val="accent4">
                        <a:lumMod val="20000"/>
                        <a:lumOff val="80000"/>
                      </a:schemeClr>
                    </a:solidFill>
                  </a:tcPr>
                </a:tc>
                <a:tc hMerge="1">
                  <a:txBody>
                    <a:bodyPr/>
                    <a:lstStyle/>
                    <a:p>
                      <a:pPr lvl="0" algn="ctr">
                        <a:buNone/>
                      </a:pPr>
                      <a:endParaRPr lang="en-US" sz="1400">
                        <a:solidFill>
                          <a:schemeClr val="tx1"/>
                        </a:solidFill>
                      </a:endParaRPr>
                    </a:p>
                  </a:txBody>
                  <a:tcPr/>
                </a:tc>
                <a:tc hMerge="1">
                  <a:txBody>
                    <a:bodyPr/>
                    <a:lstStyle/>
                    <a:p>
                      <a:pPr lvl="0" algn="ctr">
                        <a:buNone/>
                      </a:pPr>
                      <a:endParaRPr lang="en-US" sz="1400">
                        <a:solidFill>
                          <a:schemeClr val="tx1"/>
                        </a:solidFill>
                      </a:endParaRPr>
                    </a:p>
                  </a:txBody>
                  <a:tcPr/>
                </a:tc>
                <a:tc hMerge="1">
                  <a:txBody>
                    <a:bodyPr/>
                    <a:lstStyle/>
                    <a:p>
                      <a:pPr lvl="0" algn="ctr">
                        <a:buNone/>
                      </a:pPr>
                      <a:endParaRPr lang="en-US" sz="1400">
                        <a:solidFill>
                          <a:schemeClr val="tx1"/>
                        </a:solidFill>
                      </a:endParaRPr>
                    </a:p>
                  </a:txBody>
                  <a:tcPr/>
                </a:tc>
                <a:extLst>
                  <a:ext uri="{0D108BD9-81ED-4DB2-BD59-A6C34878D82A}">
                    <a16:rowId xmlns:a16="http://schemas.microsoft.com/office/drawing/2014/main" val="3857954400"/>
                  </a:ext>
                </a:extLst>
              </a:tr>
              <a:tr h="406977">
                <a:tc vMerge="1">
                  <a:txBody>
                    <a:bodyPr/>
                    <a:lstStyle/>
                    <a:p>
                      <a:pPr lvl="0">
                        <a:buNone/>
                      </a:pPr>
                      <a:endParaRPr lang="en-US" sz="1400">
                        <a:solidFill>
                          <a:schemeClr val="tx1"/>
                        </a:solidFill>
                      </a:endParaRPr>
                    </a:p>
                  </a:txBody>
                  <a:tcPr/>
                </a:tc>
                <a:tc>
                  <a:txBody>
                    <a:bodyPr/>
                    <a:lstStyle/>
                    <a:p>
                      <a:pPr lvl="0" algn="ctr">
                        <a:buNone/>
                      </a:pPr>
                      <a:r>
                        <a:rPr lang="en-US" sz="1050">
                          <a:solidFill>
                            <a:schemeClr val="tx1"/>
                          </a:solidFill>
                        </a:rPr>
                        <a:t>2019-2020</a:t>
                      </a:r>
                    </a:p>
                    <a:p>
                      <a:pPr lvl="0" algn="ctr">
                        <a:buNone/>
                      </a:pPr>
                      <a:r>
                        <a:rPr lang="en-US" sz="1050">
                          <a:solidFill>
                            <a:schemeClr val="tx1"/>
                          </a:solidFill>
                        </a:rPr>
                        <a:t>Perf. Drop</a:t>
                      </a:r>
                    </a:p>
                  </a:txBody>
                  <a:tcPr>
                    <a:solidFill>
                      <a:schemeClr val="accent4">
                        <a:lumMod val="20000"/>
                        <a:lumOff val="80000"/>
                      </a:schemeClr>
                    </a:solidFill>
                  </a:tcPr>
                </a:tc>
                <a:tc>
                  <a:txBody>
                    <a:bodyPr/>
                    <a:lstStyle/>
                    <a:p>
                      <a:pPr lvl="0" algn="ctr">
                        <a:buNone/>
                      </a:pPr>
                      <a:r>
                        <a:rPr lang="en-US" sz="1050">
                          <a:solidFill>
                            <a:schemeClr val="tx1"/>
                          </a:solidFill>
                        </a:rPr>
                        <a:t>2019-2021</a:t>
                      </a:r>
                    </a:p>
                    <a:p>
                      <a:pPr lvl="0" algn="ctr">
                        <a:buNone/>
                      </a:pPr>
                      <a:r>
                        <a:rPr lang="en-US" sz="1050">
                          <a:solidFill>
                            <a:schemeClr val="tx1"/>
                          </a:solidFill>
                        </a:rPr>
                        <a:t>Perf. Drop</a:t>
                      </a:r>
                    </a:p>
                  </a:txBody>
                  <a:tcPr>
                    <a:solidFill>
                      <a:schemeClr val="accent4">
                        <a:lumMod val="20000"/>
                        <a:lumOff val="80000"/>
                      </a:schemeClr>
                    </a:solidFill>
                  </a:tcPr>
                </a:tc>
                <a:tc>
                  <a:txBody>
                    <a:bodyPr/>
                    <a:lstStyle/>
                    <a:p>
                      <a:pPr lvl="0" algn="ctr">
                        <a:buNone/>
                      </a:pPr>
                      <a:r>
                        <a:rPr lang="en-US" sz="1050">
                          <a:solidFill>
                            <a:schemeClr val="tx1"/>
                          </a:solidFill>
                        </a:rPr>
                        <a:t>Recovery</a:t>
                      </a:r>
                    </a:p>
                  </a:txBody>
                  <a:tcPr>
                    <a:solidFill>
                      <a:schemeClr val="accent4">
                        <a:lumMod val="20000"/>
                        <a:lumOff val="80000"/>
                      </a:schemeClr>
                    </a:solidFill>
                  </a:tcPr>
                </a:tc>
                <a:tc>
                  <a:txBody>
                    <a:bodyPr/>
                    <a:lstStyle/>
                    <a:p>
                      <a:pPr lvl="0" algn="ctr">
                        <a:buNone/>
                      </a:pPr>
                      <a:r>
                        <a:rPr lang="en-US" sz="1050">
                          <a:solidFill>
                            <a:schemeClr val="tx1"/>
                          </a:solidFill>
                        </a:rPr>
                        <a:t>Recovery %</a:t>
                      </a:r>
                    </a:p>
                  </a:txBody>
                  <a:tcPr>
                    <a:solidFill>
                      <a:schemeClr val="accent4">
                        <a:lumMod val="20000"/>
                        <a:lumOff val="80000"/>
                      </a:schemeClr>
                    </a:solidFill>
                  </a:tcPr>
                </a:tc>
                <a:extLst>
                  <a:ext uri="{0D108BD9-81ED-4DB2-BD59-A6C34878D82A}">
                    <a16:rowId xmlns:a16="http://schemas.microsoft.com/office/drawing/2014/main" val="3444826748"/>
                  </a:ext>
                </a:extLst>
              </a:tr>
              <a:tr h="457200">
                <a:tc>
                  <a:txBody>
                    <a:bodyPr/>
                    <a:lstStyle/>
                    <a:p>
                      <a:pPr lvl="0">
                        <a:buNone/>
                      </a:pPr>
                      <a:r>
                        <a:rPr lang="en-US" sz="1200">
                          <a:solidFill>
                            <a:schemeClr val="tx1"/>
                          </a:solidFill>
                        </a:rPr>
                        <a:t>Metabolic monitoring for children using antipsychotics</a:t>
                      </a:r>
                    </a:p>
                  </a:txBody>
                  <a:tcPr/>
                </a:tc>
                <a:tc>
                  <a:txBody>
                    <a:bodyPr/>
                    <a:lstStyle/>
                    <a:p>
                      <a:pPr lvl="0" algn="ctr">
                        <a:buNone/>
                      </a:pPr>
                      <a:r>
                        <a:rPr lang="en-US" sz="1050">
                          <a:solidFill>
                            <a:schemeClr val="tx1"/>
                          </a:solidFill>
                        </a:rPr>
                        <a:t>-7.35</a:t>
                      </a:r>
                    </a:p>
                  </a:txBody>
                  <a:tcPr/>
                </a:tc>
                <a:tc>
                  <a:txBody>
                    <a:bodyPr/>
                    <a:lstStyle/>
                    <a:p>
                      <a:pPr lvl="0" algn="ctr">
                        <a:buNone/>
                      </a:pPr>
                      <a:r>
                        <a:rPr lang="en-US" sz="1050">
                          <a:solidFill>
                            <a:schemeClr val="tx1"/>
                          </a:solidFill>
                        </a:rPr>
                        <a:t>-5.56</a:t>
                      </a:r>
                    </a:p>
                  </a:txBody>
                  <a:tcPr/>
                </a:tc>
                <a:tc>
                  <a:txBody>
                    <a:bodyPr/>
                    <a:lstStyle/>
                    <a:p>
                      <a:pPr lvl="0" algn="ctr">
                        <a:buNone/>
                      </a:pPr>
                      <a:r>
                        <a:rPr lang="en-US" sz="1050">
                          <a:solidFill>
                            <a:schemeClr val="tx1"/>
                          </a:solidFill>
                        </a:rPr>
                        <a:t>+1.79</a:t>
                      </a:r>
                    </a:p>
                  </a:txBody>
                  <a:tcPr/>
                </a:tc>
                <a:tc>
                  <a:txBody>
                    <a:bodyPr/>
                    <a:lstStyle/>
                    <a:p>
                      <a:pPr lvl="0" algn="ctr">
                        <a:buNone/>
                      </a:pPr>
                      <a:r>
                        <a:rPr lang="en-US" sz="1050">
                          <a:solidFill>
                            <a:schemeClr val="tx1"/>
                          </a:solidFill>
                        </a:rPr>
                        <a:t>24%</a:t>
                      </a:r>
                    </a:p>
                  </a:txBody>
                  <a:tcPr/>
                </a:tc>
                <a:extLst>
                  <a:ext uri="{0D108BD9-81ED-4DB2-BD59-A6C34878D82A}">
                    <a16:rowId xmlns:a16="http://schemas.microsoft.com/office/drawing/2014/main" val="2272001493"/>
                  </a:ext>
                </a:extLst>
              </a:tr>
              <a:tr h="457200">
                <a:tc>
                  <a:txBody>
                    <a:bodyPr/>
                    <a:lstStyle/>
                    <a:p>
                      <a:pPr lvl="0">
                        <a:buNone/>
                      </a:pPr>
                      <a:r>
                        <a:rPr lang="en-US" sz="1200"/>
                        <a:t>Diabetes care: a1c poor control</a:t>
                      </a:r>
                    </a:p>
                  </a:txBody>
                  <a:tcPr/>
                </a:tc>
                <a:tc>
                  <a:txBody>
                    <a:bodyPr/>
                    <a:lstStyle/>
                    <a:p>
                      <a:pPr lvl="0" algn="ctr">
                        <a:buNone/>
                      </a:pPr>
                      <a:r>
                        <a:rPr lang="en-US" sz="1050"/>
                        <a:t>-11.03</a:t>
                      </a:r>
                    </a:p>
                  </a:txBody>
                  <a:tcPr/>
                </a:tc>
                <a:tc>
                  <a:txBody>
                    <a:bodyPr/>
                    <a:lstStyle/>
                    <a:p>
                      <a:pPr lvl="0" algn="ctr">
                        <a:buNone/>
                      </a:pPr>
                      <a:r>
                        <a:rPr lang="en-US" sz="1050"/>
                        <a:t>-3.88</a:t>
                      </a:r>
                    </a:p>
                  </a:txBody>
                  <a:tcPr/>
                </a:tc>
                <a:tc>
                  <a:txBody>
                    <a:bodyPr/>
                    <a:lstStyle/>
                    <a:p>
                      <a:pPr lvl="0" algn="ctr">
                        <a:buNone/>
                      </a:pPr>
                      <a:r>
                        <a:rPr lang="en-US" sz="1050"/>
                        <a:t>+7.15</a:t>
                      </a:r>
                    </a:p>
                  </a:txBody>
                  <a:tcPr/>
                </a:tc>
                <a:tc>
                  <a:txBody>
                    <a:bodyPr/>
                    <a:lstStyle/>
                    <a:p>
                      <a:pPr lvl="0" algn="ctr">
                        <a:buNone/>
                      </a:pPr>
                      <a:r>
                        <a:rPr lang="en-US" sz="1050"/>
                        <a:t>65%</a:t>
                      </a:r>
                    </a:p>
                  </a:txBody>
                  <a:tcPr/>
                </a:tc>
                <a:extLst>
                  <a:ext uri="{0D108BD9-81ED-4DB2-BD59-A6C34878D82A}">
                    <a16:rowId xmlns:a16="http://schemas.microsoft.com/office/drawing/2014/main" val="3500426494"/>
                  </a:ext>
                </a:extLst>
              </a:tr>
              <a:tr h="457200">
                <a:tc>
                  <a:txBody>
                    <a:bodyPr/>
                    <a:lstStyle/>
                    <a:p>
                      <a:pPr lvl="0">
                        <a:buNone/>
                      </a:pPr>
                      <a:r>
                        <a:rPr lang="en-US" sz="1200"/>
                        <a:t>Controlling high blood pressure </a:t>
                      </a:r>
                    </a:p>
                  </a:txBody>
                  <a:tcPr/>
                </a:tc>
                <a:tc>
                  <a:txBody>
                    <a:bodyPr/>
                    <a:lstStyle/>
                    <a:p>
                      <a:pPr lvl="0" algn="ctr">
                        <a:buNone/>
                      </a:pPr>
                      <a:r>
                        <a:rPr lang="en-US" sz="1050"/>
                        <a:t>-12.64</a:t>
                      </a:r>
                    </a:p>
                  </a:txBody>
                  <a:tcPr/>
                </a:tc>
                <a:tc>
                  <a:txBody>
                    <a:bodyPr/>
                    <a:lstStyle/>
                    <a:p>
                      <a:pPr lvl="0" algn="ctr">
                        <a:buNone/>
                      </a:pPr>
                      <a:r>
                        <a:rPr lang="en-US" sz="1050"/>
                        <a:t>-6.07</a:t>
                      </a:r>
                    </a:p>
                  </a:txBody>
                  <a:tcPr/>
                </a:tc>
                <a:tc>
                  <a:txBody>
                    <a:bodyPr/>
                    <a:lstStyle/>
                    <a:p>
                      <a:pPr lvl="0" algn="ctr">
                        <a:buNone/>
                      </a:pPr>
                      <a:r>
                        <a:rPr lang="en-US" sz="1050"/>
                        <a:t>+6.57</a:t>
                      </a:r>
                    </a:p>
                  </a:txBody>
                  <a:tcPr/>
                </a:tc>
                <a:tc>
                  <a:txBody>
                    <a:bodyPr/>
                    <a:lstStyle/>
                    <a:p>
                      <a:pPr lvl="0" algn="ctr">
                        <a:buNone/>
                      </a:pPr>
                      <a:r>
                        <a:rPr lang="en-US" sz="1050"/>
                        <a:t>52%</a:t>
                      </a:r>
                    </a:p>
                  </a:txBody>
                  <a:tcPr/>
                </a:tc>
                <a:extLst>
                  <a:ext uri="{0D108BD9-81ED-4DB2-BD59-A6C34878D82A}">
                    <a16:rowId xmlns:a16="http://schemas.microsoft.com/office/drawing/2014/main" val="257164839"/>
                  </a:ext>
                </a:extLst>
              </a:tr>
              <a:tr h="457200">
                <a:tc>
                  <a:txBody>
                    <a:bodyPr/>
                    <a:lstStyle/>
                    <a:p>
                      <a:pPr lvl="0">
                        <a:buNone/>
                      </a:pPr>
                      <a:r>
                        <a:rPr lang="en-US" sz="1200"/>
                        <a:t>Oral health evaluation </a:t>
                      </a:r>
                    </a:p>
                  </a:txBody>
                  <a:tcPr/>
                </a:tc>
                <a:tc>
                  <a:txBody>
                    <a:bodyPr/>
                    <a:lstStyle/>
                    <a:p>
                      <a:pPr lvl="0" algn="ctr">
                        <a:buNone/>
                      </a:pPr>
                      <a:r>
                        <a:rPr lang="en-US" sz="1050"/>
                        <a:t>-16.72</a:t>
                      </a:r>
                    </a:p>
                  </a:txBody>
                  <a:tcPr/>
                </a:tc>
                <a:tc>
                  <a:txBody>
                    <a:bodyPr/>
                    <a:lstStyle/>
                    <a:p>
                      <a:pPr lvl="0" algn="ctr">
                        <a:buNone/>
                      </a:pPr>
                      <a:r>
                        <a:rPr lang="en-US" sz="1050"/>
                        <a:t>-7.44</a:t>
                      </a:r>
                    </a:p>
                  </a:txBody>
                  <a:tcPr/>
                </a:tc>
                <a:tc>
                  <a:txBody>
                    <a:bodyPr/>
                    <a:lstStyle/>
                    <a:p>
                      <a:pPr lvl="0" algn="ctr">
                        <a:buNone/>
                      </a:pPr>
                      <a:r>
                        <a:rPr lang="en-US" sz="1050"/>
                        <a:t>+9.28</a:t>
                      </a:r>
                    </a:p>
                  </a:txBody>
                  <a:tcPr/>
                </a:tc>
                <a:tc>
                  <a:txBody>
                    <a:bodyPr/>
                    <a:lstStyle/>
                    <a:p>
                      <a:pPr lvl="0" algn="ctr">
                        <a:buNone/>
                      </a:pPr>
                      <a:r>
                        <a:rPr lang="en-US" sz="1050"/>
                        <a:t>56%</a:t>
                      </a:r>
                    </a:p>
                  </a:txBody>
                  <a:tcPr/>
                </a:tc>
                <a:extLst>
                  <a:ext uri="{0D108BD9-81ED-4DB2-BD59-A6C34878D82A}">
                    <a16:rowId xmlns:a16="http://schemas.microsoft.com/office/drawing/2014/main" val="3045779675"/>
                  </a:ext>
                </a:extLst>
              </a:tr>
              <a:tr h="457200">
                <a:tc>
                  <a:txBody>
                    <a:bodyPr/>
                    <a:lstStyle/>
                    <a:p>
                      <a:pPr lvl="0">
                        <a:buNone/>
                      </a:pPr>
                      <a:r>
                        <a:rPr lang="en-US" sz="1200"/>
                        <a:t>Screening for depression and follow-up plan</a:t>
                      </a:r>
                    </a:p>
                  </a:txBody>
                  <a:tcPr/>
                </a:tc>
                <a:tc>
                  <a:txBody>
                    <a:bodyPr/>
                    <a:lstStyle/>
                    <a:p>
                      <a:pPr lvl="0" algn="ctr">
                        <a:buNone/>
                      </a:pPr>
                      <a:r>
                        <a:rPr lang="en-US" sz="1050"/>
                        <a:t>-8.98</a:t>
                      </a:r>
                    </a:p>
                  </a:txBody>
                  <a:tcPr/>
                </a:tc>
                <a:tc>
                  <a:txBody>
                    <a:bodyPr/>
                    <a:lstStyle/>
                    <a:p>
                      <a:pPr lvl="0" algn="ctr">
                        <a:buNone/>
                      </a:pPr>
                      <a:r>
                        <a:rPr lang="en-US" sz="1050"/>
                        <a:t>-3.66</a:t>
                      </a:r>
                    </a:p>
                  </a:txBody>
                  <a:tcPr/>
                </a:tc>
                <a:tc>
                  <a:txBody>
                    <a:bodyPr/>
                    <a:lstStyle/>
                    <a:p>
                      <a:pPr lvl="0" algn="ctr">
                        <a:buNone/>
                      </a:pPr>
                      <a:r>
                        <a:rPr lang="en-US" sz="1050"/>
                        <a:t>+5.32</a:t>
                      </a:r>
                    </a:p>
                  </a:txBody>
                  <a:tcPr/>
                </a:tc>
                <a:tc>
                  <a:txBody>
                    <a:bodyPr/>
                    <a:lstStyle/>
                    <a:p>
                      <a:pPr lvl="0" algn="ctr">
                        <a:buNone/>
                      </a:pPr>
                      <a:r>
                        <a:rPr lang="en-US" sz="1050"/>
                        <a:t>60%</a:t>
                      </a:r>
                    </a:p>
                  </a:txBody>
                  <a:tcPr/>
                </a:tc>
                <a:extLst>
                  <a:ext uri="{0D108BD9-81ED-4DB2-BD59-A6C34878D82A}">
                    <a16:rowId xmlns:a16="http://schemas.microsoft.com/office/drawing/2014/main" val="1615124651"/>
                  </a:ext>
                </a:extLst>
              </a:tr>
              <a:tr h="457200">
                <a:tc>
                  <a:txBody>
                    <a:bodyPr/>
                    <a:lstStyle/>
                    <a:p>
                      <a:pPr lvl="0">
                        <a:buNone/>
                      </a:pPr>
                      <a:r>
                        <a:rPr lang="en-US" sz="1200"/>
                        <a:t>ED Visits for individuals with mental illness and/or addiction (observed/expected ratio)</a:t>
                      </a:r>
                    </a:p>
                  </a:txBody>
                  <a:tcPr/>
                </a:tc>
                <a:tc>
                  <a:txBody>
                    <a:bodyPr/>
                    <a:lstStyle/>
                    <a:p>
                      <a:pPr lvl="0" algn="ctr">
                        <a:buNone/>
                      </a:pPr>
                      <a:r>
                        <a:rPr lang="en-US" sz="1050"/>
                        <a:t>-0.40</a:t>
                      </a:r>
                    </a:p>
                  </a:txBody>
                  <a:tcPr/>
                </a:tc>
                <a:tc>
                  <a:txBody>
                    <a:bodyPr/>
                    <a:lstStyle/>
                    <a:p>
                      <a:pPr lvl="0" algn="ctr">
                        <a:buNone/>
                      </a:pPr>
                      <a:r>
                        <a:rPr lang="en-US" sz="1100"/>
                        <a:t>-0.48</a:t>
                      </a:r>
                    </a:p>
                  </a:txBody>
                  <a:tcPr/>
                </a:tc>
                <a:tc>
                  <a:txBody>
                    <a:bodyPr/>
                    <a:lstStyle/>
                    <a:p>
                      <a:pPr lvl="0" algn="ctr">
                        <a:buNone/>
                      </a:pPr>
                      <a:r>
                        <a:rPr lang="en-US" sz="1200"/>
                        <a:t>-</a:t>
                      </a:r>
                    </a:p>
                  </a:txBody>
                  <a:tcPr/>
                </a:tc>
                <a:tc>
                  <a:txBody>
                    <a:bodyPr/>
                    <a:lstStyle/>
                    <a:p>
                      <a:pPr lvl="0" algn="ctr">
                        <a:buNone/>
                      </a:pPr>
                      <a:r>
                        <a:rPr lang="en-US" sz="1200"/>
                        <a:t>-</a:t>
                      </a:r>
                    </a:p>
                  </a:txBody>
                  <a:tcPr/>
                </a:tc>
                <a:extLst>
                  <a:ext uri="{0D108BD9-81ED-4DB2-BD59-A6C34878D82A}">
                    <a16:rowId xmlns:a16="http://schemas.microsoft.com/office/drawing/2014/main" val="1642023658"/>
                  </a:ext>
                </a:extLst>
              </a:tr>
            </a:tbl>
          </a:graphicData>
        </a:graphic>
      </p:graphicFrame>
    </p:spTree>
    <p:extLst>
      <p:ext uri="{BB962C8B-B14F-4D97-AF65-F5344CB8AC3E}">
        <p14:creationId xmlns:p14="http://schemas.microsoft.com/office/powerpoint/2010/main" val="18664166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7" hidden="1"/>
          <p:cNvGraphicFramePr/>
          <p:nvPr/>
        </p:nvGraphicFramePr>
        <p:xfrm>
          <a:off x="1591" y="1591"/>
          <a:ext cx="1591" cy="1591"/>
        </p:xfrm>
        <a:graphic>
          <a:graphicData uri="http://schemas.openxmlformats.org/presentationml/2006/ole">
            <mc:AlternateContent xmlns:mc="http://schemas.openxmlformats.org/markup-compatibility/2006">
              <mc:Choice xmlns:v="urn:schemas-microsoft-com:vml" Requires="v">
                <p:oleObj name="think-cell Slide" r:id="rId4" imgW="12694" imgH="12700" progId="TCLayout.ActiveDocument.1">
                  <p:embed/>
                </p:oleObj>
              </mc:Choice>
              <mc:Fallback>
                <p:oleObj name="think-cell Slide" r:id="rId4" imgW="12694" imgH="12700" progId="TCLayout.ActiveDocument.1">
                  <p:embed/>
                  <p:pic>
                    <p:nvPicPr>
                      <p:cNvPr id="2" name="Object 7" hidden="1"/>
                      <p:cNvPicPr/>
                      <p:nvPr/>
                    </p:nvPicPr>
                    <p:blipFill>
                      <a:blip r:embed="rId5"/>
                      <a:stretch>
                        <a:fillRect/>
                      </a:stretch>
                    </p:blipFill>
                    <p:spPr>
                      <a:xfrm>
                        <a:off x="1591" y="1591"/>
                        <a:ext cx="1591" cy="1591"/>
                      </a:xfrm>
                      <a:prstGeom prst="rect">
                        <a:avLst/>
                      </a:prstGeom>
                      <a:noFill/>
                      <a:ln>
                        <a:noFill/>
                      </a:ln>
                    </p:spPr>
                  </p:pic>
                </p:oleObj>
              </mc:Fallback>
            </mc:AlternateContent>
          </a:graphicData>
        </a:graphic>
      </p:graphicFrame>
      <p:sp>
        <p:nvSpPr>
          <p:cNvPr id="3" name="Rectangle 2" hidden="1">
            <a:extLst>
              <a:ext uri="{FF2B5EF4-FFF2-40B4-BE49-F238E27FC236}">
                <a16:creationId xmlns:a16="http://schemas.microsoft.com/office/drawing/2014/main" id="{245AD0F5-D534-48C2-9EA8-FC9D9E2E3EFE}"/>
              </a:ext>
            </a:extLst>
          </p:cNvPr>
          <p:cNvSpPr/>
          <p:nvPr>
            <p:custDataLst>
              <p:tags r:id="rId1"/>
            </p:custDataLst>
          </p:nvPr>
        </p:nvSpPr>
        <p:spPr>
          <a:xfrm>
            <a:off x="0" y="0"/>
            <a:ext cx="158750" cy="158750"/>
          </a:xfrm>
          <a:prstGeom prst="rect">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en-US" sz="1900" b="1" err="1">
              <a:solidFill>
                <a:schemeClr val="tx1"/>
              </a:solidFill>
              <a:latin typeface="Arial" panose="020B0604020202020204" pitchFamily="34" charset="0"/>
              <a:ea typeface="ＭＳ Ｐゴシック" panose="020B0600070205080204" pitchFamily="34" charset="-128"/>
              <a:cs typeface="+mj-cs"/>
              <a:sym typeface="Arial" panose="020B0604020202020204" pitchFamily="34" charset="0"/>
            </a:endParaRPr>
          </a:p>
        </p:txBody>
      </p:sp>
      <p:sp>
        <p:nvSpPr>
          <p:cNvPr id="7" name="Title 6">
            <a:extLst>
              <a:ext uri="{FF2B5EF4-FFF2-40B4-BE49-F238E27FC236}">
                <a16:creationId xmlns:a16="http://schemas.microsoft.com/office/drawing/2014/main" id="{446DA736-4F6F-2645-874E-972B532C48A3}"/>
              </a:ext>
            </a:extLst>
          </p:cNvPr>
          <p:cNvSpPr>
            <a:spLocks noGrp="1"/>
          </p:cNvSpPr>
          <p:nvPr>
            <p:ph type="title"/>
          </p:nvPr>
        </p:nvSpPr>
        <p:spPr>
          <a:xfrm>
            <a:off x="94268" y="103555"/>
            <a:ext cx="7892882" cy="553998"/>
          </a:xfrm>
        </p:spPr>
        <p:txBody>
          <a:bodyPr/>
          <a:lstStyle/>
          <a:p>
            <a:r>
              <a:rPr lang="en-US"/>
              <a:t>Clinical Quality: Overview of ACO and CP Performance in 2019, 2020, and 2021</a:t>
            </a:r>
          </a:p>
        </p:txBody>
      </p:sp>
      <p:graphicFrame>
        <p:nvGraphicFramePr>
          <p:cNvPr id="4" name="Table 7">
            <a:extLst>
              <a:ext uri="{FF2B5EF4-FFF2-40B4-BE49-F238E27FC236}">
                <a16:creationId xmlns:a16="http://schemas.microsoft.com/office/drawing/2014/main" id="{BBDE65D2-842C-68AE-7DC2-70BBE3E603B9}"/>
              </a:ext>
            </a:extLst>
          </p:cNvPr>
          <p:cNvGraphicFramePr>
            <a:graphicFrameLocks noGrp="1"/>
          </p:cNvGraphicFramePr>
          <p:nvPr/>
        </p:nvGraphicFramePr>
        <p:xfrm>
          <a:off x="436545" y="2325241"/>
          <a:ext cx="8150865" cy="2048355"/>
        </p:xfrm>
        <a:graphic>
          <a:graphicData uri="http://schemas.openxmlformats.org/drawingml/2006/table">
            <a:tbl>
              <a:tblPr firstRow="1" bandRow="1">
                <a:tableStyleId>{5C22544A-7EE6-4342-B048-85BDC9FD1C3A}</a:tableStyleId>
              </a:tblPr>
              <a:tblGrid>
                <a:gridCol w="1630173">
                  <a:extLst>
                    <a:ext uri="{9D8B030D-6E8A-4147-A177-3AD203B41FA5}">
                      <a16:colId xmlns:a16="http://schemas.microsoft.com/office/drawing/2014/main" val="591318812"/>
                    </a:ext>
                  </a:extLst>
                </a:gridCol>
                <a:gridCol w="1630173">
                  <a:extLst>
                    <a:ext uri="{9D8B030D-6E8A-4147-A177-3AD203B41FA5}">
                      <a16:colId xmlns:a16="http://schemas.microsoft.com/office/drawing/2014/main" val="2581614081"/>
                    </a:ext>
                  </a:extLst>
                </a:gridCol>
                <a:gridCol w="1715081">
                  <a:extLst>
                    <a:ext uri="{9D8B030D-6E8A-4147-A177-3AD203B41FA5}">
                      <a16:colId xmlns:a16="http://schemas.microsoft.com/office/drawing/2014/main" val="2389375674"/>
                    </a:ext>
                  </a:extLst>
                </a:gridCol>
                <a:gridCol w="1545265">
                  <a:extLst>
                    <a:ext uri="{9D8B030D-6E8A-4147-A177-3AD203B41FA5}">
                      <a16:colId xmlns:a16="http://schemas.microsoft.com/office/drawing/2014/main" val="1568776135"/>
                    </a:ext>
                  </a:extLst>
                </a:gridCol>
                <a:gridCol w="1630173">
                  <a:extLst>
                    <a:ext uri="{9D8B030D-6E8A-4147-A177-3AD203B41FA5}">
                      <a16:colId xmlns:a16="http://schemas.microsoft.com/office/drawing/2014/main" val="1154157442"/>
                    </a:ext>
                  </a:extLst>
                </a:gridCol>
              </a:tblGrid>
              <a:tr h="808550">
                <a:tc>
                  <a:txBody>
                    <a:bodyPr/>
                    <a:lstStyle/>
                    <a:p>
                      <a:r>
                        <a:rPr lang="en-US" sz="1100">
                          <a:solidFill>
                            <a:schemeClr val="tx1"/>
                          </a:solidFill>
                        </a:rPr>
                        <a:t>ACO</a:t>
                      </a:r>
                    </a:p>
                  </a:txBody>
                  <a:tcPr>
                    <a:solidFill>
                      <a:schemeClr val="accent4">
                        <a:lumMod val="20000"/>
                        <a:lumOff val="80000"/>
                      </a:schemeClr>
                    </a:solidFill>
                  </a:tcPr>
                </a:tc>
                <a:tc>
                  <a:txBody>
                    <a:bodyPr/>
                    <a:lstStyle/>
                    <a:p>
                      <a:pPr lvl="0" algn="ctr">
                        <a:buNone/>
                      </a:pPr>
                      <a:r>
                        <a:rPr lang="en-US" sz="1100" b="1" i="0" u="none" strike="noStrike" noProof="0">
                          <a:solidFill>
                            <a:schemeClr val="tx1"/>
                          </a:solidFill>
                          <a:latin typeface="Arial"/>
                        </a:rPr>
                        <a:t>2019 Official Quality Score (based on actual 2019 data)</a:t>
                      </a:r>
                      <a:endParaRPr lang="en-US" sz="1100">
                        <a:solidFill>
                          <a:schemeClr val="tx1"/>
                        </a:solidFill>
                      </a:endParaRPr>
                    </a:p>
                  </a:txBody>
                  <a:tcPr>
                    <a:solidFill>
                      <a:schemeClr val="accent4">
                        <a:lumMod val="20000"/>
                        <a:lumOff val="80000"/>
                      </a:schemeClr>
                    </a:solidFill>
                  </a:tcPr>
                </a:tc>
                <a:tc>
                  <a:txBody>
                    <a:bodyPr/>
                    <a:lstStyle/>
                    <a:p>
                      <a:pPr lvl="0" algn="ctr">
                        <a:buNone/>
                      </a:pPr>
                      <a:r>
                        <a:rPr lang="en-US" sz="1100" b="1" i="0" u="none" strike="noStrike" noProof="0">
                          <a:solidFill>
                            <a:schemeClr val="tx1"/>
                          </a:solidFill>
                          <a:latin typeface="Arial"/>
                        </a:rPr>
                        <a:t>2020 Official</a:t>
                      </a:r>
                      <a:endParaRPr lang="en-US" sz="1100" b="0" i="0" u="none" strike="noStrike" noProof="0">
                        <a:solidFill>
                          <a:schemeClr val="tx1"/>
                        </a:solidFill>
                        <a:latin typeface="Arial"/>
                      </a:endParaRPr>
                    </a:p>
                    <a:p>
                      <a:pPr lvl="0" algn="ctr">
                        <a:buNone/>
                      </a:pPr>
                      <a:r>
                        <a:rPr lang="en-US" sz="1100" b="1" i="0" u="none" strike="noStrike" noProof="0">
                          <a:solidFill>
                            <a:schemeClr val="tx1"/>
                          </a:solidFill>
                          <a:latin typeface="Arial"/>
                        </a:rPr>
                        <a:t>Quality Score </a:t>
                      </a:r>
                      <a:br>
                        <a:rPr lang="en-US" sz="1100" b="1" i="0" u="none" strike="noStrike" noProof="0">
                          <a:solidFill>
                            <a:srgbClr val="000000"/>
                          </a:solidFill>
                          <a:latin typeface="Arial"/>
                        </a:rPr>
                      </a:br>
                      <a:r>
                        <a:rPr lang="en-US" sz="1100" b="1" i="0" u="none" strike="noStrike" noProof="0">
                          <a:solidFill>
                            <a:schemeClr val="tx1"/>
                          </a:solidFill>
                          <a:latin typeface="Arial"/>
                        </a:rPr>
                        <a:t>(based on 2019 data + COVID allowances)* </a:t>
                      </a:r>
                      <a:endParaRPr lang="en-US" sz="1100" i="1">
                        <a:solidFill>
                          <a:schemeClr val="tx1"/>
                        </a:solidFill>
                      </a:endParaRPr>
                    </a:p>
                  </a:txBody>
                  <a:tcPr>
                    <a:solidFill>
                      <a:schemeClr val="accent4">
                        <a:lumMod val="20000"/>
                        <a:lumOff val="80000"/>
                      </a:schemeClr>
                    </a:solidFill>
                  </a:tcPr>
                </a:tc>
                <a:tc>
                  <a:txBody>
                    <a:bodyPr/>
                    <a:lstStyle/>
                    <a:p>
                      <a:pPr lvl="0" algn="ctr">
                        <a:buNone/>
                      </a:pPr>
                      <a:r>
                        <a:rPr lang="en-US" sz="1100" b="1" i="0" u="none" strike="noStrike" noProof="0">
                          <a:solidFill>
                            <a:schemeClr val="tx1"/>
                          </a:solidFill>
                          <a:latin typeface="Arial"/>
                        </a:rPr>
                        <a:t>2020 Actual Quality Score </a:t>
                      </a:r>
                      <a:br>
                        <a:rPr lang="en-US" sz="1100" b="1" i="0" u="none" strike="noStrike" noProof="0">
                          <a:solidFill>
                            <a:srgbClr val="000000"/>
                          </a:solidFill>
                          <a:latin typeface="Arial"/>
                        </a:rPr>
                      </a:br>
                      <a:r>
                        <a:rPr lang="en-US" sz="1100" b="1" i="0" u="none" strike="noStrike" noProof="0">
                          <a:solidFill>
                            <a:schemeClr val="tx1"/>
                          </a:solidFill>
                          <a:latin typeface="Arial"/>
                        </a:rPr>
                        <a:t>(based on actual 2020 data)</a:t>
                      </a:r>
                      <a:endParaRPr lang="en-US" sz="1100" i="1">
                        <a:solidFill>
                          <a:schemeClr val="tx1"/>
                        </a:solidFill>
                      </a:endParaRPr>
                    </a:p>
                  </a:txBody>
                  <a:tcPr>
                    <a:solidFill>
                      <a:schemeClr val="accent4">
                        <a:lumMod val="20000"/>
                        <a:lumOff val="80000"/>
                      </a:schemeClr>
                    </a:solidFill>
                  </a:tcPr>
                </a:tc>
                <a:tc>
                  <a:txBody>
                    <a:bodyPr/>
                    <a:lstStyle/>
                    <a:p>
                      <a:pPr marL="0" marR="0" lvl="0" indent="0" algn="ctr" defTabSz="913240" rtl="0" eaLnBrk="1" fontAlgn="auto" latinLnBrk="0" hangingPunct="1">
                        <a:lnSpc>
                          <a:spcPct val="100000"/>
                        </a:lnSpc>
                        <a:spcBef>
                          <a:spcPts val="0"/>
                        </a:spcBef>
                        <a:spcAft>
                          <a:spcPts val="0"/>
                        </a:spcAft>
                        <a:buClrTx/>
                        <a:buSzTx/>
                        <a:buFontTx/>
                        <a:buNone/>
                        <a:tabLst/>
                        <a:defRPr/>
                      </a:pPr>
                      <a:r>
                        <a:rPr lang="en-US" sz="1100" b="1" i="0" u="none" strike="noStrike" noProof="0">
                          <a:solidFill>
                            <a:schemeClr val="tx1"/>
                          </a:solidFill>
                          <a:latin typeface="+mn-lt"/>
                        </a:rPr>
                        <a:t>2021 Actual Quality Score </a:t>
                      </a:r>
                      <a:br>
                        <a:rPr lang="en-US" sz="1100" b="1" i="0" u="none" strike="noStrike" noProof="0">
                          <a:solidFill>
                            <a:srgbClr val="000000"/>
                          </a:solidFill>
                          <a:latin typeface="+mn-lt"/>
                        </a:rPr>
                      </a:br>
                      <a:r>
                        <a:rPr lang="en-US" sz="1100" b="1" i="0" u="none" strike="noStrike" noProof="0">
                          <a:solidFill>
                            <a:schemeClr val="tx1"/>
                          </a:solidFill>
                          <a:latin typeface="+mn-lt"/>
                        </a:rPr>
                        <a:t>(based on actual 2021 data)</a:t>
                      </a:r>
                      <a:endParaRPr lang="en-US" sz="1100" i="1">
                        <a:solidFill>
                          <a:schemeClr val="tx1"/>
                        </a:solidFill>
                      </a:endParaRPr>
                    </a:p>
                    <a:p>
                      <a:pPr lvl="0" algn="ctr">
                        <a:buNone/>
                      </a:pPr>
                      <a:endParaRPr lang="en-US" sz="1100" i="1">
                        <a:solidFill>
                          <a:schemeClr val="tx1"/>
                        </a:solidFill>
                      </a:endParaRPr>
                    </a:p>
                  </a:txBody>
                  <a:tcPr>
                    <a:solidFill>
                      <a:schemeClr val="accent4">
                        <a:lumMod val="20000"/>
                        <a:lumOff val="80000"/>
                      </a:schemeClr>
                    </a:solidFill>
                  </a:tcPr>
                </a:tc>
                <a:extLst>
                  <a:ext uri="{0D108BD9-81ED-4DB2-BD59-A6C34878D82A}">
                    <a16:rowId xmlns:a16="http://schemas.microsoft.com/office/drawing/2014/main" val="2618984897"/>
                  </a:ext>
                </a:extLst>
              </a:tr>
              <a:tr h="662746">
                <a:tc>
                  <a:txBody>
                    <a:bodyPr/>
                    <a:lstStyle/>
                    <a:p>
                      <a:r>
                        <a:rPr lang="en-US" sz="1100" b="1">
                          <a:solidFill>
                            <a:schemeClr val="tx1"/>
                          </a:solidFill>
                        </a:rPr>
                        <a:t>Measures where median ACO passed Attainment Threshold</a:t>
                      </a:r>
                    </a:p>
                  </a:txBody>
                  <a:tcPr/>
                </a:tc>
                <a:tc>
                  <a:txBody>
                    <a:bodyPr/>
                    <a:lstStyle/>
                    <a:p>
                      <a:pPr algn="ctr"/>
                      <a:r>
                        <a:rPr lang="en-US" sz="1100">
                          <a:solidFill>
                            <a:schemeClr val="tx1"/>
                          </a:solidFill>
                        </a:rPr>
                        <a:t>14/16 (87.5%)</a:t>
                      </a:r>
                    </a:p>
                  </a:txBody>
                  <a:tcPr/>
                </a:tc>
                <a:tc>
                  <a:txBody>
                    <a:bodyPr/>
                    <a:lstStyle/>
                    <a:p>
                      <a:pPr algn="ctr"/>
                      <a:r>
                        <a:rPr lang="en-US" sz="1100">
                          <a:solidFill>
                            <a:schemeClr val="tx1"/>
                          </a:solidFill>
                        </a:rPr>
                        <a:t>14/16 (87.5%) – </a:t>
                      </a:r>
                      <a:r>
                        <a:rPr lang="en-US" sz="1100" i="1">
                          <a:solidFill>
                            <a:schemeClr val="tx1"/>
                          </a:solidFill>
                        </a:rPr>
                        <a:t>note: mirrors 2019 by definition</a:t>
                      </a:r>
                      <a:endParaRPr lang="en-US" sz="1100">
                        <a:solidFill>
                          <a:schemeClr val="tx1"/>
                        </a:solidFill>
                      </a:endParaRPr>
                    </a:p>
                  </a:txBody>
                  <a:tcPr/>
                </a:tc>
                <a:tc>
                  <a:txBody>
                    <a:bodyPr/>
                    <a:lstStyle/>
                    <a:p>
                      <a:pPr algn="ctr"/>
                      <a:r>
                        <a:rPr lang="en-US" sz="1100">
                          <a:solidFill>
                            <a:schemeClr val="tx1"/>
                          </a:solidFill>
                        </a:rPr>
                        <a:t>10/16 (62.5%)</a:t>
                      </a:r>
                    </a:p>
                  </a:txBody>
                  <a:tcPr/>
                </a:tc>
                <a:tc>
                  <a:txBody>
                    <a:bodyPr/>
                    <a:lstStyle/>
                    <a:p>
                      <a:pPr algn="ctr"/>
                      <a:r>
                        <a:rPr lang="en-US" sz="1100">
                          <a:solidFill>
                            <a:schemeClr val="tx1"/>
                          </a:solidFill>
                        </a:rPr>
                        <a:t>16/18 (88.9%)</a:t>
                      </a:r>
                    </a:p>
                  </a:txBody>
                  <a:tcPr/>
                </a:tc>
                <a:extLst>
                  <a:ext uri="{0D108BD9-81ED-4DB2-BD59-A6C34878D82A}">
                    <a16:rowId xmlns:a16="http://schemas.microsoft.com/office/drawing/2014/main" val="4051627589"/>
                  </a:ext>
                </a:extLst>
              </a:tr>
              <a:tr h="455969">
                <a:tc>
                  <a:txBody>
                    <a:bodyPr/>
                    <a:lstStyle/>
                    <a:p>
                      <a:r>
                        <a:rPr lang="en-US" sz="1100" b="1">
                          <a:solidFill>
                            <a:schemeClr val="tx1"/>
                          </a:solidFill>
                        </a:rPr>
                        <a:t>Median ACO quality score</a:t>
                      </a:r>
                    </a:p>
                  </a:txBody>
                  <a:tcPr/>
                </a:tc>
                <a:tc>
                  <a:txBody>
                    <a:bodyPr/>
                    <a:lstStyle/>
                    <a:p>
                      <a:pPr algn="ctr"/>
                      <a:r>
                        <a:rPr lang="en-US" sz="1100">
                          <a:solidFill>
                            <a:schemeClr val="tx1"/>
                          </a:solidFill>
                        </a:rPr>
                        <a:t>75.71%</a:t>
                      </a:r>
                    </a:p>
                  </a:txBody>
                  <a:tcPr/>
                </a:tc>
                <a:tc>
                  <a:txBody>
                    <a:bodyPr/>
                    <a:lstStyle/>
                    <a:p>
                      <a:pPr algn="ctr"/>
                      <a:r>
                        <a:rPr lang="en-US" sz="1100">
                          <a:solidFill>
                            <a:schemeClr val="tx1"/>
                          </a:solidFill>
                        </a:rPr>
                        <a:t>97.14%</a:t>
                      </a:r>
                    </a:p>
                  </a:txBody>
                  <a:tcPr/>
                </a:tc>
                <a:tc>
                  <a:txBody>
                    <a:bodyPr/>
                    <a:lstStyle/>
                    <a:p>
                      <a:pPr algn="ctr"/>
                      <a:r>
                        <a:rPr lang="en-US" sz="1100" i="0">
                          <a:solidFill>
                            <a:schemeClr val="tx1"/>
                          </a:solidFill>
                        </a:rPr>
                        <a:t>61.24% </a:t>
                      </a:r>
                    </a:p>
                    <a:p>
                      <a:pPr algn="ctr"/>
                      <a:r>
                        <a:rPr lang="en-US" sz="1100" i="0">
                          <a:solidFill>
                            <a:schemeClr val="tx1"/>
                          </a:solidFill>
                        </a:rPr>
                        <a:t>(proxy score)</a:t>
                      </a:r>
                    </a:p>
                  </a:txBody>
                  <a:tcPr/>
                </a:tc>
                <a:tc>
                  <a:txBody>
                    <a:bodyPr/>
                    <a:lstStyle/>
                    <a:p>
                      <a:pPr algn="ctr"/>
                      <a:r>
                        <a:rPr lang="en-US" sz="1100" i="0">
                          <a:solidFill>
                            <a:schemeClr val="tx1"/>
                          </a:solidFill>
                        </a:rPr>
                        <a:t>73.90%</a:t>
                      </a:r>
                    </a:p>
                  </a:txBody>
                  <a:tcPr/>
                </a:tc>
                <a:extLst>
                  <a:ext uri="{0D108BD9-81ED-4DB2-BD59-A6C34878D82A}">
                    <a16:rowId xmlns:a16="http://schemas.microsoft.com/office/drawing/2014/main" val="3115394610"/>
                  </a:ext>
                </a:extLst>
              </a:tr>
            </a:tbl>
          </a:graphicData>
        </a:graphic>
      </p:graphicFrame>
      <p:graphicFrame>
        <p:nvGraphicFramePr>
          <p:cNvPr id="9" name="Table 7">
            <a:extLst>
              <a:ext uri="{FF2B5EF4-FFF2-40B4-BE49-F238E27FC236}">
                <a16:creationId xmlns:a16="http://schemas.microsoft.com/office/drawing/2014/main" id="{5657AC73-54D3-7E2C-939A-D6EE95175B39}"/>
              </a:ext>
            </a:extLst>
          </p:cNvPr>
          <p:cNvGraphicFramePr>
            <a:graphicFrameLocks noGrp="1"/>
          </p:cNvGraphicFramePr>
          <p:nvPr/>
        </p:nvGraphicFramePr>
        <p:xfrm>
          <a:off x="436545" y="4527788"/>
          <a:ext cx="8150865" cy="1499081"/>
        </p:xfrm>
        <a:graphic>
          <a:graphicData uri="http://schemas.openxmlformats.org/drawingml/2006/table">
            <a:tbl>
              <a:tblPr firstRow="1" bandRow="1">
                <a:tableStyleId>{5C22544A-7EE6-4342-B048-85BDC9FD1C3A}</a:tableStyleId>
              </a:tblPr>
              <a:tblGrid>
                <a:gridCol w="1630173">
                  <a:extLst>
                    <a:ext uri="{9D8B030D-6E8A-4147-A177-3AD203B41FA5}">
                      <a16:colId xmlns:a16="http://schemas.microsoft.com/office/drawing/2014/main" val="591318812"/>
                    </a:ext>
                  </a:extLst>
                </a:gridCol>
                <a:gridCol w="1630173">
                  <a:extLst>
                    <a:ext uri="{9D8B030D-6E8A-4147-A177-3AD203B41FA5}">
                      <a16:colId xmlns:a16="http://schemas.microsoft.com/office/drawing/2014/main" val="2581614081"/>
                    </a:ext>
                  </a:extLst>
                </a:gridCol>
                <a:gridCol w="1715081">
                  <a:extLst>
                    <a:ext uri="{9D8B030D-6E8A-4147-A177-3AD203B41FA5}">
                      <a16:colId xmlns:a16="http://schemas.microsoft.com/office/drawing/2014/main" val="2389375674"/>
                    </a:ext>
                  </a:extLst>
                </a:gridCol>
                <a:gridCol w="1545265">
                  <a:extLst>
                    <a:ext uri="{9D8B030D-6E8A-4147-A177-3AD203B41FA5}">
                      <a16:colId xmlns:a16="http://schemas.microsoft.com/office/drawing/2014/main" val="1568776135"/>
                    </a:ext>
                  </a:extLst>
                </a:gridCol>
                <a:gridCol w="1630173">
                  <a:extLst>
                    <a:ext uri="{9D8B030D-6E8A-4147-A177-3AD203B41FA5}">
                      <a16:colId xmlns:a16="http://schemas.microsoft.com/office/drawing/2014/main" val="3316576642"/>
                    </a:ext>
                  </a:extLst>
                </a:gridCol>
              </a:tblGrid>
              <a:tr h="252937">
                <a:tc>
                  <a:txBody>
                    <a:bodyPr/>
                    <a:lstStyle/>
                    <a:p>
                      <a:r>
                        <a:rPr lang="en-US" sz="1100">
                          <a:solidFill>
                            <a:schemeClr val="tx1"/>
                          </a:solidFill>
                        </a:rPr>
                        <a:t>CP</a:t>
                      </a:r>
                    </a:p>
                  </a:txBody>
                  <a:tcPr>
                    <a:solidFill>
                      <a:schemeClr val="accent4">
                        <a:lumMod val="20000"/>
                        <a:lumOff val="80000"/>
                      </a:schemeClr>
                    </a:solidFill>
                  </a:tcPr>
                </a:tc>
                <a:tc>
                  <a:txBody>
                    <a:bodyPr/>
                    <a:lstStyle/>
                    <a:p>
                      <a:pPr lvl="0" algn="ctr">
                        <a:buNone/>
                      </a:pPr>
                      <a:endParaRPr lang="en-US" sz="1100">
                        <a:solidFill>
                          <a:schemeClr val="tx1"/>
                        </a:solidFill>
                      </a:endParaRPr>
                    </a:p>
                  </a:txBody>
                  <a:tcPr>
                    <a:solidFill>
                      <a:schemeClr val="accent4">
                        <a:lumMod val="20000"/>
                        <a:lumOff val="80000"/>
                      </a:schemeClr>
                    </a:solidFill>
                  </a:tcPr>
                </a:tc>
                <a:tc>
                  <a:txBody>
                    <a:bodyPr/>
                    <a:lstStyle/>
                    <a:p>
                      <a:pPr lvl="0" algn="ctr">
                        <a:buNone/>
                      </a:pPr>
                      <a:endParaRPr lang="en-US" sz="1100" i="1">
                        <a:solidFill>
                          <a:schemeClr val="tx1"/>
                        </a:solidFill>
                      </a:endParaRPr>
                    </a:p>
                  </a:txBody>
                  <a:tcPr>
                    <a:solidFill>
                      <a:schemeClr val="accent4">
                        <a:lumMod val="20000"/>
                        <a:lumOff val="80000"/>
                      </a:schemeClr>
                    </a:solidFill>
                  </a:tcPr>
                </a:tc>
                <a:tc>
                  <a:txBody>
                    <a:bodyPr/>
                    <a:lstStyle/>
                    <a:p>
                      <a:pPr lvl="0" algn="ctr">
                        <a:buNone/>
                      </a:pPr>
                      <a:endParaRPr lang="en-US" sz="1100" i="1">
                        <a:solidFill>
                          <a:schemeClr val="tx1"/>
                        </a:solidFill>
                      </a:endParaRPr>
                    </a:p>
                  </a:txBody>
                  <a:tcPr>
                    <a:solidFill>
                      <a:schemeClr val="accent4">
                        <a:lumMod val="20000"/>
                        <a:lumOff val="80000"/>
                      </a:schemeClr>
                    </a:solidFill>
                  </a:tcPr>
                </a:tc>
                <a:tc>
                  <a:txBody>
                    <a:bodyPr/>
                    <a:lstStyle/>
                    <a:p>
                      <a:pPr lvl="0" algn="ctr">
                        <a:buNone/>
                      </a:pPr>
                      <a:endParaRPr lang="en-US" sz="1100" i="1">
                        <a:solidFill>
                          <a:schemeClr val="tx1"/>
                        </a:solidFill>
                      </a:endParaRPr>
                    </a:p>
                  </a:txBody>
                  <a:tcPr>
                    <a:solidFill>
                      <a:schemeClr val="accent4">
                        <a:lumMod val="20000"/>
                        <a:lumOff val="80000"/>
                      </a:schemeClr>
                    </a:solidFill>
                  </a:tcPr>
                </a:tc>
                <a:extLst>
                  <a:ext uri="{0D108BD9-81ED-4DB2-BD59-A6C34878D82A}">
                    <a16:rowId xmlns:a16="http://schemas.microsoft.com/office/drawing/2014/main" val="2618984897"/>
                  </a:ext>
                </a:extLst>
              </a:tr>
              <a:tr h="743942">
                <a:tc>
                  <a:txBody>
                    <a:bodyPr/>
                    <a:lstStyle/>
                    <a:p>
                      <a:r>
                        <a:rPr lang="en-US" sz="1100" b="1">
                          <a:solidFill>
                            <a:schemeClr val="tx1"/>
                          </a:solidFill>
                        </a:rPr>
                        <a:t>Measures where median CP passed Attainment Threshold</a:t>
                      </a:r>
                    </a:p>
                  </a:txBody>
                  <a:tcPr/>
                </a:tc>
                <a:tc>
                  <a:txBody>
                    <a:bodyPr/>
                    <a:lstStyle/>
                    <a:p>
                      <a:pPr algn="ctr"/>
                      <a:r>
                        <a:rPr lang="en-US" sz="1100">
                          <a:solidFill>
                            <a:schemeClr val="tx1"/>
                          </a:solidFill>
                        </a:rPr>
                        <a:t>15/15 (100.0%)</a:t>
                      </a:r>
                    </a:p>
                  </a:txBody>
                  <a:tcPr/>
                </a:tc>
                <a:tc>
                  <a:txBody>
                    <a:bodyPr/>
                    <a:lstStyle/>
                    <a:p>
                      <a:pPr algn="ctr"/>
                      <a:r>
                        <a:rPr lang="en-US" sz="1100" i="0">
                          <a:solidFill>
                            <a:schemeClr val="tx1"/>
                          </a:solidFill>
                        </a:rPr>
                        <a:t>15/15 (100.0%) - note: mirrors 2019 by definition</a:t>
                      </a:r>
                    </a:p>
                  </a:txBody>
                  <a:tcPr/>
                </a:tc>
                <a:tc>
                  <a:txBody>
                    <a:bodyPr/>
                    <a:lstStyle/>
                    <a:p>
                      <a:pPr algn="ctr"/>
                      <a:r>
                        <a:rPr lang="en-US" sz="1100">
                          <a:solidFill>
                            <a:schemeClr val="tx1"/>
                          </a:solidFill>
                        </a:rPr>
                        <a:t>11/15 (73.3%)</a:t>
                      </a:r>
                    </a:p>
                  </a:txBody>
                  <a:tcPr/>
                </a:tc>
                <a:tc>
                  <a:txBody>
                    <a:bodyPr/>
                    <a:lstStyle/>
                    <a:p>
                      <a:pPr algn="ctr"/>
                      <a:r>
                        <a:rPr lang="en-US" sz="1100">
                          <a:solidFill>
                            <a:schemeClr val="tx1"/>
                          </a:solidFill>
                        </a:rPr>
                        <a:t>20/20 (100.0%)</a:t>
                      </a:r>
                    </a:p>
                  </a:txBody>
                  <a:tcPr/>
                </a:tc>
                <a:extLst>
                  <a:ext uri="{0D108BD9-81ED-4DB2-BD59-A6C34878D82A}">
                    <a16:rowId xmlns:a16="http://schemas.microsoft.com/office/drawing/2014/main" val="4051627589"/>
                  </a:ext>
                </a:extLst>
              </a:tr>
              <a:tr h="496059">
                <a:tc>
                  <a:txBody>
                    <a:bodyPr/>
                    <a:lstStyle/>
                    <a:p>
                      <a:r>
                        <a:rPr lang="en-US" sz="1100" b="1">
                          <a:solidFill>
                            <a:schemeClr val="tx1"/>
                          </a:solidFill>
                        </a:rPr>
                        <a:t>Median CP quality score</a:t>
                      </a:r>
                    </a:p>
                  </a:txBody>
                  <a:tcPr/>
                </a:tc>
                <a:tc>
                  <a:txBody>
                    <a:bodyPr/>
                    <a:lstStyle/>
                    <a:p>
                      <a:pPr algn="ctr"/>
                      <a:r>
                        <a:rPr lang="en-US" sz="1100">
                          <a:solidFill>
                            <a:schemeClr val="tx1"/>
                          </a:solidFill>
                        </a:rPr>
                        <a:t>34.96%</a:t>
                      </a:r>
                    </a:p>
                  </a:txBody>
                  <a:tcPr/>
                </a:tc>
                <a:tc>
                  <a:txBody>
                    <a:bodyPr/>
                    <a:lstStyle/>
                    <a:p>
                      <a:pPr algn="ctr"/>
                      <a:r>
                        <a:rPr lang="en-US" sz="1100">
                          <a:solidFill>
                            <a:schemeClr val="tx1"/>
                          </a:solidFill>
                        </a:rPr>
                        <a:t>55.53%</a:t>
                      </a:r>
                    </a:p>
                  </a:txBody>
                  <a:tcPr/>
                </a:tc>
                <a:tc>
                  <a:txBody>
                    <a:bodyPr/>
                    <a:lstStyle/>
                    <a:p>
                      <a:pPr algn="ctr"/>
                      <a:r>
                        <a:rPr lang="en-US" sz="1100" i="0">
                          <a:solidFill>
                            <a:schemeClr val="tx1"/>
                          </a:solidFill>
                        </a:rPr>
                        <a:t>36.92% </a:t>
                      </a:r>
                    </a:p>
                    <a:p>
                      <a:pPr algn="ctr"/>
                      <a:r>
                        <a:rPr lang="en-US" sz="1100" i="0">
                          <a:solidFill>
                            <a:schemeClr val="tx1"/>
                          </a:solidFill>
                        </a:rPr>
                        <a:t>(proxy score)</a:t>
                      </a:r>
                    </a:p>
                  </a:txBody>
                  <a:tcPr/>
                </a:tc>
                <a:tc>
                  <a:txBody>
                    <a:bodyPr/>
                    <a:lstStyle/>
                    <a:p>
                      <a:pPr algn="ctr"/>
                      <a:r>
                        <a:rPr lang="en-US" sz="1100" i="1">
                          <a:solidFill>
                            <a:schemeClr val="tx1"/>
                          </a:solidFill>
                        </a:rPr>
                        <a:t>70.64%</a:t>
                      </a:r>
                    </a:p>
                  </a:txBody>
                  <a:tcPr/>
                </a:tc>
                <a:extLst>
                  <a:ext uri="{0D108BD9-81ED-4DB2-BD59-A6C34878D82A}">
                    <a16:rowId xmlns:a16="http://schemas.microsoft.com/office/drawing/2014/main" val="3115394610"/>
                  </a:ext>
                </a:extLst>
              </a:tr>
            </a:tbl>
          </a:graphicData>
        </a:graphic>
      </p:graphicFrame>
      <p:sp>
        <p:nvSpPr>
          <p:cNvPr id="6" name="TextBox 5">
            <a:extLst>
              <a:ext uri="{FF2B5EF4-FFF2-40B4-BE49-F238E27FC236}">
                <a16:creationId xmlns:a16="http://schemas.microsoft.com/office/drawing/2014/main" id="{C99E05CC-81E2-7D2D-AF40-1851262AEBFA}"/>
              </a:ext>
            </a:extLst>
          </p:cNvPr>
          <p:cNvSpPr txBox="1"/>
          <p:nvPr/>
        </p:nvSpPr>
        <p:spPr>
          <a:xfrm>
            <a:off x="94268" y="6026869"/>
            <a:ext cx="8685749" cy="246221"/>
          </a:xfrm>
          <a:prstGeom prst="rect">
            <a:avLst/>
          </a:prstGeom>
          <a:noFill/>
        </p:spPr>
        <p:txBody>
          <a:bodyPr wrap="square" lIns="91440" tIns="45720" rIns="91440" bIns="45720" anchor="t">
            <a:spAutoFit/>
          </a:bodyPr>
          <a:lstStyle/>
          <a:p>
            <a:pPr marL="1270" lvl="1" indent="0">
              <a:spcAft>
                <a:spcPts val="200"/>
              </a:spcAft>
              <a:buClr>
                <a:schemeClr val="tx1"/>
              </a:buClr>
              <a:buSzPct val="100000"/>
              <a:buNone/>
            </a:pPr>
            <a:r>
              <a:rPr lang="en-US" sz="1000">
                <a:latin typeface="Arial"/>
                <a:cs typeface="Arial"/>
              </a:rPr>
              <a:t>*Official Quality Scores from 2020 utilized data from 2019 plus scoring modifications to help mitigate the impact of the PHE on quality accountability. </a:t>
            </a:r>
          </a:p>
        </p:txBody>
      </p:sp>
      <p:sp>
        <p:nvSpPr>
          <p:cNvPr id="5" name="Rectangle 8">
            <a:extLst>
              <a:ext uri="{FF2B5EF4-FFF2-40B4-BE49-F238E27FC236}">
                <a16:creationId xmlns:a16="http://schemas.microsoft.com/office/drawing/2014/main" id="{18994E29-6359-9BB5-7C49-EC72992CDE5E}"/>
              </a:ext>
            </a:extLst>
          </p:cNvPr>
          <p:cNvSpPr txBox="1"/>
          <p:nvPr/>
        </p:nvSpPr>
        <p:spPr>
          <a:xfrm>
            <a:off x="238540" y="852739"/>
            <a:ext cx="8348870" cy="1318310"/>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defRPr>
            </a:lvl1pPr>
            <a:lvl2pPr marL="193675" indent="-192088" defTabSz="895350" eaLnBrk="1" hangingPunct="1">
              <a:buClr>
                <a:schemeClr val="tx2"/>
              </a:buClr>
              <a:buSzPct val="125000"/>
              <a:buFont typeface="Arial" charset="0"/>
              <a:buChar char="▪"/>
              <a:defRPr baseline="0">
                <a:latin typeface="+mn-lt"/>
              </a:defRPr>
            </a:lvl2pPr>
            <a:lvl3pPr marL="457200" indent="-261938" defTabSz="895350" eaLnBrk="1" hangingPunct="1">
              <a:buClr>
                <a:schemeClr val="tx2"/>
              </a:buClr>
              <a:buSzPct val="120000"/>
              <a:buFont typeface="Arial" charset="0"/>
              <a:buChar char="–"/>
              <a:defRPr baseline="0">
                <a:latin typeface="+mn-lt"/>
              </a:defRPr>
            </a:lvl3pPr>
            <a:lvl4pPr marL="614363" indent="-155575" defTabSz="895350" eaLnBrk="1" hangingPunct="1">
              <a:buClr>
                <a:schemeClr val="tx2"/>
              </a:buClr>
              <a:buSzPct val="120000"/>
              <a:buFont typeface="Arial" charset="0"/>
              <a:buChar char="▫"/>
              <a:defRPr baseline="0">
                <a:latin typeface="+mn-lt"/>
              </a:defRPr>
            </a:lvl4pPr>
            <a:lvl5pPr marL="749808"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339725" lvl="1" indent="-171450">
              <a:spcAft>
                <a:spcPts val="200"/>
              </a:spcAft>
              <a:buClr>
                <a:schemeClr val="tx1"/>
              </a:buClr>
              <a:buSzPct val="100000"/>
            </a:pPr>
            <a:r>
              <a:rPr lang="en-US" sz="1400" b="1">
                <a:solidFill>
                  <a:srgbClr val="000000"/>
                </a:solidFill>
                <a:cs typeface="Arial"/>
              </a:rPr>
              <a:t>ACO/CP clinical quality performance improved for ACOs (61.24% vs. 73.90%) and CPs (36.92% vs. 70.64%) </a:t>
            </a:r>
            <a:r>
              <a:rPr lang="en-US" sz="1400">
                <a:solidFill>
                  <a:srgbClr val="000000"/>
                </a:solidFill>
                <a:cs typeface="Arial"/>
              </a:rPr>
              <a:t>when comparing 2020 performance data to 2021 performance data</a:t>
            </a:r>
            <a:endParaRPr lang="en-US" sz="2000">
              <a:cs typeface="Arial"/>
            </a:endParaRPr>
          </a:p>
          <a:p>
            <a:pPr marL="339725" lvl="1" indent="-171450">
              <a:spcAft>
                <a:spcPts val="200"/>
              </a:spcAft>
              <a:buClr>
                <a:schemeClr val="tx1"/>
              </a:buClr>
              <a:buSzPct val="100000"/>
            </a:pPr>
            <a:r>
              <a:rPr lang="en-US" sz="1400" b="1">
                <a:cs typeface="Arial"/>
              </a:rPr>
              <a:t>Improvements above reflect both measure level increases as well as benchmarks reductions implemented in 2021</a:t>
            </a:r>
            <a:r>
              <a:rPr lang="en-US" sz="1400">
                <a:cs typeface="Arial"/>
              </a:rPr>
              <a:t>. However, the expansion of measures in pay-for-performance status and differences in scoring methodologies (as a result of COVID-19) place limitations on year-over-year comparisons</a:t>
            </a:r>
          </a:p>
        </p:txBody>
      </p:sp>
    </p:spTree>
    <p:extLst>
      <p:ext uri="{BB962C8B-B14F-4D97-AF65-F5344CB8AC3E}">
        <p14:creationId xmlns:p14="http://schemas.microsoft.com/office/powerpoint/2010/main" val="4117785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7" hidden="1"/>
          <p:cNvGraphicFramePr/>
          <p:nvPr/>
        </p:nvGraphicFramePr>
        <p:xfrm>
          <a:off x="1591" y="1591"/>
          <a:ext cx="1591" cy="1591"/>
        </p:xfrm>
        <a:graphic>
          <a:graphicData uri="http://schemas.openxmlformats.org/presentationml/2006/ole">
            <mc:AlternateContent xmlns:mc="http://schemas.openxmlformats.org/markup-compatibility/2006">
              <mc:Choice xmlns:v="urn:schemas-microsoft-com:vml" Requires="v">
                <p:oleObj name="think-cell Slide" r:id="rId4" imgW="12694" imgH="12700" progId="TCLayout.ActiveDocument.1">
                  <p:embed/>
                </p:oleObj>
              </mc:Choice>
              <mc:Fallback>
                <p:oleObj name="think-cell Slide" r:id="rId4" imgW="12694" imgH="12700" progId="TCLayout.ActiveDocument.1">
                  <p:embed/>
                  <p:pic>
                    <p:nvPicPr>
                      <p:cNvPr id="2" name="Object 7" hidden="1"/>
                      <p:cNvPicPr/>
                      <p:nvPr/>
                    </p:nvPicPr>
                    <p:blipFill>
                      <a:blip r:embed="rId5"/>
                      <a:stretch>
                        <a:fillRect/>
                      </a:stretch>
                    </p:blipFill>
                    <p:spPr>
                      <a:xfrm>
                        <a:off x="1591" y="1591"/>
                        <a:ext cx="1591" cy="1591"/>
                      </a:xfrm>
                      <a:prstGeom prst="rect">
                        <a:avLst/>
                      </a:prstGeom>
                      <a:noFill/>
                      <a:ln>
                        <a:noFill/>
                      </a:ln>
                    </p:spPr>
                  </p:pic>
                </p:oleObj>
              </mc:Fallback>
            </mc:AlternateContent>
          </a:graphicData>
        </a:graphic>
      </p:graphicFrame>
      <p:sp>
        <p:nvSpPr>
          <p:cNvPr id="3" name="Rectangle 2" hidden="1">
            <a:extLst>
              <a:ext uri="{FF2B5EF4-FFF2-40B4-BE49-F238E27FC236}">
                <a16:creationId xmlns:a16="http://schemas.microsoft.com/office/drawing/2014/main" id="{245AD0F5-D534-48C2-9EA8-FC9D9E2E3EFE}"/>
              </a:ext>
            </a:extLst>
          </p:cNvPr>
          <p:cNvSpPr/>
          <p:nvPr>
            <p:custDataLst>
              <p:tags r:id="rId1"/>
            </p:custDataLst>
          </p:nvPr>
        </p:nvSpPr>
        <p:spPr>
          <a:xfrm>
            <a:off x="0" y="0"/>
            <a:ext cx="158750" cy="158750"/>
          </a:xfrm>
          <a:prstGeom prst="rect">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en-US" sz="1900" b="1" err="1">
              <a:solidFill>
                <a:schemeClr val="tx1"/>
              </a:solidFill>
              <a:latin typeface="Arial" panose="020B0604020202020204" pitchFamily="34" charset="0"/>
              <a:ea typeface="ＭＳ Ｐゴシック" panose="020B0600070205080204" pitchFamily="34" charset="-128"/>
              <a:cs typeface="+mj-cs"/>
              <a:sym typeface="Arial" panose="020B0604020202020204" pitchFamily="34" charset="0"/>
            </a:endParaRPr>
          </a:p>
        </p:txBody>
      </p:sp>
      <p:sp>
        <p:nvSpPr>
          <p:cNvPr id="5" name="Rectangle 8"/>
          <p:cNvSpPr txBox="1"/>
          <p:nvPr/>
        </p:nvSpPr>
        <p:spPr>
          <a:xfrm>
            <a:off x="306494" y="1003534"/>
            <a:ext cx="7911750" cy="158504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defRPr>
            </a:lvl1pPr>
            <a:lvl2pPr marL="193675" indent="-192088" defTabSz="895350" eaLnBrk="1" hangingPunct="1">
              <a:buClr>
                <a:schemeClr val="tx2"/>
              </a:buClr>
              <a:buSzPct val="125000"/>
              <a:buFont typeface="Arial" charset="0"/>
              <a:buChar char="▪"/>
              <a:defRPr baseline="0">
                <a:latin typeface="+mn-lt"/>
              </a:defRPr>
            </a:lvl2pPr>
            <a:lvl3pPr marL="457200" indent="-261938" defTabSz="895350" eaLnBrk="1" hangingPunct="1">
              <a:buClr>
                <a:schemeClr val="tx2"/>
              </a:buClr>
              <a:buSzPct val="120000"/>
              <a:buFont typeface="Arial" charset="0"/>
              <a:buChar char="–"/>
              <a:defRPr baseline="0">
                <a:latin typeface="+mn-lt"/>
              </a:defRPr>
            </a:lvl3pPr>
            <a:lvl4pPr marL="614363" indent="-155575" defTabSz="895350" eaLnBrk="1" hangingPunct="1">
              <a:buClr>
                <a:schemeClr val="tx2"/>
              </a:buClr>
              <a:buSzPct val="120000"/>
              <a:buFont typeface="Arial" charset="0"/>
              <a:buChar char="▫"/>
              <a:defRPr baseline="0">
                <a:latin typeface="+mn-lt"/>
              </a:defRPr>
            </a:lvl4pPr>
            <a:lvl5pPr marL="749808"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287020" lvl="1" indent="-285750">
              <a:spcAft>
                <a:spcPts val="200"/>
              </a:spcAft>
              <a:buClr>
                <a:schemeClr val="tx1"/>
              </a:buClr>
              <a:buSzPct val="100000"/>
              <a:buFont typeface="Arial" panose="020B0604020202020204" pitchFamily="34" charset="0"/>
              <a:buChar char="•"/>
            </a:pPr>
            <a:r>
              <a:rPr lang="en-US" sz="1400"/>
              <a:t>In 2020, four of the 13 measures demonstrated substantial drops in performance from 2019 to 2020 (likely due to COVID) and were deemed priority measures for monitoring in 2021</a:t>
            </a:r>
          </a:p>
          <a:p>
            <a:pPr marL="287020" lvl="1" indent="-285750">
              <a:spcAft>
                <a:spcPts val="200"/>
              </a:spcAft>
              <a:buClr>
                <a:schemeClr val="tx1"/>
              </a:buClr>
              <a:buSzPct val="100000"/>
              <a:buFont typeface="Arial" panose="020B0604020202020204" pitchFamily="34" charset="0"/>
              <a:buChar char="•"/>
            </a:pPr>
            <a:endParaRPr lang="en-US" sz="1400">
              <a:cs typeface="Arial"/>
            </a:endParaRPr>
          </a:p>
          <a:p>
            <a:pPr marL="287020" lvl="1" indent="-285750">
              <a:spcAft>
                <a:spcPts val="200"/>
              </a:spcAft>
              <a:buClr>
                <a:schemeClr val="tx1"/>
              </a:buClr>
              <a:buSzPct val="100000"/>
              <a:buFont typeface="Arial" panose="020B0604020202020204" pitchFamily="34" charset="0"/>
              <a:buChar char="•"/>
            </a:pPr>
            <a:r>
              <a:rPr lang="en-US" sz="1400">
                <a:cs typeface="Arial"/>
              </a:rPr>
              <a:t>In 2021, all measures demonstrated partial to near full recovery from 2019-2020 declines. The table below demonstrates the percentage of initial performance drops in 2020 recovered by the end of 2021</a:t>
            </a:r>
          </a:p>
          <a:p>
            <a:pPr marL="287020" lvl="1" indent="-285750">
              <a:spcAft>
                <a:spcPts val="200"/>
              </a:spcAft>
              <a:buClr>
                <a:schemeClr val="tx1"/>
              </a:buClr>
              <a:buSzPct val="100000"/>
              <a:buFont typeface="Arial" panose="020B0604020202020204" pitchFamily="34" charset="0"/>
              <a:buChar char="•"/>
            </a:pPr>
            <a:endParaRPr lang="en-US" sz="1400">
              <a:cs typeface="Arial"/>
            </a:endParaRPr>
          </a:p>
        </p:txBody>
      </p:sp>
      <p:sp>
        <p:nvSpPr>
          <p:cNvPr id="7" name="Title 6">
            <a:extLst>
              <a:ext uri="{FF2B5EF4-FFF2-40B4-BE49-F238E27FC236}">
                <a16:creationId xmlns:a16="http://schemas.microsoft.com/office/drawing/2014/main" id="{446DA736-4F6F-2645-874E-972B532C48A3}"/>
              </a:ext>
            </a:extLst>
          </p:cNvPr>
          <p:cNvSpPr>
            <a:spLocks noGrp="1"/>
          </p:cNvSpPr>
          <p:nvPr>
            <p:ph type="title"/>
          </p:nvPr>
        </p:nvSpPr>
        <p:spPr/>
        <p:txBody>
          <a:bodyPr/>
          <a:lstStyle/>
          <a:p>
            <a:r>
              <a:rPr lang="en-US"/>
              <a:t>CP Clinical Quality: 2020 Measures with Substantial Performance Drop</a:t>
            </a:r>
          </a:p>
        </p:txBody>
      </p:sp>
      <p:graphicFrame>
        <p:nvGraphicFramePr>
          <p:cNvPr id="9" name="Table 9">
            <a:extLst>
              <a:ext uri="{FF2B5EF4-FFF2-40B4-BE49-F238E27FC236}">
                <a16:creationId xmlns:a16="http://schemas.microsoft.com/office/drawing/2014/main" id="{75BB46B3-6F7A-AD48-C3C6-C686901DB22D}"/>
              </a:ext>
            </a:extLst>
          </p:cNvPr>
          <p:cNvGraphicFramePr>
            <a:graphicFrameLocks noGrp="1"/>
          </p:cNvGraphicFramePr>
          <p:nvPr/>
        </p:nvGraphicFramePr>
        <p:xfrm>
          <a:off x="403795" y="2472687"/>
          <a:ext cx="7717150" cy="3342640"/>
        </p:xfrm>
        <a:graphic>
          <a:graphicData uri="http://schemas.openxmlformats.org/drawingml/2006/table">
            <a:tbl>
              <a:tblPr firstRow="1" bandRow="1">
                <a:tableStyleId>{5C22544A-7EE6-4342-B048-85BDC9FD1C3A}</a:tableStyleId>
              </a:tblPr>
              <a:tblGrid>
                <a:gridCol w="2001807">
                  <a:extLst>
                    <a:ext uri="{9D8B030D-6E8A-4147-A177-3AD203B41FA5}">
                      <a16:colId xmlns:a16="http://schemas.microsoft.com/office/drawing/2014/main" val="2342675234"/>
                    </a:ext>
                  </a:extLst>
                </a:gridCol>
                <a:gridCol w="2001807">
                  <a:extLst>
                    <a:ext uri="{9D8B030D-6E8A-4147-A177-3AD203B41FA5}">
                      <a16:colId xmlns:a16="http://schemas.microsoft.com/office/drawing/2014/main" val="3981317438"/>
                    </a:ext>
                  </a:extLst>
                </a:gridCol>
                <a:gridCol w="928384">
                  <a:extLst>
                    <a:ext uri="{9D8B030D-6E8A-4147-A177-3AD203B41FA5}">
                      <a16:colId xmlns:a16="http://schemas.microsoft.com/office/drawing/2014/main" val="6436138"/>
                    </a:ext>
                  </a:extLst>
                </a:gridCol>
                <a:gridCol w="928384">
                  <a:extLst>
                    <a:ext uri="{9D8B030D-6E8A-4147-A177-3AD203B41FA5}">
                      <a16:colId xmlns:a16="http://schemas.microsoft.com/office/drawing/2014/main" val="828188792"/>
                    </a:ext>
                  </a:extLst>
                </a:gridCol>
                <a:gridCol w="928384">
                  <a:extLst>
                    <a:ext uri="{9D8B030D-6E8A-4147-A177-3AD203B41FA5}">
                      <a16:colId xmlns:a16="http://schemas.microsoft.com/office/drawing/2014/main" val="2088355835"/>
                    </a:ext>
                  </a:extLst>
                </a:gridCol>
                <a:gridCol w="928384">
                  <a:extLst>
                    <a:ext uri="{9D8B030D-6E8A-4147-A177-3AD203B41FA5}">
                      <a16:colId xmlns:a16="http://schemas.microsoft.com/office/drawing/2014/main" val="1655329071"/>
                    </a:ext>
                  </a:extLst>
                </a:gridCol>
              </a:tblGrid>
              <a:tr h="370840">
                <a:tc rowSpan="2">
                  <a:txBody>
                    <a:bodyPr/>
                    <a:lstStyle/>
                    <a:p>
                      <a:pPr marL="0" algn="l" defTabSz="913240" rtl="0" eaLnBrk="1" latinLnBrk="0" hangingPunct="1"/>
                      <a:r>
                        <a:rPr lang="en-US" sz="1400" b="1" kern="1200">
                          <a:solidFill>
                            <a:schemeClr val="tx1"/>
                          </a:solidFill>
                          <a:latin typeface="+mn-lt"/>
                          <a:ea typeface="+mn-ea"/>
                          <a:cs typeface="+mn-cs"/>
                        </a:rPr>
                        <a:t>Measure</a:t>
                      </a:r>
                    </a:p>
                  </a:txBody>
                  <a:tcPr>
                    <a:solidFill>
                      <a:schemeClr val="accent4">
                        <a:lumMod val="20000"/>
                        <a:lumOff val="80000"/>
                      </a:schemeClr>
                    </a:solidFill>
                  </a:tcPr>
                </a:tc>
                <a:tc rowSpan="2">
                  <a:txBody>
                    <a:bodyPr/>
                    <a:lstStyle/>
                    <a:p>
                      <a:pPr marL="0" lvl="0" algn="l">
                        <a:buNone/>
                      </a:pPr>
                      <a:r>
                        <a:rPr lang="en-US" sz="1400" b="1" kern="1200">
                          <a:solidFill>
                            <a:schemeClr val="tx1"/>
                          </a:solidFill>
                          <a:latin typeface="+mn-lt"/>
                          <a:ea typeface="+mn-ea"/>
                          <a:cs typeface="+mn-cs"/>
                        </a:rPr>
                        <a:t>CP Type </a:t>
                      </a:r>
                    </a:p>
                  </a:txBody>
                  <a:tcPr>
                    <a:solidFill>
                      <a:schemeClr val="accent4">
                        <a:lumMod val="20000"/>
                        <a:lumOff val="80000"/>
                      </a:schemeClr>
                    </a:solidFill>
                  </a:tcPr>
                </a:tc>
                <a:tc gridSpan="4">
                  <a:txBody>
                    <a:bodyPr/>
                    <a:lstStyle/>
                    <a:p>
                      <a:pPr marL="0" algn="ctr" defTabSz="913240" rtl="0" eaLnBrk="1" latinLnBrk="0" hangingPunct="1"/>
                      <a:r>
                        <a:rPr lang="en-US" sz="1400" b="1" kern="1200">
                          <a:solidFill>
                            <a:schemeClr val="tx1"/>
                          </a:solidFill>
                          <a:latin typeface="+mn-lt"/>
                          <a:ea typeface="+mn-ea"/>
                          <a:cs typeface="+mn-cs"/>
                        </a:rPr>
                        <a:t>Performance Monitoring</a:t>
                      </a:r>
                    </a:p>
                  </a:txBody>
                  <a:tcPr>
                    <a:solidFill>
                      <a:schemeClr val="accent4">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57954400"/>
                  </a:ext>
                </a:extLst>
              </a:tr>
              <a:tr h="370839">
                <a:tc vMerge="1">
                  <a:txBody>
                    <a:bodyPr/>
                    <a:lstStyle/>
                    <a:p>
                      <a:pPr lvl="0">
                        <a:buNone/>
                      </a:pPr>
                      <a:endParaRPr lang="en-US" sz="1400"/>
                    </a:p>
                  </a:txBody>
                  <a:tcPr/>
                </a:tc>
                <a:tc vMerge="1">
                  <a:txBody>
                    <a:bodyPr/>
                    <a:lstStyle/>
                    <a:p>
                      <a:endParaRPr lang="en-US"/>
                    </a:p>
                  </a:txBody>
                  <a:tcPr/>
                </a:tc>
                <a:tc>
                  <a:txBody>
                    <a:bodyPr/>
                    <a:lstStyle/>
                    <a:p>
                      <a:pPr lvl="0" algn="ctr">
                        <a:buNone/>
                      </a:pPr>
                      <a:r>
                        <a:rPr lang="en-US" sz="1050">
                          <a:solidFill>
                            <a:schemeClr val="tx1"/>
                          </a:solidFill>
                        </a:rPr>
                        <a:t>2019-2020</a:t>
                      </a:r>
                    </a:p>
                    <a:p>
                      <a:pPr lvl="0" algn="ctr">
                        <a:buNone/>
                      </a:pPr>
                      <a:r>
                        <a:rPr lang="en-US" sz="1050">
                          <a:solidFill>
                            <a:schemeClr val="tx1"/>
                          </a:solidFill>
                        </a:rPr>
                        <a:t>Perf. Drop</a:t>
                      </a:r>
                    </a:p>
                  </a:txBody>
                  <a:tcPr>
                    <a:solidFill>
                      <a:schemeClr val="accent4">
                        <a:lumMod val="20000"/>
                        <a:lumOff val="80000"/>
                      </a:schemeClr>
                    </a:solidFill>
                  </a:tcPr>
                </a:tc>
                <a:tc>
                  <a:txBody>
                    <a:bodyPr/>
                    <a:lstStyle/>
                    <a:p>
                      <a:pPr lvl="0" algn="ctr">
                        <a:buNone/>
                      </a:pPr>
                      <a:r>
                        <a:rPr lang="en-US" sz="1050">
                          <a:solidFill>
                            <a:schemeClr val="tx1"/>
                          </a:solidFill>
                        </a:rPr>
                        <a:t>2019-2021</a:t>
                      </a:r>
                    </a:p>
                    <a:p>
                      <a:pPr lvl="0" algn="ctr">
                        <a:buNone/>
                      </a:pPr>
                      <a:r>
                        <a:rPr lang="en-US" sz="1050">
                          <a:solidFill>
                            <a:schemeClr val="tx1"/>
                          </a:solidFill>
                        </a:rPr>
                        <a:t>Perf. Drop</a:t>
                      </a:r>
                    </a:p>
                  </a:txBody>
                  <a:tcPr>
                    <a:solidFill>
                      <a:schemeClr val="accent4">
                        <a:lumMod val="20000"/>
                        <a:lumOff val="80000"/>
                      </a:schemeClr>
                    </a:solidFill>
                  </a:tcPr>
                </a:tc>
                <a:tc>
                  <a:txBody>
                    <a:bodyPr/>
                    <a:lstStyle/>
                    <a:p>
                      <a:pPr lvl="0" algn="ctr">
                        <a:buNone/>
                      </a:pPr>
                      <a:r>
                        <a:rPr lang="en-US" sz="1050">
                          <a:solidFill>
                            <a:schemeClr val="tx1"/>
                          </a:solidFill>
                        </a:rPr>
                        <a:t>Recovery</a:t>
                      </a:r>
                    </a:p>
                  </a:txBody>
                  <a:tcPr>
                    <a:solidFill>
                      <a:schemeClr val="accent4">
                        <a:lumMod val="20000"/>
                        <a:lumOff val="80000"/>
                      </a:schemeClr>
                    </a:solidFill>
                  </a:tcPr>
                </a:tc>
                <a:tc>
                  <a:txBody>
                    <a:bodyPr/>
                    <a:lstStyle/>
                    <a:p>
                      <a:pPr lvl="0" algn="ctr">
                        <a:buNone/>
                      </a:pPr>
                      <a:r>
                        <a:rPr lang="en-US" sz="1050">
                          <a:solidFill>
                            <a:schemeClr val="tx1"/>
                          </a:solidFill>
                        </a:rPr>
                        <a:t>Recovery %</a:t>
                      </a:r>
                    </a:p>
                  </a:txBody>
                  <a:tcPr>
                    <a:solidFill>
                      <a:schemeClr val="accent4">
                        <a:lumMod val="20000"/>
                        <a:lumOff val="80000"/>
                      </a:schemeClr>
                    </a:solidFill>
                  </a:tcPr>
                </a:tc>
                <a:extLst>
                  <a:ext uri="{0D108BD9-81ED-4DB2-BD59-A6C34878D82A}">
                    <a16:rowId xmlns:a16="http://schemas.microsoft.com/office/drawing/2014/main" val="2735187851"/>
                  </a:ext>
                </a:extLst>
              </a:tr>
              <a:tr h="640080">
                <a:tc>
                  <a:txBody>
                    <a:bodyPr/>
                    <a:lstStyle/>
                    <a:p>
                      <a:pPr lvl="0">
                        <a:buNone/>
                      </a:pPr>
                      <a:r>
                        <a:rPr lang="en-US" sz="1200"/>
                        <a:t>Annual Treatment Plan</a:t>
                      </a:r>
                    </a:p>
                  </a:txBody>
                  <a:tcPr/>
                </a:tc>
                <a:tc>
                  <a:txBody>
                    <a:bodyPr/>
                    <a:lstStyle/>
                    <a:p>
                      <a:pPr lvl="0">
                        <a:buNone/>
                      </a:pPr>
                      <a:r>
                        <a:rPr lang="en-US" sz="1200"/>
                        <a:t>BH CP</a:t>
                      </a:r>
                    </a:p>
                  </a:txBody>
                  <a:tcPr/>
                </a:tc>
                <a:tc>
                  <a:txBody>
                    <a:bodyPr/>
                    <a:lstStyle/>
                    <a:p>
                      <a:pPr marL="1270" marR="0" lvl="0" indent="0" algn="ctr">
                        <a:lnSpc>
                          <a:spcPct val="100000"/>
                        </a:lnSpc>
                        <a:spcBef>
                          <a:spcPct val="0"/>
                        </a:spcBef>
                        <a:spcAft>
                          <a:spcPct val="0"/>
                        </a:spcAft>
                        <a:buNone/>
                      </a:pPr>
                      <a:r>
                        <a:rPr lang="en-US" sz="1050"/>
                        <a:t>-7.36</a:t>
                      </a:r>
                    </a:p>
                  </a:txBody>
                  <a:tcPr/>
                </a:tc>
                <a:tc>
                  <a:txBody>
                    <a:bodyPr/>
                    <a:lstStyle/>
                    <a:p>
                      <a:pPr marL="1270" marR="0" lvl="0" indent="0" algn="ctr">
                        <a:lnSpc>
                          <a:spcPct val="100000"/>
                        </a:lnSpc>
                        <a:spcBef>
                          <a:spcPct val="0"/>
                        </a:spcBef>
                        <a:spcAft>
                          <a:spcPct val="0"/>
                        </a:spcAft>
                        <a:buNone/>
                      </a:pPr>
                      <a:r>
                        <a:rPr lang="en-US" sz="1050"/>
                        <a:t>-0.92</a:t>
                      </a:r>
                    </a:p>
                  </a:txBody>
                  <a:tcPr/>
                </a:tc>
                <a:tc>
                  <a:txBody>
                    <a:bodyPr/>
                    <a:lstStyle/>
                    <a:p>
                      <a:pPr marL="1270" marR="0" lvl="0" indent="0" algn="ctr">
                        <a:lnSpc>
                          <a:spcPct val="100000"/>
                        </a:lnSpc>
                        <a:spcBef>
                          <a:spcPct val="0"/>
                        </a:spcBef>
                        <a:spcAft>
                          <a:spcPct val="0"/>
                        </a:spcAft>
                        <a:buNone/>
                      </a:pPr>
                      <a:r>
                        <a:rPr lang="en-US" sz="1050"/>
                        <a:t>+6.44</a:t>
                      </a:r>
                    </a:p>
                  </a:txBody>
                  <a:tcPr/>
                </a:tc>
                <a:tc>
                  <a:txBody>
                    <a:bodyPr/>
                    <a:lstStyle/>
                    <a:p>
                      <a:pPr marL="1270" marR="0" lvl="0" indent="0" algn="ctr">
                        <a:lnSpc>
                          <a:spcPct val="100000"/>
                        </a:lnSpc>
                        <a:spcBef>
                          <a:spcPct val="0"/>
                        </a:spcBef>
                        <a:spcAft>
                          <a:spcPct val="0"/>
                        </a:spcAft>
                        <a:buNone/>
                      </a:pPr>
                      <a:r>
                        <a:rPr lang="en-US" sz="1050"/>
                        <a:t>88%</a:t>
                      </a:r>
                    </a:p>
                  </a:txBody>
                  <a:tcPr/>
                </a:tc>
                <a:extLst>
                  <a:ext uri="{0D108BD9-81ED-4DB2-BD59-A6C34878D82A}">
                    <a16:rowId xmlns:a16="http://schemas.microsoft.com/office/drawing/2014/main" val="2272001493"/>
                  </a:ext>
                </a:extLst>
              </a:tr>
              <a:tr h="640080">
                <a:tc>
                  <a:txBody>
                    <a:bodyPr/>
                    <a:lstStyle/>
                    <a:p>
                      <a:pPr lvl="0">
                        <a:buNone/>
                      </a:pPr>
                      <a:r>
                        <a:rPr lang="en-US" sz="1200"/>
                        <a:t>Diabetes Screening for Individuals w/Bipolar Disorder</a:t>
                      </a:r>
                    </a:p>
                  </a:txBody>
                  <a:tcPr/>
                </a:tc>
                <a:tc>
                  <a:txBody>
                    <a:bodyPr/>
                    <a:lstStyle/>
                    <a:p>
                      <a:pPr lvl="0">
                        <a:buNone/>
                      </a:pPr>
                      <a:r>
                        <a:rPr lang="en-US" sz="1200"/>
                        <a:t>BH CP </a:t>
                      </a:r>
                    </a:p>
                  </a:txBody>
                  <a:tcPr/>
                </a:tc>
                <a:tc>
                  <a:txBody>
                    <a:bodyPr/>
                    <a:lstStyle/>
                    <a:p>
                      <a:pPr marL="1270" lvl="0" indent="0" algn="ctr">
                        <a:lnSpc>
                          <a:spcPct val="100000"/>
                        </a:lnSpc>
                        <a:spcBef>
                          <a:spcPct val="0"/>
                        </a:spcBef>
                        <a:spcAft>
                          <a:spcPct val="0"/>
                        </a:spcAft>
                        <a:buNone/>
                      </a:pPr>
                      <a:r>
                        <a:rPr lang="en-US" sz="1050"/>
                        <a:t>-5.37</a:t>
                      </a:r>
                    </a:p>
                  </a:txBody>
                  <a:tcPr/>
                </a:tc>
                <a:tc>
                  <a:txBody>
                    <a:bodyPr/>
                    <a:lstStyle/>
                    <a:p>
                      <a:pPr marL="1270" lvl="0" indent="0" algn="ctr">
                        <a:lnSpc>
                          <a:spcPct val="100000"/>
                        </a:lnSpc>
                        <a:spcBef>
                          <a:spcPct val="0"/>
                        </a:spcBef>
                        <a:spcAft>
                          <a:spcPct val="0"/>
                        </a:spcAft>
                        <a:buNone/>
                      </a:pPr>
                      <a:r>
                        <a:rPr lang="en-US" sz="1050"/>
                        <a:t>-4.33</a:t>
                      </a:r>
                    </a:p>
                  </a:txBody>
                  <a:tcPr/>
                </a:tc>
                <a:tc>
                  <a:txBody>
                    <a:bodyPr/>
                    <a:lstStyle/>
                    <a:p>
                      <a:pPr marL="1270" lvl="0" indent="0" algn="ctr">
                        <a:lnSpc>
                          <a:spcPct val="100000"/>
                        </a:lnSpc>
                        <a:spcBef>
                          <a:spcPct val="0"/>
                        </a:spcBef>
                        <a:spcAft>
                          <a:spcPct val="0"/>
                        </a:spcAft>
                        <a:buNone/>
                      </a:pPr>
                      <a:r>
                        <a:rPr lang="en-US" sz="1050"/>
                        <a:t>+1.04</a:t>
                      </a:r>
                    </a:p>
                  </a:txBody>
                  <a:tcPr/>
                </a:tc>
                <a:tc>
                  <a:txBody>
                    <a:bodyPr/>
                    <a:lstStyle/>
                    <a:p>
                      <a:pPr marL="1270" lvl="0" indent="0" algn="ctr">
                        <a:lnSpc>
                          <a:spcPct val="100000"/>
                        </a:lnSpc>
                        <a:spcBef>
                          <a:spcPct val="0"/>
                        </a:spcBef>
                        <a:spcAft>
                          <a:spcPct val="0"/>
                        </a:spcAft>
                        <a:buNone/>
                      </a:pPr>
                      <a:r>
                        <a:rPr lang="en-US" sz="1050"/>
                        <a:t>19%</a:t>
                      </a:r>
                    </a:p>
                  </a:txBody>
                  <a:tcPr/>
                </a:tc>
                <a:extLst>
                  <a:ext uri="{0D108BD9-81ED-4DB2-BD59-A6C34878D82A}">
                    <a16:rowId xmlns:a16="http://schemas.microsoft.com/office/drawing/2014/main" val="3500426494"/>
                  </a:ext>
                </a:extLst>
              </a:tr>
              <a:tr h="640080">
                <a:tc>
                  <a:txBody>
                    <a:bodyPr/>
                    <a:lstStyle/>
                    <a:p>
                      <a:pPr lvl="0">
                        <a:buNone/>
                      </a:pPr>
                      <a:r>
                        <a:rPr lang="en-US" sz="1200"/>
                        <a:t>Oral Health Evaluation</a:t>
                      </a:r>
                    </a:p>
                  </a:txBody>
                  <a:tcPr/>
                </a:tc>
                <a:tc>
                  <a:txBody>
                    <a:bodyPr/>
                    <a:lstStyle/>
                    <a:p>
                      <a:pPr lvl="0">
                        <a:buNone/>
                      </a:pPr>
                      <a:r>
                        <a:rPr lang="en-US" sz="1200"/>
                        <a:t>LTSS CP </a:t>
                      </a:r>
                    </a:p>
                  </a:txBody>
                  <a:tcPr/>
                </a:tc>
                <a:tc>
                  <a:txBody>
                    <a:bodyPr/>
                    <a:lstStyle/>
                    <a:p>
                      <a:pPr algn="ctr"/>
                      <a:r>
                        <a:rPr lang="en-US" sz="1050"/>
                        <a:t>-15.43</a:t>
                      </a:r>
                    </a:p>
                  </a:txBody>
                  <a:tcPr/>
                </a:tc>
                <a:tc>
                  <a:txBody>
                    <a:bodyPr/>
                    <a:lstStyle/>
                    <a:p>
                      <a:pPr algn="ctr"/>
                      <a:r>
                        <a:rPr lang="en-US" sz="1050"/>
                        <a:t>-1.37</a:t>
                      </a:r>
                    </a:p>
                  </a:txBody>
                  <a:tcPr/>
                </a:tc>
                <a:tc>
                  <a:txBody>
                    <a:bodyPr/>
                    <a:lstStyle/>
                    <a:p>
                      <a:pPr algn="ctr"/>
                      <a:r>
                        <a:rPr lang="en-US" sz="1050"/>
                        <a:t>+14.06</a:t>
                      </a:r>
                    </a:p>
                  </a:txBody>
                  <a:tcPr/>
                </a:tc>
                <a:tc>
                  <a:txBody>
                    <a:bodyPr/>
                    <a:lstStyle/>
                    <a:p>
                      <a:pPr algn="ctr"/>
                      <a:r>
                        <a:rPr lang="en-US" sz="1050"/>
                        <a:t>91%</a:t>
                      </a:r>
                    </a:p>
                  </a:txBody>
                  <a:tcPr/>
                </a:tc>
                <a:extLst>
                  <a:ext uri="{0D108BD9-81ED-4DB2-BD59-A6C34878D82A}">
                    <a16:rowId xmlns:a16="http://schemas.microsoft.com/office/drawing/2014/main" val="1615124651"/>
                  </a:ext>
                </a:extLst>
              </a:tr>
              <a:tr h="640080">
                <a:tc>
                  <a:txBody>
                    <a:bodyPr/>
                    <a:lstStyle/>
                    <a:p>
                      <a:pPr lvl="0">
                        <a:buNone/>
                      </a:pPr>
                      <a:r>
                        <a:rPr lang="en-US" sz="1200"/>
                        <a:t>Hospital Readmissions (observed/ expected ratio)</a:t>
                      </a:r>
                    </a:p>
                  </a:txBody>
                  <a:tcPr/>
                </a:tc>
                <a:tc>
                  <a:txBody>
                    <a:bodyPr/>
                    <a:lstStyle/>
                    <a:p>
                      <a:pPr lvl="0">
                        <a:buNone/>
                      </a:pPr>
                      <a:r>
                        <a:rPr lang="en-US" sz="1200"/>
                        <a:t>LTSS CP </a:t>
                      </a:r>
                    </a:p>
                  </a:txBody>
                  <a:tcPr/>
                </a:tc>
                <a:tc>
                  <a:txBody>
                    <a:bodyPr/>
                    <a:lstStyle/>
                    <a:p>
                      <a:pPr lvl="0" algn="ctr">
                        <a:buNone/>
                      </a:pPr>
                      <a:r>
                        <a:rPr lang="en-US" sz="1050"/>
                        <a:t>-0.45</a:t>
                      </a:r>
                    </a:p>
                  </a:txBody>
                  <a:tcPr/>
                </a:tc>
                <a:tc>
                  <a:txBody>
                    <a:bodyPr/>
                    <a:lstStyle/>
                    <a:p>
                      <a:pPr lvl="0" algn="ctr">
                        <a:buNone/>
                      </a:pPr>
                      <a:r>
                        <a:rPr lang="en-US" sz="1050"/>
                        <a:t>-0.27</a:t>
                      </a:r>
                    </a:p>
                  </a:txBody>
                  <a:tcPr/>
                </a:tc>
                <a:tc>
                  <a:txBody>
                    <a:bodyPr/>
                    <a:lstStyle/>
                    <a:p>
                      <a:pPr lvl="0" algn="ctr">
                        <a:buNone/>
                      </a:pPr>
                      <a:r>
                        <a:rPr lang="en-US" sz="1050"/>
                        <a:t>+0.18</a:t>
                      </a:r>
                    </a:p>
                  </a:txBody>
                  <a:tcPr/>
                </a:tc>
                <a:tc>
                  <a:txBody>
                    <a:bodyPr/>
                    <a:lstStyle/>
                    <a:p>
                      <a:pPr lvl="0" algn="ctr">
                        <a:buNone/>
                      </a:pPr>
                      <a:r>
                        <a:rPr lang="en-US" sz="1050"/>
                        <a:t>40%</a:t>
                      </a:r>
                    </a:p>
                  </a:txBody>
                  <a:tcPr/>
                </a:tc>
                <a:extLst>
                  <a:ext uri="{0D108BD9-81ED-4DB2-BD59-A6C34878D82A}">
                    <a16:rowId xmlns:a16="http://schemas.microsoft.com/office/drawing/2014/main" val="1091495587"/>
                  </a:ext>
                </a:extLst>
              </a:tr>
            </a:tbl>
          </a:graphicData>
        </a:graphic>
      </p:graphicFrame>
    </p:spTree>
    <p:extLst>
      <p:ext uri="{BB962C8B-B14F-4D97-AF65-F5344CB8AC3E}">
        <p14:creationId xmlns:p14="http://schemas.microsoft.com/office/powerpoint/2010/main" val="25464385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Member Experience: Summary of 2019, 2020, and 2021 Results</a:t>
            </a:r>
          </a:p>
        </p:txBody>
      </p:sp>
      <p:graphicFrame>
        <p:nvGraphicFramePr>
          <p:cNvPr id="5" name="Table 4">
            <a:extLst>
              <a:ext uri="{FF2B5EF4-FFF2-40B4-BE49-F238E27FC236}">
                <a16:creationId xmlns:a16="http://schemas.microsoft.com/office/drawing/2014/main" id="{7EA5FD04-4212-4CC8-869E-95BA7DCF190F}"/>
              </a:ext>
            </a:extLst>
          </p:cNvPr>
          <p:cNvGraphicFramePr>
            <a:graphicFrameLocks noGrp="1"/>
          </p:cNvGraphicFramePr>
          <p:nvPr>
            <p:extLst>
              <p:ext uri="{D42A27DB-BD31-4B8C-83A1-F6EECF244321}">
                <p14:modId xmlns:p14="http://schemas.microsoft.com/office/powerpoint/2010/main" val="226706075"/>
              </p:ext>
            </p:extLst>
          </p:nvPr>
        </p:nvGraphicFramePr>
        <p:xfrm>
          <a:off x="308140" y="3640445"/>
          <a:ext cx="8345157" cy="1981188"/>
        </p:xfrm>
        <a:graphic>
          <a:graphicData uri="http://schemas.openxmlformats.org/drawingml/2006/table">
            <a:tbl>
              <a:tblPr firstRow="1" bandRow="1">
                <a:tableStyleId>{5C22544A-7EE6-4342-B048-85BDC9FD1C3A}</a:tableStyleId>
              </a:tblPr>
              <a:tblGrid>
                <a:gridCol w="1892424">
                  <a:extLst>
                    <a:ext uri="{9D8B030D-6E8A-4147-A177-3AD203B41FA5}">
                      <a16:colId xmlns:a16="http://schemas.microsoft.com/office/drawing/2014/main" val="3521079932"/>
                    </a:ext>
                  </a:extLst>
                </a:gridCol>
                <a:gridCol w="1315146">
                  <a:extLst>
                    <a:ext uri="{9D8B030D-6E8A-4147-A177-3AD203B41FA5}">
                      <a16:colId xmlns:a16="http://schemas.microsoft.com/office/drawing/2014/main" val="20002"/>
                    </a:ext>
                  </a:extLst>
                </a:gridCol>
                <a:gridCol w="1560787">
                  <a:extLst>
                    <a:ext uri="{9D8B030D-6E8A-4147-A177-3AD203B41FA5}">
                      <a16:colId xmlns:a16="http://schemas.microsoft.com/office/drawing/2014/main" val="1226514435"/>
                    </a:ext>
                  </a:extLst>
                </a:gridCol>
                <a:gridCol w="1537137">
                  <a:extLst>
                    <a:ext uri="{9D8B030D-6E8A-4147-A177-3AD203B41FA5}">
                      <a16:colId xmlns:a16="http://schemas.microsoft.com/office/drawing/2014/main" val="2939488649"/>
                    </a:ext>
                  </a:extLst>
                </a:gridCol>
                <a:gridCol w="1072056">
                  <a:extLst>
                    <a:ext uri="{9D8B030D-6E8A-4147-A177-3AD203B41FA5}">
                      <a16:colId xmlns:a16="http://schemas.microsoft.com/office/drawing/2014/main" val="20003"/>
                    </a:ext>
                  </a:extLst>
                </a:gridCol>
                <a:gridCol w="967607">
                  <a:extLst>
                    <a:ext uri="{9D8B030D-6E8A-4147-A177-3AD203B41FA5}">
                      <a16:colId xmlns:a16="http://schemas.microsoft.com/office/drawing/2014/main" val="20004"/>
                    </a:ext>
                  </a:extLst>
                </a:gridCol>
              </a:tblGrid>
              <a:tr h="0">
                <a:tc>
                  <a:txBody>
                    <a:bodyPr/>
                    <a:lstStyle/>
                    <a:p>
                      <a:pPr algn="ctr"/>
                      <a:r>
                        <a:rPr lang="en-US" sz="1400" b="1" baseline="0">
                          <a:solidFill>
                            <a:schemeClr val="tx1"/>
                          </a:solidFill>
                        </a:rPr>
                        <a:t>Performance Measure</a:t>
                      </a:r>
                      <a:endParaRPr lang="en-US" sz="1400" b="1">
                        <a:solidFill>
                          <a:schemeClr val="tx1"/>
                        </a:solidFill>
                      </a:endParaRPr>
                    </a:p>
                  </a:txBody>
                  <a:tcPr marL="91434" marR="91434" marT="45718" marB="45718" anchor="ctr">
                    <a:solidFill>
                      <a:schemeClr val="accent4">
                        <a:lumMod val="20000"/>
                        <a:lumOff val="80000"/>
                      </a:schemeClr>
                    </a:solidFill>
                  </a:tcPr>
                </a:tc>
                <a:tc>
                  <a:txBody>
                    <a:bodyPr/>
                    <a:lstStyle/>
                    <a:p>
                      <a:pPr algn="ctr"/>
                      <a:r>
                        <a:rPr lang="en-US" sz="1400" b="1">
                          <a:solidFill>
                            <a:schemeClr val="tx1"/>
                          </a:solidFill>
                        </a:rPr>
                        <a:t>2019 Aggregate Statewide Score</a:t>
                      </a:r>
                    </a:p>
                  </a:txBody>
                  <a:tcPr marL="91434" marR="91434" marT="45718" marB="45718" anchor="ctr">
                    <a:solidFill>
                      <a:schemeClr val="accent4">
                        <a:lumMod val="20000"/>
                        <a:lumOff val="80000"/>
                      </a:schemeClr>
                    </a:solidFill>
                  </a:tcPr>
                </a:tc>
                <a:tc>
                  <a:txBody>
                    <a:bodyPr/>
                    <a:lstStyle/>
                    <a:p>
                      <a:pPr marL="0" marR="0" lvl="0" indent="0" algn="ctr" defTabSz="932271" rtl="0" eaLnBrk="1" fontAlgn="auto" latinLnBrk="0" hangingPunct="1">
                        <a:lnSpc>
                          <a:spcPct val="100000"/>
                        </a:lnSpc>
                        <a:spcBef>
                          <a:spcPts val="0"/>
                        </a:spcBef>
                        <a:spcAft>
                          <a:spcPts val="0"/>
                        </a:spcAft>
                        <a:buClrTx/>
                        <a:buSzTx/>
                        <a:buFontTx/>
                        <a:buNone/>
                        <a:tabLst/>
                        <a:defRPr/>
                      </a:pPr>
                      <a:r>
                        <a:rPr lang="en-US" sz="1400" b="1" baseline="0">
                          <a:solidFill>
                            <a:schemeClr val="tx1"/>
                          </a:solidFill>
                        </a:rPr>
                        <a:t>2020 Aggregate Statewide </a:t>
                      </a:r>
                      <a:r>
                        <a:rPr lang="en-US" sz="1400" b="1">
                          <a:solidFill>
                            <a:schemeClr val="tx1"/>
                          </a:solidFill>
                        </a:rPr>
                        <a:t>Score</a:t>
                      </a:r>
                    </a:p>
                  </a:txBody>
                  <a:tcPr marL="91434" marR="91434" marT="45718" marB="45718" anchor="ctr">
                    <a:solidFill>
                      <a:schemeClr val="accent4">
                        <a:lumMod val="20000"/>
                        <a:lumOff val="80000"/>
                      </a:schemeClr>
                    </a:solidFill>
                  </a:tcPr>
                </a:tc>
                <a:tc>
                  <a:txBody>
                    <a:bodyPr/>
                    <a:lstStyle/>
                    <a:p>
                      <a:pPr marL="0" marR="0" lvl="0" indent="0" algn="ctr" defTabSz="932271" rtl="0" eaLnBrk="1" fontAlgn="auto" latinLnBrk="0" hangingPunct="1">
                        <a:lnSpc>
                          <a:spcPct val="100000"/>
                        </a:lnSpc>
                        <a:spcBef>
                          <a:spcPts val="0"/>
                        </a:spcBef>
                        <a:spcAft>
                          <a:spcPts val="0"/>
                        </a:spcAft>
                        <a:buClrTx/>
                        <a:buSzTx/>
                        <a:buFontTx/>
                        <a:buNone/>
                        <a:tabLst/>
                        <a:defRPr/>
                      </a:pPr>
                      <a:endParaRPr lang="en-US" sz="1400" b="1" baseline="0">
                        <a:solidFill>
                          <a:schemeClr val="tx1"/>
                        </a:solidFill>
                      </a:endParaRPr>
                    </a:p>
                    <a:p>
                      <a:pPr marL="0" marR="0" lvl="0" indent="0" algn="ctr" defTabSz="932271" rtl="0" eaLnBrk="1" fontAlgn="auto" latinLnBrk="0" hangingPunct="1">
                        <a:lnSpc>
                          <a:spcPct val="100000"/>
                        </a:lnSpc>
                        <a:spcBef>
                          <a:spcPts val="0"/>
                        </a:spcBef>
                        <a:spcAft>
                          <a:spcPts val="0"/>
                        </a:spcAft>
                        <a:buClrTx/>
                        <a:buSzTx/>
                        <a:buFontTx/>
                        <a:buNone/>
                        <a:tabLst/>
                        <a:defRPr/>
                      </a:pPr>
                      <a:r>
                        <a:rPr lang="en-US" sz="1400" b="1" baseline="0">
                          <a:solidFill>
                            <a:schemeClr val="tx1"/>
                          </a:solidFill>
                        </a:rPr>
                        <a:t>2021 Aggregate Statewide </a:t>
                      </a:r>
                      <a:r>
                        <a:rPr lang="en-US" sz="1400" b="1">
                          <a:solidFill>
                            <a:schemeClr val="tx1"/>
                          </a:solidFill>
                        </a:rPr>
                        <a:t>Score*</a:t>
                      </a:r>
                    </a:p>
                  </a:txBody>
                  <a:tcPr marL="91434" marR="91434" marT="45718" marB="45718" anchor="ctr">
                    <a:solidFill>
                      <a:schemeClr val="accent4">
                        <a:lumMod val="20000"/>
                        <a:lumOff val="80000"/>
                      </a:schemeClr>
                    </a:solidFill>
                  </a:tcPr>
                </a:tc>
                <a:tc>
                  <a:txBody>
                    <a:bodyPr/>
                    <a:lstStyle/>
                    <a:p>
                      <a:pPr algn="ctr"/>
                      <a:r>
                        <a:rPr lang="en-US" sz="1400" b="1">
                          <a:solidFill>
                            <a:schemeClr val="tx1"/>
                          </a:solidFill>
                        </a:rPr>
                        <a:t>Threshold</a:t>
                      </a:r>
                    </a:p>
                  </a:txBody>
                  <a:tcPr marL="91434" marR="91434" marT="45718" marB="45718" anchor="ctr">
                    <a:solidFill>
                      <a:schemeClr val="accent4">
                        <a:lumMod val="20000"/>
                        <a:lumOff val="80000"/>
                      </a:schemeClr>
                    </a:solidFill>
                  </a:tcPr>
                </a:tc>
                <a:tc>
                  <a:txBody>
                    <a:bodyPr/>
                    <a:lstStyle/>
                    <a:p>
                      <a:pPr algn="ctr"/>
                      <a:r>
                        <a:rPr lang="en-US" sz="1400" b="1">
                          <a:solidFill>
                            <a:schemeClr val="tx1"/>
                          </a:solidFill>
                        </a:rPr>
                        <a:t>Goal</a:t>
                      </a:r>
                    </a:p>
                  </a:txBody>
                  <a:tcPr marL="91434" marR="91434" marT="45718" marB="45718" anchor="ctr">
                    <a:solidFill>
                      <a:schemeClr val="accent4">
                        <a:lumMod val="20000"/>
                        <a:lumOff val="80000"/>
                      </a:schemeClr>
                    </a:solidFill>
                  </a:tcPr>
                </a:tc>
                <a:extLst>
                  <a:ext uri="{0D108BD9-81ED-4DB2-BD59-A6C34878D82A}">
                    <a16:rowId xmlns:a16="http://schemas.microsoft.com/office/drawing/2014/main" val="2693970057"/>
                  </a:ext>
                </a:extLst>
              </a:tr>
              <a:tr h="518156">
                <a:tc>
                  <a:txBody>
                    <a:bodyPr/>
                    <a:lstStyle/>
                    <a:p>
                      <a:pPr algn="l"/>
                      <a:r>
                        <a:rPr lang="en-US" sz="1400">
                          <a:solidFill>
                            <a:schemeClr val="tx1"/>
                          </a:solidFill>
                        </a:rPr>
                        <a:t>Overall Care Delivery</a:t>
                      </a:r>
                    </a:p>
                  </a:txBody>
                  <a:tcPr marL="91434" marR="91434" marT="45718" marB="45718" anchor="ctr"/>
                </a:tc>
                <a:tc>
                  <a:txBody>
                    <a:bodyPr/>
                    <a:lstStyle/>
                    <a:p>
                      <a:pPr marL="0" algn="ctr" defTabSz="914400" rtl="0" eaLnBrk="1" latinLnBrk="0" hangingPunct="1"/>
                      <a:r>
                        <a:rPr lang="en-US" sz="1400">
                          <a:solidFill>
                            <a:schemeClr val="tx1"/>
                          </a:solidFill>
                        </a:rPr>
                        <a:t>89.9</a:t>
                      </a:r>
                    </a:p>
                  </a:txBody>
                  <a:tcPr marL="91434" marR="91434" marT="45718" marB="4571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a:solidFill>
                            <a:schemeClr val="tx1"/>
                          </a:solidFill>
                        </a:rPr>
                        <a:t>88.6</a:t>
                      </a:r>
                      <a:endParaRPr lang="en-US" sz="1400" kern="1200">
                        <a:solidFill>
                          <a:schemeClr val="tx1"/>
                        </a:solidFill>
                        <a:latin typeface="+mn-lt"/>
                        <a:ea typeface="+mn-ea"/>
                        <a:cs typeface="+mn-cs"/>
                      </a:endParaRPr>
                    </a:p>
                  </a:txBody>
                  <a:tcPr marL="91434" marR="91434" marT="45718" marB="4571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a:solidFill>
                            <a:schemeClr val="tx1"/>
                          </a:solidFill>
                        </a:rPr>
                        <a:t>88.9</a:t>
                      </a:r>
                      <a:endParaRPr lang="en-US" sz="1400" kern="1200">
                        <a:solidFill>
                          <a:schemeClr val="tx1"/>
                        </a:solidFill>
                        <a:latin typeface="+mn-lt"/>
                        <a:ea typeface="+mn-ea"/>
                        <a:cs typeface="+mn-cs"/>
                      </a:endParaRPr>
                    </a:p>
                  </a:txBody>
                  <a:tcPr marL="91434" marR="91434" marT="45718" marB="45718" anchor="ctr"/>
                </a:tc>
                <a:tc>
                  <a:txBody>
                    <a:bodyPr/>
                    <a:lstStyle/>
                    <a:p>
                      <a:pPr marL="0" algn="ctr" defTabSz="914400" rtl="0" eaLnBrk="1" latinLnBrk="0" hangingPunct="1"/>
                      <a:r>
                        <a:rPr lang="en-US" sz="1400">
                          <a:solidFill>
                            <a:schemeClr val="tx1"/>
                          </a:solidFill>
                        </a:rPr>
                        <a:t>75.0</a:t>
                      </a:r>
                    </a:p>
                  </a:txBody>
                  <a:tcPr marL="91434" marR="91434" marT="45718" marB="45718" anchor="ctr"/>
                </a:tc>
                <a:tc>
                  <a:txBody>
                    <a:bodyPr/>
                    <a:lstStyle/>
                    <a:p>
                      <a:pPr marL="0" algn="ctr" defTabSz="914400" rtl="0" eaLnBrk="1" latinLnBrk="0" hangingPunct="1"/>
                      <a:r>
                        <a:rPr lang="en-US" sz="1400">
                          <a:solidFill>
                            <a:schemeClr val="tx1"/>
                          </a:solidFill>
                        </a:rPr>
                        <a:t>92.0</a:t>
                      </a:r>
                    </a:p>
                  </a:txBody>
                  <a:tcPr marL="91434" marR="91434" marT="45718" marB="45718" anchor="ctr"/>
                </a:tc>
                <a:extLst>
                  <a:ext uri="{0D108BD9-81ED-4DB2-BD59-A6C34878D82A}">
                    <a16:rowId xmlns:a16="http://schemas.microsoft.com/office/drawing/2014/main" val="3376457310"/>
                  </a:ext>
                </a:extLst>
              </a:tr>
              <a:tr h="518156">
                <a:tc>
                  <a:txBody>
                    <a:bodyPr/>
                    <a:lstStyle/>
                    <a:p>
                      <a:pPr algn="l"/>
                      <a:r>
                        <a:rPr lang="en-US" sz="1400">
                          <a:solidFill>
                            <a:schemeClr val="tx1"/>
                          </a:solidFill>
                        </a:rPr>
                        <a:t>Integration/ Coordination of Care</a:t>
                      </a:r>
                    </a:p>
                  </a:txBody>
                  <a:tcPr marL="91434" marR="91434" marT="45718" marB="45718" anchor="ctr"/>
                </a:tc>
                <a:tc>
                  <a:txBody>
                    <a:bodyPr/>
                    <a:lstStyle/>
                    <a:p>
                      <a:pPr marL="0" marR="0" indent="0" algn="ctr" defTabSz="913240" rtl="0" eaLnBrk="1" fontAlgn="auto" latinLnBrk="0" hangingPunct="1">
                        <a:lnSpc>
                          <a:spcPct val="100000"/>
                        </a:lnSpc>
                        <a:spcBef>
                          <a:spcPts val="0"/>
                        </a:spcBef>
                        <a:spcAft>
                          <a:spcPts val="0"/>
                        </a:spcAft>
                        <a:buClrTx/>
                        <a:buSzTx/>
                        <a:buFontTx/>
                        <a:buNone/>
                        <a:tabLst/>
                        <a:defRPr/>
                      </a:pPr>
                      <a:r>
                        <a:rPr lang="en-US" sz="1400">
                          <a:solidFill>
                            <a:schemeClr val="tx1"/>
                          </a:solidFill>
                        </a:rPr>
                        <a:t>83.2</a:t>
                      </a:r>
                    </a:p>
                  </a:txBody>
                  <a:tcPr marL="91434" marR="91434" marT="45718" marB="4571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a:solidFill>
                            <a:schemeClr val="tx1"/>
                          </a:solidFill>
                        </a:rPr>
                        <a:t>81.8</a:t>
                      </a:r>
                      <a:endParaRPr lang="en-US" sz="1400" kern="1200">
                        <a:solidFill>
                          <a:schemeClr val="tx1"/>
                        </a:solidFill>
                        <a:latin typeface="+mn-lt"/>
                        <a:ea typeface="+mn-ea"/>
                        <a:cs typeface="+mn-cs"/>
                      </a:endParaRPr>
                    </a:p>
                  </a:txBody>
                  <a:tcPr marL="91434" marR="91434" marT="45718" marB="4571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a:solidFill>
                            <a:schemeClr val="tx1"/>
                          </a:solidFill>
                        </a:rPr>
                        <a:t>80.8</a:t>
                      </a:r>
                      <a:endParaRPr lang="en-US" sz="1400" kern="1200">
                        <a:solidFill>
                          <a:schemeClr val="tx1"/>
                        </a:solidFill>
                        <a:latin typeface="+mn-lt"/>
                        <a:ea typeface="+mn-ea"/>
                        <a:cs typeface="+mn-cs"/>
                      </a:endParaRPr>
                    </a:p>
                  </a:txBody>
                  <a:tcPr marL="91434" marR="91434" marT="45718" marB="45718" anchor="ctr"/>
                </a:tc>
                <a:tc>
                  <a:txBody>
                    <a:bodyPr/>
                    <a:lstStyle/>
                    <a:p>
                      <a:pPr marL="0" algn="ctr" defTabSz="914400" rtl="0" eaLnBrk="1" latinLnBrk="0" hangingPunct="1"/>
                      <a:r>
                        <a:rPr lang="en-US" sz="1400">
                          <a:solidFill>
                            <a:schemeClr val="tx1"/>
                          </a:solidFill>
                        </a:rPr>
                        <a:t>71.25</a:t>
                      </a:r>
                    </a:p>
                  </a:txBody>
                  <a:tcPr marL="91434" marR="91434" marT="45718" marB="45718" anchor="ctr"/>
                </a:tc>
                <a:tc>
                  <a:txBody>
                    <a:bodyPr/>
                    <a:lstStyle/>
                    <a:p>
                      <a:pPr marL="0" algn="ctr" defTabSz="914400" rtl="0" eaLnBrk="1" latinLnBrk="0" hangingPunct="1"/>
                      <a:r>
                        <a:rPr lang="en-US" sz="1400">
                          <a:solidFill>
                            <a:schemeClr val="tx1"/>
                          </a:solidFill>
                        </a:rPr>
                        <a:t>86.25</a:t>
                      </a:r>
                    </a:p>
                  </a:txBody>
                  <a:tcPr marL="91434" marR="91434" marT="45718" marB="45718" anchor="ctr"/>
                </a:tc>
                <a:extLst>
                  <a:ext uri="{0D108BD9-81ED-4DB2-BD59-A6C34878D82A}">
                    <a16:rowId xmlns:a16="http://schemas.microsoft.com/office/drawing/2014/main" val="1046930480"/>
                  </a:ext>
                </a:extLst>
              </a:tr>
            </a:tbl>
          </a:graphicData>
        </a:graphic>
      </p:graphicFrame>
      <p:sp>
        <p:nvSpPr>
          <p:cNvPr id="8" name="Rectangle 8">
            <a:extLst>
              <a:ext uri="{FF2B5EF4-FFF2-40B4-BE49-F238E27FC236}">
                <a16:creationId xmlns:a16="http://schemas.microsoft.com/office/drawing/2014/main" id="{C3872129-9804-BF47-F75F-554A4ED649D6}"/>
              </a:ext>
            </a:extLst>
          </p:cNvPr>
          <p:cNvSpPr txBox="1"/>
          <p:nvPr/>
        </p:nvSpPr>
        <p:spPr>
          <a:xfrm>
            <a:off x="308140" y="493663"/>
            <a:ext cx="8071234" cy="3057247"/>
          </a:xfrm>
          <a:prstGeom prst="rect">
            <a:avLst/>
          </a:prstGeom>
          <a:no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defRPr>
            </a:lvl1pPr>
            <a:lvl2pPr marL="193675" indent="-192088" defTabSz="895350" eaLnBrk="1" hangingPunct="1">
              <a:buClr>
                <a:schemeClr val="tx2"/>
              </a:buClr>
              <a:buSzPct val="125000"/>
              <a:buFont typeface="Arial" charset="0"/>
              <a:buChar char="▪"/>
              <a:defRPr baseline="0">
                <a:latin typeface="+mn-lt"/>
              </a:defRPr>
            </a:lvl2pPr>
            <a:lvl3pPr marL="457200" indent="-261938" defTabSz="895350" eaLnBrk="1" hangingPunct="1">
              <a:buClr>
                <a:schemeClr val="tx2"/>
              </a:buClr>
              <a:buSzPct val="120000"/>
              <a:buFont typeface="Arial" charset="0"/>
              <a:buChar char="–"/>
              <a:defRPr baseline="0">
                <a:latin typeface="+mn-lt"/>
              </a:defRPr>
            </a:lvl3pPr>
            <a:lvl4pPr marL="614363" indent="-155575" defTabSz="895350" eaLnBrk="1" hangingPunct="1">
              <a:buClr>
                <a:schemeClr val="tx2"/>
              </a:buClr>
              <a:buSzPct val="120000"/>
              <a:buFont typeface="Arial" charset="0"/>
              <a:buChar char="▫"/>
              <a:defRPr baseline="0">
                <a:latin typeface="+mn-lt"/>
              </a:defRPr>
            </a:lvl4pPr>
            <a:lvl5pPr marL="749808"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287020" lvl="1" indent="-285750">
              <a:spcAft>
                <a:spcPts val="200"/>
              </a:spcAft>
              <a:buClr>
                <a:schemeClr val="tx1"/>
              </a:buClr>
              <a:buSzPct val="100000"/>
              <a:buFont typeface="Arial" panose="020B0604020202020204" pitchFamily="34" charset="0"/>
              <a:buChar char="•"/>
            </a:pPr>
            <a:r>
              <a:rPr lang="en-US" b="1">
                <a:solidFill>
                  <a:srgbClr val="000000"/>
                </a:solidFill>
              </a:rPr>
              <a:t>ACOs are accountable for performance on two member experience measures</a:t>
            </a:r>
            <a:r>
              <a:rPr lang="en-US">
                <a:solidFill>
                  <a:srgbClr val="000000"/>
                </a:solidFill>
              </a:rPr>
              <a:t>:* </a:t>
            </a:r>
            <a:br>
              <a:rPr lang="en-US">
                <a:solidFill>
                  <a:srgbClr val="000000"/>
                </a:solidFill>
              </a:rPr>
            </a:br>
            <a:r>
              <a:rPr lang="en-US">
                <a:solidFill>
                  <a:srgbClr val="000000"/>
                </a:solidFill>
              </a:rPr>
              <a:t>1) Overall care delivery; and 2) Integration/ coordination of care</a:t>
            </a:r>
          </a:p>
          <a:p>
            <a:pPr marL="550545" lvl="2" indent="-285750">
              <a:spcAft>
                <a:spcPts val="200"/>
              </a:spcAft>
              <a:buClr>
                <a:schemeClr val="tx1"/>
              </a:buClr>
              <a:buSzPct val="100000"/>
              <a:buFont typeface="Arial" panose="020B0604020202020204" pitchFamily="34" charset="0"/>
              <a:buChar char="•"/>
            </a:pPr>
            <a:r>
              <a:rPr lang="en-US">
                <a:solidFill>
                  <a:srgbClr val="000000"/>
                </a:solidFill>
              </a:rPr>
              <a:t>These measures are based on results from a subset of questions </a:t>
            </a:r>
            <a:r>
              <a:rPr lang="en-US" b="1">
                <a:solidFill>
                  <a:srgbClr val="000000"/>
                </a:solidFill>
              </a:rPr>
              <a:t>in the primary care survey</a:t>
            </a:r>
            <a:r>
              <a:rPr lang="en-US">
                <a:solidFill>
                  <a:srgbClr val="000000"/>
                </a:solidFill>
              </a:rPr>
              <a:t>, based on a nationally validated tool</a:t>
            </a:r>
            <a:br>
              <a:rPr lang="en-US">
                <a:solidFill>
                  <a:srgbClr val="000000"/>
                </a:solidFill>
              </a:rPr>
            </a:br>
            <a:endParaRPr lang="en-US">
              <a:solidFill>
                <a:srgbClr val="000000"/>
              </a:solidFill>
            </a:endParaRPr>
          </a:p>
          <a:p>
            <a:pPr marL="250825" lvl="2" indent="-285750">
              <a:spcAft>
                <a:spcPts val="200"/>
              </a:spcAft>
              <a:buClr>
                <a:schemeClr val="tx1"/>
              </a:buClr>
              <a:buSzPct val="100000"/>
              <a:buFont typeface="Arial" panose="020B0604020202020204" pitchFamily="34" charset="0"/>
              <a:buChar char="•"/>
            </a:pPr>
            <a:r>
              <a:rPr lang="en-US">
                <a:latin typeface="Arial"/>
                <a:cs typeface="Arial"/>
              </a:rPr>
              <a:t>As in 2020, members in 2021 expressed </a:t>
            </a:r>
            <a:r>
              <a:rPr lang="en-US" b="1">
                <a:latin typeface="Arial"/>
                <a:cs typeface="Arial"/>
              </a:rPr>
              <a:t>strong levels of satisfaction </a:t>
            </a:r>
            <a:r>
              <a:rPr lang="en-US">
                <a:latin typeface="Arial"/>
                <a:cs typeface="Arial"/>
              </a:rPr>
              <a:t>with their providers, and </a:t>
            </a:r>
            <a:r>
              <a:rPr lang="en-US" b="1">
                <a:latin typeface="Arial"/>
                <a:cs typeface="Arial"/>
              </a:rPr>
              <a:t>the need for increased coordination managing BH and other specialists and services</a:t>
            </a:r>
            <a:endParaRPr lang="en-US"/>
          </a:p>
          <a:p>
            <a:pPr marL="250825" lvl="2" indent="-285750">
              <a:spcAft>
                <a:spcPts val="200"/>
              </a:spcAft>
              <a:buClr>
                <a:schemeClr val="tx1"/>
              </a:buClr>
              <a:buSzPct val="100000"/>
              <a:buFont typeface="Arial" panose="020B0604020202020204" pitchFamily="34" charset="0"/>
              <a:buChar char="•"/>
            </a:pPr>
            <a:endParaRPr lang="en-US" b="1">
              <a:solidFill>
                <a:srgbClr val="000000"/>
              </a:solidFill>
              <a:cs typeface="Arial" charset="0"/>
            </a:endParaRPr>
          </a:p>
          <a:p>
            <a:pPr marL="287020" lvl="1" indent="-285750">
              <a:spcAft>
                <a:spcPts val="200"/>
              </a:spcAft>
              <a:buClr>
                <a:schemeClr val="tx1"/>
              </a:buClr>
              <a:buSzPct val="100000"/>
              <a:buFont typeface="Arial" panose="020B0604020202020204" pitchFamily="34" charset="0"/>
              <a:buChar char="•"/>
            </a:pPr>
            <a:r>
              <a:rPr lang="en-US">
                <a:latin typeface="Arial"/>
                <a:cs typeface="Arial"/>
              </a:rPr>
              <a:t>As with 2019-2020 results, 2021 continues to </a:t>
            </a:r>
            <a:r>
              <a:rPr lang="en-US" b="1">
                <a:latin typeface="Arial"/>
                <a:cs typeface="Arial"/>
              </a:rPr>
              <a:t>identify opportunities for progress</a:t>
            </a:r>
            <a:r>
              <a:rPr lang="en-US">
                <a:latin typeface="Arial"/>
                <a:cs typeface="Arial"/>
              </a:rPr>
              <a:t>, especially in the </a:t>
            </a:r>
            <a:r>
              <a:rPr lang="en-US" b="1">
                <a:latin typeface="Arial"/>
                <a:cs typeface="Arial"/>
              </a:rPr>
              <a:t>integration and coordination</a:t>
            </a:r>
            <a:r>
              <a:rPr lang="en-US">
                <a:latin typeface="Arial"/>
                <a:cs typeface="Arial"/>
              </a:rPr>
              <a:t> </a:t>
            </a:r>
            <a:r>
              <a:rPr lang="en-US" b="1">
                <a:latin typeface="Arial"/>
                <a:cs typeface="Arial"/>
              </a:rPr>
              <a:t>of BH care</a:t>
            </a:r>
            <a:r>
              <a:rPr lang="en-US">
                <a:latin typeface="Arial"/>
                <a:cs typeface="Arial"/>
              </a:rPr>
              <a:t>, and in the </a:t>
            </a:r>
            <a:r>
              <a:rPr lang="en-US" b="1">
                <a:latin typeface="Arial"/>
                <a:cs typeface="Arial"/>
              </a:rPr>
              <a:t>experience for the LTSS population</a:t>
            </a:r>
            <a:endParaRPr lang="en-US">
              <a:solidFill>
                <a:srgbClr val="000000"/>
              </a:solidFill>
              <a:cs typeface="Arial"/>
            </a:endParaRPr>
          </a:p>
        </p:txBody>
      </p:sp>
      <p:sp>
        <p:nvSpPr>
          <p:cNvPr id="4" name="TextBox 3">
            <a:extLst>
              <a:ext uri="{FF2B5EF4-FFF2-40B4-BE49-F238E27FC236}">
                <a16:creationId xmlns:a16="http://schemas.microsoft.com/office/drawing/2014/main" id="{9EAC85F4-CC83-CA10-B6FD-88A9C4DC1B52}"/>
              </a:ext>
            </a:extLst>
          </p:cNvPr>
          <p:cNvSpPr txBox="1"/>
          <p:nvPr/>
        </p:nvSpPr>
        <p:spPr>
          <a:xfrm>
            <a:off x="308140" y="5747756"/>
            <a:ext cx="8168509" cy="795089"/>
          </a:xfrm>
          <a:prstGeom prst="rect">
            <a:avLst/>
          </a:prstGeom>
          <a:noFill/>
        </p:spPr>
        <p:txBody>
          <a:bodyPr wrap="square">
            <a:spAutoFit/>
          </a:bodyPr>
          <a:lstStyle/>
          <a:p>
            <a:pPr marL="1270" lvl="1">
              <a:spcAft>
                <a:spcPts val="200"/>
              </a:spcAft>
              <a:buClr>
                <a:schemeClr val="tx1"/>
              </a:buClr>
              <a:buSzPct val="100000"/>
            </a:pPr>
            <a:r>
              <a:rPr lang="en-US" sz="1100">
                <a:solidFill>
                  <a:schemeClr val="tx2"/>
                </a:solidFill>
              </a:rPr>
              <a:t>*Measurement Year 2021 member experience scores continue to </a:t>
            </a:r>
            <a:r>
              <a:rPr lang="en-US" sz="1100" b="1">
                <a:solidFill>
                  <a:schemeClr val="tx2"/>
                </a:solidFill>
              </a:rPr>
              <a:t>likely and variably be impacted by the COVID period </a:t>
            </a:r>
            <a:r>
              <a:rPr lang="en-US" sz="1100">
                <a:solidFill>
                  <a:schemeClr val="tx2"/>
                </a:solidFill>
              </a:rPr>
              <a:t>when the surveys were issued in early 2022; MassHealth continued to contract with Massachusetts Health Quality Partners (MHQP) to survey approximately 30,000 members about their 2021 experience of the health care system to build on the 2018-2020 survey results </a:t>
            </a:r>
            <a:endParaRPr lang="en-US" sz="1100">
              <a:solidFill>
                <a:schemeClr val="tx2"/>
              </a:solidFill>
              <a:cs typeface="Arial"/>
            </a:endParaRPr>
          </a:p>
        </p:txBody>
      </p:sp>
    </p:spTree>
    <p:extLst>
      <p:ext uri="{BB962C8B-B14F-4D97-AF65-F5344CB8AC3E}">
        <p14:creationId xmlns:p14="http://schemas.microsoft.com/office/powerpoint/2010/main" val="4114042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A95BADE-3193-3E40-A985-D4AC1FEFA5F7}"/>
              </a:ext>
            </a:extLst>
          </p:cNvPr>
          <p:cNvSpPr/>
          <p:nvPr/>
        </p:nvSpPr>
        <p:spPr>
          <a:xfrm>
            <a:off x="274811" y="4541675"/>
            <a:ext cx="8411816" cy="358332"/>
          </a:xfrm>
          <a:prstGeom prst="rect">
            <a:avLst/>
          </a:prstGeom>
          <a:solidFill>
            <a:schemeClr val="accent4">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aphicFrame>
        <p:nvGraphicFramePr>
          <p:cNvPr id="5" name="Object 4" hidden="1">
            <a:extLst>
              <a:ext uri="{FF2B5EF4-FFF2-40B4-BE49-F238E27FC236}">
                <a16:creationId xmlns:a16="http://schemas.microsoft.com/office/drawing/2014/main" id="{2908EDFC-01BF-4D81-9D4A-87E93504521C}"/>
              </a:ext>
            </a:extLst>
          </p:cNvPr>
          <p:cNvGraphicFramePr>
            <a:graphicFrameLocks noChangeAspect="1"/>
          </p:cNvGraphicFramePr>
          <p:nvPr>
            <p:custDataLst>
              <p:tags r:id="rId1"/>
            </p:custDataLst>
          </p:nvPr>
        </p:nvGraphicFramePr>
        <p:xfrm>
          <a:off x="1556" y="1557"/>
          <a:ext cx="1556" cy="1556"/>
        </p:xfrm>
        <a:graphic>
          <a:graphicData uri="http://schemas.openxmlformats.org/presentationml/2006/ole">
            <mc:AlternateContent xmlns:mc="http://schemas.openxmlformats.org/markup-compatibility/2006">
              <mc:Choice xmlns:v="urn:schemas-microsoft-com:vml" Requires="v">
                <p:oleObj name="think-cell Slide" r:id="rId4" imgW="395" imgH="396" progId="TCLayout.ActiveDocument.1">
                  <p:embed/>
                </p:oleObj>
              </mc:Choice>
              <mc:Fallback>
                <p:oleObj name="think-cell Slide" r:id="rId4" imgW="395" imgH="396" progId="TCLayout.ActiveDocument.1">
                  <p:embed/>
                  <p:pic>
                    <p:nvPicPr>
                      <p:cNvPr id="5" name="Object 4" hidden="1">
                        <a:extLst>
                          <a:ext uri="{FF2B5EF4-FFF2-40B4-BE49-F238E27FC236}">
                            <a16:creationId xmlns:a16="http://schemas.microsoft.com/office/drawing/2014/main" id="{2908EDFC-01BF-4D81-9D4A-87E93504521C}"/>
                          </a:ext>
                        </a:extLst>
                      </p:cNvPr>
                      <p:cNvPicPr/>
                      <p:nvPr/>
                    </p:nvPicPr>
                    <p:blipFill>
                      <a:blip r:embed="rId5"/>
                      <a:stretch>
                        <a:fillRect/>
                      </a:stretch>
                    </p:blipFill>
                    <p:spPr>
                      <a:xfrm>
                        <a:off x="1556" y="1557"/>
                        <a:ext cx="1556" cy="1556"/>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E73DCF9-30A4-4B25-8BAE-DD0C71D4F5BB}"/>
              </a:ext>
            </a:extLst>
          </p:cNvPr>
          <p:cNvSpPr/>
          <p:nvPr>
            <p:custDataLst>
              <p:tags r:id="rId2"/>
            </p:custDataLst>
          </p:nvPr>
        </p:nvSpPr>
        <p:spPr>
          <a:xfrm>
            <a:off x="0" y="0"/>
            <a:ext cx="155581" cy="155590"/>
          </a:xfrm>
          <a:prstGeom prst="rect">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en-US">
              <a:solidFill>
                <a:schemeClr val="tx1"/>
              </a:solidFill>
              <a:latin typeface="Arial"/>
              <a:ea typeface="ＭＳ Ｐゴシック"/>
              <a:sym typeface="Arial"/>
            </a:endParaRPr>
          </a:p>
        </p:txBody>
      </p:sp>
      <p:sp>
        <p:nvSpPr>
          <p:cNvPr id="2" name="Title 1">
            <a:extLst>
              <a:ext uri="{FF2B5EF4-FFF2-40B4-BE49-F238E27FC236}">
                <a16:creationId xmlns:a16="http://schemas.microsoft.com/office/drawing/2014/main" id="{7F8EE2F3-0A9E-4309-860C-D8FCA3A4A54D}"/>
              </a:ext>
            </a:extLst>
          </p:cNvPr>
          <p:cNvSpPr>
            <a:spLocks noGrp="1"/>
          </p:cNvSpPr>
          <p:nvPr>
            <p:ph type="title"/>
          </p:nvPr>
        </p:nvSpPr>
        <p:spPr/>
        <p:txBody>
          <a:bodyPr/>
          <a:lstStyle/>
          <a:p>
            <a:r>
              <a:rPr lang="en-US" altLang="en-US"/>
              <a:t>Contents</a:t>
            </a:r>
            <a:endParaRPr lang="en-US"/>
          </a:p>
        </p:txBody>
      </p:sp>
      <p:sp>
        <p:nvSpPr>
          <p:cNvPr id="8" name="Rectangle 8">
            <a:extLst>
              <a:ext uri="{FF2B5EF4-FFF2-40B4-BE49-F238E27FC236}">
                <a16:creationId xmlns:a16="http://schemas.microsoft.com/office/drawing/2014/main" id="{D30A8308-6484-A830-D8C5-AFE0763AC163}"/>
              </a:ext>
            </a:extLst>
          </p:cNvPr>
          <p:cNvSpPr txBox="1"/>
          <p:nvPr/>
        </p:nvSpPr>
        <p:spPr>
          <a:xfrm>
            <a:off x="481328" y="1008482"/>
            <a:ext cx="7998781" cy="451405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defRPr>
            </a:lvl1pPr>
            <a:lvl2pPr marL="193675" indent="-192088" defTabSz="895350" eaLnBrk="1" hangingPunct="1">
              <a:buClr>
                <a:schemeClr val="tx2"/>
              </a:buClr>
              <a:buSzPct val="125000"/>
              <a:buFont typeface="Arial" charset="0"/>
              <a:buChar char="▪"/>
              <a:defRPr baseline="0">
                <a:latin typeface="+mn-lt"/>
              </a:defRPr>
            </a:lvl2pPr>
            <a:lvl3pPr marL="457200" indent="-261938" defTabSz="895350" eaLnBrk="1" hangingPunct="1">
              <a:buClr>
                <a:schemeClr val="tx2"/>
              </a:buClr>
              <a:buSzPct val="120000"/>
              <a:buFont typeface="Arial" charset="0"/>
              <a:buChar char="–"/>
              <a:defRPr baseline="0">
                <a:latin typeface="+mn-lt"/>
              </a:defRPr>
            </a:lvl3pPr>
            <a:lvl4pPr marL="614363" indent="-155575" defTabSz="895350" eaLnBrk="1" hangingPunct="1">
              <a:buClr>
                <a:schemeClr val="tx2"/>
              </a:buClr>
              <a:buSzPct val="120000"/>
              <a:buFont typeface="Arial" charset="0"/>
              <a:buChar char="▫"/>
              <a:defRPr baseline="0">
                <a:latin typeface="+mn-lt"/>
              </a:defRPr>
            </a:lvl4pPr>
            <a:lvl5pPr marL="749808"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233045" lvl="1" indent="-231775">
              <a:spcAft>
                <a:spcPts val="200"/>
              </a:spcAft>
              <a:buClrTx/>
              <a:buSzPct val="100000"/>
              <a:buFont typeface="Wingdings" panose="05000000000000000000" pitchFamily="2" charset="2"/>
              <a:buChar char="§"/>
            </a:pPr>
            <a:r>
              <a:rPr lang="en-US" sz="1800"/>
              <a:t>MassHealth Restructuring Update: Background and Context</a:t>
            </a:r>
            <a:endParaRPr lang="en-US"/>
          </a:p>
          <a:p>
            <a:pPr marL="233045" lvl="1" indent="-231775">
              <a:spcAft>
                <a:spcPts val="200"/>
              </a:spcAft>
              <a:buClrTx/>
              <a:buSzPct val="100000"/>
              <a:buFont typeface="Wingdings" panose="05000000000000000000" pitchFamily="2" charset="2"/>
              <a:buChar char="§"/>
            </a:pPr>
            <a:endParaRPr lang="en-US" sz="1800" b="1">
              <a:cs typeface="Arial"/>
            </a:endParaRPr>
          </a:p>
          <a:p>
            <a:pPr marL="496570" lvl="2" indent="-231775">
              <a:spcAft>
                <a:spcPts val="200"/>
              </a:spcAft>
              <a:buClrTx/>
              <a:buSzPct val="100000"/>
              <a:buFont typeface="Wingdings" panose="05000000000000000000" pitchFamily="2" charset="2"/>
              <a:buChar char="§"/>
            </a:pPr>
            <a:r>
              <a:rPr lang="en-US" sz="1800"/>
              <a:t>Delivery system reform updates</a:t>
            </a:r>
            <a:endParaRPr lang="en-US" sz="1800">
              <a:cs typeface="Arial"/>
            </a:endParaRPr>
          </a:p>
          <a:p>
            <a:pPr marL="789495" lvl="4" indent="-231775">
              <a:spcAft>
                <a:spcPts val="200"/>
              </a:spcAft>
              <a:buClrTx/>
              <a:buSzPct val="100000"/>
              <a:buFont typeface="Wingdings" panose="05000000000000000000" pitchFamily="2" charset="2"/>
              <a:buChar char="§"/>
            </a:pPr>
            <a:r>
              <a:rPr lang="en-US" sz="1800"/>
              <a:t>ACOs </a:t>
            </a:r>
          </a:p>
          <a:p>
            <a:pPr marL="789495" lvl="4" indent="-231775">
              <a:spcAft>
                <a:spcPts val="200"/>
              </a:spcAft>
              <a:buClrTx/>
              <a:buSzPct val="100000"/>
              <a:buFont typeface="Wingdings" panose="05000000000000000000" pitchFamily="2" charset="2"/>
              <a:buChar char="§"/>
            </a:pPr>
            <a:r>
              <a:rPr lang="en-US" sz="1800">
                <a:cs typeface="Arial"/>
              </a:rPr>
              <a:t>Flexible Services </a:t>
            </a:r>
          </a:p>
          <a:p>
            <a:pPr marL="789495" lvl="4" indent="-231775">
              <a:spcAft>
                <a:spcPts val="200"/>
              </a:spcAft>
              <a:buClrTx/>
              <a:buSzPct val="100000"/>
              <a:buFont typeface="Wingdings" panose="05000000000000000000" pitchFamily="2" charset="2"/>
              <a:buChar char="§"/>
            </a:pPr>
            <a:r>
              <a:rPr lang="en-US" sz="1800"/>
              <a:t>CPs  </a:t>
            </a:r>
          </a:p>
          <a:p>
            <a:pPr marL="789495" lvl="4" indent="-231775">
              <a:spcAft>
                <a:spcPts val="200"/>
              </a:spcAft>
              <a:buClrTx/>
              <a:buSzPct val="100000"/>
              <a:buFont typeface="Wingdings" panose="05000000000000000000" pitchFamily="2" charset="2"/>
              <a:buChar char="§"/>
            </a:pPr>
            <a:r>
              <a:rPr lang="en-US" sz="1800"/>
              <a:t>DSRIP</a:t>
            </a:r>
          </a:p>
          <a:p>
            <a:pPr marL="557720" lvl="4" indent="0">
              <a:spcAft>
                <a:spcPts val="200"/>
              </a:spcAft>
              <a:buClrTx/>
              <a:buSzPct val="100000"/>
              <a:buNone/>
            </a:pPr>
            <a:endParaRPr lang="en-US" sz="1800"/>
          </a:p>
          <a:p>
            <a:pPr marL="496570" lvl="2" indent="-231775">
              <a:spcAft>
                <a:spcPts val="200"/>
              </a:spcAft>
              <a:buClrTx/>
              <a:buSzPct val="100000"/>
              <a:buFont typeface="Wingdings" panose="05000000000000000000" pitchFamily="2" charset="2"/>
              <a:buChar char="§"/>
            </a:pPr>
            <a:r>
              <a:rPr lang="en-US" sz="1800"/>
              <a:t>Quality and member experience data: updates and trends </a:t>
            </a:r>
          </a:p>
          <a:p>
            <a:pPr marL="653733" lvl="3" indent="-231775">
              <a:spcAft>
                <a:spcPts val="200"/>
              </a:spcAft>
              <a:buClrTx/>
              <a:buSzPct val="100000"/>
              <a:buFont typeface="Wingdings" panose="05000000000000000000" pitchFamily="2" charset="2"/>
              <a:buChar char="§"/>
            </a:pPr>
            <a:r>
              <a:rPr lang="en-US" sz="1800">
                <a:cs typeface="Arial"/>
              </a:rPr>
              <a:t>Quality </a:t>
            </a:r>
          </a:p>
          <a:p>
            <a:pPr marL="653733" lvl="3" indent="-231775">
              <a:spcAft>
                <a:spcPts val="200"/>
              </a:spcAft>
              <a:buClrTx/>
              <a:buSzPct val="100000"/>
              <a:buFont typeface="Wingdings" panose="05000000000000000000" pitchFamily="2" charset="2"/>
              <a:buChar char="§"/>
            </a:pPr>
            <a:r>
              <a:rPr lang="en-US" sz="1800">
                <a:cs typeface="Arial"/>
              </a:rPr>
              <a:t>Member Experience</a:t>
            </a:r>
          </a:p>
          <a:p>
            <a:pPr marL="421958" lvl="3" indent="0">
              <a:spcAft>
                <a:spcPts val="200"/>
              </a:spcAft>
              <a:buClrTx/>
              <a:buSzPct val="100000"/>
              <a:buNone/>
            </a:pPr>
            <a:endParaRPr lang="en-US" sz="1800"/>
          </a:p>
          <a:p>
            <a:pPr marL="496570" lvl="2" indent="-231775">
              <a:spcAft>
                <a:spcPts val="200"/>
              </a:spcAft>
              <a:buClrTx/>
              <a:buSzPct val="100000"/>
              <a:buFont typeface="Wingdings" panose="05000000000000000000" pitchFamily="2" charset="2"/>
              <a:buChar char="§"/>
            </a:pPr>
            <a:r>
              <a:rPr lang="en-US" sz="1800"/>
              <a:t>Cost data: update and trends</a:t>
            </a:r>
          </a:p>
          <a:p>
            <a:pPr marL="1270" lvl="1" indent="0">
              <a:spcAft>
                <a:spcPts val="200"/>
              </a:spcAft>
              <a:buClrTx/>
              <a:buSzPct val="100000"/>
              <a:buNone/>
            </a:pPr>
            <a:endParaRPr lang="en-US" sz="1800" b="1">
              <a:cs typeface="Arial"/>
            </a:endParaRPr>
          </a:p>
          <a:p>
            <a:pPr marL="233045" lvl="1" indent="-231775">
              <a:spcAft>
                <a:spcPts val="200"/>
              </a:spcAft>
              <a:buClrTx/>
              <a:buSzPct val="100000"/>
              <a:buFont typeface="Wingdings" panose="05000000000000000000" pitchFamily="2" charset="2"/>
              <a:buChar char="§"/>
            </a:pPr>
            <a:r>
              <a:rPr lang="en-US" sz="1800"/>
              <a:t>Current 1115 Demonstration and Opportunity for Feedback and Questions</a:t>
            </a:r>
            <a:endParaRPr lang="en-US" sz="1800">
              <a:cs typeface="Arial"/>
            </a:endParaRPr>
          </a:p>
        </p:txBody>
      </p:sp>
    </p:spTree>
    <p:extLst>
      <p:ext uri="{BB962C8B-B14F-4D97-AF65-F5344CB8AC3E}">
        <p14:creationId xmlns:p14="http://schemas.microsoft.com/office/powerpoint/2010/main" val="36289031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21C58253-DA73-4490-9F47-5DDC58EA88C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60" imgH="360" progId="TCLayout.ActiveDocument.1">
                  <p:embed/>
                </p:oleObj>
              </mc:Choice>
              <mc:Fallback>
                <p:oleObj name="think-cell Slide" r:id="rId5" imgW="360" imgH="360" progId="TCLayout.ActiveDocument.1">
                  <p:embed/>
                  <p:pic>
                    <p:nvPicPr>
                      <p:cNvPr id="6" name="Object 5" hidden="1">
                        <a:extLst>
                          <a:ext uri="{FF2B5EF4-FFF2-40B4-BE49-F238E27FC236}">
                            <a16:creationId xmlns:a16="http://schemas.microsoft.com/office/drawing/2014/main" id="{21C58253-DA73-4490-9F47-5DDC58EA88CC}"/>
                          </a:ext>
                        </a:extLst>
                      </p:cNvPr>
                      <p:cNvPicPr/>
                      <p:nvPr/>
                    </p:nvPicPr>
                    <p:blipFill>
                      <a:blip/>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6AD6DE0C-D68B-4B71-B6EC-1DC237ADA5C9}"/>
              </a:ext>
            </a:extLst>
          </p:cNvPr>
          <p:cNvSpPr/>
          <p:nvPr>
            <p:custDataLst>
              <p:tags r:id="rId2"/>
            </p:custDataLst>
          </p:nvPr>
        </p:nvSpPr>
        <p:spPr>
          <a:xfrm>
            <a:off x="0" y="0"/>
            <a:ext cx="158750" cy="158750"/>
          </a:xfrm>
          <a:prstGeom prst="rect">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sym typeface="Arial" panose="020B0604020202020204" pitchFamily="34" charset="0"/>
            </a:endParaRPr>
          </a:p>
        </p:txBody>
      </p:sp>
      <p:sp>
        <p:nvSpPr>
          <p:cNvPr id="2" name="Title 1"/>
          <p:cNvSpPr>
            <a:spLocks noGrp="1"/>
          </p:cNvSpPr>
          <p:nvPr>
            <p:ph type="title"/>
          </p:nvPr>
        </p:nvSpPr>
        <p:spPr/>
        <p:txBody>
          <a:bodyPr vert="horz"/>
          <a:lstStyle/>
          <a:p>
            <a:r>
              <a:rPr lang="en-US"/>
              <a:t>Overview of 2021 Cost Data and ACO Financial Performance</a:t>
            </a:r>
          </a:p>
        </p:txBody>
      </p:sp>
      <p:sp>
        <p:nvSpPr>
          <p:cNvPr id="5" name="TextBox 4">
            <a:extLst>
              <a:ext uri="{FF2B5EF4-FFF2-40B4-BE49-F238E27FC236}">
                <a16:creationId xmlns:a16="http://schemas.microsoft.com/office/drawing/2014/main" id="{28ED1BFD-8420-4BA9-9239-3185E6086D4A}"/>
              </a:ext>
            </a:extLst>
          </p:cNvPr>
          <p:cNvSpPr txBox="1"/>
          <p:nvPr/>
        </p:nvSpPr>
        <p:spPr>
          <a:xfrm>
            <a:off x="91148" y="522100"/>
            <a:ext cx="8618538" cy="5615076"/>
          </a:xfrm>
          <a:prstGeom prst="rect">
            <a:avLst/>
          </a:prstGeom>
          <a:noFill/>
        </p:spPr>
        <p:txBody>
          <a:bodyPr wrap="square" lIns="89611" tIns="44806" rIns="89611" bIns="44806" rtlCol="0" anchor="t">
            <a:spAutoFit/>
          </a:bodyPr>
          <a:lstStyle/>
          <a:p>
            <a:pPr marL="1270" marR="0" lvl="1" indent="0" algn="l" defTabSz="914400" rtl="0" eaLnBrk="1" fontAlgn="base" latinLnBrk="0" hangingPunct="1">
              <a:lnSpc>
                <a:spcPct val="100000"/>
              </a:lnSpc>
              <a:spcBef>
                <a:spcPct val="0"/>
              </a:spcBef>
              <a:spcAft>
                <a:spcPct val="0"/>
              </a:spcAft>
              <a:buClrTx/>
              <a:buSzTx/>
              <a:buFontTx/>
              <a:buNone/>
              <a:tabLst/>
              <a:defRPr/>
            </a:pPr>
            <a:r>
              <a:rPr kumimoji="0" lang="en-US" altLang="ko-KR" sz="1400" b="1" i="0" u="sng" strike="noStrike" kern="1200" cap="none" spc="0" normalizeH="0" baseline="0" noProof="0">
                <a:ln>
                  <a:noFill/>
                </a:ln>
                <a:effectLst/>
                <a:uLnTx/>
                <a:uFillTx/>
                <a:latin typeface="Arial"/>
                <a:ea typeface="Gulim"/>
                <a:cs typeface="Arial"/>
              </a:rPr>
              <a:t>Overall spend</a:t>
            </a:r>
            <a:endParaRPr lang="en-US" altLang="ko-KR" sz="1400" b="1" i="0" u="sng" strike="noStrike" kern="1200" cap="none" spc="0" normalizeH="0" baseline="0" noProof="0">
              <a:ln>
                <a:noFill/>
              </a:ln>
              <a:effectLst/>
              <a:uLnTx/>
              <a:uFillTx/>
              <a:latin typeface="Arial"/>
              <a:ea typeface="Gulim"/>
              <a:cs typeface="Arial"/>
            </a:endParaRPr>
          </a:p>
          <a:p>
            <a:pPr marL="28702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ko-KR" sz="1400" b="0" i="0" u="none" strike="noStrike" kern="1200" cap="none" spc="0" normalizeH="0" baseline="0" noProof="0">
                <a:ln>
                  <a:noFill/>
                </a:ln>
                <a:effectLst/>
                <a:uLnTx/>
                <a:uFillTx/>
                <a:latin typeface="Arial"/>
                <a:ea typeface="Gulim"/>
                <a:cs typeface="Arial"/>
              </a:rPr>
              <a:t>In 2021, the ACO program accounted for $</a:t>
            </a:r>
            <a:r>
              <a:rPr lang="en-US" altLang="ko-KR" sz="1400">
                <a:latin typeface="Arial"/>
                <a:ea typeface="Gulim"/>
                <a:cs typeface="Arial"/>
              </a:rPr>
              <a:t>6.3</a:t>
            </a:r>
            <a:r>
              <a:rPr kumimoji="0" lang="en-US" altLang="ko-KR" sz="1400" b="0" i="0" u="none" strike="noStrike" kern="1200" cap="none" spc="0" normalizeH="0" baseline="0" noProof="0">
                <a:ln>
                  <a:noFill/>
                </a:ln>
                <a:effectLst/>
                <a:uLnTx/>
                <a:uFillTx/>
                <a:latin typeface="Arial"/>
                <a:ea typeface="Gulim"/>
                <a:cs typeface="Arial"/>
              </a:rPr>
              <a:t>B of MassHealth spending, with an average annual total cost of medical services per member of ~$5,700</a:t>
            </a:r>
            <a:endParaRPr lang="en-US" altLang="ko-KR" sz="1400" b="0" i="0" u="none" strike="noStrike" kern="1200" cap="none" spc="0" normalizeH="0" baseline="0" noProof="0">
              <a:ln>
                <a:noFill/>
              </a:ln>
              <a:effectLst/>
              <a:uLnTx/>
              <a:uFillTx/>
              <a:latin typeface="Arial"/>
              <a:ea typeface="Gulim"/>
              <a:cs typeface="Arial"/>
            </a:endParaRPr>
          </a:p>
          <a:p>
            <a:pPr marL="28702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ko-KR" sz="1400" b="0" i="0" u="none" strike="noStrike" kern="1200" cap="none" spc="0" normalizeH="0" baseline="0" noProof="0">
                <a:ln>
                  <a:noFill/>
                </a:ln>
                <a:effectLst/>
                <a:uLnTx/>
                <a:uFillTx/>
                <a:latin typeface="Arial"/>
                <a:ea typeface="Gulim"/>
                <a:cs typeface="Arial"/>
              </a:rPr>
              <a:t>ACO medical spend per member declined on average by approximately </a:t>
            </a:r>
            <a:r>
              <a:rPr lang="en-US" altLang="ko-KR" sz="1400">
                <a:latin typeface="Arial"/>
                <a:ea typeface="Gulim"/>
                <a:cs typeface="Arial"/>
              </a:rPr>
              <a:t>3</a:t>
            </a:r>
            <a:r>
              <a:rPr kumimoji="0" lang="en-US" altLang="ko-KR" sz="1400" b="0" i="0" u="none" strike="noStrike" kern="1200" cap="none" spc="0" normalizeH="0" baseline="0" noProof="0">
                <a:ln>
                  <a:noFill/>
                </a:ln>
                <a:effectLst/>
                <a:uLnTx/>
                <a:uFillTx/>
                <a:latin typeface="Arial"/>
                <a:ea typeface="Gulim"/>
                <a:cs typeface="Arial"/>
              </a:rPr>
              <a:t>% from </a:t>
            </a:r>
            <a:r>
              <a:rPr lang="en-US" altLang="ko-KR" sz="1400">
                <a:latin typeface="Arial"/>
                <a:ea typeface="Gulim"/>
                <a:cs typeface="Arial"/>
              </a:rPr>
              <a:t>20</a:t>
            </a:r>
            <a:r>
              <a:rPr kumimoji="0" lang="en-US" altLang="ko-KR" sz="1400" b="0" i="0" u="none" strike="noStrike" kern="1200" cap="none" spc="0" normalizeH="0" baseline="0" noProof="0">
                <a:ln>
                  <a:noFill/>
                </a:ln>
                <a:effectLst/>
                <a:uLnTx/>
                <a:uFillTx/>
                <a:latin typeface="Arial"/>
                <a:ea typeface="Gulim"/>
                <a:cs typeface="Arial"/>
              </a:rPr>
              <a:t>19 to </a:t>
            </a:r>
            <a:r>
              <a:rPr lang="en-US" altLang="ko-KR" sz="1400">
                <a:latin typeface="Arial"/>
                <a:ea typeface="Gulim"/>
                <a:cs typeface="Arial"/>
              </a:rPr>
              <a:t>20</a:t>
            </a:r>
            <a:r>
              <a:rPr kumimoji="0" lang="en-US" altLang="ko-KR" sz="1400" b="0" i="0" u="none" strike="noStrike" kern="1200" cap="none" spc="0" normalizeH="0" baseline="0" noProof="0">
                <a:ln>
                  <a:noFill/>
                </a:ln>
                <a:effectLst/>
                <a:uLnTx/>
                <a:uFillTx/>
                <a:latin typeface="Arial"/>
                <a:ea typeface="Gulim"/>
                <a:cs typeface="Arial"/>
              </a:rPr>
              <a:t>21</a:t>
            </a:r>
            <a:r>
              <a:rPr lang="en-US" altLang="ko-KR" sz="1400">
                <a:latin typeface="Arial"/>
                <a:ea typeface="Gulim"/>
                <a:cs typeface="Arial"/>
              </a:rPr>
              <a:t>:</a:t>
            </a:r>
          </a:p>
          <a:p>
            <a:pPr marL="743585" lvl="2" indent="-285750">
              <a:buFont typeface="Arial" panose="020B0604020202020204" pitchFamily="34" charset="0"/>
              <a:buChar char="•"/>
              <a:defRPr/>
            </a:pPr>
            <a:r>
              <a:rPr kumimoji="0" lang="en-US" altLang="ko-KR" sz="1400" b="0" i="0" u="none" strike="noStrike" kern="1200" cap="none" spc="0" normalizeH="0" baseline="0" noProof="0">
                <a:ln>
                  <a:noFill/>
                </a:ln>
                <a:effectLst/>
                <a:uLnTx/>
                <a:uFillTx/>
                <a:latin typeface="Arial"/>
                <a:ea typeface="Gulim"/>
                <a:cs typeface="Arial"/>
              </a:rPr>
              <a:t>Decline concentrated in </a:t>
            </a:r>
            <a:r>
              <a:rPr lang="en-US" altLang="ko-KR" sz="1400">
                <a:latin typeface="Arial"/>
                <a:ea typeface="Gulim"/>
                <a:cs typeface="Arial"/>
              </a:rPr>
              <a:t>child population; adult </a:t>
            </a:r>
            <a:r>
              <a:rPr lang="en-US" sz="1400">
                <a:latin typeface="Arial"/>
                <a:cs typeface="Arial"/>
              </a:rPr>
              <a:t>member per year spend was flat </a:t>
            </a:r>
          </a:p>
          <a:p>
            <a:pPr marL="743585" lvl="2" indent="-285750">
              <a:buFont typeface="Arial" panose="020B0604020202020204" pitchFamily="34" charset="0"/>
              <a:buChar char="•"/>
              <a:defRPr/>
            </a:pPr>
            <a:r>
              <a:rPr kumimoji="0" lang="en-US" altLang="ko-KR" sz="1400" b="0" i="0" u="none" strike="noStrike" kern="1200" cap="none" spc="0" normalizeH="0" baseline="0" noProof="0">
                <a:ln>
                  <a:noFill/>
                </a:ln>
                <a:effectLst/>
                <a:uLnTx/>
                <a:uFillTx/>
                <a:latin typeface="Arial"/>
                <a:ea typeface="Gulim"/>
                <a:cs typeface="Arial"/>
              </a:rPr>
              <a:t>Decreases in inpatient and other routine care were offset by increases in pharmacy and temporary provider rate increases</a:t>
            </a:r>
            <a:endParaRPr lang="en-US" altLang="ko-KR" sz="1400" b="0" i="0" u="none" strike="noStrike" kern="1200" cap="none" spc="0" normalizeH="0" baseline="0" noProof="0">
              <a:ln>
                <a:noFill/>
              </a:ln>
              <a:effectLst/>
              <a:uLnTx/>
              <a:uFillTx/>
              <a:latin typeface="Arial"/>
              <a:ea typeface="Gulim"/>
              <a:cs typeface="Arial"/>
            </a:endParaRPr>
          </a:p>
          <a:p>
            <a:pPr marL="1270" marR="0" lvl="1" algn="l" defTabSz="914400" rtl="0" eaLnBrk="1" fontAlgn="base" latinLnBrk="0" hangingPunct="1">
              <a:lnSpc>
                <a:spcPct val="100000"/>
              </a:lnSpc>
              <a:spcBef>
                <a:spcPct val="0"/>
              </a:spcBef>
              <a:spcAft>
                <a:spcPct val="0"/>
              </a:spcAft>
              <a:buClrTx/>
              <a:buSzTx/>
              <a:tabLst/>
              <a:defRPr/>
            </a:pPr>
            <a:endParaRPr lang="en-US" altLang="ko-KR" sz="900" b="1" i="0" u="none" strike="noStrike" kern="1200" cap="none" spc="0" normalizeH="0" baseline="0" noProof="0">
              <a:ln>
                <a:noFill/>
              </a:ln>
              <a:effectLst/>
              <a:uLnTx/>
              <a:uFillTx/>
              <a:latin typeface="Arial" charset="0"/>
              <a:ea typeface="Gulim" pitchFamily="34" charset="-127"/>
              <a:cs typeface="Arial"/>
            </a:endParaRPr>
          </a:p>
          <a:p>
            <a:pPr marL="1270" marR="0" lvl="1" indent="0" algn="l" defTabSz="914400" rtl="0" eaLnBrk="1" fontAlgn="base" latinLnBrk="0" hangingPunct="1">
              <a:lnSpc>
                <a:spcPct val="100000"/>
              </a:lnSpc>
              <a:spcBef>
                <a:spcPct val="0"/>
              </a:spcBef>
              <a:spcAft>
                <a:spcPct val="0"/>
              </a:spcAft>
              <a:buClrTx/>
              <a:buSzTx/>
              <a:buFontTx/>
              <a:buNone/>
              <a:tabLst/>
              <a:defRPr/>
            </a:pPr>
            <a:r>
              <a:rPr kumimoji="0" lang="en-US" altLang="ko-KR" sz="1400" b="1" i="0" u="sng" strike="noStrike" kern="1200" cap="none" spc="0" normalizeH="0" baseline="0" noProof="0">
                <a:ln>
                  <a:noFill/>
                </a:ln>
                <a:effectLst/>
                <a:uLnTx/>
                <a:uFillTx/>
                <a:latin typeface="Arial"/>
                <a:ea typeface="Gulim"/>
                <a:cs typeface="Arial"/>
              </a:rPr>
              <a:t>Financial Performance</a:t>
            </a:r>
            <a:endParaRPr lang="en-US" altLang="ko-KR" sz="1400" b="1" i="0" u="sng" strike="noStrike" kern="1200" cap="none" spc="0" normalizeH="0" baseline="0" noProof="0">
              <a:ln>
                <a:noFill/>
              </a:ln>
              <a:effectLst/>
              <a:uLnTx/>
              <a:uFillTx/>
              <a:latin typeface="Arial"/>
              <a:ea typeface="Gulim"/>
              <a:cs typeface="Arial"/>
            </a:endParaRPr>
          </a:p>
          <a:p>
            <a:pPr marL="287020" lvl="1" indent="-285750">
              <a:buFont typeface="Arial" panose="020B0604020202020204" pitchFamily="34" charset="0"/>
              <a:buChar char="•"/>
              <a:defRPr/>
            </a:pPr>
            <a:r>
              <a:rPr kumimoji="0" lang="en-US" altLang="ko-KR" sz="1400" b="0" i="0" u="none" strike="noStrike" kern="1200" cap="none" spc="0" normalizeH="0" baseline="0" noProof="0">
                <a:ln>
                  <a:noFill/>
                </a:ln>
                <a:effectLst/>
                <a:uLnTx/>
                <a:uFillTx/>
                <a:latin typeface="Arial"/>
                <a:ea typeface="Gulim"/>
                <a:cs typeface="Arial"/>
              </a:rPr>
              <a:t>Most ACOs experienced financial gains in </a:t>
            </a:r>
            <a:r>
              <a:rPr lang="en-US" altLang="ko-KR" sz="1400">
                <a:latin typeface="Arial"/>
                <a:ea typeface="Gulim"/>
                <a:cs typeface="Arial"/>
              </a:rPr>
              <a:t>20</a:t>
            </a:r>
            <a:r>
              <a:rPr kumimoji="0" lang="en-US" altLang="ko-KR" sz="1400" b="0" i="0" u="none" strike="noStrike" kern="1200" cap="none" spc="0" normalizeH="0" baseline="0" noProof="0">
                <a:ln>
                  <a:noFill/>
                </a:ln>
                <a:effectLst/>
                <a:uLnTx/>
                <a:uFillTx/>
                <a:latin typeface="Arial"/>
                <a:ea typeface="Gulim"/>
                <a:cs typeface="Arial"/>
              </a:rPr>
              <a:t>21 due to decreased utilization during the </a:t>
            </a:r>
            <a:r>
              <a:rPr lang="en-US" altLang="ko-KR" sz="1400">
                <a:latin typeface="Arial"/>
                <a:ea typeface="Gulim"/>
                <a:cs typeface="Arial"/>
              </a:rPr>
              <a:t>PHE and</a:t>
            </a:r>
            <a:r>
              <a:rPr kumimoji="0" lang="en-US" altLang="ko-KR" sz="1400" b="0" i="0" u="none" strike="noStrike" kern="1200" cap="none" spc="0" normalizeH="0" baseline="0" noProof="0">
                <a:ln>
                  <a:noFill/>
                </a:ln>
                <a:effectLst/>
                <a:uLnTx/>
                <a:uFillTx/>
                <a:latin typeface="Arial"/>
                <a:ea typeface="Gulim"/>
                <a:cs typeface="Arial"/>
              </a:rPr>
              <a:t> an increase in </a:t>
            </a:r>
            <a:r>
              <a:rPr lang="en-US" altLang="ko-KR" sz="1400">
                <a:latin typeface="Arial"/>
                <a:ea typeface="Gulim"/>
                <a:cs typeface="Arial"/>
              </a:rPr>
              <a:t>the number</a:t>
            </a:r>
            <a:r>
              <a:rPr kumimoji="0" lang="en-US" altLang="ko-KR" sz="1400" b="0" i="0" u="none" strike="noStrike" kern="1200" cap="none" spc="0" normalizeH="0" baseline="0" noProof="0">
                <a:ln>
                  <a:noFill/>
                </a:ln>
                <a:effectLst/>
                <a:uLnTx/>
                <a:uFillTx/>
                <a:latin typeface="Arial"/>
                <a:ea typeface="Gulim"/>
                <a:cs typeface="Arial"/>
              </a:rPr>
              <a:t> of non-disabled, less acute members </a:t>
            </a:r>
            <a:br>
              <a:rPr kumimoji="0" lang="en-US" altLang="ko-KR" sz="1400" b="0" i="0" u="none" strike="noStrike" kern="1200" cap="none" spc="0" normalizeH="0" baseline="0" noProof="0">
                <a:ln>
                  <a:noFill/>
                </a:ln>
                <a:effectLst/>
                <a:uLnTx/>
                <a:uFillTx/>
                <a:latin typeface="Arial"/>
                <a:ea typeface="Gulim"/>
                <a:cs typeface="Arial"/>
              </a:rPr>
            </a:br>
            <a:endParaRPr kumimoji="0" lang="en-US" altLang="ko-KR" sz="1400" b="0" i="0" u="none" strike="noStrike" kern="1200" cap="none" spc="0" normalizeH="0" baseline="0" noProof="0">
              <a:ln>
                <a:noFill/>
              </a:ln>
              <a:effectLst/>
              <a:uLnTx/>
              <a:uFillTx/>
              <a:latin typeface="Arial"/>
              <a:ea typeface="Gulim"/>
              <a:cs typeface="Arial"/>
            </a:endParaRPr>
          </a:p>
          <a:p>
            <a:pPr marL="1270" lvl="1">
              <a:defRPr/>
            </a:pPr>
            <a:r>
              <a:rPr kumimoji="0" lang="en-US" altLang="ko-KR" sz="1400" b="1" i="0" u="sng" strike="noStrike" kern="1200" cap="none" spc="0" normalizeH="0" baseline="0" noProof="0">
                <a:ln>
                  <a:noFill/>
                </a:ln>
                <a:effectLst/>
                <a:uLnTx/>
                <a:uFillTx/>
                <a:latin typeface="Arial"/>
                <a:ea typeface="Gulim"/>
                <a:cs typeface="Arial"/>
              </a:rPr>
              <a:t>Variation in spend</a:t>
            </a:r>
            <a:endParaRPr lang="en-US" altLang="ko-KR" sz="1400" b="1" i="0" u="sng" strike="noStrike" kern="1200" cap="none" spc="0" normalizeH="0" baseline="0" noProof="0">
              <a:ln>
                <a:noFill/>
              </a:ln>
              <a:effectLst/>
              <a:uLnTx/>
              <a:uFillTx/>
              <a:latin typeface="Arial"/>
              <a:ea typeface="Gulim"/>
              <a:cs typeface="Arial"/>
            </a:endParaRPr>
          </a:p>
          <a:p>
            <a:pPr marL="280035" indent="-280035">
              <a:buFont typeface="Arial,Sans-Serif" panose="020B0604020202020204" pitchFamily="34" charset="0"/>
              <a:buChar char="•"/>
              <a:defRPr/>
            </a:pPr>
            <a:r>
              <a:rPr lang="en-US" sz="1400">
                <a:latin typeface="Arial"/>
                <a:cs typeface="Arial"/>
              </a:rPr>
              <a:t>Among</a:t>
            </a:r>
            <a:r>
              <a:rPr lang="en-US" sz="1400">
                <a:latin typeface="Arial"/>
                <a:ea typeface="ＭＳ Ｐゴシック"/>
                <a:cs typeface="Arial"/>
              </a:rPr>
              <a:t> 13 ACPPs, profit/loss performance varied by </a:t>
            </a:r>
            <a:r>
              <a:rPr lang="en-US" sz="1400" b="1">
                <a:latin typeface="Arial"/>
                <a:ea typeface="ＭＳ Ｐゴシック"/>
                <a:cs typeface="Arial"/>
              </a:rPr>
              <a:t>up to ~18 percentage points </a:t>
            </a:r>
            <a:r>
              <a:rPr lang="en-US" sz="1400">
                <a:latin typeface="Arial"/>
                <a:ea typeface="ＭＳ Ｐゴシック"/>
                <a:cs typeface="Arial"/>
              </a:rPr>
              <a:t>across ACPPs after applying adjustments</a:t>
            </a:r>
          </a:p>
          <a:p>
            <a:pPr marL="280035" indent="-280035">
              <a:buFont typeface="Arial,Sans-Serif" panose="020B0604020202020204" pitchFamily="34" charset="0"/>
              <a:buChar char="•"/>
              <a:defRPr/>
            </a:pPr>
            <a:r>
              <a:rPr lang="en-US" sz="1400">
                <a:latin typeface="Arial"/>
                <a:ea typeface="ＭＳ Ｐゴシック"/>
                <a:cs typeface="Arial"/>
              </a:rPr>
              <a:t>Among 3 PCACOs, performance varied by </a:t>
            </a:r>
            <a:r>
              <a:rPr lang="en-US" sz="1400" b="1">
                <a:latin typeface="Arial"/>
                <a:ea typeface="ＭＳ Ｐゴシック"/>
                <a:cs typeface="Arial"/>
              </a:rPr>
              <a:t>up to ~2 percentage points </a:t>
            </a:r>
            <a:r>
              <a:rPr lang="en-US" sz="1400">
                <a:latin typeface="Arial"/>
                <a:ea typeface="ＭＳ Ｐゴシック"/>
                <a:cs typeface="Arial"/>
              </a:rPr>
              <a:t>across PCACOs</a:t>
            </a:r>
            <a:r>
              <a:rPr lang="en-US" sz="1400">
                <a:solidFill>
                  <a:srgbClr val="000000"/>
                </a:solidFill>
                <a:latin typeface="Arial"/>
                <a:ea typeface="ＭＳ Ｐゴシック"/>
                <a:cs typeface="Arial"/>
              </a:rPr>
              <a:t> after applying adjustments</a:t>
            </a:r>
            <a:br>
              <a:rPr lang="en-US" altLang="ko-KR" sz="1400" b="0" i="0" u="none" strike="noStrike" kern="1200" cap="none" spc="0" normalizeH="0" baseline="0" noProof="0">
                <a:ln>
                  <a:noFill/>
                </a:ln>
                <a:effectLst/>
                <a:uLnTx/>
                <a:uFillTx/>
                <a:latin typeface="Arial"/>
                <a:ea typeface="Gulim"/>
                <a:cs typeface="Arial"/>
              </a:rPr>
            </a:br>
            <a:endParaRPr kumimoji="0" lang="en-US" altLang="ko-KR" sz="1400" b="0" i="0" u="none" strike="noStrike" kern="1200" cap="none" spc="0" normalizeH="0" baseline="0" noProof="0">
              <a:ln>
                <a:noFill/>
              </a:ln>
              <a:solidFill>
                <a:schemeClr val="tx2"/>
              </a:solidFill>
              <a:effectLst/>
              <a:uLnTx/>
              <a:uFillTx/>
              <a:latin typeface="Arial"/>
              <a:ea typeface="Gulim"/>
              <a:cs typeface="Arial"/>
            </a:endParaRPr>
          </a:p>
          <a:p>
            <a:pPr marL="1270" marR="0" lvl="1" indent="0" algn="l" defTabSz="914400" rtl="0" eaLnBrk="1" fontAlgn="base" latinLnBrk="0" hangingPunct="1">
              <a:lnSpc>
                <a:spcPct val="100000"/>
              </a:lnSpc>
              <a:spcBef>
                <a:spcPct val="0"/>
              </a:spcBef>
              <a:spcAft>
                <a:spcPct val="0"/>
              </a:spcAft>
              <a:buClrTx/>
              <a:buSzTx/>
              <a:buFontTx/>
              <a:buNone/>
              <a:tabLst/>
              <a:defRPr/>
            </a:pPr>
            <a:r>
              <a:rPr lang="en-US" altLang="ko-KR" sz="1400" b="1" u="sng">
                <a:solidFill>
                  <a:schemeClr val="tx2"/>
                </a:solidFill>
                <a:latin typeface="Arial"/>
                <a:ea typeface="Gulim"/>
                <a:cs typeface="Arial"/>
              </a:rPr>
              <a:t>New Pricing Policies: Market Adjustment</a:t>
            </a:r>
            <a:endParaRPr lang="en-US" altLang="ko-KR" sz="1400" i="0" strike="noStrike" kern="1200" cap="none" spc="0" normalizeH="0" baseline="0" noProof="0">
              <a:ln>
                <a:noFill/>
              </a:ln>
              <a:solidFill>
                <a:schemeClr val="tx2"/>
              </a:solidFill>
              <a:effectLst/>
              <a:uLnTx/>
              <a:uFillTx/>
              <a:latin typeface="Arial"/>
              <a:ea typeface="Gulim"/>
              <a:cs typeface="Arial"/>
            </a:endParaRPr>
          </a:p>
          <a:p>
            <a:pPr marL="286385" lvl="1" indent="-285750">
              <a:buFont typeface="Arial" panose="020B0604020202020204" pitchFamily="34" charset="0"/>
              <a:buChar char="•"/>
              <a:defRPr/>
            </a:pPr>
            <a:r>
              <a:rPr lang="en-US" altLang="ko-KR" sz="1400">
                <a:solidFill>
                  <a:schemeClr val="tx2"/>
                </a:solidFill>
                <a:latin typeface="Arial"/>
                <a:ea typeface="Gulim"/>
                <a:cs typeface="Arial"/>
              </a:rPr>
              <a:t>In 2021, MassHealth implemented new pricing policies to adjust for changes that impacted the market as a whole. Through these changes</a:t>
            </a:r>
            <a:r>
              <a:rPr lang="en-US" altLang="ko-KR" sz="1400">
                <a:solidFill>
                  <a:srgbClr val="000000"/>
                </a:solidFill>
                <a:latin typeface="Arial"/>
                <a:ea typeface="Gulim"/>
                <a:cs typeface="Arial"/>
              </a:rPr>
              <a:t>, MassHealth ensures that actual funding (i.e., the rate / benchmark) is adjusted to meet actual costs for the ACO/MCO program overall while continuing to incentivize individual ACOs to perform better than the market. The main changes included:</a:t>
            </a:r>
          </a:p>
          <a:p>
            <a:pPr marL="743585" lvl="2" indent="-285750">
              <a:buFont typeface="Arial" panose="020B0604020202020204" pitchFamily="34" charset="0"/>
              <a:buChar char="•"/>
              <a:defRPr/>
            </a:pPr>
            <a:r>
              <a:rPr lang="en-US" sz="1400" b="1">
                <a:solidFill>
                  <a:srgbClr val="000000"/>
                </a:solidFill>
                <a:latin typeface="Arial"/>
                <a:ea typeface="Gulim"/>
                <a:cs typeface="Arial"/>
              </a:rPr>
              <a:t>Concurrent risk score </a:t>
            </a:r>
            <a:r>
              <a:rPr lang="en-US" sz="1400">
                <a:solidFill>
                  <a:srgbClr val="000000"/>
                </a:solidFill>
                <a:latin typeface="Arial"/>
                <a:ea typeface="Gulim"/>
                <a:cs typeface="Arial"/>
              </a:rPr>
              <a:t>adjustments which adjust for member acuity throughout the year</a:t>
            </a:r>
          </a:p>
          <a:p>
            <a:pPr marL="743585" lvl="2" indent="-285750">
              <a:buFont typeface="Arial" panose="020B0604020202020204" pitchFamily="34" charset="0"/>
              <a:buChar char="•"/>
              <a:defRPr/>
            </a:pPr>
            <a:r>
              <a:rPr lang="en-US" sz="1400" b="1">
                <a:solidFill>
                  <a:srgbClr val="000000"/>
                </a:solidFill>
                <a:latin typeface="Arial"/>
                <a:ea typeface="Gulim"/>
                <a:cs typeface="Arial"/>
              </a:rPr>
              <a:t>Market corridor </a:t>
            </a:r>
            <a:r>
              <a:rPr lang="en-US" sz="1400">
                <a:solidFill>
                  <a:srgbClr val="000000"/>
                </a:solidFill>
                <a:latin typeface="Arial"/>
                <a:ea typeface="Gulim"/>
                <a:cs typeface="Arial"/>
              </a:rPr>
              <a:t>which applies a market-wide adjustment in instances of significant profits or losses across all plans </a:t>
            </a:r>
            <a:endParaRPr lang="en-US" altLang="ko-KR" sz="1400" b="0" i="0" u="none" strike="noStrike" kern="1200" cap="none" spc="0" normalizeH="0" baseline="0" noProof="0">
              <a:ln>
                <a:noFill/>
              </a:ln>
              <a:effectLst/>
              <a:uLnTx/>
              <a:uFillTx/>
              <a:latin typeface="Arial"/>
              <a:ea typeface="Gulim"/>
              <a:cs typeface="Arial"/>
            </a:endParaRPr>
          </a:p>
        </p:txBody>
      </p:sp>
    </p:spTree>
    <p:extLst>
      <p:ext uri="{BB962C8B-B14F-4D97-AF65-F5344CB8AC3E}">
        <p14:creationId xmlns:p14="http://schemas.microsoft.com/office/powerpoint/2010/main" val="24133088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23B9C683-D7AB-44E6-AA2C-0545DA3BB93B}"/>
              </a:ext>
            </a:extLst>
          </p:cNvPr>
          <p:cNvGraphicFramePr>
            <a:graphicFrameLocks noChangeAspect="1"/>
          </p:cNvGraphicFramePr>
          <p:nvPr>
            <p:custDataLst>
              <p:tags r:id="rId1"/>
            </p:custDataLst>
          </p:nvPr>
        </p:nvGraphicFramePr>
        <p:xfrm>
          <a:off x="1852" y="1786"/>
          <a:ext cx="1588" cy="1588"/>
        </p:xfrm>
        <a:graphic>
          <a:graphicData uri="http://schemas.openxmlformats.org/presentationml/2006/ole">
            <mc:AlternateContent xmlns:mc="http://schemas.openxmlformats.org/markup-compatibility/2006">
              <mc:Choice xmlns:v="urn:schemas-microsoft-com:vml" Requires="v">
                <p:oleObj name="think-cell Slide" r:id="rId5" imgW="360" imgH="360" progId="TCLayout.ActiveDocument.1">
                  <p:embed/>
                </p:oleObj>
              </mc:Choice>
              <mc:Fallback>
                <p:oleObj name="think-cell Slide" r:id="rId5" imgW="360" imgH="360" progId="TCLayout.ActiveDocument.1">
                  <p:embed/>
                  <p:pic>
                    <p:nvPicPr>
                      <p:cNvPr id="5" name="Object 4" hidden="1">
                        <a:extLst>
                          <a:ext uri="{FF2B5EF4-FFF2-40B4-BE49-F238E27FC236}">
                            <a16:creationId xmlns:a16="http://schemas.microsoft.com/office/drawing/2014/main" id="{23B9C683-D7AB-44E6-AA2C-0545DA3BB93B}"/>
                          </a:ext>
                        </a:extLst>
                      </p:cNvPr>
                      <p:cNvPicPr/>
                      <p:nvPr/>
                    </p:nvPicPr>
                    <p:blipFill>
                      <a:blip/>
                      <a:stretch>
                        <a:fillRect/>
                      </a:stretch>
                    </p:blipFill>
                    <p:spPr>
                      <a:xfrm>
                        <a:off x="1852" y="1786"/>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69DF3A85-A535-434A-AD3F-23F34C32859A}"/>
              </a:ext>
            </a:extLst>
          </p:cNvPr>
          <p:cNvSpPr/>
          <p:nvPr>
            <p:custDataLst>
              <p:tags r:id="rId2"/>
            </p:custDataLst>
          </p:nvPr>
        </p:nvSpPr>
        <p:spPr>
          <a:xfrm>
            <a:off x="265" y="199"/>
            <a:ext cx="158740" cy="158740"/>
          </a:xfrm>
          <a:prstGeom prst="rect">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defTabSz="914303">
              <a:defRPr/>
            </a:pPr>
            <a:endParaRPr lang="en-US" sz="1900" b="1">
              <a:solidFill>
                <a:srgbClr val="000000"/>
              </a:solidFill>
              <a:latin typeface="Arial" panose="020B0604020202020204" pitchFamily="34" charset="0"/>
              <a:ea typeface="ＭＳ Ｐゴシック" panose="020B0600070205080204" pitchFamily="34" charset="-128"/>
              <a:sym typeface="Arial" panose="020B0604020202020204" pitchFamily="34" charset="0"/>
            </a:endParaRPr>
          </a:p>
        </p:txBody>
      </p:sp>
      <p:sp>
        <p:nvSpPr>
          <p:cNvPr id="2" name="Title 1"/>
          <p:cNvSpPr>
            <a:spLocks noGrp="1"/>
          </p:cNvSpPr>
          <p:nvPr>
            <p:ph type="title"/>
          </p:nvPr>
        </p:nvSpPr>
        <p:spPr/>
        <p:txBody>
          <a:bodyPr vert="horz"/>
          <a:lstStyle/>
          <a:p>
            <a:r>
              <a:rPr lang="en-US"/>
              <a:t>Total Cost of Care: Comparison across 2019, 2020, &amp; 2021</a:t>
            </a:r>
          </a:p>
        </p:txBody>
      </p:sp>
      <p:sp>
        <p:nvSpPr>
          <p:cNvPr id="17" name="TextBox 16">
            <a:extLst>
              <a:ext uri="{FF2B5EF4-FFF2-40B4-BE49-F238E27FC236}">
                <a16:creationId xmlns:a16="http://schemas.microsoft.com/office/drawing/2014/main" id="{63A9F992-376F-4819-93C1-E926E69FBDE3}"/>
              </a:ext>
            </a:extLst>
          </p:cNvPr>
          <p:cNvSpPr txBox="1"/>
          <p:nvPr/>
        </p:nvSpPr>
        <p:spPr>
          <a:xfrm>
            <a:off x="76721" y="5290540"/>
            <a:ext cx="8884717" cy="1059977"/>
          </a:xfrm>
          <a:prstGeom prst="rect">
            <a:avLst/>
          </a:prstGeom>
          <a:noFill/>
        </p:spPr>
        <p:txBody>
          <a:bodyPr wrap="square" lIns="89606" tIns="44803" rIns="89606" bIns="44803" rtlCol="0" anchor="t">
            <a:spAutoFit/>
          </a:bodyPr>
          <a:lstStyle/>
          <a:p>
            <a:pPr marL="1270" lvl="1">
              <a:defRPr/>
            </a:pPr>
            <a:r>
              <a:rPr lang="en-US" altLang="ko-KR" sz="900" baseline="30000">
                <a:latin typeface="Arial"/>
                <a:ea typeface="Gulim"/>
                <a:cs typeface="Arial"/>
              </a:rPr>
              <a:t>*</a:t>
            </a:r>
            <a:r>
              <a:rPr lang="en-US" altLang="ko-KR" sz="900">
                <a:latin typeface="Arial"/>
                <a:ea typeface="Gulim"/>
                <a:cs typeface="Arial"/>
              </a:rPr>
              <a:t>January – December 2020 &amp; 2021 medical expenditures; includes all medical covered services (incl. maternity supplemental and HCD), and excludes ABA, CBHI, and HCV. </a:t>
            </a:r>
            <a:r>
              <a:rPr lang="en-US" altLang="ko-KR" sz="900">
                <a:solidFill>
                  <a:srgbClr val="000000"/>
                </a:solidFill>
                <a:latin typeface="Arial"/>
                <a:ea typeface="Gulim"/>
                <a:cs typeface="Arial"/>
              </a:rPr>
              <a:t>Excludes MCO-Administered ACOs.</a:t>
            </a:r>
            <a:endParaRPr lang="en-US" sz="900">
              <a:solidFill>
                <a:srgbClr val="000000"/>
              </a:solidFill>
              <a:ea typeface="ＭＳ Ｐゴシック"/>
              <a:cs typeface="Arial" charset="0"/>
            </a:endParaRPr>
          </a:p>
          <a:p>
            <a:pPr marL="1270" lvl="1">
              <a:defRPr/>
            </a:pPr>
            <a:r>
              <a:rPr lang="en-US" altLang="ko-KR" sz="900" baseline="30000">
                <a:solidFill>
                  <a:srgbClr val="000000"/>
                </a:solidFill>
                <a:latin typeface="Arial"/>
                <a:ea typeface="Gulim"/>
                <a:cs typeface="Arial"/>
              </a:rPr>
              <a:t>**</a:t>
            </a:r>
            <a:r>
              <a:rPr lang="en-US" altLang="ko-KR" sz="900">
                <a:solidFill>
                  <a:srgbClr val="000000"/>
                </a:solidFill>
                <a:latin typeface="Arial"/>
                <a:ea typeface="Gulim"/>
                <a:cs typeface="Arial"/>
              </a:rPr>
              <a:t>Non-disabled adults include RC IA, RC IX, RC X;</a:t>
            </a:r>
            <a:r>
              <a:rPr lang="en-US" altLang="ko-KR" sz="900">
                <a:latin typeface="Arial"/>
                <a:ea typeface="Gulim"/>
                <a:cs typeface="Arial"/>
              </a:rPr>
              <a:t> </a:t>
            </a:r>
            <a:r>
              <a:rPr lang="en-US" sz="900">
                <a:latin typeface="Arial"/>
                <a:ea typeface="Gulim"/>
                <a:cs typeface="Arial"/>
              </a:rPr>
              <a:t>disabled adults include RC IIA; non-disabled children include RC IC; disabled children include RC II C</a:t>
            </a:r>
          </a:p>
          <a:p>
            <a:pPr marL="1270" lvl="1">
              <a:defRPr/>
            </a:pPr>
            <a:r>
              <a:rPr lang="en-US" altLang="ko-KR" sz="900" u="sng">
                <a:latin typeface="Arial"/>
                <a:ea typeface="Gulim"/>
                <a:cs typeface="Arial"/>
              </a:rPr>
              <a:t>Notes</a:t>
            </a:r>
            <a:r>
              <a:rPr lang="en-US" altLang="ko-KR" sz="900">
                <a:latin typeface="Arial"/>
                <a:ea typeface="Gulim"/>
                <a:cs typeface="Arial"/>
              </a:rPr>
              <a:t>: </a:t>
            </a:r>
          </a:p>
          <a:p>
            <a:pPr marL="169291" lvl="1" indent="-168021">
              <a:buFont typeface="Arial" panose="020B0604020202020204" pitchFamily="34" charset="0"/>
              <a:buChar char="•"/>
              <a:defRPr/>
            </a:pPr>
            <a:r>
              <a:rPr lang="en-US" altLang="ko-KR" sz="900">
                <a:latin typeface="Arial"/>
                <a:ea typeface="Gulim"/>
                <a:cs typeface="Arial"/>
              </a:rPr>
              <a:t>Total spend and PMPY figures are not directly comparable to estimates in previous annual reports</a:t>
            </a:r>
          </a:p>
          <a:p>
            <a:pPr marL="169291" lvl="1" indent="-168021">
              <a:buFont typeface="Arial" panose="020B0604020202020204" pitchFamily="34" charset="0"/>
              <a:buChar char="•"/>
              <a:defRPr/>
            </a:pPr>
            <a:r>
              <a:rPr lang="en-US" altLang="ko-KR" sz="900">
                <a:latin typeface="Arial"/>
                <a:ea typeface="Gulim"/>
                <a:cs typeface="Arial"/>
              </a:rPr>
              <a:t>This 2021 deck utilizes a different data source than the 2019 version. The main differences from 2019 are that this deck utilizes a full year of data (2019 was annualized with data through Sep 2019), the expenses are not price normalized to the MassHealth fee schedule, HCV is excluded, and maternity supplemental is included.</a:t>
            </a:r>
          </a:p>
        </p:txBody>
      </p:sp>
      <p:graphicFrame>
        <p:nvGraphicFramePr>
          <p:cNvPr id="6" name="Table 7">
            <a:extLst>
              <a:ext uri="{FF2B5EF4-FFF2-40B4-BE49-F238E27FC236}">
                <a16:creationId xmlns:a16="http://schemas.microsoft.com/office/drawing/2014/main" id="{1AD5C06A-61C9-4319-A81B-0E26F8A59984}"/>
              </a:ext>
            </a:extLst>
          </p:cNvPr>
          <p:cNvGraphicFramePr>
            <a:graphicFrameLocks noGrp="1"/>
          </p:cNvGraphicFramePr>
          <p:nvPr>
            <p:extLst>
              <p:ext uri="{D42A27DB-BD31-4B8C-83A1-F6EECF244321}">
                <p14:modId xmlns:p14="http://schemas.microsoft.com/office/powerpoint/2010/main" val="2038206470"/>
              </p:ext>
            </p:extLst>
          </p:nvPr>
        </p:nvGraphicFramePr>
        <p:xfrm>
          <a:off x="171452" y="1729291"/>
          <a:ext cx="8566160" cy="1095934"/>
        </p:xfrm>
        <a:graphic>
          <a:graphicData uri="http://schemas.openxmlformats.org/drawingml/2006/table">
            <a:tbl>
              <a:tblPr firstRow="1" bandRow="1">
                <a:tableStyleId>{5C22544A-7EE6-4342-B048-85BDC9FD1C3A}</a:tableStyleId>
              </a:tblPr>
              <a:tblGrid>
                <a:gridCol w="1436365">
                  <a:extLst>
                    <a:ext uri="{9D8B030D-6E8A-4147-A177-3AD203B41FA5}">
                      <a16:colId xmlns:a16="http://schemas.microsoft.com/office/drawing/2014/main" val="863634031"/>
                    </a:ext>
                  </a:extLst>
                </a:gridCol>
                <a:gridCol w="1436365">
                  <a:extLst>
                    <a:ext uri="{9D8B030D-6E8A-4147-A177-3AD203B41FA5}">
                      <a16:colId xmlns:a16="http://schemas.microsoft.com/office/drawing/2014/main" val="1565560929"/>
                    </a:ext>
                  </a:extLst>
                </a:gridCol>
                <a:gridCol w="1436365">
                  <a:extLst>
                    <a:ext uri="{9D8B030D-6E8A-4147-A177-3AD203B41FA5}">
                      <a16:colId xmlns:a16="http://schemas.microsoft.com/office/drawing/2014/main" val="3925271139"/>
                    </a:ext>
                  </a:extLst>
                </a:gridCol>
                <a:gridCol w="4257065">
                  <a:extLst>
                    <a:ext uri="{9D8B030D-6E8A-4147-A177-3AD203B41FA5}">
                      <a16:colId xmlns:a16="http://schemas.microsoft.com/office/drawing/2014/main" val="3081008318"/>
                    </a:ext>
                  </a:extLst>
                </a:gridCol>
              </a:tblGrid>
              <a:tr h="307883">
                <a:tc>
                  <a:txBody>
                    <a:bodyPr/>
                    <a:lstStyle/>
                    <a:p>
                      <a:pPr algn="ctr"/>
                      <a:r>
                        <a:rPr lang="en-US" sz="1400">
                          <a:solidFill>
                            <a:sysClr val="windowText" lastClr="000000"/>
                          </a:solidFill>
                        </a:rPr>
                        <a:t>2019</a:t>
                      </a:r>
                    </a:p>
                  </a:txBody>
                  <a:tcPr marL="89614" marR="89614" marT="44807" marB="44807" anchor="ctr">
                    <a:solidFill>
                      <a:schemeClr val="accent6">
                        <a:lumMod val="20000"/>
                        <a:lumOff val="80000"/>
                      </a:schemeClr>
                    </a:solidFill>
                  </a:tcPr>
                </a:tc>
                <a:tc>
                  <a:txBody>
                    <a:bodyPr/>
                    <a:lstStyle/>
                    <a:p>
                      <a:pPr algn="ctr"/>
                      <a:r>
                        <a:rPr lang="en-US" sz="1400">
                          <a:solidFill>
                            <a:sysClr val="windowText" lastClr="000000"/>
                          </a:solidFill>
                        </a:rPr>
                        <a:t>2020</a:t>
                      </a:r>
                    </a:p>
                  </a:txBody>
                  <a:tcPr marL="89614" marR="89614" marT="44807" marB="44807" anchor="ctr">
                    <a:solidFill>
                      <a:schemeClr val="accent6">
                        <a:lumMod val="20000"/>
                        <a:lumOff val="80000"/>
                      </a:schemeClr>
                    </a:solidFill>
                  </a:tcPr>
                </a:tc>
                <a:tc>
                  <a:txBody>
                    <a:bodyPr/>
                    <a:lstStyle/>
                    <a:p>
                      <a:pPr algn="ctr"/>
                      <a:r>
                        <a:rPr lang="en-US" sz="1400">
                          <a:solidFill>
                            <a:sysClr val="windowText" lastClr="000000"/>
                          </a:solidFill>
                        </a:rPr>
                        <a:t>2021</a:t>
                      </a:r>
                    </a:p>
                  </a:txBody>
                  <a:tcPr marL="89614" marR="89614" marT="44807" marB="44807" anchor="ctr">
                    <a:solidFill>
                      <a:schemeClr val="accent6">
                        <a:lumMod val="20000"/>
                        <a:lumOff val="80000"/>
                      </a:schemeClr>
                    </a:solidFill>
                  </a:tcPr>
                </a:tc>
                <a:tc>
                  <a:txBody>
                    <a:bodyPr/>
                    <a:lstStyle/>
                    <a:p>
                      <a:pPr algn="ctr"/>
                      <a:endParaRPr lang="en-US" sz="1400">
                        <a:solidFill>
                          <a:sysClr val="windowText" lastClr="000000"/>
                        </a:solidFill>
                      </a:endParaRPr>
                    </a:p>
                  </a:txBody>
                  <a:tcPr marL="89614" marR="89614" marT="44807" marB="44807" anchor="ctr">
                    <a:noFill/>
                  </a:tcPr>
                </a:tc>
                <a:extLst>
                  <a:ext uri="{0D108BD9-81ED-4DB2-BD59-A6C34878D82A}">
                    <a16:rowId xmlns:a16="http://schemas.microsoft.com/office/drawing/2014/main" val="3622355200"/>
                  </a:ext>
                </a:extLst>
              </a:tr>
              <a:tr h="480168">
                <a:tc>
                  <a:txBody>
                    <a:bodyPr/>
                    <a:lstStyle/>
                    <a:p>
                      <a:pPr marL="1620" marR="0" lvl="0" indent="0" algn="ctr" defTabSz="93296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66CC"/>
                          </a:solidFill>
                          <a:effectLst/>
                          <a:uLnTx/>
                          <a:uFillTx/>
                          <a:latin typeface="Arial" charset="0"/>
                          <a:ea typeface="ＭＳ Ｐゴシック"/>
                          <a:cs typeface="+mn-cs"/>
                        </a:rPr>
                        <a:t>~$5.2B</a:t>
                      </a:r>
                    </a:p>
                  </a:txBody>
                  <a:tcPr marL="89614" marR="89614" marT="44807" marB="44807" anchor="ctr">
                    <a:solidFill>
                      <a:schemeClr val="bg1"/>
                    </a:solidFill>
                  </a:tcPr>
                </a:tc>
                <a:tc>
                  <a:txBody>
                    <a:bodyPr/>
                    <a:lstStyle/>
                    <a:p>
                      <a:pPr marL="1620" marR="0" lvl="0" indent="0" algn="ctr" defTabSz="93296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66CC"/>
                          </a:solidFill>
                          <a:effectLst/>
                          <a:uLnTx/>
                          <a:uFillTx/>
                          <a:latin typeface="Arial" charset="0"/>
                          <a:ea typeface="ＭＳ Ｐゴシック"/>
                          <a:cs typeface="+mn-cs"/>
                        </a:rPr>
                        <a:t>~$5.5B</a:t>
                      </a:r>
                    </a:p>
                  </a:txBody>
                  <a:tcPr marL="89614" marR="89614" marT="44807" marB="44807" anchor="ctr">
                    <a:solidFill>
                      <a:schemeClr val="bg1"/>
                    </a:solidFill>
                  </a:tcPr>
                </a:tc>
                <a:tc>
                  <a:txBody>
                    <a:bodyPr/>
                    <a:lstStyle/>
                    <a:p>
                      <a:pPr marL="1620" marR="0" lvl="0" indent="0" algn="ctr" defTabSz="93296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66CC"/>
                          </a:solidFill>
                          <a:effectLst/>
                          <a:uLnTx/>
                          <a:uFillTx/>
                          <a:latin typeface="Arial" charset="0"/>
                          <a:ea typeface="ＭＳ Ｐゴシック"/>
                          <a:cs typeface="+mn-cs"/>
                        </a:rPr>
                        <a:t>~$6.3B</a:t>
                      </a:r>
                    </a:p>
                  </a:txBody>
                  <a:tcPr marL="89614" marR="89614" marT="44807" marB="44807" anchor="ctr">
                    <a:solidFill>
                      <a:schemeClr val="bg1"/>
                    </a:solidFill>
                  </a:tcPr>
                </a:tc>
                <a:tc>
                  <a:txBody>
                    <a:bodyPr/>
                    <a:lstStyle/>
                    <a:p>
                      <a:pPr marL="0" marR="0" lvl="0" indent="0" algn="l" defTabSz="699647" rtl="0" eaLnBrk="1" fontAlgn="auto" latinLnBrk="0" hangingPunct="1">
                        <a:lnSpc>
                          <a:spcPct val="100000"/>
                        </a:lnSpc>
                        <a:spcBef>
                          <a:spcPts val="0"/>
                        </a:spcBef>
                        <a:spcAft>
                          <a:spcPts val="0"/>
                        </a:spcAft>
                        <a:buClrTx/>
                        <a:buSzTx/>
                        <a:buFontTx/>
                        <a:buNone/>
                        <a:tabLst/>
                        <a:defRPr/>
                      </a:pPr>
                      <a:r>
                        <a:rPr lang="en-US" altLang="ko-KR" sz="1400">
                          <a:solidFill>
                            <a:srgbClr val="000000"/>
                          </a:solidFill>
                          <a:latin typeface="Arial" charset="0"/>
                          <a:ea typeface="Gulim" pitchFamily="34" charset="-127"/>
                        </a:rPr>
                        <a:t>Total spent on covered services for ACO members</a:t>
                      </a:r>
                    </a:p>
                  </a:txBody>
                  <a:tcPr marL="89614" marR="89614" marT="44807" marB="44807" anchor="ctr">
                    <a:solidFill>
                      <a:schemeClr val="bg1"/>
                    </a:solidFill>
                  </a:tcPr>
                </a:tc>
                <a:extLst>
                  <a:ext uri="{0D108BD9-81ED-4DB2-BD59-A6C34878D82A}">
                    <a16:rowId xmlns:a16="http://schemas.microsoft.com/office/drawing/2014/main" val="859911387"/>
                  </a:ext>
                </a:extLst>
              </a:tr>
              <a:tr h="307883">
                <a:tc>
                  <a:txBody>
                    <a:bodyPr/>
                    <a:lstStyle/>
                    <a:p>
                      <a:pPr marL="1620" marR="0" lvl="0" indent="0" algn="ctr" defTabSz="93296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66CC"/>
                          </a:solidFill>
                          <a:effectLst/>
                          <a:uLnTx/>
                          <a:uFillTx/>
                          <a:latin typeface="Arial" charset="0"/>
                          <a:ea typeface="ＭＳ Ｐゴシック"/>
                          <a:cs typeface="+mn-cs"/>
                        </a:rPr>
                        <a:t>~$5,900</a:t>
                      </a:r>
                    </a:p>
                  </a:txBody>
                  <a:tcPr marL="89614" marR="89614" marT="44807" marB="44807" anchor="ctr">
                    <a:solidFill>
                      <a:schemeClr val="bg1"/>
                    </a:solidFill>
                  </a:tcPr>
                </a:tc>
                <a:tc>
                  <a:txBody>
                    <a:bodyPr/>
                    <a:lstStyle/>
                    <a:p>
                      <a:pPr marL="1620" marR="0" lvl="0" indent="0" algn="ctr" defTabSz="93296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66CC"/>
                          </a:solidFill>
                          <a:effectLst/>
                          <a:uLnTx/>
                          <a:uFillTx/>
                          <a:latin typeface="Arial" charset="0"/>
                          <a:ea typeface="ＭＳ Ｐゴシック"/>
                          <a:cs typeface="+mn-cs"/>
                        </a:rPr>
                        <a:t>~$5,700</a:t>
                      </a:r>
                    </a:p>
                  </a:txBody>
                  <a:tcPr marL="89614" marR="89614" marT="44807" marB="44807" anchor="ctr">
                    <a:solidFill>
                      <a:schemeClr val="bg1"/>
                    </a:solidFill>
                  </a:tcPr>
                </a:tc>
                <a:tc>
                  <a:txBody>
                    <a:bodyPr/>
                    <a:lstStyle/>
                    <a:p>
                      <a:pPr marL="1620" marR="0" lvl="0" indent="0" algn="ctr" defTabSz="93296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66CC"/>
                          </a:solidFill>
                          <a:effectLst/>
                          <a:uLnTx/>
                          <a:uFillTx/>
                          <a:latin typeface="Arial" charset="0"/>
                          <a:ea typeface="ＭＳ Ｐゴシック"/>
                          <a:cs typeface="+mn-cs"/>
                        </a:rPr>
                        <a:t>~$5,700</a:t>
                      </a:r>
                    </a:p>
                  </a:txBody>
                  <a:tcPr marL="89614" marR="89614" marT="44807" marB="44807" anchor="ctr">
                    <a:solidFill>
                      <a:schemeClr val="bg1"/>
                    </a:solidFill>
                  </a:tcPr>
                </a:tc>
                <a:tc>
                  <a:txBody>
                    <a:bodyPr/>
                    <a:lstStyle/>
                    <a:p>
                      <a:pPr marL="0" marR="0" lvl="0" indent="0" algn="l" defTabSz="699647" rtl="0" eaLnBrk="1" fontAlgn="auto" latinLnBrk="0" hangingPunct="1">
                        <a:lnSpc>
                          <a:spcPct val="100000"/>
                        </a:lnSpc>
                        <a:spcBef>
                          <a:spcPts val="0"/>
                        </a:spcBef>
                        <a:spcAft>
                          <a:spcPts val="0"/>
                        </a:spcAft>
                        <a:buClrTx/>
                        <a:buSzTx/>
                        <a:buFontTx/>
                        <a:buNone/>
                        <a:tabLst/>
                        <a:defRPr/>
                      </a:pPr>
                      <a:r>
                        <a:rPr lang="en-US" altLang="ko-KR" sz="1400">
                          <a:solidFill>
                            <a:srgbClr val="000000"/>
                          </a:solidFill>
                          <a:latin typeface="Arial" charset="0"/>
                          <a:ea typeface="Gulim" pitchFamily="34" charset="-127"/>
                        </a:rPr>
                        <a:t>Average per member per year (PMPY) spending</a:t>
                      </a:r>
                    </a:p>
                  </a:txBody>
                  <a:tcPr marL="89614" marR="89614" marT="44807" marB="44807" anchor="ctr">
                    <a:solidFill>
                      <a:schemeClr val="bg1"/>
                    </a:solidFill>
                  </a:tcPr>
                </a:tc>
                <a:extLst>
                  <a:ext uri="{0D108BD9-81ED-4DB2-BD59-A6C34878D82A}">
                    <a16:rowId xmlns:a16="http://schemas.microsoft.com/office/drawing/2014/main" val="3041113928"/>
                  </a:ext>
                </a:extLst>
              </a:tr>
            </a:tbl>
          </a:graphicData>
        </a:graphic>
      </p:graphicFrame>
      <p:graphicFrame>
        <p:nvGraphicFramePr>
          <p:cNvPr id="55" name="Table 55">
            <a:extLst>
              <a:ext uri="{FF2B5EF4-FFF2-40B4-BE49-F238E27FC236}">
                <a16:creationId xmlns:a16="http://schemas.microsoft.com/office/drawing/2014/main" id="{1AEDAA5B-61E9-49D9-8AD4-07B44C3F4775}"/>
              </a:ext>
            </a:extLst>
          </p:cNvPr>
          <p:cNvGraphicFramePr>
            <a:graphicFrameLocks noGrp="1"/>
          </p:cNvGraphicFramePr>
          <p:nvPr>
            <p:extLst>
              <p:ext uri="{D42A27DB-BD31-4B8C-83A1-F6EECF244321}">
                <p14:modId xmlns:p14="http://schemas.microsoft.com/office/powerpoint/2010/main" val="239109514"/>
              </p:ext>
            </p:extLst>
          </p:nvPr>
        </p:nvGraphicFramePr>
        <p:xfrm>
          <a:off x="171454" y="3266647"/>
          <a:ext cx="8478982" cy="2002549"/>
        </p:xfrm>
        <a:graphic>
          <a:graphicData uri="http://schemas.openxmlformats.org/drawingml/2006/table">
            <a:tbl>
              <a:tblPr firstRow="1" bandRow="1">
                <a:tableStyleId>{5C22544A-7EE6-4342-B048-85BDC9FD1C3A}</a:tableStyleId>
              </a:tblPr>
              <a:tblGrid>
                <a:gridCol w="1163782">
                  <a:extLst>
                    <a:ext uri="{9D8B030D-6E8A-4147-A177-3AD203B41FA5}">
                      <a16:colId xmlns:a16="http://schemas.microsoft.com/office/drawing/2014/main" val="389020132"/>
                    </a:ext>
                  </a:extLst>
                </a:gridCol>
                <a:gridCol w="914400">
                  <a:extLst>
                    <a:ext uri="{9D8B030D-6E8A-4147-A177-3AD203B41FA5}">
                      <a16:colId xmlns:a16="http://schemas.microsoft.com/office/drawing/2014/main" val="2680871741"/>
                    </a:ext>
                  </a:extLst>
                </a:gridCol>
                <a:gridCol w="914400">
                  <a:extLst>
                    <a:ext uri="{9D8B030D-6E8A-4147-A177-3AD203B41FA5}">
                      <a16:colId xmlns:a16="http://schemas.microsoft.com/office/drawing/2014/main" val="1835871483"/>
                    </a:ext>
                  </a:extLst>
                </a:gridCol>
                <a:gridCol w="914400">
                  <a:extLst>
                    <a:ext uri="{9D8B030D-6E8A-4147-A177-3AD203B41FA5}">
                      <a16:colId xmlns:a16="http://schemas.microsoft.com/office/drawing/2014/main" val="3572464053"/>
                    </a:ext>
                  </a:extLst>
                </a:gridCol>
                <a:gridCol w="914400">
                  <a:extLst>
                    <a:ext uri="{9D8B030D-6E8A-4147-A177-3AD203B41FA5}">
                      <a16:colId xmlns:a16="http://schemas.microsoft.com/office/drawing/2014/main" val="2785590261"/>
                    </a:ext>
                  </a:extLst>
                </a:gridCol>
                <a:gridCol w="914400">
                  <a:extLst>
                    <a:ext uri="{9D8B030D-6E8A-4147-A177-3AD203B41FA5}">
                      <a16:colId xmlns:a16="http://schemas.microsoft.com/office/drawing/2014/main" val="1732689545"/>
                    </a:ext>
                  </a:extLst>
                </a:gridCol>
                <a:gridCol w="914400">
                  <a:extLst>
                    <a:ext uri="{9D8B030D-6E8A-4147-A177-3AD203B41FA5}">
                      <a16:colId xmlns:a16="http://schemas.microsoft.com/office/drawing/2014/main" val="2191234621"/>
                    </a:ext>
                  </a:extLst>
                </a:gridCol>
                <a:gridCol w="914400">
                  <a:extLst>
                    <a:ext uri="{9D8B030D-6E8A-4147-A177-3AD203B41FA5}">
                      <a16:colId xmlns:a16="http://schemas.microsoft.com/office/drawing/2014/main" val="3971853886"/>
                    </a:ext>
                  </a:extLst>
                </a:gridCol>
                <a:gridCol w="914400">
                  <a:extLst>
                    <a:ext uri="{9D8B030D-6E8A-4147-A177-3AD203B41FA5}">
                      <a16:colId xmlns:a16="http://schemas.microsoft.com/office/drawing/2014/main" val="765386850"/>
                    </a:ext>
                  </a:extLst>
                </a:gridCol>
              </a:tblGrid>
              <a:tr h="449121">
                <a:tc>
                  <a:txBody>
                    <a:bodyPr/>
                    <a:lstStyle/>
                    <a:p>
                      <a:endParaRPr lang="en-US" sz="1100"/>
                    </a:p>
                  </a:txBody>
                  <a:tcPr marL="89614" marR="89614" marT="44807" marB="44807">
                    <a:noFill/>
                  </a:tcPr>
                </a:tc>
                <a:tc gridSpan="2">
                  <a:txBody>
                    <a:bodyPr/>
                    <a:lstStyle/>
                    <a:p>
                      <a:pPr algn="ctr" fontAlgn="b"/>
                      <a:r>
                        <a:rPr lang="en-US" sz="1100" b="1" i="0" u="none" strike="noStrike">
                          <a:solidFill>
                            <a:srgbClr val="000000"/>
                          </a:solidFill>
                          <a:effectLst/>
                          <a:latin typeface="+mn-lt"/>
                        </a:rPr>
                        <a:t>2019</a:t>
                      </a:r>
                    </a:p>
                  </a:txBody>
                  <a:tcPr marL="0" marR="0" marT="0" marB="0" anchor="ctr">
                    <a:solidFill>
                      <a:schemeClr val="accent6">
                        <a:lumMod val="20000"/>
                        <a:lumOff val="80000"/>
                      </a:schemeClr>
                    </a:solidFill>
                  </a:tcPr>
                </a:tc>
                <a:tc hMerge="1">
                  <a:txBody>
                    <a:bodyPr/>
                    <a:lstStyle/>
                    <a:p>
                      <a:endParaRPr lang="en-US"/>
                    </a:p>
                  </a:txBody>
                  <a:tcPr>
                    <a:solidFill>
                      <a:schemeClr val="accent6">
                        <a:lumMod val="20000"/>
                        <a:lumOff val="80000"/>
                      </a:schemeClr>
                    </a:solidFill>
                  </a:tcPr>
                </a:tc>
                <a:tc gridSpan="2">
                  <a:txBody>
                    <a:bodyPr/>
                    <a:lstStyle/>
                    <a:p>
                      <a:pPr algn="ctr" fontAlgn="b"/>
                      <a:r>
                        <a:rPr lang="en-US" sz="1100" b="1" i="0" u="none" strike="noStrike">
                          <a:solidFill>
                            <a:srgbClr val="000000"/>
                          </a:solidFill>
                          <a:effectLst/>
                          <a:latin typeface="+mn-lt"/>
                        </a:rPr>
                        <a:t>2020</a:t>
                      </a:r>
                    </a:p>
                  </a:txBody>
                  <a:tcPr marL="0" marR="0" marT="0" marB="0" anchor="ctr">
                    <a:solidFill>
                      <a:schemeClr val="accent6">
                        <a:lumMod val="20000"/>
                        <a:lumOff val="80000"/>
                      </a:schemeClr>
                    </a:solidFill>
                  </a:tcPr>
                </a:tc>
                <a:tc hMerge="1">
                  <a:txBody>
                    <a:bodyPr/>
                    <a:lstStyle/>
                    <a:p>
                      <a:endParaRPr lang="en-US"/>
                    </a:p>
                  </a:txBody>
                  <a:tcPr>
                    <a:solidFill>
                      <a:schemeClr val="accent6">
                        <a:lumMod val="20000"/>
                        <a:lumOff val="80000"/>
                      </a:schemeClr>
                    </a:solidFill>
                  </a:tcPr>
                </a:tc>
                <a:tc gridSpan="2">
                  <a:txBody>
                    <a:bodyPr/>
                    <a:lstStyle/>
                    <a:p>
                      <a:pPr algn="ctr" fontAlgn="b"/>
                      <a:r>
                        <a:rPr lang="en-US" sz="1100" b="1" i="0" u="none" strike="noStrike">
                          <a:solidFill>
                            <a:srgbClr val="000000"/>
                          </a:solidFill>
                          <a:effectLst/>
                          <a:latin typeface="+mn-lt"/>
                        </a:rPr>
                        <a:t>2021</a:t>
                      </a:r>
                    </a:p>
                  </a:txBody>
                  <a:tcPr marL="0" marR="0" marT="0" marB="0" anchor="ctr">
                    <a:solidFill>
                      <a:schemeClr val="accent6">
                        <a:lumMod val="20000"/>
                        <a:lumOff val="80000"/>
                      </a:schemeClr>
                    </a:solidFill>
                  </a:tcPr>
                </a:tc>
                <a:tc hMerge="1">
                  <a:txBody>
                    <a:bodyPr/>
                    <a:lstStyle/>
                    <a:p>
                      <a:pPr algn="ctr" fontAlgn="b"/>
                      <a:endParaRPr lang="en-US" sz="1100" b="1" i="0" u="none" strike="noStrike">
                        <a:solidFill>
                          <a:srgbClr val="000000"/>
                        </a:solidFill>
                        <a:effectLst/>
                        <a:latin typeface="+mn-lt"/>
                      </a:endParaRPr>
                    </a:p>
                  </a:txBody>
                  <a:tcPr marL="0" marR="0" marT="0" marB="0" anchor="ctr">
                    <a:solidFill>
                      <a:schemeClr val="accent6">
                        <a:lumMod val="20000"/>
                        <a:lumOff val="80000"/>
                      </a:schemeClr>
                    </a:solidFill>
                  </a:tcPr>
                </a:tc>
                <a:tc gridSpan="2">
                  <a:txBody>
                    <a:bodyPr/>
                    <a:lstStyle/>
                    <a:p>
                      <a:pPr algn="ctr" fontAlgn="b"/>
                      <a:r>
                        <a:rPr lang="en-US" sz="1100" b="1" i="0" u="none" strike="noStrike">
                          <a:solidFill>
                            <a:srgbClr val="000000"/>
                          </a:solidFill>
                          <a:effectLst/>
                          <a:latin typeface="+mn-lt"/>
                        </a:rPr>
                        <a:t>2021 vs 2019 % Change</a:t>
                      </a:r>
                    </a:p>
                  </a:txBody>
                  <a:tcPr marL="0" marR="0" marT="0" marB="0" anchor="ctr">
                    <a:solidFill>
                      <a:schemeClr val="accent6">
                        <a:lumMod val="20000"/>
                        <a:lumOff val="80000"/>
                      </a:schemeClr>
                    </a:solidFill>
                  </a:tcPr>
                </a:tc>
                <a:tc hMerge="1">
                  <a:txBody>
                    <a:bodyPr/>
                    <a:lstStyle/>
                    <a:p>
                      <a:endParaRPr lang="en-US"/>
                    </a:p>
                  </a:txBody>
                  <a:tcPr>
                    <a:solidFill>
                      <a:schemeClr val="accent6">
                        <a:lumMod val="20000"/>
                        <a:lumOff val="80000"/>
                      </a:schemeClr>
                    </a:solidFill>
                  </a:tcPr>
                </a:tc>
                <a:extLst>
                  <a:ext uri="{0D108BD9-81ED-4DB2-BD59-A6C34878D82A}">
                    <a16:rowId xmlns:a16="http://schemas.microsoft.com/office/drawing/2014/main" val="1841253853"/>
                  </a:ext>
                </a:extLst>
              </a:tr>
              <a:tr h="436044">
                <a:tc>
                  <a:txBody>
                    <a:bodyPr/>
                    <a:lstStyle/>
                    <a:p>
                      <a:pPr algn="ctr" fontAlgn="b"/>
                      <a:r>
                        <a:rPr lang="en-US" sz="1100" b="1" i="0" u="none" strike="noStrike">
                          <a:solidFill>
                            <a:srgbClr val="000000"/>
                          </a:solidFill>
                          <a:effectLst/>
                          <a:latin typeface="+mn-lt"/>
                        </a:rPr>
                        <a:t>Average PMPY</a:t>
                      </a:r>
                    </a:p>
                  </a:txBody>
                  <a:tcPr marL="0" marR="0" marT="0" marB="0" anchor="ctr">
                    <a:solidFill>
                      <a:schemeClr val="accent6">
                        <a:lumMod val="20000"/>
                        <a:lumOff val="80000"/>
                      </a:schemeClr>
                    </a:solidFill>
                  </a:tcPr>
                </a:tc>
                <a:tc>
                  <a:txBody>
                    <a:bodyPr/>
                    <a:lstStyle/>
                    <a:p>
                      <a:pPr algn="ctr" fontAlgn="b"/>
                      <a:r>
                        <a:rPr lang="en-US" sz="1100" b="0" i="0" u="none" strike="noStrike">
                          <a:solidFill>
                            <a:srgbClr val="000000"/>
                          </a:solidFill>
                          <a:effectLst/>
                          <a:latin typeface="+mn-lt"/>
                        </a:rPr>
                        <a:t>With disabilities²</a:t>
                      </a:r>
                    </a:p>
                  </a:txBody>
                  <a:tcPr marL="0" marR="0" marT="0" marB="0" anchor="ctr">
                    <a:solidFill>
                      <a:schemeClr val="tx2">
                        <a:lumMod val="10000"/>
                        <a:lumOff val="90000"/>
                      </a:schemeClr>
                    </a:solidFill>
                  </a:tcPr>
                </a:tc>
                <a:tc>
                  <a:txBody>
                    <a:bodyPr/>
                    <a:lstStyle/>
                    <a:p>
                      <a:pPr algn="ctr" fontAlgn="b"/>
                      <a:r>
                        <a:rPr lang="en-US" sz="1100" b="0" i="0" u="none" strike="noStrike">
                          <a:solidFill>
                            <a:srgbClr val="000000"/>
                          </a:solidFill>
                          <a:effectLst/>
                          <a:latin typeface="+mn-lt"/>
                        </a:rPr>
                        <a:t>Without disabilities²</a:t>
                      </a:r>
                    </a:p>
                  </a:txBody>
                  <a:tcPr marL="0" marR="0" marT="0" marB="0" anchor="ctr">
                    <a:solidFill>
                      <a:schemeClr val="tx2">
                        <a:lumMod val="10000"/>
                        <a:lumOff val="90000"/>
                      </a:schemeClr>
                    </a:solidFill>
                  </a:tcPr>
                </a:tc>
                <a:tc>
                  <a:txBody>
                    <a:bodyPr/>
                    <a:lstStyle/>
                    <a:p>
                      <a:pPr algn="ctr" fontAlgn="b"/>
                      <a:r>
                        <a:rPr lang="en-US" sz="1100" b="0" i="0" u="none" strike="noStrike">
                          <a:solidFill>
                            <a:srgbClr val="000000"/>
                          </a:solidFill>
                          <a:effectLst/>
                          <a:latin typeface="+mn-lt"/>
                        </a:rPr>
                        <a:t>With disabilities²</a:t>
                      </a:r>
                    </a:p>
                  </a:txBody>
                  <a:tcPr marL="0" marR="0" marT="0" marB="0" anchor="ctr">
                    <a:solidFill>
                      <a:schemeClr val="tx2">
                        <a:lumMod val="10000"/>
                        <a:lumOff val="90000"/>
                      </a:schemeClr>
                    </a:solidFill>
                  </a:tcPr>
                </a:tc>
                <a:tc>
                  <a:txBody>
                    <a:bodyPr/>
                    <a:lstStyle/>
                    <a:p>
                      <a:pPr algn="ctr" fontAlgn="b"/>
                      <a:r>
                        <a:rPr lang="en-US" sz="1100" b="0" i="0" u="none" strike="noStrike">
                          <a:solidFill>
                            <a:srgbClr val="000000"/>
                          </a:solidFill>
                          <a:effectLst/>
                          <a:latin typeface="+mn-lt"/>
                        </a:rPr>
                        <a:t>Without disabilities²</a:t>
                      </a:r>
                    </a:p>
                  </a:txBody>
                  <a:tcPr marL="0" marR="0" marT="0" marB="0" anchor="ctr">
                    <a:solidFill>
                      <a:schemeClr val="tx2">
                        <a:lumMod val="10000"/>
                        <a:lumOff val="90000"/>
                      </a:schemeClr>
                    </a:solidFill>
                  </a:tcPr>
                </a:tc>
                <a:tc>
                  <a:txBody>
                    <a:bodyPr/>
                    <a:lstStyle/>
                    <a:p>
                      <a:pPr algn="ctr" fontAlgn="b"/>
                      <a:r>
                        <a:rPr lang="en-US" sz="1100" b="0" i="0" u="none" strike="noStrike">
                          <a:solidFill>
                            <a:srgbClr val="000000"/>
                          </a:solidFill>
                          <a:effectLst/>
                          <a:latin typeface="+mn-lt"/>
                        </a:rPr>
                        <a:t>With disabilities²</a:t>
                      </a:r>
                    </a:p>
                  </a:txBody>
                  <a:tcPr marL="0" marR="0" marT="0" marB="0" anchor="ctr">
                    <a:solidFill>
                      <a:schemeClr val="tx2">
                        <a:lumMod val="10000"/>
                        <a:lumOff val="90000"/>
                      </a:schemeClr>
                    </a:solidFill>
                  </a:tcPr>
                </a:tc>
                <a:tc>
                  <a:txBody>
                    <a:bodyPr/>
                    <a:lstStyle/>
                    <a:p>
                      <a:pPr algn="ctr" fontAlgn="b"/>
                      <a:r>
                        <a:rPr lang="en-US" sz="1100" b="0" i="0" u="none" strike="noStrike">
                          <a:solidFill>
                            <a:srgbClr val="000000"/>
                          </a:solidFill>
                          <a:effectLst/>
                          <a:latin typeface="+mn-lt"/>
                        </a:rPr>
                        <a:t>Without disabilities²</a:t>
                      </a:r>
                    </a:p>
                  </a:txBody>
                  <a:tcPr marL="0" marR="0" marT="0" marB="0" anchor="ctr">
                    <a:solidFill>
                      <a:schemeClr val="tx2">
                        <a:lumMod val="10000"/>
                        <a:lumOff val="90000"/>
                      </a:schemeClr>
                    </a:solidFill>
                  </a:tcPr>
                </a:tc>
                <a:tc>
                  <a:txBody>
                    <a:bodyPr/>
                    <a:lstStyle/>
                    <a:p>
                      <a:pPr algn="ctr" fontAlgn="b"/>
                      <a:r>
                        <a:rPr lang="en-US" sz="1100" b="0" i="0" u="none" strike="noStrike">
                          <a:solidFill>
                            <a:srgbClr val="000000"/>
                          </a:solidFill>
                          <a:effectLst/>
                          <a:latin typeface="+mn-lt"/>
                        </a:rPr>
                        <a:t>With disabilities²</a:t>
                      </a:r>
                    </a:p>
                  </a:txBody>
                  <a:tcPr marL="0" marR="0" marT="0" marB="0" anchor="ctr">
                    <a:solidFill>
                      <a:schemeClr val="tx2">
                        <a:lumMod val="10000"/>
                        <a:lumOff val="90000"/>
                      </a:schemeClr>
                    </a:solidFill>
                  </a:tcPr>
                </a:tc>
                <a:tc>
                  <a:txBody>
                    <a:bodyPr/>
                    <a:lstStyle/>
                    <a:p>
                      <a:pPr algn="ctr" fontAlgn="b"/>
                      <a:r>
                        <a:rPr lang="en-US" sz="1100" b="0" i="0" u="none" strike="noStrike">
                          <a:solidFill>
                            <a:srgbClr val="000000"/>
                          </a:solidFill>
                          <a:effectLst/>
                          <a:latin typeface="+mn-lt"/>
                        </a:rPr>
                        <a:t>Without disabilities²</a:t>
                      </a:r>
                    </a:p>
                  </a:txBody>
                  <a:tcPr marL="0" marR="0" marT="0" marB="0" anchor="ctr">
                    <a:solidFill>
                      <a:schemeClr val="tx2">
                        <a:lumMod val="10000"/>
                        <a:lumOff val="90000"/>
                      </a:schemeClr>
                    </a:solidFill>
                  </a:tcPr>
                </a:tc>
                <a:extLst>
                  <a:ext uri="{0D108BD9-81ED-4DB2-BD59-A6C34878D82A}">
                    <a16:rowId xmlns:a16="http://schemas.microsoft.com/office/drawing/2014/main" val="1401852918"/>
                  </a:ext>
                </a:extLst>
              </a:tr>
              <a:tr h="558692">
                <a:tc>
                  <a:txBody>
                    <a:bodyPr/>
                    <a:lstStyle/>
                    <a:p>
                      <a:pPr algn="ctr" fontAlgn="b"/>
                      <a:r>
                        <a:rPr lang="en-US" sz="1100" b="0" i="0" u="none" strike="noStrike">
                          <a:solidFill>
                            <a:srgbClr val="000000"/>
                          </a:solidFill>
                          <a:effectLst/>
                          <a:latin typeface="+mn-lt"/>
                        </a:rPr>
                        <a:t>Adults</a:t>
                      </a:r>
                    </a:p>
                  </a:txBody>
                  <a:tcPr marL="0" marR="0" marT="0" marB="0" anchor="ctr">
                    <a:solidFill>
                      <a:schemeClr val="tx2">
                        <a:lumMod val="10000"/>
                        <a:lumOff val="90000"/>
                      </a:schemeClr>
                    </a:solidFill>
                  </a:tcPr>
                </a:tc>
                <a:tc>
                  <a:txBody>
                    <a:bodyPr/>
                    <a:lstStyle/>
                    <a:p>
                      <a:pPr algn="ctr" fontAlgn="b"/>
                      <a:r>
                        <a:rPr lang="en-US" sz="1100" b="0" i="0" u="none" strike="noStrike">
                          <a:solidFill>
                            <a:srgbClr val="000000"/>
                          </a:solidFill>
                          <a:effectLst/>
                          <a:latin typeface="+mn-lt"/>
                        </a:rPr>
                        <a:t>~$20,100 </a:t>
                      </a:r>
                    </a:p>
                  </a:txBody>
                  <a:tcPr marL="0" marR="0" marT="0" marB="0" anchor="ctr">
                    <a:noFill/>
                  </a:tcPr>
                </a:tc>
                <a:tc>
                  <a:txBody>
                    <a:bodyPr/>
                    <a:lstStyle/>
                    <a:p>
                      <a:pPr algn="ctr" fontAlgn="b"/>
                      <a:r>
                        <a:rPr lang="en-US" sz="1100" b="0" i="0" u="none" strike="noStrike">
                          <a:solidFill>
                            <a:srgbClr val="000000"/>
                          </a:solidFill>
                          <a:effectLst/>
                          <a:latin typeface="+mn-lt"/>
                        </a:rPr>
                        <a:t>~$6,600</a:t>
                      </a:r>
                    </a:p>
                  </a:txBody>
                  <a:tcPr marL="0" marR="0" marT="0" marB="0" anchor="ctr">
                    <a:lnR w="12700" cap="flat" cmpd="sng" algn="ctr">
                      <a:solidFill>
                        <a:schemeClr val="tx2">
                          <a:lumMod val="10000"/>
                          <a:lumOff val="90000"/>
                        </a:schemeClr>
                      </a:solidFill>
                      <a:prstDash val="solid"/>
                      <a:round/>
                      <a:headEnd type="none" w="med" len="med"/>
                      <a:tailEnd type="none" w="med" len="med"/>
                    </a:lnR>
                    <a:noFill/>
                  </a:tcPr>
                </a:tc>
                <a:tc>
                  <a:txBody>
                    <a:bodyPr/>
                    <a:lstStyle/>
                    <a:p>
                      <a:pPr algn="ctr" fontAlgn="b"/>
                      <a:r>
                        <a:rPr lang="en-US" sz="1100" b="0" i="0" u="none" strike="noStrike">
                          <a:solidFill>
                            <a:srgbClr val="000000"/>
                          </a:solidFill>
                          <a:effectLst/>
                          <a:latin typeface="+mn-lt"/>
                        </a:rPr>
                        <a:t>~$20,300 </a:t>
                      </a:r>
                    </a:p>
                  </a:txBody>
                  <a:tcPr marL="0" marR="0" marT="0" marB="0" anchor="ctr">
                    <a:lnL w="12700" cap="flat" cmpd="sng" algn="ctr">
                      <a:solidFill>
                        <a:schemeClr val="tx2">
                          <a:lumMod val="10000"/>
                          <a:lumOff val="90000"/>
                        </a:schemeClr>
                      </a:solidFill>
                      <a:prstDash val="solid"/>
                      <a:round/>
                      <a:headEnd type="none" w="med" len="med"/>
                      <a:tailEnd type="none" w="med" len="med"/>
                    </a:lnL>
                    <a:noFill/>
                  </a:tcPr>
                </a:tc>
                <a:tc>
                  <a:txBody>
                    <a:bodyPr/>
                    <a:lstStyle/>
                    <a:p>
                      <a:pPr algn="ctr" fontAlgn="b"/>
                      <a:r>
                        <a:rPr lang="en-US" sz="1100" b="0" i="0" u="none" strike="noStrike">
                          <a:solidFill>
                            <a:srgbClr val="000000"/>
                          </a:solidFill>
                          <a:effectLst/>
                          <a:latin typeface="+mn-lt"/>
                        </a:rPr>
                        <a:t>~$6,600</a:t>
                      </a:r>
                    </a:p>
                  </a:txBody>
                  <a:tcPr marL="0" marR="0" marT="0" marB="0" anchor="ctr">
                    <a:lnR w="12700" cap="flat" cmpd="sng" algn="ctr">
                      <a:solidFill>
                        <a:schemeClr val="tx2">
                          <a:lumMod val="10000"/>
                          <a:lumOff val="90000"/>
                        </a:schemeClr>
                      </a:solidFill>
                      <a:prstDash val="solid"/>
                      <a:round/>
                      <a:headEnd type="none" w="med" len="med"/>
                      <a:tailEnd type="none" w="med" len="med"/>
                    </a:lnR>
                    <a:noFill/>
                  </a:tcPr>
                </a:tc>
                <a:tc>
                  <a:txBody>
                    <a:bodyPr/>
                    <a:lstStyle/>
                    <a:p>
                      <a:pPr algn="ctr" fontAlgn="b"/>
                      <a:r>
                        <a:rPr lang="en-US" sz="1100" b="0" i="0" u="none" strike="noStrike">
                          <a:solidFill>
                            <a:srgbClr val="000000"/>
                          </a:solidFill>
                          <a:effectLst/>
                          <a:latin typeface="+mn-lt"/>
                        </a:rPr>
                        <a:t>~$21,100 </a:t>
                      </a:r>
                    </a:p>
                  </a:txBody>
                  <a:tcPr marL="0" marR="0" marT="0" marB="0" anchor="ctr">
                    <a:lnL w="12700" cap="flat" cmpd="sng" algn="ctr">
                      <a:solidFill>
                        <a:schemeClr val="tx2">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noFill/>
                  </a:tcPr>
                </a:tc>
                <a:tc>
                  <a:txBody>
                    <a:bodyPr/>
                    <a:lstStyle/>
                    <a:p>
                      <a:pPr algn="ctr" fontAlgn="b"/>
                      <a:r>
                        <a:rPr lang="en-US" sz="1100" b="0" i="0" u="none" strike="noStrike">
                          <a:solidFill>
                            <a:srgbClr val="000000"/>
                          </a:solidFill>
                          <a:effectLst/>
                          <a:latin typeface="+mn-lt"/>
                        </a:rPr>
                        <a:t>~$6,700</a:t>
                      </a:r>
                    </a:p>
                  </a:txBody>
                  <a:tcPr marL="0" marR="0" marT="0" marB="0" anchor="ctr">
                    <a:lnL w="12700" cap="flat" cmpd="sng" algn="ctr">
                      <a:solidFill>
                        <a:schemeClr val="tx2">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noFill/>
                  </a:tcPr>
                </a:tc>
                <a:tc>
                  <a:txBody>
                    <a:bodyPr/>
                    <a:lstStyle/>
                    <a:p>
                      <a:pPr algn="ctr" fontAlgn="b"/>
                      <a:r>
                        <a:rPr lang="en-US" sz="1100" b="0" i="0" u="none" strike="noStrike">
                          <a:solidFill>
                            <a:srgbClr val="000000"/>
                          </a:solidFill>
                          <a:effectLst/>
                          <a:latin typeface="+mn-lt"/>
                        </a:rPr>
                        <a:t>5%</a:t>
                      </a:r>
                    </a:p>
                  </a:txBody>
                  <a:tcPr marL="0" marR="0" marT="0" marB="0" anchor="ctr">
                    <a:lnL w="12700" cap="flat" cmpd="sng" algn="ctr">
                      <a:solidFill>
                        <a:schemeClr val="tx2">
                          <a:lumMod val="10000"/>
                          <a:lumOff val="90000"/>
                        </a:schemeClr>
                      </a:solidFill>
                      <a:prstDash val="solid"/>
                      <a:round/>
                      <a:headEnd type="none" w="med" len="med"/>
                      <a:tailEnd type="none" w="med" len="med"/>
                    </a:lnL>
                    <a:noFill/>
                  </a:tcPr>
                </a:tc>
                <a:tc>
                  <a:txBody>
                    <a:bodyPr/>
                    <a:lstStyle/>
                    <a:p>
                      <a:pPr algn="ctr" fontAlgn="b"/>
                      <a:r>
                        <a:rPr lang="en-US" sz="1100" b="0" i="0" u="none" strike="noStrike">
                          <a:solidFill>
                            <a:srgbClr val="000000"/>
                          </a:solidFill>
                          <a:effectLst/>
                          <a:latin typeface="+mn-lt"/>
                        </a:rPr>
                        <a:t>1%</a:t>
                      </a:r>
                    </a:p>
                  </a:txBody>
                  <a:tcPr marL="0" marR="0" marT="0" marB="0" anchor="ctr">
                    <a:lnR w="12700" cap="flat" cmpd="sng" algn="ctr">
                      <a:solidFill>
                        <a:schemeClr val="tx2">
                          <a:lumMod val="10000"/>
                          <a:lumOff val="90000"/>
                        </a:schemeClr>
                      </a:solidFill>
                      <a:prstDash val="solid"/>
                      <a:round/>
                      <a:headEnd type="none" w="med" len="med"/>
                      <a:tailEnd type="none" w="med" len="med"/>
                    </a:lnR>
                    <a:noFill/>
                  </a:tcPr>
                </a:tc>
                <a:extLst>
                  <a:ext uri="{0D108BD9-81ED-4DB2-BD59-A6C34878D82A}">
                    <a16:rowId xmlns:a16="http://schemas.microsoft.com/office/drawing/2014/main" val="278609518"/>
                  </a:ext>
                </a:extLst>
              </a:tr>
              <a:tr h="558692">
                <a:tc>
                  <a:txBody>
                    <a:bodyPr/>
                    <a:lstStyle/>
                    <a:p>
                      <a:pPr algn="ctr" fontAlgn="b"/>
                      <a:r>
                        <a:rPr lang="en-US" sz="1100" b="0" i="0" u="none" strike="noStrike">
                          <a:solidFill>
                            <a:srgbClr val="000000"/>
                          </a:solidFill>
                          <a:effectLst/>
                          <a:latin typeface="+mn-lt"/>
                        </a:rPr>
                        <a:t>Children</a:t>
                      </a:r>
                    </a:p>
                  </a:txBody>
                  <a:tcPr marL="0" marR="0" marT="0" marB="0" anchor="ctr">
                    <a:solidFill>
                      <a:schemeClr val="tx2">
                        <a:lumMod val="10000"/>
                        <a:lumOff val="90000"/>
                      </a:schemeClr>
                    </a:solidFill>
                  </a:tcPr>
                </a:tc>
                <a:tc>
                  <a:txBody>
                    <a:bodyPr/>
                    <a:lstStyle/>
                    <a:p>
                      <a:pPr algn="ctr" fontAlgn="b"/>
                      <a:r>
                        <a:rPr lang="en-US" sz="1100" b="0" i="0" u="none" strike="noStrike">
                          <a:solidFill>
                            <a:srgbClr val="000000"/>
                          </a:solidFill>
                          <a:effectLst/>
                          <a:latin typeface="+mn-lt"/>
                        </a:rPr>
                        <a:t>~$10,700 </a:t>
                      </a:r>
                    </a:p>
                  </a:txBody>
                  <a:tcPr marL="0" marR="0" marT="0" marB="0" anchor="ctr">
                    <a:lnB w="12700" cap="flat" cmpd="sng" algn="ctr">
                      <a:solidFill>
                        <a:schemeClr val="tx2">
                          <a:lumMod val="10000"/>
                          <a:lumOff val="90000"/>
                        </a:schemeClr>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mn-lt"/>
                        </a:rPr>
                        <a:t>~$2,500 </a:t>
                      </a:r>
                    </a:p>
                  </a:txBody>
                  <a:tcPr marL="0" marR="0" marT="0" marB="0" anchor="ctr">
                    <a:lnR w="12700" cap="flat" cmpd="sng" algn="ctr">
                      <a:solidFill>
                        <a:schemeClr val="tx2">
                          <a:lumMod val="10000"/>
                          <a:lumOff val="90000"/>
                        </a:schemeClr>
                      </a:solidFill>
                      <a:prstDash val="solid"/>
                      <a:round/>
                      <a:headEnd type="none" w="med" len="med"/>
                      <a:tailEnd type="none" w="med" len="med"/>
                    </a:lnR>
                    <a:lnB w="12700" cap="flat" cmpd="sng" algn="ctr">
                      <a:solidFill>
                        <a:schemeClr val="tx2">
                          <a:lumMod val="10000"/>
                          <a:lumOff val="90000"/>
                        </a:schemeClr>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mn-lt"/>
                        </a:rPr>
                        <a:t>~$10,100 </a:t>
                      </a:r>
                    </a:p>
                  </a:txBody>
                  <a:tcPr marL="0" marR="0" marT="0" marB="0" anchor="ctr">
                    <a:lnL w="12700" cap="flat" cmpd="sng" algn="ctr">
                      <a:solidFill>
                        <a:schemeClr val="tx2">
                          <a:lumMod val="10000"/>
                          <a:lumOff val="90000"/>
                        </a:schemeClr>
                      </a:solidFill>
                      <a:prstDash val="solid"/>
                      <a:round/>
                      <a:headEnd type="none" w="med" len="med"/>
                      <a:tailEnd type="none" w="med" len="med"/>
                    </a:lnL>
                    <a:lnB w="12700" cap="flat" cmpd="sng" algn="ctr">
                      <a:solidFill>
                        <a:schemeClr val="tx2">
                          <a:lumMod val="10000"/>
                          <a:lumOff val="90000"/>
                        </a:schemeClr>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mn-lt"/>
                        </a:rPr>
                        <a:t>~$2,300 </a:t>
                      </a:r>
                    </a:p>
                  </a:txBody>
                  <a:tcPr marL="0" marR="0" marT="0" marB="0" anchor="ctr">
                    <a:lnR w="12700" cap="flat" cmpd="sng" algn="ctr">
                      <a:solidFill>
                        <a:schemeClr val="tx2">
                          <a:lumMod val="10000"/>
                          <a:lumOff val="90000"/>
                        </a:schemeClr>
                      </a:solidFill>
                      <a:prstDash val="solid"/>
                      <a:round/>
                      <a:headEnd type="none" w="med" len="med"/>
                      <a:tailEnd type="none" w="med" len="med"/>
                    </a:lnR>
                    <a:lnB w="12700" cap="flat" cmpd="sng" algn="ctr">
                      <a:solidFill>
                        <a:schemeClr val="tx2">
                          <a:lumMod val="10000"/>
                          <a:lumOff val="90000"/>
                        </a:schemeClr>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mn-lt"/>
                        </a:rPr>
                        <a:t>~$10,400 </a:t>
                      </a:r>
                    </a:p>
                  </a:txBody>
                  <a:tcPr marL="0" marR="0" marT="0" marB="0" anchor="ctr">
                    <a:lnL w="12700" cap="flat" cmpd="sng" algn="ctr">
                      <a:solidFill>
                        <a:schemeClr val="tx2">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B w="12700" cap="flat" cmpd="sng" algn="ctr">
                      <a:solidFill>
                        <a:schemeClr val="tx2">
                          <a:lumMod val="10000"/>
                          <a:lumOff val="90000"/>
                        </a:schemeClr>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mn-lt"/>
                        </a:rPr>
                        <a:t>~$2,200 </a:t>
                      </a:r>
                    </a:p>
                  </a:txBody>
                  <a:tcPr marL="0" marR="0" marT="0" marB="0" anchor="ctr">
                    <a:lnL w="12700" cap="flat" cmpd="sng" algn="ctr">
                      <a:solidFill>
                        <a:schemeClr val="tx2">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B w="12700" cap="flat" cmpd="sng" algn="ctr">
                      <a:solidFill>
                        <a:schemeClr val="tx2">
                          <a:lumMod val="10000"/>
                          <a:lumOff val="90000"/>
                        </a:schemeClr>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mn-lt"/>
                        </a:rPr>
                        <a:t>-3%</a:t>
                      </a:r>
                    </a:p>
                  </a:txBody>
                  <a:tcPr marL="0" marR="0" marT="0" marB="0" anchor="ctr">
                    <a:lnL w="12700" cap="flat" cmpd="sng" algn="ctr">
                      <a:solidFill>
                        <a:schemeClr val="tx2">
                          <a:lumMod val="10000"/>
                          <a:lumOff val="90000"/>
                        </a:schemeClr>
                      </a:solidFill>
                      <a:prstDash val="solid"/>
                      <a:round/>
                      <a:headEnd type="none" w="med" len="med"/>
                      <a:tailEnd type="none" w="med" len="med"/>
                    </a:lnL>
                    <a:lnB w="12700" cap="flat" cmpd="sng" algn="ctr">
                      <a:solidFill>
                        <a:schemeClr val="tx2">
                          <a:lumMod val="10000"/>
                          <a:lumOff val="90000"/>
                        </a:schemeClr>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mn-lt"/>
                        </a:rPr>
                        <a:t>-12%</a:t>
                      </a:r>
                    </a:p>
                  </a:txBody>
                  <a:tcPr marL="0" marR="0" marT="0" marB="0" anchor="ctr">
                    <a:lnR w="12700" cap="flat" cmpd="sng" algn="ctr">
                      <a:solidFill>
                        <a:schemeClr val="tx2">
                          <a:lumMod val="10000"/>
                          <a:lumOff val="90000"/>
                        </a:schemeClr>
                      </a:solidFill>
                      <a:prstDash val="solid"/>
                      <a:round/>
                      <a:headEnd type="none" w="med" len="med"/>
                      <a:tailEnd type="none" w="med" len="med"/>
                    </a:lnR>
                    <a:lnB w="12700" cap="flat" cmpd="sng" algn="ctr">
                      <a:solidFill>
                        <a:schemeClr val="tx2">
                          <a:lumMod val="10000"/>
                          <a:lumOff val="90000"/>
                        </a:schemeClr>
                      </a:solidFill>
                      <a:prstDash val="solid"/>
                      <a:round/>
                      <a:headEnd type="none" w="med" len="med"/>
                      <a:tailEnd type="none" w="med" len="med"/>
                    </a:lnB>
                    <a:noFill/>
                  </a:tcPr>
                </a:tc>
                <a:extLst>
                  <a:ext uri="{0D108BD9-81ED-4DB2-BD59-A6C34878D82A}">
                    <a16:rowId xmlns:a16="http://schemas.microsoft.com/office/drawing/2014/main" val="1231489420"/>
                  </a:ext>
                </a:extLst>
              </a:tr>
            </a:tbl>
          </a:graphicData>
        </a:graphic>
      </p:graphicFrame>
      <p:grpSp>
        <p:nvGrpSpPr>
          <p:cNvPr id="9" name="Group 8">
            <a:extLst>
              <a:ext uri="{FF2B5EF4-FFF2-40B4-BE49-F238E27FC236}">
                <a16:creationId xmlns:a16="http://schemas.microsoft.com/office/drawing/2014/main" id="{2DD6C593-9302-4CBF-AB8D-02711530BA59}"/>
              </a:ext>
            </a:extLst>
          </p:cNvPr>
          <p:cNvGrpSpPr/>
          <p:nvPr/>
        </p:nvGrpSpPr>
        <p:grpSpPr>
          <a:xfrm>
            <a:off x="171453" y="2998211"/>
            <a:ext cx="7130629" cy="211143"/>
            <a:chOff x="436563" y="2747620"/>
            <a:chExt cx="3949700" cy="139606"/>
          </a:xfrm>
        </p:grpSpPr>
        <p:sp>
          <p:nvSpPr>
            <p:cNvPr id="10" name="Rectangle 286">
              <a:extLst>
                <a:ext uri="{FF2B5EF4-FFF2-40B4-BE49-F238E27FC236}">
                  <a16:creationId xmlns:a16="http://schemas.microsoft.com/office/drawing/2014/main" id="{0809FF9A-CB36-44FD-BB15-D6EF27168C87}"/>
                </a:ext>
              </a:extLst>
            </p:cNvPr>
            <p:cNvSpPr txBox="1">
              <a:spLocks noChangeArrowheads="1"/>
            </p:cNvSpPr>
            <p:nvPr/>
          </p:nvSpPr>
          <p:spPr bwMode="auto">
            <a:xfrm>
              <a:off x="436563" y="2747620"/>
              <a:ext cx="3949700" cy="13960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marL="0" indent="0" algn="l" defTabSz="89421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429" indent="-191845" algn="l" defTabSz="89421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6612" indent="-261605" algn="l" defTabSz="89421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3583" indent="-155379" algn="l" defTabSz="89421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r>
                <a:rPr lang="en-US" sz="1372" b="1" kern="0"/>
                <a:t>Trend by population type</a:t>
              </a:r>
              <a:r>
                <a:rPr lang="en-US" sz="1372" b="1" kern="0" baseline="30000"/>
                <a:t>**</a:t>
              </a:r>
              <a:endParaRPr lang="en-US" sz="1372" b="1" kern="0"/>
            </a:p>
          </p:txBody>
        </p:sp>
        <p:cxnSp>
          <p:nvCxnSpPr>
            <p:cNvPr id="11" name="Straight Connector 10">
              <a:extLst>
                <a:ext uri="{FF2B5EF4-FFF2-40B4-BE49-F238E27FC236}">
                  <a16:creationId xmlns:a16="http://schemas.microsoft.com/office/drawing/2014/main" id="{6537A2C7-32F3-4043-9D89-1077D05C5DB4}"/>
                </a:ext>
              </a:extLst>
            </p:cNvPr>
            <p:cNvCxnSpPr/>
            <p:nvPr/>
          </p:nvCxnSpPr>
          <p:spPr>
            <a:xfrm>
              <a:off x="436563" y="2887226"/>
              <a:ext cx="39497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D39554CE-20A6-4362-9CAB-B84196B5031F}"/>
              </a:ext>
            </a:extLst>
          </p:cNvPr>
          <p:cNvGrpSpPr/>
          <p:nvPr/>
        </p:nvGrpSpPr>
        <p:grpSpPr>
          <a:xfrm>
            <a:off x="171453" y="1434164"/>
            <a:ext cx="7130629" cy="211143"/>
            <a:chOff x="436563" y="2747620"/>
            <a:chExt cx="3949700" cy="139606"/>
          </a:xfrm>
        </p:grpSpPr>
        <p:sp>
          <p:nvSpPr>
            <p:cNvPr id="13" name="Rectangle 286">
              <a:extLst>
                <a:ext uri="{FF2B5EF4-FFF2-40B4-BE49-F238E27FC236}">
                  <a16:creationId xmlns:a16="http://schemas.microsoft.com/office/drawing/2014/main" id="{45EE36FE-E55A-4E31-8384-BAE521BC62AB}"/>
                </a:ext>
              </a:extLst>
            </p:cNvPr>
            <p:cNvSpPr txBox="1">
              <a:spLocks noChangeArrowheads="1"/>
            </p:cNvSpPr>
            <p:nvPr/>
          </p:nvSpPr>
          <p:spPr bwMode="auto">
            <a:xfrm>
              <a:off x="436563" y="2747620"/>
              <a:ext cx="3949700" cy="13960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marL="0" indent="0" algn="l" defTabSz="89421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429" indent="-191845" algn="l" defTabSz="89421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6612" indent="-261605" algn="l" defTabSz="89421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3583" indent="-155379" algn="l" defTabSz="89421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r>
                <a:rPr lang="en-US" sz="1372" b="1" kern="0"/>
                <a:t>Overall trend</a:t>
              </a:r>
              <a:r>
                <a:rPr lang="en-US" sz="1372" b="1" kern="0" baseline="30000"/>
                <a:t>*</a:t>
              </a:r>
              <a:endParaRPr lang="en-US" sz="1372" b="1" kern="0"/>
            </a:p>
          </p:txBody>
        </p:sp>
        <p:cxnSp>
          <p:nvCxnSpPr>
            <p:cNvPr id="14" name="Straight Connector 13">
              <a:extLst>
                <a:ext uri="{FF2B5EF4-FFF2-40B4-BE49-F238E27FC236}">
                  <a16:creationId xmlns:a16="http://schemas.microsoft.com/office/drawing/2014/main" id="{38DB03DB-5330-4003-875F-8C69F95472A7}"/>
                </a:ext>
              </a:extLst>
            </p:cNvPr>
            <p:cNvCxnSpPr/>
            <p:nvPr/>
          </p:nvCxnSpPr>
          <p:spPr>
            <a:xfrm>
              <a:off x="436563" y="2887226"/>
              <a:ext cx="39497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 name="Rectangle 14">
            <a:extLst>
              <a:ext uri="{FF2B5EF4-FFF2-40B4-BE49-F238E27FC236}">
                <a16:creationId xmlns:a16="http://schemas.microsoft.com/office/drawing/2014/main" id="{4CABF24C-CA03-46C4-83A7-B5A20821EE23}"/>
              </a:ext>
            </a:extLst>
          </p:cNvPr>
          <p:cNvSpPr/>
          <p:nvPr/>
        </p:nvSpPr>
        <p:spPr>
          <a:xfrm>
            <a:off x="104304" y="646952"/>
            <a:ext cx="8521112" cy="611672"/>
          </a:xfrm>
          <a:prstGeom prst="rect">
            <a:avLst/>
          </a:prstGeom>
          <a:solidFill>
            <a:srgbClr val="F0F7FE"/>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US" sz="1350">
                <a:solidFill>
                  <a:schemeClr val="tx1"/>
                </a:solidFill>
              </a:rPr>
              <a:t>While </a:t>
            </a:r>
            <a:r>
              <a:rPr lang="en-US" sz="1350" b="1">
                <a:solidFill>
                  <a:schemeClr val="tx1"/>
                </a:solidFill>
              </a:rPr>
              <a:t>total spend increased </a:t>
            </a:r>
            <a:r>
              <a:rPr lang="en-US" sz="1350">
                <a:solidFill>
                  <a:schemeClr val="tx1"/>
                </a:solidFill>
              </a:rPr>
              <a:t>in 2021, </a:t>
            </a:r>
            <a:r>
              <a:rPr lang="en-US" sz="1350" b="1">
                <a:solidFill>
                  <a:schemeClr val="tx1"/>
                </a:solidFill>
              </a:rPr>
              <a:t>average per member per year spending dropped </a:t>
            </a:r>
            <a:r>
              <a:rPr lang="en-US" sz="1350">
                <a:solidFill>
                  <a:schemeClr val="tx1"/>
                </a:solidFill>
              </a:rPr>
              <a:t>compared to 2019, driven by the </a:t>
            </a:r>
            <a:r>
              <a:rPr lang="en-US" sz="1350" b="1">
                <a:solidFill>
                  <a:schemeClr val="tx1"/>
                </a:solidFill>
              </a:rPr>
              <a:t>child population. </a:t>
            </a:r>
            <a:r>
              <a:rPr lang="en-US" sz="1350">
                <a:solidFill>
                  <a:schemeClr val="tx1"/>
                </a:solidFill>
              </a:rPr>
              <a:t>Adult member per year spend increased slightly from 2019 to 2021.</a:t>
            </a:r>
            <a:endParaRPr lang="en-US" sz="1350" b="1">
              <a:solidFill>
                <a:schemeClr val="tx1"/>
              </a:solidFill>
            </a:endParaRPr>
          </a:p>
        </p:txBody>
      </p:sp>
    </p:spTree>
    <p:extLst>
      <p:ext uri="{BB962C8B-B14F-4D97-AF65-F5344CB8AC3E}">
        <p14:creationId xmlns:p14="http://schemas.microsoft.com/office/powerpoint/2010/main" val="7113799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23B9C683-D7AB-44E6-AA2C-0545DA3BB93B}"/>
              </a:ext>
            </a:extLst>
          </p:cNvPr>
          <p:cNvGraphicFramePr>
            <a:graphicFrameLocks noChangeAspect="1"/>
          </p:cNvGraphicFramePr>
          <p:nvPr>
            <p:custDataLst>
              <p:tags r:id="rId1"/>
            </p:custDataLst>
          </p:nvPr>
        </p:nvGraphicFramePr>
        <p:xfrm>
          <a:off x="2116" y="1984"/>
          <a:ext cx="1588" cy="1588"/>
        </p:xfrm>
        <a:graphic>
          <a:graphicData uri="http://schemas.openxmlformats.org/presentationml/2006/ole">
            <mc:AlternateContent xmlns:mc="http://schemas.openxmlformats.org/markup-compatibility/2006">
              <mc:Choice xmlns:v="urn:schemas-microsoft-com:vml" Requires="v">
                <p:oleObj name="think-cell Slide" r:id="rId5" imgW="360" imgH="360" progId="TCLayout.ActiveDocument.1">
                  <p:embed/>
                </p:oleObj>
              </mc:Choice>
              <mc:Fallback>
                <p:oleObj name="think-cell Slide" r:id="rId5" imgW="360" imgH="360" progId="TCLayout.ActiveDocument.1">
                  <p:embed/>
                  <p:pic>
                    <p:nvPicPr>
                      <p:cNvPr id="5" name="Object 4" hidden="1">
                        <a:extLst>
                          <a:ext uri="{FF2B5EF4-FFF2-40B4-BE49-F238E27FC236}">
                            <a16:creationId xmlns:a16="http://schemas.microsoft.com/office/drawing/2014/main" id="{23B9C683-D7AB-44E6-AA2C-0545DA3BB93B}"/>
                          </a:ext>
                        </a:extLst>
                      </p:cNvPr>
                      <p:cNvPicPr/>
                      <p:nvPr/>
                    </p:nvPicPr>
                    <p:blipFill>
                      <a:blip/>
                      <a:stretch>
                        <a:fillRect/>
                      </a:stretch>
                    </p:blipFill>
                    <p:spPr>
                      <a:xfrm>
                        <a:off x="2116" y="1984"/>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69DF3A85-A535-434A-AD3F-23F34C32859A}"/>
              </a:ext>
            </a:extLst>
          </p:cNvPr>
          <p:cNvSpPr/>
          <p:nvPr>
            <p:custDataLst>
              <p:tags r:id="rId2"/>
            </p:custDataLst>
          </p:nvPr>
        </p:nvSpPr>
        <p:spPr>
          <a:xfrm>
            <a:off x="530" y="398"/>
            <a:ext cx="158730" cy="158730"/>
          </a:xfrm>
          <a:prstGeom prst="rect">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defTabSz="914206">
              <a:defRPr/>
            </a:pPr>
            <a:endParaRPr lang="en-US" sz="1900" b="1">
              <a:solidFill>
                <a:srgbClr val="000000"/>
              </a:solidFill>
              <a:latin typeface="Arial" panose="020B0604020202020204" pitchFamily="34" charset="0"/>
              <a:ea typeface="ＭＳ Ｐゴシック" panose="020B0600070205080204" pitchFamily="34" charset="-128"/>
              <a:sym typeface="Arial" panose="020B0604020202020204" pitchFamily="34" charset="0"/>
            </a:endParaRPr>
          </a:p>
        </p:txBody>
      </p:sp>
      <p:sp>
        <p:nvSpPr>
          <p:cNvPr id="17" name="TextBox 16">
            <a:extLst>
              <a:ext uri="{FF2B5EF4-FFF2-40B4-BE49-F238E27FC236}">
                <a16:creationId xmlns:a16="http://schemas.microsoft.com/office/drawing/2014/main" id="{63A9F992-376F-4819-93C1-E926E69FBDE3}"/>
              </a:ext>
            </a:extLst>
          </p:cNvPr>
          <p:cNvSpPr txBox="1"/>
          <p:nvPr/>
        </p:nvSpPr>
        <p:spPr>
          <a:xfrm>
            <a:off x="94267" y="4963463"/>
            <a:ext cx="8802599" cy="1475470"/>
          </a:xfrm>
          <a:prstGeom prst="rect">
            <a:avLst/>
          </a:prstGeom>
          <a:noFill/>
        </p:spPr>
        <p:txBody>
          <a:bodyPr wrap="square" lIns="89601" tIns="44800" rIns="89601" bIns="44800" rtlCol="0" anchor="t">
            <a:spAutoFit/>
          </a:bodyPr>
          <a:lstStyle/>
          <a:p>
            <a:pPr marL="1270" lvl="1" defTabSz="914303">
              <a:defRPr/>
            </a:pPr>
            <a:r>
              <a:rPr lang="en-US" altLang="ko-KR" sz="900" baseline="30000">
                <a:solidFill>
                  <a:srgbClr val="000000"/>
                </a:solidFill>
                <a:latin typeface="Arial"/>
                <a:ea typeface="Gulim"/>
                <a:cs typeface="Arial"/>
              </a:rPr>
              <a:t>*</a:t>
            </a:r>
            <a:r>
              <a:rPr lang="en-US" altLang="ko-KR" sz="900">
                <a:solidFill>
                  <a:srgbClr val="000000"/>
                </a:solidFill>
                <a:latin typeface="Arial"/>
                <a:ea typeface="Gulim"/>
                <a:cs typeface="Arial"/>
              </a:rPr>
              <a:t>January – December 2020 &amp; 2021 medical expenditures. Inpatient includes inpatient physical health maternity and non-maternity. Outpatient includes outpatient hospital, emergency room, and lab and radiology (facility). Pharmacy includes high-cost drugs and excludes HCV. All Other includes DME and supplies, emergency transportation, LTC, home health, and other medical services. Excludes </a:t>
            </a:r>
            <a:r>
              <a:rPr lang="en-US" altLang="ko-KR" sz="900">
                <a:latin typeface="Arial"/>
                <a:ea typeface="Gulim"/>
                <a:cs typeface="Arial"/>
              </a:rPr>
              <a:t>MCO-Administered ACOs.</a:t>
            </a:r>
          </a:p>
          <a:p>
            <a:pPr marL="1270" lvl="1" defTabSz="914303">
              <a:defRPr/>
            </a:pPr>
            <a:r>
              <a:rPr lang="en-US" altLang="ko-KR" sz="900" baseline="30000">
                <a:latin typeface="Arial"/>
                <a:ea typeface="Gulim"/>
                <a:cs typeface="Arial"/>
              </a:rPr>
              <a:t>**</a:t>
            </a:r>
            <a:r>
              <a:rPr lang="en-US" altLang="ko-KR" sz="900">
                <a:latin typeface="Arial"/>
                <a:ea typeface="Gulim"/>
                <a:cs typeface="Arial"/>
              </a:rPr>
              <a:t>The partial unified formulary unifies drug coverage across MassHealth plans for certain classes of drugs. This unification simplified prescriber </a:t>
            </a:r>
            <a:r>
              <a:rPr lang="en-US" sz="900">
                <a:latin typeface="Arial"/>
                <a:ea typeface="Gulim"/>
                <a:cs typeface="Arial"/>
              </a:rPr>
              <a:t>management, streamlined member continuity of care, and maximized savings from rebates received by MassHealth. To maximize these rebates, plans were required to shift to some higher cost drugs driving increases in plan pharmacy spend. This increased spend was fully funded through plans’ rates. Savings accrued to the state are not shown in these figures. </a:t>
            </a:r>
            <a:endParaRPr lang="en-US" altLang="ko-KR" sz="900">
              <a:latin typeface="Arial"/>
              <a:ea typeface="Gulim"/>
              <a:cs typeface="Arial"/>
            </a:endParaRPr>
          </a:p>
          <a:p>
            <a:pPr marL="1270" lvl="1" defTabSz="914303">
              <a:defRPr/>
            </a:pPr>
            <a:endParaRPr lang="en-US" altLang="ko-KR" sz="900" u="sng">
              <a:solidFill>
                <a:srgbClr val="000000"/>
              </a:solidFill>
              <a:latin typeface="Arial"/>
              <a:ea typeface="Gulim"/>
              <a:cs typeface="Arial"/>
            </a:endParaRPr>
          </a:p>
          <a:p>
            <a:pPr marL="1270" lvl="1" defTabSz="914303">
              <a:defRPr/>
            </a:pPr>
            <a:r>
              <a:rPr lang="en-US" altLang="ko-KR" sz="900" u="sng">
                <a:solidFill>
                  <a:srgbClr val="000000"/>
                </a:solidFill>
                <a:latin typeface="Arial"/>
                <a:ea typeface="Gulim"/>
                <a:cs typeface="Arial"/>
              </a:rPr>
              <a:t>Notes</a:t>
            </a:r>
            <a:r>
              <a:rPr lang="en-US" altLang="ko-KR" sz="900">
                <a:solidFill>
                  <a:srgbClr val="000000"/>
                </a:solidFill>
                <a:latin typeface="Arial"/>
                <a:ea typeface="Gulim"/>
                <a:cs typeface="Arial"/>
              </a:rPr>
              <a:t>: Total spend and PMPY figures are not directly comparable to estimates in previous annual reports. This 2021 deck utilizes a different data source than the 2019 version. The main differences from 2019 are that this deck utilizes a full year of data (2019 was annualized with data through Sep 2019), the expenses are not price normalized to the MassHealth fee schedule, HCV is excluded, and maternity supplemental is included.</a:t>
            </a:r>
          </a:p>
        </p:txBody>
      </p:sp>
      <p:grpSp>
        <p:nvGrpSpPr>
          <p:cNvPr id="12" name="Group 11">
            <a:extLst>
              <a:ext uri="{FF2B5EF4-FFF2-40B4-BE49-F238E27FC236}">
                <a16:creationId xmlns:a16="http://schemas.microsoft.com/office/drawing/2014/main" id="{D39554CE-20A6-4362-9CAB-B84196B5031F}"/>
              </a:ext>
            </a:extLst>
          </p:cNvPr>
          <p:cNvGrpSpPr/>
          <p:nvPr/>
        </p:nvGrpSpPr>
        <p:grpSpPr>
          <a:xfrm>
            <a:off x="171709" y="566579"/>
            <a:ext cx="7130208" cy="211148"/>
            <a:chOff x="436563" y="2747608"/>
            <a:chExt cx="3949700" cy="139618"/>
          </a:xfrm>
        </p:grpSpPr>
        <p:sp>
          <p:nvSpPr>
            <p:cNvPr id="13" name="Rectangle 286">
              <a:extLst>
                <a:ext uri="{FF2B5EF4-FFF2-40B4-BE49-F238E27FC236}">
                  <a16:creationId xmlns:a16="http://schemas.microsoft.com/office/drawing/2014/main" id="{45EE36FE-E55A-4E31-8384-BAE521BC62AB}"/>
                </a:ext>
              </a:extLst>
            </p:cNvPr>
            <p:cNvSpPr txBox="1">
              <a:spLocks noChangeArrowheads="1"/>
            </p:cNvSpPr>
            <p:nvPr/>
          </p:nvSpPr>
          <p:spPr bwMode="auto">
            <a:xfrm>
              <a:off x="436563" y="2747608"/>
              <a:ext cx="3949700" cy="13961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marL="0" indent="0" algn="l" defTabSz="89421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429" indent="-191845" algn="l" defTabSz="89421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6612" indent="-261605" algn="l" defTabSz="89421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3583" indent="-155379" algn="l" defTabSz="89421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defTabSz="894115">
                <a:buClr>
                  <a:srgbClr val="002960"/>
                </a:buClr>
                <a:defRPr/>
              </a:pPr>
              <a:r>
                <a:rPr lang="en-US" sz="1372" b="1" kern="0">
                  <a:solidFill>
                    <a:srgbClr val="000000"/>
                  </a:solidFill>
                  <a:latin typeface="Arial"/>
                  <a:ea typeface="ＭＳ Ｐゴシック"/>
                </a:rPr>
                <a:t>Trend by category of service</a:t>
              </a:r>
              <a:r>
                <a:rPr lang="en-US" sz="1372" b="1" kern="0" baseline="30000">
                  <a:solidFill>
                    <a:srgbClr val="000000"/>
                  </a:solidFill>
                  <a:latin typeface="Arial"/>
                  <a:ea typeface="ＭＳ Ｐゴシック"/>
                </a:rPr>
                <a:t>* </a:t>
              </a:r>
              <a:r>
                <a:rPr lang="en-US" sz="1372" kern="0">
                  <a:solidFill>
                    <a:srgbClr val="000000"/>
                  </a:solidFill>
                  <a:latin typeface="Arial"/>
                  <a:ea typeface="ＭＳ Ｐゴシック"/>
                </a:rPr>
                <a:t>(ACPP &amp; PCACO combined)</a:t>
              </a:r>
              <a:r>
                <a:rPr lang="en-US" sz="1372" b="1" kern="0">
                  <a:solidFill>
                    <a:srgbClr val="000000"/>
                  </a:solidFill>
                  <a:latin typeface="Arial"/>
                  <a:ea typeface="ＭＳ Ｐゴシック"/>
                </a:rPr>
                <a:t> </a:t>
              </a:r>
            </a:p>
          </p:txBody>
        </p:sp>
        <p:cxnSp>
          <p:nvCxnSpPr>
            <p:cNvPr id="14" name="Straight Connector 13">
              <a:extLst>
                <a:ext uri="{FF2B5EF4-FFF2-40B4-BE49-F238E27FC236}">
                  <a16:creationId xmlns:a16="http://schemas.microsoft.com/office/drawing/2014/main" id="{38DB03DB-5330-4003-875F-8C69F95472A7}"/>
                </a:ext>
              </a:extLst>
            </p:cNvPr>
            <p:cNvCxnSpPr/>
            <p:nvPr/>
          </p:nvCxnSpPr>
          <p:spPr>
            <a:xfrm>
              <a:off x="436563" y="2887226"/>
              <a:ext cx="39497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 name="Rectangle 14">
            <a:extLst>
              <a:ext uri="{FF2B5EF4-FFF2-40B4-BE49-F238E27FC236}">
                <a16:creationId xmlns:a16="http://schemas.microsoft.com/office/drawing/2014/main" id="{4CABF24C-CA03-46C4-83A7-B5A20821EE23}"/>
              </a:ext>
            </a:extLst>
          </p:cNvPr>
          <p:cNvSpPr/>
          <p:nvPr/>
        </p:nvSpPr>
        <p:spPr>
          <a:xfrm>
            <a:off x="6276813" y="898550"/>
            <a:ext cx="2510482" cy="4010193"/>
          </a:xfrm>
          <a:prstGeom prst="rect">
            <a:avLst/>
          </a:prstGeom>
          <a:solidFill>
            <a:srgbClr val="F0F7FE"/>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434" indent="-274434" defTabSz="896112">
              <a:buFont typeface="Arial" panose="020B0604020202020204" pitchFamily="34" charset="0"/>
              <a:buChar char="•"/>
              <a:defRPr/>
            </a:pPr>
            <a:r>
              <a:rPr lang="en-US" sz="1371">
                <a:solidFill>
                  <a:srgbClr val="000000"/>
                </a:solidFill>
                <a:latin typeface="Arial"/>
                <a:ea typeface="ＭＳ Ｐゴシック"/>
              </a:rPr>
              <a:t>Pharmacy was the only category to consistently trend upwards and saw the largest increase, driven by a shift to a partially unified formulary</a:t>
            </a:r>
            <a:r>
              <a:rPr lang="en-US" sz="1372" b="1" kern="0" baseline="30000">
                <a:solidFill>
                  <a:srgbClr val="000000"/>
                </a:solidFill>
                <a:latin typeface="Arial"/>
                <a:ea typeface="ＭＳ Ｐゴシック"/>
              </a:rPr>
              <a:t>**</a:t>
            </a:r>
            <a:endParaRPr lang="en-US" sz="1371">
              <a:solidFill>
                <a:srgbClr val="000000"/>
              </a:solidFill>
              <a:latin typeface="Arial"/>
              <a:ea typeface="ＭＳ Ｐゴシック"/>
            </a:endParaRPr>
          </a:p>
          <a:p>
            <a:pPr defTabSz="896112">
              <a:defRPr/>
            </a:pPr>
            <a:endParaRPr lang="en-US" sz="1371">
              <a:solidFill>
                <a:srgbClr val="000000"/>
              </a:solidFill>
              <a:latin typeface="Arial"/>
              <a:ea typeface="ＭＳ Ｐゴシック"/>
            </a:endParaRPr>
          </a:p>
          <a:p>
            <a:pPr marL="274434" indent="-274434" defTabSz="896112">
              <a:buFont typeface="Arial" panose="020B0604020202020204" pitchFamily="34" charset="0"/>
              <a:buChar char="•"/>
              <a:defRPr/>
            </a:pPr>
            <a:r>
              <a:rPr lang="en-US" sz="1371">
                <a:solidFill>
                  <a:srgbClr val="000000"/>
                </a:solidFill>
                <a:latin typeface="Arial"/>
                <a:ea typeface="ＭＳ Ｐゴシック"/>
              </a:rPr>
              <a:t>All other categories saw a decrease in cost of care during this time period. Inpatient spend saw the largest decrease, down 17% in 2021 compared to 2019</a:t>
            </a:r>
          </a:p>
          <a:p>
            <a:pPr defTabSz="896112">
              <a:defRPr/>
            </a:pPr>
            <a:endParaRPr lang="en-US" sz="1371">
              <a:solidFill>
                <a:srgbClr val="000000"/>
              </a:solidFill>
              <a:latin typeface="Arial"/>
              <a:ea typeface="ＭＳ Ｐゴシック"/>
            </a:endParaRPr>
          </a:p>
          <a:p>
            <a:pPr marL="274434" indent="-274434" defTabSz="896112">
              <a:buFont typeface="Arial" panose="020B0604020202020204" pitchFamily="34" charset="0"/>
              <a:buChar char="•"/>
              <a:defRPr/>
            </a:pPr>
            <a:r>
              <a:rPr lang="en-US" sz="1371">
                <a:solidFill>
                  <a:srgbClr val="000000"/>
                </a:solidFill>
                <a:latin typeface="Arial"/>
                <a:ea typeface="ＭＳ Ｐゴシック"/>
              </a:rPr>
              <a:t>Total spend in 2021 was impacted by </a:t>
            </a:r>
            <a:r>
              <a:rPr lang="en-US" sz="1371" b="1">
                <a:solidFill>
                  <a:srgbClr val="000000"/>
                </a:solidFill>
                <a:latin typeface="Arial"/>
                <a:ea typeface="ＭＳ Ｐゴシック"/>
              </a:rPr>
              <a:t>temporary provider rate increases</a:t>
            </a:r>
            <a:endParaRPr lang="en-US" sz="1371">
              <a:solidFill>
                <a:srgbClr val="000000"/>
              </a:solidFill>
              <a:latin typeface="Arial"/>
              <a:ea typeface="ＭＳ Ｐゴシック"/>
            </a:endParaRPr>
          </a:p>
        </p:txBody>
      </p:sp>
      <p:sp>
        <p:nvSpPr>
          <p:cNvPr id="18" name="Title 1">
            <a:extLst>
              <a:ext uri="{FF2B5EF4-FFF2-40B4-BE49-F238E27FC236}">
                <a16:creationId xmlns:a16="http://schemas.microsoft.com/office/drawing/2014/main" id="{4F0080AB-18B8-476B-92E8-375513E05899}"/>
              </a:ext>
            </a:extLst>
          </p:cNvPr>
          <p:cNvSpPr>
            <a:spLocks noGrp="1"/>
          </p:cNvSpPr>
          <p:nvPr>
            <p:ph type="title"/>
          </p:nvPr>
        </p:nvSpPr>
        <p:spPr>
          <a:xfrm>
            <a:off x="94267" y="103556"/>
            <a:ext cx="8435957" cy="553998"/>
          </a:xfrm>
        </p:spPr>
        <p:txBody>
          <a:bodyPr vert="horz"/>
          <a:lstStyle/>
          <a:p>
            <a:r>
              <a:rPr lang="en-US" sz="1800"/>
              <a:t>Total Cost of Care: Category of Service </a:t>
            </a:r>
            <a:r>
              <a:rPr lang="en-US"/>
              <a:t>B</a:t>
            </a:r>
            <a:r>
              <a:rPr lang="en-US" sz="1800"/>
              <a:t>reakdown, 2019 vs. 2020 vs. 2021</a:t>
            </a:r>
          </a:p>
        </p:txBody>
      </p:sp>
      <p:graphicFrame>
        <p:nvGraphicFramePr>
          <p:cNvPr id="21" name="Table 55">
            <a:extLst>
              <a:ext uri="{FF2B5EF4-FFF2-40B4-BE49-F238E27FC236}">
                <a16:creationId xmlns:a16="http://schemas.microsoft.com/office/drawing/2014/main" id="{797E1607-CE51-4D96-A49A-F9606B139A19}"/>
              </a:ext>
            </a:extLst>
          </p:cNvPr>
          <p:cNvGraphicFramePr>
            <a:graphicFrameLocks noGrp="1"/>
          </p:cNvGraphicFramePr>
          <p:nvPr>
            <p:extLst>
              <p:ext uri="{D42A27DB-BD31-4B8C-83A1-F6EECF244321}">
                <p14:modId xmlns:p14="http://schemas.microsoft.com/office/powerpoint/2010/main" val="2243530158"/>
              </p:ext>
            </p:extLst>
          </p:nvPr>
        </p:nvGraphicFramePr>
        <p:xfrm>
          <a:off x="169267" y="898550"/>
          <a:ext cx="5974357" cy="3933104"/>
        </p:xfrm>
        <a:graphic>
          <a:graphicData uri="http://schemas.openxmlformats.org/drawingml/2006/table">
            <a:tbl>
              <a:tblPr firstRow="1" bandRow="1">
                <a:tableStyleId>{5C22544A-7EE6-4342-B048-85BDC9FD1C3A}</a:tableStyleId>
              </a:tblPr>
              <a:tblGrid>
                <a:gridCol w="1737025">
                  <a:extLst>
                    <a:ext uri="{9D8B030D-6E8A-4147-A177-3AD203B41FA5}">
                      <a16:colId xmlns:a16="http://schemas.microsoft.com/office/drawing/2014/main" val="389020132"/>
                    </a:ext>
                  </a:extLst>
                </a:gridCol>
                <a:gridCol w="976393">
                  <a:extLst>
                    <a:ext uri="{9D8B030D-6E8A-4147-A177-3AD203B41FA5}">
                      <a16:colId xmlns:a16="http://schemas.microsoft.com/office/drawing/2014/main" val="2680871741"/>
                    </a:ext>
                  </a:extLst>
                </a:gridCol>
                <a:gridCol w="976393">
                  <a:extLst>
                    <a:ext uri="{9D8B030D-6E8A-4147-A177-3AD203B41FA5}">
                      <a16:colId xmlns:a16="http://schemas.microsoft.com/office/drawing/2014/main" val="3572464053"/>
                    </a:ext>
                  </a:extLst>
                </a:gridCol>
                <a:gridCol w="976393">
                  <a:extLst>
                    <a:ext uri="{9D8B030D-6E8A-4147-A177-3AD203B41FA5}">
                      <a16:colId xmlns:a16="http://schemas.microsoft.com/office/drawing/2014/main" val="2064786942"/>
                    </a:ext>
                  </a:extLst>
                </a:gridCol>
                <a:gridCol w="1308153">
                  <a:extLst>
                    <a:ext uri="{9D8B030D-6E8A-4147-A177-3AD203B41FA5}">
                      <a16:colId xmlns:a16="http://schemas.microsoft.com/office/drawing/2014/main" val="765386850"/>
                    </a:ext>
                  </a:extLst>
                </a:gridCol>
              </a:tblGrid>
              <a:tr h="512192">
                <a:tc>
                  <a:txBody>
                    <a:bodyPr/>
                    <a:lstStyle/>
                    <a:p>
                      <a:pPr algn="ctr" fontAlgn="b"/>
                      <a:r>
                        <a:rPr lang="en-US" sz="1400" b="1" i="0" u="none" strike="noStrike">
                          <a:solidFill>
                            <a:srgbClr val="000000"/>
                          </a:solidFill>
                          <a:effectLst/>
                          <a:latin typeface="+mn-lt"/>
                        </a:rPr>
                        <a:t>Average PMPY</a:t>
                      </a:r>
                    </a:p>
                  </a:txBody>
                  <a:tcPr marL="0" marR="0" marT="0" marB="0" anchor="ctr">
                    <a:solidFill>
                      <a:schemeClr val="accent4">
                        <a:lumMod val="20000"/>
                        <a:lumOff val="80000"/>
                      </a:schemeClr>
                    </a:solidFill>
                  </a:tcPr>
                </a:tc>
                <a:tc>
                  <a:txBody>
                    <a:bodyPr/>
                    <a:lstStyle/>
                    <a:p>
                      <a:pPr algn="ctr" fontAlgn="b"/>
                      <a:r>
                        <a:rPr lang="en-US" sz="1400" b="1" i="0" u="none" strike="noStrike">
                          <a:solidFill>
                            <a:srgbClr val="000000"/>
                          </a:solidFill>
                          <a:effectLst/>
                          <a:latin typeface="+mn-lt"/>
                        </a:rPr>
                        <a:t>2019</a:t>
                      </a:r>
                    </a:p>
                  </a:txBody>
                  <a:tcPr marL="0" marR="0" marT="0" marB="0" anchor="ctr">
                    <a:solidFill>
                      <a:schemeClr val="accent4">
                        <a:lumMod val="20000"/>
                        <a:lumOff val="80000"/>
                      </a:schemeClr>
                    </a:solidFill>
                  </a:tcPr>
                </a:tc>
                <a:tc>
                  <a:txBody>
                    <a:bodyPr/>
                    <a:lstStyle/>
                    <a:p>
                      <a:pPr algn="ctr" fontAlgn="b"/>
                      <a:r>
                        <a:rPr lang="en-US" sz="1400" b="1" i="0" u="none" strike="noStrike">
                          <a:solidFill>
                            <a:srgbClr val="000000"/>
                          </a:solidFill>
                          <a:effectLst/>
                          <a:latin typeface="+mn-lt"/>
                        </a:rPr>
                        <a:t>2020</a:t>
                      </a:r>
                    </a:p>
                  </a:txBody>
                  <a:tcPr marL="0" marR="0" marT="0" marB="0" anchor="ctr">
                    <a:solidFill>
                      <a:schemeClr val="accent4">
                        <a:lumMod val="20000"/>
                        <a:lumOff val="80000"/>
                      </a:schemeClr>
                    </a:solidFill>
                  </a:tcPr>
                </a:tc>
                <a:tc>
                  <a:txBody>
                    <a:bodyPr/>
                    <a:lstStyle/>
                    <a:p>
                      <a:pPr algn="ctr" fontAlgn="b"/>
                      <a:r>
                        <a:rPr lang="en-US" sz="1400" b="1" i="0" u="none" strike="noStrike">
                          <a:solidFill>
                            <a:srgbClr val="000000"/>
                          </a:solidFill>
                          <a:effectLst/>
                          <a:latin typeface="+mn-lt"/>
                        </a:rPr>
                        <a:t>2021</a:t>
                      </a:r>
                    </a:p>
                  </a:txBody>
                  <a:tcPr marL="0" marR="0" marT="0" marB="0" anchor="ctr">
                    <a:solidFill>
                      <a:schemeClr val="accent4">
                        <a:lumMod val="20000"/>
                        <a:lumOff val="80000"/>
                      </a:schemeClr>
                    </a:solidFill>
                  </a:tcPr>
                </a:tc>
                <a:tc>
                  <a:txBody>
                    <a:bodyPr/>
                    <a:lstStyle/>
                    <a:p>
                      <a:pPr algn="ctr" fontAlgn="b"/>
                      <a:r>
                        <a:rPr lang="en-US" sz="1400" b="1" i="0" u="none" strike="noStrike">
                          <a:solidFill>
                            <a:srgbClr val="000000"/>
                          </a:solidFill>
                          <a:effectLst/>
                          <a:latin typeface="+mn-lt"/>
                        </a:rPr>
                        <a:t>2019 vs. 2021 % change</a:t>
                      </a:r>
                    </a:p>
                  </a:txBody>
                  <a:tcPr marL="0" marR="0" marT="0" marB="0" anchor="ctr">
                    <a:solidFill>
                      <a:schemeClr val="accent4">
                        <a:lumMod val="20000"/>
                        <a:lumOff val="80000"/>
                      </a:schemeClr>
                    </a:solidFill>
                  </a:tcPr>
                </a:tc>
                <a:extLst>
                  <a:ext uri="{0D108BD9-81ED-4DB2-BD59-A6C34878D82A}">
                    <a16:rowId xmlns:a16="http://schemas.microsoft.com/office/drawing/2014/main" val="1401852918"/>
                  </a:ext>
                </a:extLst>
              </a:tr>
              <a:tr h="427614">
                <a:tc>
                  <a:txBody>
                    <a:bodyPr/>
                    <a:lstStyle/>
                    <a:p>
                      <a:pPr algn="ctr" fontAlgn="b"/>
                      <a:r>
                        <a:rPr lang="en-US" sz="1400" b="0" i="0" u="none" strike="noStrike">
                          <a:solidFill>
                            <a:srgbClr val="000000"/>
                          </a:solidFill>
                          <a:effectLst/>
                          <a:latin typeface="+mn-lt"/>
                        </a:rPr>
                        <a:t>Inpatient Hospital</a:t>
                      </a:r>
                    </a:p>
                  </a:txBody>
                  <a:tcPr marL="0" marR="0" marT="0" marB="0" anchor="ctr">
                    <a:solidFill>
                      <a:schemeClr val="accent4">
                        <a:lumMod val="20000"/>
                        <a:lumOff val="80000"/>
                      </a:schemeClr>
                    </a:solidFill>
                  </a:tcP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1,249 </a:t>
                      </a:r>
                    </a:p>
                  </a:txBody>
                  <a:tcPr marL="9525" marR="9525" marT="9525" marB="0" anchor="ctr">
                    <a:noFill/>
                  </a:tcP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1,222 </a:t>
                      </a:r>
                    </a:p>
                  </a:txBody>
                  <a:tcPr marL="9525" marR="9525" marT="9525" marB="0" anchor="ctr">
                    <a:lnR w="12700" cap="flat" cmpd="sng" algn="ctr">
                      <a:solidFill>
                        <a:schemeClr val="accent1"/>
                      </a:solidFill>
                      <a:prstDash val="lgDash"/>
                      <a:round/>
                      <a:headEnd type="none" w="med" len="med"/>
                      <a:tailEnd type="none" w="med" len="med"/>
                    </a:lnR>
                    <a:noFill/>
                  </a:tcP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1,033 </a:t>
                      </a:r>
                    </a:p>
                  </a:txBody>
                  <a:tcPr marL="9525" marR="9525" marT="9525" marB="0" anchor="ctr">
                    <a:lnL w="12700" cap="flat" cmpd="sng" algn="ctr">
                      <a:solidFill>
                        <a:schemeClr val="accent1"/>
                      </a:solidFill>
                      <a:prstDash val="lgDash"/>
                      <a:round/>
                      <a:headEnd type="none" w="med" len="med"/>
                      <a:tailEnd type="none" w="med" len="med"/>
                    </a:lnL>
                    <a:lnR w="12700" cap="flat" cmpd="sng" algn="ctr">
                      <a:solidFill>
                        <a:schemeClr val="accent1"/>
                      </a:solidFill>
                      <a:prstDash val="lgDash"/>
                      <a:round/>
                      <a:headEnd type="none" w="med" len="med"/>
                      <a:tailEnd type="none" w="med" len="med"/>
                    </a:lnR>
                    <a:noFill/>
                  </a:tcP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-17%</a:t>
                      </a:r>
                    </a:p>
                  </a:txBody>
                  <a:tcPr marL="9525" marR="9525" marT="9525" marB="0" anchor="ctr">
                    <a:lnL w="12700" cap="flat" cmpd="sng" algn="ctr">
                      <a:solidFill>
                        <a:schemeClr val="accent1"/>
                      </a:solidFill>
                      <a:prstDash val="lgDash"/>
                      <a:round/>
                      <a:headEnd type="none" w="med" len="med"/>
                      <a:tailEnd type="none" w="med" len="med"/>
                    </a:lnL>
                    <a:lnR w="12700" cap="flat" cmpd="sng" algn="ctr">
                      <a:solidFill>
                        <a:schemeClr val="accent1"/>
                      </a:solidFill>
                      <a:prstDash val="lgDash"/>
                      <a:round/>
                      <a:headEnd type="none" w="med" len="med"/>
                      <a:tailEnd type="none" w="med" len="med"/>
                    </a:lnR>
                    <a:noFill/>
                  </a:tcPr>
                </a:tc>
                <a:extLst>
                  <a:ext uri="{0D108BD9-81ED-4DB2-BD59-A6C34878D82A}">
                    <a16:rowId xmlns:a16="http://schemas.microsoft.com/office/drawing/2014/main" val="278609518"/>
                  </a:ext>
                </a:extLst>
              </a:tr>
              <a:tr h="427614">
                <a:tc>
                  <a:txBody>
                    <a:bodyPr/>
                    <a:lstStyle/>
                    <a:p>
                      <a:pPr algn="ctr" fontAlgn="b"/>
                      <a:r>
                        <a:rPr lang="en-US" sz="1400" b="0" i="0" u="none" strike="noStrike">
                          <a:solidFill>
                            <a:srgbClr val="000000"/>
                          </a:solidFill>
                          <a:effectLst/>
                          <a:latin typeface="+mn-lt"/>
                        </a:rPr>
                        <a:t>Outpatient Hospital</a:t>
                      </a:r>
                    </a:p>
                  </a:txBody>
                  <a:tcPr marL="0" marR="0" marT="0" marB="0" anchor="ctr">
                    <a:solidFill>
                      <a:schemeClr val="accent4">
                        <a:lumMod val="20000"/>
                        <a:lumOff val="80000"/>
                      </a:schemeClr>
                    </a:solidFill>
                  </a:tcP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1,135 </a:t>
                      </a:r>
                    </a:p>
                  </a:txBody>
                  <a:tcPr marL="9525" marR="9525" marT="9525" marB="0" anchor="ctr">
                    <a:noFill/>
                  </a:tcP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971 </a:t>
                      </a:r>
                    </a:p>
                  </a:txBody>
                  <a:tcPr marL="9525" marR="9525" marT="9525" marB="0" anchor="ctr">
                    <a:lnR w="12700" cap="flat" cmpd="sng" algn="ctr">
                      <a:solidFill>
                        <a:schemeClr val="accent1"/>
                      </a:solidFill>
                      <a:prstDash val="lgDash"/>
                      <a:round/>
                      <a:headEnd type="none" w="med" len="med"/>
                      <a:tailEnd type="none" w="med" len="med"/>
                    </a:lnR>
                    <a:noFill/>
                  </a:tcP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1,078 </a:t>
                      </a:r>
                    </a:p>
                  </a:txBody>
                  <a:tcPr marL="9525" marR="9525" marT="9525" marB="0" anchor="ctr">
                    <a:lnL w="12700" cap="flat" cmpd="sng" algn="ctr">
                      <a:solidFill>
                        <a:schemeClr val="accent1"/>
                      </a:solidFill>
                      <a:prstDash val="lgDash"/>
                      <a:round/>
                      <a:headEnd type="none" w="med" len="med"/>
                      <a:tailEnd type="none" w="med" len="med"/>
                    </a:lnL>
                    <a:lnR w="12700" cap="flat" cmpd="sng" algn="ctr">
                      <a:solidFill>
                        <a:schemeClr val="accent1"/>
                      </a:solidFill>
                      <a:prstDash val="lgDash"/>
                      <a:round/>
                      <a:headEnd type="none" w="med" len="med"/>
                      <a:tailEnd type="none" w="med" len="med"/>
                    </a:lnR>
                    <a:noFill/>
                  </a:tcP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-5%</a:t>
                      </a:r>
                    </a:p>
                  </a:txBody>
                  <a:tcPr marL="9525" marR="9525" marT="9525" marB="0" anchor="ctr">
                    <a:lnL w="12700" cap="flat" cmpd="sng" algn="ctr">
                      <a:solidFill>
                        <a:schemeClr val="accent1"/>
                      </a:solidFill>
                      <a:prstDash val="lgDash"/>
                      <a:round/>
                      <a:headEnd type="none" w="med" len="med"/>
                      <a:tailEnd type="none" w="med" len="med"/>
                    </a:lnL>
                    <a:lnR w="12700" cap="flat" cmpd="sng" algn="ctr">
                      <a:solidFill>
                        <a:schemeClr val="accent1"/>
                      </a:solidFill>
                      <a:prstDash val="lgDash"/>
                      <a:round/>
                      <a:headEnd type="none" w="med" len="med"/>
                      <a:tailEnd type="none" w="med" len="med"/>
                    </a:lnR>
                    <a:noFill/>
                  </a:tcPr>
                </a:tc>
                <a:extLst>
                  <a:ext uri="{0D108BD9-81ED-4DB2-BD59-A6C34878D82A}">
                    <a16:rowId xmlns:a16="http://schemas.microsoft.com/office/drawing/2014/main" val="1231489420"/>
                  </a:ext>
                </a:extLst>
              </a:tr>
              <a:tr h="427614">
                <a:tc>
                  <a:txBody>
                    <a:bodyPr/>
                    <a:lstStyle/>
                    <a:p>
                      <a:pPr marL="0" marR="0" lvl="0" indent="0" algn="ctr" defTabSz="913240" rtl="0" eaLnBrk="1" fontAlgn="b" latinLnBrk="0" hangingPunct="1">
                        <a:lnSpc>
                          <a:spcPct val="100000"/>
                        </a:lnSpc>
                        <a:spcBef>
                          <a:spcPts val="0"/>
                        </a:spcBef>
                        <a:spcAft>
                          <a:spcPts val="0"/>
                        </a:spcAft>
                        <a:buClrTx/>
                        <a:buSzTx/>
                        <a:buFontTx/>
                        <a:buNone/>
                        <a:tabLst/>
                        <a:defRPr/>
                      </a:pPr>
                      <a:r>
                        <a:rPr lang="en-US" sz="1400" b="0" i="0" u="none" strike="noStrike" kern="1200">
                          <a:solidFill>
                            <a:srgbClr val="000000"/>
                          </a:solidFill>
                          <a:effectLst/>
                          <a:latin typeface="+mn-lt"/>
                          <a:ea typeface="+mn-ea"/>
                          <a:cs typeface="+mn-cs"/>
                        </a:rPr>
                        <a:t>Inpatient BH</a:t>
                      </a:r>
                    </a:p>
                  </a:txBody>
                  <a:tcPr marL="0" marR="0" marT="0" marB="0" anchor="ctr">
                    <a:solidFill>
                      <a:schemeClr val="accent4">
                        <a:lumMod val="20000"/>
                        <a:lumOff val="80000"/>
                      </a:schemeClr>
                    </a:solidFill>
                  </a:tcP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221 </a:t>
                      </a:r>
                    </a:p>
                  </a:txBody>
                  <a:tcPr marL="9525" marR="9525" marT="9525" marB="0" anchor="ctr">
                    <a:noFill/>
                  </a:tcP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243 </a:t>
                      </a:r>
                    </a:p>
                  </a:txBody>
                  <a:tcPr marL="9525" marR="9525" marT="9525" marB="0" anchor="ctr">
                    <a:lnR w="12700" cap="flat" cmpd="sng" algn="ctr">
                      <a:solidFill>
                        <a:schemeClr val="accent1"/>
                      </a:solidFill>
                      <a:prstDash val="lgDash"/>
                      <a:round/>
                      <a:headEnd type="none" w="med" len="med"/>
                      <a:tailEnd type="none" w="med" len="med"/>
                    </a:lnR>
                    <a:noFill/>
                  </a:tcP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219 </a:t>
                      </a:r>
                    </a:p>
                  </a:txBody>
                  <a:tcPr marL="9525" marR="9525" marT="9525" marB="0" anchor="ctr">
                    <a:lnL w="12700" cap="flat" cmpd="sng" algn="ctr">
                      <a:solidFill>
                        <a:schemeClr val="accent1"/>
                      </a:solidFill>
                      <a:prstDash val="lgDash"/>
                      <a:round/>
                      <a:headEnd type="none" w="med" len="med"/>
                      <a:tailEnd type="none" w="med" len="med"/>
                    </a:lnL>
                    <a:lnR w="12700" cap="flat" cmpd="sng" algn="ctr">
                      <a:solidFill>
                        <a:schemeClr val="accent1"/>
                      </a:solidFill>
                      <a:prstDash val="lgDash"/>
                      <a:round/>
                      <a:headEnd type="none" w="med" len="med"/>
                      <a:tailEnd type="none" w="med" len="med"/>
                    </a:lnR>
                    <a:noFill/>
                  </a:tcP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-1%</a:t>
                      </a:r>
                    </a:p>
                  </a:txBody>
                  <a:tcPr marL="9525" marR="9525" marT="9525" marB="0" anchor="ctr">
                    <a:lnL w="12700" cap="flat" cmpd="sng" algn="ctr">
                      <a:solidFill>
                        <a:schemeClr val="accent1"/>
                      </a:solidFill>
                      <a:prstDash val="lgDash"/>
                      <a:round/>
                      <a:headEnd type="none" w="med" len="med"/>
                      <a:tailEnd type="none" w="med" len="med"/>
                    </a:lnL>
                    <a:lnR w="12700" cap="flat" cmpd="sng" algn="ctr">
                      <a:solidFill>
                        <a:schemeClr val="accent1"/>
                      </a:solidFill>
                      <a:prstDash val="lgDash"/>
                      <a:round/>
                      <a:headEnd type="none" w="med" len="med"/>
                      <a:tailEnd type="none" w="med" len="med"/>
                    </a:lnR>
                    <a:noFill/>
                  </a:tcPr>
                </a:tc>
                <a:extLst>
                  <a:ext uri="{0D108BD9-81ED-4DB2-BD59-A6C34878D82A}">
                    <a16:rowId xmlns:a16="http://schemas.microsoft.com/office/drawing/2014/main" val="406277795"/>
                  </a:ext>
                </a:extLst>
              </a:tr>
              <a:tr h="427614">
                <a:tc>
                  <a:txBody>
                    <a:bodyPr/>
                    <a:lstStyle/>
                    <a:p>
                      <a:pPr marL="0" algn="ctr" defTabSz="913240" rtl="0" eaLnBrk="1" fontAlgn="b" latinLnBrk="0" hangingPunct="1"/>
                      <a:r>
                        <a:rPr lang="en-US" sz="1400" b="0" i="0" u="none" strike="noStrike" kern="1200">
                          <a:solidFill>
                            <a:srgbClr val="000000"/>
                          </a:solidFill>
                          <a:effectLst/>
                          <a:latin typeface="+mn-lt"/>
                          <a:ea typeface="+mn-ea"/>
                          <a:cs typeface="+mn-cs"/>
                        </a:rPr>
                        <a:t>Outpatient BH</a:t>
                      </a:r>
                    </a:p>
                  </a:txBody>
                  <a:tcPr marL="0" marR="0" marT="0" marB="0" anchor="ctr">
                    <a:solidFill>
                      <a:schemeClr val="accent4">
                        <a:lumMod val="20000"/>
                        <a:lumOff val="80000"/>
                      </a:schemeClr>
                    </a:solidFill>
                  </a:tcP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647 </a:t>
                      </a:r>
                    </a:p>
                  </a:txBody>
                  <a:tcPr marL="9525" marR="9525" marT="9525" marB="0" anchor="ctr">
                    <a:noFill/>
                  </a:tcP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647 </a:t>
                      </a:r>
                    </a:p>
                  </a:txBody>
                  <a:tcPr marL="9525" marR="9525" marT="9525" marB="0" anchor="ctr">
                    <a:lnR w="12700" cap="flat" cmpd="sng" algn="ctr">
                      <a:solidFill>
                        <a:schemeClr val="accent1"/>
                      </a:solidFill>
                      <a:prstDash val="lgDash"/>
                      <a:round/>
                      <a:headEnd type="none" w="med" len="med"/>
                      <a:tailEnd type="none" w="med" len="med"/>
                    </a:lnR>
                    <a:noFill/>
                  </a:tcP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632 </a:t>
                      </a:r>
                    </a:p>
                  </a:txBody>
                  <a:tcPr marL="9525" marR="9525" marT="9525" marB="0" anchor="ctr">
                    <a:lnL w="12700" cap="flat" cmpd="sng" algn="ctr">
                      <a:solidFill>
                        <a:schemeClr val="accent1"/>
                      </a:solidFill>
                      <a:prstDash val="lgDash"/>
                      <a:round/>
                      <a:headEnd type="none" w="med" len="med"/>
                      <a:tailEnd type="none" w="med" len="med"/>
                    </a:lnL>
                    <a:lnR w="12700" cap="flat" cmpd="sng" algn="ctr">
                      <a:solidFill>
                        <a:schemeClr val="accent1"/>
                      </a:solidFill>
                      <a:prstDash val="lgDash"/>
                      <a:round/>
                      <a:headEnd type="none" w="med" len="med"/>
                      <a:tailEnd type="none" w="med" len="med"/>
                    </a:lnR>
                    <a:noFill/>
                  </a:tcP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-2%</a:t>
                      </a:r>
                    </a:p>
                  </a:txBody>
                  <a:tcPr marL="9525" marR="9525" marT="9525" marB="0" anchor="ctr">
                    <a:lnL w="12700" cap="flat" cmpd="sng" algn="ctr">
                      <a:solidFill>
                        <a:schemeClr val="accent1"/>
                      </a:solidFill>
                      <a:prstDash val="lgDash"/>
                      <a:round/>
                      <a:headEnd type="none" w="med" len="med"/>
                      <a:tailEnd type="none" w="med" len="med"/>
                    </a:lnL>
                    <a:lnR w="12700" cap="flat" cmpd="sng" algn="ctr">
                      <a:solidFill>
                        <a:schemeClr val="accent1"/>
                      </a:solidFill>
                      <a:prstDash val="lgDash"/>
                      <a:round/>
                      <a:headEnd type="none" w="med" len="med"/>
                      <a:tailEnd type="none" w="med" len="med"/>
                    </a:lnR>
                    <a:noFill/>
                  </a:tcPr>
                </a:tc>
                <a:extLst>
                  <a:ext uri="{0D108BD9-81ED-4DB2-BD59-A6C34878D82A}">
                    <a16:rowId xmlns:a16="http://schemas.microsoft.com/office/drawing/2014/main" val="180538368"/>
                  </a:ext>
                </a:extLst>
              </a:tr>
              <a:tr h="427614">
                <a:tc>
                  <a:txBody>
                    <a:bodyPr/>
                    <a:lstStyle/>
                    <a:p>
                      <a:pPr marL="0" algn="ctr" defTabSz="913240" rtl="0" eaLnBrk="1" fontAlgn="b" latinLnBrk="0" hangingPunct="1"/>
                      <a:r>
                        <a:rPr lang="en-US" sz="1400" b="0" i="0" u="none" strike="noStrike" kern="1200">
                          <a:solidFill>
                            <a:srgbClr val="000000"/>
                          </a:solidFill>
                          <a:effectLst/>
                          <a:latin typeface="+mn-lt"/>
                          <a:ea typeface="+mn-ea"/>
                          <a:cs typeface="+mn-cs"/>
                        </a:rPr>
                        <a:t>Professional services</a:t>
                      </a:r>
                    </a:p>
                  </a:txBody>
                  <a:tcPr marL="0" marR="0" marT="0" marB="0" anchor="ctr">
                    <a:solidFill>
                      <a:schemeClr val="accent4">
                        <a:lumMod val="20000"/>
                        <a:lumOff val="80000"/>
                      </a:schemeClr>
                    </a:solidFill>
                  </a:tcP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971 </a:t>
                      </a:r>
                    </a:p>
                  </a:txBody>
                  <a:tcPr marL="9525" marR="9525" marT="9525" marB="0" anchor="ctr">
                    <a:noFill/>
                  </a:tcP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862 </a:t>
                      </a:r>
                    </a:p>
                  </a:txBody>
                  <a:tcPr marL="9525" marR="9525" marT="9525" marB="0" anchor="ctr">
                    <a:lnR w="12700" cap="flat" cmpd="sng" algn="ctr">
                      <a:solidFill>
                        <a:schemeClr val="accent1"/>
                      </a:solidFill>
                      <a:prstDash val="lgDash"/>
                      <a:round/>
                      <a:headEnd type="none" w="med" len="med"/>
                      <a:tailEnd type="none" w="med" len="med"/>
                    </a:lnR>
                    <a:noFill/>
                  </a:tcP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925 </a:t>
                      </a:r>
                    </a:p>
                  </a:txBody>
                  <a:tcPr marL="9525" marR="9525" marT="9525" marB="0" anchor="ctr">
                    <a:lnL w="12700" cap="flat" cmpd="sng" algn="ctr">
                      <a:solidFill>
                        <a:schemeClr val="accent1"/>
                      </a:solidFill>
                      <a:prstDash val="lgDash"/>
                      <a:round/>
                      <a:headEnd type="none" w="med" len="med"/>
                      <a:tailEnd type="none" w="med" len="med"/>
                    </a:lnL>
                    <a:lnR w="12700" cap="flat" cmpd="sng" algn="ctr">
                      <a:solidFill>
                        <a:schemeClr val="accent1"/>
                      </a:solidFill>
                      <a:prstDash val="lgDash"/>
                      <a:round/>
                      <a:headEnd type="none" w="med" len="med"/>
                      <a:tailEnd type="none" w="med" len="med"/>
                    </a:lnR>
                    <a:noFill/>
                  </a:tcP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-5%</a:t>
                      </a:r>
                    </a:p>
                  </a:txBody>
                  <a:tcPr marL="9525" marR="9525" marT="9525" marB="0" anchor="ctr">
                    <a:lnL w="12700" cap="flat" cmpd="sng" algn="ctr">
                      <a:solidFill>
                        <a:schemeClr val="accent1"/>
                      </a:solidFill>
                      <a:prstDash val="lgDash"/>
                      <a:round/>
                      <a:headEnd type="none" w="med" len="med"/>
                      <a:tailEnd type="none" w="med" len="med"/>
                    </a:lnL>
                    <a:lnR w="12700" cap="flat" cmpd="sng" algn="ctr">
                      <a:solidFill>
                        <a:schemeClr val="accent1"/>
                      </a:solidFill>
                      <a:prstDash val="lgDash"/>
                      <a:round/>
                      <a:headEnd type="none" w="med" len="med"/>
                      <a:tailEnd type="none" w="med" len="med"/>
                    </a:lnR>
                    <a:noFill/>
                  </a:tcPr>
                </a:tc>
                <a:extLst>
                  <a:ext uri="{0D108BD9-81ED-4DB2-BD59-A6C34878D82A}">
                    <a16:rowId xmlns:a16="http://schemas.microsoft.com/office/drawing/2014/main" val="1603088196"/>
                  </a:ext>
                </a:extLst>
              </a:tr>
              <a:tr h="427614">
                <a:tc>
                  <a:txBody>
                    <a:bodyPr/>
                    <a:lstStyle/>
                    <a:p>
                      <a:pPr marL="0" algn="ctr" defTabSz="913240" rtl="0" eaLnBrk="1" fontAlgn="b" latinLnBrk="0" hangingPunct="1"/>
                      <a:r>
                        <a:rPr lang="en-US" sz="1400" b="0" i="0" u="none" strike="noStrike" kern="1200">
                          <a:solidFill>
                            <a:srgbClr val="000000"/>
                          </a:solidFill>
                          <a:effectLst/>
                          <a:latin typeface="+mn-lt"/>
                          <a:ea typeface="+mn-ea"/>
                          <a:cs typeface="+mn-cs"/>
                        </a:rPr>
                        <a:t>Pharmacy</a:t>
                      </a:r>
                    </a:p>
                  </a:txBody>
                  <a:tcPr marL="0" marR="0" marT="0" marB="0" anchor="ctr">
                    <a:solidFill>
                      <a:schemeClr val="accent4">
                        <a:lumMod val="20000"/>
                        <a:lumOff val="80000"/>
                      </a:schemeClr>
                    </a:solidFill>
                  </a:tcP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1,381 </a:t>
                      </a:r>
                    </a:p>
                  </a:txBody>
                  <a:tcPr marL="9525" marR="9525" marT="9525" marB="0" anchor="ctr">
                    <a:noFill/>
                  </a:tcP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1,472 </a:t>
                      </a:r>
                    </a:p>
                  </a:txBody>
                  <a:tcPr marL="9525" marR="9525" marT="9525" marB="0" anchor="ctr">
                    <a:lnR w="12700" cap="flat" cmpd="sng" algn="ctr">
                      <a:solidFill>
                        <a:schemeClr val="accent1"/>
                      </a:solidFill>
                      <a:prstDash val="lgDash"/>
                      <a:round/>
                      <a:headEnd type="none" w="med" len="med"/>
                      <a:tailEnd type="none" w="med" len="med"/>
                    </a:lnR>
                    <a:noFill/>
                  </a:tcP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1,579 </a:t>
                      </a:r>
                    </a:p>
                  </a:txBody>
                  <a:tcPr marL="9525" marR="9525" marT="9525" marB="0" anchor="ctr">
                    <a:lnL w="12700" cap="flat" cmpd="sng" algn="ctr">
                      <a:solidFill>
                        <a:schemeClr val="accent1"/>
                      </a:solidFill>
                      <a:prstDash val="lgDash"/>
                      <a:round/>
                      <a:headEnd type="none" w="med" len="med"/>
                      <a:tailEnd type="none" w="med" len="med"/>
                    </a:lnL>
                    <a:lnR w="12700" cap="flat" cmpd="sng" algn="ctr">
                      <a:solidFill>
                        <a:schemeClr val="accent1"/>
                      </a:solidFill>
                      <a:prstDash val="lgDash"/>
                      <a:round/>
                      <a:headEnd type="none" w="med" len="med"/>
                      <a:tailEnd type="none" w="med" len="med"/>
                    </a:lnR>
                    <a:noFill/>
                  </a:tcP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14%</a:t>
                      </a:r>
                    </a:p>
                  </a:txBody>
                  <a:tcPr marL="9525" marR="9525" marT="9525" marB="0" anchor="ctr">
                    <a:lnL w="12700" cap="flat" cmpd="sng" algn="ctr">
                      <a:solidFill>
                        <a:schemeClr val="accent1"/>
                      </a:solidFill>
                      <a:prstDash val="lgDash"/>
                      <a:round/>
                      <a:headEnd type="none" w="med" len="med"/>
                      <a:tailEnd type="none" w="med" len="med"/>
                    </a:lnL>
                    <a:lnR w="12700" cap="flat" cmpd="sng" algn="ctr">
                      <a:solidFill>
                        <a:schemeClr val="accent1"/>
                      </a:solidFill>
                      <a:prstDash val="lgDash"/>
                      <a:round/>
                      <a:headEnd type="none" w="med" len="med"/>
                      <a:tailEnd type="none" w="med" len="med"/>
                    </a:lnR>
                    <a:noFill/>
                  </a:tcPr>
                </a:tc>
                <a:extLst>
                  <a:ext uri="{0D108BD9-81ED-4DB2-BD59-A6C34878D82A}">
                    <a16:rowId xmlns:a16="http://schemas.microsoft.com/office/drawing/2014/main" val="3231916882"/>
                  </a:ext>
                </a:extLst>
              </a:tr>
              <a:tr h="427614">
                <a:tc>
                  <a:txBody>
                    <a:bodyPr/>
                    <a:lstStyle/>
                    <a:p>
                      <a:pPr marL="0" algn="ctr" defTabSz="913240" rtl="0" eaLnBrk="1" fontAlgn="b" latinLnBrk="0" hangingPunct="1"/>
                      <a:r>
                        <a:rPr lang="en-US" sz="1400" b="0" i="0" u="none" strike="noStrike" kern="1200">
                          <a:solidFill>
                            <a:srgbClr val="000000"/>
                          </a:solidFill>
                          <a:effectLst/>
                          <a:latin typeface="+mn-lt"/>
                          <a:ea typeface="+mn-ea"/>
                          <a:cs typeface="+mn-cs"/>
                        </a:rPr>
                        <a:t>All other</a:t>
                      </a:r>
                    </a:p>
                  </a:txBody>
                  <a:tcPr marL="0" marR="0" marT="0" marB="0" anchor="ctr">
                    <a:solidFill>
                      <a:schemeClr val="accent4">
                        <a:lumMod val="20000"/>
                        <a:lumOff val="80000"/>
                      </a:schemeClr>
                    </a:solidFill>
                  </a:tcP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272 </a:t>
                      </a:r>
                    </a:p>
                  </a:txBody>
                  <a:tcPr marL="9525" marR="9525" marT="9525" marB="0" anchor="ctr">
                    <a:lnB w="12700" cap="flat" cmpd="sng" algn="ctr">
                      <a:solidFill>
                        <a:schemeClr val="accent1"/>
                      </a:solidFill>
                      <a:prstDash val="lgDash"/>
                      <a:round/>
                      <a:headEnd type="none" w="med" len="med"/>
                      <a:tailEnd type="none" w="med" len="med"/>
                    </a:lnB>
                    <a:noFill/>
                  </a:tcP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265 </a:t>
                      </a:r>
                    </a:p>
                  </a:txBody>
                  <a:tcPr marL="9525" marR="9525" marT="9525" marB="0" anchor="ctr">
                    <a:lnR w="12700" cap="flat" cmpd="sng" algn="ctr">
                      <a:solidFill>
                        <a:schemeClr val="accent1"/>
                      </a:solidFill>
                      <a:prstDash val="lgDash"/>
                      <a:round/>
                      <a:headEnd type="none" w="med" len="med"/>
                      <a:tailEnd type="none" w="med" len="med"/>
                    </a:lnR>
                    <a:lnB w="12700" cap="flat" cmpd="sng" algn="ctr">
                      <a:solidFill>
                        <a:schemeClr val="accent1"/>
                      </a:solidFill>
                      <a:prstDash val="lgDash"/>
                      <a:round/>
                      <a:headEnd type="none" w="med" len="med"/>
                      <a:tailEnd type="none" w="med" len="med"/>
                    </a:lnB>
                    <a:noFill/>
                  </a:tcP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259 </a:t>
                      </a:r>
                    </a:p>
                  </a:txBody>
                  <a:tcPr marL="9525" marR="9525" marT="9525" marB="0" anchor="ctr">
                    <a:lnL w="12700" cap="flat" cmpd="sng" algn="ctr">
                      <a:solidFill>
                        <a:schemeClr val="accent1"/>
                      </a:solidFill>
                      <a:prstDash val="lgDash"/>
                      <a:round/>
                      <a:headEnd type="none" w="med" len="med"/>
                      <a:tailEnd type="none" w="med" len="med"/>
                    </a:lnL>
                    <a:lnR w="12700" cap="flat" cmpd="sng" algn="ctr">
                      <a:solidFill>
                        <a:schemeClr val="accent1"/>
                      </a:solidFill>
                      <a:prstDash val="lgDash"/>
                      <a:round/>
                      <a:headEnd type="none" w="med" len="med"/>
                      <a:tailEnd type="none" w="med" len="med"/>
                    </a:lnR>
                    <a:lnB w="12700" cap="flat" cmpd="sng" algn="ctr">
                      <a:solidFill>
                        <a:schemeClr val="accent1"/>
                      </a:solidFill>
                      <a:prstDash val="lgDash"/>
                      <a:round/>
                      <a:headEnd type="none" w="med" len="med"/>
                      <a:tailEnd type="none" w="med" len="med"/>
                    </a:lnB>
                    <a:noFill/>
                  </a:tcP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-5%</a:t>
                      </a:r>
                    </a:p>
                  </a:txBody>
                  <a:tcPr marL="9525" marR="9525" marT="9525" marB="0" anchor="ctr">
                    <a:lnL w="12700" cap="flat" cmpd="sng" algn="ctr">
                      <a:solidFill>
                        <a:schemeClr val="accent1"/>
                      </a:solidFill>
                      <a:prstDash val="lgDash"/>
                      <a:round/>
                      <a:headEnd type="none" w="med" len="med"/>
                      <a:tailEnd type="none" w="med" len="med"/>
                    </a:lnL>
                    <a:lnR w="12700" cap="flat" cmpd="sng" algn="ctr">
                      <a:solidFill>
                        <a:schemeClr val="accent1"/>
                      </a:solidFill>
                      <a:prstDash val="lgDash"/>
                      <a:round/>
                      <a:headEnd type="none" w="med" len="med"/>
                      <a:tailEnd type="none" w="med" len="med"/>
                    </a:lnR>
                    <a:lnB w="12700" cap="flat" cmpd="sng" algn="ctr">
                      <a:solidFill>
                        <a:schemeClr val="accent1"/>
                      </a:solidFill>
                      <a:prstDash val="lgDash"/>
                      <a:round/>
                      <a:headEnd type="none" w="med" len="med"/>
                      <a:tailEnd type="none" w="med" len="med"/>
                    </a:lnB>
                    <a:noFill/>
                  </a:tcPr>
                </a:tc>
                <a:extLst>
                  <a:ext uri="{0D108BD9-81ED-4DB2-BD59-A6C34878D82A}">
                    <a16:rowId xmlns:a16="http://schemas.microsoft.com/office/drawing/2014/main" val="1018498626"/>
                  </a:ext>
                </a:extLst>
              </a:tr>
              <a:tr h="427614">
                <a:tc>
                  <a:txBody>
                    <a:bodyPr/>
                    <a:lstStyle/>
                    <a:p>
                      <a:pPr algn="ctr" fontAlgn="b"/>
                      <a:r>
                        <a:rPr lang="en-US" sz="1400" b="1" i="0" u="none" strike="noStrike">
                          <a:solidFill>
                            <a:srgbClr val="000000"/>
                          </a:solidFill>
                          <a:effectLst/>
                          <a:latin typeface="+mn-lt"/>
                        </a:rPr>
                        <a:t>Total</a:t>
                      </a:r>
                    </a:p>
                  </a:txBody>
                  <a:tcPr marL="0" marR="0" marT="0" marB="0" anchor="ctr">
                    <a:solidFill>
                      <a:schemeClr val="accent4">
                        <a:lumMod val="20000"/>
                        <a:lumOff val="80000"/>
                      </a:schemeClr>
                    </a:solidFill>
                  </a:tcP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5,875 </a:t>
                      </a:r>
                    </a:p>
                  </a:txBody>
                  <a:tcPr marL="9525" marR="9525" marT="9525" marB="0" anchor="ctr">
                    <a:lnT w="12700" cap="flat" cmpd="sng" algn="ctr">
                      <a:solidFill>
                        <a:schemeClr val="accent1"/>
                      </a:solidFill>
                      <a:prstDash val="lgDash"/>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noFill/>
                  </a:tcP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5,682 </a:t>
                      </a:r>
                    </a:p>
                  </a:txBody>
                  <a:tcPr marL="9525" marR="9525" marT="9525" marB="0" anchor="ctr">
                    <a:lnR w="12700" cap="flat" cmpd="sng" algn="ctr">
                      <a:solidFill>
                        <a:schemeClr val="accent1"/>
                      </a:solidFill>
                      <a:prstDash val="lgDash"/>
                      <a:round/>
                      <a:headEnd type="none" w="med" len="med"/>
                      <a:tailEnd type="none" w="med" len="med"/>
                    </a:lnR>
                    <a:lnT w="12700" cap="flat" cmpd="sng" algn="ctr">
                      <a:solidFill>
                        <a:schemeClr val="accent1"/>
                      </a:solidFill>
                      <a:prstDash val="lgDash"/>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noFill/>
                  </a:tcP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5,725 </a:t>
                      </a:r>
                    </a:p>
                  </a:txBody>
                  <a:tcPr marL="9525" marR="9525" marT="9525" marB="0" anchor="ctr">
                    <a:lnL w="12700" cap="flat" cmpd="sng" algn="ctr">
                      <a:solidFill>
                        <a:schemeClr val="accent1"/>
                      </a:solidFill>
                      <a:prstDash val="lgDash"/>
                      <a:round/>
                      <a:headEnd type="none" w="med" len="med"/>
                      <a:tailEnd type="none" w="med" len="med"/>
                    </a:lnL>
                    <a:lnR w="12700" cap="flat" cmpd="sng" algn="ctr">
                      <a:solidFill>
                        <a:schemeClr val="accent1"/>
                      </a:solidFill>
                      <a:prstDash val="lgDash"/>
                      <a:round/>
                      <a:headEnd type="none" w="med" len="med"/>
                      <a:tailEnd type="none" w="med" len="med"/>
                    </a:lnR>
                    <a:lnT w="12700" cap="flat" cmpd="sng" algn="ctr">
                      <a:solidFill>
                        <a:schemeClr val="accent1"/>
                      </a:solidFill>
                      <a:prstDash val="lgDash"/>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noFill/>
                  </a:tcP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-3%</a:t>
                      </a:r>
                    </a:p>
                  </a:txBody>
                  <a:tcPr marL="9525" marR="9525" marT="9525" marB="0" anchor="ctr">
                    <a:lnL w="12700" cap="flat" cmpd="sng" algn="ctr">
                      <a:solidFill>
                        <a:schemeClr val="accent1"/>
                      </a:solidFill>
                      <a:prstDash val="lgDash"/>
                      <a:round/>
                      <a:headEnd type="none" w="med" len="med"/>
                      <a:tailEnd type="none" w="med" len="med"/>
                    </a:lnL>
                    <a:lnR w="12700" cap="flat" cmpd="sng" algn="ctr">
                      <a:solidFill>
                        <a:schemeClr val="accent1"/>
                      </a:solidFill>
                      <a:prstDash val="lgDash"/>
                      <a:round/>
                      <a:headEnd type="none" w="med" len="med"/>
                      <a:tailEnd type="none" w="med" len="med"/>
                    </a:lnR>
                    <a:lnT w="12700" cap="flat" cmpd="sng" algn="ctr">
                      <a:solidFill>
                        <a:schemeClr val="accent1"/>
                      </a:solidFill>
                      <a:prstDash val="lgDash"/>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noFill/>
                  </a:tcPr>
                </a:tc>
                <a:extLst>
                  <a:ext uri="{0D108BD9-81ED-4DB2-BD59-A6C34878D82A}">
                    <a16:rowId xmlns:a16="http://schemas.microsoft.com/office/drawing/2014/main" val="3031308106"/>
                  </a:ext>
                </a:extLst>
              </a:tr>
            </a:tbl>
          </a:graphicData>
        </a:graphic>
      </p:graphicFrame>
    </p:spTree>
    <p:extLst>
      <p:ext uri="{BB962C8B-B14F-4D97-AF65-F5344CB8AC3E}">
        <p14:creationId xmlns:p14="http://schemas.microsoft.com/office/powerpoint/2010/main" val="28502080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7" hidden="1"/>
          <p:cNvGraphicFramePr/>
          <p:nvPr>
            <p:extLst>
              <p:ext uri="{D42A27DB-BD31-4B8C-83A1-F6EECF244321}">
                <p14:modId xmlns:p14="http://schemas.microsoft.com/office/powerpoint/2010/main" val="1241851292"/>
              </p:ext>
            </p:extLst>
          </p:nvPr>
        </p:nvGraphicFramePr>
        <p:xfrm>
          <a:off x="1591" y="1591"/>
          <a:ext cx="1591" cy="1591"/>
        </p:xfrm>
        <a:graphic>
          <a:graphicData uri="http://schemas.openxmlformats.org/presentationml/2006/ole">
            <mc:AlternateContent xmlns:mc="http://schemas.openxmlformats.org/markup-compatibility/2006">
              <mc:Choice xmlns:v="urn:schemas-microsoft-com:vml" Requires="v">
                <p:oleObj name="think-cell Slide" r:id="rId4" imgW="12694" imgH="12700" progId="TCLayout.ActiveDocument.1">
                  <p:embed/>
                </p:oleObj>
              </mc:Choice>
              <mc:Fallback>
                <p:oleObj name="think-cell Slide" r:id="rId4" imgW="12694" imgH="12700" progId="TCLayout.ActiveDocument.1">
                  <p:embed/>
                  <p:pic>
                    <p:nvPicPr>
                      <p:cNvPr id="2" name="Object 7" hidden="1"/>
                      <p:cNvPicPr/>
                      <p:nvPr/>
                    </p:nvPicPr>
                    <p:blipFill>
                      <a:blip r:embed="rId5"/>
                      <a:stretch>
                        <a:fillRect/>
                      </a:stretch>
                    </p:blipFill>
                    <p:spPr>
                      <a:xfrm>
                        <a:off x="1591" y="1591"/>
                        <a:ext cx="1591" cy="1591"/>
                      </a:xfrm>
                      <a:prstGeom prst="rect">
                        <a:avLst/>
                      </a:prstGeom>
                      <a:noFill/>
                      <a:ln>
                        <a:noFill/>
                      </a:ln>
                    </p:spPr>
                  </p:pic>
                </p:oleObj>
              </mc:Fallback>
            </mc:AlternateContent>
          </a:graphicData>
        </a:graphic>
      </p:graphicFrame>
      <p:sp>
        <p:nvSpPr>
          <p:cNvPr id="3" name="Rectangle 2" hidden="1">
            <a:extLst>
              <a:ext uri="{FF2B5EF4-FFF2-40B4-BE49-F238E27FC236}">
                <a16:creationId xmlns:a16="http://schemas.microsoft.com/office/drawing/2014/main" id="{245AD0F5-D534-48C2-9EA8-FC9D9E2E3EFE}"/>
              </a:ext>
            </a:extLst>
          </p:cNvPr>
          <p:cNvSpPr/>
          <p:nvPr>
            <p:custDataLst>
              <p:tags r:id="rId1"/>
            </p:custDataLst>
          </p:nvPr>
        </p:nvSpPr>
        <p:spPr>
          <a:xfrm>
            <a:off x="0" y="0"/>
            <a:ext cx="158750" cy="158750"/>
          </a:xfrm>
          <a:prstGeom prst="rect">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en-US" sz="1900" b="1">
              <a:solidFill>
                <a:schemeClr val="tx1"/>
              </a:solidFill>
              <a:latin typeface="Arial" panose="020B0604020202020204" pitchFamily="34" charset="0"/>
              <a:ea typeface="ＭＳ Ｐゴシック" panose="020B0600070205080204" pitchFamily="34" charset="-128"/>
              <a:cs typeface="+mj-cs"/>
              <a:sym typeface="Arial" panose="020B0604020202020204" pitchFamily="34" charset="0"/>
            </a:endParaRPr>
          </a:p>
        </p:txBody>
      </p:sp>
      <p:sp>
        <p:nvSpPr>
          <p:cNvPr id="5" name="Rectangle 8"/>
          <p:cNvSpPr txBox="1"/>
          <p:nvPr/>
        </p:nvSpPr>
        <p:spPr>
          <a:xfrm>
            <a:off x="203124" y="523900"/>
            <a:ext cx="8272555" cy="531940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defRPr>
            </a:lvl1pPr>
            <a:lvl2pPr marL="193675" indent="-192088" defTabSz="895350" eaLnBrk="1" hangingPunct="1">
              <a:buClr>
                <a:schemeClr val="tx2"/>
              </a:buClr>
              <a:buSzPct val="125000"/>
              <a:buFont typeface="Arial" charset="0"/>
              <a:buChar char="▪"/>
              <a:defRPr baseline="0">
                <a:latin typeface="+mn-lt"/>
              </a:defRPr>
            </a:lvl2pPr>
            <a:lvl3pPr marL="457200" indent="-261938" defTabSz="895350" eaLnBrk="1" hangingPunct="1">
              <a:buClr>
                <a:schemeClr val="tx2"/>
              </a:buClr>
              <a:buSzPct val="120000"/>
              <a:buFont typeface="Arial" charset="0"/>
              <a:buChar char="–"/>
              <a:defRPr baseline="0">
                <a:latin typeface="+mn-lt"/>
              </a:defRPr>
            </a:lvl3pPr>
            <a:lvl4pPr marL="614363" indent="-155575" defTabSz="895350" eaLnBrk="1" hangingPunct="1">
              <a:buClr>
                <a:schemeClr val="tx2"/>
              </a:buClr>
              <a:buSzPct val="120000"/>
              <a:buFont typeface="Arial" charset="0"/>
              <a:buChar char="▫"/>
              <a:defRPr baseline="0">
                <a:latin typeface="+mn-lt"/>
              </a:defRPr>
            </a:lvl4pPr>
            <a:lvl5pPr marL="749808"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287020" lvl="1" indent="-285750">
              <a:spcAft>
                <a:spcPts val="200"/>
              </a:spcAft>
              <a:buClr>
                <a:schemeClr val="tx1"/>
              </a:buClr>
              <a:buSzPct val="100000"/>
              <a:buFont typeface="Arial" panose="020B0604020202020204" pitchFamily="34" charset="0"/>
              <a:buChar char="•"/>
            </a:pPr>
            <a:r>
              <a:rPr lang="en-US" sz="1400">
                <a:solidFill>
                  <a:srgbClr val="000000"/>
                </a:solidFill>
              </a:rPr>
              <a:t>In 2018, Massachusetts implemented its most </a:t>
            </a:r>
            <a:r>
              <a:rPr lang="en-US" sz="1400" b="1">
                <a:solidFill>
                  <a:srgbClr val="000000"/>
                </a:solidFill>
              </a:rPr>
              <a:t>significant Medicaid restructuring* in 20 years to move away from a fee-for-service model </a:t>
            </a:r>
            <a:r>
              <a:rPr lang="en-US" sz="1400">
                <a:solidFill>
                  <a:srgbClr val="000000"/>
                </a:solidFill>
              </a:rPr>
              <a:t>by</a:t>
            </a:r>
            <a:r>
              <a:rPr lang="en-US" sz="1400" b="1">
                <a:solidFill>
                  <a:srgbClr val="000000"/>
                </a:solidFill>
              </a:rPr>
              <a:t> </a:t>
            </a:r>
            <a:r>
              <a:rPr lang="en-US" sz="1400">
                <a:solidFill>
                  <a:srgbClr val="000000"/>
                </a:solidFill>
              </a:rPr>
              <a:t>creating:</a:t>
            </a:r>
            <a:endParaRPr lang="en-US" sz="1400"/>
          </a:p>
          <a:p>
            <a:pPr marL="708025" lvl="3" indent="-285750">
              <a:spcAft>
                <a:spcPts val="200"/>
              </a:spcAft>
              <a:buClr>
                <a:schemeClr val="tx1"/>
              </a:buClr>
              <a:buSzPct val="100000"/>
              <a:buFont typeface="Arial" panose="020B0604020202020204" pitchFamily="34" charset="0"/>
              <a:buChar char="•"/>
            </a:pPr>
            <a:r>
              <a:rPr lang="en-US" sz="1400" b="1">
                <a:solidFill>
                  <a:srgbClr val="000000"/>
                </a:solidFill>
              </a:rPr>
              <a:t>Accountable Care Organizations (ACOs)</a:t>
            </a:r>
            <a:endParaRPr lang="en-US" sz="1400">
              <a:solidFill>
                <a:srgbClr val="000000"/>
              </a:solidFill>
              <a:cs typeface="Arial"/>
            </a:endParaRPr>
          </a:p>
          <a:p>
            <a:pPr marL="708025" lvl="3" indent="-285750">
              <a:spcAft>
                <a:spcPts val="200"/>
              </a:spcAft>
              <a:buClr>
                <a:schemeClr val="tx1"/>
              </a:buClr>
              <a:buSzPct val="100000"/>
              <a:buFont typeface="Arial" panose="020B0604020202020204" pitchFamily="34" charset="0"/>
              <a:buChar char="•"/>
            </a:pPr>
            <a:r>
              <a:rPr lang="en-US" sz="1400" b="1">
                <a:solidFill>
                  <a:srgbClr val="000000"/>
                </a:solidFill>
              </a:rPr>
              <a:t>Community Partners (CPs), </a:t>
            </a:r>
            <a:r>
              <a:rPr lang="en-US" sz="1400">
                <a:solidFill>
                  <a:srgbClr val="000000"/>
                </a:solidFill>
              </a:rPr>
              <a:t>serving members with complex needs</a:t>
            </a:r>
            <a:endParaRPr lang="en-US" sz="1400">
              <a:solidFill>
                <a:srgbClr val="000000"/>
              </a:solidFill>
              <a:cs typeface="Arial"/>
            </a:endParaRPr>
          </a:p>
          <a:p>
            <a:pPr marL="708025" lvl="3" indent="-285750">
              <a:spcAft>
                <a:spcPts val="200"/>
              </a:spcAft>
              <a:buClr>
                <a:schemeClr val="tx1"/>
              </a:buClr>
              <a:buSzPct val="100000"/>
              <a:buFont typeface="Arial" panose="020B0604020202020204" pitchFamily="34" charset="0"/>
              <a:buChar char="•"/>
            </a:pPr>
            <a:r>
              <a:rPr lang="en-US" sz="1400" b="1">
                <a:solidFill>
                  <a:srgbClr val="000000"/>
                </a:solidFill>
              </a:rPr>
              <a:t>Delivery System Reform Incentive Payment (DSRIP) Program, </a:t>
            </a:r>
            <a:r>
              <a:rPr lang="en-US" sz="1400">
                <a:solidFill>
                  <a:srgbClr val="000000"/>
                </a:solidFill>
              </a:rPr>
              <a:t>investing in statewide infrastructure</a:t>
            </a:r>
            <a:endParaRPr lang="en-US" sz="1400">
              <a:solidFill>
                <a:srgbClr val="000000"/>
              </a:solidFill>
              <a:cs typeface="Arial"/>
            </a:endParaRPr>
          </a:p>
          <a:p>
            <a:pPr marL="287020" lvl="1" indent="-285750">
              <a:spcAft>
                <a:spcPts val="200"/>
              </a:spcAft>
              <a:buClr>
                <a:schemeClr val="tx1"/>
              </a:buClr>
              <a:buSzPct val="100000"/>
              <a:buFont typeface="Arial" panose="020B0604020202020204" pitchFamily="34" charset="0"/>
              <a:buChar char="•"/>
            </a:pPr>
            <a:endParaRPr lang="en-US" sz="800">
              <a:solidFill>
                <a:srgbClr val="000000"/>
              </a:solidFill>
              <a:cs typeface="Arial"/>
            </a:endParaRPr>
          </a:p>
          <a:p>
            <a:pPr marL="287020" lvl="1" indent="-285750">
              <a:spcAft>
                <a:spcPts val="200"/>
              </a:spcAft>
              <a:buClr>
                <a:schemeClr val="tx1"/>
              </a:buClr>
              <a:buSzPct val="100000"/>
              <a:buFont typeface="Arial" panose="020B0604020202020204" pitchFamily="34" charset="0"/>
              <a:buChar char="•"/>
            </a:pPr>
            <a:r>
              <a:rPr lang="en-US" sz="1400">
                <a:solidFill>
                  <a:srgbClr val="000000"/>
                </a:solidFill>
              </a:rPr>
              <a:t>This is the </a:t>
            </a:r>
            <a:r>
              <a:rPr lang="en-US" sz="1400" b="1">
                <a:solidFill>
                  <a:srgbClr val="000000"/>
                </a:solidFill>
              </a:rPr>
              <a:t>fourth public report </a:t>
            </a:r>
            <a:r>
              <a:rPr lang="en-US" sz="1400">
                <a:solidFill>
                  <a:srgbClr val="000000"/>
                </a:solidFill>
              </a:rPr>
              <a:t>on the MassHealth delivery system restructuring; </a:t>
            </a:r>
            <a:r>
              <a:rPr lang="en-US" sz="1400" b="1">
                <a:solidFill>
                  <a:srgbClr val="000000"/>
                </a:solidFill>
              </a:rPr>
              <a:t>it primarily covers its fourth calendar year (2021), </a:t>
            </a:r>
            <a:r>
              <a:rPr lang="en-US" sz="1400">
                <a:solidFill>
                  <a:srgbClr val="000000"/>
                </a:solidFill>
              </a:rPr>
              <a:t>in comparison to 2019 and 2020 which are covered in prior reports.</a:t>
            </a:r>
            <a:r>
              <a:rPr lang="en-US" sz="1400" baseline="30000">
                <a:solidFill>
                  <a:srgbClr val="000000"/>
                </a:solidFill>
              </a:rPr>
              <a:t>**</a:t>
            </a:r>
            <a:endParaRPr lang="en-US" sz="1400">
              <a:solidFill>
                <a:srgbClr val="000000"/>
              </a:solidFill>
            </a:endParaRPr>
          </a:p>
          <a:p>
            <a:pPr marL="287020" lvl="1" indent="-285750">
              <a:spcAft>
                <a:spcPts val="200"/>
              </a:spcAft>
              <a:buClr>
                <a:schemeClr val="tx1"/>
              </a:buClr>
              <a:buSzPct val="100000"/>
              <a:buFont typeface="Arial" panose="020B0604020202020204" pitchFamily="34" charset="0"/>
              <a:buChar char="•"/>
            </a:pPr>
            <a:endParaRPr lang="en-US" sz="1400">
              <a:solidFill>
                <a:srgbClr val="000000"/>
              </a:solidFill>
              <a:cs typeface="Arial"/>
            </a:endParaRPr>
          </a:p>
          <a:p>
            <a:pPr marL="287020" lvl="1" indent="-285750">
              <a:spcAft>
                <a:spcPts val="200"/>
              </a:spcAft>
              <a:buClr>
                <a:schemeClr val="tx1"/>
              </a:buClr>
              <a:buSzPct val="100000"/>
              <a:buFont typeface="Arial" panose="020B0604020202020204" pitchFamily="34" charset="0"/>
              <a:buChar char="•"/>
            </a:pPr>
            <a:r>
              <a:rPr lang="en-US" sz="1400">
                <a:cs typeface="Arial"/>
              </a:rPr>
              <a:t>During 2021, MassHealth had 17 ACOs providing care for </a:t>
            </a:r>
            <a:r>
              <a:rPr lang="en-US" sz="1400" b="1">
                <a:cs typeface="Arial"/>
              </a:rPr>
              <a:t>~1.1M members </a:t>
            </a:r>
            <a:r>
              <a:rPr lang="en-US" sz="1400">
                <a:cs typeface="Arial"/>
              </a:rPr>
              <a:t>with a composite expense of </a:t>
            </a:r>
            <a:r>
              <a:rPr lang="en-US" sz="1400" b="1">
                <a:cs typeface="Arial"/>
              </a:rPr>
              <a:t>~$6.3B.</a:t>
            </a:r>
          </a:p>
          <a:p>
            <a:pPr marL="1270" lvl="1" indent="0">
              <a:spcAft>
                <a:spcPts val="200"/>
              </a:spcAft>
              <a:buClr>
                <a:schemeClr val="tx1"/>
              </a:buClr>
              <a:buSzPct val="100000"/>
              <a:buNone/>
            </a:pPr>
            <a:endParaRPr lang="en-US" sz="800">
              <a:solidFill>
                <a:srgbClr val="000000"/>
              </a:solidFill>
              <a:cs typeface="Arial"/>
            </a:endParaRPr>
          </a:p>
          <a:p>
            <a:pPr marL="287020" lvl="1" indent="-285750">
              <a:spcAft>
                <a:spcPts val="200"/>
              </a:spcAft>
              <a:buClr>
                <a:schemeClr val="tx1"/>
              </a:buClr>
              <a:buSzPct val="100000"/>
              <a:buFont typeface="Arial" panose="020B0604020202020204" pitchFamily="34" charset="0"/>
              <a:buChar char="•"/>
            </a:pPr>
            <a:r>
              <a:rPr lang="en-US" sz="1400" b="1">
                <a:latin typeface="+mj-lt"/>
                <a:ea typeface="Times New Roman" panose="02020603050405020304" pitchFamily="18" charset="0"/>
              </a:rPr>
              <a:t>The COVID-19</a:t>
            </a:r>
            <a:r>
              <a:rPr lang="en-US" sz="1400" b="1">
                <a:effectLst/>
                <a:latin typeface="+mj-lt"/>
                <a:ea typeface="Times New Roman" panose="02020603050405020304" pitchFamily="18" charset="0"/>
              </a:rPr>
              <a:t> </a:t>
            </a:r>
            <a:r>
              <a:rPr lang="en-US" sz="1400" b="1">
                <a:latin typeface="+mj-lt"/>
                <a:ea typeface="Times New Roman" panose="02020603050405020304" pitchFamily="18" charset="0"/>
              </a:rPr>
              <a:t>pandemic continued to have a significant impact</a:t>
            </a:r>
            <a:r>
              <a:rPr lang="en-US" sz="1400">
                <a:latin typeface="+mj-lt"/>
                <a:ea typeface="Times New Roman" panose="02020603050405020304" pitchFamily="18" charset="0"/>
              </a:rPr>
              <a:t> on</a:t>
            </a:r>
            <a:r>
              <a:rPr lang="en-US" sz="1400">
                <a:effectLst/>
                <a:latin typeface="+mj-lt"/>
                <a:ea typeface="Times New Roman" panose="02020603050405020304" pitchFamily="18" charset="0"/>
              </a:rPr>
              <a:t> </a:t>
            </a:r>
            <a:r>
              <a:rPr lang="en-US" sz="1400">
                <a:latin typeface="+mj-lt"/>
                <a:ea typeface="Times New Roman" panose="02020603050405020304" pitchFamily="18" charset="0"/>
              </a:rPr>
              <a:t>health care delivery and outcomes in 2021, and also impacted </a:t>
            </a:r>
            <a:r>
              <a:rPr lang="en-US" sz="1400" b="1">
                <a:latin typeface="+mj-lt"/>
                <a:ea typeface="Times New Roman" panose="02020603050405020304" pitchFamily="18" charset="0"/>
              </a:rPr>
              <a:t>performance data</a:t>
            </a:r>
            <a:r>
              <a:rPr lang="en-US" sz="1400">
                <a:latin typeface="+mj-lt"/>
                <a:ea typeface="Times New Roman" panose="02020603050405020304" pitchFamily="18" charset="0"/>
              </a:rPr>
              <a:t>:</a:t>
            </a:r>
            <a:endParaRPr lang="en-US" sz="1400">
              <a:effectLst/>
              <a:latin typeface="+mj-lt"/>
              <a:ea typeface="Times New Roman" panose="02020603050405020304" pitchFamily="18" charset="0"/>
            </a:endParaRPr>
          </a:p>
          <a:p>
            <a:pPr marL="550545" lvl="2" indent="-285750">
              <a:spcAft>
                <a:spcPts val="200"/>
              </a:spcAft>
              <a:buClr>
                <a:schemeClr val="tx1"/>
              </a:buClr>
              <a:buSzPct val="100000"/>
              <a:buFont typeface="Arial" panose="020B0604020202020204" pitchFamily="34" charset="0"/>
              <a:buChar char="•"/>
            </a:pPr>
            <a:r>
              <a:rPr lang="en-US" sz="1400" b="1">
                <a:latin typeface="+mj-lt"/>
                <a:ea typeface="Times New Roman" panose="02020603050405020304" pitchFamily="18" charset="0"/>
              </a:rPr>
              <a:t>MassHealth caseload</a:t>
            </a:r>
            <a:r>
              <a:rPr lang="en-US" sz="1400" b="1">
                <a:effectLst/>
                <a:latin typeface="+mj-lt"/>
                <a:ea typeface="Calibri" panose="020F0502020204030204" pitchFamily="34" charset="0"/>
              </a:rPr>
              <a:t> </a:t>
            </a:r>
            <a:r>
              <a:rPr lang="en-US" sz="1400" b="1">
                <a:latin typeface="+mj-lt"/>
                <a:ea typeface="Calibri" panose="020F0502020204030204" pitchFamily="34" charset="0"/>
              </a:rPr>
              <a:t>and ACO enrollment significantly increased </a:t>
            </a:r>
            <a:r>
              <a:rPr lang="en-US" sz="1400">
                <a:latin typeface="+mj-lt"/>
                <a:ea typeface="Calibri" panose="020F0502020204030204" pitchFamily="34" charset="0"/>
              </a:rPr>
              <a:t>due to Medicaid coverage protections during the federal Public Health Emergency (PHE), and as a result </a:t>
            </a:r>
            <a:r>
              <a:rPr lang="en-US" sz="1400" b="1">
                <a:latin typeface="+mj-lt"/>
                <a:ea typeface="Calibri" panose="020F0502020204030204" pitchFamily="34" charset="0"/>
              </a:rPr>
              <a:t>total spend increased </a:t>
            </a:r>
            <a:r>
              <a:rPr lang="en-US" sz="1400">
                <a:latin typeface="+mj-lt"/>
                <a:ea typeface="Calibri" panose="020F0502020204030204" pitchFamily="34" charset="0"/>
              </a:rPr>
              <a:t>even though per member spend and utilization was lower in 2021 compared to 2019. </a:t>
            </a:r>
          </a:p>
          <a:p>
            <a:pPr marL="550545" lvl="2" indent="-285750">
              <a:spcAft>
                <a:spcPts val="200"/>
              </a:spcAft>
              <a:buClr>
                <a:schemeClr val="tx1"/>
              </a:buClr>
              <a:buSzPct val="100000"/>
              <a:buFont typeface="Arial" panose="020B0604020202020204" pitchFamily="34" charset="0"/>
              <a:buChar char="•"/>
            </a:pPr>
            <a:r>
              <a:rPr lang="en-US" sz="1400">
                <a:solidFill>
                  <a:srgbClr val="000000"/>
                </a:solidFill>
                <a:latin typeface="Arial"/>
                <a:cs typeface="Arial"/>
              </a:rPr>
              <a:t>In response to concerns over the pandemic’s impact on individual quality measures, MassHealth and CMS agreed to certain </a:t>
            </a:r>
            <a:r>
              <a:rPr lang="en-US" sz="1400" b="1">
                <a:solidFill>
                  <a:srgbClr val="000000"/>
                </a:solidFill>
                <a:latin typeface="Arial"/>
                <a:cs typeface="Arial"/>
              </a:rPr>
              <a:t>benchmark reductions </a:t>
            </a:r>
            <a:r>
              <a:rPr lang="en-US" sz="1400">
                <a:solidFill>
                  <a:srgbClr val="000000"/>
                </a:solidFill>
                <a:latin typeface="Arial"/>
                <a:cs typeface="Arial"/>
              </a:rPr>
              <a:t>for ACO/CP measures.</a:t>
            </a:r>
            <a:endParaRPr lang="en-US" sz="1400">
              <a:solidFill>
                <a:srgbClr val="000000"/>
              </a:solidFill>
              <a:latin typeface="+mj-lt"/>
              <a:cs typeface="Arial"/>
            </a:endParaRPr>
          </a:p>
          <a:p>
            <a:pPr marL="1270" lvl="1" indent="0">
              <a:spcAft>
                <a:spcPts val="200"/>
              </a:spcAft>
              <a:buClr>
                <a:schemeClr val="tx1"/>
              </a:buClr>
              <a:buSzPct val="100000"/>
              <a:buNone/>
            </a:pPr>
            <a:endParaRPr lang="en-US" sz="1400">
              <a:cs typeface="Arial"/>
            </a:endParaRPr>
          </a:p>
          <a:p>
            <a:pPr marL="287020" lvl="1" indent="-285750">
              <a:spcAft>
                <a:spcPts val="200"/>
              </a:spcAft>
              <a:buClr>
                <a:schemeClr val="tx1"/>
              </a:buClr>
              <a:buSzPct val="100000"/>
              <a:buFont typeface="Arial" panose="020B0604020202020204" pitchFamily="34" charset="0"/>
              <a:buChar char="•"/>
            </a:pPr>
            <a:r>
              <a:rPr lang="en-US" sz="1400" b="1"/>
              <a:t>This report is focused on the 2017-2022 1115 demonstration's performance data</a:t>
            </a:r>
            <a:r>
              <a:rPr lang="en-US" sz="1400"/>
              <a:t>. At the time of this report’s release, MassHealth is implementing the 2022-2027 1115 demonstration extension. This report does not cover this extension.</a:t>
            </a:r>
            <a:endParaRPr lang="en-US" sz="1400">
              <a:cs typeface="Arial"/>
            </a:endParaRPr>
          </a:p>
        </p:txBody>
      </p:sp>
      <p:sp>
        <p:nvSpPr>
          <p:cNvPr id="7" name="Title 6">
            <a:extLst>
              <a:ext uri="{FF2B5EF4-FFF2-40B4-BE49-F238E27FC236}">
                <a16:creationId xmlns:a16="http://schemas.microsoft.com/office/drawing/2014/main" id="{446DA736-4F6F-2645-874E-972B532C48A3}"/>
              </a:ext>
            </a:extLst>
          </p:cNvPr>
          <p:cNvSpPr>
            <a:spLocks noGrp="1"/>
          </p:cNvSpPr>
          <p:nvPr>
            <p:ph type="title"/>
          </p:nvPr>
        </p:nvSpPr>
        <p:spPr/>
        <p:txBody>
          <a:bodyPr/>
          <a:lstStyle/>
          <a:p>
            <a:r>
              <a:rPr lang="en-US" sz="1850"/>
              <a:t>MassHealth Delivery System Restructuring: Background and Context</a:t>
            </a:r>
          </a:p>
        </p:txBody>
      </p:sp>
      <p:sp>
        <p:nvSpPr>
          <p:cNvPr id="6" name="TextBox 5">
            <a:extLst>
              <a:ext uri="{FF2B5EF4-FFF2-40B4-BE49-F238E27FC236}">
                <a16:creationId xmlns:a16="http://schemas.microsoft.com/office/drawing/2014/main" id="{B3D70BE5-D075-E214-7B20-EEDB18A0A7A3}"/>
              </a:ext>
            </a:extLst>
          </p:cNvPr>
          <p:cNvSpPr txBox="1"/>
          <p:nvPr/>
        </p:nvSpPr>
        <p:spPr>
          <a:xfrm>
            <a:off x="-226412" y="6066770"/>
            <a:ext cx="9273228" cy="261610"/>
          </a:xfrm>
          <a:prstGeom prst="rect">
            <a:avLst/>
          </a:prstGeom>
          <a:noFill/>
        </p:spPr>
        <p:txBody>
          <a:bodyPr wrap="square" lIns="91440" tIns="45720" rIns="91440" bIns="45720" anchor="t">
            <a:spAutoFit/>
          </a:bodyPr>
          <a:lstStyle/>
          <a:p>
            <a:pPr marL="422275" lvl="3">
              <a:spcAft>
                <a:spcPts val="200"/>
              </a:spcAft>
              <a:buClr>
                <a:schemeClr val="tx1"/>
              </a:buClr>
              <a:buSzPct val="100000"/>
            </a:pPr>
            <a:r>
              <a:rPr lang="en-US" sz="1100" baseline="30000">
                <a:solidFill>
                  <a:srgbClr val="000000"/>
                </a:solidFill>
                <a:latin typeface="Arial"/>
                <a:cs typeface="Arial"/>
              </a:rPr>
              <a:t>**</a:t>
            </a:r>
            <a:r>
              <a:rPr lang="en-US" sz="1100">
                <a:solidFill>
                  <a:srgbClr val="000000"/>
                </a:solidFill>
                <a:latin typeface="Arial"/>
                <a:cs typeface="Arial"/>
              </a:rPr>
              <a:t>Reports are available at: </a:t>
            </a:r>
            <a:r>
              <a:rPr lang="en-US" sz="1100">
                <a:latin typeface="Arial"/>
                <a:cs typeface="Arial"/>
                <a:hlinkClick r:id="rId6">
                  <a:extLst>
                    <a:ext uri="{A12FA001-AC4F-418D-AE19-62706E023703}">
                      <ahyp:hlinkClr xmlns:ahyp="http://schemas.microsoft.com/office/drawing/2018/hyperlinkcolor" val="tx"/>
                    </a:ext>
                  </a:extLst>
                </a:hlinkClick>
              </a:rPr>
              <a:t>https://www.mass.gov/info-details/massachusetts-delivery-system-reform-incentive-payment-program</a:t>
            </a:r>
            <a:endParaRPr lang="en-US" sz="1100">
              <a:cs typeface="Arial"/>
            </a:endParaRPr>
          </a:p>
        </p:txBody>
      </p:sp>
    </p:spTree>
    <p:extLst>
      <p:ext uri="{BB962C8B-B14F-4D97-AF65-F5344CB8AC3E}">
        <p14:creationId xmlns:p14="http://schemas.microsoft.com/office/powerpoint/2010/main" val="1215684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823" y="1954"/>
          <a:ext cx="1555" cy="1555"/>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1823" y="1954"/>
                        <a:ext cx="1555" cy="1555"/>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0A1EFF5A-7B47-4524-BE8D-71C5FAA8FB34}"/>
              </a:ext>
            </a:extLst>
          </p:cNvPr>
          <p:cNvSpPr/>
          <p:nvPr>
            <p:custDataLst>
              <p:tags r:id="rId2"/>
            </p:custDataLst>
          </p:nvPr>
        </p:nvSpPr>
        <p:spPr>
          <a:xfrm>
            <a:off x="265" y="199"/>
            <a:ext cx="158740" cy="158740"/>
          </a:xfrm>
          <a:prstGeom prst="rect">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914303">
              <a:defRPr/>
            </a:pPr>
            <a:endParaRPr lang="en-US" sz="1568" b="1">
              <a:solidFill>
                <a:srgbClr val="000000"/>
              </a:solidFill>
              <a:latin typeface="Arial" panose="020B0604020202020204" pitchFamily="34" charset="0"/>
              <a:ea typeface="ＭＳ Ｐゴシック" panose="020B0600070205080204" pitchFamily="34" charset="-128"/>
              <a:sym typeface="Arial" panose="020B0604020202020204" pitchFamily="34" charset="0"/>
            </a:endParaRPr>
          </a:p>
        </p:txBody>
      </p:sp>
      <p:sp>
        <p:nvSpPr>
          <p:cNvPr id="22" name="Title 3">
            <a:extLst>
              <a:ext uri="{FF2B5EF4-FFF2-40B4-BE49-F238E27FC236}">
                <a16:creationId xmlns:a16="http://schemas.microsoft.com/office/drawing/2014/main" id="{3F25A59A-02C3-45B7-990F-4CA86B259F5B}"/>
              </a:ext>
            </a:extLst>
          </p:cNvPr>
          <p:cNvSpPr>
            <a:spLocks noGrp="1"/>
          </p:cNvSpPr>
          <p:nvPr>
            <p:ph type="title"/>
          </p:nvPr>
        </p:nvSpPr>
        <p:spPr>
          <a:xfrm>
            <a:off x="94268" y="103555"/>
            <a:ext cx="7892882" cy="553998"/>
          </a:xfrm>
        </p:spPr>
        <p:txBody>
          <a:bodyPr vert="horz"/>
          <a:lstStyle/>
          <a:p>
            <a:pPr>
              <a:tabLst/>
            </a:pPr>
            <a:r>
              <a:rPr lang="en-US"/>
              <a:t>F</a:t>
            </a:r>
            <a:r>
              <a:rPr lang="en-US">
                <a:solidFill>
                  <a:srgbClr val="002060"/>
                </a:solidFill>
              </a:rPr>
              <a:t>inancial </a:t>
            </a:r>
            <a:r>
              <a:rPr lang="en-US"/>
              <a:t>P</a:t>
            </a:r>
            <a:r>
              <a:rPr lang="en-US">
                <a:solidFill>
                  <a:srgbClr val="002060"/>
                </a:solidFill>
              </a:rPr>
              <a:t>erformance: Most </a:t>
            </a:r>
            <a:r>
              <a:rPr lang="en-US"/>
              <a:t>ACOs saw financial gains in </a:t>
            </a:r>
            <a:r>
              <a:rPr lang="en-US">
                <a:solidFill>
                  <a:srgbClr val="002060"/>
                </a:solidFill>
              </a:rPr>
              <a:t>2021, driven by decreased utilization during the PHE</a:t>
            </a:r>
          </a:p>
        </p:txBody>
      </p:sp>
      <p:sp>
        <p:nvSpPr>
          <p:cNvPr id="32" name="Rectangle 31">
            <a:extLst>
              <a:ext uri="{FF2B5EF4-FFF2-40B4-BE49-F238E27FC236}">
                <a16:creationId xmlns:a16="http://schemas.microsoft.com/office/drawing/2014/main" id="{0851082A-23FC-499D-8AB0-69718B4CBFA6}"/>
              </a:ext>
            </a:extLst>
          </p:cNvPr>
          <p:cNvSpPr/>
          <p:nvPr/>
        </p:nvSpPr>
        <p:spPr>
          <a:xfrm>
            <a:off x="4366118" y="1782709"/>
            <a:ext cx="4466619" cy="3773360"/>
          </a:xfrm>
          <a:prstGeom prst="rect">
            <a:avLst/>
          </a:prstGeom>
          <a:solidFill>
            <a:srgbClr val="F0F7FE"/>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93140" lvl="1" indent="-291520" defTabSz="932863">
              <a:buFont typeface="Arial" panose="020B0604020202020204" pitchFamily="34" charset="0"/>
              <a:buChar char="•"/>
              <a:defRPr/>
            </a:pPr>
            <a:endParaRPr lang="en-US" altLang="ko-KR" sz="1401">
              <a:solidFill>
                <a:schemeClr val="tx2"/>
              </a:solidFill>
              <a:ea typeface="Gulim" pitchFamily="34" charset="-127"/>
            </a:endParaRPr>
          </a:p>
          <a:p>
            <a:pPr marL="293140" lvl="1" indent="-291520" defTabSz="932863">
              <a:buFont typeface="Arial" panose="020B0604020202020204" pitchFamily="34" charset="0"/>
              <a:buChar char="•"/>
              <a:defRPr/>
            </a:pPr>
            <a:r>
              <a:rPr lang="en-US" altLang="ko-KR" sz="1401">
                <a:solidFill>
                  <a:schemeClr val="tx2"/>
                </a:solidFill>
                <a:ea typeface="Gulim" pitchFamily="34" charset="-127"/>
              </a:rPr>
              <a:t>Due to decreased utilization during the PHE, most ACOs experienced financial gains in 2021</a:t>
            </a:r>
          </a:p>
          <a:p>
            <a:pPr marL="1620" lvl="1" defTabSz="932863">
              <a:defRPr/>
            </a:pPr>
            <a:endParaRPr lang="en-US" altLang="ko-KR" sz="1401">
              <a:solidFill>
                <a:schemeClr val="tx2"/>
              </a:solidFill>
              <a:ea typeface="Gulim" pitchFamily="34" charset="-127"/>
            </a:endParaRPr>
          </a:p>
          <a:p>
            <a:pPr marL="293140" lvl="1" indent="-291520" defTabSz="932863">
              <a:buFont typeface="Arial" panose="020B0604020202020204" pitchFamily="34" charset="0"/>
              <a:buChar char="•"/>
              <a:defRPr/>
            </a:pPr>
            <a:r>
              <a:rPr lang="en-US" altLang="ko-KR" sz="1401">
                <a:solidFill>
                  <a:schemeClr val="tx2"/>
                </a:solidFill>
                <a:ea typeface="Gulim" pitchFamily="34" charset="-127"/>
              </a:rPr>
              <a:t>For 2021 and beyond, MassHealth adjusted funding to meet actual costs for the ACO program overall.</a:t>
            </a:r>
          </a:p>
          <a:p>
            <a:pPr marL="749768" lvl="2" indent="-291520" defTabSz="932863">
              <a:buFont typeface="Arial" panose="020B0604020202020204" pitchFamily="34" charset="0"/>
              <a:buChar char="•"/>
              <a:defRPr/>
            </a:pPr>
            <a:r>
              <a:rPr lang="en-US" altLang="ko-KR" sz="1401">
                <a:solidFill>
                  <a:schemeClr val="tx2"/>
                </a:solidFill>
                <a:ea typeface="Gulim" pitchFamily="34" charset="-127"/>
              </a:rPr>
              <a:t>This is done by adjusting for situations in which the market overall is in savings or losses due to some market-wide trend (e.g., pandemic utilization changes, shifts in acuity of the overall caseload). </a:t>
            </a:r>
          </a:p>
          <a:p>
            <a:pPr marL="749768" lvl="2" indent="-291520" defTabSz="932863">
              <a:buFont typeface="Arial" panose="020B0604020202020204" pitchFamily="34" charset="0"/>
              <a:buChar char="•"/>
              <a:defRPr/>
            </a:pPr>
            <a:r>
              <a:rPr lang="en-US" altLang="ko-KR" sz="1401">
                <a:solidFill>
                  <a:schemeClr val="tx2"/>
                </a:solidFill>
                <a:ea typeface="Gulim" pitchFamily="34" charset="-127"/>
              </a:rPr>
              <a:t>Even in the context of these adjustments, individual ACOs remain incented to perform better than the market overall</a:t>
            </a:r>
          </a:p>
        </p:txBody>
      </p:sp>
      <p:sp>
        <p:nvSpPr>
          <p:cNvPr id="11" name="Rectangle 8">
            <a:extLst>
              <a:ext uri="{FF2B5EF4-FFF2-40B4-BE49-F238E27FC236}">
                <a16:creationId xmlns:a16="http://schemas.microsoft.com/office/drawing/2014/main" id="{7B3B9E1A-83A3-4480-ACCD-90D271EFA1EE}"/>
              </a:ext>
            </a:extLst>
          </p:cNvPr>
          <p:cNvSpPr txBox="1"/>
          <p:nvPr/>
        </p:nvSpPr>
        <p:spPr>
          <a:xfrm>
            <a:off x="273584" y="1237051"/>
            <a:ext cx="4207135" cy="6470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defRPr>
            </a:lvl1pPr>
            <a:lvl2pPr marL="193675" indent="-192088" defTabSz="895350" eaLnBrk="1" hangingPunct="1">
              <a:buClr>
                <a:schemeClr val="tx2"/>
              </a:buClr>
              <a:buSzPct val="125000"/>
              <a:buFont typeface="Arial" charset="0"/>
              <a:buChar char="▪"/>
              <a:defRPr baseline="0">
                <a:latin typeface="+mn-lt"/>
              </a:defRPr>
            </a:lvl2pPr>
            <a:lvl3pPr marL="457200" indent="-261938" defTabSz="895350" eaLnBrk="1" hangingPunct="1">
              <a:buClr>
                <a:schemeClr val="tx2"/>
              </a:buClr>
              <a:buSzPct val="120000"/>
              <a:buFont typeface="Arial" charset="0"/>
              <a:buChar char="–"/>
              <a:defRPr baseline="0">
                <a:latin typeface="+mn-lt"/>
              </a:defRPr>
            </a:lvl3pPr>
            <a:lvl4pPr marL="614363" indent="-155575" defTabSz="895350" eaLnBrk="1" hangingPunct="1">
              <a:buClr>
                <a:schemeClr val="tx2"/>
              </a:buClr>
              <a:buSzPct val="120000"/>
              <a:buFont typeface="Arial" charset="0"/>
              <a:buChar char="▫"/>
              <a:defRPr baseline="0">
                <a:latin typeface="+mn-lt"/>
              </a:defRPr>
            </a:lvl4pPr>
            <a:lvl5pPr marL="749808"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1587" lvl="1" indent="0" defTabSz="895255">
              <a:buClr>
                <a:srgbClr val="000000"/>
              </a:buClr>
              <a:buNone/>
              <a:defRPr/>
            </a:pPr>
            <a:r>
              <a:rPr lang="en-US" sz="1401" b="1">
                <a:solidFill>
                  <a:srgbClr val="002960"/>
                </a:solidFill>
                <a:latin typeface="Arial"/>
                <a:ea typeface="ＭＳ Ｐゴシック"/>
              </a:rPr>
              <a:t>2021 projected performance against capitation rates/benchmark</a:t>
            </a:r>
            <a:r>
              <a:rPr lang="en-US" sz="1401" b="1" baseline="30000">
                <a:solidFill>
                  <a:srgbClr val="002960"/>
                </a:solidFill>
                <a:latin typeface="Arial"/>
                <a:ea typeface="ＭＳ Ｐゴシック"/>
              </a:rPr>
              <a:t>*</a:t>
            </a:r>
            <a:endParaRPr lang="en-US" sz="1401" b="1">
              <a:solidFill>
                <a:srgbClr val="002960"/>
              </a:solidFill>
              <a:latin typeface="Arial"/>
              <a:ea typeface="ＭＳ Ｐゴシック"/>
            </a:endParaRPr>
          </a:p>
          <a:p>
            <a:pPr marL="1587" lvl="1" indent="0" defTabSz="895255">
              <a:buClr>
                <a:srgbClr val="000000"/>
              </a:buClr>
              <a:buNone/>
              <a:defRPr/>
            </a:pPr>
            <a:r>
              <a:rPr lang="en-US" sz="1401">
                <a:solidFill>
                  <a:srgbClr val="002960"/>
                </a:solidFill>
                <a:latin typeface="Arial"/>
                <a:ea typeface="ＭＳ Ｐゴシック"/>
              </a:rPr>
              <a:t># of ACOs</a:t>
            </a:r>
          </a:p>
        </p:txBody>
      </p:sp>
      <p:cxnSp>
        <p:nvCxnSpPr>
          <p:cNvPr id="12" name="Straight Connector 11">
            <a:extLst>
              <a:ext uri="{FF2B5EF4-FFF2-40B4-BE49-F238E27FC236}">
                <a16:creationId xmlns:a16="http://schemas.microsoft.com/office/drawing/2014/main" id="{637BF3AD-48F1-4E32-A4A1-3EDC833ACDD5}"/>
              </a:ext>
            </a:extLst>
          </p:cNvPr>
          <p:cNvCxnSpPr>
            <a:cxnSpLocks/>
          </p:cNvCxnSpPr>
          <p:nvPr/>
        </p:nvCxnSpPr>
        <p:spPr>
          <a:xfrm>
            <a:off x="355234" y="5263957"/>
            <a:ext cx="3518361"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0512F30-2DA7-4260-9D06-9147E1B8CE47}"/>
              </a:ext>
            </a:extLst>
          </p:cNvPr>
          <p:cNvSpPr/>
          <p:nvPr/>
        </p:nvSpPr>
        <p:spPr>
          <a:xfrm>
            <a:off x="1757776" y="2058135"/>
            <a:ext cx="1127080" cy="306156"/>
          </a:xfrm>
          <a:prstGeom prst="rect">
            <a:avLst/>
          </a:prstGeom>
        </p:spPr>
        <p:txBody>
          <a:bodyPr wrap="square">
            <a:spAutoFit/>
          </a:bodyPr>
          <a:lstStyle/>
          <a:p>
            <a:pPr defTabSz="914303">
              <a:spcAft>
                <a:spcPts val="588"/>
              </a:spcAft>
              <a:defRPr/>
            </a:pPr>
            <a:r>
              <a:rPr lang="en-US" sz="1401" b="1" u="sng">
                <a:solidFill>
                  <a:srgbClr val="000000"/>
                </a:solidFill>
                <a:latin typeface="Arial"/>
                <a:ea typeface="ＭＳ Ｐゴシック"/>
                <a:cs typeface="Arial" panose="020B0604020202020204" pitchFamily="34" charset="0"/>
              </a:rPr>
              <a:t>ACPP</a:t>
            </a:r>
          </a:p>
        </p:txBody>
      </p:sp>
      <p:sp>
        <p:nvSpPr>
          <p:cNvPr id="21" name="Rectangle 20">
            <a:extLst>
              <a:ext uri="{FF2B5EF4-FFF2-40B4-BE49-F238E27FC236}">
                <a16:creationId xmlns:a16="http://schemas.microsoft.com/office/drawing/2014/main" id="{D6AB0742-A0D4-4322-A9E6-C1C7223A6C60}"/>
              </a:ext>
            </a:extLst>
          </p:cNvPr>
          <p:cNvSpPr/>
          <p:nvPr/>
        </p:nvSpPr>
        <p:spPr>
          <a:xfrm>
            <a:off x="2974188" y="2058134"/>
            <a:ext cx="1127080" cy="306156"/>
          </a:xfrm>
          <a:prstGeom prst="rect">
            <a:avLst/>
          </a:prstGeom>
        </p:spPr>
        <p:txBody>
          <a:bodyPr wrap="square">
            <a:spAutoFit/>
          </a:bodyPr>
          <a:lstStyle/>
          <a:p>
            <a:pPr defTabSz="914303">
              <a:spcAft>
                <a:spcPts val="588"/>
              </a:spcAft>
              <a:defRPr/>
            </a:pPr>
            <a:r>
              <a:rPr lang="en-US" sz="1401" b="1" u="sng">
                <a:solidFill>
                  <a:srgbClr val="000000"/>
                </a:solidFill>
                <a:latin typeface="Arial"/>
                <a:ea typeface="ＭＳ Ｐゴシック"/>
                <a:cs typeface="Arial" panose="020B0604020202020204" pitchFamily="34" charset="0"/>
              </a:rPr>
              <a:t>PCACO</a:t>
            </a:r>
            <a:endParaRPr lang="en-US" sz="1401" b="1" baseline="30000">
              <a:solidFill>
                <a:srgbClr val="000000"/>
              </a:solidFill>
              <a:latin typeface="Arial"/>
              <a:ea typeface="ＭＳ Ｐゴシック"/>
              <a:cs typeface="Arial" panose="020B0604020202020204" pitchFamily="34" charset="0"/>
            </a:endParaRPr>
          </a:p>
        </p:txBody>
      </p:sp>
      <p:sp>
        <p:nvSpPr>
          <p:cNvPr id="24" name="Rectangle 23">
            <a:extLst>
              <a:ext uri="{FF2B5EF4-FFF2-40B4-BE49-F238E27FC236}">
                <a16:creationId xmlns:a16="http://schemas.microsoft.com/office/drawing/2014/main" id="{12A002B8-1629-47A8-A992-521367C5D2C5}"/>
              </a:ext>
            </a:extLst>
          </p:cNvPr>
          <p:cNvSpPr/>
          <p:nvPr/>
        </p:nvSpPr>
        <p:spPr>
          <a:xfrm>
            <a:off x="316496" y="2775596"/>
            <a:ext cx="1127080" cy="306156"/>
          </a:xfrm>
          <a:prstGeom prst="rect">
            <a:avLst/>
          </a:prstGeom>
        </p:spPr>
        <p:txBody>
          <a:bodyPr wrap="square">
            <a:spAutoFit/>
          </a:bodyPr>
          <a:lstStyle/>
          <a:p>
            <a:pPr defTabSz="914303">
              <a:spcAft>
                <a:spcPts val="588"/>
              </a:spcAft>
              <a:defRPr/>
            </a:pPr>
            <a:r>
              <a:rPr lang="en-US" sz="1401" b="1">
                <a:solidFill>
                  <a:srgbClr val="000000"/>
                </a:solidFill>
                <a:latin typeface="Arial"/>
                <a:ea typeface="ＭＳ Ｐゴシック"/>
                <a:cs typeface="Arial" panose="020B0604020202020204" pitchFamily="34" charset="0"/>
              </a:rPr>
              <a:t>&gt;2% gains</a:t>
            </a:r>
          </a:p>
        </p:txBody>
      </p:sp>
      <p:sp>
        <p:nvSpPr>
          <p:cNvPr id="25" name="Rectangle 24">
            <a:extLst>
              <a:ext uri="{FF2B5EF4-FFF2-40B4-BE49-F238E27FC236}">
                <a16:creationId xmlns:a16="http://schemas.microsoft.com/office/drawing/2014/main" id="{435712F4-3AEF-4DE6-BFF7-DEB6F4C08B0F}"/>
              </a:ext>
            </a:extLst>
          </p:cNvPr>
          <p:cNvSpPr/>
          <p:nvPr/>
        </p:nvSpPr>
        <p:spPr>
          <a:xfrm>
            <a:off x="316495" y="3542408"/>
            <a:ext cx="1450575" cy="521822"/>
          </a:xfrm>
          <a:prstGeom prst="rect">
            <a:avLst/>
          </a:prstGeom>
        </p:spPr>
        <p:txBody>
          <a:bodyPr wrap="square">
            <a:spAutoFit/>
          </a:bodyPr>
          <a:lstStyle/>
          <a:p>
            <a:pPr defTabSz="914303">
              <a:spcAft>
                <a:spcPts val="588"/>
              </a:spcAft>
              <a:defRPr/>
            </a:pPr>
            <a:r>
              <a:rPr lang="en-US" sz="1401" b="1">
                <a:solidFill>
                  <a:srgbClr val="000000"/>
                </a:solidFill>
                <a:latin typeface="Arial"/>
                <a:ea typeface="ＭＳ Ｐゴシック"/>
                <a:cs typeface="Arial" panose="020B0604020202020204" pitchFamily="34" charset="0"/>
              </a:rPr>
              <a:t>+/- 2% of breakeven</a:t>
            </a:r>
          </a:p>
        </p:txBody>
      </p:sp>
      <p:sp>
        <p:nvSpPr>
          <p:cNvPr id="26" name="Rectangle 25">
            <a:extLst>
              <a:ext uri="{FF2B5EF4-FFF2-40B4-BE49-F238E27FC236}">
                <a16:creationId xmlns:a16="http://schemas.microsoft.com/office/drawing/2014/main" id="{E2A7AB52-E8AE-41A1-8F51-32F9A1B15123}"/>
              </a:ext>
            </a:extLst>
          </p:cNvPr>
          <p:cNvSpPr/>
          <p:nvPr/>
        </p:nvSpPr>
        <p:spPr>
          <a:xfrm>
            <a:off x="316494" y="4606252"/>
            <a:ext cx="1298794" cy="306156"/>
          </a:xfrm>
          <a:prstGeom prst="rect">
            <a:avLst/>
          </a:prstGeom>
        </p:spPr>
        <p:txBody>
          <a:bodyPr wrap="square">
            <a:spAutoFit/>
          </a:bodyPr>
          <a:lstStyle/>
          <a:p>
            <a:pPr defTabSz="914303">
              <a:spcAft>
                <a:spcPts val="588"/>
              </a:spcAft>
              <a:defRPr/>
            </a:pPr>
            <a:r>
              <a:rPr lang="en-US" sz="1401" b="1">
                <a:solidFill>
                  <a:srgbClr val="000000"/>
                </a:solidFill>
                <a:latin typeface="Arial"/>
                <a:ea typeface="ＭＳ Ｐゴシック"/>
                <a:cs typeface="Arial" panose="020B0604020202020204" pitchFamily="34" charset="0"/>
              </a:rPr>
              <a:t>&gt;2% losses</a:t>
            </a:r>
          </a:p>
        </p:txBody>
      </p:sp>
      <p:sp>
        <p:nvSpPr>
          <p:cNvPr id="28" name="Rectangle 27">
            <a:extLst>
              <a:ext uri="{FF2B5EF4-FFF2-40B4-BE49-F238E27FC236}">
                <a16:creationId xmlns:a16="http://schemas.microsoft.com/office/drawing/2014/main" id="{30DE25C5-D67E-451C-B326-C32B2C82DB23}"/>
              </a:ext>
            </a:extLst>
          </p:cNvPr>
          <p:cNvSpPr/>
          <p:nvPr/>
        </p:nvSpPr>
        <p:spPr>
          <a:xfrm>
            <a:off x="1936100" y="2775597"/>
            <a:ext cx="694293" cy="306156"/>
          </a:xfrm>
          <a:prstGeom prst="rect">
            <a:avLst/>
          </a:prstGeom>
        </p:spPr>
        <p:txBody>
          <a:bodyPr wrap="square">
            <a:spAutoFit/>
          </a:bodyPr>
          <a:lstStyle/>
          <a:p>
            <a:pPr algn="ctr" defTabSz="914303">
              <a:spcAft>
                <a:spcPts val="588"/>
              </a:spcAft>
              <a:defRPr/>
            </a:pPr>
            <a:r>
              <a:rPr lang="en-US" sz="1401" b="1">
                <a:solidFill>
                  <a:srgbClr val="000000"/>
                </a:solidFill>
                <a:latin typeface="Arial"/>
                <a:ea typeface="ＭＳ Ｐゴシック"/>
                <a:cs typeface="Arial" panose="020B0604020202020204" pitchFamily="34" charset="0"/>
              </a:rPr>
              <a:t>8</a:t>
            </a:r>
          </a:p>
        </p:txBody>
      </p:sp>
      <p:sp>
        <p:nvSpPr>
          <p:cNvPr id="29" name="Rectangle 28">
            <a:extLst>
              <a:ext uri="{FF2B5EF4-FFF2-40B4-BE49-F238E27FC236}">
                <a16:creationId xmlns:a16="http://schemas.microsoft.com/office/drawing/2014/main" id="{A09C34FC-DE00-4497-BD14-20B30C1EC6E7}"/>
              </a:ext>
            </a:extLst>
          </p:cNvPr>
          <p:cNvSpPr/>
          <p:nvPr/>
        </p:nvSpPr>
        <p:spPr>
          <a:xfrm>
            <a:off x="1936100" y="3653966"/>
            <a:ext cx="694293" cy="306156"/>
          </a:xfrm>
          <a:prstGeom prst="rect">
            <a:avLst/>
          </a:prstGeom>
        </p:spPr>
        <p:txBody>
          <a:bodyPr wrap="square">
            <a:spAutoFit/>
          </a:bodyPr>
          <a:lstStyle/>
          <a:p>
            <a:pPr algn="ctr" defTabSz="914303">
              <a:spcAft>
                <a:spcPts val="588"/>
              </a:spcAft>
              <a:defRPr/>
            </a:pPr>
            <a:r>
              <a:rPr lang="en-US" sz="1401" b="1">
                <a:solidFill>
                  <a:srgbClr val="000000"/>
                </a:solidFill>
                <a:latin typeface="Arial"/>
                <a:ea typeface="ＭＳ Ｐゴシック"/>
                <a:cs typeface="Arial" panose="020B0604020202020204" pitchFamily="34" charset="0"/>
              </a:rPr>
              <a:t>2</a:t>
            </a:r>
          </a:p>
        </p:txBody>
      </p:sp>
      <p:sp>
        <p:nvSpPr>
          <p:cNvPr id="30" name="Rectangle 29">
            <a:extLst>
              <a:ext uri="{FF2B5EF4-FFF2-40B4-BE49-F238E27FC236}">
                <a16:creationId xmlns:a16="http://schemas.microsoft.com/office/drawing/2014/main" id="{6A7275F9-18EF-4CA0-A15A-FF14C71064B4}"/>
              </a:ext>
            </a:extLst>
          </p:cNvPr>
          <p:cNvSpPr/>
          <p:nvPr/>
        </p:nvSpPr>
        <p:spPr>
          <a:xfrm>
            <a:off x="1936100" y="4606252"/>
            <a:ext cx="694293" cy="306156"/>
          </a:xfrm>
          <a:prstGeom prst="rect">
            <a:avLst/>
          </a:prstGeom>
        </p:spPr>
        <p:txBody>
          <a:bodyPr wrap="square">
            <a:spAutoFit/>
          </a:bodyPr>
          <a:lstStyle/>
          <a:p>
            <a:pPr algn="ctr" defTabSz="914303">
              <a:spcAft>
                <a:spcPts val="588"/>
              </a:spcAft>
              <a:defRPr/>
            </a:pPr>
            <a:r>
              <a:rPr lang="en-US" sz="1401" b="1">
                <a:solidFill>
                  <a:srgbClr val="000000"/>
                </a:solidFill>
                <a:latin typeface="Arial"/>
                <a:ea typeface="ＭＳ Ｐゴシック"/>
                <a:cs typeface="Arial" panose="020B0604020202020204" pitchFamily="34" charset="0"/>
              </a:rPr>
              <a:t>3</a:t>
            </a:r>
          </a:p>
        </p:txBody>
      </p:sp>
      <p:sp>
        <p:nvSpPr>
          <p:cNvPr id="31" name="Rectangle 30">
            <a:extLst>
              <a:ext uri="{FF2B5EF4-FFF2-40B4-BE49-F238E27FC236}">
                <a16:creationId xmlns:a16="http://schemas.microsoft.com/office/drawing/2014/main" id="{32F12617-E30D-4456-8314-D34E97E9CBAB}"/>
              </a:ext>
            </a:extLst>
          </p:cNvPr>
          <p:cNvSpPr/>
          <p:nvPr/>
        </p:nvSpPr>
        <p:spPr>
          <a:xfrm>
            <a:off x="3179302" y="2775597"/>
            <a:ext cx="694293" cy="306156"/>
          </a:xfrm>
          <a:prstGeom prst="rect">
            <a:avLst/>
          </a:prstGeom>
        </p:spPr>
        <p:txBody>
          <a:bodyPr wrap="square">
            <a:spAutoFit/>
          </a:bodyPr>
          <a:lstStyle/>
          <a:p>
            <a:pPr algn="ctr" defTabSz="914303">
              <a:spcAft>
                <a:spcPts val="588"/>
              </a:spcAft>
              <a:defRPr/>
            </a:pPr>
            <a:r>
              <a:rPr lang="en-US" sz="1401" b="1">
                <a:solidFill>
                  <a:srgbClr val="000000"/>
                </a:solidFill>
                <a:latin typeface="Arial"/>
                <a:ea typeface="ＭＳ Ｐゴシック"/>
                <a:cs typeface="Arial" panose="020B0604020202020204" pitchFamily="34" charset="0"/>
              </a:rPr>
              <a:t>2</a:t>
            </a:r>
          </a:p>
        </p:txBody>
      </p:sp>
      <p:sp>
        <p:nvSpPr>
          <p:cNvPr id="33" name="Rectangle 32">
            <a:extLst>
              <a:ext uri="{FF2B5EF4-FFF2-40B4-BE49-F238E27FC236}">
                <a16:creationId xmlns:a16="http://schemas.microsoft.com/office/drawing/2014/main" id="{BA54F1F9-616D-4947-A813-565A2B6F60CC}"/>
              </a:ext>
            </a:extLst>
          </p:cNvPr>
          <p:cNvSpPr/>
          <p:nvPr/>
        </p:nvSpPr>
        <p:spPr>
          <a:xfrm>
            <a:off x="3179302" y="3653966"/>
            <a:ext cx="694293" cy="306156"/>
          </a:xfrm>
          <a:prstGeom prst="rect">
            <a:avLst/>
          </a:prstGeom>
        </p:spPr>
        <p:txBody>
          <a:bodyPr wrap="square">
            <a:spAutoFit/>
          </a:bodyPr>
          <a:lstStyle/>
          <a:p>
            <a:pPr algn="ctr" defTabSz="914303">
              <a:spcAft>
                <a:spcPts val="588"/>
              </a:spcAft>
              <a:defRPr/>
            </a:pPr>
            <a:r>
              <a:rPr lang="en-US" sz="1401" b="1">
                <a:solidFill>
                  <a:srgbClr val="000000"/>
                </a:solidFill>
                <a:latin typeface="Arial"/>
                <a:ea typeface="ＭＳ Ｐゴシック"/>
                <a:cs typeface="Arial" panose="020B0604020202020204" pitchFamily="34" charset="0"/>
              </a:rPr>
              <a:t>1</a:t>
            </a:r>
          </a:p>
        </p:txBody>
      </p:sp>
      <p:cxnSp>
        <p:nvCxnSpPr>
          <p:cNvPr id="35" name="Straight Connector 34">
            <a:extLst>
              <a:ext uri="{FF2B5EF4-FFF2-40B4-BE49-F238E27FC236}">
                <a16:creationId xmlns:a16="http://schemas.microsoft.com/office/drawing/2014/main" id="{983B5276-25CA-4A88-A8D2-A0F952AC072E}"/>
              </a:ext>
            </a:extLst>
          </p:cNvPr>
          <p:cNvCxnSpPr>
            <a:cxnSpLocks/>
          </p:cNvCxnSpPr>
          <p:nvPr/>
        </p:nvCxnSpPr>
        <p:spPr>
          <a:xfrm>
            <a:off x="364349" y="1940661"/>
            <a:ext cx="3518361"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7A0B679B-C871-43A8-A00A-435A56B3990D}"/>
              </a:ext>
            </a:extLst>
          </p:cNvPr>
          <p:cNvSpPr/>
          <p:nvPr/>
        </p:nvSpPr>
        <p:spPr>
          <a:xfrm>
            <a:off x="1936100" y="5393375"/>
            <a:ext cx="694293" cy="306156"/>
          </a:xfrm>
          <a:prstGeom prst="rect">
            <a:avLst/>
          </a:prstGeom>
        </p:spPr>
        <p:txBody>
          <a:bodyPr wrap="square">
            <a:spAutoFit/>
          </a:bodyPr>
          <a:lstStyle/>
          <a:p>
            <a:pPr algn="ctr" defTabSz="914303">
              <a:spcAft>
                <a:spcPts val="588"/>
              </a:spcAft>
              <a:defRPr/>
            </a:pPr>
            <a:r>
              <a:rPr lang="en-US" sz="1401" b="1">
                <a:solidFill>
                  <a:srgbClr val="000000"/>
                </a:solidFill>
                <a:latin typeface="Arial"/>
                <a:ea typeface="ＭＳ Ｐゴシック"/>
                <a:cs typeface="Arial" panose="020B0604020202020204" pitchFamily="34" charset="0"/>
              </a:rPr>
              <a:t>13</a:t>
            </a:r>
          </a:p>
        </p:txBody>
      </p:sp>
      <p:sp>
        <p:nvSpPr>
          <p:cNvPr id="37" name="Rectangle 36">
            <a:extLst>
              <a:ext uri="{FF2B5EF4-FFF2-40B4-BE49-F238E27FC236}">
                <a16:creationId xmlns:a16="http://schemas.microsoft.com/office/drawing/2014/main" id="{6AC93554-2F78-4F47-A1BC-E17BEE812851}"/>
              </a:ext>
            </a:extLst>
          </p:cNvPr>
          <p:cNvSpPr/>
          <p:nvPr/>
        </p:nvSpPr>
        <p:spPr>
          <a:xfrm>
            <a:off x="3178222" y="5393374"/>
            <a:ext cx="694293" cy="306156"/>
          </a:xfrm>
          <a:prstGeom prst="rect">
            <a:avLst/>
          </a:prstGeom>
        </p:spPr>
        <p:txBody>
          <a:bodyPr wrap="square">
            <a:spAutoFit/>
          </a:bodyPr>
          <a:lstStyle/>
          <a:p>
            <a:pPr algn="ctr" defTabSz="914303">
              <a:spcAft>
                <a:spcPts val="588"/>
              </a:spcAft>
              <a:defRPr/>
            </a:pPr>
            <a:r>
              <a:rPr lang="en-US" sz="1401" b="1">
                <a:solidFill>
                  <a:srgbClr val="000000"/>
                </a:solidFill>
                <a:latin typeface="Arial"/>
                <a:ea typeface="ＭＳ Ｐゴシック"/>
                <a:cs typeface="Arial" panose="020B0604020202020204" pitchFamily="34" charset="0"/>
              </a:rPr>
              <a:t>3</a:t>
            </a:r>
          </a:p>
        </p:txBody>
      </p:sp>
      <p:sp>
        <p:nvSpPr>
          <p:cNvPr id="38" name="Rectangle 37">
            <a:extLst>
              <a:ext uri="{FF2B5EF4-FFF2-40B4-BE49-F238E27FC236}">
                <a16:creationId xmlns:a16="http://schemas.microsoft.com/office/drawing/2014/main" id="{45C9E332-55B3-4C7E-983C-FB6E49497D56}"/>
              </a:ext>
            </a:extLst>
          </p:cNvPr>
          <p:cNvSpPr/>
          <p:nvPr/>
        </p:nvSpPr>
        <p:spPr>
          <a:xfrm>
            <a:off x="125969" y="5938510"/>
            <a:ext cx="8548430" cy="507827"/>
          </a:xfrm>
          <a:prstGeom prst="rect">
            <a:avLst/>
          </a:prstGeom>
        </p:spPr>
        <p:txBody>
          <a:bodyPr wrap="square" lIns="91434" tIns="45718" rIns="91434" bIns="45718" anchor="t">
            <a:spAutoFit/>
          </a:bodyPr>
          <a:lstStyle/>
          <a:p>
            <a:pPr>
              <a:spcAft>
                <a:spcPts val="588"/>
              </a:spcAft>
              <a:defRPr/>
            </a:pPr>
            <a:r>
              <a:rPr lang="en-US" sz="900" kern="0" baseline="30000"/>
              <a:t>*</a:t>
            </a:r>
            <a:r>
              <a:rPr lang="en-US" sz="900" kern="0"/>
              <a:t>January – December 2021 core medical expenditures. ACPP and PCACO data sourced </a:t>
            </a:r>
            <a:r>
              <a:rPr lang="en-US" sz="900" kern="0">
                <a:solidFill>
                  <a:schemeClr val="tx2"/>
                </a:solidFill>
              </a:rPr>
              <a:t>from the 2021 refresh </a:t>
            </a:r>
            <a:r>
              <a:rPr lang="en-US" sz="900" kern="0"/>
              <a:t>market corridor report which reflects concurrent risk scores and the market corridor adjustment. Figures subject to final reconciliation (including final concurrent risk scores and market corridor adjustments), all percentages presented are prior to risk-sharing.</a:t>
            </a:r>
            <a:r>
              <a:rPr lang="en-US" altLang="ko-KR" sz="900">
                <a:solidFill>
                  <a:srgbClr val="000000"/>
                </a:solidFill>
                <a:latin typeface="Arial"/>
                <a:ea typeface="Gulim"/>
                <a:cs typeface="Arial"/>
              </a:rPr>
              <a:t> Excludes MCO-Administered ACOs.</a:t>
            </a:r>
            <a:r>
              <a:rPr lang="en-US" sz="902" kern="0"/>
              <a:t> </a:t>
            </a:r>
            <a:endParaRPr lang="en-US" sz="900">
              <a:solidFill>
                <a:srgbClr val="000000"/>
              </a:solidFill>
              <a:ea typeface="ＭＳ Ｐゴシック"/>
              <a:cs typeface="Arial" charset="0"/>
            </a:endParaRPr>
          </a:p>
        </p:txBody>
      </p:sp>
      <p:sp>
        <p:nvSpPr>
          <p:cNvPr id="39" name="Rectangle 38">
            <a:extLst>
              <a:ext uri="{FF2B5EF4-FFF2-40B4-BE49-F238E27FC236}">
                <a16:creationId xmlns:a16="http://schemas.microsoft.com/office/drawing/2014/main" id="{85E7E814-2CBA-4125-8239-738B80688854}"/>
              </a:ext>
            </a:extLst>
          </p:cNvPr>
          <p:cNvSpPr/>
          <p:nvPr/>
        </p:nvSpPr>
        <p:spPr>
          <a:xfrm>
            <a:off x="3178221" y="4593293"/>
            <a:ext cx="694293" cy="306156"/>
          </a:xfrm>
          <a:prstGeom prst="rect">
            <a:avLst/>
          </a:prstGeom>
        </p:spPr>
        <p:txBody>
          <a:bodyPr wrap="square">
            <a:spAutoFit/>
          </a:bodyPr>
          <a:lstStyle/>
          <a:p>
            <a:pPr algn="ctr" defTabSz="914303">
              <a:spcAft>
                <a:spcPts val="588"/>
              </a:spcAft>
              <a:defRPr/>
            </a:pPr>
            <a:r>
              <a:rPr lang="en-US" sz="1401" b="1">
                <a:solidFill>
                  <a:srgbClr val="000000"/>
                </a:solidFill>
                <a:latin typeface="Arial"/>
                <a:ea typeface="ＭＳ Ｐゴシック"/>
                <a:cs typeface="Arial" panose="020B0604020202020204" pitchFamily="34" charset="0"/>
              </a:rPr>
              <a:t>0</a:t>
            </a:r>
          </a:p>
        </p:txBody>
      </p:sp>
    </p:spTree>
    <p:extLst>
      <p:ext uri="{BB962C8B-B14F-4D97-AF65-F5344CB8AC3E}">
        <p14:creationId xmlns:p14="http://schemas.microsoft.com/office/powerpoint/2010/main" val="20103483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553090B9-87CF-4761-BB1D-1AF150AD940A}"/>
              </a:ext>
            </a:extLst>
          </p:cNvPr>
          <p:cNvGraphicFramePr>
            <a:graphicFrameLocks noChangeAspect="1"/>
          </p:cNvGraphicFramePr>
          <p:nvPr>
            <p:custDataLst>
              <p:tags r:id="rId1"/>
            </p:custDataLst>
            <p:extLst>
              <p:ext uri="{D42A27DB-BD31-4B8C-83A1-F6EECF244321}">
                <p14:modId xmlns:p14="http://schemas.microsoft.com/office/powerpoint/2010/main" val="3533252967"/>
              </p:ext>
            </p:extLst>
          </p:nvPr>
        </p:nvGraphicFramePr>
        <p:xfrm>
          <a:off x="1852" y="1786"/>
          <a:ext cx="1588" cy="1588"/>
        </p:xfrm>
        <a:graphic>
          <a:graphicData uri="http://schemas.openxmlformats.org/presentationml/2006/ole">
            <mc:AlternateContent xmlns:mc="http://schemas.openxmlformats.org/markup-compatibility/2006">
              <mc:Choice xmlns:v="urn:schemas-microsoft-com:vml" Requires="v">
                <p:oleObj name="think-cell Slide" r:id="rId51" imgW="347" imgH="346" progId="TCLayout.ActiveDocument.1">
                  <p:embed/>
                </p:oleObj>
              </mc:Choice>
              <mc:Fallback>
                <p:oleObj name="think-cell Slide" r:id="rId51" imgW="347" imgH="346" progId="TCLayout.ActiveDocument.1">
                  <p:embed/>
                  <p:pic>
                    <p:nvPicPr>
                      <p:cNvPr id="5" name="Object 4" hidden="1">
                        <a:extLst>
                          <a:ext uri="{FF2B5EF4-FFF2-40B4-BE49-F238E27FC236}">
                            <a16:creationId xmlns:a16="http://schemas.microsoft.com/office/drawing/2014/main" id="{553090B9-87CF-4761-BB1D-1AF150AD940A}"/>
                          </a:ext>
                        </a:extLst>
                      </p:cNvPr>
                      <p:cNvPicPr/>
                      <p:nvPr/>
                    </p:nvPicPr>
                    <p:blipFill>
                      <a:blip/>
                      <a:stretch>
                        <a:fillRect/>
                      </a:stretch>
                    </p:blipFill>
                    <p:spPr>
                      <a:xfrm>
                        <a:off x="1852" y="1786"/>
                        <a:ext cx="1588" cy="1588"/>
                      </a:xfrm>
                      <a:prstGeom prst="rect">
                        <a:avLst/>
                      </a:prstGeom>
                    </p:spPr>
                  </p:pic>
                </p:oleObj>
              </mc:Fallback>
            </mc:AlternateContent>
          </a:graphicData>
        </a:graphic>
      </p:graphicFrame>
      <p:sp>
        <p:nvSpPr>
          <p:cNvPr id="504" name="TextBox 503">
            <a:extLst>
              <a:ext uri="{FF2B5EF4-FFF2-40B4-BE49-F238E27FC236}">
                <a16:creationId xmlns:a16="http://schemas.microsoft.com/office/drawing/2014/main" id="{BD4C939E-A77A-4F01-8A61-D1F99EC8BA6E}"/>
              </a:ext>
            </a:extLst>
          </p:cNvPr>
          <p:cNvSpPr txBox="1"/>
          <p:nvPr/>
        </p:nvSpPr>
        <p:spPr>
          <a:xfrm>
            <a:off x="1593278" y="3896258"/>
            <a:ext cx="5660779" cy="277813"/>
          </a:xfrm>
          <a:prstGeom prst="rect">
            <a:avLst/>
          </a:prstGeom>
          <a:noFill/>
          <a:ln>
            <a:solidFill>
              <a:schemeClr val="tx1"/>
            </a:solidFill>
          </a:ln>
        </p:spPr>
        <p:txBody>
          <a:bodyPr wrap="square" rtlCol="0">
            <a:noAutofit/>
          </a:bodyPr>
          <a:lstStyle/>
          <a:p>
            <a:r>
              <a:rPr lang="en-US" sz="1078"/>
              <a:t>Legend:</a:t>
            </a:r>
          </a:p>
        </p:txBody>
      </p:sp>
      <p:sp>
        <p:nvSpPr>
          <p:cNvPr id="3" name="Rectangle 2" hidden="1">
            <a:extLst>
              <a:ext uri="{FF2B5EF4-FFF2-40B4-BE49-F238E27FC236}">
                <a16:creationId xmlns:a16="http://schemas.microsoft.com/office/drawing/2014/main" id="{2A5821F0-D302-426F-AD73-C20D5FCE6FE0}"/>
              </a:ext>
            </a:extLst>
          </p:cNvPr>
          <p:cNvSpPr/>
          <p:nvPr>
            <p:custDataLst>
              <p:tags r:id="rId2"/>
            </p:custDataLst>
          </p:nvPr>
        </p:nvSpPr>
        <p:spPr>
          <a:xfrm>
            <a:off x="265" y="199"/>
            <a:ext cx="158740" cy="158740"/>
          </a:xfrm>
          <a:prstGeom prst="rect">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numCol="1" spcCol="0" rtlCol="0" anchor="ctr" anchorCtr="0">
            <a:noAutofit/>
          </a:bodyPr>
          <a:lstStyle/>
          <a:p>
            <a:pPr algn="ctr"/>
            <a:endParaRPr lang="en-US" sz="1100">
              <a:solidFill>
                <a:schemeClr val="tx1"/>
              </a:solidFill>
              <a:latin typeface="Arial" panose="020B0604020202020204" pitchFamily="34" charset="0"/>
              <a:ea typeface="ＭＳ Ｐゴシック" panose="020B0600070205080204" pitchFamily="34" charset="-128"/>
              <a:sym typeface="Arial" panose="020B0604020202020204" pitchFamily="34" charset="0"/>
            </a:endParaRPr>
          </a:p>
        </p:txBody>
      </p:sp>
      <p:sp>
        <p:nvSpPr>
          <p:cNvPr id="2" name="Title 1"/>
          <p:cNvSpPr>
            <a:spLocks noGrp="1"/>
          </p:cNvSpPr>
          <p:nvPr>
            <p:ph type="title"/>
          </p:nvPr>
        </p:nvSpPr>
        <p:spPr/>
        <p:txBody>
          <a:bodyPr vert="horz"/>
          <a:lstStyle/>
          <a:p>
            <a:r>
              <a:rPr lang="en-US">
                <a:solidFill>
                  <a:srgbClr val="002060"/>
                </a:solidFill>
              </a:rPr>
              <a:t>ACO Financial </a:t>
            </a:r>
            <a:r>
              <a:rPr lang="en-US"/>
              <a:t>P</a:t>
            </a:r>
            <a:r>
              <a:rPr lang="en-US">
                <a:solidFill>
                  <a:srgbClr val="002060"/>
                </a:solidFill>
              </a:rPr>
              <a:t>erformance Varied by Plan</a:t>
            </a:r>
            <a:endParaRPr lang="en-US"/>
          </a:p>
        </p:txBody>
      </p:sp>
      <p:sp>
        <p:nvSpPr>
          <p:cNvPr id="24" name="Rectangle 23">
            <a:extLst>
              <a:ext uri="{FF2B5EF4-FFF2-40B4-BE49-F238E27FC236}">
                <a16:creationId xmlns:a16="http://schemas.microsoft.com/office/drawing/2014/main" id="{397D5B3A-87CF-44DE-92F0-68E2230EB951}"/>
              </a:ext>
            </a:extLst>
          </p:cNvPr>
          <p:cNvSpPr/>
          <p:nvPr/>
        </p:nvSpPr>
        <p:spPr>
          <a:xfrm>
            <a:off x="491985" y="4234797"/>
            <a:ext cx="8137679" cy="1160760"/>
          </a:xfrm>
          <a:prstGeom prst="rect">
            <a:avLst/>
          </a:prstGeom>
          <a:solidFill>
            <a:srgbClr val="F0F7FE"/>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endParaRPr lang="en-US" sz="800">
              <a:solidFill>
                <a:schemeClr val="tx1"/>
              </a:solidFill>
            </a:endParaRPr>
          </a:p>
          <a:p>
            <a:pPr marL="280035" indent="-280035">
              <a:buFont typeface="Arial" panose="020B0604020202020204" pitchFamily="34" charset="0"/>
              <a:buChar char="•"/>
            </a:pPr>
            <a:r>
              <a:rPr lang="en-US" sz="1350">
                <a:solidFill>
                  <a:schemeClr val="tx1"/>
                </a:solidFill>
              </a:rPr>
              <a:t>ACPP/PCACO market experienced 1.7% gains after applying concurrent risk scores and the market corridor adjustment</a:t>
            </a:r>
            <a:endParaRPr lang="en-US" sz="1350">
              <a:solidFill>
                <a:schemeClr val="tx1"/>
              </a:solidFill>
              <a:cs typeface="Arial"/>
            </a:endParaRPr>
          </a:p>
          <a:p>
            <a:pPr marL="280035" indent="-280035">
              <a:buFont typeface="Arial" panose="020B0604020202020204" pitchFamily="34" charset="0"/>
              <a:buChar char="•"/>
            </a:pPr>
            <a:r>
              <a:rPr lang="en-US" sz="1350">
                <a:solidFill>
                  <a:schemeClr val="tx1"/>
                </a:solidFill>
              </a:rPr>
              <a:t>Across the ACPP market, performance varied by </a:t>
            </a:r>
            <a:r>
              <a:rPr lang="en-US" sz="1350" b="1">
                <a:solidFill>
                  <a:schemeClr val="tx1"/>
                </a:solidFill>
              </a:rPr>
              <a:t>up to ~18 percentage points </a:t>
            </a:r>
            <a:r>
              <a:rPr lang="en-US" sz="1350">
                <a:solidFill>
                  <a:schemeClr val="tx1"/>
                </a:solidFill>
              </a:rPr>
              <a:t>across ACOs.</a:t>
            </a:r>
            <a:endParaRPr lang="en-US" sz="1350">
              <a:solidFill>
                <a:schemeClr val="tx1"/>
              </a:solidFill>
              <a:cs typeface="Arial"/>
            </a:endParaRPr>
          </a:p>
          <a:p>
            <a:pPr marL="280035" indent="-280035">
              <a:buFont typeface="Arial" panose="020B0604020202020204" pitchFamily="34" charset="0"/>
              <a:buChar char="•"/>
            </a:pPr>
            <a:r>
              <a:rPr lang="en-US" sz="1350">
                <a:solidFill>
                  <a:schemeClr val="tx1"/>
                </a:solidFill>
              </a:rPr>
              <a:t>Across the PCACO market, performance varied by </a:t>
            </a:r>
            <a:r>
              <a:rPr lang="en-US" sz="1350" b="1">
                <a:solidFill>
                  <a:schemeClr val="tx1"/>
                </a:solidFill>
              </a:rPr>
              <a:t>up to ~2 percentage points </a:t>
            </a:r>
            <a:r>
              <a:rPr lang="en-US" sz="1350">
                <a:solidFill>
                  <a:schemeClr val="tx1"/>
                </a:solidFill>
              </a:rPr>
              <a:t>across ACOs.</a:t>
            </a:r>
            <a:endParaRPr lang="en-US" sz="1350">
              <a:solidFill>
                <a:schemeClr val="tx1"/>
              </a:solidFill>
              <a:cs typeface="Arial"/>
            </a:endParaRPr>
          </a:p>
          <a:p>
            <a:pPr marL="280035" indent="-280035">
              <a:buFont typeface="Arial" panose="020B0604020202020204" pitchFamily="34" charset="0"/>
              <a:buChar char="•"/>
            </a:pPr>
            <a:endParaRPr lang="en-US" sz="1399">
              <a:solidFill>
                <a:schemeClr val="tx1"/>
              </a:solidFill>
            </a:endParaRPr>
          </a:p>
          <a:p>
            <a:endParaRPr lang="en-US" sz="900">
              <a:solidFill>
                <a:schemeClr val="tx1"/>
              </a:solidFill>
            </a:endParaRPr>
          </a:p>
        </p:txBody>
      </p:sp>
      <p:sp>
        <p:nvSpPr>
          <p:cNvPr id="470" name="Rectangle 286">
            <a:extLst>
              <a:ext uri="{FF2B5EF4-FFF2-40B4-BE49-F238E27FC236}">
                <a16:creationId xmlns:a16="http://schemas.microsoft.com/office/drawing/2014/main" id="{403871EC-5254-4BBC-AE68-EBC5CBBD83C8}"/>
              </a:ext>
            </a:extLst>
          </p:cNvPr>
          <p:cNvSpPr txBox="1">
            <a:spLocks noChangeArrowheads="1"/>
          </p:cNvSpPr>
          <p:nvPr/>
        </p:nvSpPr>
        <p:spPr bwMode="auto">
          <a:xfrm>
            <a:off x="198407" y="5737803"/>
            <a:ext cx="8513205" cy="55431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indent="0" algn="l" defTabSz="89421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429" indent="-191845" algn="l" defTabSz="89421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6612" indent="-261605" algn="l" defTabSz="89421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3583" indent="-155379" algn="l" defTabSz="89421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r>
              <a:rPr lang="en-US" sz="900" kern="0" baseline="30000"/>
              <a:t>*</a:t>
            </a:r>
            <a:r>
              <a:rPr lang="en-US" sz="900" kern="0"/>
              <a:t>January – December 2021 core medical expenditures.  ACPP and PCACO data sourced from the 2021 refresh market corridor report which reflects concurrent risk scores and the market corridor adjustments. Figures subject to final reconciliation (including final concurrent risk scores and market corridor adjustments), all percentages presented are prior to risk-sharing. </a:t>
            </a:r>
            <a:r>
              <a:rPr lang="en-US" altLang="ko-KR" sz="900">
                <a:solidFill>
                  <a:srgbClr val="000000"/>
                </a:solidFill>
                <a:latin typeface="Arial"/>
                <a:ea typeface="Gulim"/>
                <a:cs typeface="Arial"/>
              </a:rPr>
              <a:t>Excludes MCO-Administered ACOs.</a:t>
            </a:r>
            <a:r>
              <a:rPr lang="en-US" sz="902" kern="0"/>
              <a:t> </a:t>
            </a:r>
          </a:p>
          <a:p>
            <a:r>
              <a:rPr lang="en-US" sz="902" kern="0">
                <a:solidFill>
                  <a:srgbClr val="000000"/>
                </a:solidFill>
                <a:ea typeface="ＭＳ Ｐゴシック"/>
                <a:cs typeface="Arial" charset="0"/>
              </a:rPr>
              <a:t>**The Market % profit/loss above will not tie out to the 2021 refresh market corridor report because the above data excludes MCO and PCC plans</a:t>
            </a:r>
            <a:endParaRPr lang="en-US" sz="902">
              <a:solidFill>
                <a:srgbClr val="000000"/>
              </a:solidFill>
              <a:ea typeface="ＭＳ Ｐゴシック"/>
              <a:cs typeface="Arial" charset="0"/>
            </a:endParaRPr>
          </a:p>
        </p:txBody>
      </p:sp>
      <p:graphicFrame>
        <p:nvGraphicFramePr>
          <p:cNvPr id="10" name="Chart 9">
            <a:extLst>
              <a:ext uri="{FF2B5EF4-FFF2-40B4-BE49-F238E27FC236}">
                <a16:creationId xmlns:a16="http://schemas.microsoft.com/office/drawing/2014/main" id="{11520B70-466F-3826-F373-4854BA03F1C3}"/>
              </a:ext>
            </a:extLst>
          </p:cNvPr>
          <p:cNvGraphicFramePr/>
          <p:nvPr>
            <p:custDataLst>
              <p:tags r:id="rId3"/>
            </p:custDataLst>
            <p:extLst>
              <p:ext uri="{D42A27DB-BD31-4B8C-83A1-F6EECF244321}">
                <p14:modId xmlns:p14="http://schemas.microsoft.com/office/powerpoint/2010/main" val="2732197198"/>
              </p:ext>
            </p:extLst>
          </p:nvPr>
        </p:nvGraphicFramePr>
        <p:xfrm>
          <a:off x="-117475" y="1177925"/>
          <a:ext cx="8593138" cy="2397125"/>
        </p:xfrm>
        <a:graphic>
          <a:graphicData uri="http://schemas.openxmlformats.org/drawingml/2006/chart">
            <c:chart xmlns:c="http://schemas.openxmlformats.org/drawingml/2006/chart" xmlns:r="http://schemas.openxmlformats.org/officeDocument/2006/relationships" r:id="rId52"/>
          </a:graphicData>
        </a:graphic>
      </p:graphicFrame>
      <p:cxnSp>
        <p:nvCxnSpPr>
          <p:cNvPr id="8" name="Straight Connector 7">
            <a:extLst>
              <a:ext uri="{FF2B5EF4-FFF2-40B4-BE49-F238E27FC236}">
                <a16:creationId xmlns:a16="http://schemas.microsoft.com/office/drawing/2014/main" id="{7AB0A3C9-6298-B0EA-D942-4B75EA4753F0}"/>
              </a:ext>
            </a:extLst>
          </p:cNvPr>
          <p:cNvCxnSpPr/>
          <p:nvPr>
            <p:custDataLst>
              <p:tags r:id="rId4"/>
            </p:custDataLst>
          </p:nvPr>
        </p:nvCxnSpPr>
        <p:spPr bwMode="auto">
          <a:xfrm>
            <a:off x="2720278" y="1688046"/>
            <a:ext cx="2465388" cy="0"/>
          </a:xfrm>
          <a:prstGeom prst="line">
            <a:avLst/>
          </a:prstGeom>
          <a:ln w="12700"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DD6858BA-E952-6F89-C1D3-414CECCE5ED3}"/>
              </a:ext>
            </a:extLst>
          </p:cNvPr>
          <p:cNvCxnSpPr/>
          <p:nvPr>
            <p:custDataLst>
              <p:tags r:id="rId5"/>
            </p:custDataLst>
          </p:nvPr>
        </p:nvCxnSpPr>
        <p:spPr bwMode="auto">
          <a:xfrm flipV="1">
            <a:off x="2720279" y="1688046"/>
            <a:ext cx="0" cy="390525"/>
          </a:xfrm>
          <a:prstGeom prst="line">
            <a:avLst/>
          </a:prstGeom>
          <a:ln w="12700"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28FD645C-B11B-6E9F-4CD1-5AC4267FF103}"/>
              </a:ext>
            </a:extLst>
          </p:cNvPr>
          <p:cNvCxnSpPr/>
          <p:nvPr>
            <p:custDataLst>
              <p:tags r:id="rId6"/>
            </p:custDataLst>
          </p:nvPr>
        </p:nvCxnSpPr>
        <p:spPr bwMode="auto">
          <a:xfrm>
            <a:off x="5185667" y="1688046"/>
            <a:ext cx="0" cy="165100"/>
          </a:xfrm>
          <a:prstGeom prst="line">
            <a:avLst/>
          </a:prstGeom>
          <a:ln w="12700" cap="flat" cmpd="sng" algn="ctr">
            <a:solidFill>
              <a:schemeClr val="tx1"/>
            </a:solidFill>
            <a:prstDash val="solid"/>
            <a:round/>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0D9CE353-4C4A-F03D-9DB8-1A4B985A4099}"/>
              </a:ext>
            </a:extLst>
          </p:cNvPr>
          <p:cNvCxnSpPr/>
          <p:nvPr>
            <p:custDataLst>
              <p:tags r:id="rId7"/>
            </p:custDataLst>
          </p:nvPr>
        </p:nvCxnSpPr>
        <p:spPr bwMode="auto">
          <a:xfrm>
            <a:off x="8144767" y="1011771"/>
            <a:ext cx="0" cy="152400"/>
          </a:xfrm>
          <a:prstGeom prst="line">
            <a:avLst/>
          </a:prstGeom>
          <a:ln w="12700" cap="flat" cmpd="sng" algn="ctr">
            <a:solidFill>
              <a:schemeClr val="tx1"/>
            </a:solidFill>
            <a:prstDash val="solid"/>
            <a:round/>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6F34E2FE-734E-621C-1615-487DD4E6BD15}"/>
              </a:ext>
            </a:extLst>
          </p:cNvPr>
          <p:cNvCxnSpPr/>
          <p:nvPr>
            <p:custDataLst>
              <p:tags r:id="rId8"/>
            </p:custDataLst>
          </p:nvPr>
        </p:nvCxnSpPr>
        <p:spPr bwMode="auto">
          <a:xfrm>
            <a:off x="748604" y="1011771"/>
            <a:ext cx="7396163" cy="0"/>
          </a:xfrm>
          <a:prstGeom prst="line">
            <a:avLst/>
          </a:prstGeom>
          <a:ln w="12700"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3DAF7770-7965-5610-2345-BE0D7B955649}"/>
              </a:ext>
            </a:extLst>
          </p:cNvPr>
          <p:cNvCxnSpPr/>
          <p:nvPr>
            <p:custDataLst>
              <p:tags r:id="rId9"/>
            </p:custDataLst>
          </p:nvPr>
        </p:nvCxnSpPr>
        <p:spPr bwMode="auto">
          <a:xfrm flipV="1">
            <a:off x="748604" y="1011771"/>
            <a:ext cx="0" cy="1327150"/>
          </a:xfrm>
          <a:prstGeom prst="line">
            <a:avLst/>
          </a:prstGeom>
          <a:ln w="12700"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46" name="Straight Connector 245">
            <a:extLst>
              <a:ext uri="{FF2B5EF4-FFF2-40B4-BE49-F238E27FC236}">
                <a16:creationId xmlns:a16="http://schemas.microsoft.com/office/drawing/2014/main" id="{4A80341D-4B7E-021A-68CB-7767948816D1}"/>
              </a:ext>
            </a:extLst>
          </p:cNvPr>
          <p:cNvCxnSpPr/>
          <p:nvPr>
            <p:custDataLst>
              <p:tags r:id="rId10"/>
            </p:custDataLst>
          </p:nvPr>
        </p:nvCxnSpPr>
        <p:spPr bwMode="auto">
          <a:xfrm>
            <a:off x="2918717" y="2205571"/>
            <a:ext cx="96838" cy="0"/>
          </a:xfrm>
          <a:prstGeom prst="line">
            <a:avLst/>
          </a:prstGeom>
          <a:ln w="9525" cap="flat" cmpd="sng" algn="ctr">
            <a:solidFill>
              <a:schemeClr val="tx1"/>
            </a:solidFill>
            <a:prstDash val="lg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2" name="Arrow: Right 11">
            <a:extLst>
              <a:ext uri="{FF2B5EF4-FFF2-40B4-BE49-F238E27FC236}">
                <a16:creationId xmlns:a16="http://schemas.microsoft.com/office/drawing/2014/main" id="{3835F0FD-CD62-4C4F-AFCD-DB0CC6608E89}"/>
              </a:ext>
            </a:extLst>
          </p:cNvPr>
          <p:cNvSpPr/>
          <p:nvPr>
            <p:custDataLst>
              <p:tags r:id="rId11"/>
            </p:custDataLst>
          </p:nvPr>
        </p:nvSpPr>
        <p:spPr bwMode="auto">
          <a:xfrm rot="10800000">
            <a:off x="8443217" y="2129371"/>
            <a:ext cx="128588" cy="152400"/>
          </a:xfrm>
          <a:prstGeom prst="rightArrow">
            <a:avLst>
              <a:gd name="adj1" fmla="val 100000"/>
              <a:gd name="adj2" fmla="val 100000"/>
            </a:avLst>
          </a:prstGeom>
          <a:solidFill>
            <a:schemeClr val="tx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rgbClr val="80808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none" lIns="89614" tIns="44807" rIns="89614" bIns="44807" numCol="1" spcCol="0" rtlCol="0" fromWordArt="0" anchor="ctr" anchorCtr="0" forceAA="0" compatLnSpc="1">
            <a:prstTxWarp prst="textNoShape">
              <a:avLst/>
            </a:prstTxWarp>
            <a:noAutofit/>
          </a:bodyPr>
          <a:lstStyle/>
          <a:p>
            <a:pPr algn="ctr" defTabSz="896112"/>
            <a:endParaRPr lang="en-US" sz="1176">
              <a:solidFill>
                <a:srgbClr val="000000"/>
              </a:solidFill>
              <a:latin typeface="Arial"/>
            </a:endParaRPr>
          </a:p>
        </p:txBody>
      </p:sp>
      <p:cxnSp>
        <p:nvCxnSpPr>
          <p:cNvPr id="243" name="Straight Connector 242">
            <a:extLst>
              <a:ext uri="{FF2B5EF4-FFF2-40B4-BE49-F238E27FC236}">
                <a16:creationId xmlns:a16="http://schemas.microsoft.com/office/drawing/2014/main" id="{7FA36FD1-E6FA-1B7C-B783-088D72A5D7F1}"/>
              </a:ext>
            </a:extLst>
          </p:cNvPr>
          <p:cNvCxnSpPr/>
          <p:nvPr>
            <p:custDataLst>
              <p:tags r:id="rId12"/>
            </p:custDataLst>
          </p:nvPr>
        </p:nvCxnSpPr>
        <p:spPr bwMode="auto">
          <a:xfrm>
            <a:off x="3412429" y="2205571"/>
            <a:ext cx="4979988" cy="0"/>
          </a:xfrm>
          <a:prstGeom prst="line">
            <a:avLst/>
          </a:prstGeom>
          <a:ln w="9525" cap="flat" cmpd="sng" algn="ctr">
            <a:solidFill>
              <a:schemeClr val="tx1"/>
            </a:solidFill>
            <a:prstDash val="lg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96" name="Straight Connector 495">
            <a:extLst>
              <a:ext uri="{FF2B5EF4-FFF2-40B4-BE49-F238E27FC236}">
                <a16:creationId xmlns:a16="http://schemas.microsoft.com/office/drawing/2014/main" id="{CBAF8DEA-1E8A-7AB5-27E2-4B8F74BBDE76}"/>
              </a:ext>
            </a:extLst>
          </p:cNvPr>
          <p:cNvCxnSpPr/>
          <p:nvPr>
            <p:custDataLst>
              <p:tags r:id="rId13"/>
            </p:custDataLst>
          </p:nvPr>
        </p:nvCxnSpPr>
        <p:spPr bwMode="auto">
          <a:xfrm>
            <a:off x="502541" y="2205571"/>
            <a:ext cx="2019300" cy="0"/>
          </a:xfrm>
          <a:prstGeom prst="line">
            <a:avLst/>
          </a:prstGeom>
          <a:ln w="9525" cap="flat" cmpd="sng" algn="ctr">
            <a:solidFill>
              <a:schemeClr val="tx1"/>
            </a:solidFill>
            <a:prstDash val="lg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48" name="Straight Connector 447">
            <a:extLst>
              <a:ext uri="{FF2B5EF4-FFF2-40B4-BE49-F238E27FC236}">
                <a16:creationId xmlns:a16="http://schemas.microsoft.com/office/drawing/2014/main" id="{7554C51C-A84A-D91F-311B-4361EDC9C7CF}"/>
              </a:ext>
            </a:extLst>
          </p:cNvPr>
          <p:cNvCxnSpPr>
            <a:cxnSpLocks/>
          </p:cNvCxnSpPr>
          <p:nvPr>
            <p:custDataLst>
              <p:tags r:id="rId14"/>
            </p:custDataLst>
          </p:nvPr>
        </p:nvCxnSpPr>
        <p:spPr bwMode="auto">
          <a:xfrm flipV="1">
            <a:off x="748604" y="3183471"/>
            <a:ext cx="0" cy="101600"/>
          </a:xfrm>
          <a:prstGeom prst="line">
            <a:avLst/>
          </a:prstGeom>
          <a:ln w="6350"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57" name="Straight Connector 456">
            <a:extLst>
              <a:ext uri="{FF2B5EF4-FFF2-40B4-BE49-F238E27FC236}">
                <a16:creationId xmlns:a16="http://schemas.microsoft.com/office/drawing/2014/main" id="{4EBC96AF-3145-002C-7D74-122F230C04E8}"/>
              </a:ext>
            </a:extLst>
          </p:cNvPr>
          <p:cNvCxnSpPr/>
          <p:nvPr>
            <p:custDataLst>
              <p:tags r:id="rId15"/>
            </p:custDataLst>
          </p:nvPr>
        </p:nvCxnSpPr>
        <p:spPr bwMode="auto">
          <a:xfrm>
            <a:off x="7651054" y="1524533"/>
            <a:ext cx="0" cy="101600"/>
          </a:xfrm>
          <a:prstGeom prst="line">
            <a:avLst/>
          </a:prstGeom>
          <a:ln w="6350"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49" name="Straight Connector 448">
            <a:extLst>
              <a:ext uri="{FF2B5EF4-FFF2-40B4-BE49-F238E27FC236}">
                <a16:creationId xmlns:a16="http://schemas.microsoft.com/office/drawing/2014/main" id="{E214749D-77D1-73EB-4D48-9911534F98D7}"/>
              </a:ext>
            </a:extLst>
          </p:cNvPr>
          <p:cNvCxnSpPr>
            <a:cxnSpLocks/>
          </p:cNvCxnSpPr>
          <p:nvPr>
            <p:custDataLst>
              <p:tags r:id="rId16"/>
            </p:custDataLst>
          </p:nvPr>
        </p:nvCxnSpPr>
        <p:spPr bwMode="auto">
          <a:xfrm flipV="1">
            <a:off x="1240729" y="3004083"/>
            <a:ext cx="0" cy="101600"/>
          </a:xfrm>
          <a:prstGeom prst="line">
            <a:avLst/>
          </a:prstGeom>
          <a:ln w="6350"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50" name="Straight Connector 449">
            <a:extLst>
              <a:ext uri="{FF2B5EF4-FFF2-40B4-BE49-F238E27FC236}">
                <a16:creationId xmlns:a16="http://schemas.microsoft.com/office/drawing/2014/main" id="{3D02FD37-4047-C31F-B71C-CB182746662A}"/>
              </a:ext>
            </a:extLst>
          </p:cNvPr>
          <p:cNvCxnSpPr>
            <a:cxnSpLocks/>
          </p:cNvCxnSpPr>
          <p:nvPr>
            <p:custDataLst>
              <p:tags r:id="rId17"/>
            </p:custDataLst>
          </p:nvPr>
        </p:nvCxnSpPr>
        <p:spPr bwMode="auto">
          <a:xfrm flipV="1">
            <a:off x="1734442" y="2885021"/>
            <a:ext cx="0" cy="101600"/>
          </a:xfrm>
          <a:prstGeom prst="line">
            <a:avLst/>
          </a:prstGeom>
          <a:ln w="6350"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52" name="Straight Connector 951">
            <a:extLst>
              <a:ext uri="{FF2B5EF4-FFF2-40B4-BE49-F238E27FC236}">
                <a16:creationId xmlns:a16="http://schemas.microsoft.com/office/drawing/2014/main" id="{15418D13-8D2D-2C2F-AF68-7112387B275C}"/>
              </a:ext>
            </a:extLst>
          </p:cNvPr>
          <p:cNvCxnSpPr>
            <a:cxnSpLocks/>
          </p:cNvCxnSpPr>
          <p:nvPr>
            <p:custDataLst>
              <p:tags r:id="rId18"/>
            </p:custDataLst>
          </p:nvPr>
        </p:nvCxnSpPr>
        <p:spPr bwMode="auto">
          <a:xfrm flipV="1">
            <a:off x="2228154" y="2423058"/>
            <a:ext cx="0" cy="69850"/>
          </a:xfrm>
          <a:prstGeom prst="line">
            <a:avLst/>
          </a:prstGeom>
          <a:ln w="6350"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53" name="Straight Connector 952">
            <a:extLst>
              <a:ext uri="{FF2B5EF4-FFF2-40B4-BE49-F238E27FC236}">
                <a16:creationId xmlns:a16="http://schemas.microsoft.com/office/drawing/2014/main" id="{57262EC2-3CDC-0B67-A3DE-927338B262D5}"/>
              </a:ext>
            </a:extLst>
          </p:cNvPr>
          <p:cNvCxnSpPr/>
          <p:nvPr>
            <p:custDataLst>
              <p:tags r:id="rId19"/>
            </p:custDataLst>
          </p:nvPr>
        </p:nvCxnSpPr>
        <p:spPr bwMode="auto">
          <a:xfrm>
            <a:off x="2720279" y="2299233"/>
            <a:ext cx="0" cy="50800"/>
          </a:xfrm>
          <a:prstGeom prst="line">
            <a:avLst/>
          </a:prstGeom>
          <a:ln w="6350"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52" name="Straight Connector 451">
            <a:extLst>
              <a:ext uri="{FF2B5EF4-FFF2-40B4-BE49-F238E27FC236}">
                <a16:creationId xmlns:a16="http://schemas.microsoft.com/office/drawing/2014/main" id="{F0EBE678-C36E-2EDE-744E-5E97FA565703}"/>
              </a:ext>
            </a:extLst>
          </p:cNvPr>
          <p:cNvCxnSpPr/>
          <p:nvPr>
            <p:custDataLst>
              <p:tags r:id="rId20"/>
            </p:custDataLst>
          </p:nvPr>
        </p:nvCxnSpPr>
        <p:spPr bwMode="auto">
          <a:xfrm>
            <a:off x="3706117" y="2102383"/>
            <a:ext cx="0" cy="101600"/>
          </a:xfrm>
          <a:prstGeom prst="line">
            <a:avLst/>
          </a:prstGeom>
          <a:ln w="6350"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40" name="Straight Connector 239">
            <a:extLst>
              <a:ext uri="{FF2B5EF4-FFF2-40B4-BE49-F238E27FC236}">
                <a16:creationId xmlns:a16="http://schemas.microsoft.com/office/drawing/2014/main" id="{7D9D82CD-D653-ECC0-79F7-F9711C50D55E}"/>
              </a:ext>
            </a:extLst>
          </p:cNvPr>
          <p:cNvCxnSpPr/>
          <p:nvPr>
            <p:custDataLst>
              <p:tags r:id="rId21"/>
            </p:custDataLst>
          </p:nvPr>
        </p:nvCxnSpPr>
        <p:spPr bwMode="auto">
          <a:xfrm>
            <a:off x="4199829" y="2076983"/>
            <a:ext cx="0" cy="101600"/>
          </a:xfrm>
          <a:prstGeom prst="line">
            <a:avLst/>
          </a:prstGeom>
          <a:ln w="6350"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41" name="Straight Connector 240">
            <a:extLst>
              <a:ext uri="{FF2B5EF4-FFF2-40B4-BE49-F238E27FC236}">
                <a16:creationId xmlns:a16="http://schemas.microsoft.com/office/drawing/2014/main" id="{A0B80706-45C3-6BCB-37DC-0CC21CEE0754}"/>
              </a:ext>
            </a:extLst>
          </p:cNvPr>
          <p:cNvCxnSpPr/>
          <p:nvPr>
            <p:custDataLst>
              <p:tags r:id="rId22"/>
            </p:custDataLst>
          </p:nvPr>
        </p:nvCxnSpPr>
        <p:spPr bwMode="auto">
          <a:xfrm>
            <a:off x="4693542" y="2075396"/>
            <a:ext cx="0" cy="101600"/>
          </a:xfrm>
          <a:prstGeom prst="line">
            <a:avLst/>
          </a:prstGeom>
          <a:ln w="6350"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42" name="Straight Connector 241">
            <a:extLst>
              <a:ext uri="{FF2B5EF4-FFF2-40B4-BE49-F238E27FC236}">
                <a16:creationId xmlns:a16="http://schemas.microsoft.com/office/drawing/2014/main" id="{C228DB25-44BE-FAA1-E59D-8BCEEFB32294}"/>
              </a:ext>
            </a:extLst>
          </p:cNvPr>
          <p:cNvCxnSpPr/>
          <p:nvPr>
            <p:custDataLst>
              <p:tags r:id="rId23"/>
            </p:custDataLst>
          </p:nvPr>
        </p:nvCxnSpPr>
        <p:spPr bwMode="auto">
          <a:xfrm>
            <a:off x="5185667" y="2073808"/>
            <a:ext cx="0" cy="101600"/>
          </a:xfrm>
          <a:prstGeom prst="line">
            <a:avLst/>
          </a:prstGeom>
          <a:ln w="6350"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53" name="Straight Connector 452">
            <a:extLst>
              <a:ext uri="{FF2B5EF4-FFF2-40B4-BE49-F238E27FC236}">
                <a16:creationId xmlns:a16="http://schemas.microsoft.com/office/drawing/2014/main" id="{3F060B06-F33C-FBCD-B127-F9503F5D6517}"/>
              </a:ext>
            </a:extLst>
          </p:cNvPr>
          <p:cNvCxnSpPr/>
          <p:nvPr>
            <p:custDataLst>
              <p:tags r:id="rId24"/>
            </p:custDataLst>
          </p:nvPr>
        </p:nvCxnSpPr>
        <p:spPr bwMode="auto">
          <a:xfrm>
            <a:off x="5679379" y="1976971"/>
            <a:ext cx="0" cy="101600"/>
          </a:xfrm>
          <a:prstGeom prst="line">
            <a:avLst/>
          </a:prstGeom>
          <a:ln w="6350"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54" name="Straight Connector 453">
            <a:extLst>
              <a:ext uri="{FF2B5EF4-FFF2-40B4-BE49-F238E27FC236}">
                <a16:creationId xmlns:a16="http://schemas.microsoft.com/office/drawing/2014/main" id="{7382FCC1-281A-B8BE-EF8E-A84FFCA5D75A}"/>
              </a:ext>
            </a:extLst>
          </p:cNvPr>
          <p:cNvCxnSpPr/>
          <p:nvPr>
            <p:custDataLst>
              <p:tags r:id="rId25"/>
            </p:custDataLst>
          </p:nvPr>
        </p:nvCxnSpPr>
        <p:spPr bwMode="auto">
          <a:xfrm>
            <a:off x="6173092" y="1794408"/>
            <a:ext cx="0" cy="101600"/>
          </a:xfrm>
          <a:prstGeom prst="line">
            <a:avLst/>
          </a:prstGeom>
          <a:ln w="6350"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51" name="Straight Connector 450">
            <a:extLst>
              <a:ext uri="{FF2B5EF4-FFF2-40B4-BE49-F238E27FC236}">
                <a16:creationId xmlns:a16="http://schemas.microsoft.com/office/drawing/2014/main" id="{E343050C-FDBF-0968-0F3E-41A518B28E1E}"/>
              </a:ext>
            </a:extLst>
          </p:cNvPr>
          <p:cNvCxnSpPr/>
          <p:nvPr>
            <p:custDataLst>
              <p:tags r:id="rId26"/>
            </p:custDataLst>
          </p:nvPr>
        </p:nvCxnSpPr>
        <p:spPr bwMode="auto">
          <a:xfrm>
            <a:off x="3213992" y="2219858"/>
            <a:ext cx="0" cy="90488"/>
          </a:xfrm>
          <a:prstGeom prst="line">
            <a:avLst/>
          </a:prstGeom>
          <a:ln w="6350"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55" name="Straight Connector 454">
            <a:extLst>
              <a:ext uri="{FF2B5EF4-FFF2-40B4-BE49-F238E27FC236}">
                <a16:creationId xmlns:a16="http://schemas.microsoft.com/office/drawing/2014/main" id="{1246B4A7-C15D-280E-6AFE-09B99E8E11C5}"/>
              </a:ext>
            </a:extLst>
          </p:cNvPr>
          <p:cNvCxnSpPr/>
          <p:nvPr>
            <p:custDataLst>
              <p:tags r:id="rId27"/>
            </p:custDataLst>
          </p:nvPr>
        </p:nvCxnSpPr>
        <p:spPr bwMode="auto">
          <a:xfrm>
            <a:off x="6665217" y="1651533"/>
            <a:ext cx="0" cy="101600"/>
          </a:xfrm>
          <a:prstGeom prst="line">
            <a:avLst/>
          </a:prstGeom>
          <a:ln w="6350"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56" name="Straight Connector 455">
            <a:extLst>
              <a:ext uri="{FF2B5EF4-FFF2-40B4-BE49-F238E27FC236}">
                <a16:creationId xmlns:a16="http://schemas.microsoft.com/office/drawing/2014/main" id="{F5EDE959-F349-4700-D95F-60541A44614F}"/>
              </a:ext>
            </a:extLst>
          </p:cNvPr>
          <p:cNvCxnSpPr/>
          <p:nvPr>
            <p:custDataLst>
              <p:tags r:id="rId28"/>
            </p:custDataLst>
          </p:nvPr>
        </p:nvCxnSpPr>
        <p:spPr bwMode="auto">
          <a:xfrm>
            <a:off x="7158929" y="1608671"/>
            <a:ext cx="0" cy="101600"/>
          </a:xfrm>
          <a:prstGeom prst="line">
            <a:avLst/>
          </a:prstGeom>
          <a:ln w="6350"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58" name="Straight Connector 457">
            <a:extLst>
              <a:ext uri="{FF2B5EF4-FFF2-40B4-BE49-F238E27FC236}">
                <a16:creationId xmlns:a16="http://schemas.microsoft.com/office/drawing/2014/main" id="{2EF33D30-AF58-DC4D-19FB-67A7797706E8}"/>
              </a:ext>
            </a:extLst>
          </p:cNvPr>
          <p:cNvCxnSpPr/>
          <p:nvPr>
            <p:custDataLst>
              <p:tags r:id="rId29"/>
            </p:custDataLst>
          </p:nvPr>
        </p:nvCxnSpPr>
        <p:spPr bwMode="auto">
          <a:xfrm>
            <a:off x="8144767" y="1384833"/>
            <a:ext cx="0" cy="101600"/>
          </a:xfrm>
          <a:prstGeom prst="line">
            <a:avLst/>
          </a:prstGeom>
          <a:ln w="6350"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7" name="Rectangle 286">
            <a:extLst>
              <a:ext uri="{FF2B5EF4-FFF2-40B4-BE49-F238E27FC236}">
                <a16:creationId xmlns:a16="http://schemas.microsoft.com/office/drawing/2014/main" id="{4A1D7C79-20BC-74C8-D35B-61565C141CCB}"/>
              </a:ext>
            </a:extLst>
          </p:cNvPr>
          <p:cNvSpPr txBox="1">
            <a:spLocks noChangeArrowheads="1"/>
          </p:cNvSpPr>
          <p:nvPr>
            <p:custDataLst>
              <p:tags r:id="rId30"/>
            </p:custDataLst>
          </p:nvPr>
        </p:nvSpPr>
        <p:spPr bwMode="auto">
          <a:xfrm>
            <a:off x="612079" y="3500971"/>
            <a:ext cx="273050" cy="24447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Lst>
        </p:spPr>
        <p:txBody>
          <a:bodyPr vert="horz" wrap="square" lIns="0" tIns="0" rIns="0" bIns="0" numCol="1" spcCol="0" anchor="t" anchorCtr="0" compatLnSpc="1">
            <a:prstTxWarp prst="textNoShape">
              <a:avLst/>
            </a:prstTxWarp>
            <a:noAutofit/>
          </a:bodyPr>
          <a:lstStyle>
            <a:lvl1pPr marL="0" indent="0" algn="l" defTabSz="89421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429" indent="-191845" algn="l" defTabSz="89421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6612" indent="-261605" algn="l" defTabSz="89421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3583" indent="-155379" algn="l" defTabSz="89421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algn="ctr"/>
            <a:fld id="{8CD4FC74-5B09-43C5-BD0F-5065BCB22777}" type="datetime'''''''Tu''f''''ts-A''''''''''''''''''tr''i''''''''''''''''us'">
              <a:rPr lang="en-US" altLang="en-US" sz="800" dirty="0" smtClean="0">
                <a:effectLst/>
              </a:rPr>
              <a:pPr algn="ctr"/>
              <a:t>Tufts-Atrius</a:t>
            </a:fld>
            <a:endParaRPr lang="en-US" sz="800"/>
          </a:p>
        </p:txBody>
      </p:sp>
      <p:sp>
        <p:nvSpPr>
          <p:cNvPr id="897" name="Rectangle 286">
            <a:extLst>
              <a:ext uri="{FF2B5EF4-FFF2-40B4-BE49-F238E27FC236}">
                <a16:creationId xmlns:a16="http://schemas.microsoft.com/office/drawing/2014/main" id="{F5EFB41F-9DBE-13E8-F65F-8E55885B79FF}"/>
              </a:ext>
            </a:extLst>
          </p:cNvPr>
          <p:cNvSpPr txBox="1">
            <a:spLocks noChangeArrowheads="1"/>
          </p:cNvSpPr>
          <p:nvPr>
            <p:custDataLst>
              <p:tags r:id="rId31"/>
            </p:custDataLst>
          </p:nvPr>
        </p:nvSpPr>
        <p:spPr bwMode="auto">
          <a:xfrm>
            <a:off x="5955605" y="3500971"/>
            <a:ext cx="436563" cy="24447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Lst>
        </p:spPr>
        <p:txBody>
          <a:bodyPr vert="horz" wrap="square" lIns="0" tIns="0" rIns="0" bIns="0" numCol="1" spcCol="0" anchor="t" anchorCtr="0" compatLnSpc="1">
            <a:prstTxWarp prst="textNoShape">
              <a:avLst/>
            </a:prstTxWarp>
            <a:noAutofit/>
          </a:bodyPr>
          <a:lstStyle>
            <a:lvl1pPr marL="0" indent="0" algn="l" defTabSz="89421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429" indent="-191845" algn="l" defTabSz="89421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6612" indent="-261605" algn="l" defTabSz="89421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3583" indent="-155379" algn="l" defTabSz="89421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algn="ctr"/>
            <a:fld id="{A83BEE0A-B1B8-43D0-A092-E783BE537ED1}" type="datetime'''''''F''L''''''''''N-''W''e''l''lf''o''r''c''e'">
              <a:rPr lang="en-US" altLang="en-US" sz="800" smtClean="0">
                <a:effectLst/>
              </a:rPr>
              <a:pPr algn="ctr"/>
              <a:t>FLN-Wellforce</a:t>
            </a:fld>
            <a:endParaRPr lang="en-US" sz="800"/>
          </a:p>
        </p:txBody>
      </p:sp>
      <p:sp>
        <p:nvSpPr>
          <p:cNvPr id="901" name="Rectangle 286">
            <a:extLst>
              <a:ext uri="{FF2B5EF4-FFF2-40B4-BE49-F238E27FC236}">
                <a16:creationId xmlns:a16="http://schemas.microsoft.com/office/drawing/2014/main" id="{4807EBE2-82A4-91DB-D28C-0FFA90C66E5A}"/>
              </a:ext>
            </a:extLst>
          </p:cNvPr>
          <p:cNvSpPr txBox="1">
            <a:spLocks noChangeArrowheads="1"/>
          </p:cNvSpPr>
          <p:nvPr>
            <p:custDataLst>
              <p:tags r:id="rId32"/>
            </p:custDataLst>
          </p:nvPr>
        </p:nvSpPr>
        <p:spPr bwMode="auto">
          <a:xfrm>
            <a:off x="7458968" y="3500971"/>
            <a:ext cx="385763" cy="24447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Lst>
        </p:spPr>
        <p:txBody>
          <a:bodyPr vert="horz" wrap="square" lIns="0" tIns="0" rIns="0" bIns="0" numCol="1" spcCol="0" anchor="t" anchorCtr="0" compatLnSpc="1">
            <a:prstTxWarp prst="textNoShape">
              <a:avLst/>
            </a:prstTxWarp>
            <a:noAutofit/>
          </a:bodyPr>
          <a:lstStyle>
            <a:lvl1pPr marL="0" indent="0" algn="l" defTabSz="89421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429" indent="-191845" algn="l" defTabSz="89421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6612" indent="-261605" algn="l" defTabSz="89421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3583" indent="-155379" algn="l" defTabSz="89421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algn="ctr"/>
            <a:fld id="{72FD345B-6211-4214-980F-0F12CA7E03B6}" type="datetime'''''''''''A''''H''''''''P''''''-M''''''V''''''''''''''A''C''O'">
              <a:rPr lang="en-US" altLang="en-US" sz="800" dirty="0" smtClean="0">
                <a:effectLst/>
              </a:rPr>
              <a:pPr algn="ctr"/>
              <a:t>AHP-MVACO</a:t>
            </a:fld>
            <a:endParaRPr lang="en-US" sz="800"/>
          </a:p>
        </p:txBody>
      </p:sp>
      <p:sp>
        <p:nvSpPr>
          <p:cNvPr id="898" name="Rectangle 286">
            <a:extLst>
              <a:ext uri="{FF2B5EF4-FFF2-40B4-BE49-F238E27FC236}">
                <a16:creationId xmlns:a16="http://schemas.microsoft.com/office/drawing/2014/main" id="{B38B99A2-0B5B-9975-25C7-7A4BAD0E4FC7}"/>
              </a:ext>
            </a:extLst>
          </p:cNvPr>
          <p:cNvSpPr txBox="1">
            <a:spLocks noChangeArrowheads="1"/>
          </p:cNvSpPr>
          <p:nvPr>
            <p:custDataLst>
              <p:tags r:id="rId33"/>
            </p:custDataLst>
          </p:nvPr>
        </p:nvSpPr>
        <p:spPr bwMode="auto">
          <a:xfrm>
            <a:off x="6520755" y="3500971"/>
            <a:ext cx="288925" cy="24447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Lst>
        </p:spPr>
        <p:txBody>
          <a:bodyPr vert="horz" wrap="square" lIns="0" tIns="0" rIns="0" bIns="0" numCol="1" spcCol="0" anchor="t" anchorCtr="0" compatLnSpc="1">
            <a:prstTxWarp prst="textNoShape">
              <a:avLst/>
            </a:prstTxWarp>
            <a:noAutofit/>
          </a:bodyPr>
          <a:lstStyle>
            <a:lvl1pPr marL="0" indent="0" algn="l" defTabSz="89421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429" indent="-191845" algn="l" defTabSz="89421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6612" indent="-261605" algn="l" defTabSz="89421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3583" indent="-155379" algn="l" defTabSz="89421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algn="ctr"/>
            <a:fld id="{70A3E698-D905-49D4-BD79-CB7C1825ACE4}" type="datetime'''''''BMC''''''''-Me''''''''''''''''''''''''''r''''''c''''y'">
              <a:rPr lang="en-US" altLang="en-US" sz="800" dirty="0" smtClean="0">
                <a:effectLst/>
              </a:rPr>
              <a:pPr algn="ctr"/>
              <a:t>BMC-Mercy</a:t>
            </a:fld>
            <a:endParaRPr lang="en-US" sz="800"/>
          </a:p>
        </p:txBody>
      </p:sp>
      <p:sp>
        <p:nvSpPr>
          <p:cNvPr id="903" name="Rectangle 286">
            <a:extLst>
              <a:ext uri="{FF2B5EF4-FFF2-40B4-BE49-F238E27FC236}">
                <a16:creationId xmlns:a16="http://schemas.microsoft.com/office/drawing/2014/main" id="{A2B5B754-899B-E204-10F0-5FD3F67A6BA8}"/>
              </a:ext>
            </a:extLst>
          </p:cNvPr>
          <p:cNvSpPr txBox="1">
            <a:spLocks noChangeArrowheads="1"/>
          </p:cNvSpPr>
          <p:nvPr>
            <p:custDataLst>
              <p:tags r:id="rId34"/>
            </p:custDataLst>
          </p:nvPr>
        </p:nvSpPr>
        <p:spPr bwMode="auto">
          <a:xfrm>
            <a:off x="7882830" y="3500971"/>
            <a:ext cx="525463" cy="24447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Lst>
        </p:spPr>
        <p:txBody>
          <a:bodyPr vert="horz" wrap="square" lIns="0" tIns="0" rIns="0" bIns="0" numCol="1" spcCol="0" anchor="t" anchorCtr="0" compatLnSpc="1">
            <a:prstTxWarp prst="textNoShape">
              <a:avLst/>
            </a:prstTxWarp>
            <a:noAutofit/>
          </a:bodyPr>
          <a:lstStyle>
            <a:lvl1pPr marL="0" indent="0" algn="l" defTabSz="89421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429" indent="-191845" algn="l" defTabSz="89421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6612" indent="-261605" algn="l" defTabSz="89421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3583" indent="-155379" algn="l" defTabSz="89421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algn="ctr"/>
            <a:fld id="{C529C020-EE02-4BDE-954D-E6438F95AE5F}" type="datetime'''''''''''BMC-''So''''ut''''hc''''''o''''''a''''''st'">
              <a:rPr lang="en-US" altLang="en-US" sz="800" dirty="0" smtClean="0">
                <a:effectLst/>
              </a:rPr>
              <a:pPr algn="ctr"/>
              <a:t>BMC-Southcoast</a:t>
            </a:fld>
            <a:endParaRPr lang="en-US" sz="800"/>
          </a:p>
        </p:txBody>
      </p:sp>
      <p:sp>
        <p:nvSpPr>
          <p:cNvPr id="11" name="Rectangle 10">
            <a:extLst>
              <a:ext uri="{FF2B5EF4-FFF2-40B4-BE49-F238E27FC236}">
                <a16:creationId xmlns:a16="http://schemas.microsoft.com/office/drawing/2014/main" id="{BFB9D3CD-2307-480E-889E-31AD1513584E}"/>
              </a:ext>
            </a:extLst>
          </p:cNvPr>
          <p:cNvSpPr/>
          <p:nvPr>
            <p:custDataLst>
              <p:tags r:id="rId35"/>
            </p:custDataLst>
          </p:nvPr>
        </p:nvSpPr>
        <p:spPr bwMode="auto">
          <a:xfrm>
            <a:off x="8622604" y="2115083"/>
            <a:ext cx="339725" cy="179388"/>
          </a:xfrm>
          <a:prstGeom prst="rect">
            <a:avLst/>
          </a:prstGeom>
          <a:noFill/>
          <a:ln w="9525" cap="flat" cmpd="sng" algn="ctr">
            <a:noFill/>
            <a:prstDash val="solid"/>
            <a:miter lim="800000"/>
            <a:headEnd type="none" w="med" len="med"/>
            <a:tailEnd type="none" w="med" len="med"/>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cap="flat" cmpd="sng" algn="ctr">
                <a:solidFill>
                  <a:srgbClr val="80808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fld id="{DBDEB7DF-F5F8-4BF2-A1FB-D7D1435108A8}" type="datetime'''''1''''''''''''''''.7''''''''%'''''''''''''''''">
              <a:rPr lang="en-US" altLang="en-US" sz="1176" dirty="0" smtClean="0">
                <a:latin typeface="+mn-lt"/>
              </a:rPr>
              <a:pPr/>
              <a:t>1.7%</a:t>
            </a:fld>
            <a:endParaRPr lang="en-US" sz="1176">
              <a:latin typeface="+mn-lt"/>
            </a:endParaRPr>
          </a:p>
        </p:txBody>
      </p:sp>
      <p:sp>
        <p:nvSpPr>
          <p:cNvPr id="896" name="Rectangle 286">
            <a:extLst>
              <a:ext uri="{FF2B5EF4-FFF2-40B4-BE49-F238E27FC236}">
                <a16:creationId xmlns:a16="http://schemas.microsoft.com/office/drawing/2014/main" id="{C7060460-F00A-9960-E958-7E7D5667D23D}"/>
              </a:ext>
            </a:extLst>
          </p:cNvPr>
          <p:cNvSpPr txBox="1">
            <a:spLocks noChangeArrowheads="1"/>
          </p:cNvSpPr>
          <p:nvPr>
            <p:custDataLst>
              <p:tags r:id="rId36"/>
            </p:custDataLst>
          </p:nvPr>
        </p:nvSpPr>
        <p:spPr bwMode="auto">
          <a:xfrm>
            <a:off x="5514279" y="3500971"/>
            <a:ext cx="330200" cy="24447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Lst>
        </p:spPr>
        <p:txBody>
          <a:bodyPr vert="horz" wrap="square" lIns="0" tIns="0" rIns="0" bIns="0" numCol="1" spcCol="0" anchor="t" anchorCtr="0" compatLnSpc="1">
            <a:prstTxWarp prst="textNoShape">
              <a:avLst/>
            </a:prstTxWarp>
            <a:noAutofit/>
          </a:bodyPr>
          <a:lstStyle>
            <a:lvl1pPr marL="0" indent="0" algn="l" defTabSz="89421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429" indent="-191845" algn="l" defTabSz="89421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6612" indent="-261605" algn="l" defTabSz="89421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3583" indent="-155379" algn="l" defTabSz="89421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algn="ctr"/>
            <a:fld id="{E5FFEA92-E8DE-45CC-903A-A3E9C6463717}" type="datetime'F''''''''''L''N''''''''''-R''e''''''''li''an''t'''">
              <a:rPr lang="en-US" altLang="en-US" sz="800" dirty="0" smtClean="0">
                <a:effectLst/>
              </a:rPr>
              <a:pPr algn="ctr"/>
              <a:t>FLN-Reliant</a:t>
            </a:fld>
            <a:endParaRPr lang="en-US" sz="800"/>
          </a:p>
        </p:txBody>
      </p:sp>
      <p:sp>
        <p:nvSpPr>
          <p:cNvPr id="238" name="Rectangle 286">
            <a:extLst>
              <a:ext uri="{FF2B5EF4-FFF2-40B4-BE49-F238E27FC236}">
                <a16:creationId xmlns:a16="http://schemas.microsoft.com/office/drawing/2014/main" id="{59AD3033-B4CA-3450-E117-AE1ADC987FC4}"/>
              </a:ext>
            </a:extLst>
          </p:cNvPr>
          <p:cNvSpPr txBox="1">
            <a:spLocks noChangeArrowheads="1"/>
          </p:cNvSpPr>
          <p:nvPr>
            <p:custDataLst>
              <p:tags r:id="rId37"/>
            </p:custDataLst>
          </p:nvPr>
        </p:nvSpPr>
        <p:spPr bwMode="auto">
          <a:xfrm>
            <a:off x="4991992" y="3500971"/>
            <a:ext cx="387350" cy="12223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anchor="t" anchorCtr="0" compatLnSpc="1">
            <a:prstTxWarp prst="textNoShape">
              <a:avLst/>
            </a:prstTxWarp>
            <a:noAutofit/>
          </a:bodyPr>
          <a:lstStyle>
            <a:lvl1pPr marL="0" indent="0" algn="l" defTabSz="89421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429" indent="-191845" algn="l" defTabSz="89421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6612" indent="-261605" algn="l" defTabSz="89421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3583" indent="-155379" algn="l" defTabSz="89421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algn="ctr"/>
            <a:fld id="{E1A4B979-1FC9-4985-BA3A-129E4F1648A5}" type="datetime'''''''''''''''''''S''t''''''''''e''w''''''a''r''''''d'''''''''">
              <a:rPr lang="en-US" altLang="en-US" sz="800" dirty="0" smtClean="0"/>
              <a:pPr algn="ctr"/>
              <a:t>Steward</a:t>
            </a:fld>
            <a:endParaRPr lang="en-US" sz="800"/>
          </a:p>
        </p:txBody>
      </p:sp>
      <p:sp>
        <p:nvSpPr>
          <p:cNvPr id="237" name="Rectangle 286">
            <a:extLst>
              <a:ext uri="{FF2B5EF4-FFF2-40B4-BE49-F238E27FC236}">
                <a16:creationId xmlns:a16="http://schemas.microsoft.com/office/drawing/2014/main" id="{3F1EE721-74F2-94BF-886C-0EBB3FFF6E92}"/>
              </a:ext>
            </a:extLst>
          </p:cNvPr>
          <p:cNvSpPr txBox="1">
            <a:spLocks noChangeArrowheads="1"/>
          </p:cNvSpPr>
          <p:nvPr>
            <p:custDataLst>
              <p:tags r:id="rId38"/>
            </p:custDataLst>
          </p:nvPr>
        </p:nvSpPr>
        <p:spPr bwMode="auto">
          <a:xfrm>
            <a:off x="4472880" y="3500971"/>
            <a:ext cx="442913" cy="24447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Lst>
        </p:spPr>
        <p:txBody>
          <a:bodyPr vert="horz" wrap="square" lIns="0" tIns="0" rIns="0" bIns="0" numCol="1" spcCol="0" anchor="t" anchorCtr="0" compatLnSpc="1">
            <a:prstTxWarp prst="textNoShape">
              <a:avLst/>
            </a:prstTxWarp>
            <a:noAutofit/>
          </a:bodyPr>
          <a:lstStyle>
            <a:lvl1pPr marL="0" indent="0" algn="l" defTabSz="89421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429" indent="-191845" algn="l" defTabSz="89421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6612" indent="-261605" algn="l" defTabSz="89421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3583" indent="-155379" algn="l" defTabSz="89421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algn="ctr"/>
            <a:fld id="{273E9C52-49E0-4BF8-8596-E6224320FF82}" type="datetime'''FLN''''''''-''B''erk''''''sh''i''''''''''r''''e'''''''''">
              <a:rPr lang="en-US" altLang="en-US" sz="800" dirty="0" smtClean="0"/>
              <a:pPr algn="ctr"/>
              <a:t>FLN-Berkshire</a:t>
            </a:fld>
            <a:endParaRPr lang="en-US" sz="800"/>
          </a:p>
        </p:txBody>
      </p:sp>
      <p:sp>
        <p:nvSpPr>
          <p:cNvPr id="236" name="Rectangle 286">
            <a:extLst>
              <a:ext uri="{FF2B5EF4-FFF2-40B4-BE49-F238E27FC236}">
                <a16:creationId xmlns:a16="http://schemas.microsoft.com/office/drawing/2014/main" id="{B8CFD1CA-23CA-F075-726E-32D1B7FBDC86}"/>
              </a:ext>
            </a:extLst>
          </p:cNvPr>
          <p:cNvSpPr txBox="1">
            <a:spLocks noChangeArrowheads="1"/>
          </p:cNvSpPr>
          <p:nvPr>
            <p:custDataLst>
              <p:tags r:id="rId39"/>
            </p:custDataLst>
          </p:nvPr>
        </p:nvSpPr>
        <p:spPr bwMode="auto">
          <a:xfrm>
            <a:off x="3975993" y="3500971"/>
            <a:ext cx="447675" cy="24447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Lst>
        </p:spPr>
        <p:txBody>
          <a:bodyPr vert="horz" wrap="square" lIns="0" tIns="0" rIns="0" bIns="0" numCol="1" spcCol="0" anchor="t" anchorCtr="0" compatLnSpc="1">
            <a:prstTxWarp prst="textNoShape">
              <a:avLst/>
            </a:prstTxWarp>
            <a:noAutofit/>
          </a:bodyPr>
          <a:lstStyle>
            <a:lvl1pPr marL="0" indent="0" algn="l" defTabSz="89421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429" indent="-191845" algn="l" defTabSz="89421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6612" indent="-261605" algn="l" defTabSz="89421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3583" indent="-155379" algn="l" defTabSz="89421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algn="ctr"/>
            <a:fld id="{78DB3AE2-8B6C-4A31-9C6D-CADC8E200114}" type="datetime'T''''''''''u''''''''''''f''t''''''s-''''''''''BC''HA''CO'">
              <a:rPr lang="en-US" altLang="en-US" sz="800" smtClean="0"/>
              <a:pPr algn="ctr"/>
              <a:t>Tufts-BCHACO</a:t>
            </a:fld>
            <a:endParaRPr lang="en-US" sz="800"/>
          </a:p>
        </p:txBody>
      </p:sp>
      <p:sp>
        <p:nvSpPr>
          <p:cNvPr id="63" name="Rectangle 286">
            <a:extLst>
              <a:ext uri="{FF2B5EF4-FFF2-40B4-BE49-F238E27FC236}">
                <a16:creationId xmlns:a16="http://schemas.microsoft.com/office/drawing/2014/main" id="{D631E8CE-9C47-67ED-6D03-08D6D86E73BA}"/>
              </a:ext>
            </a:extLst>
          </p:cNvPr>
          <p:cNvSpPr txBox="1">
            <a:spLocks noChangeArrowheads="1"/>
          </p:cNvSpPr>
          <p:nvPr>
            <p:custDataLst>
              <p:tags r:id="rId40"/>
            </p:custDataLst>
          </p:nvPr>
        </p:nvSpPr>
        <p:spPr bwMode="auto">
          <a:xfrm>
            <a:off x="3590230" y="3500971"/>
            <a:ext cx="231775" cy="12223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anchor="t" anchorCtr="0" compatLnSpc="1">
            <a:prstTxWarp prst="textNoShape">
              <a:avLst/>
            </a:prstTxWarp>
            <a:noAutofit/>
          </a:bodyPr>
          <a:lstStyle>
            <a:lvl1pPr marL="0" indent="0" algn="l" defTabSz="89421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429" indent="-191845" algn="l" defTabSz="89421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6612" indent="-261605" algn="l" defTabSz="89421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3583" indent="-155379" algn="l" defTabSz="89421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algn="ctr"/>
            <a:fld id="{7D0DCB2B-0A38-48E5-A7B8-47B00E9E0465}" type="datetime'''C''''''''''''''''''''C''''''''''''''''''''''C'''''''">
              <a:rPr lang="en-US" altLang="en-US" sz="800" smtClean="0"/>
              <a:pPr algn="ctr"/>
              <a:t>CCC</a:t>
            </a:fld>
            <a:endParaRPr lang="en-US" sz="800"/>
          </a:p>
        </p:txBody>
      </p:sp>
      <p:sp>
        <p:nvSpPr>
          <p:cNvPr id="62" name="Rectangle 286">
            <a:extLst>
              <a:ext uri="{FF2B5EF4-FFF2-40B4-BE49-F238E27FC236}">
                <a16:creationId xmlns:a16="http://schemas.microsoft.com/office/drawing/2014/main" id="{9AAD32BD-FF35-104C-05A2-1A7F81CDD691}"/>
              </a:ext>
            </a:extLst>
          </p:cNvPr>
          <p:cNvSpPr txBox="1">
            <a:spLocks noChangeArrowheads="1"/>
          </p:cNvSpPr>
          <p:nvPr>
            <p:custDataLst>
              <p:tags r:id="rId41"/>
            </p:custDataLst>
          </p:nvPr>
        </p:nvSpPr>
        <p:spPr bwMode="auto">
          <a:xfrm>
            <a:off x="2988567" y="3500971"/>
            <a:ext cx="450850" cy="24447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Lst>
        </p:spPr>
        <p:txBody>
          <a:bodyPr vert="horz" wrap="square" lIns="0" tIns="0" rIns="0" bIns="0" numCol="1" spcCol="0" anchor="t" anchorCtr="0" compatLnSpc="1">
            <a:prstTxWarp prst="textNoShape">
              <a:avLst/>
            </a:prstTxWarp>
            <a:noAutofit/>
          </a:bodyPr>
          <a:lstStyle>
            <a:lvl1pPr marL="0" indent="0" algn="l" defTabSz="89421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429" indent="-191845" algn="l" defTabSz="89421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6612" indent="-261605" algn="l" defTabSz="89421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3583" indent="-155379" algn="l" defTabSz="89421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algn="ctr"/>
            <a:fld id="{7BF1CA11-78ED-4717-BA59-FDDA2A41FCAE}" type="datetime'BMC''''''-''''S''''''i''g''''''n''''''''''''atur''''''''''e'">
              <a:rPr lang="en-US" altLang="en-US" sz="800" smtClean="0"/>
              <a:pPr algn="ctr"/>
              <a:t>BMC-Signature</a:t>
            </a:fld>
            <a:endParaRPr lang="en-US" sz="800"/>
          </a:p>
        </p:txBody>
      </p:sp>
      <p:sp>
        <p:nvSpPr>
          <p:cNvPr id="899" name="Rectangle 286">
            <a:extLst>
              <a:ext uri="{FF2B5EF4-FFF2-40B4-BE49-F238E27FC236}">
                <a16:creationId xmlns:a16="http://schemas.microsoft.com/office/drawing/2014/main" id="{7F8D9A7D-8129-F79D-8B18-FE544EA3DEFE}"/>
              </a:ext>
            </a:extLst>
          </p:cNvPr>
          <p:cNvSpPr txBox="1">
            <a:spLocks noChangeArrowheads="1"/>
          </p:cNvSpPr>
          <p:nvPr>
            <p:custDataLst>
              <p:tags r:id="rId42"/>
            </p:custDataLst>
          </p:nvPr>
        </p:nvSpPr>
        <p:spPr bwMode="auto">
          <a:xfrm>
            <a:off x="6954143" y="3500971"/>
            <a:ext cx="411163" cy="24447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Lst>
        </p:spPr>
        <p:txBody>
          <a:bodyPr vert="horz" wrap="square" lIns="0" tIns="0" rIns="0" bIns="0" numCol="1" spcCol="0" anchor="t" anchorCtr="0" compatLnSpc="1">
            <a:prstTxWarp prst="textNoShape">
              <a:avLst/>
            </a:prstTxWarp>
            <a:noAutofit/>
          </a:bodyPr>
          <a:lstStyle>
            <a:lvl1pPr marL="0" indent="0" algn="l" defTabSz="89421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429" indent="-191845" algn="l" defTabSz="89421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6612" indent="-261605" algn="l" defTabSz="89421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3583" indent="-155379" algn="l" defTabSz="89421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algn="ctr"/>
            <a:fld id="{0E124464-A21B-447F-B1FA-3BB36505D80C}" type="datetime'H''''N''''E-Bays''''''t''''''''''a''''''''t''''''''e'''''">
              <a:rPr lang="en-US" altLang="en-US" sz="800" smtClean="0">
                <a:effectLst/>
              </a:rPr>
              <a:pPr algn="ctr"/>
              <a:t>HNE-Baystate</a:t>
            </a:fld>
            <a:endParaRPr lang="en-US" sz="800"/>
          </a:p>
        </p:txBody>
      </p:sp>
      <p:sp>
        <p:nvSpPr>
          <p:cNvPr id="59" name="Rectangle 286">
            <a:extLst>
              <a:ext uri="{FF2B5EF4-FFF2-40B4-BE49-F238E27FC236}">
                <a16:creationId xmlns:a16="http://schemas.microsoft.com/office/drawing/2014/main" id="{6A630013-AAD5-7568-B9E3-F53C0A454746}"/>
              </a:ext>
            </a:extLst>
          </p:cNvPr>
          <p:cNvSpPr txBox="1">
            <a:spLocks noChangeArrowheads="1"/>
          </p:cNvSpPr>
          <p:nvPr>
            <p:custDataLst>
              <p:tags r:id="rId43"/>
            </p:custDataLst>
          </p:nvPr>
        </p:nvSpPr>
        <p:spPr bwMode="auto">
          <a:xfrm>
            <a:off x="1491554" y="3500971"/>
            <a:ext cx="487363" cy="12223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anchor="t" anchorCtr="0" compatLnSpc="1">
            <a:prstTxWarp prst="textNoShape">
              <a:avLst/>
            </a:prstTxWarp>
            <a:noAutofit/>
          </a:bodyPr>
          <a:lstStyle>
            <a:lvl1pPr marL="0" indent="0" algn="l" defTabSz="89421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429" indent="-191845" algn="l" defTabSz="89421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6612" indent="-261605" algn="l" defTabSz="89421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3583" indent="-155379" algn="l" defTabSz="89421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algn="ctr"/>
            <a:fld id="{98D4EBF2-4E03-4530-BED6-B3C46D017A3B}" type="datetime'''''T''''''''''''''''''uft''s''''''''''''-C''''''''HA'''''''">
              <a:rPr lang="en-US" altLang="en-US" sz="800" smtClean="0">
                <a:effectLst/>
              </a:rPr>
              <a:pPr algn="ctr"/>
              <a:t>Tufts-CHA</a:t>
            </a:fld>
            <a:endParaRPr lang="en-US" sz="800"/>
          </a:p>
        </p:txBody>
      </p:sp>
      <p:sp>
        <p:nvSpPr>
          <p:cNvPr id="61" name="Rectangle 286">
            <a:extLst>
              <a:ext uri="{FF2B5EF4-FFF2-40B4-BE49-F238E27FC236}">
                <a16:creationId xmlns:a16="http://schemas.microsoft.com/office/drawing/2014/main" id="{67BEA371-2D66-7FDC-0C21-AD57E860EB55}"/>
              </a:ext>
            </a:extLst>
          </p:cNvPr>
          <p:cNvSpPr txBox="1">
            <a:spLocks noChangeArrowheads="1"/>
          </p:cNvSpPr>
          <p:nvPr>
            <p:custDataLst>
              <p:tags r:id="rId44"/>
            </p:custDataLst>
          </p:nvPr>
        </p:nvSpPr>
        <p:spPr bwMode="auto">
          <a:xfrm>
            <a:off x="2598043" y="3500971"/>
            <a:ext cx="244475" cy="12223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anchor="t" anchorCtr="0" compatLnSpc="1">
            <a:prstTxWarp prst="textNoShape">
              <a:avLst/>
            </a:prstTxWarp>
            <a:noAutofit/>
          </a:bodyPr>
          <a:lstStyle>
            <a:lvl1pPr marL="0" indent="0" algn="l" defTabSz="89421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429" indent="-191845" algn="l" defTabSz="89421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6612" indent="-261605" algn="l" defTabSz="89421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3583" indent="-155379" algn="l" defTabSz="89421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algn="ctr"/>
            <a:fld id="{59586E94-7979-42E7-9CA2-05CA544402CE}" type="datetime'M''''''''''''''''''''''''''''''''G''''''''''''''''B'''''''''''">
              <a:rPr lang="en-US" altLang="en-US" sz="800" smtClean="0"/>
              <a:pPr algn="ctr"/>
              <a:t>MGB</a:t>
            </a:fld>
            <a:endParaRPr lang="en-US" sz="800"/>
          </a:p>
        </p:txBody>
      </p:sp>
      <p:sp>
        <p:nvSpPr>
          <p:cNvPr id="60" name="Rectangle 286">
            <a:extLst>
              <a:ext uri="{FF2B5EF4-FFF2-40B4-BE49-F238E27FC236}">
                <a16:creationId xmlns:a16="http://schemas.microsoft.com/office/drawing/2014/main" id="{643C5BD7-7460-45A2-9652-4FC4C09762C0}"/>
              </a:ext>
            </a:extLst>
          </p:cNvPr>
          <p:cNvSpPr txBox="1">
            <a:spLocks noChangeArrowheads="1"/>
          </p:cNvSpPr>
          <p:nvPr>
            <p:custDataLst>
              <p:tags r:id="rId45"/>
            </p:custDataLst>
          </p:nvPr>
        </p:nvSpPr>
        <p:spPr bwMode="auto">
          <a:xfrm>
            <a:off x="2077343" y="3500971"/>
            <a:ext cx="301625" cy="24447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Lst>
        </p:spPr>
        <p:txBody>
          <a:bodyPr vert="horz" wrap="square" lIns="0" tIns="0" rIns="0" bIns="0" numCol="1" spcCol="0" anchor="t" anchorCtr="0" compatLnSpc="1">
            <a:prstTxWarp prst="textNoShape">
              <a:avLst/>
            </a:prstTxWarp>
            <a:noAutofit/>
          </a:bodyPr>
          <a:lstStyle>
            <a:lvl1pPr marL="0" indent="0" algn="l" defTabSz="89421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429" indent="-191845" algn="l" defTabSz="89421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6612" indent="-261605" algn="l" defTabSz="89421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3583" indent="-155379" algn="l" defTabSz="89421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algn="ctr"/>
            <a:fld id="{C0230249-D8E1-4393-9980-7C3BFBB035E3}" type="datetime'B''''M''''''''''''''''''C''''''-''''''BA''''''''''''''C''''O'">
              <a:rPr lang="en-US" altLang="en-US" sz="800" smtClean="0">
                <a:effectLst/>
              </a:rPr>
              <a:pPr algn="ctr"/>
              <a:t>BMC-BACO</a:t>
            </a:fld>
            <a:endParaRPr lang="en-US" sz="800"/>
          </a:p>
        </p:txBody>
      </p:sp>
      <p:sp>
        <p:nvSpPr>
          <p:cNvPr id="58" name="Rectangle 286">
            <a:extLst>
              <a:ext uri="{FF2B5EF4-FFF2-40B4-BE49-F238E27FC236}">
                <a16:creationId xmlns:a16="http://schemas.microsoft.com/office/drawing/2014/main" id="{27283A4D-A8FE-287C-8682-9B15C856B6FC}"/>
              </a:ext>
            </a:extLst>
          </p:cNvPr>
          <p:cNvSpPr txBox="1">
            <a:spLocks noChangeArrowheads="1"/>
          </p:cNvSpPr>
          <p:nvPr>
            <p:custDataLst>
              <p:tags r:id="rId46"/>
            </p:custDataLst>
          </p:nvPr>
        </p:nvSpPr>
        <p:spPr bwMode="auto">
          <a:xfrm>
            <a:off x="1074043" y="3500971"/>
            <a:ext cx="334963" cy="24447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Lst>
        </p:spPr>
        <p:txBody>
          <a:bodyPr vert="horz" wrap="square" lIns="0" tIns="0" rIns="0" bIns="0" numCol="1" spcCol="0" anchor="t" anchorCtr="0" compatLnSpc="1">
            <a:prstTxWarp prst="textNoShape">
              <a:avLst/>
            </a:prstTxWarp>
            <a:noAutofit/>
          </a:bodyPr>
          <a:lstStyle>
            <a:lvl1pPr marL="0" indent="0" algn="l" defTabSz="89421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429" indent="-191845" algn="l" defTabSz="89421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6612" indent="-261605" algn="l" defTabSz="89421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3583" indent="-155379" algn="l" defTabSz="89421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algn="ctr"/>
            <a:fld id="{3EE4F941-CD97-40FF-A0E3-56F0A950A0BA}" type="datetime'''''''''''''T''u''''''fts-''''''''''B''I''''''D''''CO'''''''''">
              <a:rPr lang="en-US" altLang="en-US" sz="800" smtClean="0">
                <a:effectLst/>
              </a:rPr>
              <a:pPr algn="ctr"/>
              <a:t>Tufts-BIDCO</a:t>
            </a:fld>
            <a:endParaRPr lang="en-US" sz="800"/>
          </a:p>
        </p:txBody>
      </p:sp>
      <p:sp>
        <p:nvSpPr>
          <p:cNvPr id="6" name="Rectangle 286">
            <a:extLst>
              <a:ext uri="{FF2B5EF4-FFF2-40B4-BE49-F238E27FC236}">
                <a16:creationId xmlns:a16="http://schemas.microsoft.com/office/drawing/2014/main" id="{6C192F4F-1280-9511-D1D8-08E1F1EF09A1}"/>
              </a:ext>
            </a:extLst>
          </p:cNvPr>
          <p:cNvSpPr txBox="1">
            <a:spLocks noChangeArrowheads="1"/>
          </p:cNvSpPr>
          <p:nvPr>
            <p:custDataLst>
              <p:tags r:id="rId47"/>
            </p:custDataLst>
          </p:nvPr>
        </p:nvSpPr>
        <p:spPr bwMode="auto">
          <a:xfrm>
            <a:off x="3796604" y="1559458"/>
            <a:ext cx="311150" cy="258763"/>
          </a:xfrm>
          <a:prstGeom prst="ellipse">
            <a:avLst/>
          </a:prstGeom>
          <a:solidFill>
            <a:schemeClr val="bg1"/>
          </a:solidFill>
          <a:ln w="9525">
            <a:solidFill>
              <a:schemeClr val="tx1"/>
            </a:solidFill>
            <a:miter lim="800000"/>
            <a:headEnd/>
            <a:tailEnd/>
          </a:ln>
          <a:effectLst/>
        </p:spPr>
        <p:txBody>
          <a:bodyPr vert="horz" wrap="none" lIns="0" tIns="0" rIns="0" bIns="0" numCol="1" spcCol="0" anchor="ctr" anchorCtr="0" compatLnSpc="1">
            <a:prstTxWarp prst="textNoShape">
              <a:avLst/>
            </a:prstTxWarp>
            <a:noAutofit/>
          </a:bodyPr>
          <a:lstStyle>
            <a:lvl1pPr marL="0" indent="0" algn="l" defTabSz="89421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429" indent="-191845" algn="l" defTabSz="89421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6612" indent="-261605" algn="l" defTabSz="89421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3583" indent="-155379" algn="l" defTabSz="89421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algn="ctr"/>
            <a:fld id="{38265A05-CB19-4086-9CEA-65E2F01F254B}" type="datetime'''''''''''''''''''''2''''''%'''''''''''''''">
              <a:rPr lang="en-US" altLang="en-US" sz="1200" b="1" smtClean="0">
                <a:effectLst/>
              </a:rPr>
              <a:pPr algn="ctr"/>
              <a:t>2%</a:t>
            </a:fld>
            <a:endParaRPr lang="en-US" sz="1200" b="1"/>
          </a:p>
        </p:txBody>
      </p:sp>
      <p:sp>
        <p:nvSpPr>
          <p:cNvPr id="16" name="Rectangle 286">
            <a:extLst>
              <a:ext uri="{FF2B5EF4-FFF2-40B4-BE49-F238E27FC236}">
                <a16:creationId xmlns:a16="http://schemas.microsoft.com/office/drawing/2014/main" id="{A7729B75-C54A-DBF0-E3AD-506F85266C70}"/>
              </a:ext>
            </a:extLst>
          </p:cNvPr>
          <p:cNvSpPr txBox="1">
            <a:spLocks noChangeArrowheads="1"/>
          </p:cNvSpPr>
          <p:nvPr>
            <p:custDataLst>
              <p:tags r:id="rId48"/>
            </p:custDataLst>
          </p:nvPr>
        </p:nvSpPr>
        <p:spPr bwMode="auto">
          <a:xfrm>
            <a:off x="4231579" y="883183"/>
            <a:ext cx="430213" cy="258763"/>
          </a:xfrm>
          <a:prstGeom prst="ellipse">
            <a:avLst/>
          </a:prstGeom>
          <a:solidFill>
            <a:schemeClr val="bg1"/>
          </a:solidFill>
          <a:ln w="9525">
            <a:solidFill>
              <a:schemeClr val="tx1"/>
            </a:solidFill>
            <a:miter lim="800000"/>
            <a:headEnd/>
            <a:tailEnd/>
          </a:ln>
          <a:effectLst/>
        </p:spPr>
        <p:txBody>
          <a:bodyPr vert="horz" wrap="none" lIns="0" tIns="0" rIns="0" bIns="0" numCol="1" spcCol="0" anchor="ctr" anchorCtr="0" compatLnSpc="1">
            <a:prstTxWarp prst="textNoShape">
              <a:avLst/>
            </a:prstTxWarp>
            <a:noAutofit/>
          </a:bodyPr>
          <a:lstStyle>
            <a:lvl1pPr marL="0" indent="0" algn="l" defTabSz="89421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429" indent="-191845" algn="l" defTabSz="89421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6612" indent="-261605" algn="l" defTabSz="89421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3583" indent="-155379" algn="l" defTabSz="89421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algn="ctr"/>
            <a:fld id="{83DD1CC6-D13E-4285-A971-4272A61B178E}" type="datetime'''''''''1''''''''''8''''''''''%'''''''">
              <a:rPr lang="en-US" altLang="en-US" sz="1200" b="1" smtClean="0">
                <a:effectLst/>
              </a:rPr>
              <a:pPr algn="ctr"/>
              <a:t>18%</a:t>
            </a:fld>
            <a:endParaRPr lang="en-US" sz="1200" b="1"/>
          </a:p>
        </p:txBody>
      </p:sp>
      <p:sp>
        <p:nvSpPr>
          <p:cNvPr id="154" name="Rectangle 153">
            <a:extLst>
              <a:ext uri="{FF2B5EF4-FFF2-40B4-BE49-F238E27FC236}">
                <a16:creationId xmlns:a16="http://schemas.microsoft.com/office/drawing/2014/main" id="{614F84F7-700F-43D4-B7A3-6A2C447BF8D2}"/>
              </a:ext>
            </a:extLst>
          </p:cNvPr>
          <p:cNvSpPr/>
          <p:nvPr/>
        </p:nvSpPr>
        <p:spPr bwMode="auto">
          <a:xfrm>
            <a:off x="2565684" y="3945471"/>
            <a:ext cx="216254" cy="161925"/>
          </a:xfrm>
          <a:prstGeom prst="rect">
            <a:avLst/>
          </a:prstGeom>
          <a:solidFill>
            <a:srgbClr val="008080"/>
          </a:solidFill>
          <a:ln w="9525">
            <a:solidFill>
              <a:srgbClr val="808080"/>
            </a:solidFill>
            <a:miter lim="800000"/>
            <a:headEnd/>
            <a:tailEnd/>
          </a:ln>
          <a:effectLst/>
        </p:spPr>
        <p:txBody>
          <a:bodyPr wrap="none" rtlCol="0" anchor="ctr"/>
          <a:lstStyle/>
          <a:p>
            <a:pPr algn="ctr" defTabSz="896112"/>
            <a:endParaRPr lang="en-US" sz="1176">
              <a:solidFill>
                <a:srgbClr val="000000"/>
              </a:solidFill>
              <a:latin typeface="Arial"/>
            </a:endParaRPr>
          </a:p>
        </p:txBody>
      </p:sp>
      <p:sp>
        <p:nvSpPr>
          <p:cNvPr id="197" name="Rectangle 196">
            <a:extLst>
              <a:ext uri="{FF2B5EF4-FFF2-40B4-BE49-F238E27FC236}">
                <a16:creationId xmlns:a16="http://schemas.microsoft.com/office/drawing/2014/main" id="{FBD5EFC7-68FB-4181-B81C-6AE03B7DB978}"/>
              </a:ext>
            </a:extLst>
          </p:cNvPr>
          <p:cNvSpPr/>
          <p:nvPr/>
        </p:nvSpPr>
        <p:spPr bwMode="auto">
          <a:xfrm>
            <a:off x="4192085" y="3945471"/>
            <a:ext cx="216254" cy="161925"/>
          </a:xfrm>
          <a:prstGeom prst="rect">
            <a:avLst/>
          </a:prstGeom>
          <a:solidFill>
            <a:srgbClr val="C00000"/>
          </a:solidFill>
          <a:ln w="9525">
            <a:solidFill>
              <a:srgbClr val="808080"/>
            </a:solidFill>
            <a:miter lim="800000"/>
            <a:headEnd/>
            <a:tailEnd/>
          </a:ln>
          <a:effectLst/>
        </p:spPr>
        <p:txBody>
          <a:bodyPr wrap="none" rtlCol="0" anchor="ctr"/>
          <a:lstStyle/>
          <a:p>
            <a:pPr algn="ctr" defTabSz="896112"/>
            <a:endParaRPr lang="en-US" sz="1176">
              <a:solidFill>
                <a:srgbClr val="000000"/>
              </a:solidFill>
              <a:latin typeface="Arial"/>
            </a:endParaRPr>
          </a:p>
        </p:txBody>
      </p:sp>
      <p:sp>
        <p:nvSpPr>
          <p:cNvPr id="261" name="TextBox 260">
            <a:extLst>
              <a:ext uri="{FF2B5EF4-FFF2-40B4-BE49-F238E27FC236}">
                <a16:creationId xmlns:a16="http://schemas.microsoft.com/office/drawing/2014/main" id="{B2CD158B-4B3B-4C59-9F5A-0B65C8DB07A7}"/>
              </a:ext>
            </a:extLst>
          </p:cNvPr>
          <p:cNvSpPr txBox="1"/>
          <p:nvPr/>
        </p:nvSpPr>
        <p:spPr>
          <a:xfrm>
            <a:off x="3514883" y="2542121"/>
            <a:ext cx="265681" cy="176213"/>
          </a:xfrm>
          <a:prstGeom prst="rect">
            <a:avLst/>
          </a:prstGeom>
          <a:noFill/>
          <a:ln>
            <a:noFill/>
          </a:ln>
        </p:spPr>
        <p:txBody>
          <a:bodyPr wrap="square" rtlCol="0">
            <a:noAutofit/>
          </a:bodyPr>
          <a:lstStyle/>
          <a:p>
            <a:endParaRPr lang="en-US" sz="1372"/>
          </a:p>
        </p:txBody>
      </p:sp>
      <p:sp>
        <p:nvSpPr>
          <p:cNvPr id="272" name="TextBox 271">
            <a:extLst>
              <a:ext uri="{FF2B5EF4-FFF2-40B4-BE49-F238E27FC236}">
                <a16:creationId xmlns:a16="http://schemas.microsoft.com/office/drawing/2014/main" id="{350A3E9E-683E-471E-9A48-7A3864318CC7}"/>
              </a:ext>
            </a:extLst>
          </p:cNvPr>
          <p:cNvSpPr txBox="1"/>
          <p:nvPr/>
        </p:nvSpPr>
        <p:spPr>
          <a:xfrm>
            <a:off x="4340058" y="3913721"/>
            <a:ext cx="1666358" cy="277813"/>
          </a:xfrm>
          <a:prstGeom prst="rect">
            <a:avLst/>
          </a:prstGeom>
          <a:noFill/>
          <a:ln>
            <a:noFill/>
          </a:ln>
        </p:spPr>
        <p:txBody>
          <a:bodyPr wrap="square" rtlCol="0">
            <a:noAutofit/>
          </a:bodyPr>
          <a:lstStyle/>
          <a:p>
            <a:r>
              <a:rPr lang="en-US" sz="1078"/>
              <a:t>Plans in losses</a:t>
            </a:r>
          </a:p>
        </p:txBody>
      </p:sp>
      <p:sp>
        <p:nvSpPr>
          <p:cNvPr id="328" name="TextBox 327">
            <a:extLst>
              <a:ext uri="{FF2B5EF4-FFF2-40B4-BE49-F238E27FC236}">
                <a16:creationId xmlns:a16="http://schemas.microsoft.com/office/drawing/2014/main" id="{B29C8508-6770-4C05-9F33-6C006E566EB1}"/>
              </a:ext>
            </a:extLst>
          </p:cNvPr>
          <p:cNvSpPr txBox="1"/>
          <p:nvPr/>
        </p:nvSpPr>
        <p:spPr>
          <a:xfrm>
            <a:off x="2715282" y="3913721"/>
            <a:ext cx="1685368" cy="277813"/>
          </a:xfrm>
          <a:prstGeom prst="rect">
            <a:avLst/>
          </a:prstGeom>
          <a:noFill/>
          <a:ln>
            <a:noFill/>
          </a:ln>
        </p:spPr>
        <p:txBody>
          <a:bodyPr wrap="square" rtlCol="0">
            <a:noAutofit/>
          </a:bodyPr>
          <a:lstStyle/>
          <a:p>
            <a:r>
              <a:rPr lang="en-US" sz="1078"/>
              <a:t>Plans in profits</a:t>
            </a:r>
          </a:p>
        </p:txBody>
      </p:sp>
      <p:cxnSp>
        <p:nvCxnSpPr>
          <p:cNvPr id="439" name="Straight Connector 438">
            <a:extLst>
              <a:ext uri="{FF2B5EF4-FFF2-40B4-BE49-F238E27FC236}">
                <a16:creationId xmlns:a16="http://schemas.microsoft.com/office/drawing/2014/main" id="{5E21A5AD-3B52-4460-AE54-384886723E52}"/>
              </a:ext>
            </a:extLst>
          </p:cNvPr>
          <p:cNvCxnSpPr>
            <a:cxnSpLocks/>
          </p:cNvCxnSpPr>
          <p:nvPr/>
        </p:nvCxnSpPr>
        <p:spPr>
          <a:xfrm>
            <a:off x="5793621" y="4021671"/>
            <a:ext cx="521194"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503" name="TextBox 502">
            <a:extLst>
              <a:ext uri="{FF2B5EF4-FFF2-40B4-BE49-F238E27FC236}">
                <a16:creationId xmlns:a16="http://schemas.microsoft.com/office/drawing/2014/main" id="{CC53C0CA-8A64-414E-9E31-DF0A46CF7C10}"/>
              </a:ext>
            </a:extLst>
          </p:cNvPr>
          <p:cNvSpPr txBox="1"/>
          <p:nvPr/>
        </p:nvSpPr>
        <p:spPr>
          <a:xfrm>
            <a:off x="6387573" y="3913721"/>
            <a:ext cx="1436341" cy="277813"/>
          </a:xfrm>
          <a:prstGeom prst="rect">
            <a:avLst/>
          </a:prstGeom>
          <a:noFill/>
          <a:ln>
            <a:noFill/>
          </a:ln>
        </p:spPr>
        <p:txBody>
          <a:bodyPr wrap="square" rtlCol="0">
            <a:noAutofit/>
          </a:bodyPr>
          <a:lstStyle/>
          <a:p>
            <a:r>
              <a:rPr lang="en-US" sz="1078"/>
              <a:t>Market P/L**</a:t>
            </a:r>
          </a:p>
        </p:txBody>
      </p:sp>
      <p:grpSp>
        <p:nvGrpSpPr>
          <p:cNvPr id="466" name="Group 465">
            <a:extLst>
              <a:ext uri="{FF2B5EF4-FFF2-40B4-BE49-F238E27FC236}">
                <a16:creationId xmlns:a16="http://schemas.microsoft.com/office/drawing/2014/main" id="{617F7CE3-8BAF-43B2-B6F6-AFB155BE0E4B}"/>
              </a:ext>
            </a:extLst>
          </p:cNvPr>
          <p:cNvGrpSpPr/>
          <p:nvPr/>
        </p:nvGrpSpPr>
        <p:grpSpPr>
          <a:xfrm>
            <a:off x="88130" y="713726"/>
            <a:ext cx="6707259" cy="169231"/>
            <a:chOff x="436563" y="2812865"/>
            <a:chExt cx="3949700" cy="74361"/>
          </a:xfrm>
        </p:grpSpPr>
        <p:sp>
          <p:nvSpPr>
            <p:cNvPr id="462" name="Rectangle 286">
              <a:extLst>
                <a:ext uri="{FF2B5EF4-FFF2-40B4-BE49-F238E27FC236}">
                  <a16:creationId xmlns:a16="http://schemas.microsoft.com/office/drawing/2014/main" id="{37AA5ADF-DBDF-4EBE-8DB5-83A3E97AAEBB}"/>
                </a:ext>
              </a:extLst>
            </p:cNvPr>
            <p:cNvSpPr txBox="1">
              <a:spLocks noChangeArrowheads="1"/>
            </p:cNvSpPr>
            <p:nvPr/>
          </p:nvSpPr>
          <p:spPr bwMode="auto">
            <a:xfrm>
              <a:off x="436563" y="2812865"/>
              <a:ext cx="3949700" cy="7436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marL="0" indent="0" algn="l" defTabSz="89421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429" indent="-191845" algn="l" defTabSz="89421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6612" indent="-261605" algn="l" defTabSz="89421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3583" indent="-155379" algn="l" defTabSz="89421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r>
                <a:rPr lang="en-US" sz="1100" b="1" kern="0"/>
                <a:t>By plan profit/(loss) compared to ACPP and PCACO market profit/loss</a:t>
              </a:r>
              <a:r>
                <a:rPr lang="en-US" sz="1100" b="1" kern="0" baseline="30000"/>
                <a:t>*</a:t>
              </a:r>
              <a:endParaRPr lang="en-US" sz="1100" b="1" kern="0"/>
            </a:p>
          </p:txBody>
        </p:sp>
        <p:cxnSp>
          <p:nvCxnSpPr>
            <p:cNvPr id="465" name="Straight Connector 464">
              <a:extLst>
                <a:ext uri="{FF2B5EF4-FFF2-40B4-BE49-F238E27FC236}">
                  <a16:creationId xmlns:a16="http://schemas.microsoft.com/office/drawing/2014/main" id="{0546EF60-99E7-4784-AD13-48311CA390A0}"/>
                </a:ext>
              </a:extLst>
            </p:cNvPr>
            <p:cNvCxnSpPr/>
            <p:nvPr/>
          </p:nvCxnSpPr>
          <p:spPr>
            <a:xfrm>
              <a:off x="436563" y="2887226"/>
              <a:ext cx="39497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4" name="Isosceles Triangle 63">
            <a:extLst>
              <a:ext uri="{FF2B5EF4-FFF2-40B4-BE49-F238E27FC236}">
                <a16:creationId xmlns:a16="http://schemas.microsoft.com/office/drawing/2014/main" id="{B0145022-7AB5-44F6-9BEB-B91AA9A5F50D}"/>
              </a:ext>
            </a:extLst>
          </p:cNvPr>
          <p:cNvSpPr/>
          <p:nvPr/>
        </p:nvSpPr>
        <p:spPr bwMode="auto">
          <a:xfrm rot="16200000">
            <a:off x="6319142" y="3977221"/>
            <a:ext cx="115100" cy="84138"/>
          </a:xfrm>
          <a:prstGeom prst="triangle">
            <a:avLst/>
          </a:prstGeom>
          <a:solidFill>
            <a:schemeClr val="tx1"/>
          </a:solidFill>
          <a:ln w="9525">
            <a:solidFill>
              <a:srgbClr val="808080"/>
            </a:solidFill>
            <a:miter lim="800000"/>
            <a:headEnd/>
            <a:tailEnd/>
          </a:ln>
          <a:effectLst/>
        </p:spPr>
        <p:txBody>
          <a:bodyPr wrap="none" rtlCol="0" anchor="ctr"/>
          <a:lstStyle/>
          <a:p>
            <a:pPr algn="ctr" defTabSz="896112"/>
            <a:endParaRPr lang="en-US" sz="1176">
              <a:solidFill>
                <a:srgbClr val="000000"/>
              </a:solidFill>
              <a:latin typeface="Arial"/>
            </a:endParaRPr>
          </a:p>
        </p:txBody>
      </p:sp>
    </p:spTree>
    <p:extLst>
      <p:ext uri="{BB962C8B-B14F-4D97-AF65-F5344CB8AC3E}">
        <p14:creationId xmlns:p14="http://schemas.microsoft.com/office/powerpoint/2010/main" val="31210920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A95BADE-3193-3E40-A985-D4AC1FEFA5F7}"/>
              </a:ext>
            </a:extLst>
          </p:cNvPr>
          <p:cNvSpPr/>
          <p:nvPr/>
        </p:nvSpPr>
        <p:spPr>
          <a:xfrm>
            <a:off x="274811" y="5184482"/>
            <a:ext cx="8411816" cy="358332"/>
          </a:xfrm>
          <a:prstGeom prst="rect">
            <a:avLst/>
          </a:prstGeom>
          <a:solidFill>
            <a:schemeClr val="accent4">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aphicFrame>
        <p:nvGraphicFramePr>
          <p:cNvPr id="5" name="Object 4" hidden="1">
            <a:extLst>
              <a:ext uri="{FF2B5EF4-FFF2-40B4-BE49-F238E27FC236}">
                <a16:creationId xmlns:a16="http://schemas.microsoft.com/office/drawing/2014/main" id="{2908EDFC-01BF-4D81-9D4A-87E93504521C}"/>
              </a:ext>
            </a:extLst>
          </p:cNvPr>
          <p:cNvGraphicFramePr>
            <a:graphicFrameLocks noChangeAspect="1"/>
          </p:cNvGraphicFramePr>
          <p:nvPr>
            <p:custDataLst>
              <p:tags r:id="rId1"/>
            </p:custDataLst>
          </p:nvPr>
        </p:nvGraphicFramePr>
        <p:xfrm>
          <a:off x="1556" y="1557"/>
          <a:ext cx="1556" cy="1556"/>
        </p:xfrm>
        <a:graphic>
          <a:graphicData uri="http://schemas.openxmlformats.org/presentationml/2006/ole">
            <mc:AlternateContent xmlns:mc="http://schemas.openxmlformats.org/markup-compatibility/2006">
              <mc:Choice xmlns:v="urn:schemas-microsoft-com:vml" Requires="v">
                <p:oleObj name="think-cell Slide" r:id="rId4" imgW="395" imgH="396" progId="TCLayout.ActiveDocument.1">
                  <p:embed/>
                </p:oleObj>
              </mc:Choice>
              <mc:Fallback>
                <p:oleObj name="think-cell Slide" r:id="rId4" imgW="395" imgH="396" progId="TCLayout.ActiveDocument.1">
                  <p:embed/>
                  <p:pic>
                    <p:nvPicPr>
                      <p:cNvPr id="5" name="Object 4" hidden="1">
                        <a:extLst>
                          <a:ext uri="{FF2B5EF4-FFF2-40B4-BE49-F238E27FC236}">
                            <a16:creationId xmlns:a16="http://schemas.microsoft.com/office/drawing/2014/main" id="{2908EDFC-01BF-4D81-9D4A-87E93504521C}"/>
                          </a:ext>
                        </a:extLst>
                      </p:cNvPr>
                      <p:cNvPicPr/>
                      <p:nvPr/>
                    </p:nvPicPr>
                    <p:blipFill>
                      <a:blip r:embed="rId5"/>
                      <a:stretch>
                        <a:fillRect/>
                      </a:stretch>
                    </p:blipFill>
                    <p:spPr>
                      <a:xfrm>
                        <a:off x="1556" y="1557"/>
                        <a:ext cx="1556" cy="1556"/>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E73DCF9-30A4-4B25-8BAE-DD0C71D4F5BB}"/>
              </a:ext>
            </a:extLst>
          </p:cNvPr>
          <p:cNvSpPr/>
          <p:nvPr>
            <p:custDataLst>
              <p:tags r:id="rId2"/>
            </p:custDataLst>
          </p:nvPr>
        </p:nvSpPr>
        <p:spPr>
          <a:xfrm>
            <a:off x="0" y="0"/>
            <a:ext cx="155581" cy="155590"/>
          </a:xfrm>
          <a:prstGeom prst="rect">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en-US">
              <a:solidFill>
                <a:schemeClr val="tx1"/>
              </a:solidFill>
              <a:latin typeface="Arial"/>
              <a:ea typeface="ＭＳ Ｐゴシック"/>
              <a:sym typeface="Arial"/>
            </a:endParaRPr>
          </a:p>
        </p:txBody>
      </p:sp>
      <p:sp>
        <p:nvSpPr>
          <p:cNvPr id="2" name="Title 1">
            <a:extLst>
              <a:ext uri="{FF2B5EF4-FFF2-40B4-BE49-F238E27FC236}">
                <a16:creationId xmlns:a16="http://schemas.microsoft.com/office/drawing/2014/main" id="{7F8EE2F3-0A9E-4309-860C-D8FCA3A4A54D}"/>
              </a:ext>
            </a:extLst>
          </p:cNvPr>
          <p:cNvSpPr>
            <a:spLocks noGrp="1"/>
          </p:cNvSpPr>
          <p:nvPr>
            <p:ph type="title"/>
          </p:nvPr>
        </p:nvSpPr>
        <p:spPr/>
        <p:txBody>
          <a:bodyPr/>
          <a:lstStyle/>
          <a:p>
            <a:r>
              <a:rPr lang="en-US" altLang="en-US"/>
              <a:t>Contents</a:t>
            </a:r>
            <a:endParaRPr lang="en-US"/>
          </a:p>
        </p:txBody>
      </p:sp>
      <p:sp>
        <p:nvSpPr>
          <p:cNvPr id="8" name="Rectangle 8">
            <a:extLst>
              <a:ext uri="{FF2B5EF4-FFF2-40B4-BE49-F238E27FC236}">
                <a16:creationId xmlns:a16="http://schemas.microsoft.com/office/drawing/2014/main" id="{D30A8308-6484-A830-D8C5-AFE0763AC163}"/>
              </a:ext>
            </a:extLst>
          </p:cNvPr>
          <p:cNvSpPr txBox="1"/>
          <p:nvPr/>
        </p:nvSpPr>
        <p:spPr>
          <a:xfrm>
            <a:off x="481328" y="1008482"/>
            <a:ext cx="7998781" cy="451405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defRPr>
            </a:lvl1pPr>
            <a:lvl2pPr marL="193675" indent="-192088" defTabSz="895350" eaLnBrk="1" hangingPunct="1">
              <a:buClr>
                <a:schemeClr val="tx2"/>
              </a:buClr>
              <a:buSzPct val="125000"/>
              <a:buFont typeface="Arial" charset="0"/>
              <a:buChar char="▪"/>
              <a:defRPr baseline="0">
                <a:latin typeface="+mn-lt"/>
              </a:defRPr>
            </a:lvl2pPr>
            <a:lvl3pPr marL="457200" indent="-261938" defTabSz="895350" eaLnBrk="1" hangingPunct="1">
              <a:buClr>
                <a:schemeClr val="tx2"/>
              </a:buClr>
              <a:buSzPct val="120000"/>
              <a:buFont typeface="Arial" charset="0"/>
              <a:buChar char="–"/>
              <a:defRPr baseline="0">
                <a:latin typeface="+mn-lt"/>
              </a:defRPr>
            </a:lvl3pPr>
            <a:lvl4pPr marL="614363" indent="-155575" defTabSz="895350" eaLnBrk="1" hangingPunct="1">
              <a:buClr>
                <a:schemeClr val="tx2"/>
              </a:buClr>
              <a:buSzPct val="120000"/>
              <a:buFont typeface="Arial" charset="0"/>
              <a:buChar char="▫"/>
              <a:defRPr baseline="0">
                <a:latin typeface="+mn-lt"/>
              </a:defRPr>
            </a:lvl4pPr>
            <a:lvl5pPr marL="749808"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233045" lvl="1" indent="-231775">
              <a:spcAft>
                <a:spcPts val="200"/>
              </a:spcAft>
              <a:buClrTx/>
              <a:buSzPct val="100000"/>
              <a:buFont typeface="Wingdings" panose="05000000000000000000" pitchFamily="2" charset="2"/>
              <a:buChar char="§"/>
            </a:pPr>
            <a:r>
              <a:rPr lang="en-US" sz="1800"/>
              <a:t>MassHealth Restructuring Update: Background and Context</a:t>
            </a:r>
            <a:endParaRPr lang="en-US"/>
          </a:p>
          <a:p>
            <a:pPr marL="233045" lvl="1" indent="-231775">
              <a:spcAft>
                <a:spcPts val="200"/>
              </a:spcAft>
              <a:buClrTx/>
              <a:buSzPct val="100000"/>
              <a:buFont typeface="Wingdings" panose="05000000000000000000" pitchFamily="2" charset="2"/>
              <a:buChar char="§"/>
            </a:pPr>
            <a:endParaRPr lang="en-US" sz="1800" b="1">
              <a:cs typeface="Arial"/>
            </a:endParaRPr>
          </a:p>
          <a:p>
            <a:pPr marL="496570" lvl="2" indent="-231775">
              <a:spcAft>
                <a:spcPts val="200"/>
              </a:spcAft>
              <a:buClrTx/>
              <a:buSzPct val="100000"/>
              <a:buFont typeface="Wingdings" panose="05000000000000000000" pitchFamily="2" charset="2"/>
              <a:buChar char="§"/>
            </a:pPr>
            <a:r>
              <a:rPr lang="en-US" sz="1800"/>
              <a:t>Delivery system reform updates</a:t>
            </a:r>
            <a:endParaRPr lang="en-US" sz="1800">
              <a:cs typeface="Arial"/>
            </a:endParaRPr>
          </a:p>
          <a:p>
            <a:pPr marL="789495" lvl="4" indent="-231775">
              <a:spcAft>
                <a:spcPts val="200"/>
              </a:spcAft>
              <a:buClrTx/>
              <a:buSzPct val="100000"/>
              <a:buFont typeface="Wingdings" panose="05000000000000000000" pitchFamily="2" charset="2"/>
              <a:buChar char="§"/>
            </a:pPr>
            <a:r>
              <a:rPr lang="en-US" sz="1800"/>
              <a:t>ACOs </a:t>
            </a:r>
          </a:p>
          <a:p>
            <a:pPr marL="789495" lvl="4" indent="-231775">
              <a:spcAft>
                <a:spcPts val="200"/>
              </a:spcAft>
              <a:buClrTx/>
              <a:buSzPct val="100000"/>
              <a:buFont typeface="Wingdings" panose="05000000000000000000" pitchFamily="2" charset="2"/>
              <a:buChar char="§"/>
            </a:pPr>
            <a:r>
              <a:rPr lang="en-US" sz="1800">
                <a:cs typeface="Arial"/>
              </a:rPr>
              <a:t>Flexible Services </a:t>
            </a:r>
          </a:p>
          <a:p>
            <a:pPr marL="789495" lvl="4" indent="-231775">
              <a:spcAft>
                <a:spcPts val="200"/>
              </a:spcAft>
              <a:buClrTx/>
              <a:buSzPct val="100000"/>
              <a:buFont typeface="Wingdings" panose="05000000000000000000" pitchFamily="2" charset="2"/>
              <a:buChar char="§"/>
            </a:pPr>
            <a:r>
              <a:rPr lang="en-US" sz="1800"/>
              <a:t>CPs  </a:t>
            </a:r>
          </a:p>
          <a:p>
            <a:pPr marL="789495" lvl="4" indent="-231775">
              <a:spcAft>
                <a:spcPts val="200"/>
              </a:spcAft>
              <a:buClrTx/>
              <a:buSzPct val="100000"/>
              <a:buFont typeface="Wingdings" panose="05000000000000000000" pitchFamily="2" charset="2"/>
              <a:buChar char="§"/>
            </a:pPr>
            <a:r>
              <a:rPr lang="en-US" sz="1800"/>
              <a:t>DSRIP</a:t>
            </a:r>
          </a:p>
          <a:p>
            <a:pPr marL="557720" lvl="4" indent="0">
              <a:spcAft>
                <a:spcPts val="200"/>
              </a:spcAft>
              <a:buClrTx/>
              <a:buSzPct val="100000"/>
              <a:buNone/>
            </a:pPr>
            <a:endParaRPr lang="en-US" sz="1800"/>
          </a:p>
          <a:p>
            <a:pPr marL="496570" lvl="2" indent="-231775">
              <a:spcAft>
                <a:spcPts val="200"/>
              </a:spcAft>
              <a:buClrTx/>
              <a:buSzPct val="100000"/>
              <a:buFont typeface="Wingdings" panose="05000000000000000000" pitchFamily="2" charset="2"/>
              <a:buChar char="§"/>
            </a:pPr>
            <a:r>
              <a:rPr lang="en-US" sz="1800"/>
              <a:t>Quality and member experience data: updates and trends </a:t>
            </a:r>
          </a:p>
          <a:p>
            <a:pPr marL="653733" lvl="3" indent="-231775">
              <a:spcAft>
                <a:spcPts val="200"/>
              </a:spcAft>
              <a:buClrTx/>
              <a:buSzPct val="100000"/>
              <a:buFont typeface="Wingdings" panose="05000000000000000000" pitchFamily="2" charset="2"/>
              <a:buChar char="§"/>
            </a:pPr>
            <a:r>
              <a:rPr lang="en-US" sz="1800">
                <a:cs typeface="Arial"/>
              </a:rPr>
              <a:t>Quality </a:t>
            </a:r>
          </a:p>
          <a:p>
            <a:pPr marL="653733" lvl="3" indent="-231775">
              <a:spcAft>
                <a:spcPts val="200"/>
              </a:spcAft>
              <a:buClrTx/>
              <a:buSzPct val="100000"/>
              <a:buFont typeface="Wingdings" panose="05000000000000000000" pitchFamily="2" charset="2"/>
              <a:buChar char="§"/>
            </a:pPr>
            <a:r>
              <a:rPr lang="en-US" sz="1800">
                <a:cs typeface="Arial"/>
              </a:rPr>
              <a:t>Member Experience</a:t>
            </a:r>
          </a:p>
          <a:p>
            <a:pPr marL="421958" lvl="3" indent="0">
              <a:spcAft>
                <a:spcPts val="200"/>
              </a:spcAft>
              <a:buClrTx/>
              <a:buSzPct val="100000"/>
              <a:buNone/>
            </a:pPr>
            <a:endParaRPr lang="en-US" sz="1800"/>
          </a:p>
          <a:p>
            <a:pPr marL="496570" lvl="2" indent="-231775">
              <a:spcAft>
                <a:spcPts val="200"/>
              </a:spcAft>
              <a:buClrTx/>
              <a:buSzPct val="100000"/>
              <a:buFont typeface="Wingdings" panose="05000000000000000000" pitchFamily="2" charset="2"/>
              <a:buChar char="§"/>
            </a:pPr>
            <a:r>
              <a:rPr lang="en-US" sz="1800"/>
              <a:t>Cost data: update and trends</a:t>
            </a:r>
          </a:p>
          <a:p>
            <a:pPr marL="1270" lvl="1" indent="0">
              <a:spcAft>
                <a:spcPts val="200"/>
              </a:spcAft>
              <a:buClrTx/>
              <a:buSzPct val="100000"/>
              <a:buNone/>
            </a:pPr>
            <a:endParaRPr lang="en-US" sz="1800" b="1">
              <a:cs typeface="Arial"/>
            </a:endParaRPr>
          </a:p>
          <a:p>
            <a:pPr marL="233045" lvl="1" indent="-231775">
              <a:spcAft>
                <a:spcPts val="200"/>
              </a:spcAft>
              <a:buClrTx/>
              <a:buSzPct val="100000"/>
              <a:buFont typeface="Wingdings" panose="05000000000000000000" pitchFamily="2" charset="2"/>
              <a:buChar char="§"/>
            </a:pPr>
            <a:r>
              <a:rPr lang="en-US" sz="1800"/>
              <a:t>Current 1115 Demonstration and Opportunity for Feedback and Questions</a:t>
            </a:r>
            <a:endParaRPr lang="en-US" sz="1800">
              <a:cs typeface="Arial"/>
            </a:endParaRPr>
          </a:p>
        </p:txBody>
      </p:sp>
    </p:spTree>
    <p:extLst>
      <p:ext uri="{BB962C8B-B14F-4D97-AF65-F5344CB8AC3E}">
        <p14:creationId xmlns:p14="http://schemas.microsoft.com/office/powerpoint/2010/main" val="39610503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426E2A2-6C2C-C547-AB68-FEA69D2221D6}"/>
              </a:ext>
            </a:extLst>
          </p:cNvPr>
          <p:cNvSpPr>
            <a:spLocks noGrp="1"/>
          </p:cNvSpPr>
          <p:nvPr>
            <p:ph idx="1"/>
          </p:nvPr>
        </p:nvSpPr>
        <p:spPr>
          <a:xfrm>
            <a:off x="266200" y="1040216"/>
            <a:ext cx="8429038" cy="5077459"/>
          </a:xfrm>
        </p:spPr>
        <p:txBody>
          <a:bodyPr/>
          <a:lstStyle/>
          <a:p>
            <a:pPr marL="1245" lvl="1" indent="0">
              <a:spcBef>
                <a:spcPts val="1176"/>
              </a:spcBef>
              <a:spcAft>
                <a:spcPts val="0"/>
              </a:spcAft>
              <a:buNone/>
            </a:pPr>
            <a:r>
              <a:rPr lang="en-US">
                <a:latin typeface="+mj-lt"/>
              </a:rPr>
              <a:t>On September 28th, 2022,</a:t>
            </a:r>
            <a:r>
              <a:rPr lang="en-US">
                <a:ea typeface="+mn-lt"/>
                <a:cs typeface="+mn-lt"/>
              </a:rPr>
              <a:t> CMS approved a five-year extension of the MassHealth Section 1115 demonstration. Since 1997, the 1115 demonstration has been a critical tool in enabling Massachusetts to achieve and maintain near-universal coverage, sustain the Commonwealth’s safety net, expand critical behavioral health services, and implement reforms in the way that care is delivered. The new approval is effective October 1, 2022, through December 31, 2027.</a:t>
            </a:r>
            <a:endParaRPr lang="en-US" b="1">
              <a:solidFill>
                <a:srgbClr val="002060"/>
              </a:solidFill>
              <a:latin typeface="+mj-lt"/>
            </a:endParaRPr>
          </a:p>
          <a:p>
            <a:pPr>
              <a:spcAft>
                <a:spcPts val="588"/>
              </a:spcAft>
            </a:pPr>
            <a:endParaRPr lang="en-US" b="1">
              <a:solidFill>
                <a:srgbClr val="002060"/>
              </a:solidFill>
              <a:latin typeface="+mj-lt"/>
            </a:endParaRPr>
          </a:p>
          <a:p>
            <a:pPr>
              <a:spcAft>
                <a:spcPts val="588"/>
              </a:spcAft>
            </a:pPr>
            <a:r>
              <a:rPr lang="en-US" b="1">
                <a:solidFill>
                  <a:srgbClr val="002060"/>
                </a:solidFill>
                <a:latin typeface="+mj-lt"/>
              </a:rPr>
              <a:t>MassHealth’s new 1115 demonstration (2022-2027) </a:t>
            </a:r>
            <a:r>
              <a:rPr lang="en-US">
                <a:latin typeface="+mj-lt"/>
              </a:rPr>
              <a:t>builds on</a:t>
            </a:r>
            <a:r>
              <a:rPr lang="en-US">
                <a:ea typeface="+mn-lt"/>
                <a:cs typeface="+mn-lt"/>
              </a:rPr>
              <a:t> these reforms by continuing to support integrated, outcomes-based care for MassHealth members and bringing a new focus on advancing health equity by closing disparities in quality and access. Goals for this demonstration include:</a:t>
            </a:r>
          </a:p>
          <a:p>
            <a:pPr marL="511531" lvl="1" indent="-336042">
              <a:spcAft>
                <a:spcPts val="588"/>
              </a:spcAft>
              <a:buSzPct val="100000"/>
              <a:buFont typeface="+mj-lt"/>
              <a:buAutoNum type="arabicParenR"/>
            </a:pPr>
            <a:r>
              <a:rPr lang="en-US">
                <a:latin typeface="+mj-lt"/>
              </a:rPr>
              <a:t>Continues the path of restructuring and </a:t>
            </a:r>
            <a:r>
              <a:rPr lang="en-US" b="1">
                <a:solidFill>
                  <a:srgbClr val="002060"/>
                </a:solidFill>
                <a:latin typeface="+mj-lt"/>
              </a:rPr>
              <a:t>reaffirms accountable, value-based care </a:t>
            </a:r>
            <a:endParaRPr lang="en-US" b="1">
              <a:solidFill>
                <a:srgbClr val="002060"/>
              </a:solidFill>
              <a:latin typeface="+mj-lt"/>
              <a:cs typeface="Arial"/>
            </a:endParaRPr>
          </a:p>
          <a:p>
            <a:pPr marL="511531" lvl="1" indent="-336042">
              <a:spcAft>
                <a:spcPts val="588"/>
              </a:spcAft>
              <a:buSzPct val="100000"/>
              <a:buFont typeface="+mj-lt"/>
              <a:buAutoNum type="arabicParenR"/>
            </a:pPr>
            <a:r>
              <a:rPr lang="en-US">
                <a:latin typeface="+mj-lt"/>
              </a:rPr>
              <a:t>Makes reforms and investments in </a:t>
            </a:r>
            <a:r>
              <a:rPr lang="en-US" b="1">
                <a:solidFill>
                  <a:srgbClr val="002060"/>
                </a:solidFill>
                <a:latin typeface="+mj-lt"/>
              </a:rPr>
              <a:t>primary care, behavioral health and pediatric care</a:t>
            </a:r>
            <a:r>
              <a:rPr lang="en-US">
                <a:latin typeface="+mj-lt"/>
              </a:rPr>
              <a:t> </a:t>
            </a:r>
            <a:endParaRPr lang="en-US">
              <a:latin typeface="+mj-lt"/>
              <a:cs typeface="Arial"/>
            </a:endParaRPr>
          </a:p>
          <a:p>
            <a:pPr marL="511531" lvl="1" indent="-336042">
              <a:spcAft>
                <a:spcPts val="588"/>
              </a:spcAft>
              <a:buSzPct val="100000"/>
              <a:buFont typeface="+mj-lt"/>
              <a:buAutoNum type="arabicParenR"/>
            </a:pPr>
            <a:r>
              <a:rPr lang="en-US" b="1">
                <a:solidFill>
                  <a:srgbClr val="002060"/>
                </a:solidFill>
                <a:latin typeface="+mj-lt"/>
              </a:rPr>
              <a:t>Advances health equity</a:t>
            </a:r>
            <a:r>
              <a:rPr lang="en-US">
                <a:latin typeface="+mj-lt"/>
              </a:rPr>
              <a:t>, with a focus on initiatives addressing health-related social needs and specific disparities</a:t>
            </a:r>
            <a:endParaRPr lang="en-US">
              <a:latin typeface="+mj-lt"/>
              <a:cs typeface="Arial"/>
            </a:endParaRPr>
          </a:p>
          <a:p>
            <a:pPr marL="511531" lvl="1" indent="-336042">
              <a:spcAft>
                <a:spcPts val="588"/>
              </a:spcAft>
              <a:buSzPct val="100000"/>
              <a:buFont typeface="+mj-lt"/>
              <a:buAutoNum type="arabicParenR"/>
            </a:pPr>
            <a:r>
              <a:rPr lang="en-US">
                <a:latin typeface="+mj-lt"/>
                <a:ea typeface="Calibri" panose="020F0502020204030204" pitchFamily="34" charset="0"/>
                <a:cs typeface="Arial"/>
              </a:rPr>
              <a:t>Sustainably </a:t>
            </a:r>
            <a:r>
              <a:rPr lang="en-US" b="1">
                <a:solidFill>
                  <a:srgbClr val="002060"/>
                </a:solidFill>
                <a:latin typeface="+mj-lt"/>
                <a:ea typeface="Calibri" panose="020F0502020204030204" pitchFamily="34" charset="0"/>
                <a:cs typeface="Arial"/>
              </a:rPr>
              <a:t>supports the Commonwealth’s safety net,</a:t>
            </a:r>
            <a:r>
              <a:rPr lang="en-US">
                <a:latin typeface="+mj-lt"/>
                <a:ea typeface="Calibri" panose="020F0502020204030204" pitchFamily="34" charset="0"/>
                <a:cs typeface="Arial"/>
              </a:rPr>
              <a:t> including level, predictable funding for safety net providers, with a continued linkage to accountable care </a:t>
            </a:r>
            <a:endParaRPr lang="en-US">
              <a:latin typeface="+mj-lt"/>
              <a:ea typeface="Calibri" panose="020F0502020204030204" pitchFamily="34" charset="0"/>
              <a:cs typeface="Arial" panose="020B0604020202020204" pitchFamily="34" charset="0"/>
            </a:endParaRPr>
          </a:p>
          <a:p>
            <a:pPr marL="511531" lvl="1" indent="-336042">
              <a:spcAft>
                <a:spcPts val="588"/>
              </a:spcAft>
              <a:buSzPct val="100000"/>
              <a:buFont typeface="+mj-lt"/>
              <a:buAutoNum type="arabicParenR"/>
            </a:pPr>
            <a:r>
              <a:rPr lang="en-US" b="1">
                <a:solidFill>
                  <a:srgbClr val="002060"/>
                </a:solidFill>
                <a:latin typeface="+mj-lt"/>
                <a:ea typeface="Calibri" panose="020F0502020204030204" pitchFamily="34" charset="0"/>
                <a:cs typeface="Arial"/>
              </a:rPr>
              <a:t>Maintains near-universal coverage</a:t>
            </a:r>
            <a:r>
              <a:rPr lang="en-US">
                <a:latin typeface="+mj-lt"/>
                <a:ea typeface="Calibri" panose="020F0502020204030204" pitchFamily="34" charset="0"/>
                <a:cs typeface="Arial"/>
              </a:rPr>
              <a:t>, making updates to eligibility policies to support coverage and equity </a:t>
            </a:r>
            <a:endParaRPr lang="en-US">
              <a:latin typeface="+mj-lt"/>
              <a:ea typeface="Calibri" panose="020F0502020204030204" pitchFamily="34" charset="0"/>
              <a:cs typeface="Arial" panose="020B0604020202020204" pitchFamily="34" charset="0"/>
            </a:endParaRPr>
          </a:p>
        </p:txBody>
      </p:sp>
      <p:sp>
        <p:nvSpPr>
          <p:cNvPr id="6" name="Title 1">
            <a:extLst>
              <a:ext uri="{FF2B5EF4-FFF2-40B4-BE49-F238E27FC236}">
                <a16:creationId xmlns:a16="http://schemas.microsoft.com/office/drawing/2014/main" id="{F9D1B510-66E1-4A90-9BA1-FAB4B6A5F388}"/>
              </a:ext>
            </a:extLst>
          </p:cNvPr>
          <p:cNvSpPr>
            <a:spLocks noGrp="1"/>
          </p:cNvSpPr>
          <p:nvPr>
            <p:ph type="title"/>
          </p:nvPr>
        </p:nvSpPr>
        <p:spPr>
          <a:xfrm>
            <a:off x="171709" y="230558"/>
            <a:ext cx="7892415" cy="286550"/>
          </a:xfrm>
        </p:spPr>
        <p:txBody>
          <a:bodyPr/>
          <a:lstStyle/>
          <a:p>
            <a:r>
              <a:rPr lang="en-US"/>
              <a:t>MassHealth's 1115 demonstration extension represents a five-year $67.2 billion agreement supporting MassHealth reforms </a:t>
            </a:r>
          </a:p>
        </p:txBody>
      </p:sp>
    </p:spTree>
    <p:extLst>
      <p:ext uri="{BB962C8B-B14F-4D97-AF65-F5344CB8AC3E}">
        <p14:creationId xmlns:p14="http://schemas.microsoft.com/office/powerpoint/2010/main" val="2154894137"/>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ext Placeholder 3">
            <a:extLst>
              <a:ext uri="{FF2B5EF4-FFF2-40B4-BE49-F238E27FC236}">
                <a16:creationId xmlns:a16="http://schemas.microsoft.com/office/drawing/2014/main" id="{E1BA053D-601E-43B1-946C-54291BB76787}"/>
              </a:ext>
            </a:extLst>
          </p:cNvPr>
          <p:cNvSpPr txBox="1">
            <a:spLocks/>
          </p:cNvSpPr>
          <p:nvPr/>
        </p:nvSpPr>
        <p:spPr>
          <a:xfrm>
            <a:off x="224037" y="1419586"/>
            <a:ext cx="1469894" cy="4660211"/>
          </a:xfrm>
          <a:prstGeom prst="rect">
            <a:avLst/>
          </a:prstGeom>
          <a:solidFill>
            <a:srgbClr val="C7E0FB"/>
          </a:solidFill>
        </p:spPr>
        <p:txBody>
          <a:bodyPr vert="horz" wrap="square" lIns="89614" tIns="44807" rIns="89614" bIns="44807" rtlCol="0" anchor="ctr">
            <a:noAutofit/>
          </a:bodyPr>
          <a:lstStyle>
            <a:lvl1pPr marL="0" indent="0" algn="ctr" defTabSz="914400" rtl="0" eaLnBrk="1" latinLnBrk="0" hangingPunct="1">
              <a:spcBef>
                <a:spcPts val="0"/>
              </a:spcBef>
              <a:buFont typeface="Arial" panose="020B0604020202020204" pitchFamily="34" charset="0"/>
              <a:buNone/>
              <a:defRPr sz="1400" kern="1200" baseline="0">
                <a:solidFill>
                  <a:schemeClr val="tx1"/>
                </a:solidFill>
                <a:latin typeface="Arial" panose="020B0604020202020204" pitchFamily="34" charset="0"/>
                <a:ea typeface="+mn-ea"/>
                <a:cs typeface="Arial" panose="020B0604020202020204" pitchFamily="34" charset="0"/>
              </a:defRPr>
            </a:lvl1pPr>
            <a:lvl2pPr marL="230188" indent="-230188" algn="l" defTabSz="914400" rtl="0" eaLnBrk="1" latinLnBrk="0" hangingPunct="1">
              <a:spcBef>
                <a:spcPts val="0"/>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2pPr>
            <a:lvl3pPr marL="463550" indent="-228600" algn="l" defTabSz="914400" rtl="0" eaLnBrk="1" latinLnBrk="0" hangingPunct="1">
              <a:spcBef>
                <a:spcPts val="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685800" indent="-228600" algn="l" defTabSz="914400" rtl="0" eaLnBrk="1" latinLnBrk="0" hangingPunct="1">
              <a:spcBef>
                <a:spcPts val="0"/>
              </a:spcBef>
              <a:buSzPct val="125000"/>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915988" indent="-228600" algn="l" defTabSz="914400" rtl="0" eaLnBrk="1" latinLnBrk="0" hangingPunct="1">
              <a:spcBef>
                <a:spcPts val="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568" b="1">
                <a:solidFill>
                  <a:srgbClr val="002060"/>
                </a:solidFill>
                <a:ea typeface="Calibri" panose="020F0502020204030204" pitchFamily="34" charset="0"/>
              </a:rPr>
              <a:t>Continue the path of restructuring and reaffirm accountable, value-based care </a:t>
            </a:r>
            <a:endParaRPr lang="en-US" sz="1568">
              <a:solidFill>
                <a:srgbClr val="002060"/>
              </a:solidFill>
            </a:endParaRPr>
          </a:p>
        </p:txBody>
      </p:sp>
      <p:cxnSp>
        <p:nvCxnSpPr>
          <p:cNvPr id="66" name="Straight Connector 65">
            <a:extLst>
              <a:ext uri="{FF2B5EF4-FFF2-40B4-BE49-F238E27FC236}">
                <a16:creationId xmlns:a16="http://schemas.microsoft.com/office/drawing/2014/main" id="{D166D943-8940-478E-AB97-4A493CCB7DAA}"/>
              </a:ext>
            </a:extLst>
          </p:cNvPr>
          <p:cNvCxnSpPr/>
          <p:nvPr/>
        </p:nvCxnSpPr>
        <p:spPr>
          <a:xfrm>
            <a:off x="224036" y="1349757"/>
            <a:ext cx="8513366" cy="0"/>
          </a:xfrm>
          <a:prstGeom prst="line">
            <a:avLst/>
          </a:prstGeom>
          <a:noFill/>
          <a:ln w="9525" cap="flat" cmpd="sng" algn="ctr">
            <a:solidFill>
              <a:srgbClr val="000000"/>
            </a:solidFill>
            <a:prstDash val="solid"/>
          </a:ln>
          <a:effectLst/>
        </p:spPr>
      </p:cxnSp>
      <p:sp>
        <p:nvSpPr>
          <p:cNvPr id="13" name="Oval 12">
            <a:extLst>
              <a:ext uri="{FF2B5EF4-FFF2-40B4-BE49-F238E27FC236}">
                <a16:creationId xmlns:a16="http://schemas.microsoft.com/office/drawing/2014/main" id="{7B6985DC-69B9-4513-8D99-F37C7B27AE8B}"/>
              </a:ext>
            </a:extLst>
          </p:cNvPr>
          <p:cNvSpPr/>
          <p:nvPr/>
        </p:nvSpPr>
        <p:spPr>
          <a:xfrm>
            <a:off x="44807" y="1412240"/>
            <a:ext cx="358458" cy="358458"/>
          </a:xfrm>
          <a:prstGeom prst="ellipse">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defTabSz="896112" fontAlgn="auto">
              <a:spcBef>
                <a:spcPts val="0"/>
              </a:spcBef>
              <a:spcAft>
                <a:spcPts val="0"/>
              </a:spcAft>
              <a:defRPr/>
            </a:pPr>
            <a:r>
              <a:rPr lang="en-US" sz="1568" b="1" kern="0">
                <a:solidFill>
                  <a:srgbClr val="FFFFFF"/>
                </a:solidFill>
                <a:latin typeface="Arial"/>
                <a:cs typeface="Arial" panose="020B0604020202020204" pitchFamily="34" charset="0"/>
              </a:rPr>
              <a:t>1</a:t>
            </a:r>
          </a:p>
        </p:txBody>
      </p:sp>
      <p:sp>
        <p:nvSpPr>
          <p:cNvPr id="12" name="Title 1">
            <a:extLst>
              <a:ext uri="{FF2B5EF4-FFF2-40B4-BE49-F238E27FC236}">
                <a16:creationId xmlns:a16="http://schemas.microsoft.com/office/drawing/2014/main" id="{044B8F10-4BB7-FF4D-9B29-5B5FD0D140D3}"/>
              </a:ext>
            </a:extLst>
          </p:cNvPr>
          <p:cNvSpPr txBox="1">
            <a:spLocks/>
          </p:cNvSpPr>
          <p:nvPr/>
        </p:nvSpPr>
        <p:spPr bwMode="auto">
          <a:xfrm>
            <a:off x="224036" y="832923"/>
            <a:ext cx="8145772" cy="482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913429" rtl="0" eaLnBrk="1" fontAlgn="base" hangingPunct="1">
              <a:spcBef>
                <a:spcPct val="0"/>
              </a:spcBef>
              <a:spcAft>
                <a:spcPct val="0"/>
              </a:spcAft>
              <a:tabLst>
                <a:tab pos="275324" algn="l"/>
              </a:tabLst>
              <a:defRPr sz="1900" b="1" baseline="0">
                <a:solidFill>
                  <a:srgbClr val="002060"/>
                </a:solidFill>
                <a:latin typeface="+mj-lt"/>
                <a:ea typeface="+mj-ea"/>
                <a:cs typeface="+mj-cs"/>
              </a:defRPr>
            </a:lvl1pPr>
            <a:lvl2pPr algn="l" defTabSz="913429" rtl="0" eaLnBrk="1" fontAlgn="base" hangingPunct="1">
              <a:spcBef>
                <a:spcPct val="0"/>
              </a:spcBef>
              <a:spcAft>
                <a:spcPct val="0"/>
              </a:spcAft>
              <a:defRPr sz="1900" b="1">
                <a:solidFill>
                  <a:schemeClr val="tx2"/>
                </a:solidFill>
                <a:latin typeface="Arial" charset="0"/>
              </a:defRPr>
            </a:lvl2pPr>
            <a:lvl3pPr algn="l" defTabSz="913429" rtl="0" eaLnBrk="1" fontAlgn="base" hangingPunct="1">
              <a:spcBef>
                <a:spcPct val="0"/>
              </a:spcBef>
              <a:spcAft>
                <a:spcPct val="0"/>
              </a:spcAft>
              <a:defRPr sz="1900" b="1">
                <a:solidFill>
                  <a:schemeClr val="tx2"/>
                </a:solidFill>
                <a:latin typeface="Arial" charset="0"/>
              </a:defRPr>
            </a:lvl3pPr>
            <a:lvl4pPr algn="l" defTabSz="913429" rtl="0" eaLnBrk="1" fontAlgn="base" hangingPunct="1">
              <a:spcBef>
                <a:spcPct val="0"/>
              </a:spcBef>
              <a:spcAft>
                <a:spcPct val="0"/>
              </a:spcAft>
              <a:defRPr sz="1900" b="1">
                <a:solidFill>
                  <a:schemeClr val="tx2"/>
                </a:solidFill>
                <a:latin typeface="Arial" charset="0"/>
              </a:defRPr>
            </a:lvl4pPr>
            <a:lvl5pPr algn="l" defTabSz="913429" rtl="0" eaLnBrk="1" fontAlgn="base" hangingPunct="1">
              <a:spcBef>
                <a:spcPct val="0"/>
              </a:spcBef>
              <a:spcAft>
                <a:spcPct val="0"/>
              </a:spcAft>
              <a:defRPr sz="1900" b="1">
                <a:solidFill>
                  <a:schemeClr val="tx2"/>
                </a:solidFill>
                <a:latin typeface="Arial" charset="0"/>
              </a:defRPr>
            </a:lvl5pPr>
            <a:lvl6pPr marL="466431" algn="l" defTabSz="913429" rtl="0" eaLnBrk="1" fontAlgn="base" hangingPunct="1">
              <a:spcBef>
                <a:spcPct val="0"/>
              </a:spcBef>
              <a:spcAft>
                <a:spcPct val="0"/>
              </a:spcAft>
              <a:defRPr sz="1900" b="1">
                <a:solidFill>
                  <a:schemeClr val="tx2"/>
                </a:solidFill>
                <a:latin typeface="Arial" charset="0"/>
              </a:defRPr>
            </a:lvl6pPr>
            <a:lvl7pPr marL="932863" algn="l" defTabSz="913429" rtl="0" eaLnBrk="1" fontAlgn="base" hangingPunct="1">
              <a:spcBef>
                <a:spcPct val="0"/>
              </a:spcBef>
              <a:spcAft>
                <a:spcPct val="0"/>
              </a:spcAft>
              <a:defRPr sz="1900" b="1">
                <a:solidFill>
                  <a:schemeClr val="tx2"/>
                </a:solidFill>
                <a:latin typeface="Arial" charset="0"/>
              </a:defRPr>
            </a:lvl7pPr>
            <a:lvl8pPr marL="1399295" algn="l" defTabSz="913429" rtl="0" eaLnBrk="1" fontAlgn="base" hangingPunct="1">
              <a:spcBef>
                <a:spcPct val="0"/>
              </a:spcBef>
              <a:spcAft>
                <a:spcPct val="0"/>
              </a:spcAft>
              <a:defRPr sz="1900" b="1">
                <a:solidFill>
                  <a:schemeClr val="tx2"/>
                </a:solidFill>
                <a:latin typeface="Arial" charset="0"/>
              </a:defRPr>
            </a:lvl8pPr>
            <a:lvl9pPr marL="1865728" algn="l" defTabSz="913429" rtl="0" eaLnBrk="1" fontAlgn="base" hangingPunct="1">
              <a:spcBef>
                <a:spcPct val="0"/>
              </a:spcBef>
              <a:spcAft>
                <a:spcPct val="0"/>
              </a:spcAft>
              <a:defRPr sz="1900" b="1">
                <a:solidFill>
                  <a:schemeClr val="tx2"/>
                </a:solidFill>
                <a:latin typeface="Arial" charset="0"/>
              </a:defRPr>
            </a:lvl9pPr>
          </a:lstStyle>
          <a:p>
            <a:pPr marL="9335" lvl="1">
              <a:spcAft>
                <a:spcPts val="588"/>
              </a:spcAft>
            </a:pPr>
            <a:r>
              <a:rPr lang="en-US" sz="1568" i="1">
                <a:solidFill>
                  <a:srgbClr val="002060"/>
                </a:solidFill>
                <a:latin typeface="Arial"/>
                <a:ea typeface="Calibri" panose="020F0502020204030204" pitchFamily="34" charset="0"/>
                <a:cs typeface="Arial" panose="020B0604020202020204" pitchFamily="34" charset="0"/>
              </a:rPr>
              <a:t>The 1115 demonstration provides authority to continue the ACO, Community Partners and Flexible Services programs, and to expand Community Support Programs</a:t>
            </a:r>
            <a:endParaRPr lang="en-US" sz="1568" i="1" kern="0">
              <a:solidFill>
                <a:srgbClr val="002060"/>
              </a:solidFill>
            </a:endParaRPr>
          </a:p>
        </p:txBody>
      </p:sp>
      <p:sp>
        <p:nvSpPr>
          <p:cNvPr id="15" name="Title 1">
            <a:extLst>
              <a:ext uri="{FF2B5EF4-FFF2-40B4-BE49-F238E27FC236}">
                <a16:creationId xmlns:a16="http://schemas.microsoft.com/office/drawing/2014/main" id="{912B0309-8A3D-B847-9256-184EBCE10460}"/>
              </a:ext>
            </a:extLst>
          </p:cNvPr>
          <p:cNvSpPr txBox="1">
            <a:spLocks/>
          </p:cNvSpPr>
          <p:nvPr/>
        </p:nvSpPr>
        <p:spPr bwMode="auto">
          <a:xfrm>
            <a:off x="171453" y="230372"/>
            <a:ext cx="8371785" cy="28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913429" rtl="0" eaLnBrk="1" fontAlgn="base" hangingPunct="1">
              <a:spcBef>
                <a:spcPct val="0"/>
              </a:spcBef>
              <a:spcAft>
                <a:spcPct val="0"/>
              </a:spcAft>
              <a:tabLst>
                <a:tab pos="275324" algn="l"/>
              </a:tabLst>
              <a:defRPr sz="1900" b="1" baseline="0">
                <a:solidFill>
                  <a:srgbClr val="002060"/>
                </a:solidFill>
                <a:latin typeface="+mj-lt"/>
                <a:ea typeface="+mj-ea"/>
                <a:cs typeface="+mj-cs"/>
              </a:defRPr>
            </a:lvl1pPr>
            <a:lvl2pPr algn="l" defTabSz="913429" rtl="0" eaLnBrk="1" fontAlgn="base" hangingPunct="1">
              <a:spcBef>
                <a:spcPct val="0"/>
              </a:spcBef>
              <a:spcAft>
                <a:spcPct val="0"/>
              </a:spcAft>
              <a:defRPr sz="1900" b="1">
                <a:solidFill>
                  <a:schemeClr val="tx2"/>
                </a:solidFill>
                <a:latin typeface="Arial" charset="0"/>
              </a:defRPr>
            </a:lvl2pPr>
            <a:lvl3pPr algn="l" defTabSz="913429" rtl="0" eaLnBrk="1" fontAlgn="base" hangingPunct="1">
              <a:spcBef>
                <a:spcPct val="0"/>
              </a:spcBef>
              <a:spcAft>
                <a:spcPct val="0"/>
              </a:spcAft>
              <a:defRPr sz="1900" b="1">
                <a:solidFill>
                  <a:schemeClr val="tx2"/>
                </a:solidFill>
                <a:latin typeface="Arial" charset="0"/>
              </a:defRPr>
            </a:lvl3pPr>
            <a:lvl4pPr algn="l" defTabSz="913429" rtl="0" eaLnBrk="1" fontAlgn="base" hangingPunct="1">
              <a:spcBef>
                <a:spcPct val="0"/>
              </a:spcBef>
              <a:spcAft>
                <a:spcPct val="0"/>
              </a:spcAft>
              <a:defRPr sz="1900" b="1">
                <a:solidFill>
                  <a:schemeClr val="tx2"/>
                </a:solidFill>
                <a:latin typeface="Arial" charset="0"/>
              </a:defRPr>
            </a:lvl4pPr>
            <a:lvl5pPr algn="l" defTabSz="913429" rtl="0" eaLnBrk="1" fontAlgn="base" hangingPunct="1">
              <a:spcBef>
                <a:spcPct val="0"/>
              </a:spcBef>
              <a:spcAft>
                <a:spcPct val="0"/>
              </a:spcAft>
              <a:defRPr sz="1900" b="1">
                <a:solidFill>
                  <a:schemeClr val="tx2"/>
                </a:solidFill>
                <a:latin typeface="Arial" charset="0"/>
              </a:defRPr>
            </a:lvl5pPr>
            <a:lvl6pPr marL="466431" algn="l" defTabSz="913429" rtl="0" eaLnBrk="1" fontAlgn="base" hangingPunct="1">
              <a:spcBef>
                <a:spcPct val="0"/>
              </a:spcBef>
              <a:spcAft>
                <a:spcPct val="0"/>
              </a:spcAft>
              <a:defRPr sz="1900" b="1">
                <a:solidFill>
                  <a:schemeClr val="tx2"/>
                </a:solidFill>
                <a:latin typeface="Arial" charset="0"/>
              </a:defRPr>
            </a:lvl6pPr>
            <a:lvl7pPr marL="932863" algn="l" defTabSz="913429" rtl="0" eaLnBrk="1" fontAlgn="base" hangingPunct="1">
              <a:spcBef>
                <a:spcPct val="0"/>
              </a:spcBef>
              <a:spcAft>
                <a:spcPct val="0"/>
              </a:spcAft>
              <a:defRPr sz="1900" b="1">
                <a:solidFill>
                  <a:schemeClr val="tx2"/>
                </a:solidFill>
                <a:latin typeface="Arial" charset="0"/>
              </a:defRPr>
            </a:lvl7pPr>
            <a:lvl8pPr marL="1399295" algn="l" defTabSz="913429" rtl="0" eaLnBrk="1" fontAlgn="base" hangingPunct="1">
              <a:spcBef>
                <a:spcPct val="0"/>
              </a:spcBef>
              <a:spcAft>
                <a:spcPct val="0"/>
              </a:spcAft>
              <a:defRPr sz="1900" b="1">
                <a:solidFill>
                  <a:schemeClr val="tx2"/>
                </a:solidFill>
                <a:latin typeface="Arial" charset="0"/>
              </a:defRPr>
            </a:lvl8pPr>
            <a:lvl9pPr marL="1865728" algn="l" defTabSz="913429" rtl="0" eaLnBrk="1" fontAlgn="base" hangingPunct="1">
              <a:spcBef>
                <a:spcPct val="0"/>
              </a:spcBef>
              <a:spcAft>
                <a:spcPct val="0"/>
              </a:spcAft>
              <a:defRPr sz="1900" b="1">
                <a:solidFill>
                  <a:schemeClr val="tx2"/>
                </a:solidFill>
                <a:latin typeface="Arial" charset="0"/>
              </a:defRPr>
            </a:lvl9pPr>
          </a:lstStyle>
          <a:p>
            <a:pPr marL="10891" lvl="1"/>
            <a:r>
              <a:rPr lang="en-US" sz="1862" kern="0">
                <a:solidFill>
                  <a:srgbClr val="002060"/>
                </a:solidFill>
              </a:rPr>
              <a:t>Continuing the path of accountable, value-based care </a:t>
            </a:r>
          </a:p>
        </p:txBody>
      </p:sp>
      <p:sp>
        <p:nvSpPr>
          <p:cNvPr id="16" name="Text Placeholder 9">
            <a:extLst>
              <a:ext uri="{FF2B5EF4-FFF2-40B4-BE49-F238E27FC236}">
                <a16:creationId xmlns:a16="http://schemas.microsoft.com/office/drawing/2014/main" id="{A6240FBD-A844-BD49-9A96-E840C2C6A024}"/>
              </a:ext>
            </a:extLst>
          </p:cNvPr>
          <p:cNvSpPr txBox="1">
            <a:spLocks/>
          </p:cNvSpPr>
          <p:nvPr/>
        </p:nvSpPr>
        <p:spPr>
          <a:xfrm>
            <a:off x="1693930" y="1412240"/>
            <a:ext cx="7136364" cy="4660210"/>
          </a:xfrm>
          <a:prstGeom prst="rect">
            <a:avLst/>
          </a:prstGeom>
          <a:noFill/>
        </p:spPr>
        <p:txBody>
          <a:bodyPr vert="horz" wrap="square" lIns="89614" tIns="44807" rIns="89614" bIns="44807" rtlCol="0" anchor="t">
            <a:spAutoFit/>
          </a:bodyPr>
          <a:lstStyle>
            <a:lvl1pPr marL="0" indent="0" algn="l" defTabSz="914400" rtl="0" eaLnBrk="1" latinLnBrk="0" hangingPunct="1">
              <a:spcBef>
                <a:spcPts val="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230188" indent="-230188" algn="l" defTabSz="914400" rtl="0" eaLnBrk="1" latinLnBrk="0" hangingPunct="1">
              <a:spcBef>
                <a:spcPts val="0"/>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2pPr>
            <a:lvl3pPr marL="463550" indent="-228600" algn="l" defTabSz="914400" rtl="0" eaLnBrk="1" latinLnBrk="0" hangingPunct="1">
              <a:spcBef>
                <a:spcPts val="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685800" indent="-228600" algn="l" defTabSz="914400" rtl="0" eaLnBrk="1" latinLnBrk="0" hangingPunct="1">
              <a:spcBef>
                <a:spcPts val="0"/>
              </a:spcBef>
              <a:buSzPct val="125000"/>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915988" indent="-228600" algn="l" defTabSz="914400" rtl="0" eaLnBrk="1" latinLnBrk="0" hangingPunct="1">
              <a:spcBef>
                <a:spcPts val="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0035" indent="-280035">
              <a:spcAft>
                <a:spcPts val="588"/>
              </a:spcAft>
              <a:buFont typeface="Wingdings" panose="05000000000000000000" pitchFamily="2" charset="2"/>
              <a:buChar char="§"/>
              <a:defRPr/>
            </a:pPr>
            <a:r>
              <a:rPr lang="en-US" sz="1568" b="1">
                <a:solidFill>
                  <a:srgbClr val="002060"/>
                </a:solidFill>
                <a:latin typeface="Arial"/>
                <a:cs typeface="Arial"/>
              </a:rPr>
              <a:t>Re-procured the ACO program</a:t>
            </a:r>
            <a:r>
              <a:rPr lang="en-US" sz="1568">
                <a:latin typeface="Arial"/>
                <a:cs typeface="Arial"/>
              </a:rPr>
              <a:t>, making refinements while maintaining the same core pillars and requirements. As of April 1, 2023, 17 new ACOs are accountable for cost, quality, and member experience</a:t>
            </a:r>
            <a:endParaRPr lang="en-US" sz="1568"/>
          </a:p>
          <a:p>
            <a:pPr marL="280035" indent="-280035">
              <a:spcAft>
                <a:spcPts val="588"/>
              </a:spcAft>
              <a:buFont typeface="Wingdings" panose="05000000000000000000" pitchFamily="2" charset="2"/>
              <a:buChar char="§"/>
              <a:defRPr/>
            </a:pPr>
            <a:r>
              <a:rPr lang="en-US" sz="1568" b="1">
                <a:solidFill>
                  <a:srgbClr val="002060"/>
                </a:solidFill>
                <a:latin typeface="Arial"/>
                <a:cs typeface="Arial"/>
              </a:rPr>
              <a:t>Re-procured the Behavioral Health and Long-Term Services and Supports Community Partners (CP)</a:t>
            </a:r>
            <a:r>
              <a:rPr lang="en-US" sz="1568">
                <a:solidFill>
                  <a:srgbClr val="002060"/>
                </a:solidFill>
                <a:latin typeface="Arial"/>
                <a:cs typeface="Arial"/>
              </a:rPr>
              <a:t> </a:t>
            </a:r>
            <a:r>
              <a:rPr lang="en-US" sz="1568">
                <a:latin typeface="Arial"/>
                <a:cs typeface="Arial"/>
              </a:rPr>
              <a:t>program, transitioning to sustainable financing and a more accountable structure for 12 BH and 8 LTSS CPs.</a:t>
            </a:r>
          </a:p>
          <a:p>
            <a:pPr marL="280035" indent="-280035">
              <a:spcAft>
                <a:spcPts val="588"/>
              </a:spcAft>
              <a:buFont typeface="Wingdings" panose="05000000000000000000" pitchFamily="2" charset="2"/>
              <a:buChar char="§"/>
              <a:defRPr/>
            </a:pPr>
            <a:r>
              <a:rPr lang="en-US" sz="1568">
                <a:latin typeface="Arial"/>
                <a:cs typeface="Arial"/>
              </a:rPr>
              <a:t>Took lessons learned from successful programs under DSRIP to </a:t>
            </a:r>
            <a:r>
              <a:rPr lang="en-US" sz="1568" b="1">
                <a:solidFill>
                  <a:srgbClr val="002060"/>
                </a:solidFill>
                <a:latin typeface="Arial"/>
                <a:cs typeface="Arial"/>
              </a:rPr>
              <a:t>transition</a:t>
            </a:r>
            <a:r>
              <a:rPr lang="en-US" sz="1568">
                <a:latin typeface="Arial"/>
                <a:cs typeface="Arial"/>
              </a:rPr>
              <a:t> </a:t>
            </a:r>
            <a:r>
              <a:rPr lang="en-US" sz="1568" b="1">
                <a:solidFill>
                  <a:srgbClr val="002060"/>
                </a:solidFill>
                <a:latin typeface="Arial"/>
                <a:cs typeface="Arial"/>
              </a:rPr>
              <a:t>funding and key principles to core MassHealth operations </a:t>
            </a:r>
            <a:r>
              <a:rPr lang="en-US" sz="1568">
                <a:latin typeface="Arial"/>
                <a:cs typeface="Arial"/>
              </a:rPr>
              <a:t>(e.g., supports for members with disabilities, embedded community health workers and peers in primary care, CP care coordination).</a:t>
            </a:r>
          </a:p>
          <a:p>
            <a:pPr marL="280657" lvl="1" indent="-279413">
              <a:buFont typeface="Wingdings" panose="020B0604020202020204" pitchFamily="34" charset="0"/>
              <a:buChar char="§"/>
              <a:defRPr/>
            </a:pPr>
            <a:r>
              <a:rPr lang="en-US" sz="1568" b="1">
                <a:solidFill>
                  <a:srgbClr val="002060"/>
                </a:solidFill>
                <a:latin typeface="Arial"/>
                <a:cs typeface="Arial"/>
              </a:rPr>
              <a:t>Continued and expanded the Flexible Services Program and Community Supports Programs </a:t>
            </a:r>
            <a:r>
              <a:rPr lang="en-US" sz="1568">
                <a:latin typeface="Arial"/>
                <a:cs typeface="Arial"/>
              </a:rPr>
              <a:t>to address and integrate health-related social needs. </a:t>
            </a:r>
          </a:p>
          <a:p>
            <a:pPr marL="726846" lvl="3" indent="-279413">
              <a:buFont typeface="Wingdings" panose="020B0604020202020204" pitchFamily="34" charset="0"/>
              <a:buChar char="§"/>
              <a:defRPr/>
            </a:pPr>
            <a:r>
              <a:rPr lang="en-US" sz="1568">
                <a:latin typeface="Arial"/>
                <a:cs typeface="Arial"/>
              </a:rPr>
              <a:t>From October 2022 - September 2023, ACOs have delivered services to over 20,000 unique members. This represents an 18% increase from the prior 12 month-period.</a:t>
            </a:r>
          </a:p>
          <a:p>
            <a:pPr marL="726846" lvl="3" indent="-279413">
              <a:buFont typeface="Wingdings" panose="020B0604020202020204" pitchFamily="34" charset="0"/>
              <a:buChar char="§"/>
              <a:defRPr/>
            </a:pPr>
            <a:r>
              <a:rPr lang="en-US" sz="1568">
                <a:latin typeface="Arial"/>
                <a:cs typeface="Arial"/>
              </a:rPr>
              <a:t>As of 2025, these programs will transition to a new, sustainable HRSN Services Framework that integrates with the ACO Program.</a:t>
            </a:r>
          </a:p>
        </p:txBody>
      </p:sp>
    </p:spTree>
    <p:extLst>
      <p:ext uri="{BB962C8B-B14F-4D97-AF65-F5344CB8AC3E}">
        <p14:creationId xmlns:p14="http://schemas.microsoft.com/office/powerpoint/2010/main" val="4295527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6" name="Straight Connector 65">
            <a:extLst>
              <a:ext uri="{FF2B5EF4-FFF2-40B4-BE49-F238E27FC236}">
                <a16:creationId xmlns:a16="http://schemas.microsoft.com/office/drawing/2014/main" id="{D166D943-8940-478E-AB97-4A493CCB7DAA}"/>
              </a:ext>
            </a:extLst>
          </p:cNvPr>
          <p:cNvCxnSpPr/>
          <p:nvPr/>
        </p:nvCxnSpPr>
        <p:spPr>
          <a:xfrm>
            <a:off x="224036" y="1271458"/>
            <a:ext cx="8513366" cy="0"/>
          </a:xfrm>
          <a:prstGeom prst="line">
            <a:avLst/>
          </a:prstGeom>
          <a:noFill/>
          <a:ln w="9525" cap="flat" cmpd="sng" algn="ctr">
            <a:solidFill>
              <a:srgbClr val="000000"/>
            </a:solidFill>
            <a:prstDash val="solid"/>
          </a:ln>
          <a:effectLst/>
        </p:spPr>
      </p:cxnSp>
      <p:sp>
        <p:nvSpPr>
          <p:cNvPr id="12" name="Title 1">
            <a:extLst>
              <a:ext uri="{FF2B5EF4-FFF2-40B4-BE49-F238E27FC236}">
                <a16:creationId xmlns:a16="http://schemas.microsoft.com/office/drawing/2014/main" id="{044B8F10-4BB7-FF4D-9B29-5B5FD0D140D3}"/>
              </a:ext>
            </a:extLst>
          </p:cNvPr>
          <p:cNvSpPr txBox="1">
            <a:spLocks/>
          </p:cNvSpPr>
          <p:nvPr/>
        </p:nvSpPr>
        <p:spPr bwMode="auto">
          <a:xfrm>
            <a:off x="224036" y="754624"/>
            <a:ext cx="8139972" cy="482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913429" rtl="0" eaLnBrk="1" fontAlgn="base" hangingPunct="1">
              <a:spcBef>
                <a:spcPct val="0"/>
              </a:spcBef>
              <a:spcAft>
                <a:spcPct val="0"/>
              </a:spcAft>
              <a:tabLst>
                <a:tab pos="275324" algn="l"/>
              </a:tabLst>
              <a:defRPr sz="1900" b="1" baseline="0">
                <a:solidFill>
                  <a:srgbClr val="002060"/>
                </a:solidFill>
                <a:latin typeface="+mj-lt"/>
                <a:ea typeface="+mj-ea"/>
                <a:cs typeface="+mj-cs"/>
              </a:defRPr>
            </a:lvl1pPr>
            <a:lvl2pPr algn="l" defTabSz="913429" rtl="0" eaLnBrk="1" fontAlgn="base" hangingPunct="1">
              <a:spcBef>
                <a:spcPct val="0"/>
              </a:spcBef>
              <a:spcAft>
                <a:spcPct val="0"/>
              </a:spcAft>
              <a:defRPr sz="1900" b="1">
                <a:solidFill>
                  <a:schemeClr val="tx2"/>
                </a:solidFill>
                <a:latin typeface="Arial" charset="0"/>
              </a:defRPr>
            </a:lvl2pPr>
            <a:lvl3pPr algn="l" defTabSz="913429" rtl="0" eaLnBrk="1" fontAlgn="base" hangingPunct="1">
              <a:spcBef>
                <a:spcPct val="0"/>
              </a:spcBef>
              <a:spcAft>
                <a:spcPct val="0"/>
              </a:spcAft>
              <a:defRPr sz="1900" b="1">
                <a:solidFill>
                  <a:schemeClr val="tx2"/>
                </a:solidFill>
                <a:latin typeface="Arial" charset="0"/>
              </a:defRPr>
            </a:lvl3pPr>
            <a:lvl4pPr algn="l" defTabSz="913429" rtl="0" eaLnBrk="1" fontAlgn="base" hangingPunct="1">
              <a:spcBef>
                <a:spcPct val="0"/>
              </a:spcBef>
              <a:spcAft>
                <a:spcPct val="0"/>
              </a:spcAft>
              <a:defRPr sz="1900" b="1">
                <a:solidFill>
                  <a:schemeClr val="tx2"/>
                </a:solidFill>
                <a:latin typeface="Arial" charset="0"/>
              </a:defRPr>
            </a:lvl4pPr>
            <a:lvl5pPr algn="l" defTabSz="913429" rtl="0" eaLnBrk="1" fontAlgn="base" hangingPunct="1">
              <a:spcBef>
                <a:spcPct val="0"/>
              </a:spcBef>
              <a:spcAft>
                <a:spcPct val="0"/>
              </a:spcAft>
              <a:defRPr sz="1900" b="1">
                <a:solidFill>
                  <a:schemeClr val="tx2"/>
                </a:solidFill>
                <a:latin typeface="Arial" charset="0"/>
              </a:defRPr>
            </a:lvl5pPr>
            <a:lvl6pPr marL="466431" algn="l" defTabSz="913429" rtl="0" eaLnBrk="1" fontAlgn="base" hangingPunct="1">
              <a:spcBef>
                <a:spcPct val="0"/>
              </a:spcBef>
              <a:spcAft>
                <a:spcPct val="0"/>
              </a:spcAft>
              <a:defRPr sz="1900" b="1">
                <a:solidFill>
                  <a:schemeClr val="tx2"/>
                </a:solidFill>
                <a:latin typeface="Arial" charset="0"/>
              </a:defRPr>
            </a:lvl6pPr>
            <a:lvl7pPr marL="932863" algn="l" defTabSz="913429" rtl="0" eaLnBrk="1" fontAlgn="base" hangingPunct="1">
              <a:spcBef>
                <a:spcPct val="0"/>
              </a:spcBef>
              <a:spcAft>
                <a:spcPct val="0"/>
              </a:spcAft>
              <a:defRPr sz="1900" b="1">
                <a:solidFill>
                  <a:schemeClr val="tx2"/>
                </a:solidFill>
                <a:latin typeface="Arial" charset="0"/>
              </a:defRPr>
            </a:lvl7pPr>
            <a:lvl8pPr marL="1399295" algn="l" defTabSz="913429" rtl="0" eaLnBrk="1" fontAlgn="base" hangingPunct="1">
              <a:spcBef>
                <a:spcPct val="0"/>
              </a:spcBef>
              <a:spcAft>
                <a:spcPct val="0"/>
              </a:spcAft>
              <a:defRPr sz="1900" b="1">
                <a:solidFill>
                  <a:schemeClr val="tx2"/>
                </a:solidFill>
                <a:latin typeface="Arial" charset="0"/>
              </a:defRPr>
            </a:lvl8pPr>
            <a:lvl9pPr marL="1865728" algn="l" defTabSz="913429" rtl="0" eaLnBrk="1" fontAlgn="base" hangingPunct="1">
              <a:spcBef>
                <a:spcPct val="0"/>
              </a:spcBef>
              <a:spcAft>
                <a:spcPct val="0"/>
              </a:spcAft>
              <a:defRPr sz="1900" b="1">
                <a:solidFill>
                  <a:schemeClr val="tx2"/>
                </a:solidFill>
                <a:latin typeface="Arial" charset="0"/>
              </a:defRPr>
            </a:lvl9pPr>
          </a:lstStyle>
          <a:p>
            <a:pPr marL="9335" lvl="1">
              <a:spcAft>
                <a:spcPts val="588"/>
              </a:spcAft>
            </a:pPr>
            <a:r>
              <a:rPr lang="en-US" sz="1568" i="1">
                <a:solidFill>
                  <a:srgbClr val="002060"/>
                </a:solidFill>
                <a:latin typeface="Arial"/>
                <a:ea typeface="Calibri" panose="020F0502020204030204" pitchFamily="34" charset="0"/>
                <a:cs typeface="Arial"/>
              </a:rPr>
              <a:t>The 1115 demonstration authorizes the Primary Care Sub-Capitation program, workforce investments, and continued expansion of behavioral health services</a:t>
            </a:r>
            <a:endParaRPr lang="en-US" sz="1568" i="1" kern="0">
              <a:solidFill>
                <a:srgbClr val="002060"/>
              </a:solidFill>
              <a:cs typeface="Arial"/>
            </a:endParaRPr>
          </a:p>
        </p:txBody>
      </p:sp>
      <p:sp>
        <p:nvSpPr>
          <p:cNvPr id="15" name="Title 1">
            <a:extLst>
              <a:ext uri="{FF2B5EF4-FFF2-40B4-BE49-F238E27FC236}">
                <a16:creationId xmlns:a16="http://schemas.microsoft.com/office/drawing/2014/main" id="{912B0309-8A3D-B847-9256-184EBCE10460}"/>
              </a:ext>
            </a:extLst>
          </p:cNvPr>
          <p:cNvSpPr txBox="1">
            <a:spLocks/>
          </p:cNvSpPr>
          <p:nvPr/>
        </p:nvSpPr>
        <p:spPr bwMode="auto">
          <a:xfrm>
            <a:off x="171453" y="230372"/>
            <a:ext cx="8371785" cy="28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913429" rtl="0" eaLnBrk="1" fontAlgn="base" hangingPunct="1">
              <a:spcBef>
                <a:spcPct val="0"/>
              </a:spcBef>
              <a:spcAft>
                <a:spcPct val="0"/>
              </a:spcAft>
              <a:tabLst>
                <a:tab pos="275324" algn="l"/>
              </a:tabLst>
              <a:defRPr sz="1900" b="1" baseline="0">
                <a:solidFill>
                  <a:srgbClr val="002060"/>
                </a:solidFill>
                <a:latin typeface="+mj-lt"/>
                <a:ea typeface="+mj-ea"/>
                <a:cs typeface="+mj-cs"/>
              </a:defRPr>
            </a:lvl1pPr>
            <a:lvl2pPr algn="l" defTabSz="913429" rtl="0" eaLnBrk="1" fontAlgn="base" hangingPunct="1">
              <a:spcBef>
                <a:spcPct val="0"/>
              </a:spcBef>
              <a:spcAft>
                <a:spcPct val="0"/>
              </a:spcAft>
              <a:defRPr sz="1900" b="1">
                <a:solidFill>
                  <a:schemeClr val="tx2"/>
                </a:solidFill>
                <a:latin typeface="Arial" charset="0"/>
              </a:defRPr>
            </a:lvl2pPr>
            <a:lvl3pPr algn="l" defTabSz="913429" rtl="0" eaLnBrk="1" fontAlgn="base" hangingPunct="1">
              <a:spcBef>
                <a:spcPct val="0"/>
              </a:spcBef>
              <a:spcAft>
                <a:spcPct val="0"/>
              </a:spcAft>
              <a:defRPr sz="1900" b="1">
                <a:solidFill>
                  <a:schemeClr val="tx2"/>
                </a:solidFill>
                <a:latin typeface="Arial" charset="0"/>
              </a:defRPr>
            </a:lvl3pPr>
            <a:lvl4pPr algn="l" defTabSz="913429" rtl="0" eaLnBrk="1" fontAlgn="base" hangingPunct="1">
              <a:spcBef>
                <a:spcPct val="0"/>
              </a:spcBef>
              <a:spcAft>
                <a:spcPct val="0"/>
              </a:spcAft>
              <a:defRPr sz="1900" b="1">
                <a:solidFill>
                  <a:schemeClr val="tx2"/>
                </a:solidFill>
                <a:latin typeface="Arial" charset="0"/>
              </a:defRPr>
            </a:lvl4pPr>
            <a:lvl5pPr algn="l" defTabSz="913429" rtl="0" eaLnBrk="1" fontAlgn="base" hangingPunct="1">
              <a:spcBef>
                <a:spcPct val="0"/>
              </a:spcBef>
              <a:spcAft>
                <a:spcPct val="0"/>
              </a:spcAft>
              <a:defRPr sz="1900" b="1">
                <a:solidFill>
                  <a:schemeClr val="tx2"/>
                </a:solidFill>
                <a:latin typeface="Arial" charset="0"/>
              </a:defRPr>
            </a:lvl5pPr>
            <a:lvl6pPr marL="466431" algn="l" defTabSz="913429" rtl="0" eaLnBrk="1" fontAlgn="base" hangingPunct="1">
              <a:spcBef>
                <a:spcPct val="0"/>
              </a:spcBef>
              <a:spcAft>
                <a:spcPct val="0"/>
              </a:spcAft>
              <a:defRPr sz="1900" b="1">
                <a:solidFill>
                  <a:schemeClr val="tx2"/>
                </a:solidFill>
                <a:latin typeface="Arial" charset="0"/>
              </a:defRPr>
            </a:lvl6pPr>
            <a:lvl7pPr marL="932863" algn="l" defTabSz="913429" rtl="0" eaLnBrk="1" fontAlgn="base" hangingPunct="1">
              <a:spcBef>
                <a:spcPct val="0"/>
              </a:spcBef>
              <a:spcAft>
                <a:spcPct val="0"/>
              </a:spcAft>
              <a:defRPr sz="1900" b="1">
                <a:solidFill>
                  <a:schemeClr val="tx2"/>
                </a:solidFill>
                <a:latin typeface="Arial" charset="0"/>
              </a:defRPr>
            </a:lvl7pPr>
            <a:lvl8pPr marL="1399295" algn="l" defTabSz="913429" rtl="0" eaLnBrk="1" fontAlgn="base" hangingPunct="1">
              <a:spcBef>
                <a:spcPct val="0"/>
              </a:spcBef>
              <a:spcAft>
                <a:spcPct val="0"/>
              </a:spcAft>
              <a:defRPr sz="1900" b="1">
                <a:solidFill>
                  <a:schemeClr val="tx2"/>
                </a:solidFill>
                <a:latin typeface="Arial" charset="0"/>
              </a:defRPr>
            </a:lvl8pPr>
            <a:lvl9pPr marL="1865728" algn="l" defTabSz="913429" rtl="0" eaLnBrk="1" fontAlgn="base" hangingPunct="1">
              <a:spcBef>
                <a:spcPct val="0"/>
              </a:spcBef>
              <a:spcAft>
                <a:spcPct val="0"/>
              </a:spcAft>
              <a:defRPr sz="1900" b="1">
                <a:solidFill>
                  <a:schemeClr val="tx2"/>
                </a:solidFill>
                <a:latin typeface="Arial" charset="0"/>
              </a:defRPr>
            </a:lvl9pPr>
          </a:lstStyle>
          <a:p>
            <a:pPr marL="10891" lvl="1"/>
            <a:r>
              <a:rPr lang="en-US" sz="1862" kern="0">
                <a:solidFill>
                  <a:srgbClr val="002060"/>
                </a:solidFill>
              </a:rPr>
              <a:t>Investing in primary care, behavioral health, and pediatric care </a:t>
            </a:r>
          </a:p>
        </p:txBody>
      </p:sp>
      <p:sp>
        <p:nvSpPr>
          <p:cNvPr id="8" name="Text Placeholder 4">
            <a:extLst>
              <a:ext uri="{FF2B5EF4-FFF2-40B4-BE49-F238E27FC236}">
                <a16:creationId xmlns:a16="http://schemas.microsoft.com/office/drawing/2014/main" id="{7976FD58-2ED6-4D33-9C80-AFFD9E45E7B4}"/>
              </a:ext>
            </a:extLst>
          </p:cNvPr>
          <p:cNvSpPr txBox="1">
            <a:spLocks/>
          </p:cNvSpPr>
          <p:nvPr/>
        </p:nvSpPr>
        <p:spPr>
          <a:xfrm>
            <a:off x="224037" y="1566884"/>
            <a:ext cx="1596185" cy="4567119"/>
          </a:xfrm>
          <a:prstGeom prst="rect">
            <a:avLst/>
          </a:prstGeom>
          <a:solidFill>
            <a:srgbClr val="C7E0FB"/>
          </a:solidFill>
        </p:spPr>
        <p:txBody>
          <a:bodyPr vert="horz" wrap="square" lIns="89614" tIns="44807" rIns="89614" bIns="44807" rtlCol="0" anchor="ctr">
            <a:noAutofit/>
          </a:bodyPr>
          <a:lstStyle>
            <a:lvl1pPr marL="0" indent="0" algn="ctr" defTabSz="914400" rtl="0" eaLnBrk="1" latinLnBrk="0" hangingPunct="1">
              <a:spcBef>
                <a:spcPts val="0"/>
              </a:spcBef>
              <a:buFont typeface="Arial" panose="020B0604020202020204" pitchFamily="34" charset="0"/>
              <a:buNone/>
              <a:defRPr sz="1400" kern="1200" baseline="0">
                <a:solidFill>
                  <a:schemeClr val="tx1"/>
                </a:solidFill>
                <a:latin typeface="Arial" panose="020B0604020202020204" pitchFamily="34" charset="0"/>
                <a:ea typeface="+mn-ea"/>
                <a:cs typeface="Arial" panose="020B0604020202020204" pitchFamily="34" charset="0"/>
              </a:defRPr>
            </a:lvl1pPr>
            <a:lvl2pPr marL="230188" indent="-230188" algn="l" defTabSz="914400" rtl="0" eaLnBrk="1" latinLnBrk="0" hangingPunct="1">
              <a:spcBef>
                <a:spcPts val="0"/>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2pPr>
            <a:lvl3pPr marL="463550" indent="-228600" algn="l" defTabSz="914400" rtl="0" eaLnBrk="1" latinLnBrk="0" hangingPunct="1">
              <a:spcBef>
                <a:spcPts val="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685800" indent="-228600" algn="l" defTabSz="914400" rtl="0" eaLnBrk="1" latinLnBrk="0" hangingPunct="1">
              <a:spcBef>
                <a:spcPts val="0"/>
              </a:spcBef>
              <a:buSzPct val="125000"/>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915988" indent="-228600" algn="l" defTabSz="914400" rtl="0" eaLnBrk="1" latinLnBrk="0" hangingPunct="1">
              <a:spcBef>
                <a:spcPts val="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568" b="1">
                <a:solidFill>
                  <a:srgbClr val="002060"/>
                </a:solidFill>
                <a:ea typeface="Calibri" panose="020F0502020204030204" pitchFamily="34" charset="0"/>
              </a:rPr>
              <a:t>Make reforms and investments in primary care, behavioral health, and pediatric care</a:t>
            </a:r>
            <a:endParaRPr lang="en-US" sz="1176" b="1">
              <a:solidFill>
                <a:srgbClr val="002060"/>
              </a:solidFill>
              <a:latin typeface="+mj-lt"/>
              <a:ea typeface="Calibri" panose="020F0502020204030204" pitchFamily="34" charset="0"/>
            </a:endParaRPr>
          </a:p>
        </p:txBody>
      </p:sp>
      <p:sp>
        <p:nvSpPr>
          <p:cNvPr id="9" name="Text Placeholder 9">
            <a:extLst>
              <a:ext uri="{FF2B5EF4-FFF2-40B4-BE49-F238E27FC236}">
                <a16:creationId xmlns:a16="http://schemas.microsoft.com/office/drawing/2014/main" id="{ABF4DCA2-8DE2-40BF-AA25-09D7564995E4}"/>
              </a:ext>
            </a:extLst>
          </p:cNvPr>
          <p:cNvSpPr txBox="1">
            <a:spLocks/>
          </p:cNvSpPr>
          <p:nvPr/>
        </p:nvSpPr>
        <p:spPr>
          <a:xfrm>
            <a:off x="1861905" y="1566786"/>
            <a:ext cx="6970143" cy="4756732"/>
          </a:xfrm>
          <a:prstGeom prst="rect">
            <a:avLst/>
          </a:prstGeom>
        </p:spPr>
        <p:txBody>
          <a:bodyPr vert="horz" wrap="square" lIns="89614" tIns="44807" rIns="89614" bIns="44807" rtlCol="0" anchor="t">
            <a:spAutoFit/>
          </a:bodyPr>
          <a:lstStyle>
            <a:lvl1pPr marL="0" indent="0" algn="l" defTabSz="914400" rtl="0" eaLnBrk="1" latinLnBrk="0" hangingPunct="1">
              <a:spcBef>
                <a:spcPts val="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230188" indent="-230188" algn="l" defTabSz="914400" rtl="0" eaLnBrk="1" latinLnBrk="0" hangingPunct="1">
              <a:spcBef>
                <a:spcPts val="0"/>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2pPr>
            <a:lvl3pPr marL="463550" indent="-228600" algn="l" defTabSz="914400" rtl="0" eaLnBrk="1" latinLnBrk="0" hangingPunct="1">
              <a:spcBef>
                <a:spcPts val="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685800" indent="-228600" algn="l" defTabSz="914400" rtl="0" eaLnBrk="1" latinLnBrk="0" hangingPunct="1">
              <a:spcBef>
                <a:spcPts val="0"/>
              </a:spcBef>
              <a:buSzPct val="125000"/>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915988" indent="-228600" algn="l" defTabSz="914400" rtl="0" eaLnBrk="1" latinLnBrk="0" hangingPunct="1">
              <a:spcBef>
                <a:spcPts val="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0035" indent="-280035">
              <a:spcAft>
                <a:spcPts val="588"/>
              </a:spcAft>
              <a:buFont typeface="Wingdings" panose="05000000000000000000" pitchFamily="2" charset="2"/>
              <a:buChar char="§"/>
              <a:defRPr/>
            </a:pPr>
            <a:r>
              <a:rPr lang="en-US" sz="1372">
                <a:latin typeface="Arial"/>
                <a:cs typeface="Arial"/>
              </a:rPr>
              <a:t>Implemented a new </a:t>
            </a:r>
            <a:r>
              <a:rPr lang="en-US" sz="1372" b="1">
                <a:solidFill>
                  <a:srgbClr val="002060"/>
                </a:solidFill>
                <a:latin typeface="Arial"/>
                <a:cs typeface="Arial"/>
              </a:rPr>
              <a:t>"sub-capitation" payment model that supports enhanced care delivery </a:t>
            </a:r>
            <a:r>
              <a:rPr lang="en-US" sz="1372">
                <a:latin typeface="Arial"/>
                <a:cs typeface="Arial"/>
              </a:rPr>
              <a:t>expectations (e.g., team-based care, behavioral health integration, specific expectations for members under 21) and more provider flexibility.</a:t>
            </a:r>
          </a:p>
          <a:p>
            <a:pPr marL="734314" lvl="2" indent="-280035">
              <a:spcAft>
                <a:spcPts val="588"/>
              </a:spcAft>
              <a:defRPr/>
            </a:pPr>
            <a:r>
              <a:rPr lang="en-US" sz="1372">
                <a:latin typeface="Arial"/>
                <a:cs typeface="Arial"/>
              </a:rPr>
              <a:t>On track to invest an additional $115M per year in primary care</a:t>
            </a:r>
          </a:p>
          <a:p>
            <a:pPr marL="734314" lvl="2" indent="-280035">
              <a:spcAft>
                <a:spcPts val="588"/>
              </a:spcAft>
              <a:defRPr/>
            </a:pPr>
            <a:r>
              <a:rPr lang="en-US" sz="1372">
                <a:latin typeface="Arial"/>
                <a:cs typeface="Arial"/>
              </a:rPr>
              <a:t>In addition to the $115M, increased group practice rates by 25-35% for 2024</a:t>
            </a:r>
          </a:p>
          <a:p>
            <a:pPr marL="280035" indent="-280035">
              <a:spcAft>
                <a:spcPts val="588"/>
              </a:spcAft>
              <a:buFont typeface="Wingdings" panose="05000000000000000000" pitchFamily="2" charset="2"/>
              <a:buChar char="§"/>
              <a:defRPr/>
            </a:pPr>
            <a:r>
              <a:rPr lang="en-US" altLang="en-US" sz="1372">
                <a:latin typeface="Arial"/>
                <a:ea typeface="ＭＳ Ｐゴシック"/>
                <a:cs typeface="Arial"/>
              </a:rPr>
              <a:t>Implemented loan repayment and nurse practitioner fellowship programs to improve </a:t>
            </a:r>
            <a:r>
              <a:rPr lang="en-US" altLang="en-US" sz="1372" b="1">
                <a:solidFill>
                  <a:srgbClr val="002060"/>
                </a:solidFill>
                <a:latin typeface="Arial"/>
                <a:ea typeface="ＭＳ Ｐゴシック"/>
                <a:cs typeface="Arial"/>
              </a:rPr>
              <a:t>primary care and behavioral health workforce capacity and diversity.*</a:t>
            </a:r>
            <a:endParaRPr lang="en-US" sz="1372"/>
          </a:p>
          <a:p>
            <a:pPr marL="956475" lvl="5" indent="-287503">
              <a:spcAft>
                <a:spcPts val="588"/>
              </a:spcAft>
              <a:buFont typeface="Wingdings" pitchFamily="2" charset="2"/>
              <a:buChar char="§"/>
            </a:pPr>
            <a:r>
              <a:rPr lang="en-US" sz="1372">
                <a:latin typeface="Arial"/>
                <a:cs typeface="Arial"/>
              </a:rPr>
              <a:t>Student Loan Repayment programs: $140.9M to 2,935 Primary Care and BH providers and $710K to 30 Nurses providing continuous skilled nursing services</a:t>
            </a:r>
          </a:p>
          <a:p>
            <a:pPr marL="956475" lvl="5" indent="-287503">
              <a:spcAft>
                <a:spcPts val="588"/>
              </a:spcAft>
              <a:buFont typeface="Wingdings" pitchFamily="2" charset="2"/>
              <a:buChar char="§"/>
            </a:pPr>
            <a:r>
              <a:rPr lang="en-US" sz="1372">
                <a:latin typeface="Arial"/>
                <a:cs typeface="Arial"/>
              </a:rPr>
              <a:t>Psychiatric Mental Health Nurse Practitioner Fellowship program: 5 CHCs awarded to host 7 graduates and 3 students </a:t>
            </a:r>
          </a:p>
          <a:p>
            <a:pPr marL="956475" lvl="5" indent="-287503">
              <a:spcAft>
                <a:spcPts val="588"/>
              </a:spcAft>
              <a:buFont typeface="Wingdings" pitchFamily="2" charset="2"/>
              <a:buChar char="§"/>
            </a:pPr>
            <a:r>
              <a:rPr lang="en-US" sz="1372">
                <a:latin typeface="Arial"/>
                <a:cs typeface="Arial"/>
              </a:rPr>
              <a:t>Additional Student Loan Repayment and Family Nurse Practitioner Residency programs are under way or under development, with anticipated additional ~$140M in workforce investment</a:t>
            </a:r>
          </a:p>
          <a:p>
            <a:pPr marL="280035" indent="-280035">
              <a:spcAft>
                <a:spcPts val="588"/>
              </a:spcAft>
              <a:buFont typeface="Wingdings" panose="05000000000000000000" pitchFamily="2" charset="2"/>
              <a:buChar char="§"/>
              <a:defRPr/>
            </a:pPr>
            <a:r>
              <a:rPr lang="en-US" altLang="en-US" sz="1372">
                <a:latin typeface="Arial"/>
                <a:ea typeface="ＭＳ Ｐゴシック"/>
                <a:cs typeface="Arial"/>
              </a:rPr>
              <a:t>Continued to support </a:t>
            </a:r>
            <a:r>
              <a:rPr lang="en-US" altLang="en-US" sz="1372" b="1">
                <a:solidFill>
                  <a:srgbClr val="002060"/>
                </a:solidFill>
                <a:latin typeface="Arial"/>
                <a:ea typeface="ＭＳ Ｐゴシック"/>
                <a:cs typeface="Arial"/>
              </a:rPr>
              <a:t>access to behavioral health services</a:t>
            </a:r>
            <a:r>
              <a:rPr lang="en-US" altLang="en-US" sz="1372">
                <a:latin typeface="Arial"/>
                <a:ea typeface="ＭＳ Ｐゴシック"/>
                <a:cs typeface="Arial"/>
              </a:rPr>
              <a:t>, including </a:t>
            </a:r>
            <a:r>
              <a:rPr lang="en-US" altLang="en-US" sz="1372" b="1">
                <a:solidFill>
                  <a:srgbClr val="002060"/>
                </a:solidFill>
                <a:latin typeface="Arial"/>
                <a:ea typeface="ＭＳ Ｐゴシック"/>
                <a:cs typeface="Arial"/>
              </a:rPr>
              <a:t>expanding the availability of diversionary behavioral health services </a:t>
            </a:r>
            <a:r>
              <a:rPr lang="en-US" altLang="en-US" sz="1372">
                <a:latin typeface="Arial"/>
                <a:ea typeface="ＭＳ Ｐゴシック"/>
                <a:cs typeface="Arial"/>
              </a:rPr>
              <a:t>(e.g., Community Support Programs, Structured Outpatient Addiction Program) to members in MassHealth fee-for-service.</a:t>
            </a:r>
          </a:p>
        </p:txBody>
      </p:sp>
      <p:sp>
        <p:nvSpPr>
          <p:cNvPr id="10" name="Oval 9">
            <a:extLst>
              <a:ext uri="{FF2B5EF4-FFF2-40B4-BE49-F238E27FC236}">
                <a16:creationId xmlns:a16="http://schemas.microsoft.com/office/drawing/2014/main" id="{9A1D6912-E8AF-4F0C-BDB0-C5F2788A5799}"/>
              </a:ext>
            </a:extLst>
          </p:cNvPr>
          <p:cNvSpPr/>
          <p:nvPr/>
        </p:nvSpPr>
        <p:spPr>
          <a:xfrm>
            <a:off x="44807" y="1472102"/>
            <a:ext cx="358458" cy="358458"/>
          </a:xfrm>
          <a:prstGeom prst="ellipse">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defTabSz="896112" fontAlgn="auto">
              <a:spcBef>
                <a:spcPts val="0"/>
              </a:spcBef>
              <a:spcAft>
                <a:spcPts val="0"/>
              </a:spcAft>
              <a:defRPr/>
            </a:pPr>
            <a:r>
              <a:rPr lang="en-US" sz="1568" b="1" kern="0">
                <a:solidFill>
                  <a:srgbClr val="FFFFFF"/>
                </a:solidFill>
                <a:latin typeface="Arial"/>
                <a:cs typeface="Arial" panose="020B0604020202020204" pitchFamily="34" charset="0"/>
              </a:rPr>
              <a:t>2</a:t>
            </a:r>
          </a:p>
        </p:txBody>
      </p:sp>
      <p:sp>
        <p:nvSpPr>
          <p:cNvPr id="2" name="TextBox 1">
            <a:extLst>
              <a:ext uri="{FF2B5EF4-FFF2-40B4-BE49-F238E27FC236}">
                <a16:creationId xmlns:a16="http://schemas.microsoft.com/office/drawing/2014/main" id="{7983C923-C563-DA24-EF18-49C81421599F}"/>
              </a:ext>
            </a:extLst>
          </p:cNvPr>
          <p:cNvSpPr txBox="1"/>
          <p:nvPr/>
        </p:nvSpPr>
        <p:spPr>
          <a:xfrm>
            <a:off x="224036" y="6186781"/>
            <a:ext cx="8652054" cy="256387"/>
          </a:xfrm>
          <a:prstGeom prst="rect">
            <a:avLst/>
          </a:prstGeom>
          <a:noFill/>
        </p:spPr>
        <p:txBody>
          <a:bodyPr wrap="square" rtlCol="0">
            <a:spAutoFit/>
          </a:bodyPr>
          <a:lstStyle/>
          <a:p>
            <a:pPr>
              <a:tabLst>
                <a:tab pos="4191191" algn="l"/>
              </a:tabLst>
            </a:pPr>
            <a:r>
              <a:rPr lang="en-US" sz="1078"/>
              <a:t>* Includes both waiver and non-waiver funded programs	</a:t>
            </a:r>
          </a:p>
        </p:txBody>
      </p:sp>
    </p:spTree>
    <p:extLst>
      <p:ext uri="{BB962C8B-B14F-4D97-AF65-F5344CB8AC3E}">
        <p14:creationId xmlns:p14="http://schemas.microsoft.com/office/powerpoint/2010/main" val="24396339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6" name="Straight Connector 65">
            <a:extLst>
              <a:ext uri="{FF2B5EF4-FFF2-40B4-BE49-F238E27FC236}">
                <a16:creationId xmlns:a16="http://schemas.microsoft.com/office/drawing/2014/main" id="{D166D943-8940-478E-AB97-4A493CCB7DAA}"/>
              </a:ext>
            </a:extLst>
          </p:cNvPr>
          <p:cNvCxnSpPr/>
          <p:nvPr/>
        </p:nvCxnSpPr>
        <p:spPr>
          <a:xfrm>
            <a:off x="224036" y="1114844"/>
            <a:ext cx="8513366" cy="0"/>
          </a:xfrm>
          <a:prstGeom prst="line">
            <a:avLst/>
          </a:prstGeom>
          <a:noFill/>
          <a:ln w="9525" cap="flat" cmpd="sng" algn="ctr">
            <a:solidFill>
              <a:srgbClr val="000000"/>
            </a:solidFill>
            <a:prstDash val="solid"/>
          </a:ln>
          <a:effectLst/>
        </p:spPr>
      </p:cxnSp>
      <p:sp>
        <p:nvSpPr>
          <p:cNvPr id="12" name="Title 1">
            <a:extLst>
              <a:ext uri="{FF2B5EF4-FFF2-40B4-BE49-F238E27FC236}">
                <a16:creationId xmlns:a16="http://schemas.microsoft.com/office/drawing/2014/main" id="{044B8F10-4BB7-FF4D-9B29-5B5FD0D140D3}"/>
              </a:ext>
            </a:extLst>
          </p:cNvPr>
          <p:cNvSpPr txBox="1">
            <a:spLocks/>
          </p:cNvSpPr>
          <p:nvPr/>
        </p:nvSpPr>
        <p:spPr bwMode="auto">
          <a:xfrm>
            <a:off x="224037" y="598011"/>
            <a:ext cx="7892415" cy="482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913429" rtl="0" eaLnBrk="1" fontAlgn="base" hangingPunct="1">
              <a:spcBef>
                <a:spcPct val="0"/>
              </a:spcBef>
              <a:spcAft>
                <a:spcPct val="0"/>
              </a:spcAft>
              <a:tabLst>
                <a:tab pos="275324" algn="l"/>
              </a:tabLst>
              <a:defRPr sz="1900" b="1" baseline="0">
                <a:solidFill>
                  <a:srgbClr val="002060"/>
                </a:solidFill>
                <a:latin typeface="+mj-lt"/>
                <a:ea typeface="+mj-ea"/>
                <a:cs typeface="+mj-cs"/>
              </a:defRPr>
            </a:lvl1pPr>
            <a:lvl2pPr algn="l" defTabSz="913429" rtl="0" eaLnBrk="1" fontAlgn="base" hangingPunct="1">
              <a:spcBef>
                <a:spcPct val="0"/>
              </a:spcBef>
              <a:spcAft>
                <a:spcPct val="0"/>
              </a:spcAft>
              <a:defRPr sz="1900" b="1">
                <a:solidFill>
                  <a:schemeClr val="tx2"/>
                </a:solidFill>
                <a:latin typeface="Arial" charset="0"/>
              </a:defRPr>
            </a:lvl2pPr>
            <a:lvl3pPr algn="l" defTabSz="913429" rtl="0" eaLnBrk="1" fontAlgn="base" hangingPunct="1">
              <a:spcBef>
                <a:spcPct val="0"/>
              </a:spcBef>
              <a:spcAft>
                <a:spcPct val="0"/>
              </a:spcAft>
              <a:defRPr sz="1900" b="1">
                <a:solidFill>
                  <a:schemeClr val="tx2"/>
                </a:solidFill>
                <a:latin typeface="Arial" charset="0"/>
              </a:defRPr>
            </a:lvl3pPr>
            <a:lvl4pPr algn="l" defTabSz="913429" rtl="0" eaLnBrk="1" fontAlgn="base" hangingPunct="1">
              <a:spcBef>
                <a:spcPct val="0"/>
              </a:spcBef>
              <a:spcAft>
                <a:spcPct val="0"/>
              </a:spcAft>
              <a:defRPr sz="1900" b="1">
                <a:solidFill>
                  <a:schemeClr val="tx2"/>
                </a:solidFill>
                <a:latin typeface="Arial" charset="0"/>
              </a:defRPr>
            </a:lvl4pPr>
            <a:lvl5pPr algn="l" defTabSz="913429" rtl="0" eaLnBrk="1" fontAlgn="base" hangingPunct="1">
              <a:spcBef>
                <a:spcPct val="0"/>
              </a:spcBef>
              <a:spcAft>
                <a:spcPct val="0"/>
              </a:spcAft>
              <a:defRPr sz="1900" b="1">
                <a:solidFill>
                  <a:schemeClr val="tx2"/>
                </a:solidFill>
                <a:latin typeface="Arial" charset="0"/>
              </a:defRPr>
            </a:lvl5pPr>
            <a:lvl6pPr marL="466431" algn="l" defTabSz="913429" rtl="0" eaLnBrk="1" fontAlgn="base" hangingPunct="1">
              <a:spcBef>
                <a:spcPct val="0"/>
              </a:spcBef>
              <a:spcAft>
                <a:spcPct val="0"/>
              </a:spcAft>
              <a:defRPr sz="1900" b="1">
                <a:solidFill>
                  <a:schemeClr val="tx2"/>
                </a:solidFill>
                <a:latin typeface="Arial" charset="0"/>
              </a:defRPr>
            </a:lvl6pPr>
            <a:lvl7pPr marL="932863" algn="l" defTabSz="913429" rtl="0" eaLnBrk="1" fontAlgn="base" hangingPunct="1">
              <a:spcBef>
                <a:spcPct val="0"/>
              </a:spcBef>
              <a:spcAft>
                <a:spcPct val="0"/>
              </a:spcAft>
              <a:defRPr sz="1900" b="1">
                <a:solidFill>
                  <a:schemeClr val="tx2"/>
                </a:solidFill>
                <a:latin typeface="Arial" charset="0"/>
              </a:defRPr>
            </a:lvl7pPr>
            <a:lvl8pPr marL="1399295" algn="l" defTabSz="913429" rtl="0" eaLnBrk="1" fontAlgn="base" hangingPunct="1">
              <a:spcBef>
                <a:spcPct val="0"/>
              </a:spcBef>
              <a:spcAft>
                <a:spcPct val="0"/>
              </a:spcAft>
              <a:defRPr sz="1900" b="1">
                <a:solidFill>
                  <a:schemeClr val="tx2"/>
                </a:solidFill>
                <a:latin typeface="Arial" charset="0"/>
              </a:defRPr>
            </a:lvl8pPr>
            <a:lvl9pPr marL="1865728" algn="l" defTabSz="913429" rtl="0" eaLnBrk="1" fontAlgn="base" hangingPunct="1">
              <a:spcBef>
                <a:spcPct val="0"/>
              </a:spcBef>
              <a:spcAft>
                <a:spcPct val="0"/>
              </a:spcAft>
              <a:defRPr sz="1900" b="1">
                <a:solidFill>
                  <a:schemeClr val="tx2"/>
                </a:solidFill>
                <a:latin typeface="Arial" charset="0"/>
              </a:defRPr>
            </a:lvl9pPr>
          </a:lstStyle>
          <a:p>
            <a:pPr marL="9335" lvl="1">
              <a:spcAft>
                <a:spcPts val="588"/>
              </a:spcAft>
            </a:pPr>
            <a:r>
              <a:rPr lang="en-US" sz="1568" i="1">
                <a:solidFill>
                  <a:srgbClr val="002060"/>
                </a:solidFill>
                <a:latin typeface="Arial"/>
                <a:ea typeface="Calibri" panose="020F0502020204030204" pitchFamily="34" charset="0"/>
                <a:cs typeface="Arial" panose="020B0604020202020204" pitchFamily="34" charset="0"/>
              </a:rPr>
              <a:t>The 1115 demonstration authorizes significant investments and policies to advance health equity</a:t>
            </a:r>
            <a:endParaRPr lang="en-US" sz="1568" i="1" kern="0">
              <a:solidFill>
                <a:srgbClr val="002060"/>
              </a:solidFill>
            </a:endParaRPr>
          </a:p>
        </p:txBody>
      </p:sp>
      <p:sp>
        <p:nvSpPr>
          <p:cNvPr id="15" name="Title 1">
            <a:extLst>
              <a:ext uri="{FF2B5EF4-FFF2-40B4-BE49-F238E27FC236}">
                <a16:creationId xmlns:a16="http://schemas.microsoft.com/office/drawing/2014/main" id="{912B0309-8A3D-B847-9256-184EBCE10460}"/>
              </a:ext>
            </a:extLst>
          </p:cNvPr>
          <p:cNvSpPr txBox="1">
            <a:spLocks/>
          </p:cNvSpPr>
          <p:nvPr/>
        </p:nvSpPr>
        <p:spPr bwMode="auto">
          <a:xfrm>
            <a:off x="171453" y="230372"/>
            <a:ext cx="8371785" cy="28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913429" rtl="0" eaLnBrk="1" fontAlgn="base" hangingPunct="1">
              <a:spcBef>
                <a:spcPct val="0"/>
              </a:spcBef>
              <a:spcAft>
                <a:spcPct val="0"/>
              </a:spcAft>
              <a:tabLst>
                <a:tab pos="275324" algn="l"/>
              </a:tabLst>
              <a:defRPr sz="1900" b="1" baseline="0">
                <a:solidFill>
                  <a:srgbClr val="002060"/>
                </a:solidFill>
                <a:latin typeface="+mj-lt"/>
                <a:ea typeface="+mj-ea"/>
                <a:cs typeface="+mj-cs"/>
              </a:defRPr>
            </a:lvl1pPr>
            <a:lvl2pPr algn="l" defTabSz="913429" rtl="0" eaLnBrk="1" fontAlgn="base" hangingPunct="1">
              <a:spcBef>
                <a:spcPct val="0"/>
              </a:spcBef>
              <a:spcAft>
                <a:spcPct val="0"/>
              </a:spcAft>
              <a:defRPr sz="1900" b="1">
                <a:solidFill>
                  <a:schemeClr val="tx2"/>
                </a:solidFill>
                <a:latin typeface="Arial" charset="0"/>
              </a:defRPr>
            </a:lvl2pPr>
            <a:lvl3pPr algn="l" defTabSz="913429" rtl="0" eaLnBrk="1" fontAlgn="base" hangingPunct="1">
              <a:spcBef>
                <a:spcPct val="0"/>
              </a:spcBef>
              <a:spcAft>
                <a:spcPct val="0"/>
              </a:spcAft>
              <a:defRPr sz="1900" b="1">
                <a:solidFill>
                  <a:schemeClr val="tx2"/>
                </a:solidFill>
                <a:latin typeface="Arial" charset="0"/>
              </a:defRPr>
            </a:lvl3pPr>
            <a:lvl4pPr algn="l" defTabSz="913429" rtl="0" eaLnBrk="1" fontAlgn="base" hangingPunct="1">
              <a:spcBef>
                <a:spcPct val="0"/>
              </a:spcBef>
              <a:spcAft>
                <a:spcPct val="0"/>
              </a:spcAft>
              <a:defRPr sz="1900" b="1">
                <a:solidFill>
                  <a:schemeClr val="tx2"/>
                </a:solidFill>
                <a:latin typeface="Arial" charset="0"/>
              </a:defRPr>
            </a:lvl4pPr>
            <a:lvl5pPr algn="l" defTabSz="913429" rtl="0" eaLnBrk="1" fontAlgn="base" hangingPunct="1">
              <a:spcBef>
                <a:spcPct val="0"/>
              </a:spcBef>
              <a:spcAft>
                <a:spcPct val="0"/>
              </a:spcAft>
              <a:defRPr sz="1900" b="1">
                <a:solidFill>
                  <a:schemeClr val="tx2"/>
                </a:solidFill>
                <a:latin typeface="Arial" charset="0"/>
              </a:defRPr>
            </a:lvl5pPr>
            <a:lvl6pPr marL="466431" algn="l" defTabSz="913429" rtl="0" eaLnBrk="1" fontAlgn="base" hangingPunct="1">
              <a:spcBef>
                <a:spcPct val="0"/>
              </a:spcBef>
              <a:spcAft>
                <a:spcPct val="0"/>
              </a:spcAft>
              <a:defRPr sz="1900" b="1">
                <a:solidFill>
                  <a:schemeClr val="tx2"/>
                </a:solidFill>
                <a:latin typeface="Arial" charset="0"/>
              </a:defRPr>
            </a:lvl6pPr>
            <a:lvl7pPr marL="932863" algn="l" defTabSz="913429" rtl="0" eaLnBrk="1" fontAlgn="base" hangingPunct="1">
              <a:spcBef>
                <a:spcPct val="0"/>
              </a:spcBef>
              <a:spcAft>
                <a:spcPct val="0"/>
              </a:spcAft>
              <a:defRPr sz="1900" b="1">
                <a:solidFill>
                  <a:schemeClr val="tx2"/>
                </a:solidFill>
                <a:latin typeface="Arial" charset="0"/>
              </a:defRPr>
            </a:lvl7pPr>
            <a:lvl8pPr marL="1399295" algn="l" defTabSz="913429" rtl="0" eaLnBrk="1" fontAlgn="base" hangingPunct="1">
              <a:spcBef>
                <a:spcPct val="0"/>
              </a:spcBef>
              <a:spcAft>
                <a:spcPct val="0"/>
              </a:spcAft>
              <a:defRPr sz="1900" b="1">
                <a:solidFill>
                  <a:schemeClr val="tx2"/>
                </a:solidFill>
                <a:latin typeface="Arial" charset="0"/>
              </a:defRPr>
            </a:lvl8pPr>
            <a:lvl9pPr marL="1865728" algn="l" defTabSz="913429" rtl="0" eaLnBrk="1" fontAlgn="base" hangingPunct="1">
              <a:spcBef>
                <a:spcPct val="0"/>
              </a:spcBef>
              <a:spcAft>
                <a:spcPct val="0"/>
              </a:spcAft>
              <a:defRPr sz="1900" b="1">
                <a:solidFill>
                  <a:schemeClr val="tx2"/>
                </a:solidFill>
                <a:latin typeface="Arial" charset="0"/>
              </a:defRPr>
            </a:lvl9pPr>
          </a:lstStyle>
          <a:p>
            <a:pPr marL="10891" lvl="1"/>
            <a:r>
              <a:rPr lang="en-US" sz="1862" kern="0">
                <a:solidFill>
                  <a:srgbClr val="002060"/>
                </a:solidFill>
              </a:rPr>
              <a:t>Advancing health equity </a:t>
            </a:r>
          </a:p>
        </p:txBody>
      </p:sp>
      <p:sp>
        <p:nvSpPr>
          <p:cNvPr id="11" name="Text Placeholder 9">
            <a:extLst>
              <a:ext uri="{FF2B5EF4-FFF2-40B4-BE49-F238E27FC236}">
                <a16:creationId xmlns:a16="http://schemas.microsoft.com/office/drawing/2014/main" id="{6CCBAF78-6143-41B4-A2A8-06A2556946C2}"/>
              </a:ext>
            </a:extLst>
          </p:cNvPr>
          <p:cNvSpPr txBox="1">
            <a:spLocks/>
          </p:cNvSpPr>
          <p:nvPr/>
        </p:nvSpPr>
        <p:spPr>
          <a:xfrm>
            <a:off x="1846884" y="1248114"/>
            <a:ext cx="6956178" cy="4886434"/>
          </a:xfrm>
          <a:prstGeom prst="rect">
            <a:avLst/>
          </a:prstGeom>
        </p:spPr>
        <p:txBody>
          <a:bodyPr vert="horz" wrap="square" lIns="89614" tIns="44807" rIns="89614" bIns="44807" rtlCol="0" anchor="t">
            <a:spAutoFit/>
          </a:bodyPr>
          <a:lstStyle>
            <a:lvl1pPr marL="0" indent="0" algn="l" defTabSz="914400" rtl="0" eaLnBrk="1" latinLnBrk="0" hangingPunct="1">
              <a:spcBef>
                <a:spcPts val="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230188" indent="-230188" algn="l" defTabSz="914400" rtl="0" eaLnBrk="1" latinLnBrk="0" hangingPunct="1">
              <a:spcBef>
                <a:spcPts val="0"/>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2pPr>
            <a:lvl3pPr marL="463550" indent="-228600" algn="l" defTabSz="914400" rtl="0" eaLnBrk="1" latinLnBrk="0" hangingPunct="1">
              <a:spcBef>
                <a:spcPts val="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685800" indent="-228600" algn="l" defTabSz="914400" rtl="0" eaLnBrk="1" latinLnBrk="0" hangingPunct="1">
              <a:spcBef>
                <a:spcPts val="0"/>
              </a:spcBef>
              <a:buSzPct val="125000"/>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915988" indent="-228600" algn="l" defTabSz="914400" rtl="0" eaLnBrk="1" latinLnBrk="0" hangingPunct="1">
              <a:spcBef>
                <a:spcPts val="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0035" indent="-280035">
              <a:spcAft>
                <a:spcPts val="588"/>
              </a:spcAft>
              <a:buFont typeface="Wingdings" panose="05000000000000000000" pitchFamily="2" charset="2"/>
              <a:buChar char="§"/>
              <a:defRPr/>
            </a:pPr>
            <a:r>
              <a:rPr lang="en-US" sz="1470">
                <a:latin typeface="+mj-lt"/>
                <a:cs typeface="Arial"/>
              </a:rPr>
              <a:t>Launched </a:t>
            </a:r>
            <a:r>
              <a:rPr lang="en-US" sz="1470" b="1">
                <a:solidFill>
                  <a:srgbClr val="002060"/>
                </a:solidFill>
                <a:latin typeface="+mj-lt"/>
                <a:cs typeface="Arial"/>
              </a:rPr>
              <a:t>Health Quality and Equity Incentives Program to incentivize ACO, MCOs, Massachusetts Behavioral Health Vendor, and acute care hospitals to reduce disparities in quality and access</a:t>
            </a:r>
            <a:r>
              <a:rPr lang="en-US" sz="1470">
                <a:latin typeface="+mj-lt"/>
                <a:cs typeface="Arial"/>
              </a:rPr>
              <a:t>, accounting for members' clinical and social risk (including race, ethnicity, language, disability status, sexual orientation, gender identity, and health-related social needs).</a:t>
            </a:r>
          </a:p>
          <a:p>
            <a:pPr marL="734314" lvl="2" indent="-280035">
              <a:spcAft>
                <a:spcPts val="588"/>
              </a:spcAft>
              <a:defRPr/>
            </a:pPr>
            <a:r>
              <a:rPr lang="en-US" sz="1470">
                <a:latin typeface="+mj-lt"/>
                <a:cs typeface="Arial"/>
              </a:rPr>
              <a:t>All 60 acute care hospitals met The Joint Commission’s </a:t>
            </a:r>
            <a:r>
              <a:rPr lang="en-US" sz="1372">
                <a:latin typeface="+mj-lt"/>
                <a:cs typeface="Arial"/>
              </a:rPr>
              <a:t>new Health Care Equity standards</a:t>
            </a:r>
          </a:p>
          <a:p>
            <a:pPr marL="734314" lvl="2" indent="-280035">
              <a:spcAft>
                <a:spcPts val="588"/>
              </a:spcAft>
              <a:defRPr/>
            </a:pPr>
            <a:r>
              <a:rPr lang="en-US" sz="1372">
                <a:solidFill>
                  <a:srgbClr val="000000"/>
                </a:solidFill>
                <a:latin typeface="+mj-lt"/>
                <a:cs typeface="Arial"/>
              </a:rPr>
              <a:t>77 planned Performance Improvement Projects</a:t>
            </a:r>
          </a:p>
          <a:p>
            <a:pPr marL="280035" indent="-280035">
              <a:spcAft>
                <a:spcPts val="588"/>
              </a:spcAft>
              <a:buFont typeface="Wingdings" pitchFamily="2" charset="2"/>
              <a:buChar char="§"/>
              <a:defRPr/>
            </a:pPr>
            <a:r>
              <a:rPr lang="en-US" sz="1470" b="1">
                <a:solidFill>
                  <a:srgbClr val="002060"/>
                </a:solidFill>
                <a:latin typeface="+mj-lt"/>
                <a:cs typeface="Arial"/>
              </a:rPr>
              <a:t>Justice-involved populations: </a:t>
            </a:r>
            <a:r>
              <a:rPr lang="en-US" sz="1470">
                <a:latin typeface="+mj-lt"/>
                <a:cs typeface="Arial"/>
              </a:rPr>
              <a:t>MassHealth aligned its original proposal to new CMS guidance issued in 2023 and re-submitted the request in an 1115 amendment. CMS approval on the amendment is pending.</a:t>
            </a:r>
            <a:endParaRPr lang="en-US" sz="1470">
              <a:latin typeface="+mj-lt"/>
            </a:endParaRPr>
          </a:p>
          <a:p>
            <a:pPr marL="280035" indent="-280035">
              <a:spcAft>
                <a:spcPts val="588"/>
              </a:spcAft>
              <a:buFont typeface="Wingdings" pitchFamily="2" charset="2"/>
              <a:buChar char="§"/>
              <a:defRPr/>
            </a:pPr>
            <a:r>
              <a:rPr lang="en-US" sz="1470" b="1">
                <a:solidFill>
                  <a:srgbClr val="002060"/>
                </a:solidFill>
                <a:latin typeface="+mj-lt"/>
                <a:cs typeface="Arial"/>
              </a:rPr>
              <a:t>Members with disabilities</a:t>
            </a:r>
            <a:r>
              <a:rPr lang="en-US" sz="1470">
                <a:latin typeface="+mj-lt"/>
                <a:cs typeface="Arial"/>
              </a:rPr>
              <a:t>: Through HQEIP, entities evaluated their ability to meet the needs of individuals with disabilities and identified strategic areas for improvement through disability competency training plans.</a:t>
            </a:r>
          </a:p>
          <a:p>
            <a:pPr marL="280035" indent="-280035">
              <a:spcAft>
                <a:spcPts val="588"/>
              </a:spcAft>
              <a:buFont typeface="Wingdings" pitchFamily="2" charset="2"/>
              <a:buChar char="§"/>
              <a:defRPr/>
            </a:pPr>
            <a:r>
              <a:rPr lang="en-US" sz="1470" b="1">
                <a:solidFill>
                  <a:srgbClr val="002060"/>
                </a:solidFill>
                <a:latin typeface="+mj-lt"/>
                <a:cs typeface="Arial"/>
              </a:rPr>
              <a:t>Pregnant/postpartum members</a:t>
            </a:r>
            <a:r>
              <a:rPr lang="en-US" sz="1470">
                <a:latin typeface="+mj-lt"/>
                <a:cs typeface="Arial"/>
              </a:rPr>
              <a:t>:* </a:t>
            </a:r>
          </a:p>
          <a:p>
            <a:pPr lvl="2">
              <a:spcAft>
                <a:spcPts val="588"/>
              </a:spcAft>
              <a:defRPr/>
            </a:pPr>
            <a:r>
              <a:rPr lang="en-US" sz="1470">
                <a:latin typeface="+mj-lt"/>
                <a:cs typeface="Arial"/>
              </a:rPr>
              <a:t>Strengthened requirements for ACOs/MCOs to support members with high-risk pregnancies. </a:t>
            </a:r>
          </a:p>
          <a:p>
            <a:pPr lvl="2">
              <a:spcAft>
                <a:spcPts val="588"/>
              </a:spcAft>
              <a:defRPr/>
            </a:pPr>
            <a:r>
              <a:rPr lang="en-US" sz="1470">
                <a:latin typeface="+mj-lt"/>
                <a:cs typeface="Arial"/>
              </a:rPr>
              <a:t>Expanded Flexible Services for households with high-risk children and pregnant individuals. </a:t>
            </a:r>
          </a:p>
        </p:txBody>
      </p:sp>
      <p:sp>
        <p:nvSpPr>
          <p:cNvPr id="13" name="Text Placeholder 5">
            <a:extLst>
              <a:ext uri="{FF2B5EF4-FFF2-40B4-BE49-F238E27FC236}">
                <a16:creationId xmlns:a16="http://schemas.microsoft.com/office/drawing/2014/main" id="{9F3EF169-03D5-425C-BE6F-55F9E5CB8459}"/>
              </a:ext>
            </a:extLst>
          </p:cNvPr>
          <p:cNvSpPr txBox="1">
            <a:spLocks/>
          </p:cNvSpPr>
          <p:nvPr/>
        </p:nvSpPr>
        <p:spPr>
          <a:xfrm>
            <a:off x="219133" y="1149932"/>
            <a:ext cx="1562092" cy="4969994"/>
          </a:xfrm>
          <a:prstGeom prst="rect">
            <a:avLst/>
          </a:prstGeom>
          <a:solidFill>
            <a:srgbClr val="C7E0FB"/>
          </a:solidFill>
        </p:spPr>
        <p:txBody>
          <a:bodyPr vert="horz" wrap="square" lIns="89614" tIns="44807" rIns="89614" bIns="44807" rtlCol="0" anchor="ctr">
            <a:noAutofit/>
          </a:bodyPr>
          <a:lstStyle>
            <a:lvl1pPr marL="0" indent="0" algn="ctr" defTabSz="914400" rtl="0" eaLnBrk="1" latinLnBrk="0" hangingPunct="1">
              <a:spcBef>
                <a:spcPts val="0"/>
              </a:spcBef>
              <a:buFont typeface="Arial" panose="020B0604020202020204" pitchFamily="34" charset="0"/>
              <a:buNone/>
              <a:defRPr sz="1400" kern="1200" baseline="0">
                <a:solidFill>
                  <a:schemeClr val="tx1"/>
                </a:solidFill>
                <a:latin typeface="Arial" panose="020B0604020202020204" pitchFamily="34" charset="0"/>
                <a:ea typeface="+mn-ea"/>
                <a:cs typeface="Arial" panose="020B0604020202020204" pitchFamily="34" charset="0"/>
              </a:defRPr>
            </a:lvl1pPr>
            <a:lvl2pPr marL="230188" indent="-230188" algn="l" defTabSz="914400" rtl="0" eaLnBrk="1" latinLnBrk="0" hangingPunct="1">
              <a:spcBef>
                <a:spcPts val="0"/>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2pPr>
            <a:lvl3pPr marL="463550" indent="-228600" algn="l" defTabSz="914400" rtl="0" eaLnBrk="1" latinLnBrk="0" hangingPunct="1">
              <a:spcBef>
                <a:spcPts val="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685800" indent="-228600" algn="l" defTabSz="914400" rtl="0" eaLnBrk="1" latinLnBrk="0" hangingPunct="1">
              <a:spcBef>
                <a:spcPts val="0"/>
              </a:spcBef>
              <a:buSzPct val="125000"/>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915988" indent="-228600" algn="l" defTabSz="914400" rtl="0" eaLnBrk="1" latinLnBrk="0" hangingPunct="1">
              <a:spcBef>
                <a:spcPts val="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892887">
              <a:spcAft>
                <a:spcPts val="1176"/>
              </a:spcAft>
              <a:tabLst>
                <a:tab pos="840016" algn="l"/>
              </a:tabLst>
              <a:defRPr/>
            </a:pPr>
            <a:r>
              <a:rPr lang="en-US" sz="1568" b="1">
                <a:solidFill>
                  <a:srgbClr val="002060"/>
                </a:solidFill>
                <a:ea typeface="Calibri" panose="020F0502020204030204" pitchFamily="34" charset="0"/>
              </a:rPr>
              <a:t>Advance health equity, with a focus on health-related social needs, maternal health, and justice-involved populations</a:t>
            </a:r>
          </a:p>
        </p:txBody>
      </p:sp>
      <p:sp>
        <p:nvSpPr>
          <p:cNvPr id="14" name="Oval 13">
            <a:extLst>
              <a:ext uri="{FF2B5EF4-FFF2-40B4-BE49-F238E27FC236}">
                <a16:creationId xmlns:a16="http://schemas.microsoft.com/office/drawing/2014/main" id="{A5BFB21C-102A-4FA8-BC21-7468F9797C1A}"/>
              </a:ext>
            </a:extLst>
          </p:cNvPr>
          <p:cNvSpPr/>
          <p:nvPr/>
        </p:nvSpPr>
        <p:spPr>
          <a:xfrm>
            <a:off x="48020" y="1115708"/>
            <a:ext cx="358458" cy="358458"/>
          </a:xfrm>
          <a:prstGeom prst="ellipse">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defTabSz="896112" fontAlgn="auto">
              <a:spcBef>
                <a:spcPts val="0"/>
              </a:spcBef>
              <a:spcAft>
                <a:spcPts val="0"/>
              </a:spcAft>
              <a:defRPr/>
            </a:pPr>
            <a:r>
              <a:rPr lang="en-US" sz="1568" b="1" kern="0">
                <a:solidFill>
                  <a:srgbClr val="FFFFFF"/>
                </a:solidFill>
                <a:latin typeface="Arial"/>
                <a:cs typeface="Arial" panose="020B0604020202020204" pitchFamily="34" charset="0"/>
              </a:rPr>
              <a:t>3</a:t>
            </a:r>
          </a:p>
        </p:txBody>
      </p:sp>
      <p:sp>
        <p:nvSpPr>
          <p:cNvPr id="3" name="TextBox 2">
            <a:extLst>
              <a:ext uri="{FF2B5EF4-FFF2-40B4-BE49-F238E27FC236}">
                <a16:creationId xmlns:a16="http://schemas.microsoft.com/office/drawing/2014/main" id="{7415E40E-DBC1-0306-5A8E-5A966F906A3C}"/>
              </a:ext>
            </a:extLst>
          </p:cNvPr>
          <p:cNvSpPr txBox="1"/>
          <p:nvPr/>
        </p:nvSpPr>
        <p:spPr>
          <a:xfrm>
            <a:off x="227249" y="6154150"/>
            <a:ext cx="8631609" cy="271469"/>
          </a:xfrm>
          <a:prstGeom prst="rect">
            <a:avLst/>
          </a:prstGeom>
          <a:noFill/>
        </p:spPr>
        <p:txBody>
          <a:bodyPr wrap="square">
            <a:spAutoFit/>
          </a:bodyPr>
          <a:lstStyle/>
          <a:p>
            <a:pPr marL="9335" lvl="2">
              <a:spcAft>
                <a:spcPts val="588"/>
              </a:spcAft>
              <a:defRPr/>
            </a:pPr>
            <a:r>
              <a:rPr lang="en-US" sz="1176">
                <a:latin typeface="+mj-lt"/>
                <a:cs typeface="Arial"/>
              </a:rPr>
              <a:t>*MassHealth also introduced </a:t>
            </a:r>
            <a:r>
              <a:rPr lang="en-US" sz="1176" b="1">
                <a:solidFill>
                  <a:srgbClr val="002060"/>
                </a:solidFill>
                <a:latin typeface="+mj-lt"/>
                <a:cs typeface="Arial"/>
              </a:rPr>
              <a:t>12-month postpartum coverage and doula services</a:t>
            </a:r>
            <a:r>
              <a:rPr lang="en-US" sz="1176">
                <a:latin typeface="+mj-lt"/>
                <a:cs typeface="Arial"/>
              </a:rPr>
              <a:t> through non-1115 Waiver authority. </a:t>
            </a:r>
            <a:endParaRPr lang="en-US" sz="1176">
              <a:latin typeface="+mj-lt"/>
            </a:endParaRPr>
          </a:p>
        </p:txBody>
      </p:sp>
    </p:spTree>
    <p:extLst>
      <p:ext uri="{BB962C8B-B14F-4D97-AF65-F5344CB8AC3E}">
        <p14:creationId xmlns:p14="http://schemas.microsoft.com/office/powerpoint/2010/main" val="10676606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5">
            <a:extLst>
              <a:ext uri="{FF2B5EF4-FFF2-40B4-BE49-F238E27FC236}">
                <a16:creationId xmlns:a16="http://schemas.microsoft.com/office/drawing/2014/main" id="{170FE9D4-9E61-4807-ADCD-69F0FB0F20DD}"/>
              </a:ext>
            </a:extLst>
          </p:cNvPr>
          <p:cNvSpPr txBox="1">
            <a:spLocks/>
          </p:cNvSpPr>
          <p:nvPr/>
        </p:nvSpPr>
        <p:spPr>
          <a:xfrm>
            <a:off x="224037" y="1459761"/>
            <a:ext cx="1839809" cy="4354950"/>
          </a:xfrm>
          <a:prstGeom prst="rect">
            <a:avLst/>
          </a:prstGeom>
          <a:solidFill>
            <a:srgbClr val="C7E0FB"/>
          </a:solidFill>
        </p:spPr>
        <p:txBody>
          <a:bodyPr vert="horz" wrap="square" lIns="89614" tIns="44807" rIns="89614" bIns="44807" rtlCol="0" anchor="ctr">
            <a:noAutofit/>
          </a:bodyPr>
          <a:lstStyle>
            <a:lvl1pPr marL="0" indent="0" algn="ctr" defTabSz="914400" rtl="0" eaLnBrk="1" latinLnBrk="0" hangingPunct="1">
              <a:spcBef>
                <a:spcPts val="0"/>
              </a:spcBef>
              <a:buFont typeface="Arial" panose="020B0604020202020204" pitchFamily="34" charset="0"/>
              <a:buNone/>
              <a:defRPr sz="1400" kern="1200" baseline="0">
                <a:solidFill>
                  <a:schemeClr val="tx1"/>
                </a:solidFill>
                <a:latin typeface="Arial" panose="020B0604020202020204" pitchFamily="34" charset="0"/>
                <a:ea typeface="+mn-ea"/>
                <a:cs typeface="Arial" panose="020B0604020202020204" pitchFamily="34" charset="0"/>
              </a:defRPr>
            </a:lvl1pPr>
            <a:lvl2pPr marL="230188" indent="-230188" algn="l" defTabSz="914400" rtl="0" eaLnBrk="1" latinLnBrk="0" hangingPunct="1">
              <a:spcBef>
                <a:spcPts val="0"/>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2pPr>
            <a:lvl3pPr marL="463550" indent="-228600" algn="l" defTabSz="914400" rtl="0" eaLnBrk="1" latinLnBrk="0" hangingPunct="1">
              <a:spcBef>
                <a:spcPts val="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685800" indent="-228600" algn="l" defTabSz="914400" rtl="0" eaLnBrk="1" latinLnBrk="0" hangingPunct="1">
              <a:spcBef>
                <a:spcPts val="0"/>
              </a:spcBef>
              <a:buSzPct val="125000"/>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915988" indent="-228600" algn="l" defTabSz="914400" rtl="0" eaLnBrk="1" latinLnBrk="0" hangingPunct="1">
              <a:spcBef>
                <a:spcPts val="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568" b="1">
                <a:solidFill>
                  <a:srgbClr val="002060"/>
                </a:solidFill>
              </a:rPr>
              <a:t>Sustainably support the Commonwealth’s safety net, including level, predictable funding</a:t>
            </a:r>
          </a:p>
          <a:p>
            <a:r>
              <a:rPr lang="en-US" sz="1568" b="1">
                <a:solidFill>
                  <a:srgbClr val="002060"/>
                </a:solidFill>
              </a:rPr>
              <a:t>for safety net providers, with a continued linkage to accountable care</a:t>
            </a:r>
          </a:p>
        </p:txBody>
      </p:sp>
      <p:cxnSp>
        <p:nvCxnSpPr>
          <p:cNvPr id="66" name="Straight Connector 65">
            <a:extLst>
              <a:ext uri="{FF2B5EF4-FFF2-40B4-BE49-F238E27FC236}">
                <a16:creationId xmlns:a16="http://schemas.microsoft.com/office/drawing/2014/main" id="{D166D943-8940-478E-AB97-4A493CCB7DAA}"/>
              </a:ext>
            </a:extLst>
          </p:cNvPr>
          <p:cNvCxnSpPr/>
          <p:nvPr/>
        </p:nvCxnSpPr>
        <p:spPr>
          <a:xfrm>
            <a:off x="224036" y="1384559"/>
            <a:ext cx="8513366" cy="0"/>
          </a:xfrm>
          <a:prstGeom prst="line">
            <a:avLst/>
          </a:prstGeom>
          <a:noFill/>
          <a:ln w="9525" cap="flat" cmpd="sng" algn="ctr">
            <a:solidFill>
              <a:srgbClr val="000000"/>
            </a:solidFill>
            <a:prstDash val="solid"/>
          </a:ln>
          <a:effectLst/>
        </p:spPr>
      </p:cxnSp>
      <p:sp>
        <p:nvSpPr>
          <p:cNvPr id="12" name="Title 1">
            <a:extLst>
              <a:ext uri="{FF2B5EF4-FFF2-40B4-BE49-F238E27FC236}">
                <a16:creationId xmlns:a16="http://schemas.microsoft.com/office/drawing/2014/main" id="{044B8F10-4BB7-FF4D-9B29-5B5FD0D140D3}"/>
              </a:ext>
            </a:extLst>
          </p:cNvPr>
          <p:cNvSpPr txBox="1">
            <a:spLocks/>
          </p:cNvSpPr>
          <p:nvPr/>
        </p:nvSpPr>
        <p:spPr bwMode="auto">
          <a:xfrm>
            <a:off x="224037" y="867725"/>
            <a:ext cx="7892415" cy="482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913429" rtl="0" eaLnBrk="1" fontAlgn="base" hangingPunct="1">
              <a:spcBef>
                <a:spcPct val="0"/>
              </a:spcBef>
              <a:spcAft>
                <a:spcPct val="0"/>
              </a:spcAft>
              <a:tabLst>
                <a:tab pos="275324" algn="l"/>
              </a:tabLst>
              <a:defRPr sz="1900" b="1" baseline="0">
                <a:solidFill>
                  <a:srgbClr val="002060"/>
                </a:solidFill>
                <a:latin typeface="+mj-lt"/>
                <a:ea typeface="+mj-ea"/>
                <a:cs typeface="+mj-cs"/>
              </a:defRPr>
            </a:lvl1pPr>
            <a:lvl2pPr algn="l" defTabSz="913429" rtl="0" eaLnBrk="1" fontAlgn="base" hangingPunct="1">
              <a:spcBef>
                <a:spcPct val="0"/>
              </a:spcBef>
              <a:spcAft>
                <a:spcPct val="0"/>
              </a:spcAft>
              <a:defRPr sz="1900" b="1">
                <a:solidFill>
                  <a:schemeClr val="tx2"/>
                </a:solidFill>
                <a:latin typeface="Arial" charset="0"/>
              </a:defRPr>
            </a:lvl2pPr>
            <a:lvl3pPr algn="l" defTabSz="913429" rtl="0" eaLnBrk="1" fontAlgn="base" hangingPunct="1">
              <a:spcBef>
                <a:spcPct val="0"/>
              </a:spcBef>
              <a:spcAft>
                <a:spcPct val="0"/>
              </a:spcAft>
              <a:defRPr sz="1900" b="1">
                <a:solidFill>
                  <a:schemeClr val="tx2"/>
                </a:solidFill>
                <a:latin typeface="Arial" charset="0"/>
              </a:defRPr>
            </a:lvl3pPr>
            <a:lvl4pPr algn="l" defTabSz="913429" rtl="0" eaLnBrk="1" fontAlgn="base" hangingPunct="1">
              <a:spcBef>
                <a:spcPct val="0"/>
              </a:spcBef>
              <a:spcAft>
                <a:spcPct val="0"/>
              </a:spcAft>
              <a:defRPr sz="1900" b="1">
                <a:solidFill>
                  <a:schemeClr val="tx2"/>
                </a:solidFill>
                <a:latin typeface="Arial" charset="0"/>
              </a:defRPr>
            </a:lvl4pPr>
            <a:lvl5pPr algn="l" defTabSz="913429" rtl="0" eaLnBrk="1" fontAlgn="base" hangingPunct="1">
              <a:spcBef>
                <a:spcPct val="0"/>
              </a:spcBef>
              <a:spcAft>
                <a:spcPct val="0"/>
              </a:spcAft>
              <a:defRPr sz="1900" b="1">
                <a:solidFill>
                  <a:schemeClr val="tx2"/>
                </a:solidFill>
                <a:latin typeface="Arial" charset="0"/>
              </a:defRPr>
            </a:lvl5pPr>
            <a:lvl6pPr marL="466431" algn="l" defTabSz="913429" rtl="0" eaLnBrk="1" fontAlgn="base" hangingPunct="1">
              <a:spcBef>
                <a:spcPct val="0"/>
              </a:spcBef>
              <a:spcAft>
                <a:spcPct val="0"/>
              </a:spcAft>
              <a:defRPr sz="1900" b="1">
                <a:solidFill>
                  <a:schemeClr val="tx2"/>
                </a:solidFill>
                <a:latin typeface="Arial" charset="0"/>
              </a:defRPr>
            </a:lvl6pPr>
            <a:lvl7pPr marL="932863" algn="l" defTabSz="913429" rtl="0" eaLnBrk="1" fontAlgn="base" hangingPunct="1">
              <a:spcBef>
                <a:spcPct val="0"/>
              </a:spcBef>
              <a:spcAft>
                <a:spcPct val="0"/>
              </a:spcAft>
              <a:defRPr sz="1900" b="1">
                <a:solidFill>
                  <a:schemeClr val="tx2"/>
                </a:solidFill>
                <a:latin typeface="Arial" charset="0"/>
              </a:defRPr>
            </a:lvl7pPr>
            <a:lvl8pPr marL="1399295" algn="l" defTabSz="913429" rtl="0" eaLnBrk="1" fontAlgn="base" hangingPunct="1">
              <a:spcBef>
                <a:spcPct val="0"/>
              </a:spcBef>
              <a:spcAft>
                <a:spcPct val="0"/>
              </a:spcAft>
              <a:defRPr sz="1900" b="1">
                <a:solidFill>
                  <a:schemeClr val="tx2"/>
                </a:solidFill>
                <a:latin typeface="Arial" charset="0"/>
              </a:defRPr>
            </a:lvl8pPr>
            <a:lvl9pPr marL="1865728" algn="l" defTabSz="913429" rtl="0" eaLnBrk="1" fontAlgn="base" hangingPunct="1">
              <a:spcBef>
                <a:spcPct val="0"/>
              </a:spcBef>
              <a:spcAft>
                <a:spcPct val="0"/>
              </a:spcAft>
              <a:defRPr sz="1900" b="1">
                <a:solidFill>
                  <a:schemeClr val="tx2"/>
                </a:solidFill>
                <a:latin typeface="Arial" charset="0"/>
              </a:defRPr>
            </a:lvl9pPr>
          </a:lstStyle>
          <a:p>
            <a:pPr marL="9335" lvl="1">
              <a:spcAft>
                <a:spcPts val="588"/>
              </a:spcAft>
            </a:pPr>
            <a:r>
              <a:rPr lang="en-US" sz="1568" i="1">
                <a:solidFill>
                  <a:srgbClr val="002060"/>
                </a:solidFill>
                <a:latin typeface="Arial"/>
                <a:ea typeface="Calibri" panose="020F0502020204030204" pitchFamily="34" charset="0"/>
                <a:cs typeface="Arial" panose="020B0604020202020204" pitchFamily="34" charset="0"/>
              </a:rPr>
              <a:t>The 1115 demonstration authorizes additional funding to sustainably support the Commonwealth’s safety net providers </a:t>
            </a:r>
            <a:endParaRPr lang="en-US" sz="1568" i="1" kern="0">
              <a:solidFill>
                <a:srgbClr val="002060"/>
              </a:solidFill>
            </a:endParaRPr>
          </a:p>
        </p:txBody>
      </p:sp>
      <p:sp>
        <p:nvSpPr>
          <p:cNvPr id="15" name="Title 1">
            <a:extLst>
              <a:ext uri="{FF2B5EF4-FFF2-40B4-BE49-F238E27FC236}">
                <a16:creationId xmlns:a16="http://schemas.microsoft.com/office/drawing/2014/main" id="{912B0309-8A3D-B847-9256-184EBCE10460}"/>
              </a:ext>
            </a:extLst>
          </p:cNvPr>
          <p:cNvSpPr txBox="1">
            <a:spLocks/>
          </p:cNvSpPr>
          <p:nvPr/>
        </p:nvSpPr>
        <p:spPr bwMode="auto">
          <a:xfrm>
            <a:off x="171453" y="230372"/>
            <a:ext cx="8371785" cy="28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913429" rtl="0" eaLnBrk="1" fontAlgn="base" hangingPunct="1">
              <a:spcBef>
                <a:spcPct val="0"/>
              </a:spcBef>
              <a:spcAft>
                <a:spcPct val="0"/>
              </a:spcAft>
              <a:tabLst>
                <a:tab pos="275324" algn="l"/>
              </a:tabLst>
              <a:defRPr sz="1900" b="1" baseline="0">
                <a:solidFill>
                  <a:srgbClr val="002060"/>
                </a:solidFill>
                <a:latin typeface="+mj-lt"/>
                <a:ea typeface="+mj-ea"/>
                <a:cs typeface="+mj-cs"/>
              </a:defRPr>
            </a:lvl1pPr>
            <a:lvl2pPr algn="l" defTabSz="913429" rtl="0" eaLnBrk="1" fontAlgn="base" hangingPunct="1">
              <a:spcBef>
                <a:spcPct val="0"/>
              </a:spcBef>
              <a:spcAft>
                <a:spcPct val="0"/>
              </a:spcAft>
              <a:defRPr sz="1900" b="1">
                <a:solidFill>
                  <a:schemeClr val="tx2"/>
                </a:solidFill>
                <a:latin typeface="Arial" charset="0"/>
              </a:defRPr>
            </a:lvl2pPr>
            <a:lvl3pPr algn="l" defTabSz="913429" rtl="0" eaLnBrk="1" fontAlgn="base" hangingPunct="1">
              <a:spcBef>
                <a:spcPct val="0"/>
              </a:spcBef>
              <a:spcAft>
                <a:spcPct val="0"/>
              </a:spcAft>
              <a:defRPr sz="1900" b="1">
                <a:solidFill>
                  <a:schemeClr val="tx2"/>
                </a:solidFill>
                <a:latin typeface="Arial" charset="0"/>
              </a:defRPr>
            </a:lvl3pPr>
            <a:lvl4pPr algn="l" defTabSz="913429" rtl="0" eaLnBrk="1" fontAlgn="base" hangingPunct="1">
              <a:spcBef>
                <a:spcPct val="0"/>
              </a:spcBef>
              <a:spcAft>
                <a:spcPct val="0"/>
              </a:spcAft>
              <a:defRPr sz="1900" b="1">
                <a:solidFill>
                  <a:schemeClr val="tx2"/>
                </a:solidFill>
                <a:latin typeface="Arial" charset="0"/>
              </a:defRPr>
            </a:lvl4pPr>
            <a:lvl5pPr algn="l" defTabSz="913429" rtl="0" eaLnBrk="1" fontAlgn="base" hangingPunct="1">
              <a:spcBef>
                <a:spcPct val="0"/>
              </a:spcBef>
              <a:spcAft>
                <a:spcPct val="0"/>
              </a:spcAft>
              <a:defRPr sz="1900" b="1">
                <a:solidFill>
                  <a:schemeClr val="tx2"/>
                </a:solidFill>
                <a:latin typeface="Arial" charset="0"/>
              </a:defRPr>
            </a:lvl5pPr>
            <a:lvl6pPr marL="466431" algn="l" defTabSz="913429" rtl="0" eaLnBrk="1" fontAlgn="base" hangingPunct="1">
              <a:spcBef>
                <a:spcPct val="0"/>
              </a:spcBef>
              <a:spcAft>
                <a:spcPct val="0"/>
              </a:spcAft>
              <a:defRPr sz="1900" b="1">
                <a:solidFill>
                  <a:schemeClr val="tx2"/>
                </a:solidFill>
                <a:latin typeface="Arial" charset="0"/>
              </a:defRPr>
            </a:lvl6pPr>
            <a:lvl7pPr marL="932863" algn="l" defTabSz="913429" rtl="0" eaLnBrk="1" fontAlgn="base" hangingPunct="1">
              <a:spcBef>
                <a:spcPct val="0"/>
              </a:spcBef>
              <a:spcAft>
                <a:spcPct val="0"/>
              </a:spcAft>
              <a:defRPr sz="1900" b="1">
                <a:solidFill>
                  <a:schemeClr val="tx2"/>
                </a:solidFill>
                <a:latin typeface="Arial" charset="0"/>
              </a:defRPr>
            </a:lvl7pPr>
            <a:lvl8pPr marL="1399295" algn="l" defTabSz="913429" rtl="0" eaLnBrk="1" fontAlgn="base" hangingPunct="1">
              <a:spcBef>
                <a:spcPct val="0"/>
              </a:spcBef>
              <a:spcAft>
                <a:spcPct val="0"/>
              </a:spcAft>
              <a:defRPr sz="1900" b="1">
                <a:solidFill>
                  <a:schemeClr val="tx2"/>
                </a:solidFill>
                <a:latin typeface="Arial" charset="0"/>
              </a:defRPr>
            </a:lvl8pPr>
            <a:lvl9pPr marL="1865728" algn="l" defTabSz="913429" rtl="0" eaLnBrk="1" fontAlgn="base" hangingPunct="1">
              <a:spcBef>
                <a:spcPct val="0"/>
              </a:spcBef>
              <a:spcAft>
                <a:spcPct val="0"/>
              </a:spcAft>
              <a:defRPr sz="1900" b="1">
                <a:solidFill>
                  <a:schemeClr val="tx2"/>
                </a:solidFill>
                <a:latin typeface="Arial" charset="0"/>
              </a:defRPr>
            </a:lvl9pPr>
          </a:lstStyle>
          <a:p>
            <a:pPr marL="10891" lvl="1"/>
            <a:r>
              <a:rPr lang="en-US" sz="1862" kern="0">
                <a:solidFill>
                  <a:srgbClr val="002060"/>
                </a:solidFill>
              </a:rPr>
              <a:t>Supporting the safety net </a:t>
            </a:r>
          </a:p>
        </p:txBody>
      </p:sp>
      <p:sp>
        <p:nvSpPr>
          <p:cNvPr id="9" name="Text Placeholder 9">
            <a:extLst>
              <a:ext uri="{FF2B5EF4-FFF2-40B4-BE49-F238E27FC236}">
                <a16:creationId xmlns:a16="http://schemas.microsoft.com/office/drawing/2014/main" id="{C29C115A-4FA8-40A4-9E3E-F5B63DC25362}"/>
              </a:ext>
            </a:extLst>
          </p:cNvPr>
          <p:cNvSpPr txBox="1">
            <a:spLocks/>
          </p:cNvSpPr>
          <p:nvPr/>
        </p:nvSpPr>
        <p:spPr>
          <a:xfrm>
            <a:off x="2236646" y="1524068"/>
            <a:ext cx="6560765" cy="3106807"/>
          </a:xfrm>
          <a:prstGeom prst="rect">
            <a:avLst/>
          </a:prstGeom>
        </p:spPr>
        <p:txBody>
          <a:bodyPr vert="horz" wrap="square" lIns="89614" tIns="44807" rIns="89614" bIns="44807" rtlCol="0" anchor="t">
            <a:spAutoFit/>
          </a:bodyPr>
          <a:lstStyle>
            <a:lvl1pPr marL="0" indent="0" algn="l" defTabSz="914400" rtl="0" eaLnBrk="1" latinLnBrk="0" hangingPunct="1">
              <a:spcBef>
                <a:spcPts val="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230188" indent="-230188" algn="l" defTabSz="914400" rtl="0" eaLnBrk="1" latinLnBrk="0" hangingPunct="1">
              <a:spcBef>
                <a:spcPts val="0"/>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2pPr>
            <a:lvl3pPr marL="463550" indent="-228600" algn="l" defTabSz="914400" rtl="0" eaLnBrk="1" latinLnBrk="0" hangingPunct="1">
              <a:spcBef>
                <a:spcPts val="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685800" indent="-228600" algn="l" defTabSz="914400" rtl="0" eaLnBrk="1" latinLnBrk="0" hangingPunct="1">
              <a:spcBef>
                <a:spcPts val="0"/>
              </a:spcBef>
              <a:buSzPct val="125000"/>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915988" indent="-228600" algn="l" defTabSz="914400" rtl="0" eaLnBrk="1" latinLnBrk="0" hangingPunct="1">
              <a:spcBef>
                <a:spcPts val="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0035" indent="-280035">
              <a:spcAft>
                <a:spcPts val="588"/>
              </a:spcAft>
              <a:buFont typeface="Wingdings" pitchFamily="2" charset="2"/>
              <a:buChar char="§"/>
              <a:defRPr/>
            </a:pPr>
            <a:r>
              <a:rPr lang="en-US" altLang="en-US" sz="1764">
                <a:latin typeface="Arial"/>
                <a:ea typeface="ＭＳ Ｐゴシック"/>
                <a:cs typeface="Arial"/>
              </a:rPr>
              <a:t>CMS approved the proposed hospital financing package that will generate $600M+ of annual net benefit to hospitals.</a:t>
            </a:r>
            <a:endParaRPr lang="en-US" altLang="en-US" sz="1764" strike="sngStrike">
              <a:latin typeface="Arial"/>
              <a:ea typeface="ＭＳ Ｐゴシック"/>
              <a:cs typeface="Arial"/>
            </a:endParaRPr>
          </a:p>
          <a:p>
            <a:pPr marL="280035" indent="-280035">
              <a:spcAft>
                <a:spcPts val="588"/>
              </a:spcAft>
              <a:buFont typeface="Wingdings" pitchFamily="2" charset="2"/>
              <a:buChar char="§"/>
              <a:defRPr/>
            </a:pPr>
            <a:r>
              <a:rPr lang="en-US" altLang="en-US" sz="1764">
                <a:latin typeface="Arial"/>
                <a:ea typeface="ＭＳ Ｐゴシック"/>
                <a:cs typeface="Arial"/>
              </a:rPr>
              <a:t>Increased</a:t>
            </a:r>
            <a:r>
              <a:rPr lang="en-US" altLang="en-US" sz="1764">
                <a:solidFill>
                  <a:srgbClr val="FF0000"/>
                </a:solidFill>
                <a:latin typeface="Arial"/>
                <a:ea typeface="ＭＳ Ｐゴシック"/>
                <a:cs typeface="Arial"/>
              </a:rPr>
              <a:t> </a:t>
            </a:r>
            <a:r>
              <a:rPr lang="en-US" altLang="en-US" sz="1764" b="1">
                <a:solidFill>
                  <a:srgbClr val="002060"/>
                </a:solidFill>
                <a:latin typeface="Arial"/>
                <a:ea typeface="ＭＳ Ｐゴシック"/>
                <a:cs typeface="Arial"/>
              </a:rPr>
              <a:t>Safety Net Provider funding </a:t>
            </a:r>
            <a:r>
              <a:rPr lang="en-US" altLang="en-US" sz="1764">
                <a:latin typeface="Arial"/>
                <a:ea typeface="ＭＳ Ｐゴシック"/>
                <a:cs typeface="Arial"/>
              </a:rPr>
              <a:t>by $125M per year, expanding eligibility for payments to nine additional hospitals.</a:t>
            </a:r>
          </a:p>
          <a:p>
            <a:pPr marL="280035" indent="-280035">
              <a:spcAft>
                <a:spcPts val="588"/>
              </a:spcAft>
              <a:buFont typeface="Wingdings" pitchFamily="2" charset="2"/>
              <a:buChar char="§"/>
              <a:defRPr/>
            </a:pPr>
            <a:r>
              <a:rPr lang="en-US" altLang="en-US" sz="1764">
                <a:latin typeface="Arial"/>
                <a:ea typeface="ＭＳ Ｐゴシック"/>
                <a:cs typeface="Arial"/>
              </a:rPr>
              <a:t>Targeting health equity incentive payments toward ACO-participating, safety net hospitals.</a:t>
            </a:r>
          </a:p>
          <a:p>
            <a:pPr marL="280035" indent="-280035">
              <a:spcAft>
                <a:spcPts val="588"/>
              </a:spcAft>
              <a:buFont typeface="Wingdings" pitchFamily="2" charset="2"/>
              <a:buChar char="§"/>
              <a:defRPr/>
            </a:pPr>
            <a:r>
              <a:rPr lang="en-US" sz="1764">
                <a:latin typeface="Arial"/>
                <a:cs typeface="Arial"/>
              </a:rPr>
              <a:t>Preserved other </a:t>
            </a:r>
            <a:r>
              <a:rPr lang="en-US" sz="1764" b="1">
                <a:solidFill>
                  <a:srgbClr val="002060"/>
                </a:solidFill>
                <a:latin typeface="Arial"/>
                <a:cs typeface="Arial"/>
              </a:rPr>
              <a:t>long-time funding for the Commonwealth’s safety net</a:t>
            </a:r>
            <a:r>
              <a:rPr lang="en-US" sz="1764">
                <a:solidFill>
                  <a:srgbClr val="FF0000"/>
                </a:solidFill>
                <a:latin typeface="Arial"/>
                <a:cs typeface="Arial"/>
              </a:rPr>
              <a:t> </a:t>
            </a:r>
            <a:r>
              <a:rPr lang="en-US" sz="1764">
                <a:latin typeface="Arial"/>
                <a:cs typeface="Arial"/>
              </a:rPr>
              <a:t>(e.g., the Health Safety Net).</a:t>
            </a:r>
            <a:endParaRPr lang="en-US" altLang="en-US" sz="1764">
              <a:latin typeface="Arial"/>
              <a:ea typeface="ＭＳ Ｐゴシック"/>
              <a:cs typeface="Arial"/>
            </a:endParaRPr>
          </a:p>
          <a:p>
            <a:pPr marL="280035" indent="-280035">
              <a:spcAft>
                <a:spcPts val="588"/>
              </a:spcAft>
              <a:buFont typeface="Wingdings" pitchFamily="2" charset="2"/>
              <a:buChar char="§"/>
              <a:defRPr/>
            </a:pPr>
            <a:r>
              <a:rPr lang="en-US" altLang="en-US" sz="1764">
                <a:latin typeface="Arial"/>
                <a:ea typeface="ＭＳ Ｐゴシック"/>
                <a:cs typeface="Arial"/>
              </a:rPr>
              <a:t>The hospital assessment has been updated and expanded to help fund these important programs and initiatives. </a:t>
            </a:r>
          </a:p>
        </p:txBody>
      </p:sp>
      <p:sp>
        <p:nvSpPr>
          <p:cNvPr id="10" name="Oval 9">
            <a:extLst>
              <a:ext uri="{FF2B5EF4-FFF2-40B4-BE49-F238E27FC236}">
                <a16:creationId xmlns:a16="http://schemas.microsoft.com/office/drawing/2014/main" id="{97C2EF65-F2E4-48A1-8487-25D4786A29C1}"/>
              </a:ext>
            </a:extLst>
          </p:cNvPr>
          <p:cNvSpPr/>
          <p:nvPr/>
        </p:nvSpPr>
        <p:spPr>
          <a:xfrm>
            <a:off x="51238" y="1339655"/>
            <a:ext cx="358458" cy="358458"/>
          </a:xfrm>
          <a:prstGeom prst="ellipse">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defTabSz="896112" fontAlgn="auto">
              <a:spcBef>
                <a:spcPts val="0"/>
              </a:spcBef>
              <a:spcAft>
                <a:spcPts val="0"/>
              </a:spcAft>
              <a:defRPr/>
            </a:pPr>
            <a:r>
              <a:rPr lang="en-US" sz="1568" b="1" kern="0">
                <a:solidFill>
                  <a:srgbClr val="FFFFFF"/>
                </a:solidFill>
                <a:latin typeface="Arial"/>
                <a:cs typeface="Arial" panose="020B0604020202020204" pitchFamily="34" charset="0"/>
              </a:rPr>
              <a:t>4</a:t>
            </a:r>
          </a:p>
        </p:txBody>
      </p:sp>
    </p:spTree>
    <p:extLst>
      <p:ext uri="{BB962C8B-B14F-4D97-AF65-F5344CB8AC3E}">
        <p14:creationId xmlns:p14="http://schemas.microsoft.com/office/powerpoint/2010/main" val="1900907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6" name="Straight Connector 65">
            <a:extLst>
              <a:ext uri="{FF2B5EF4-FFF2-40B4-BE49-F238E27FC236}">
                <a16:creationId xmlns:a16="http://schemas.microsoft.com/office/drawing/2014/main" id="{D166D943-8940-478E-AB97-4A493CCB7DAA}"/>
              </a:ext>
            </a:extLst>
          </p:cNvPr>
          <p:cNvCxnSpPr/>
          <p:nvPr/>
        </p:nvCxnSpPr>
        <p:spPr>
          <a:xfrm>
            <a:off x="224036" y="1358459"/>
            <a:ext cx="8513366" cy="0"/>
          </a:xfrm>
          <a:prstGeom prst="line">
            <a:avLst/>
          </a:prstGeom>
          <a:noFill/>
          <a:ln w="9525" cap="flat" cmpd="sng" algn="ctr">
            <a:solidFill>
              <a:srgbClr val="000000"/>
            </a:solidFill>
            <a:prstDash val="solid"/>
          </a:ln>
          <a:effectLst/>
        </p:spPr>
      </p:cxnSp>
      <p:sp>
        <p:nvSpPr>
          <p:cNvPr id="12" name="Title 1">
            <a:extLst>
              <a:ext uri="{FF2B5EF4-FFF2-40B4-BE49-F238E27FC236}">
                <a16:creationId xmlns:a16="http://schemas.microsoft.com/office/drawing/2014/main" id="{044B8F10-4BB7-FF4D-9B29-5B5FD0D140D3}"/>
              </a:ext>
            </a:extLst>
          </p:cNvPr>
          <p:cNvSpPr txBox="1">
            <a:spLocks/>
          </p:cNvSpPr>
          <p:nvPr/>
        </p:nvSpPr>
        <p:spPr bwMode="auto">
          <a:xfrm>
            <a:off x="224037" y="841626"/>
            <a:ext cx="7892415" cy="482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913429" rtl="0" eaLnBrk="1" fontAlgn="base" hangingPunct="1">
              <a:spcBef>
                <a:spcPct val="0"/>
              </a:spcBef>
              <a:spcAft>
                <a:spcPct val="0"/>
              </a:spcAft>
              <a:tabLst>
                <a:tab pos="275324" algn="l"/>
              </a:tabLst>
              <a:defRPr sz="1900" b="1" baseline="0">
                <a:solidFill>
                  <a:srgbClr val="002060"/>
                </a:solidFill>
                <a:latin typeface="+mj-lt"/>
                <a:ea typeface="+mj-ea"/>
                <a:cs typeface="+mj-cs"/>
              </a:defRPr>
            </a:lvl1pPr>
            <a:lvl2pPr algn="l" defTabSz="913429" rtl="0" eaLnBrk="1" fontAlgn="base" hangingPunct="1">
              <a:spcBef>
                <a:spcPct val="0"/>
              </a:spcBef>
              <a:spcAft>
                <a:spcPct val="0"/>
              </a:spcAft>
              <a:defRPr sz="1900" b="1">
                <a:solidFill>
                  <a:schemeClr val="tx2"/>
                </a:solidFill>
                <a:latin typeface="Arial" charset="0"/>
              </a:defRPr>
            </a:lvl2pPr>
            <a:lvl3pPr algn="l" defTabSz="913429" rtl="0" eaLnBrk="1" fontAlgn="base" hangingPunct="1">
              <a:spcBef>
                <a:spcPct val="0"/>
              </a:spcBef>
              <a:spcAft>
                <a:spcPct val="0"/>
              </a:spcAft>
              <a:defRPr sz="1900" b="1">
                <a:solidFill>
                  <a:schemeClr val="tx2"/>
                </a:solidFill>
                <a:latin typeface="Arial" charset="0"/>
              </a:defRPr>
            </a:lvl3pPr>
            <a:lvl4pPr algn="l" defTabSz="913429" rtl="0" eaLnBrk="1" fontAlgn="base" hangingPunct="1">
              <a:spcBef>
                <a:spcPct val="0"/>
              </a:spcBef>
              <a:spcAft>
                <a:spcPct val="0"/>
              </a:spcAft>
              <a:defRPr sz="1900" b="1">
                <a:solidFill>
                  <a:schemeClr val="tx2"/>
                </a:solidFill>
                <a:latin typeface="Arial" charset="0"/>
              </a:defRPr>
            </a:lvl4pPr>
            <a:lvl5pPr algn="l" defTabSz="913429" rtl="0" eaLnBrk="1" fontAlgn="base" hangingPunct="1">
              <a:spcBef>
                <a:spcPct val="0"/>
              </a:spcBef>
              <a:spcAft>
                <a:spcPct val="0"/>
              </a:spcAft>
              <a:defRPr sz="1900" b="1">
                <a:solidFill>
                  <a:schemeClr val="tx2"/>
                </a:solidFill>
                <a:latin typeface="Arial" charset="0"/>
              </a:defRPr>
            </a:lvl5pPr>
            <a:lvl6pPr marL="466431" algn="l" defTabSz="913429" rtl="0" eaLnBrk="1" fontAlgn="base" hangingPunct="1">
              <a:spcBef>
                <a:spcPct val="0"/>
              </a:spcBef>
              <a:spcAft>
                <a:spcPct val="0"/>
              </a:spcAft>
              <a:defRPr sz="1900" b="1">
                <a:solidFill>
                  <a:schemeClr val="tx2"/>
                </a:solidFill>
                <a:latin typeface="Arial" charset="0"/>
              </a:defRPr>
            </a:lvl6pPr>
            <a:lvl7pPr marL="932863" algn="l" defTabSz="913429" rtl="0" eaLnBrk="1" fontAlgn="base" hangingPunct="1">
              <a:spcBef>
                <a:spcPct val="0"/>
              </a:spcBef>
              <a:spcAft>
                <a:spcPct val="0"/>
              </a:spcAft>
              <a:defRPr sz="1900" b="1">
                <a:solidFill>
                  <a:schemeClr val="tx2"/>
                </a:solidFill>
                <a:latin typeface="Arial" charset="0"/>
              </a:defRPr>
            </a:lvl7pPr>
            <a:lvl8pPr marL="1399295" algn="l" defTabSz="913429" rtl="0" eaLnBrk="1" fontAlgn="base" hangingPunct="1">
              <a:spcBef>
                <a:spcPct val="0"/>
              </a:spcBef>
              <a:spcAft>
                <a:spcPct val="0"/>
              </a:spcAft>
              <a:defRPr sz="1900" b="1">
                <a:solidFill>
                  <a:schemeClr val="tx2"/>
                </a:solidFill>
                <a:latin typeface="Arial" charset="0"/>
              </a:defRPr>
            </a:lvl8pPr>
            <a:lvl9pPr marL="1865728" algn="l" defTabSz="913429" rtl="0" eaLnBrk="1" fontAlgn="base" hangingPunct="1">
              <a:spcBef>
                <a:spcPct val="0"/>
              </a:spcBef>
              <a:spcAft>
                <a:spcPct val="0"/>
              </a:spcAft>
              <a:defRPr sz="1900" b="1">
                <a:solidFill>
                  <a:schemeClr val="tx2"/>
                </a:solidFill>
                <a:latin typeface="Arial" charset="0"/>
              </a:defRPr>
            </a:lvl9pPr>
          </a:lstStyle>
          <a:p>
            <a:pPr marL="9335" lvl="1">
              <a:spcAft>
                <a:spcPts val="588"/>
              </a:spcAft>
            </a:pPr>
            <a:r>
              <a:rPr lang="en-US" sz="1568" i="1">
                <a:solidFill>
                  <a:srgbClr val="002060"/>
                </a:solidFill>
                <a:latin typeface="Arial"/>
                <a:ea typeface="Calibri" panose="020F0502020204030204" pitchFamily="34" charset="0"/>
                <a:cs typeface="Arial" panose="020B0604020202020204" pitchFamily="34" charset="0"/>
              </a:rPr>
              <a:t>The 1115 demonstration authorizes updates to eligibility policies that will maintain and strengthen near-universal coverage and advance equity </a:t>
            </a:r>
            <a:endParaRPr lang="en-US" sz="1568" i="1" kern="0">
              <a:solidFill>
                <a:srgbClr val="002060"/>
              </a:solidFill>
            </a:endParaRPr>
          </a:p>
        </p:txBody>
      </p:sp>
      <p:sp>
        <p:nvSpPr>
          <p:cNvPr id="15" name="Title 1">
            <a:extLst>
              <a:ext uri="{FF2B5EF4-FFF2-40B4-BE49-F238E27FC236}">
                <a16:creationId xmlns:a16="http://schemas.microsoft.com/office/drawing/2014/main" id="{912B0309-8A3D-B847-9256-184EBCE10460}"/>
              </a:ext>
            </a:extLst>
          </p:cNvPr>
          <p:cNvSpPr txBox="1">
            <a:spLocks/>
          </p:cNvSpPr>
          <p:nvPr/>
        </p:nvSpPr>
        <p:spPr bwMode="auto">
          <a:xfrm>
            <a:off x="171453" y="230372"/>
            <a:ext cx="8371785" cy="28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913429" rtl="0" eaLnBrk="1" fontAlgn="base" hangingPunct="1">
              <a:spcBef>
                <a:spcPct val="0"/>
              </a:spcBef>
              <a:spcAft>
                <a:spcPct val="0"/>
              </a:spcAft>
              <a:tabLst>
                <a:tab pos="275324" algn="l"/>
              </a:tabLst>
              <a:defRPr sz="1900" b="1" baseline="0">
                <a:solidFill>
                  <a:srgbClr val="002060"/>
                </a:solidFill>
                <a:latin typeface="+mj-lt"/>
                <a:ea typeface="+mj-ea"/>
                <a:cs typeface="+mj-cs"/>
              </a:defRPr>
            </a:lvl1pPr>
            <a:lvl2pPr algn="l" defTabSz="913429" rtl="0" eaLnBrk="1" fontAlgn="base" hangingPunct="1">
              <a:spcBef>
                <a:spcPct val="0"/>
              </a:spcBef>
              <a:spcAft>
                <a:spcPct val="0"/>
              </a:spcAft>
              <a:defRPr sz="1900" b="1">
                <a:solidFill>
                  <a:schemeClr val="tx2"/>
                </a:solidFill>
                <a:latin typeface="Arial" charset="0"/>
              </a:defRPr>
            </a:lvl2pPr>
            <a:lvl3pPr algn="l" defTabSz="913429" rtl="0" eaLnBrk="1" fontAlgn="base" hangingPunct="1">
              <a:spcBef>
                <a:spcPct val="0"/>
              </a:spcBef>
              <a:spcAft>
                <a:spcPct val="0"/>
              </a:spcAft>
              <a:defRPr sz="1900" b="1">
                <a:solidFill>
                  <a:schemeClr val="tx2"/>
                </a:solidFill>
                <a:latin typeface="Arial" charset="0"/>
              </a:defRPr>
            </a:lvl3pPr>
            <a:lvl4pPr algn="l" defTabSz="913429" rtl="0" eaLnBrk="1" fontAlgn="base" hangingPunct="1">
              <a:spcBef>
                <a:spcPct val="0"/>
              </a:spcBef>
              <a:spcAft>
                <a:spcPct val="0"/>
              </a:spcAft>
              <a:defRPr sz="1900" b="1">
                <a:solidFill>
                  <a:schemeClr val="tx2"/>
                </a:solidFill>
                <a:latin typeface="Arial" charset="0"/>
              </a:defRPr>
            </a:lvl4pPr>
            <a:lvl5pPr algn="l" defTabSz="913429" rtl="0" eaLnBrk="1" fontAlgn="base" hangingPunct="1">
              <a:spcBef>
                <a:spcPct val="0"/>
              </a:spcBef>
              <a:spcAft>
                <a:spcPct val="0"/>
              </a:spcAft>
              <a:defRPr sz="1900" b="1">
                <a:solidFill>
                  <a:schemeClr val="tx2"/>
                </a:solidFill>
                <a:latin typeface="Arial" charset="0"/>
              </a:defRPr>
            </a:lvl5pPr>
            <a:lvl6pPr marL="466431" algn="l" defTabSz="913429" rtl="0" eaLnBrk="1" fontAlgn="base" hangingPunct="1">
              <a:spcBef>
                <a:spcPct val="0"/>
              </a:spcBef>
              <a:spcAft>
                <a:spcPct val="0"/>
              </a:spcAft>
              <a:defRPr sz="1900" b="1">
                <a:solidFill>
                  <a:schemeClr val="tx2"/>
                </a:solidFill>
                <a:latin typeface="Arial" charset="0"/>
              </a:defRPr>
            </a:lvl6pPr>
            <a:lvl7pPr marL="932863" algn="l" defTabSz="913429" rtl="0" eaLnBrk="1" fontAlgn="base" hangingPunct="1">
              <a:spcBef>
                <a:spcPct val="0"/>
              </a:spcBef>
              <a:spcAft>
                <a:spcPct val="0"/>
              </a:spcAft>
              <a:defRPr sz="1900" b="1">
                <a:solidFill>
                  <a:schemeClr val="tx2"/>
                </a:solidFill>
                <a:latin typeface="Arial" charset="0"/>
              </a:defRPr>
            </a:lvl7pPr>
            <a:lvl8pPr marL="1399295" algn="l" defTabSz="913429" rtl="0" eaLnBrk="1" fontAlgn="base" hangingPunct="1">
              <a:spcBef>
                <a:spcPct val="0"/>
              </a:spcBef>
              <a:spcAft>
                <a:spcPct val="0"/>
              </a:spcAft>
              <a:defRPr sz="1900" b="1">
                <a:solidFill>
                  <a:schemeClr val="tx2"/>
                </a:solidFill>
                <a:latin typeface="Arial" charset="0"/>
              </a:defRPr>
            </a:lvl8pPr>
            <a:lvl9pPr marL="1865728" algn="l" defTabSz="913429" rtl="0" eaLnBrk="1" fontAlgn="base" hangingPunct="1">
              <a:spcBef>
                <a:spcPct val="0"/>
              </a:spcBef>
              <a:spcAft>
                <a:spcPct val="0"/>
              </a:spcAft>
              <a:defRPr sz="1900" b="1">
                <a:solidFill>
                  <a:schemeClr val="tx2"/>
                </a:solidFill>
                <a:latin typeface="Arial" charset="0"/>
              </a:defRPr>
            </a:lvl9pPr>
          </a:lstStyle>
          <a:p>
            <a:pPr marL="10891" lvl="1"/>
            <a:r>
              <a:rPr lang="en-US" sz="1862" kern="0">
                <a:solidFill>
                  <a:srgbClr val="002060"/>
                </a:solidFill>
              </a:rPr>
              <a:t>Maintaining near-universal coverage </a:t>
            </a:r>
          </a:p>
        </p:txBody>
      </p:sp>
      <p:sp>
        <p:nvSpPr>
          <p:cNvPr id="11" name="Text Placeholder 5">
            <a:extLst>
              <a:ext uri="{FF2B5EF4-FFF2-40B4-BE49-F238E27FC236}">
                <a16:creationId xmlns:a16="http://schemas.microsoft.com/office/drawing/2014/main" id="{EE2A99F4-169A-4283-A199-98A225FD0080}"/>
              </a:ext>
            </a:extLst>
          </p:cNvPr>
          <p:cNvSpPr txBox="1">
            <a:spLocks/>
          </p:cNvSpPr>
          <p:nvPr/>
        </p:nvSpPr>
        <p:spPr>
          <a:xfrm>
            <a:off x="232719" y="1582142"/>
            <a:ext cx="1839765" cy="4404201"/>
          </a:xfrm>
          <a:prstGeom prst="rect">
            <a:avLst/>
          </a:prstGeom>
          <a:solidFill>
            <a:srgbClr val="C7E0FB"/>
          </a:solidFill>
        </p:spPr>
        <p:txBody>
          <a:bodyPr vert="horz" wrap="square" lIns="89614" tIns="44807" rIns="89614" bIns="44807" rtlCol="0" anchor="ctr">
            <a:noAutofit/>
          </a:bodyPr>
          <a:lstStyle>
            <a:lvl1pPr marL="0" indent="0" algn="ctr" defTabSz="914400" rtl="0" eaLnBrk="1" latinLnBrk="0" hangingPunct="1">
              <a:spcBef>
                <a:spcPts val="0"/>
              </a:spcBef>
              <a:buFont typeface="Arial" panose="020B0604020202020204" pitchFamily="34" charset="0"/>
              <a:buNone/>
              <a:defRPr sz="1400" kern="1200" baseline="0">
                <a:solidFill>
                  <a:schemeClr val="tx1"/>
                </a:solidFill>
                <a:latin typeface="Arial" panose="020B0604020202020204" pitchFamily="34" charset="0"/>
                <a:ea typeface="+mn-ea"/>
                <a:cs typeface="Arial" panose="020B0604020202020204" pitchFamily="34" charset="0"/>
              </a:defRPr>
            </a:lvl1pPr>
            <a:lvl2pPr marL="230188" indent="-230188" algn="l" defTabSz="914400" rtl="0" eaLnBrk="1" latinLnBrk="0" hangingPunct="1">
              <a:spcBef>
                <a:spcPts val="0"/>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2pPr>
            <a:lvl3pPr marL="463550" indent="-228600" algn="l" defTabSz="914400" rtl="0" eaLnBrk="1" latinLnBrk="0" hangingPunct="1">
              <a:spcBef>
                <a:spcPts val="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685800" indent="-228600" algn="l" defTabSz="914400" rtl="0" eaLnBrk="1" latinLnBrk="0" hangingPunct="1">
              <a:spcBef>
                <a:spcPts val="0"/>
              </a:spcBef>
              <a:buSzPct val="125000"/>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915988" indent="-228600" algn="l" defTabSz="914400" rtl="0" eaLnBrk="1" latinLnBrk="0" hangingPunct="1">
              <a:spcBef>
                <a:spcPts val="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0">
              <a:defRPr/>
            </a:pPr>
            <a:r>
              <a:rPr lang="en-US" sz="1568" b="1">
                <a:solidFill>
                  <a:srgbClr val="002060"/>
                </a:solidFill>
                <a:ea typeface="Calibri" panose="020F0502020204030204" pitchFamily="34" charset="0"/>
              </a:rPr>
              <a:t>Maintain near-universal coverage including updates to eligibility policies to support</a:t>
            </a:r>
          </a:p>
          <a:p>
            <a:pPr lvl="0">
              <a:defRPr/>
            </a:pPr>
            <a:r>
              <a:rPr lang="en-US" sz="1568" b="1">
                <a:solidFill>
                  <a:srgbClr val="002060"/>
                </a:solidFill>
                <a:ea typeface="Calibri" panose="020F0502020204030204" pitchFamily="34" charset="0"/>
              </a:rPr>
              <a:t>coverage and equity</a:t>
            </a:r>
            <a:endParaRPr lang="en-US" sz="1176" b="1">
              <a:solidFill>
                <a:srgbClr val="002060"/>
              </a:solidFill>
            </a:endParaRPr>
          </a:p>
        </p:txBody>
      </p:sp>
      <p:sp>
        <p:nvSpPr>
          <p:cNvPr id="13" name="Text Placeholder 9">
            <a:extLst>
              <a:ext uri="{FF2B5EF4-FFF2-40B4-BE49-F238E27FC236}">
                <a16:creationId xmlns:a16="http://schemas.microsoft.com/office/drawing/2014/main" id="{34C76ABE-D904-4266-8AB1-661D37910ACD}"/>
              </a:ext>
            </a:extLst>
          </p:cNvPr>
          <p:cNvSpPr txBox="1">
            <a:spLocks/>
          </p:cNvSpPr>
          <p:nvPr/>
        </p:nvSpPr>
        <p:spPr>
          <a:xfrm>
            <a:off x="2152071" y="1594495"/>
            <a:ext cx="6651001" cy="5037250"/>
          </a:xfrm>
          <a:prstGeom prst="rect">
            <a:avLst/>
          </a:prstGeom>
        </p:spPr>
        <p:txBody>
          <a:bodyPr vert="horz" wrap="square" lIns="89614" tIns="44807" rIns="89614" bIns="44807" rtlCol="0" anchor="t">
            <a:spAutoFit/>
          </a:bodyPr>
          <a:lstStyle>
            <a:lvl1pPr marL="0" indent="0" algn="l" defTabSz="914400" rtl="0" eaLnBrk="1" latinLnBrk="0" hangingPunct="1">
              <a:spcBef>
                <a:spcPts val="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230188" indent="-230188" algn="l" defTabSz="914400" rtl="0" eaLnBrk="1" latinLnBrk="0" hangingPunct="1">
              <a:spcBef>
                <a:spcPts val="0"/>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2pPr>
            <a:lvl3pPr marL="463550" indent="-228600" algn="l" defTabSz="914400" rtl="0" eaLnBrk="1" latinLnBrk="0" hangingPunct="1">
              <a:spcBef>
                <a:spcPts val="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685800" indent="-228600" algn="l" defTabSz="914400" rtl="0" eaLnBrk="1" latinLnBrk="0" hangingPunct="1">
              <a:spcBef>
                <a:spcPts val="0"/>
              </a:spcBef>
              <a:buSzPct val="125000"/>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915988" indent="-228600" algn="l" defTabSz="914400" rtl="0" eaLnBrk="1" latinLnBrk="0" hangingPunct="1">
              <a:spcBef>
                <a:spcPts val="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0035" indent="-280035">
              <a:spcAft>
                <a:spcPts val="588"/>
              </a:spcAft>
              <a:buFont typeface="Wingdings" panose="05000000000000000000" pitchFamily="2" charset="2"/>
              <a:buChar char="§"/>
              <a:defRPr/>
            </a:pPr>
            <a:r>
              <a:rPr lang="en-US" sz="1568" b="1">
                <a:solidFill>
                  <a:srgbClr val="002060"/>
                </a:solidFill>
                <a:latin typeface="Arial"/>
                <a:cs typeface="Arial"/>
              </a:rPr>
              <a:t>Maintained current coverage expansions</a:t>
            </a:r>
            <a:r>
              <a:rPr lang="en-US" sz="1568">
                <a:latin typeface="Arial"/>
                <a:cs typeface="Arial"/>
              </a:rPr>
              <a:t>, including state insurance subsidies for the Health Connector for individuals with income up to 300% of FPL (</a:t>
            </a:r>
            <a:r>
              <a:rPr lang="en-US" sz="1568" b="1" err="1">
                <a:solidFill>
                  <a:srgbClr val="002060"/>
                </a:solidFill>
                <a:latin typeface="Arial"/>
                <a:cs typeface="Arial"/>
              </a:rPr>
              <a:t>ConnectorCare</a:t>
            </a:r>
            <a:r>
              <a:rPr lang="en-US" sz="1568">
                <a:latin typeface="Arial"/>
                <a:cs typeface="Arial"/>
              </a:rPr>
              <a:t> program) </a:t>
            </a:r>
          </a:p>
          <a:p>
            <a:pPr marL="280035" indent="-280035" defTabSz="896112" fontAlgn="auto">
              <a:spcAft>
                <a:spcPts val="588"/>
              </a:spcAft>
              <a:buFont typeface="Wingdings" panose="05000000000000000000" pitchFamily="2" charset="2"/>
              <a:buChar char="§"/>
              <a:defRPr/>
            </a:pPr>
            <a:r>
              <a:rPr lang="en-US" sz="1568">
                <a:latin typeface="Arial"/>
                <a:cs typeface="Arial"/>
              </a:rPr>
              <a:t>Implemented targeted updates that expand eligibility to maintain near-universal coverage and advance equity, including:*</a:t>
            </a:r>
          </a:p>
          <a:p>
            <a:pPr marL="509664" lvl="2" indent="-279413">
              <a:spcAft>
                <a:spcPts val="588"/>
              </a:spcAft>
              <a:defRPr/>
            </a:pPr>
            <a:r>
              <a:rPr lang="en-US" sz="1568" b="1">
                <a:solidFill>
                  <a:srgbClr val="002060"/>
                </a:solidFill>
                <a:latin typeface="Arial"/>
                <a:cs typeface="Arial"/>
              </a:rPr>
              <a:t>Streamlined access to CommonHealth </a:t>
            </a:r>
            <a:r>
              <a:rPr lang="en-US" sz="1568">
                <a:solidFill>
                  <a:srgbClr val="000000"/>
                </a:solidFill>
                <a:latin typeface="Arial"/>
                <a:cs typeface="Arial"/>
              </a:rPr>
              <a:t>to cover all disabled adults under age 65 with sliding scale premiums, without a spend-down, and to cover long-time CommonHealth members over age 65 when they retire</a:t>
            </a:r>
          </a:p>
          <a:p>
            <a:pPr marL="509664" lvl="2" indent="-279413">
              <a:spcAft>
                <a:spcPts val="588"/>
              </a:spcAft>
              <a:defRPr/>
            </a:pPr>
            <a:r>
              <a:rPr lang="en-US" sz="1568" b="1">
                <a:solidFill>
                  <a:srgbClr val="002060"/>
                </a:solidFill>
                <a:latin typeface="Arial"/>
                <a:cs typeface="Arial"/>
              </a:rPr>
              <a:t>Extended retroactive eligibility to 3 months for pregnant individuals and children</a:t>
            </a:r>
          </a:p>
          <a:p>
            <a:pPr marL="509664" lvl="2" indent="-279413">
              <a:spcAft>
                <a:spcPts val="588"/>
              </a:spcAft>
              <a:defRPr/>
            </a:pPr>
            <a:r>
              <a:rPr lang="en-US" sz="1568" b="1">
                <a:solidFill>
                  <a:srgbClr val="002060"/>
                </a:solidFill>
                <a:latin typeface="Arial"/>
                <a:cs typeface="Arial"/>
              </a:rPr>
              <a:t>Continuous eligibility for members who are homeless (24 months) or justice-involved (12 months)</a:t>
            </a:r>
            <a:endParaRPr lang="en-US" sz="1568" b="1">
              <a:solidFill>
                <a:srgbClr val="002060"/>
              </a:solidFill>
            </a:endParaRPr>
          </a:p>
          <a:p>
            <a:pPr marL="509664" lvl="2" indent="-279413">
              <a:spcAft>
                <a:spcPts val="588"/>
              </a:spcAft>
              <a:defRPr/>
            </a:pPr>
            <a:r>
              <a:rPr lang="en-US" sz="1568" b="1">
                <a:solidFill>
                  <a:srgbClr val="002060"/>
                </a:solidFill>
                <a:latin typeface="Arial"/>
                <a:cs typeface="Arial"/>
              </a:rPr>
              <a:t>Expanded access to Medicare Savings Programs </a:t>
            </a:r>
            <a:r>
              <a:rPr lang="en-US" sz="1568">
                <a:latin typeface="Arial"/>
                <a:cs typeface="Arial"/>
              </a:rPr>
              <a:t>for members with MassHealth Standard, consistent with state law expansions </a:t>
            </a:r>
          </a:p>
          <a:p>
            <a:pPr marL="509664" lvl="2" indent="-279413">
              <a:spcAft>
                <a:spcPts val="588"/>
              </a:spcAft>
              <a:defRPr/>
            </a:pPr>
            <a:endParaRPr lang="en-US" sz="1568">
              <a:latin typeface="Arial"/>
              <a:cs typeface="Arial"/>
            </a:endParaRPr>
          </a:p>
          <a:p>
            <a:pPr marL="230251" lvl="2" indent="0">
              <a:spcAft>
                <a:spcPts val="588"/>
              </a:spcAft>
              <a:buNone/>
              <a:defRPr/>
            </a:pPr>
            <a:endParaRPr lang="en-US" sz="1568">
              <a:latin typeface="Arial"/>
              <a:cs typeface="Arial"/>
            </a:endParaRPr>
          </a:p>
          <a:p>
            <a:pPr marL="509664" lvl="2" indent="-279413">
              <a:spcAft>
                <a:spcPts val="588"/>
              </a:spcAft>
              <a:defRPr/>
            </a:pPr>
            <a:endParaRPr lang="en-US" sz="1568">
              <a:latin typeface="Arial"/>
              <a:cs typeface="Arial"/>
            </a:endParaRPr>
          </a:p>
        </p:txBody>
      </p:sp>
      <p:sp>
        <p:nvSpPr>
          <p:cNvPr id="14" name="Oval 13">
            <a:extLst>
              <a:ext uri="{FF2B5EF4-FFF2-40B4-BE49-F238E27FC236}">
                <a16:creationId xmlns:a16="http://schemas.microsoft.com/office/drawing/2014/main" id="{6C244A7D-1938-4E35-9691-EB2B18662478}"/>
              </a:ext>
            </a:extLst>
          </p:cNvPr>
          <p:cNvSpPr/>
          <p:nvPr/>
        </p:nvSpPr>
        <p:spPr>
          <a:xfrm>
            <a:off x="95842" y="1496833"/>
            <a:ext cx="358458" cy="358458"/>
          </a:xfrm>
          <a:prstGeom prst="ellipse">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defTabSz="896112" fontAlgn="auto">
              <a:spcBef>
                <a:spcPts val="0"/>
              </a:spcBef>
              <a:spcAft>
                <a:spcPts val="0"/>
              </a:spcAft>
              <a:defRPr/>
            </a:pPr>
            <a:r>
              <a:rPr lang="en-US" sz="1568" b="1" kern="0">
                <a:solidFill>
                  <a:srgbClr val="FFFFFF"/>
                </a:solidFill>
                <a:latin typeface="Arial"/>
                <a:cs typeface="Arial" panose="020B0604020202020204" pitchFamily="34" charset="0"/>
              </a:rPr>
              <a:t>5</a:t>
            </a:r>
          </a:p>
        </p:txBody>
      </p:sp>
      <p:sp>
        <p:nvSpPr>
          <p:cNvPr id="3" name="TextBox 2">
            <a:extLst>
              <a:ext uri="{FF2B5EF4-FFF2-40B4-BE49-F238E27FC236}">
                <a16:creationId xmlns:a16="http://schemas.microsoft.com/office/drawing/2014/main" id="{D9CD784F-7A68-72DC-FE22-17299D4B8362}"/>
              </a:ext>
            </a:extLst>
          </p:cNvPr>
          <p:cNvSpPr txBox="1"/>
          <p:nvPr/>
        </p:nvSpPr>
        <p:spPr>
          <a:xfrm>
            <a:off x="224037" y="6104802"/>
            <a:ext cx="8565949" cy="271469"/>
          </a:xfrm>
          <a:prstGeom prst="rect">
            <a:avLst/>
          </a:prstGeom>
          <a:noFill/>
        </p:spPr>
        <p:txBody>
          <a:bodyPr wrap="square">
            <a:spAutoFit/>
          </a:bodyPr>
          <a:lstStyle/>
          <a:p>
            <a:pPr marL="230251" lvl="2">
              <a:spcAft>
                <a:spcPts val="588"/>
              </a:spcAft>
              <a:defRPr/>
            </a:pPr>
            <a:r>
              <a:rPr lang="en-US" sz="1176">
                <a:latin typeface="+mj-lt"/>
                <a:cs typeface="Arial"/>
              </a:rPr>
              <a:t>*MassHealth also implemented </a:t>
            </a:r>
            <a:r>
              <a:rPr lang="en-US" sz="1176" b="1">
                <a:solidFill>
                  <a:srgbClr val="002060"/>
                </a:solidFill>
                <a:latin typeface="+mj-lt"/>
                <a:cs typeface="Arial"/>
              </a:rPr>
              <a:t>12-month continuous coverage for children </a:t>
            </a:r>
            <a:r>
              <a:rPr lang="en-US" sz="1176">
                <a:latin typeface="+mj-lt"/>
                <a:cs typeface="Arial"/>
              </a:rPr>
              <a:t> through non-1115 Waiver authority</a:t>
            </a:r>
            <a:endParaRPr lang="en-US" sz="1176" b="1">
              <a:solidFill>
                <a:srgbClr val="002060"/>
              </a:solidFill>
              <a:latin typeface="+mj-lt"/>
            </a:endParaRPr>
          </a:p>
        </p:txBody>
      </p:sp>
    </p:spTree>
    <p:extLst>
      <p:ext uri="{BB962C8B-B14F-4D97-AF65-F5344CB8AC3E}">
        <p14:creationId xmlns:p14="http://schemas.microsoft.com/office/powerpoint/2010/main" val="33594905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80F49914-6C7F-475C-A6ED-43AFC786F084}"/>
              </a:ext>
            </a:extLst>
          </p:cNvPr>
          <p:cNvGraphicFramePr>
            <a:graphicFrameLocks noChangeAspect="1"/>
          </p:cNvGraphicFramePr>
          <p:nvPr>
            <p:custDataLst>
              <p:tags r:id="rId1"/>
            </p:custDataLst>
          </p:nvPr>
        </p:nvGraphicFramePr>
        <p:xfrm>
          <a:off x="1557" y="1754"/>
          <a:ext cx="1556" cy="1556"/>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6" name="Object 5" hidden="1">
                        <a:extLst>
                          <a:ext uri="{FF2B5EF4-FFF2-40B4-BE49-F238E27FC236}">
                            <a16:creationId xmlns:a16="http://schemas.microsoft.com/office/drawing/2014/main" id="{80F49914-6C7F-475C-A6ED-43AFC786F084}"/>
                          </a:ext>
                        </a:extLst>
                      </p:cNvPr>
                      <p:cNvPicPr/>
                      <p:nvPr/>
                    </p:nvPicPr>
                    <p:blipFill>
                      <a:blip r:embed="rId4"/>
                      <a:stretch>
                        <a:fillRect/>
                      </a:stretch>
                    </p:blipFill>
                    <p:spPr>
                      <a:xfrm>
                        <a:off x="1557" y="1754"/>
                        <a:ext cx="1556" cy="1556"/>
                      </a:xfrm>
                      <a:prstGeom prst="rect">
                        <a:avLst/>
                      </a:prstGeom>
                    </p:spPr>
                  </p:pic>
                </p:oleObj>
              </mc:Fallback>
            </mc:AlternateContent>
          </a:graphicData>
        </a:graphic>
      </p:graphicFrame>
      <p:sp>
        <p:nvSpPr>
          <p:cNvPr id="8" name="Title 7">
            <a:extLst>
              <a:ext uri="{FF2B5EF4-FFF2-40B4-BE49-F238E27FC236}">
                <a16:creationId xmlns:a16="http://schemas.microsoft.com/office/drawing/2014/main" id="{6BE32F81-EBD7-45D5-9203-84D984D339E5}"/>
              </a:ext>
            </a:extLst>
          </p:cNvPr>
          <p:cNvSpPr>
            <a:spLocks noGrp="1"/>
          </p:cNvSpPr>
          <p:nvPr>
            <p:ph type="title"/>
          </p:nvPr>
        </p:nvSpPr>
        <p:spPr>
          <a:xfrm>
            <a:off x="116499" y="230372"/>
            <a:ext cx="7892881" cy="276999"/>
          </a:xfrm>
        </p:spPr>
        <p:txBody>
          <a:bodyPr vert="horz"/>
          <a:lstStyle/>
          <a:p>
            <a:r>
              <a:rPr lang="en-US">
                <a:solidFill>
                  <a:srgbClr val="002060"/>
                </a:solidFill>
                <a:ea typeface="+mj-lt"/>
                <a:cs typeface="+mj-lt"/>
              </a:rPr>
              <a:t>Q&amp;A and Opportunity for Comments </a:t>
            </a:r>
          </a:p>
        </p:txBody>
      </p:sp>
      <p:sp>
        <p:nvSpPr>
          <p:cNvPr id="2" name="TextBox 1">
            <a:extLst>
              <a:ext uri="{FF2B5EF4-FFF2-40B4-BE49-F238E27FC236}">
                <a16:creationId xmlns:a16="http://schemas.microsoft.com/office/drawing/2014/main" id="{B817740D-05E0-217D-BBED-C5611696691F}"/>
              </a:ext>
            </a:extLst>
          </p:cNvPr>
          <p:cNvSpPr txBox="1"/>
          <p:nvPr/>
        </p:nvSpPr>
        <p:spPr>
          <a:xfrm>
            <a:off x="342701" y="890605"/>
            <a:ext cx="7666679" cy="2091037"/>
          </a:xfrm>
          <a:prstGeom prst="rect">
            <a:avLst/>
          </a:prstGeom>
          <a:noFill/>
        </p:spPr>
        <p:txBody>
          <a:bodyPr wrap="square" lIns="89614" tIns="44807" rIns="89614" bIns="44807" rtlCol="0" anchor="t">
            <a:spAutoFit/>
          </a:bodyPr>
          <a:lstStyle/>
          <a:p>
            <a:pPr marL="280035" indent="-280035">
              <a:spcAft>
                <a:spcPts val="588"/>
              </a:spcAft>
              <a:buFont typeface="Arial,Sans-Serif"/>
              <a:buChar char="•"/>
              <a:defRPr/>
            </a:pPr>
            <a:r>
              <a:rPr lang="en-US" sz="1750">
                <a:solidFill>
                  <a:srgbClr val="000000"/>
                </a:solidFill>
                <a:latin typeface="Arial"/>
                <a:ea typeface="+mn-lt"/>
                <a:cs typeface="Arial"/>
              </a:rPr>
              <a:t>To ask questions:</a:t>
            </a:r>
          </a:p>
          <a:p>
            <a:pPr marL="736647" lvl="1" indent="-280035">
              <a:spcAft>
                <a:spcPts val="588"/>
              </a:spcAft>
              <a:buFont typeface="Arial,Sans-Serif"/>
              <a:buChar char="•"/>
              <a:defRPr/>
            </a:pPr>
            <a:r>
              <a:rPr lang="en-US" sz="1750">
                <a:solidFill>
                  <a:srgbClr val="000000"/>
                </a:solidFill>
                <a:latin typeface="Arial"/>
              </a:rPr>
              <a:t>Type your comments in the chat</a:t>
            </a:r>
            <a:endParaRPr lang="en-US" sz="1750">
              <a:solidFill>
                <a:srgbClr val="000000"/>
              </a:solidFill>
              <a:latin typeface="Arial"/>
              <a:cs typeface="Arial"/>
            </a:endParaRPr>
          </a:p>
          <a:p>
            <a:pPr marL="736600" lvl="1" indent="-280035">
              <a:spcBef>
                <a:spcPts val="588"/>
              </a:spcBef>
              <a:spcAft>
                <a:spcPts val="588"/>
              </a:spcAft>
              <a:buFont typeface="Arial" panose="020B0604020202020204" pitchFamily="34" charset="0"/>
              <a:buChar char="•"/>
              <a:defRPr/>
            </a:pPr>
            <a:r>
              <a:rPr lang="en-US" sz="1750">
                <a:solidFill>
                  <a:srgbClr val="000000"/>
                </a:solidFill>
                <a:latin typeface="Arial"/>
              </a:rPr>
              <a:t>Use the </a:t>
            </a:r>
            <a:r>
              <a:rPr lang="en-US" sz="1750">
                <a:solidFill>
                  <a:srgbClr val="000000"/>
                </a:solidFill>
                <a:latin typeface="Arial"/>
                <a:ea typeface="+mn-lt"/>
                <a:cs typeface="Arial"/>
              </a:rPr>
              <a:t>‘raise hand’ feature to indicate that you would like to be called on</a:t>
            </a:r>
          </a:p>
          <a:p>
            <a:pPr marL="280035" indent="-280035">
              <a:spcBef>
                <a:spcPts val="588"/>
              </a:spcBef>
              <a:spcAft>
                <a:spcPts val="588"/>
              </a:spcAft>
              <a:buFont typeface="Arial,Sans-Serif" panose="020B0604020202020204" pitchFamily="34" charset="0"/>
              <a:buChar char="•"/>
              <a:defRPr/>
            </a:pPr>
            <a:r>
              <a:rPr lang="en-US" sz="1750">
                <a:solidFill>
                  <a:srgbClr val="000000"/>
                </a:solidFill>
                <a:latin typeface="Arial"/>
                <a:cs typeface="Arial"/>
              </a:rPr>
              <a:t>Please remember to state your </a:t>
            </a:r>
            <a:r>
              <a:rPr lang="en-US" sz="1750" b="1">
                <a:solidFill>
                  <a:srgbClr val="000000"/>
                </a:solidFill>
                <a:latin typeface="Arial"/>
                <a:cs typeface="Arial"/>
              </a:rPr>
              <a:t>first and last name </a:t>
            </a:r>
            <a:r>
              <a:rPr lang="en-US" sz="1750">
                <a:solidFill>
                  <a:srgbClr val="000000"/>
                </a:solidFill>
                <a:latin typeface="Arial"/>
                <a:cs typeface="Arial"/>
              </a:rPr>
              <a:t>&amp; your </a:t>
            </a:r>
            <a:r>
              <a:rPr lang="en-US" sz="1750" b="1">
                <a:solidFill>
                  <a:srgbClr val="000000"/>
                </a:solidFill>
                <a:latin typeface="Arial"/>
                <a:cs typeface="Arial"/>
              </a:rPr>
              <a:t>organization name </a:t>
            </a:r>
            <a:r>
              <a:rPr lang="en-US" sz="1750">
                <a:solidFill>
                  <a:srgbClr val="000000"/>
                </a:solidFill>
                <a:latin typeface="Arial"/>
                <a:cs typeface="Arial"/>
              </a:rPr>
              <a:t>(if applicable)</a:t>
            </a:r>
            <a:r>
              <a:rPr lang="en-US" sz="1750" b="1">
                <a:solidFill>
                  <a:srgbClr val="000000"/>
                </a:solidFill>
                <a:latin typeface="Arial"/>
                <a:cs typeface="Arial"/>
              </a:rPr>
              <a:t> </a:t>
            </a:r>
            <a:r>
              <a:rPr lang="en-US" sz="1750">
                <a:solidFill>
                  <a:srgbClr val="000000"/>
                </a:solidFill>
                <a:latin typeface="Arial"/>
                <a:cs typeface="Arial"/>
              </a:rPr>
              <a:t>if you are sharing questions or comments.</a:t>
            </a:r>
          </a:p>
        </p:txBody>
      </p:sp>
    </p:spTree>
    <p:extLst>
      <p:ext uri="{BB962C8B-B14F-4D97-AF65-F5344CB8AC3E}">
        <p14:creationId xmlns:p14="http://schemas.microsoft.com/office/powerpoint/2010/main" val="24989028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0E06A7E9-5879-4550-AB0A-56271A44F543}"/>
              </a:ext>
            </a:extLst>
          </p:cNvPr>
          <p:cNvGraphicFramePr>
            <a:graphicFrameLocks noChangeAspect="1"/>
          </p:cNvGraphicFramePr>
          <p:nvPr>
            <p:custDataLst>
              <p:tags r:id="rId1"/>
            </p:custDataLst>
            <p:extLst>
              <p:ext uri="{D42A27DB-BD31-4B8C-83A1-F6EECF244321}">
                <p14:modId xmlns:p14="http://schemas.microsoft.com/office/powerpoint/2010/main" val="2739931039"/>
              </p:ext>
            </p:extLst>
          </p:nvPr>
        </p:nvGraphicFramePr>
        <p:xfrm>
          <a:off x="1557" y="1754"/>
          <a:ext cx="1556" cy="1556"/>
        </p:xfrm>
        <a:graphic>
          <a:graphicData uri="http://schemas.openxmlformats.org/presentationml/2006/ole">
            <mc:AlternateContent xmlns:mc="http://schemas.openxmlformats.org/markup-compatibility/2006">
              <mc:Choice xmlns:v="urn:schemas-microsoft-com:vml" Requires="v">
                <p:oleObj name="think-cell Slide" r:id="rId44" imgW="473" imgH="476" progId="TCLayout.ActiveDocument.1">
                  <p:embed/>
                </p:oleObj>
              </mc:Choice>
              <mc:Fallback>
                <p:oleObj name="think-cell Slide" r:id="rId44" imgW="473" imgH="476" progId="TCLayout.ActiveDocument.1">
                  <p:embed/>
                  <p:pic>
                    <p:nvPicPr>
                      <p:cNvPr id="4" name="Object 3" hidden="1">
                        <a:extLst>
                          <a:ext uri="{FF2B5EF4-FFF2-40B4-BE49-F238E27FC236}">
                            <a16:creationId xmlns:a16="http://schemas.microsoft.com/office/drawing/2014/main" id="{0E06A7E9-5879-4550-AB0A-56271A44F543}"/>
                          </a:ext>
                        </a:extLst>
                      </p:cNvPr>
                      <p:cNvPicPr/>
                      <p:nvPr/>
                    </p:nvPicPr>
                    <p:blipFill>
                      <a:blip/>
                      <a:stretch>
                        <a:fillRect/>
                      </a:stretch>
                    </p:blipFill>
                    <p:spPr>
                      <a:xfrm>
                        <a:off x="1557" y="1754"/>
                        <a:ext cx="1556" cy="1556"/>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1ED34A3-2253-4ABE-8508-3079AA5CC6B8}"/>
              </a:ext>
            </a:extLst>
          </p:cNvPr>
          <p:cNvSpPr>
            <a:spLocks noGrp="1"/>
          </p:cNvSpPr>
          <p:nvPr>
            <p:ph type="title"/>
          </p:nvPr>
        </p:nvSpPr>
        <p:spPr/>
        <p:txBody>
          <a:bodyPr vert="horz"/>
          <a:lstStyle/>
          <a:p>
            <a:r>
              <a:rPr lang="en-US" sz="1850">
                <a:solidFill>
                  <a:srgbClr val="002060"/>
                </a:solidFill>
              </a:rPr>
              <a:t>ACO Caseload Increased Significantly throughout 2021</a:t>
            </a:r>
          </a:p>
        </p:txBody>
      </p:sp>
      <p:sp>
        <p:nvSpPr>
          <p:cNvPr id="10" name="Rectangle 8">
            <a:extLst>
              <a:ext uri="{FF2B5EF4-FFF2-40B4-BE49-F238E27FC236}">
                <a16:creationId xmlns:a16="http://schemas.microsoft.com/office/drawing/2014/main" id="{2D59A913-5629-4C33-8EEB-7C4486CB57C6}"/>
              </a:ext>
            </a:extLst>
          </p:cNvPr>
          <p:cNvSpPr txBox="1"/>
          <p:nvPr/>
        </p:nvSpPr>
        <p:spPr>
          <a:xfrm>
            <a:off x="158751" y="462984"/>
            <a:ext cx="9184410" cy="42229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defRPr>
            </a:lvl1pPr>
            <a:lvl2pPr marL="193675" indent="-192088" defTabSz="895350" eaLnBrk="1" hangingPunct="1">
              <a:buClr>
                <a:schemeClr val="tx2"/>
              </a:buClr>
              <a:buSzPct val="125000"/>
              <a:buFont typeface="Arial" charset="0"/>
              <a:buChar char="▪"/>
              <a:defRPr baseline="0">
                <a:latin typeface="+mn-lt"/>
              </a:defRPr>
            </a:lvl2pPr>
            <a:lvl3pPr marL="457200" indent="-261938" defTabSz="895350" eaLnBrk="1" hangingPunct="1">
              <a:buClr>
                <a:schemeClr val="tx2"/>
              </a:buClr>
              <a:buSzPct val="120000"/>
              <a:buFont typeface="Arial" charset="0"/>
              <a:buChar char="–"/>
              <a:defRPr baseline="0">
                <a:latin typeface="+mn-lt"/>
              </a:defRPr>
            </a:lvl3pPr>
            <a:lvl4pPr marL="614363" indent="-155575" defTabSz="895350" eaLnBrk="1" hangingPunct="1">
              <a:buClr>
                <a:schemeClr val="tx2"/>
              </a:buClr>
              <a:buSzPct val="120000"/>
              <a:buFont typeface="Arial" charset="0"/>
              <a:buChar char="▫"/>
              <a:defRPr baseline="0">
                <a:latin typeface="+mn-lt"/>
              </a:defRPr>
            </a:lvl4pPr>
            <a:lvl5pPr marL="749808"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1524" lvl="1" indent="0" defTabSz="877443" fontAlgn="auto">
              <a:spcBef>
                <a:spcPts val="0"/>
              </a:spcBef>
              <a:spcAft>
                <a:spcPts val="0"/>
              </a:spcAft>
              <a:buClr>
                <a:srgbClr val="000000"/>
              </a:buClr>
              <a:buNone/>
              <a:defRPr/>
            </a:pPr>
            <a:r>
              <a:rPr lang="en-US" sz="1372" b="1">
                <a:solidFill>
                  <a:srgbClr val="000000"/>
                </a:solidFill>
                <a:latin typeface="Arial" panose="020B0604020202020204" pitchFamily="34" charset="0"/>
                <a:cs typeface="Arial" panose="020B0604020202020204" pitchFamily="34" charset="0"/>
              </a:rPr>
              <a:t>2021 weekly snapshots</a:t>
            </a:r>
          </a:p>
          <a:p>
            <a:pPr marL="1524" lvl="1" indent="0" defTabSz="877443" fontAlgn="auto">
              <a:spcBef>
                <a:spcPts val="0"/>
              </a:spcBef>
              <a:spcAft>
                <a:spcPts val="0"/>
              </a:spcAft>
              <a:buClr>
                <a:srgbClr val="000000"/>
              </a:buClr>
              <a:buNone/>
              <a:defRPr/>
            </a:pPr>
            <a:r>
              <a:rPr lang="en-US" sz="1372">
                <a:solidFill>
                  <a:srgbClr val="000000"/>
                </a:solidFill>
                <a:latin typeface="Arial" panose="020B0604020202020204" pitchFamily="34" charset="0"/>
                <a:cs typeface="Arial" panose="020B0604020202020204" pitchFamily="34" charset="0"/>
              </a:rPr>
              <a:t>Average # of </a:t>
            </a:r>
            <a:r>
              <a:rPr lang="en-US" sz="1372">
                <a:latin typeface="Arial" panose="020B0604020202020204" pitchFamily="34" charset="0"/>
                <a:cs typeface="Arial" panose="020B0604020202020204" pitchFamily="34" charset="0"/>
              </a:rPr>
              <a:t>members in ACOs*</a:t>
            </a:r>
          </a:p>
        </p:txBody>
      </p:sp>
      <p:graphicFrame>
        <p:nvGraphicFramePr>
          <p:cNvPr id="73" name="Table 72">
            <a:extLst>
              <a:ext uri="{FF2B5EF4-FFF2-40B4-BE49-F238E27FC236}">
                <a16:creationId xmlns:a16="http://schemas.microsoft.com/office/drawing/2014/main" id="{1B871D35-13AF-4305-987F-7DC696A003B3}"/>
              </a:ext>
            </a:extLst>
          </p:cNvPr>
          <p:cNvGraphicFramePr>
            <a:graphicFrameLocks noGrp="1"/>
          </p:cNvGraphicFramePr>
          <p:nvPr>
            <p:extLst>
              <p:ext uri="{D42A27DB-BD31-4B8C-83A1-F6EECF244321}">
                <p14:modId xmlns:p14="http://schemas.microsoft.com/office/powerpoint/2010/main" val="2970119608"/>
              </p:ext>
            </p:extLst>
          </p:nvPr>
        </p:nvGraphicFramePr>
        <p:xfrm>
          <a:off x="5687581" y="1779394"/>
          <a:ext cx="2984890" cy="1581343"/>
        </p:xfrm>
        <a:graphic>
          <a:graphicData uri="http://schemas.openxmlformats.org/drawingml/2006/table">
            <a:tbl>
              <a:tblPr firstRow="1" bandRow="1">
                <a:tableStyleId>{5C22544A-7EE6-4342-B048-85BDC9FD1C3A}</a:tableStyleId>
              </a:tblPr>
              <a:tblGrid>
                <a:gridCol w="593773">
                  <a:extLst>
                    <a:ext uri="{9D8B030D-6E8A-4147-A177-3AD203B41FA5}">
                      <a16:colId xmlns:a16="http://schemas.microsoft.com/office/drawing/2014/main" val="528015090"/>
                    </a:ext>
                  </a:extLst>
                </a:gridCol>
                <a:gridCol w="1252185">
                  <a:extLst>
                    <a:ext uri="{9D8B030D-6E8A-4147-A177-3AD203B41FA5}">
                      <a16:colId xmlns:a16="http://schemas.microsoft.com/office/drawing/2014/main" val="2985297451"/>
                    </a:ext>
                  </a:extLst>
                </a:gridCol>
                <a:gridCol w="1138932">
                  <a:extLst>
                    <a:ext uri="{9D8B030D-6E8A-4147-A177-3AD203B41FA5}">
                      <a16:colId xmlns:a16="http://schemas.microsoft.com/office/drawing/2014/main" val="2622776118"/>
                    </a:ext>
                  </a:extLst>
                </a:gridCol>
              </a:tblGrid>
              <a:tr h="355003">
                <a:tc>
                  <a:txBody>
                    <a:bodyPr/>
                    <a:lstStyle/>
                    <a:p>
                      <a:pPr algn="ctr"/>
                      <a:endParaRPr lang="en-US" sz="1400">
                        <a:solidFill>
                          <a:sysClr val="windowText" lastClr="000000"/>
                        </a:solidFill>
                        <a:latin typeface="Arial" panose="020B0604020202020204" pitchFamily="34" charset="0"/>
                        <a:cs typeface="Arial" panose="020B0604020202020204" pitchFamily="34" charset="0"/>
                      </a:endParaRPr>
                    </a:p>
                  </a:txBody>
                  <a:tcPr marL="89614" marR="89614" marT="44807" marB="4480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p>
                      <a:pPr algn="ctr"/>
                      <a:r>
                        <a:rPr lang="en-US" sz="1400">
                          <a:solidFill>
                            <a:schemeClr val="tx1"/>
                          </a:solidFill>
                          <a:latin typeface="Arial"/>
                          <a:cs typeface="Arial"/>
                        </a:rPr>
                        <a:t>Average Members**</a:t>
                      </a:r>
                      <a:endParaRPr lang="en-US" sz="1400">
                        <a:solidFill>
                          <a:schemeClr val="tx1"/>
                        </a:solidFill>
                        <a:latin typeface="Calibri"/>
                        <a:cs typeface="Calibri"/>
                      </a:endParaRPr>
                    </a:p>
                  </a:txBody>
                  <a:tcPr marL="89614" marR="89614" marT="44807" marB="4480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p>
                      <a:pPr algn="ctr"/>
                      <a:r>
                        <a:rPr lang="en-US" sz="1400">
                          <a:solidFill>
                            <a:schemeClr val="tx1"/>
                          </a:solidFill>
                          <a:latin typeface="Arial"/>
                          <a:cs typeface="Arial"/>
                        </a:rPr>
                        <a:t>% change</a:t>
                      </a:r>
                      <a:endParaRPr lang="en-US" sz="1400">
                        <a:solidFill>
                          <a:schemeClr val="tx1"/>
                        </a:solidFill>
                        <a:latin typeface="Calibri"/>
                        <a:cs typeface="Calibri"/>
                      </a:endParaRPr>
                    </a:p>
                  </a:txBody>
                  <a:tcPr marL="89614" marR="89614" marT="44807" marB="4480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extLst>
                  <a:ext uri="{0D108BD9-81ED-4DB2-BD59-A6C34878D82A}">
                    <a16:rowId xmlns:a16="http://schemas.microsoft.com/office/drawing/2014/main" val="1747874843"/>
                  </a:ext>
                </a:extLst>
              </a:tr>
              <a:tr h="355003">
                <a:tc>
                  <a:txBody>
                    <a:bodyPr/>
                    <a:lstStyle/>
                    <a:p>
                      <a:pPr algn="ctr"/>
                      <a:r>
                        <a:rPr lang="en-US" sz="1400">
                          <a:latin typeface="Arial"/>
                          <a:cs typeface="Arial"/>
                        </a:rPr>
                        <a:t>2019</a:t>
                      </a:r>
                    </a:p>
                  </a:txBody>
                  <a:tcPr marL="89614" marR="89614" marT="44807" marB="4480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888,421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extLst>
                  <a:ext uri="{0D108BD9-81ED-4DB2-BD59-A6C34878D82A}">
                    <a16:rowId xmlns:a16="http://schemas.microsoft.com/office/drawing/2014/main" val="361851212"/>
                  </a:ext>
                </a:extLst>
              </a:tr>
              <a:tr h="35500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latin typeface="Arial"/>
                          <a:cs typeface="Arial"/>
                        </a:rPr>
                        <a:t>2020</a:t>
                      </a:r>
                    </a:p>
                  </a:txBody>
                  <a:tcPr marL="89614" marR="89614" marT="44807" marB="4480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974,558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9.7%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extLst>
                  <a:ext uri="{0D108BD9-81ED-4DB2-BD59-A6C34878D82A}">
                    <a16:rowId xmlns:a16="http://schemas.microsoft.com/office/drawing/2014/main" val="1523469915"/>
                  </a:ext>
                </a:extLst>
              </a:tr>
              <a:tr h="35500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latin typeface="Arial"/>
                          <a:cs typeface="Arial"/>
                        </a:rPr>
                        <a:t>2021</a:t>
                      </a:r>
                    </a:p>
                  </a:txBody>
                  <a:tcPr marL="89614" marR="89614" marT="44807" marB="4480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1,105,665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13.5%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394621616"/>
                  </a:ext>
                </a:extLst>
              </a:tr>
            </a:tbl>
          </a:graphicData>
        </a:graphic>
      </p:graphicFrame>
      <p:sp>
        <p:nvSpPr>
          <p:cNvPr id="76" name="Text Placeholder 2">
            <a:extLst>
              <a:ext uri="{FF2B5EF4-FFF2-40B4-BE49-F238E27FC236}">
                <a16:creationId xmlns:a16="http://schemas.microsoft.com/office/drawing/2014/main" id="{8413C0E7-FAD4-4F39-97CA-0EDF29FED8C6}"/>
              </a:ext>
            </a:extLst>
          </p:cNvPr>
          <p:cNvSpPr txBox="1">
            <a:spLocks/>
          </p:cNvSpPr>
          <p:nvPr/>
        </p:nvSpPr>
        <p:spPr>
          <a:xfrm>
            <a:off x="37019" y="4503766"/>
            <a:ext cx="8311860" cy="1310098"/>
          </a:xfrm>
          <a:prstGeom prst="rect">
            <a:avLst/>
          </a:prstGeom>
          <a:solidFill>
            <a:srgbClr val="F0F7FE"/>
          </a:solidFill>
          <a:ln>
            <a:noFill/>
          </a:ln>
        </p:spPr>
        <p:txBody>
          <a:bodyPr vert="horz" wrap="square" lIns="89614" tIns="44807" rIns="89614" bIns="44807" rtlCol="0" anchor="t">
            <a:noAutofit/>
          </a:bodyPr>
          <a:lstStyle>
            <a:lvl1pPr marL="0" indent="0" algn="l" defTabSz="914400" rtl="0" eaLnBrk="1" latinLnBrk="0" hangingPunct="1">
              <a:spcBef>
                <a:spcPts val="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1pPr>
            <a:lvl2pPr marL="230188" indent="-230188" algn="l" defTabSz="914400" rtl="0" eaLnBrk="1" latinLnBrk="0" hangingPunct="1">
              <a:spcBef>
                <a:spcPts val="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2pPr>
            <a:lvl3pPr marL="463550" indent="-228600" algn="l" defTabSz="914400" rtl="0" eaLnBrk="1" latinLnBrk="0" hangingPunct="1">
              <a:spcBef>
                <a:spcPts val="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685800" indent="-228600" algn="l" defTabSz="914400" rtl="0" eaLnBrk="1" latinLnBrk="0" hangingPunct="1">
              <a:spcBef>
                <a:spcPts val="0"/>
              </a:spcBef>
              <a:buSzPct val="125000"/>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915988" indent="-228600" algn="l" defTabSz="914400" rtl="0" eaLnBrk="1" latinLnBrk="0" hangingPunct="1">
              <a:spcBef>
                <a:spcPts val="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1" indent="0" defTabSz="896112" fontAlgn="auto">
              <a:spcAft>
                <a:spcPts val="294"/>
              </a:spcAft>
              <a:buNone/>
              <a:defRPr/>
            </a:pPr>
            <a:r>
              <a:rPr lang="en-US" sz="1350" b="1">
                <a:solidFill>
                  <a:srgbClr val="000000"/>
                </a:solidFill>
                <a:latin typeface="Arial"/>
                <a:cs typeface="Arial"/>
              </a:rPr>
              <a:t>Key takeaways:</a:t>
            </a:r>
            <a:endParaRPr lang="en-US" sz="1350">
              <a:solidFill>
                <a:srgbClr val="000000"/>
              </a:solidFill>
              <a:latin typeface="Arial"/>
              <a:cs typeface="Arial"/>
            </a:endParaRPr>
          </a:p>
          <a:p>
            <a:pPr marL="229870" lvl="1" indent="-229870">
              <a:spcAft>
                <a:spcPts val="294"/>
              </a:spcAft>
              <a:defRPr/>
            </a:pPr>
            <a:r>
              <a:rPr lang="en-US" sz="1350">
                <a:solidFill>
                  <a:srgbClr val="000000"/>
                </a:solidFill>
                <a:latin typeface="Arial"/>
                <a:cs typeface="Arial"/>
              </a:rPr>
              <a:t>Redeterminations paused in March 2020 and remained paused throughout 2021 due to the federal PHE</a:t>
            </a:r>
          </a:p>
          <a:p>
            <a:pPr marL="229870" lvl="1" indent="-229870">
              <a:spcAft>
                <a:spcPts val="294"/>
              </a:spcAft>
              <a:defRPr/>
            </a:pPr>
            <a:r>
              <a:rPr lang="en-US" sz="1350">
                <a:solidFill>
                  <a:srgbClr val="000000"/>
                </a:solidFill>
                <a:latin typeface="Arial"/>
                <a:cs typeface="Arial"/>
              </a:rPr>
              <a:t>Growth of 7.8% from January 2021 to December 2021; </a:t>
            </a:r>
          </a:p>
          <a:p>
            <a:pPr marL="229870" lvl="1" indent="-229870">
              <a:spcAft>
                <a:spcPts val="294"/>
              </a:spcAft>
              <a:defRPr/>
            </a:pPr>
            <a:r>
              <a:rPr lang="en-US" sz="1350">
                <a:solidFill>
                  <a:srgbClr val="000000"/>
                </a:solidFill>
                <a:latin typeface="Arial"/>
                <a:cs typeface="Arial"/>
              </a:rPr>
              <a:t>Average annual membership growth of 13.5% over 2020</a:t>
            </a:r>
            <a:endParaRPr lang="en-US"/>
          </a:p>
          <a:p>
            <a:pPr marL="229870" lvl="1" indent="-229870">
              <a:spcAft>
                <a:spcPts val="294"/>
              </a:spcAft>
              <a:defRPr/>
            </a:pPr>
            <a:r>
              <a:rPr lang="en-US" sz="1350">
                <a:solidFill>
                  <a:srgbClr val="000000"/>
                </a:solidFill>
                <a:latin typeface="Arial"/>
                <a:cs typeface="Arial"/>
              </a:rPr>
              <a:t>Growth was concentrated in non-disabled groups </a:t>
            </a:r>
          </a:p>
        </p:txBody>
      </p:sp>
      <p:cxnSp>
        <p:nvCxnSpPr>
          <p:cNvPr id="50" name="Straight Connector 49">
            <a:extLst>
              <a:ext uri="{FF2B5EF4-FFF2-40B4-BE49-F238E27FC236}">
                <a16:creationId xmlns:a16="http://schemas.microsoft.com/office/drawing/2014/main" id="{412F10D9-8F25-49E4-823D-55F0C6256F83}"/>
              </a:ext>
            </a:extLst>
          </p:cNvPr>
          <p:cNvCxnSpPr/>
          <p:nvPr>
            <p:custDataLst>
              <p:tags r:id="rId2"/>
            </p:custDataLst>
          </p:nvPr>
        </p:nvCxnSpPr>
        <p:spPr bwMode="auto">
          <a:xfrm flipH="1">
            <a:off x="983818" y="4141242"/>
            <a:ext cx="58738" cy="0"/>
          </a:xfrm>
          <a:prstGeom prst="line">
            <a:avLst/>
          </a:prstGeom>
          <a:ln w="9525"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7" name="Straight Connector 86">
            <a:extLst>
              <a:ext uri="{FF2B5EF4-FFF2-40B4-BE49-F238E27FC236}">
                <a16:creationId xmlns:a16="http://schemas.microsoft.com/office/drawing/2014/main" id="{E613AC75-CBAF-2576-7109-D123B66348D6}"/>
              </a:ext>
            </a:extLst>
          </p:cNvPr>
          <p:cNvCxnSpPr/>
          <p:nvPr>
            <p:custDataLst>
              <p:tags r:id="rId3"/>
            </p:custDataLst>
          </p:nvPr>
        </p:nvCxnSpPr>
        <p:spPr bwMode="auto">
          <a:xfrm flipH="1">
            <a:off x="983818" y="2529929"/>
            <a:ext cx="58738" cy="0"/>
          </a:xfrm>
          <a:prstGeom prst="line">
            <a:avLst/>
          </a:prstGeom>
          <a:ln w="9525"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3" name="Straight Connector 82">
            <a:extLst>
              <a:ext uri="{FF2B5EF4-FFF2-40B4-BE49-F238E27FC236}">
                <a16:creationId xmlns:a16="http://schemas.microsoft.com/office/drawing/2014/main" id="{EB08ECFE-44F8-5AD3-7893-1A4D710C7466}"/>
              </a:ext>
            </a:extLst>
          </p:cNvPr>
          <p:cNvCxnSpPr/>
          <p:nvPr>
            <p:custDataLst>
              <p:tags r:id="rId4"/>
            </p:custDataLst>
          </p:nvPr>
        </p:nvCxnSpPr>
        <p:spPr bwMode="auto">
          <a:xfrm flipH="1">
            <a:off x="983818" y="3845967"/>
            <a:ext cx="58738" cy="0"/>
          </a:xfrm>
          <a:prstGeom prst="line">
            <a:avLst/>
          </a:prstGeom>
          <a:ln w="9525"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1" name="Straight Connector 90">
            <a:extLst>
              <a:ext uri="{FF2B5EF4-FFF2-40B4-BE49-F238E27FC236}">
                <a16:creationId xmlns:a16="http://schemas.microsoft.com/office/drawing/2014/main" id="{69559837-E0BC-A083-EFE2-FDBCD0FCF243}"/>
              </a:ext>
            </a:extLst>
          </p:cNvPr>
          <p:cNvCxnSpPr/>
          <p:nvPr>
            <p:custDataLst>
              <p:tags r:id="rId5"/>
            </p:custDataLst>
          </p:nvPr>
        </p:nvCxnSpPr>
        <p:spPr bwMode="auto">
          <a:xfrm flipH="1">
            <a:off x="983818" y="1213892"/>
            <a:ext cx="58738" cy="0"/>
          </a:xfrm>
          <a:prstGeom prst="line">
            <a:avLst/>
          </a:prstGeom>
          <a:ln w="9525"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4" name="Straight Connector 83">
            <a:extLst>
              <a:ext uri="{FF2B5EF4-FFF2-40B4-BE49-F238E27FC236}">
                <a16:creationId xmlns:a16="http://schemas.microsoft.com/office/drawing/2014/main" id="{BCBDF739-E5E4-154C-58A3-9CF8C1226547}"/>
              </a:ext>
            </a:extLst>
          </p:cNvPr>
          <p:cNvCxnSpPr/>
          <p:nvPr>
            <p:custDataLst>
              <p:tags r:id="rId6"/>
            </p:custDataLst>
          </p:nvPr>
        </p:nvCxnSpPr>
        <p:spPr bwMode="auto">
          <a:xfrm flipH="1">
            <a:off x="983818" y="3517354"/>
            <a:ext cx="58738" cy="0"/>
          </a:xfrm>
          <a:prstGeom prst="line">
            <a:avLst/>
          </a:prstGeom>
          <a:ln w="9525"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8" name="Straight Connector 87">
            <a:extLst>
              <a:ext uri="{FF2B5EF4-FFF2-40B4-BE49-F238E27FC236}">
                <a16:creationId xmlns:a16="http://schemas.microsoft.com/office/drawing/2014/main" id="{DEDB59E8-BE8B-B84B-2463-F311F46D6550}"/>
              </a:ext>
            </a:extLst>
          </p:cNvPr>
          <p:cNvCxnSpPr/>
          <p:nvPr>
            <p:custDataLst>
              <p:tags r:id="rId7"/>
            </p:custDataLst>
          </p:nvPr>
        </p:nvCxnSpPr>
        <p:spPr bwMode="auto">
          <a:xfrm flipH="1">
            <a:off x="983818" y="2201317"/>
            <a:ext cx="58738" cy="0"/>
          </a:xfrm>
          <a:prstGeom prst="line">
            <a:avLst/>
          </a:prstGeom>
          <a:ln w="9525"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5" name="Straight Connector 84">
            <a:extLst>
              <a:ext uri="{FF2B5EF4-FFF2-40B4-BE49-F238E27FC236}">
                <a16:creationId xmlns:a16="http://schemas.microsoft.com/office/drawing/2014/main" id="{A73B9FC0-CBA0-13B3-F629-926947750034}"/>
              </a:ext>
            </a:extLst>
          </p:cNvPr>
          <p:cNvCxnSpPr/>
          <p:nvPr>
            <p:custDataLst>
              <p:tags r:id="rId8"/>
            </p:custDataLst>
          </p:nvPr>
        </p:nvCxnSpPr>
        <p:spPr bwMode="auto">
          <a:xfrm flipH="1">
            <a:off x="983818" y="3188742"/>
            <a:ext cx="58738" cy="0"/>
          </a:xfrm>
          <a:prstGeom prst="line">
            <a:avLst/>
          </a:prstGeom>
          <a:ln w="9525"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0" name="Straight Connector 89">
            <a:extLst>
              <a:ext uri="{FF2B5EF4-FFF2-40B4-BE49-F238E27FC236}">
                <a16:creationId xmlns:a16="http://schemas.microsoft.com/office/drawing/2014/main" id="{E0D29992-4391-4645-05E9-C012A4BE0A8A}"/>
              </a:ext>
            </a:extLst>
          </p:cNvPr>
          <p:cNvCxnSpPr/>
          <p:nvPr>
            <p:custDataLst>
              <p:tags r:id="rId9"/>
            </p:custDataLst>
          </p:nvPr>
        </p:nvCxnSpPr>
        <p:spPr bwMode="auto">
          <a:xfrm flipH="1">
            <a:off x="983818" y="1542504"/>
            <a:ext cx="58738" cy="0"/>
          </a:xfrm>
          <a:prstGeom prst="line">
            <a:avLst/>
          </a:prstGeom>
          <a:ln w="9525"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6" name="Straight Connector 85">
            <a:extLst>
              <a:ext uri="{FF2B5EF4-FFF2-40B4-BE49-F238E27FC236}">
                <a16:creationId xmlns:a16="http://schemas.microsoft.com/office/drawing/2014/main" id="{1D17AF22-4644-9E71-EEE6-924DC2A12F55}"/>
              </a:ext>
            </a:extLst>
          </p:cNvPr>
          <p:cNvCxnSpPr/>
          <p:nvPr>
            <p:custDataLst>
              <p:tags r:id="rId10"/>
            </p:custDataLst>
          </p:nvPr>
        </p:nvCxnSpPr>
        <p:spPr bwMode="auto">
          <a:xfrm flipH="1">
            <a:off x="983818" y="2858542"/>
            <a:ext cx="58738" cy="0"/>
          </a:xfrm>
          <a:prstGeom prst="line">
            <a:avLst/>
          </a:prstGeom>
          <a:ln w="9525"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9" name="Straight Connector 88">
            <a:extLst>
              <a:ext uri="{FF2B5EF4-FFF2-40B4-BE49-F238E27FC236}">
                <a16:creationId xmlns:a16="http://schemas.microsoft.com/office/drawing/2014/main" id="{6151AFBD-5648-B3AC-0E53-0ED9BB300B68}"/>
              </a:ext>
            </a:extLst>
          </p:cNvPr>
          <p:cNvCxnSpPr/>
          <p:nvPr>
            <p:custDataLst>
              <p:tags r:id="rId11"/>
            </p:custDataLst>
          </p:nvPr>
        </p:nvCxnSpPr>
        <p:spPr bwMode="auto">
          <a:xfrm flipH="1">
            <a:off x="983818" y="1872704"/>
            <a:ext cx="58738" cy="0"/>
          </a:xfrm>
          <a:prstGeom prst="line">
            <a:avLst/>
          </a:prstGeom>
          <a:ln w="9525"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graphicFrame>
        <p:nvGraphicFramePr>
          <p:cNvPr id="22" name="Chart 21">
            <a:extLst>
              <a:ext uri="{FF2B5EF4-FFF2-40B4-BE49-F238E27FC236}">
                <a16:creationId xmlns:a16="http://schemas.microsoft.com/office/drawing/2014/main" id="{EBD4F3E4-A972-E2FA-201A-1C941A61BB7B}"/>
              </a:ext>
            </a:extLst>
          </p:cNvPr>
          <p:cNvGraphicFramePr/>
          <p:nvPr>
            <p:custDataLst>
              <p:tags r:id="rId12"/>
            </p:custDataLst>
            <p:extLst>
              <p:ext uri="{D42A27DB-BD31-4B8C-83A1-F6EECF244321}">
                <p14:modId xmlns:p14="http://schemas.microsoft.com/office/powerpoint/2010/main" val="2570947116"/>
              </p:ext>
            </p:extLst>
          </p:nvPr>
        </p:nvGraphicFramePr>
        <p:xfrm>
          <a:off x="960438" y="1131888"/>
          <a:ext cx="4664075" cy="3092450"/>
        </p:xfrm>
        <a:graphic>
          <a:graphicData uri="http://schemas.openxmlformats.org/drawingml/2006/chart">
            <c:chart xmlns:c="http://schemas.openxmlformats.org/drawingml/2006/chart" xmlns:r="http://schemas.openxmlformats.org/officeDocument/2006/relationships" r:id="rId45"/>
          </a:graphicData>
        </a:graphic>
      </p:graphicFrame>
      <p:sp>
        <p:nvSpPr>
          <p:cNvPr id="72" name="Rectangle 286">
            <a:extLst>
              <a:ext uri="{FF2B5EF4-FFF2-40B4-BE49-F238E27FC236}">
                <a16:creationId xmlns:a16="http://schemas.microsoft.com/office/drawing/2014/main" id="{C79A201E-D5C3-5B80-97C0-360727605899}"/>
              </a:ext>
            </a:extLst>
          </p:cNvPr>
          <p:cNvSpPr txBox="1">
            <a:spLocks noChangeArrowheads="1"/>
          </p:cNvSpPr>
          <p:nvPr>
            <p:custDataLst>
              <p:tags r:id="rId13"/>
            </p:custDataLst>
          </p:nvPr>
        </p:nvSpPr>
        <p:spPr bwMode="gray">
          <a:xfrm>
            <a:off x="93231" y="3741192"/>
            <a:ext cx="773113" cy="20955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anchor="ctr" anchorCtr="0" compatLnSpc="1">
            <a:prstTxWarp prst="textNoShape">
              <a:avLst/>
            </a:prstTxWarp>
            <a:noAutofit/>
          </a:bodyPr>
          <a:lstStyle>
            <a:lvl1pPr marL="0" indent="0" algn="l" defTabSz="89421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429" indent="-191845" algn="l" defTabSz="89421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6612" indent="-261605" algn="l" defTabSz="89421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3583" indent="-155379" algn="l" defTabSz="89421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algn="r"/>
            <a:fld id="{513376FB-6520-442F-AF00-FC3C9384ACA7}" type="datetime'''''''''''1,0''''7''''''''''''0,''0''''''''''''''''0''''''0'">
              <a:rPr lang="en-US" altLang="en-US" sz="1372" smtClean="0">
                <a:effectLst/>
              </a:rPr>
              <a:pPr algn="r"/>
              <a:t>1,070,000</a:t>
            </a:fld>
            <a:endParaRPr lang="en-US" sz="1372"/>
          </a:p>
        </p:txBody>
      </p:sp>
      <p:sp>
        <p:nvSpPr>
          <p:cNvPr id="74" name="Rectangle 286">
            <a:extLst>
              <a:ext uri="{FF2B5EF4-FFF2-40B4-BE49-F238E27FC236}">
                <a16:creationId xmlns:a16="http://schemas.microsoft.com/office/drawing/2014/main" id="{E29C6B7A-D482-5D66-0760-B18247A41C2C}"/>
              </a:ext>
            </a:extLst>
          </p:cNvPr>
          <p:cNvSpPr txBox="1">
            <a:spLocks noChangeArrowheads="1"/>
          </p:cNvSpPr>
          <p:nvPr>
            <p:custDataLst>
              <p:tags r:id="rId14"/>
            </p:custDataLst>
          </p:nvPr>
        </p:nvSpPr>
        <p:spPr bwMode="gray">
          <a:xfrm>
            <a:off x="93231" y="3412579"/>
            <a:ext cx="773113" cy="20955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anchor="ctr" anchorCtr="0" compatLnSpc="1">
            <a:prstTxWarp prst="textNoShape">
              <a:avLst/>
            </a:prstTxWarp>
            <a:noAutofit/>
          </a:bodyPr>
          <a:lstStyle>
            <a:lvl1pPr marL="0" indent="0" algn="l" defTabSz="89421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429" indent="-191845" algn="l" defTabSz="89421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6612" indent="-261605" algn="l" defTabSz="89421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3583" indent="-155379" algn="l" defTabSz="89421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algn="r"/>
            <a:fld id="{B0B972A4-5FB9-4614-B025-3F5C354DC6D1}" type="datetime'''1,''0''''''8''0'''''''''''''''''''''''''''',''''''''0''0''0'">
              <a:rPr lang="en-US" altLang="en-US" sz="1372" smtClean="0">
                <a:effectLst/>
              </a:rPr>
              <a:pPr algn="r"/>
              <a:t>1,080,000</a:t>
            </a:fld>
            <a:endParaRPr lang="en-US" sz="1372"/>
          </a:p>
        </p:txBody>
      </p:sp>
      <p:sp>
        <p:nvSpPr>
          <p:cNvPr id="75" name="Rectangle 286">
            <a:extLst>
              <a:ext uri="{FF2B5EF4-FFF2-40B4-BE49-F238E27FC236}">
                <a16:creationId xmlns:a16="http://schemas.microsoft.com/office/drawing/2014/main" id="{793386BE-608E-3945-2C7A-C7305EABA58F}"/>
              </a:ext>
            </a:extLst>
          </p:cNvPr>
          <p:cNvSpPr txBox="1">
            <a:spLocks noChangeArrowheads="1"/>
          </p:cNvSpPr>
          <p:nvPr>
            <p:custDataLst>
              <p:tags r:id="rId15"/>
            </p:custDataLst>
          </p:nvPr>
        </p:nvSpPr>
        <p:spPr bwMode="gray">
          <a:xfrm>
            <a:off x="93231" y="3083967"/>
            <a:ext cx="773113" cy="20955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anchor="ctr" anchorCtr="0" compatLnSpc="1">
            <a:prstTxWarp prst="textNoShape">
              <a:avLst/>
            </a:prstTxWarp>
            <a:noAutofit/>
          </a:bodyPr>
          <a:lstStyle>
            <a:lvl1pPr marL="0" indent="0" algn="l" defTabSz="89421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429" indent="-191845" algn="l" defTabSz="89421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6612" indent="-261605" algn="l" defTabSz="89421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3583" indent="-155379" algn="l" defTabSz="89421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algn="r"/>
            <a:fld id="{5A37DC14-43FA-41D2-980A-BBDEE579AC9C}" type="datetime'''1,''''''''0''''9''''''''''0,''''''0''''00'''''''''">
              <a:rPr lang="en-US" altLang="en-US" sz="1372" smtClean="0">
                <a:effectLst/>
              </a:rPr>
              <a:pPr algn="r"/>
              <a:t>1,090,000</a:t>
            </a:fld>
            <a:endParaRPr lang="en-US" sz="1372"/>
          </a:p>
        </p:txBody>
      </p:sp>
      <p:sp>
        <p:nvSpPr>
          <p:cNvPr id="77" name="Rectangle 286">
            <a:extLst>
              <a:ext uri="{FF2B5EF4-FFF2-40B4-BE49-F238E27FC236}">
                <a16:creationId xmlns:a16="http://schemas.microsoft.com/office/drawing/2014/main" id="{833E2319-2FEB-9254-70DA-33935FC7EB69}"/>
              </a:ext>
            </a:extLst>
          </p:cNvPr>
          <p:cNvSpPr txBox="1">
            <a:spLocks noChangeArrowheads="1"/>
          </p:cNvSpPr>
          <p:nvPr>
            <p:custDataLst>
              <p:tags r:id="rId16"/>
            </p:custDataLst>
          </p:nvPr>
        </p:nvSpPr>
        <p:spPr bwMode="gray">
          <a:xfrm>
            <a:off x="93231" y="2753767"/>
            <a:ext cx="773113" cy="20955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anchor="ctr" anchorCtr="0" compatLnSpc="1">
            <a:prstTxWarp prst="textNoShape">
              <a:avLst/>
            </a:prstTxWarp>
            <a:noAutofit/>
          </a:bodyPr>
          <a:lstStyle>
            <a:lvl1pPr marL="0" indent="0" algn="l" defTabSz="89421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429" indent="-191845" algn="l" defTabSz="89421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6612" indent="-261605" algn="l" defTabSz="89421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3583" indent="-155379" algn="l" defTabSz="89421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algn="r"/>
            <a:fld id="{47B20CE6-4724-4E9C-850B-275C443F1CC7}" type="datetime'''1'',1''''00'''''''''',''''''0''0''''''''''''''0'''''''''''">
              <a:rPr lang="en-US" altLang="en-US" sz="1372" smtClean="0">
                <a:effectLst/>
              </a:rPr>
              <a:pPr algn="r"/>
              <a:t>1,100,000</a:t>
            </a:fld>
            <a:endParaRPr lang="en-US" sz="1372"/>
          </a:p>
        </p:txBody>
      </p:sp>
      <p:sp>
        <p:nvSpPr>
          <p:cNvPr id="78" name="Rectangle 286">
            <a:extLst>
              <a:ext uri="{FF2B5EF4-FFF2-40B4-BE49-F238E27FC236}">
                <a16:creationId xmlns:a16="http://schemas.microsoft.com/office/drawing/2014/main" id="{93850BE7-3CFA-04B3-6992-79B423E77D0F}"/>
              </a:ext>
            </a:extLst>
          </p:cNvPr>
          <p:cNvSpPr txBox="1">
            <a:spLocks noChangeArrowheads="1"/>
          </p:cNvSpPr>
          <p:nvPr>
            <p:custDataLst>
              <p:tags r:id="rId17"/>
            </p:custDataLst>
          </p:nvPr>
        </p:nvSpPr>
        <p:spPr bwMode="gray">
          <a:xfrm>
            <a:off x="105931" y="2425154"/>
            <a:ext cx="760413" cy="20955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anchor="ctr" anchorCtr="0" compatLnSpc="1">
            <a:prstTxWarp prst="textNoShape">
              <a:avLst/>
            </a:prstTxWarp>
            <a:noAutofit/>
          </a:bodyPr>
          <a:lstStyle>
            <a:lvl1pPr marL="0" indent="0" algn="l" defTabSz="89421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429" indent="-191845" algn="l" defTabSz="89421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6612" indent="-261605" algn="l" defTabSz="89421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3583" indent="-155379" algn="l" defTabSz="89421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algn="r"/>
            <a:fld id="{50F79EAE-C808-40D6-B348-B4DEEA3D009E}" type="datetime'''1,1''''''''''1''''''0'''''''''',''0''''''0''''0'''''">
              <a:rPr lang="en-US" altLang="en-US" sz="1372" smtClean="0">
                <a:effectLst/>
              </a:rPr>
              <a:pPr algn="r"/>
              <a:t>1,110,000</a:t>
            </a:fld>
            <a:endParaRPr lang="en-US" sz="1372"/>
          </a:p>
        </p:txBody>
      </p:sp>
      <p:sp>
        <p:nvSpPr>
          <p:cNvPr id="79" name="Rectangle 286">
            <a:extLst>
              <a:ext uri="{FF2B5EF4-FFF2-40B4-BE49-F238E27FC236}">
                <a16:creationId xmlns:a16="http://schemas.microsoft.com/office/drawing/2014/main" id="{5D7243F2-EBD5-7E61-2310-E3F2D86CF781}"/>
              </a:ext>
            </a:extLst>
          </p:cNvPr>
          <p:cNvSpPr txBox="1">
            <a:spLocks noChangeArrowheads="1"/>
          </p:cNvSpPr>
          <p:nvPr>
            <p:custDataLst>
              <p:tags r:id="rId18"/>
            </p:custDataLst>
          </p:nvPr>
        </p:nvSpPr>
        <p:spPr bwMode="gray">
          <a:xfrm>
            <a:off x="93231" y="2096542"/>
            <a:ext cx="773113" cy="20955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anchor="ctr" anchorCtr="0" compatLnSpc="1">
            <a:prstTxWarp prst="textNoShape">
              <a:avLst/>
            </a:prstTxWarp>
            <a:noAutofit/>
          </a:bodyPr>
          <a:lstStyle>
            <a:lvl1pPr marL="0" indent="0" algn="l" defTabSz="89421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429" indent="-191845" algn="l" defTabSz="89421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6612" indent="-261605" algn="l" defTabSz="89421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3583" indent="-155379" algn="l" defTabSz="89421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algn="r"/>
            <a:fld id="{7A3F73F6-8FA7-425D-AC3B-5E6FC7845C2B}" type="datetime'''''''''1,''12''''''''''''''0'''''''''''''''',000'''">
              <a:rPr lang="en-US" altLang="en-US" sz="1372" dirty="0" smtClean="0">
                <a:effectLst/>
              </a:rPr>
              <a:pPr algn="r"/>
              <a:t>1,120,000</a:t>
            </a:fld>
            <a:endParaRPr lang="en-US" sz="1372"/>
          </a:p>
        </p:txBody>
      </p:sp>
      <p:sp>
        <p:nvSpPr>
          <p:cNvPr id="80" name="Rectangle 286">
            <a:extLst>
              <a:ext uri="{FF2B5EF4-FFF2-40B4-BE49-F238E27FC236}">
                <a16:creationId xmlns:a16="http://schemas.microsoft.com/office/drawing/2014/main" id="{831AE503-8CA3-98D7-3878-A3543467D87B}"/>
              </a:ext>
            </a:extLst>
          </p:cNvPr>
          <p:cNvSpPr txBox="1">
            <a:spLocks noChangeArrowheads="1"/>
          </p:cNvSpPr>
          <p:nvPr>
            <p:custDataLst>
              <p:tags r:id="rId19"/>
            </p:custDataLst>
          </p:nvPr>
        </p:nvSpPr>
        <p:spPr bwMode="gray">
          <a:xfrm>
            <a:off x="93231" y="1767929"/>
            <a:ext cx="773113" cy="20955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anchor="ctr" anchorCtr="0" compatLnSpc="1">
            <a:prstTxWarp prst="textNoShape">
              <a:avLst/>
            </a:prstTxWarp>
            <a:noAutofit/>
          </a:bodyPr>
          <a:lstStyle>
            <a:lvl1pPr marL="0" indent="0" algn="l" defTabSz="89421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429" indent="-191845" algn="l" defTabSz="89421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6612" indent="-261605" algn="l" defTabSz="89421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3583" indent="-155379" algn="l" defTabSz="89421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algn="r"/>
            <a:fld id="{8CB981A2-9BEC-4EFC-868F-DC08B45D417F}" type="datetime'''''1'',''''''''''''''1''''30'''''',''''00''''0'">
              <a:rPr lang="en-US" altLang="en-US" sz="1372" dirty="0" smtClean="0">
                <a:effectLst/>
              </a:rPr>
              <a:pPr algn="r"/>
              <a:t>1,130,000</a:t>
            </a:fld>
            <a:endParaRPr lang="en-US" sz="1372"/>
          </a:p>
        </p:txBody>
      </p:sp>
      <p:sp>
        <p:nvSpPr>
          <p:cNvPr id="81" name="Rectangle 286">
            <a:extLst>
              <a:ext uri="{FF2B5EF4-FFF2-40B4-BE49-F238E27FC236}">
                <a16:creationId xmlns:a16="http://schemas.microsoft.com/office/drawing/2014/main" id="{BCD8AB0C-B78E-1167-CD3C-31FA00A708BB}"/>
              </a:ext>
            </a:extLst>
          </p:cNvPr>
          <p:cNvSpPr txBox="1">
            <a:spLocks noChangeArrowheads="1"/>
          </p:cNvSpPr>
          <p:nvPr>
            <p:custDataLst>
              <p:tags r:id="rId20"/>
            </p:custDataLst>
          </p:nvPr>
        </p:nvSpPr>
        <p:spPr bwMode="gray">
          <a:xfrm>
            <a:off x="93231" y="1437729"/>
            <a:ext cx="773113" cy="20955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anchor="ctr" anchorCtr="0" compatLnSpc="1">
            <a:prstTxWarp prst="textNoShape">
              <a:avLst/>
            </a:prstTxWarp>
            <a:noAutofit/>
          </a:bodyPr>
          <a:lstStyle>
            <a:lvl1pPr marL="0" indent="0" algn="l" defTabSz="89421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429" indent="-191845" algn="l" defTabSz="89421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6612" indent="-261605" algn="l" defTabSz="89421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3583" indent="-155379" algn="l" defTabSz="89421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algn="r"/>
            <a:fld id="{4282FD61-464A-4F83-9716-8918523453D9}" type="datetime'1,''''1''''''4''''''''''''''0'''''',''00''''''0'''''''''''">
              <a:rPr lang="en-US" altLang="en-US" sz="1372" dirty="0" smtClean="0">
                <a:effectLst/>
              </a:rPr>
              <a:pPr algn="r"/>
              <a:t>1,140,000</a:t>
            </a:fld>
            <a:endParaRPr lang="en-US" sz="1372"/>
          </a:p>
        </p:txBody>
      </p:sp>
      <p:sp>
        <p:nvSpPr>
          <p:cNvPr id="82" name="Rectangle 286">
            <a:extLst>
              <a:ext uri="{FF2B5EF4-FFF2-40B4-BE49-F238E27FC236}">
                <a16:creationId xmlns:a16="http://schemas.microsoft.com/office/drawing/2014/main" id="{59123826-7A65-D314-7228-A28F15FDC158}"/>
              </a:ext>
            </a:extLst>
          </p:cNvPr>
          <p:cNvSpPr txBox="1">
            <a:spLocks noChangeArrowheads="1"/>
          </p:cNvSpPr>
          <p:nvPr>
            <p:custDataLst>
              <p:tags r:id="rId21"/>
            </p:custDataLst>
          </p:nvPr>
        </p:nvSpPr>
        <p:spPr bwMode="gray">
          <a:xfrm>
            <a:off x="93231" y="1109117"/>
            <a:ext cx="773113" cy="20955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anchor="ctr" anchorCtr="0" compatLnSpc="1">
            <a:prstTxWarp prst="textNoShape">
              <a:avLst/>
            </a:prstTxWarp>
            <a:noAutofit/>
          </a:bodyPr>
          <a:lstStyle>
            <a:lvl1pPr marL="0" indent="0" algn="l" defTabSz="89421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429" indent="-191845" algn="l" defTabSz="89421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6612" indent="-261605" algn="l" defTabSz="89421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3583" indent="-155379" algn="l" defTabSz="89421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algn="r"/>
            <a:fld id="{FA60BB3C-BF51-4CA3-BF2E-5C8B07CD1138}" type="datetime'''''1'',''1''''5''''''''''''0,''''''''00''''0'''''''''''">
              <a:rPr lang="en-US" altLang="en-US" sz="1372" dirty="0" smtClean="0">
                <a:effectLst/>
              </a:rPr>
              <a:pPr algn="r"/>
              <a:t>1,150,000</a:t>
            </a:fld>
            <a:endParaRPr lang="en-US" sz="1372"/>
          </a:p>
        </p:txBody>
      </p:sp>
      <p:sp>
        <p:nvSpPr>
          <p:cNvPr id="39" name="Rectangle 38">
            <a:extLst>
              <a:ext uri="{FF2B5EF4-FFF2-40B4-BE49-F238E27FC236}">
                <a16:creationId xmlns:a16="http://schemas.microsoft.com/office/drawing/2014/main" id="{76731A03-F395-47E7-9F8E-629C8984DB84}"/>
              </a:ext>
            </a:extLst>
          </p:cNvPr>
          <p:cNvSpPr/>
          <p:nvPr>
            <p:custDataLst>
              <p:tags r:id="rId22"/>
            </p:custDataLst>
          </p:nvPr>
        </p:nvSpPr>
        <p:spPr bwMode="gray">
          <a:xfrm>
            <a:off x="769506" y="4052342"/>
            <a:ext cx="96838" cy="188913"/>
          </a:xfrm>
          <a:prstGeom prst="rect">
            <a:avLst/>
          </a:prstGeom>
          <a:noFill/>
          <a:ln w="9525" cap="flat" cmpd="sng" algn="ctr">
            <a:noFill/>
            <a:prstDash val="solid"/>
            <a:miter lim="800000"/>
            <a:headEnd type="none" w="med" len="med"/>
            <a:tailEnd type="none" w="med" len="med"/>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cap="flat" cmpd="sng" algn="ctr">
                <a:solidFill>
                  <a:srgbClr val="80808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rtlCol="0" anchor="ctr"/>
          <a:lstStyle/>
          <a:p>
            <a:pPr algn="r" fontAlgn="base">
              <a:lnSpc>
                <a:spcPct val="90000"/>
              </a:lnSpc>
              <a:spcBef>
                <a:spcPct val="0"/>
              </a:spcBef>
              <a:spcAft>
                <a:spcPct val="0"/>
              </a:spcAft>
            </a:pPr>
            <a:fld id="{99A87B97-2E3C-4DAE-B3D5-36FE0B215937}" type="datetime'''''''''''''''''''''''''''''''''''''''''0'''''''''''''''''''''">
              <a:rPr lang="en-US" altLang="en-US" sz="1372" dirty="0"/>
              <a:pPr algn="r" fontAlgn="base">
                <a:lnSpc>
                  <a:spcPct val="90000"/>
                </a:lnSpc>
                <a:spcBef>
                  <a:spcPct val="0"/>
                </a:spcBef>
                <a:spcAft>
                  <a:spcPct val="0"/>
                </a:spcAft>
              </a:pPr>
              <a:t>0</a:t>
            </a:fld>
            <a:endParaRPr lang="en-US" sz="1372"/>
          </a:p>
        </p:txBody>
      </p:sp>
      <p:sp useBgFill="1">
        <p:nvSpPr>
          <p:cNvPr id="20" name="Freeform: Shape 19">
            <a:extLst>
              <a:ext uri="{FF2B5EF4-FFF2-40B4-BE49-F238E27FC236}">
                <a16:creationId xmlns:a16="http://schemas.microsoft.com/office/drawing/2014/main" id="{793D70AA-317D-CA78-E82A-791A010ABC97}"/>
              </a:ext>
            </a:extLst>
          </p:cNvPr>
          <p:cNvSpPr/>
          <p:nvPr>
            <p:custDataLst>
              <p:tags r:id="rId23"/>
            </p:custDataLst>
          </p:nvPr>
        </p:nvSpPr>
        <p:spPr bwMode="auto">
          <a:xfrm>
            <a:off x="969963" y="4029075"/>
            <a:ext cx="146051" cy="96839"/>
          </a:xfrm>
          <a:custGeom>
            <a:avLst/>
            <a:gdLst/>
            <a:ahLst/>
            <a:cxnLst/>
            <a:rect l="0" t="0" r="0" b="0"/>
            <a:pathLst>
              <a:path w="146051" h="96839">
                <a:moveTo>
                  <a:pt x="0" y="39688"/>
                </a:moveTo>
                <a:lnTo>
                  <a:pt x="146050" y="0"/>
                </a:lnTo>
                <a:lnTo>
                  <a:pt x="146050" y="57150"/>
                </a:lnTo>
                <a:lnTo>
                  <a:pt x="0" y="96838"/>
                </a:lnTo>
                <a:close/>
              </a:path>
            </a:pathLst>
          </a:custGeom>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accent6"/>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tx1"/>
              </a:solidFill>
            </a:endParaRPr>
          </a:p>
        </p:txBody>
      </p:sp>
      <p:sp>
        <p:nvSpPr>
          <p:cNvPr id="11" name="Freeform: Shape 10">
            <a:extLst>
              <a:ext uri="{FF2B5EF4-FFF2-40B4-BE49-F238E27FC236}">
                <a16:creationId xmlns:a16="http://schemas.microsoft.com/office/drawing/2014/main" id="{59D71F1B-32F0-C7F8-F65F-BB635AE523F4}"/>
              </a:ext>
            </a:extLst>
          </p:cNvPr>
          <p:cNvSpPr/>
          <p:nvPr>
            <p:custDataLst>
              <p:tags r:id="rId24"/>
            </p:custDataLst>
          </p:nvPr>
        </p:nvSpPr>
        <p:spPr bwMode="auto">
          <a:xfrm>
            <a:off x="969963" y="4029075"/>
            <a:ext cx="146051" cy="39689"/>
          </a:xfrm>
          <a:custGeom>
            <a:avLst/>
            <a:gdLst/>
            <a:ahLst/>
            <a:cxnLst/>
            <a:rect l="0" t="0" r="0" b="0"/>
            <a:pathLst>
              <a:path w="146051" h="39689">
                <a:moveTo>
                  <a:pt x="0" y="39688"/>
                </a:moveTo>
                <a:lnTo>
                  <a:pt x="146050" y="0"/>
                </a:lnTo>
              </a:path>
            </a:pathLst>
          </a:custGeom>
          <a:ln w="9525" cap="flat" cmpd="sng" algn="ctr">
            <a:solidFill>
              <a:schemeClr val="tx1"/>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Freeform: Shape 18">
            <a:extLst>
              <a:ext uri="{FF2B5EF4-FFF2-40B4-BE49-F238E27FC236}">
                <a16:creationId xmlns:a16="http://schemas.microsoft.com/office/drawing/2014/main" id="{5A784927-6C98-5F1D-27C9-653F63BD77A4}"/>
              </a:ext>
            </a:extLst>
          </p:cNvPr>
          <p:cNvSpPr/>
          <p:nvPr>
            <p:custDataLst>
              <p:tags r:id="rId25"/>
            </p:custDataLst>
          </p:nvPr>
        </p:nvSpPr>
        <p:spPr bwMode="auto">
          <a:xfrm>
            <a:off x="969963" y="4086225"/>
            <a:ext cx="146051" cy="39689"/>
          </a:xfrm>
          <a:custGeom>
            <a:avLst/>
            <a:gdLst/>
            <a:ahLst/>
            <a:cxnLst/>
            <a:rect l="0" t="0" r="0" b="0"/>
            <a:pathLst>
              <a:path w="146051" h="39689">
                <a:moveTo>
                  <a:pt x="0" y="39688"/>
                </a:moveTo>
                <a:lnTo>
                  <a:pt x="146050" y="0"/>
                </a:lnTo>
              </a:path>
            </a:pathLst>
          </a:custGeom>
          <a:ln w="9525" cap="flat" cmpd="sng" algn="ctr">
            <a:solidFill>
              <a:schemeClr val="tx1"/>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7" name="Straight Connector 96">
            <a:extLst>
              <a:ext uri="{FF2B5EF4-FFF2-40B4-BE49-F238E27FC236}">
                <a16:creationId xmlns:a16="http://schemas.microsoft.com/office/drawing/2014/main" id="{838C6932-BC99-8BBB-AF7A-714E1CC73BED}"/>
              </a:ext>
            </a:extLst>
          </p:cNvPr>
          <p:cNvCxnSpPr/>
          <p:nvPr>
            <p:custDataLst>
              <p:tags r:id="rId26"/>
            </p:custDataLst>
          </p:nvPr>
        </p:nvCxnSpPr>
        <p:spPr bwMode="auto">
          <a:xfrm flipV="1">
            <a:off x="1066368" y="1082129"/>
            <a:ext cx="0" cy="2890838"/>
          </a:xfrm>
          <a:prstGeom prst="line">
            <a:avLst/>
          </a:prstGeom>
          <a:ln w="12700"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8" name="Straight Connector 97">
            <a:extLst>
              <a:ext uri="{FF2B5EF4-FFF2-40B4-BE49-F238E27FC236}">
                <a16:creationId xmlns:a16="http://schemas.microsoft.com/office/drawing/2014/main" id="{30FE34AD-22D3-0DAA-548A-55CA2820A5DA}"/>
              </a:ext>
            </a:extLst>
          </p:cNvPr>
          <p:cNvCxnSpPr/>
          <p:nvPr>
            <p:custDataLst>
              <p:tags r:id="rId27"/>
            </p:custDataLst>
          </p:nvPr>
        </p:nvCxnSpPr>
        <p:spPr bwMode="auto">
          <a:xfrm>
            <a:off x="1066367" y="1082129"/>
            <a:ext cx="4476750" cy="0"/>
          </a:xfrm>
          <a:prstGeom prst="line">
            <a:avLst/>
          </a:prstGeom>
          <a:ln w="12700"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9" name="Straight Connector 98">
            <a:extLst>
              <a:ext uri="{FF2B5EF4-FFF2-40B4-BE49-F238E27FC236}">
                <a16:creationId xmlns:a16="http://schemas.microsoft.com/office/drawing/2014/main" id="{705A5951-254D-0772-31B0-759BA6FA8D2B}"/>
              </a:ext>
            </a:extLst>
          </p:cNvPr>
          <p:cNvCxnSpPr/>
          <p:nvPr>
            <p:custDataLst>
              <p:tags r:id="rId28"/>
            </p:custDataLst>
          </p:nvPr>
        </p:nvCxnSpPr>
        <p:spPr bwMode="auto">
          <a:xfrm>
            <a:off x="5543118" y="1082129"/>
            <a:ext cx="0" cy="152400"/>
          </a:xfrm>
          <a:prstGeom prst="line">
            <a:avLst/>
          </a:prstGeom>
          <a:ln w="12700" cap="flat" cmpd="sng" algn="ctr">
            <a:solidFill>
              <a:schemeClr val="tx1"/>
            </a:solidFill>
            <a:prstDash val="solid"/>
            <a:round/>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6" name="Rectangle 5">
            <a:extLst>
              <a:ext uri="{FF2B5EF4-FFF2-40B4-BE49-F238E27FC236}">
                <a16:creationId xmlns:a16="http://schemas.microsoft.com/office/drawing/2014/main" id="{4508D6FC-6A06-4897-BEE6-DB427AA4EDC7}"/>
              </a:ext>
            </a:extLst>
          </p:cNvPr>
          <p:cNvSpPr/>
          <p:nvPr>
            <p:custDataLst>
              <p:tags r:id="rId29"/>
            </p:custDataLst>
          </p:nvPr>
        </p:nvSpPr>
        <p:spPr bwMode="auto">
          <a:xfrm>
            <a:off x="1247343" y="4199979"/>
            <a:ext cx="312738" cy="209550"/>
          </a:xfrm>
          <a:prstGeom prst="rect">
            <a:avLst/>
          </a:prstGeom>
          <a:noFill/>
          <a:ln w="9525" cap="flat" cmpd="sng" algn="ctr">
            <a:noFill/>
            <a:prstDash val="solid"/>
            <a:miter lim="800000"/>
            <a:headEnd type="none" w="med" len="med"/>
            <a:tailEnd type="none" w="med" len="med"/>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cap="flat" cmpd="sng" algn="ctr">
                <a:solidFill>
                  <a:srgbClr val="80808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rtlCol="0" anchor="t"/>
          <a:lstStyle/>
          <a:p>
            <a:pPr algn="ctr" fontAlgn="base">
              <a:spcBef>
                <a:spcPct val="0"/>
              </a:spcBef>
              <a:spcAft>
                <a:spcPct val="0"/>
              </a:spcAft>
            </a:pPr>
            <a:fld id="{37ADA26B-4CC5-41FF-864C-CFF87AD2211A}" type="datetime'''''''''''''''''F''e''''''''''''''b'''''''''''''''''">
              <a:rPr lang="en-US" altLang="en-US" sz="1372" dirty="0"/>
              <a:pPr algn="ctr" fontAlgn="base">
                <a:spcBef>
                  <a:spcPct val="0"/>
                </a:spcBef>
                <a:spcAft>
                  <a:spcPct val="0"/>
                </a:spcAft>
              </a:pPr>
              <a:t>Feb</a:t>
            </a:fld>
            <a:endParaRPr lang="en-US" sz="1372"/>
          </a:p>
        </p:txBody>
      </p:sp>
      <p:sp>
        <p:nvSpPr>
          <p:cNvPr id="7" name="Rectangle 6">
            <a:extLst>
              <a:ext uri="{FF2B5EF4-FFF2-40B4-BE49-F238E27FC236}">
                <a16:creationId xmlns:a16="http://schemas.microsoft.com/office/drawing/2014/main" id="{9FC41494-4869-4C12-840B-5266E7F42DA6}"/>
              </a:ext>
            </a:extLst>
          </p:cNvPr>
          <p:cNvSpPr/>
          <p:nvPr>
            <p:custDataLst>
              <p:tags r:id="rId30"/>
            </p:custDataLst>
          </p:nvPr>
        </p:nvSpPr>
        <p:spPr bwMode="auto">
          <a:xfrm>
            <a:off x="1606118" y="4199979"/>
            <a:ext cx="312738" cy="209550"/>
          </a:xfrm>
          <a:prstGeom prst="rect">
            <a:avLst/>
          </a:prstGeom>
          <a:noFill/>
          <a:ln w="9525" cap="flat" cmpd="sng" algn="ctr">
            <a:noFill/>
            <a:prstDash val="solid"/>
            <a:miter lim="800000"/>
            <a:headEnd type="none" w="med" len="med"/>
            <a:tailEnd type="none" w="med" len="med"/>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cap="flat" cmpd="sng" algn="ctr">
                <a:solidFill>
                  <a:srgbClr val="80808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rtlCol="0" anchor="t"/>
          <a:lstStyle/>
          <a:p>
            <a:pPr algn="ctr" fontAlgn="base">
              <a:spcBef>
                <a:spcPct val="0"/>
              </a:spcBef>
              <a:spcAft>
                <a:spcPct val="0"/>
              </a:spcAft>
            </a:pPr>
            <a:fld id="{0877E5CE-496A-4253-A804-AB6DEEC0F82B}" type="datetime'''''''''''''''''M''''''''''''''''''''a''''''''''r'''''''''''">
              <a:rPr lang="en-US" altLang="en-US" sz="1372" dirty="0"/>
              <a:pPr algn="ctr" fontAlgn="base">
                <a:spcBef>
                  <a:spcPct val="0"/>
                </a:spcBef>
                <a:spcAft>
                  <a:spcPct val="0"/>
                </a:spcAft>
              </a:pPr>
              <a:t>Mar</a:t>
            </a:fld>
            <a:endParaRPr lang="en-US" sz="1372"/>
          </a:p>
        </p:txBody>
      </p:sp>
      <p:sp>
        <p:nvSpPr>
          <p:cNvPr id="8" name="Rectangle 7">
            <a:extLst>
              <a:ext uri="{FF2B5EF4-FFF2-40B4-BE49-F238E27FC236}">
                <a16:creationId xmlns:a16="http://schemas.microsoft.com/office/drawing/2014/main" id="{A87B0641-B66B-4B86-95E3-6028BCA87B3B}"/>
              </a:ext>
            </a:extLst>
          </p:cNvPr>
          <p:cNvSpPr/>
          <p:nvPr>
            <p:custDataLst>
              <p:tags r:id="rId31"/>
            </p:custDataLst>
          </p:nvPr>
        </p:nvSpPr>
        <p:spPr bwMode="auto">
          <a:xfrm>
            <a:off x="2071256" y="4199979"/>
            <a:ext cx="284163" cy="209550"/>
          </a:xfrm>
          <a:prstGeom prst="rect">
            <a:avLst/>
          </a:prstGeom>
          <a:noFill/>
          <a:ln w="9525" cap="flat" cmpd="sng" algn="ctr">
            <a:noFill/>
            <a:prstDash val="solid"/>
            <a:miter lim="800000"/>
            <a:headEnd type="none" w="med" len="med"/>
            <a:tailEnd type="none" w="med" len="med"/>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cap="flat" cmpd="sng" algn="ctr">
                <a:solidFill>
                  <a:srgbClr val="80808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rtlCol="0" anchor="t"/>
          <a:lstStyle/>
          <a:p>
            <a:pPr algn="ctr" fontAlgn="base">
              <a:spcBef>
                <a:spcPct val="0"/>
              </a:spcBef>
              <a:spcAft>
                <a:spcPct val="0"/>
              </a:spcAft>
            </a:pPr>
            <a:fld id="{B2DC944E-5281-4433-8994-2CECF8B8AA7F}" type="datetime'''A''''''''''''''''''p''''''''''''''''''r'''''''''''''''">
              <a:rPr lang="en-US" altLang="en-US" sz="1372" dirty="0"/>
              <a:pPr algn="ctr" fontAlgn="base">
                <a:spcBef>
                  <a:spcPct val="0"/>
                </a:spcBef>
                <a:spcAft>
                  <a:spcPct val="0"/>
                </a:spcAft>
              </a:pPr>
              <a:t>Apr</a:t>
            </a:fld>
            <a:endParaRPr lang="en-US" sz="1372"/>
          </a:p>
        </p:txBody>
      </p:sp>
      <p:sp>
        <p:nvSpPr>
          <p:cNvPr id="9" name="Rectangle 8">
            <a:extLst>
              <a:ext uri="{FF2B5EF4-FFF2-40B4-BE49-F238E27FC236}">
                <a16:creationId xmlns:a16="http://schemas.microsoft.com/office/drawing/2014/main" id="{54F46052-349B-4BD6-B315-2BF63AA0C4BE}"/>
              </a:ext>
            </a:extLst>
          </p:cNvPr>
          <p:cNvSpPr/>
          <p:nvPr>
            <p:custDataLst>
              <p:tags r:id="rId32"/>
            </p:custDataLst>
          </p:nvPr>
        </p:nvSpPr>
        <p:spPr bwMode="auto">
          <a:xfrm>
            <a:off x="2403043" y="4199979"/>
            <a:ext cx="341313" cy="209550"/>
          </a:xfrm>
          <a:prstGeom prst="rect">
            <a:avLst/>
          </a:prstGeom>
          <a:noFill/>
          <a:ln w="9525" cap="flat" cmpd="sng" algn="ctr">
            <a:noFill/>
            <a:prstDash val="solid"/>
            <a:miter lim="800000"/>
            <a:headEnd type="none" w="med" len="med"/>
            <a:tailEnd type="none" w="med" len="med"/>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cap="flat" cmpd="sng" algn="ctr">
                <a:solidFill>
                  <a:srgbClr val="80808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rtlCol="0" anchor="t"/>
          <a:lstStyle/>
          <a:p>
            <a:pPr algn="ctr" fontAlgn="base">
              <a:spcBef>
                <a:spcPct val="0"/>
              </a:spcBef>
              <a:spcAft>
                <a:spcPct val="0"/>
              </a:spcAft>
            </a:pPr>
            <a:fld id="{A23FB507-1AF3-4773-91B0-D1664B02408A}" type="datetime'''''''M''''''''''''''''''''''''''''''''''a''''''''''''''y'''''">
              <a:rPr lang="en-US" altLang="en-US" sz="1372" dirty="0"/>
              <a:pPr algn="ctr" fontAlgn="base">
                <a:spcBef>
                  <a:spcPct val="0"/>
                </a:spcBef>
                <a:spcAft>
                  <a:spcPct val="0"/>
                </a:spcAft>
              </a:pPr>
              <a:t>May</a:t>
            </a:fld>
            <a:endParaRPr lang="en-US" sz="1372"/>
          </a:p>
        </p:txBody>
      </p:sp>
      <p:sp>
        <p:nvSpPr>
          <p:cNvPr id="12" name="Rectangle 11">
            <a:extLst>
              <a:ext uri="{FF2B5EF4-FFF2-40B4-BE49-F238E27FC236}">
                <a16:creationId xmlns:a16="http://schemas.microsoft.com/office/drawing/2014/main" id="{00D40E47-07CD-48CE-8929-11D0EB42D78D}"/>
              </a:ext>
            </a:extLst>
          </p:cNvPr>
          <p:cNvSpPr/>
          <p:nvPr>
            <p:custDataLst>
              <p:tags r:id="rId33"/>
            </p:custDataLst>
          </p:nvPr>
        </p:nvSpPr>
        <p:spPr bwMode="auto">
          <a:xfrm>
            <a:off x="2785631" y="4199979"/>
            <a:ext cx="293688" cy="209550"/>
          </a:xfrm>
          <a:prstGeom prst="rect">
            <a:avLst/>
          </a:prstGeom>
          <a:noFill/>
          <a:ln w="9525" cap="flat" cmpd="sng" algn="ctr">
            <a:noFill/>
            <a:prstDash val="solid"/>
            <a:miter lim="800000"/>
            <a:headEnd type="none" w="med" len="med"/>
            <a:tailEnd type="none" w="med" len="med"/>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cap="flat" cmpd="sng" algn="ctr">
                <a:solidFill>
                  <a:srgbClr val="80808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rtlCol="0" anchor="t"/>
          <a:lstStyle/>
          <a:p>
            <a:pPr algn="ctr" fontAlgn="base">
              <a:spcBef>
                <a:spcPct val="0"/>
              </a:spcBef>
              <a:spcAft>
                <a:spcPct val="0"/>
              </a:spcAft>
            </a:pPr>
            <a:fld id="{2A974BA4-7385-4379-B12F-97330BD6D8B0}" type="datetime'''''''''''J''''''''''''''u''''''''''''''''''n'''''''''''''''">
              <a:rPr lang="en-US" altLang="en-US" sz="1372" dirty="0"/>
              <a:pPr algn="ctr" fontAlgn="base">
                <a:spcBef>
                  <a:spcPct val="0"/>
                </a:spcBef>
                <a:spcAft>
                  <a:spcPct val="0"/>
                </a:spcAft>
              </a:pPr>
              <a:t>Jun</a:t>
            </a:fld>
            <a:endParaRPr lang="en-US" sz="1372"/>
          </a:p>
        </p:txBody>
      </p:sp>
      <p:sp>
        <p:nvSpPr>
          <p:cNvPr id="13" name="Rectangle 12">
            <a:extLst>
              <a:ext uri="{FF2B5EF4-FFF2-40B4-BE49-F238E27FC236}">
                <a16:creationId xmlns:a16="http://schemas.microsoft.com/office/drawing/2014/main" id="{FEE2DF7A-AE5E-4657-93D2-C87CAEE6A5F9}"/>
              </a:ext>
            </a:extLst>
          </p:cNvPr>
          <p:cNvSpPr/>
          <p:nvPr>
            <p:custDataLst>
              <p:tags r:id="rId34"/>
            </p:custDataLst>
          </p:nvPr>
        </p:nvSpPr>
        <p:spPr bwMode="auto">
          <a:xfrm>
            <a:off x="3265056" y="4199979"/>
            <a:ext cx="234950" cy="209550"/>
          </a:xfrm>
          <a:prstGeom prst="rect">
            <a:avLst/>
          </a:prstGeom>
          <a:noFill/>
          <a:ln w="9525" cap="flat" cmpd="sng" algn="ctr">
            <a:noFill/>
            <a:prstDash val="solid"/>
            <a:miter lim="800000"/>
            <a:headEnd type="none" w="med" len="med"/>
            <a:tailEnd type="none" w="med" len="med"/>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cap="flat" cmpd="sng" algn="ctr">
                <a:solidFill>
                  <a:srgbClr val="80808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rtlCol="0" anchor="t"/>
          <a:lstStyle/>
          <a:p>
            <a:pPr algn="ctr" fontAlgn="base">
              <a:spcBef>
                <a:spcPct val="0"/>
              </a:spcBef>
              <a:spcAft>
                <a:spcPct val="0"/>
              </a:spcAft>
            </a:pPr>
            <a:fld id="{51E07447-232E-4D89-B311-3AB440FA2A21}" type="datetime'J''''''''''''''u''''''''''''''''l'''''''''''''''''''''''">
              <a:rPr lang="en-US" altLang="en-US" sz="1372" dirty="0"/>
              <a:pPr algn="ctr" fontAlgn="base">
                <a:spcBef>
                  <a:spcPct val="0"/>
                </a:spcBef>
                <a:spcAft>
                  <a:spcPct val="0"/>
                </a:spcAft>
              </a:pPr>
              <a:t>Jul</a:t>
            </a:fld>
            <a:endParaRPr lang="en-US" sz="1372"/>
          </a:p>
        </p:txBody>
      </p:sp>
      <p:sp>
        <p:nvSpPr>
          <p:cNvPr id="14" name="Rectangle 13">
            <a:extLst>
              <a:ext uri="{FF2B5EF4-FFF2-40B4-BE49-F238E27FC236}">
                <a16:creationId xmlns:a16="http://schemas.microsoft.com/office/drawing/2014/main" id="{C19DA875-DEF6-4B75-8FEA-AD57CDB07350}"/>
              </a:ext>
            </a:extLst>
          </p:cNvPr>
          <p:cNvSpPr/>
          <p:nvPr>
            <p:custDataLst>
              <p:tags r:id="rId35"/>
            </p:custDataLst>
          </p:nvPr>
        </p:nvSpPr>
        <p:spPr bwMode="auto">
          <a:xfrm>
            <a:off x="3580968" y="4199979"/>
            <a:ext cx="322263" cy="209550"/>
          </a:xfrm>
          <a:prstGeom prst="rect">
            <a:avLst/>
          </a:prstGeom>
          <a:noFill/>
          <a:ln w="9525" cap="flat" cmpd="sng" algn="ctr">
            <a:noFill/>
            <a:prstDash val="solid"/>
            <a:miter lim="800000"/>
            <a:headEnd type="none" w="med" len="med"/>
            <a:tailEnd type="none" w="med" len="med"/>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cap="flat" cmpd="sng" algn="ctr">
                <a:solidFill>
                  <a:srgbClr val="80808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rtlCol="0" anchor="t"/>
          <a:lstStyle/>
          <a:p>
            <a:pPr algn="ctr" fontAlgn="base">
              <a:spcBef>
                <a:spcPct val="0"/>
              </a:spcBef>
              <a:spcAft>
                <a:spcPct val="0"/>
              </a:spcAft>
            </a:pPr>
            <a:fld id="{8172C68C-F56D-45A0-B2DA-284F57EF88CD}" type="datetime'A''''''''''''''''''u''''''''''''''''''''''g'''''''">
              <a:rPr lang="en-US" altLang="en-US" sz="1372" dirty="0"/>
              <a:pPr algn="ctr" fontAlgn="base">
                <a:spcBef>
                  <a:spcPct val="0"/>
                </a:spcBef>
                <a:spcAft>
                  <a:spcPct val="0"/>
                </a:spcAft>
              </a:pPr>
              <a:t>Aug</a:t>
            </a:fld>
            <a:endParaRPr lang="en-US" sz="1372"/>
          </a:p>
        </p:txBody>
      </p:sp>
      <p:sp>
        <p:nvSpPr>
          <p:cNvPr id="15" name="Rectangle 14">
            <a:extLst>
              <a:ext uri="{FF2B5EF4-FFF2-40B4-BE49-F238E27FC236}">
                <a16:creationId xmlns:a16="http://schemas.microsoft.com/office/drawing/2014/main" id="{C46E56F6-180E-42B5-A34D-594E23609035}"/>
              </a:ext>
            </a:extLst>
          </p:cNvPr>
          <p:cNvSpPr/>
          <p:nvPr>
            <p:custDataLst>
              <p:tags r:id="rId36"/>
            </p:custDataLst>
          </p:nvPr>
        </p:nvSpPr>
        <p:spPr bwMode="auto">
          <a:xfrm>
            <a:off x="4031818" y="4199979"/>
            <a:ext cx="322263" cy="209550"/>
          </a:xfrm>
          <a:prstGeom prst="rect">
            <a:avLst/>
          </a:prstGeom>
          <a:noFill/>
          <a:ln w="9525" cap="flat" cmpd="sng" algn="ctr">
            <a:noFill/>
            <a:prstDash val="solid"/>
            <a:miter lim="800000"/>
            <a:headEnd type="none" w="med" len="med"/>
            <a:tailEnd type="none" w="med" len="med"/>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cap="flat" cmpd="sng" algn="ctr">
                <a:solidFill>
                  <a:srgbClr val="80808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rtlCol="0" anchor="t"/>
          <a:lstStyle/>
          <a:p>
            <a:pPr algn="ctr" fontAlgn="base">
              <a:spcBef>
                <a:spcPct val="0"/>
              </a:spcBef>
              <a:spcAft>
                <a:spcPct val="0"/>
              </a:spcAft>
            </a:pPr>
            <a:fld id="{EC67EC92-5D71-4F6A-BB51-EF6957174213}" type="datetime'''''''''''''''''''S''''''''''''''e''''''''''''''''''p'''''''''">
              <a:rPr lang="en-US" altLang="en-US" sz="1372"/>
              <a:pPr algn="ctr" fontAlgn="base">
                <a:spcBef>
                  <a:spcPct val="0"/>
                </a:spcBef>
                <a:spcAft>
                  <a:spcPct val="0"/>
                </a:spcAft>
              </a:pPr>
              <a:t>Sep</a:t>
            </a:fld>
            <a:endParaRPr lang="en-US" sz="1372"/>
          </a:p>
        </p:txBody>
      </p:sp>
      <p:sp>
        <p:nvSpPr>
          <p:cNvPr id="16" name="Rectangle 15">
            <a:extLst>
              <a:ext uri="{FF2B5EF4-FFF2-40B4-BE49-F238E27FC236}">
                <a16:creationId xmlns:a16="http://schemas.microsoft.com/office/drawing/2014/main" id="{8F17AEFB-C70E-4E50-8ED3-FD85B2D868A0}"/>
              </a:ext>
            </a:extLst>
          </p:cNvPr>
          <p:cNvSpPr/>
          <p:nvPr>
            <p:custDataLst>
              <p:tags r:id="rId37"/>
            </p:custDataLst>
          </p:nvPr>
        </p:nvSpPr>
        <p:spPr bwMode="auto">
          <a:xfrm>
            <a:off x="4411231" y="4199979"/>
            <a:ext cx="282575" cy="209550"/>
          </a:xfrm>
          <a:prstGeom prst="rect">
            <a:avLst/>
          </a:prstGeom>
          <a:noFill/>
          <a:ln w="9525" cap="flat" cmpd="sng" algn="ctr">
            <a:noFill/>
            <a:prstDash val="solid"/>
            <a:miter lim="800000"/>
            <a:headEnd type="none" w="med" len="med"/>
            <a:tailEnd type="none" w="med" len="med"/>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cap="flat" cmpd="sng" algn="ctr">
                <a:solidFill>
                  <a:srgbClr val="80808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rtlCol="0" anchor="t"/>
          <a:lstStyle/>
          <a:p>
            <a:pPr algn="ctr" fontAlgn="base">
              <a:spcBef>
                <a:spcPct val="0"/>
              </a:spcBef>
              <a:spcAft>
                <a:spcPct val="0"/>
              </a:spcAft>
            </a:pPr>
            <a:fld id="{9A7E1996-17B0-472F-A1ED-D3144349276B}" type="datetime'''''O''''''''c''''''''''''''''''''''''''''''t'''''">
              <a:rPr lang="en-US" altLang="en-US" sz="1372"/>
              <a:pPr algn="ctr" fontAlgn="base">
                <a:spcBef>
                  <a:spcPct val="0"/>
                </a:spcBef>
                <a:spcAft>
                  <a:spcPct val="0"/>
                </a:spcAft>
              </a:pPr>
              <a:t>Oct</a:t>
            </a:fld>
            <a:endParaRPr lang="en-US" sz="1372"/>
          </a:p>
        </p:txBody>
      </p:sp>
      <p:sp>
        <p:nvSpPr>
          <p:cNvPr id="17" name="Rectangle 16">
            <a:extLst>
              <a:ext uri="{FF2B5EF4-FFF2-40B4-BE49-F238E27FC236}">
                <a16:creationId xmlns:a16="http://schemas.microsoft.com/office/drawing/2014/main" id="{3F5D8AB3-EEB4-4D61-82A8-5748087B5134}"/>
              </a:ext>
            </a:extLst>
          </p:cNvPr>
          <p:cNvSpPr/>
          <p:nvPr>
            <p:custDataLst>
              <p:tags r:id="rId38"/>
            </p:custDataLst>
          </p:nvPr>
        </p:nvSpPr>
        <p:spPr bwMode="auto">
          <a:xfrm>
            <a:off x="4750956" y="4199979"/>
            <a:ext cx="322263" cy="209550"/>
          </a:xfrm>
          <a:prstGeom prst="rect">
            <a:avLst/>
          </a:prstGeom>
          <a:noFill/>
          <a:ln w="9525" cap="flat" cmpd="sng" algn="ctr">
            <a:noFill/>
            <a:prstDash val="solid"/>
            <a:miter lim="800000"/>
            <a:headEnd type="none" w="med" len="med"/>
            <a:tailEnd type="none" w="med" len="med"/>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cap="flat" cmpd="sng" algn="ctr">
                <a:solidFill>
                  <a:srgbClr val="80808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rtlCol="0" anchor="t"/>
          <a:lstStyle/>
          <a:p>
            <a:pPr algn="ctr" fontAlgn="base">
              <a:spcBef>
                <a:spcPct val="0"/>
              </a:spcBef>
              <a:spcAft>
                <a:spcPct val="0"/>
              </a:spcAft>
            </a:pPr>
            <a:fld id="{B69EC9F7-4A98-462A-A061-F1C27FB45AB2}" type="datetime'N''''''''''''''''''''''''''''o''v'''''''''''''''''">
              <a:rPr lang="en-US" altLang="en-US" sz="1372"/>
              <a:pPr algn="ctr" fontAlgn="base">
                <a:spcBef>
                  <a:spcPct val="0"/>
                </a:spcBef>
                <a:spcAft>
                  <a:spcPct val="0"/>
                </a:spcAft>
              </a:pPr>
              <a:t>Nov</a:t>
            </a:fld>
            <a:endParaRPr lang="en-US" sz="1372"/>
          </a:p>
        </p:txBody>
      </p:sp>
      <p:sp>
        <p:nvSpPr>
          <p:cNvPr id="18" name="Rectangle 17">
            <a:extLst>
              <a:ext uri="{FF2B5EF4-FFF2-40B4-BE49-F238E27FC236}">
                <a16:creationId xmlns:a16="http://schemas.microsoft.com/office/drawing/2014/main" id="{C2ECD67B-F337-4BE1-AB80-74219591B815}"/>
              </a:ext>
            </a:extLst>
          </p:cNvPr>
          <p:cNvSpPr/>
          <p:nvPr>
            <p:custDataLst>
              <p:tags r:id="rId39"/>
            </p:custDataLst>
          </p:nvPr>
        </p:nvSpPr>
        <p:spPr bwMode="auto">
          <a:xfrm>
            <a:off x="5111318" y="4199979"/>
            <a:ext cx="322263" cy="209550"/>
          </a:xfrm>
          <a:prstGeom prst="rect">
            <a:avLst/>
          </a:prstGeom>
          <a:noFill/>
          <a:ln w="9525" cap="flat" cmpd="sng" algn="ctr">
            <a:noFill/>
            <a:prstDash val="solid"/>
            <a:miter lim="800000"/>
            <a:headEnd type="none" w="med" len="med"/>
            <a:tailEnd type="none" w="med" len="med"/>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cap="flat" cmpd="sng" algn="ctr">
                <a:solidFill>
                  <a:srgbClr val="80808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rtlCol="0" anchor="t"/>
          <a:lstStyle/>
          <a:p>
            <a:pPr algn="ctr" fontAlgn="base">
              <a:spcBef>
                <a:spcPct val="0"/>
              </a:spcBef>
              <a:spcAft>
                <a:spcPct val="0"/>
              </a:spcAft>
            </a:pPr>
            <a:fld id="{3DD3D1F5-5751-46E1-8A60-20268606973C}" type="datetime'''''''''''''''D''''''''''''''e''''''''''''c'''''''''''''">
              <a:rPr lang="en-US" altLang="en-US" sz="1372"/>
              <a:pPr algn="ctr" fontAlgn="base">
                <a:spcBef>
                  <a:spcPct val="0"/>
                </a:spcBef>
                <a:spcAft>
                  <a:spcPct val="0"/>
                </a:spcAft>
              </a:pPr>
              <a:t>Dec</a:t>
            </a:fld>
            <a:endParaRPr lang="en-US" sz="1372"/>
          </a:p>
        </p:txBody>
      </p:sp>
      <p:sp>
        <p:nvSpPr>
          <p:cNvPr id="5" name="Rectangle 4">
            <a:extLst>
              <a:ext uri="{FF2B5EF4-FFF2-40B4-BE49-F238E27FC236}">
                <a16:creationId xmlns:a16="http://schemas.microsoft.com/office/drawing/2014/main" id="{7E2EBCAE-08A9-4021-944F-7B4669BC390C}"/>
              </a:ext>
            </a:extLst>
          </p:cNvPr>
          <p:cNvSpPr/>
          <p:nvPr>
            <p:custDataLst>
              <p:tags r:id="rId40"/>
            </p:custDataLst>
          </p:nvPr>
        </p:nvSpPr>
        <p:spPr bwMode="auto">
          <a:xfrm>
            <a:off x="896506" y="4199979"/>
            <a:ext cx="293688" cy="209550"/>
          </a:xfrm>
          <a:prstGeom prst="rect">
            <a:avLst/>
          </a:prstGeom>
          <a:noFill/>
          <a:ln w="9525" cap="flat" cmpd="sng" algn="ctr">
            <a:noFill/>
            <a:prstDash val="solid"/>
            <a:miter lim="800000"/>
            <a:headEnd type="none" w="med" len="med"/>
            <a:tailEnd type="none" w="med" len="med"/>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cap="flat" cmpd="sng" algn="ctr">
                <a:solidFill>
                  <a:srgbClr val="80808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rtlCol="0" anchor="t"/>
          <a:lstStyle/>
          <a:p>
            <a:pPr algn="ctr" fontAlgn="base">
              <a:spcBef>
                <a:spcPct val="0"/>
              </a:spcBef>
              <a:spcAft>
                <a:spcPct val="0"/>
              </a:spcAft>
            </a:pPr>
            <a:fld id="{B42F399A-2671-4A6B-9E5B-2D980DCAB5B2}" type="datetime'''''''''''''''''''''''''Ja''''''''''''''''n'''''''''''''">
              <a:rPr lang="en-US" altLang="en-US" sz="1372"/>
              <a:pPr algn="ctr" fontAlgn="base">
                <a:spcBef>
                  <a:spcPct val="0"/>
                </a:spcBef>
                <a:spcAft>
                  <a:spcPct val="0"/>
                </a:spcAft>
              </a:pPr>
              <a:t>Jan</a:t>
            </a:fld>
            <a:endParaRPr lang="en-US" sz="1372"/>
          </a:p>
        </p:txBody>
      </p:sp>
      <p:sp>
        <p:nvSpPr>
          <p:cNvPr id="96" name="Rectangle 286">
            <a:extLst>
              <a:ext uri="{FF2B5EF4-FFF2-40B4-BE49-F238E27FC236}">
                <a16:creationId xmlns:a16="http://schemas.microsoft.com/office/drawing/2014/main" id="{7ADF3D58-6CE8-6D98-E446-4E549DB382C3}"/>
              </a:ext>
            </a:extLst>
          </p:cNvPr>
          <p:cNvSpPr txBox="1">
            <a:spLocks noChangeArrowheads="1"/>
          </p:cNvSpPr>
          <p:nvPr>
            <p:custDataLst>
              <p:tags r:id="rId41"/>
            </p:custDataLst>
          </p:nvPr>
        </p:nvSpPr>
        <p:spPr bwMode="auto">
          <a:xfrm>
            <a:off x="2945968" y="931317"/>
            <a:ext cx="719138" cy="301625"/>
          </a:xfrm>
          <a:prstGeom prst="ellipse">
            <a:avLst/>
          </a:prstGeom>
          <a:solidFill>
            <a:schemeClr val="bg1"/>
          </a:solidFill>
          <a:ln w="9525">
            <a:solidFill>
              <a:schemeClr val="tx1"/>
            </a:solidFill>
            <a:miter lim="800000"/>
            <a:headEnd/>
            <a:tailEnd/>
          </a:ln>
          <a:effectLst/>
        </p:spPr>
        <p:txBody>
          <a:bodyPr vert="horz" wrap="none" lIns="0" tIns="0" rIns="0" bIns="0" numCol="1" spcCol="0" anchor="ctr" anchorCtr="0" compatLnSpc="1">
            <a:prstTxWarp prst="textNoShape">
              <a:avLst/>
            </a:prstTxWarp>
            <a:noAutofit/>
          </a:bodyPr>
          <a:lstStyle>
            <a:lvl1pPr marL="0" indent="0" algn="l" defTabSz="89421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429" indent="-191845" algn="l" defTabSz="89421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6612" indent="-261605" algn="l" defTabSz="89421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3583" indent="-155379" algn="l" defTabSz="89421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8854" indent="-130009" algn="l" defTabSz="89421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algn="ctr"/>
            <a:fld id="{C95003CF-4BE1-4245-88D4-DA6BE61C369D}" type="datetime'''''''+''''''''''''''''''''''7.''''8''''''''''''''%'''''">
              <a:rPr lang="en-US" altLang="en-US" sz="1400" b="1" smtClean="0">
                <a:effectLst/>
              </a:rPr>
              <a:pPr algn="ctr"/>
              <a:t>+7.8%</a:t>
            </a:fld>
            <a:endParaRPr lang="en-US" sz="1400" b="1"/>
          </a:p>
        </p:txBody>
      </p:sp>
      <p:sp>
        <p:nvSpPr>
          <p:cNvPr id="51" name="TextBox 50">
            <a:extLst>
              <a:ext uri="{FF2B5EF4-FFF2-40B4-BE49-F238E27FC236}">
                <a16:creationId xmlns:a16="http://schemas.microsoft.com/office/drawing/2014/main" id="{19B094F2-0E42-411F-BC97-0BD7655552E0}"/>
              </a:ext>
            </a:extLst>
          </p:cNvPr>
          <p:cNvSpPr txBox="1"/>
          <p:nvPr/>
        </p:nvSpPr>
        <p:spPr>
          <a:xfrm>
            <a:off x="79159" y="5854775"/>
            <a:ext cx="8803119" cy="644479"/>
          </a:xfrm>
          <a:prstGeom prst="rect">
            <a:avLst/>
          </a:prstGeom>
          <a:noFill/>
        </p:spPr>
        <p:txBody>
          <a:bodyPr wrap="square" lIns="89606" tIns="44803" rIns="89606" bIns="44803" rtlCol="0" anchor="t">
            <a:spAutoFit/>
          </a:bodyPr>
          <a:lstStyle/>
          <a:p>
            <a:pPr>
              <a:defRPr/>
            </a:pPr>
            <a:r>
              <a:rPr lang="en-US" altLang="ko-KR" sz="900" baseline="30000">
                <a:latin typeface="Arial"/>
                <a:ea typeface="Gulim"/>
                <a:cs typeface="Arial"/>
              </a:rPr>
              <a:t>*</a:t>
            </a:r>
            <a:r>
              <a:rPr lang="en-US" altLang="ko-KR" sz="900">
                <a:latin typeface="Arial"/>
                <a:ea typeface="Gulim"/>
                <a:cs typeface="Arial"/>
              </a:rPr>
              <a:t>Includes </a:t>
            </a:r>
            <a:r>
              <a:rPr lang="en-US" sz="900">
                <a:latin typeface="Arial"/>
                <a:cs typeface="Arial"/>
              </a:rPr>
              <a:t>1</a:t>
            </a:r>
            <a:r>
              <a:rPr lang="en-US" sz="900">
                <a:latin typeface="Arial"/>
                <a:ea typeface="ＭＳ Ｐゴシック"/>
                <a:cs typeface="Arial"/>
              </a:rPr>
              <a:t>3 Accountable Care Partnership Plans (ACPPs), which are partnerships between ACOs and managed care plans, and three Primary Care ACOs (PCACOs), which are provider ACOs contracted directly with MassHealth. </a:t>
            </a:r>
            <a:r>
              <a:rPr lang="en-US" altLang="ko-KR" sz="900">
                <a:solidFill>
                  <a:srgbClr val="000000"/>
                </a:solidFill>
                <a:latin typeface="Arial"/>
                <a:ea typeface="Gulim"/>
                <a:cs typeface="Arial"/>
              </a:rPr>
              <a:t>Excludes MCO-Administered ACOs. </a:t>
            </a:r>
            <a:endParaRPr lang="en-US" altLang="ko-KR" sz="900">
              <a:latin typeface="Arial"/>
              <a:ea typeface="Gulim"/>
              <a:cs typeface="Arial"/>
            </a:endParaRPr>
          </a:p>
          <a:p>
            <a:pPr marL="1270" lvl="1">
              <a:defRPr/>
            </a:pPr>
            <a:r>
              <a:rPr lang="en-US" altLang="ko-KR" sz="900" baseline="30000">
                <a:latin typeface="Arial"/>
                <a:ea typeface="Gulim"/>
                <a:cs typeface="Arial"/>
              </a:rPr>
              <a:t>**</a:t>
            </a:r>
            <a:r>
              <a:rPr lang="en-US" altLang="ko-KR" sz="900">
                <a:latin typeface="Arial"/>
                <a:ea typeface="Gulim"/>
                <a:cs typeface="Arial"/>
              </a:rPr>
              <a:t>January – December 2021 average member months for ACPP and PCACO models. </a:t>
            </a:r>
            <a:r>
              <a:rPr lang="en-US" altLang="ko-KR" sz="900">
                <a:solidFill>
                  <a:srgbClr val="000000"/>
                </a:solidFill>
                <a:latin typeface="Arial"/>
                <a:ea typeface="Gulim"/>
                <a:cs typeface="Arial"/>
              </a:rPr>
              <a:t>Excludes MCO-Administered ACOs with an average membership of </a:t>
            </a:r>
            <a:r>
              <a:rPr lang="en-US" sz="900">
                <a:solidFill>
                  <a:srgbClr val="002960"/>
                </a:solidFill>
              </a:rPr>
              <a:t>9,565.</a:t>
            </a:r>
            <a:r>
              <a:rPr lang="en-US" altLang="ko-KR" sz="900">
                <a:latin typeface="Arial"/>
                <a:ea typeface="Gulim"/>
                <a:cs typeface="Arial"/>
              </a:rPr>
              <a:t> </a:t>
            </a:r>
          </a:p>
          <a:p>
            <a:pPr marL="1270" lvl="1">
              <a:defRPr/>
            </a:pPr>
            <a:r>
              <a:rPr lang="en-US" altLang="ko-KR" sz="900">
                <a:solidFill>
                  <a:srgbClr val="000000"/>
                </a:solidFill>
                <a:latin typeface="Arial"/>
                <a:ea typeface="Gulim"/>
                <a:cs typeface="Arial"/>
              </a:rPr>
              <a:t>Year-over-year % change is restricted to the ACPP and PCACO population. </a:t>
            </a:r>
          </a:p>
        </p:txBody>
      </p:sp>
    </p:spTree>
    <p:extLst>
      <p:ext uri="{BB962C8B-B14F-4D97-AF65-F5344CB8AC3E}">
        <p14:creationId xmlns:p14="http://schemas.microsoft.com/office/powerpoint/2010/main" val="3956891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2F3A213D-333A-45FA-BE56-346EC26A9F74}"/>
              </a:ext>
            </a:extLst>
          </p:cNvPr>
          <p:cNvGraphicFramePr>
            <a:graphicFrameLocks noChangeAspect="1"/>
          </p:cNvGraphicFramePr>
          <p:nvPr>
            <p:custDataLst>
              <p:tags r:id="rId1"/>
            </p:custDataLst>
            <p:extLst>
              <p:ext uri="{D42A27DB-BD31-4B8C-83A1-F6EECF244321}">
                <p14:modId xmlns:p14="http://schemas.microsoft.com/office/powerpoint/2010/main" val="8258189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8" name="Object 7" hidden="1">
                        <a:extLst>
                          <a:ext uri="{FF2B5EF4-FFF2-40B4-BE49-F238E27FC236}">
                            <a16:creationId xmlns:a16="http://schemas.microsoft.com/office/drawing/2014/main" id="{2F3A213D-333A-45FA-BE56-346EC26A9F7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a:xfrm>
            <a:off x="94268" y="103555"/>
            <a:ext cx="8323222" cy="553998"/>
          </a:xfrm>
        </p:spPr>
        <p:txBody>
          <a:bodyPr vert="horz"/>
          <a:lstStyle/>
          <a:p>
            <a:r>
              <a:rPr lang="en-US" sz="1800">
                <a:solidFill>
                  <a:srgbClr val="002060"/>
                </a:solidFill>
              </a:rPr>
              <a:t>Even in the Context of the COVID-19 Pandemic, MassHealth’s Restructuring </a:t>
            </a:r>
            <a:r>
              <a:rPr lang="en-US"/>
              <a:t>E</a:t>
            </a:r>
            <a:r>
              <a:rPr lang="en-US" sz="1800">
                <a:solidFill>
                  <a:srgbClr val="002060"/>
                </a:solidFill>
              </a:rPr>
              <a:t>fforts </a:t>
            </a:r>
            <a:r>
              <a:rPr lang="en-US"/>
              <a:t>W</a:t>
            </a:r>
            <a:r>
              <a:rPr lang="en-US" sz="1800">
                <a:solidFill>
                  <a:srgbClr val="002060"/>
                </a:solidFill>
              </a:rPr>
              <a:t>ere Already </a:t>
            </a:r>
            <a:r>
              <a:rPr lang="en-US"/>
              <a:t>S</a:t>
            </a:r>
            <a:r>
              <a:rPr lang="en-US" sz="1800">
                <a:solidFill>
                  <a:srgbClr val="002060"/>
                </a:solidFill>
              </a:rPr>
              <a:t>howing </a:t>
            </a:r>
            <a:r>
              <a:rPr lang="en-US"/>
              <a:t>E</a:t>
            </a:r>
            <a:r>
              <a:rPr lang="en-US" sz="1800">
                <a:solidFill>
                  <a:srgbClr val="002060"/>
                </a:solidFill>
              </a:rPr>
              <a:t>arly </a:t>
            </a:r>
            <a:r>
              <a:rPr lang="en-US"/>
              <a:t>P</a:t>
            </a:r>
            <a:r>
              <a:rPr lang="en-US" sz="1800">
                <a:solidFill>
                  <a:srgbClr val="002060"/>
                </a:solidFill>
              </a:rPr>
              <a:t>romising </a:t>
            </a:r>
            <a:r>
              <a:rPr lang="en-US"/>
              <a:t>R</a:t>
            </a:r>
            <a:r>
              <a:rPr lang="en-US" sz="1800">
                <a:solidFill>
                  <a:srgbClr val="002060"/>
                </a:solidFill>
              </a:rPr>
              <a:t>esults</a:t>
            </a:r>
            <a:r>
              <a:rPr lang="en-US" sz="1800"/>
              <a:t> in 2021</a:t>
            </a:r>
            <a:endParaRPr lang="en-US" sz="1800">
              <a:solidFill>
                <a:srgbClr val="002060"/>
              </a:solidFill>
            </a:endParaRPr>
          </a:p>
        </p:txBody>
      </p:sp>
      <p:sp>
        <p:nvSpPr>
          <p:cNvPr id="6" name="Text Placeholder 2">
            <a:extLst>
              <a:ext uri="{FF2B5EF4-FFF2-40B4-BE49-F238E27FC236}">
                <a16:creationId xmlns:a16="http://schemas.microsoft.com/office/drawing/2014/main" id="{5B187D95-D91D-450E-9A32-51AA0B74DFCD}"/>
              </a:ext>
            </a:extLst>
          </p:cNvPr>
          <p:cNvSpPr txBox="1">
            <a:spLocks/>
          </p:cNvSpPr>
          <p:nvPr/>
        </p:nvSpPr>
        <p:spPr>
          <a:xfrm>
            <a:off x="194199" y="892373"/>
            <a:ext cx="4349015" cy="336704"/>
          </a:xfrm>
          <a:prstGeom prst="rect">
            <a:avLst/>
          </a:prstGeom>
        </p:spPr>
        <p:txBody>
          <a:bodyPr vert="horz" wrap="square" lIns="89608" tIns="44804" rIns="89608" bIns="44804" rtlCol="0" anchor="t">
            <a:spAutoFit/>
          </a:bodyPr>
          <a:lstStyle>
            <a:lvl1pPr marL="0" indent="0" algn="l" defTabSz="914400" rtl="0" eaLnBrk="1" latinLnBrk="0" hangingPunct="1">
              <a:spcBef>
                <a:spcPts val="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1pPr>
            <a:lvl2pPr marL="230188" indent="-230188" algn="l" defTabSz="914400" rtl="0" eaLnBrk="1" latinLnBrk="0" hangingPunct="1">
              <a:spcBef>
                <a:spcPts val="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2pPr>
            <a:lvl3pPr marL="463550" indent="-228600" algn="l" defTabSz="914400" rtl="0" eaLnBrk="1" latinLnBrk="0" hangingPunct="1">
              <a:spcBef>
                <a:spcPts val="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685800" indent="-228600" algn="l" defTabSz="914400" rtl="0" eaLnBrk="1" latinLnBrk="0" hangingPunct="1">
              <a:spcBef>
                <a:spcPts val="0"/>
              </a:spcBef>
              <a:buSzPct val="125000"/>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915988" indent="-228600" algn="l" defTabSz="914400" rtl="0" eaLnBrk="1" latinLnBrk="0" hangingPunct="1">
              <a:spcBef>
                <a:spcPts val="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270" lvl="1" indent="0" defTabSz="896112" fontAlgn="auto">
              <a:spcAft>
                <a:spcPts val="1176"/>
              </a:spcAft>
              <a:buNone/>
              <a:defRPr/>
            </a:pPr>
            <a:r>
              <a:rPr lang="en-US" b="1" u="sng">
                <a:solidFill>
                  <a:srgbClr val="000000"/>
                </a:solidFill>
                <a:latin typeface="Arial"/>
                <a:cs typeface="Arial"/>
              </a:rPr>
              <a:t>Key examples of progress</a:t>
            </a:r>
            <a:endParaRPr lang="en-US" b="1" i="1" u="sng">
              <a:solidFill>
                <a:srgbClr val="000000"/>
              </a:solidFill>
              <a:latin typeface="Arial"/>
              <a:cs typeface="Arial"/>
            </a:endParaRPr>
          </a:p>
        </p:txBody>
      </p:sp>
      <p:sp>
        <p:nvSpPr>
          <p:cNvPr id="7" name="Text Placeholder 2">
            <a:extLst>
              <a:ext uri="{FF2B5EF4-FFF2-40B4-BE49-F238E27FC236}">
                <a16:creationId xmlns:a16="http://schemas.microsoft.com/office/drawing/2014/main" id="{6D75B276-9F28-482D-853B-AA0292C3D2CB}"/>
              </a:ext>
            </a:extLst>
          </p:cNvPr>
          <p:cNvSpPr txBox="1">
            <a:spLocks/>
          </p:cNvSpPr>
          <p:nvPr/>
        </p:nvSpPr>
        <p:spPr>
          <a:xfrm>
            <a:off x="133840" y="1380384"/>
            <a:ext cx="8682405" cy="4307022"/>
          </a:xfrm>
          <a:prstGeom prst="rect">
            <a:avLst/>
          </a:prstGeom>
        </p:spPr>
        <p:txBody>
          <a:bodyPr vert="horz" wrap="square" lIns="89608" tIns="44804" rIns="89608" bIns="44804" rtlCol="0" anchor="t">
            <a:spAutoFit/>
          </a:bodyPr>
          <a:lstStyle>
            <a:lvl1pPr marL="0" indent="0" algn="l" defTabSz="914400" rtl="0" eaLnBrk="1" latinLnBrk="0" hangingPunct="1">
              <a:spcBef>
                <a:spcPts val="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1pPr>
            <a:lvl2pPr marL="230188" indent="-230188" algn="l" defTabSz="914400" rtl="0" eaLnBrk="1" latinLnBrk="0" hangingPunct="1">
              <a:spcBef>
                <a:spcPts val="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2pPr>
            <a:lvl3pPr marL="463550" indent="-228600" algn="l" defTabSz="914400" rtl="0" eaLnBrk="1" latinLnBrk="0" hangingPunct="1">
              <a:spcBef>
                <a:spcPts val="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685800" indent="-228600" algn="l" defTabSz="914400" rtl="0" eaLnBrk="1" latinLnBrk="0" hangingPunct="1">
              <a:spcBef>
                <a:spcPts val="0"/>
              </a:spcBef>
              <a:buSzPct val="125000"/>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915988" indent="-228600" algn="l" defTabSz="914400" rtl="0" eaLnBrk="1" latinLnBrk="0" hangingPunct="1">
              <a:spcBef>
                <a:spcPts val="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1305" lvl="1" indent="-279400" defTabSz="896112" fontAlgn="auto">
              <a:spcAft>
                <a:spcPts val="1176"/>
              </a:spcAft>
              <a:defRPr/>
            </a:pPr>
            <a:r>
              <a:rPr lang="en-US" b="1">
                <a:solidFill>
                  <a:srgbClr val="000000"/>
                </a:solidFill>
                <a:latin typeface="+mn-lt"/>
                <a:cs typeface="Arial"/>
              </a:rPr>
              <a:t>ACOs strengthened member connection to primary care</a:t>
            </a:r>
            <a:r>
              <a:rPr lang="en-US">
                <a:solidFill>
                  <a:srgbClr val="000000"/>
                </a:solidFill>
                <a:latin typeface="+mn-lt"/>
                <a:cs typeface="Arial"/>
              </a:rPr>
              <a:t>. </a:t>
            </a:r>
            <a:r>
              <a:rPr lang="en-US">
                <a:latin typeface="+mn-lt"/>
                <a:cs typeface="Arial"/>
              </a:rPr>
              <a:t>PCP visits were 11% higher for ACOs than non-ACOs on average from 2019 to 2021. </a:t>
            </a:r>
          </a:p>
          <a:p>
            <a:pPr marL="281305" lvl="1" indent="-279400" defTabSz="896112" fontAlgn="auto">
              <a:spcAft>
                <a:spcPts val="1176"/>
              </a:spcAft>
              <a:defRPr/>
            </a:pPr>
            <a:r>
              <a:rPr lang="en-US" b="1">
                <a:latin typeface="+mn-lt"/>
                <a:cs typeface="Arial"/>
              </a:rPr>
              <a:t>ACO members saw greater declines in inpatient admissions* </a:t>
            </a:r>
            <a:r>
              <a:rPr lang="en-US">
                <a:latin typeface="+mn-lt"/>
                <a:cs typeface="Arial"/>
              </a:rPr>
              <a:t>from 2019 to 2021 where ACOs saw a 16% decline versus a 5% decline for non-ACO members</a:t>
            </a:r>
            <a:r>
              <a:rPr lang="en-US" b="1">
                <a:latin typeface="+mn-lt"/>
                <a:cs typeface="Arial"/>
              </a:rPr>
              <a:t>. </a:t>
            </a:r>
            <a:endParaRPr lang="en-US">
              <a:latin typeface="+mn-lt"/>
              <a:cs typeface="Arial"/>
            </a:endParaRPr>
          </a:p>
          <a:p>
            <a:pPr marL="281305" lvl="1" indent="-279400" defTabSz="896112">
              <a:spcAft>
                <a:spcPts val="1176"/>
              </a:spcAft>
              <a:defRPr/>
            </a:pPr>
            <a:r>
              <a:rPr lang="en-US" b="1">
                <a:solidFill>
                  <a:srgbClr val="000000"/>
                </a:solidFill>
                <a:latin typeface="+mn-lt"/>
                <a:cs typeface="Arial"/>
              </a:rPr>
              <a:t>ACOs improved clinical quality. </a:t>
            </a:r>
            <a:r>
              <a:rPr lang="en-US">
                <a:latin typeface="+mn-lt"/>
                <a:cs typeface="Arial"/>
              </a:rPr>
              <a:t>In 2021, ACOs already showed a rebounding of some quality metrics post-2020 </a:t>
            </a:r>
          </a:p>
          <a:p>
            <a:pPr marL="281305" lvl="1" indent="-279400" defTabSz="896112">
              <a:spcAft>
                <a:spcPts val="1176"/>
              </a:spcAft>
              <a:defRPr/>
            </a:pPr>
            <a:r>
              <a:rPr lang="en-US" b="1">
                <a:solidFill>
                  <a:srgbClr val="000000"/>
                </a:solidFill>
                <a:latin typeface="+mn-lt"/>
                <a:cs typeface="Arial"/>
              </a:rPr>
              <a:t>CPs succeeded at engaging the hardest-to-reach members </a:t>
            </a:r>
            <a:r>
              <a:rPr lang="en-US">
                <a:solidFill>
                  <a:srgbClr val="000000"/>
                </a:solidFill>
                <a:latin typeface="+mn-lt"/>
                <a:cs typeface="Arial"/>
              </a:rPr>
              <a:t>with complex BH and LTSS needs</a:t>
            </a:r>
            <a:endParaRPr lang="en-US" b="1">
              <a:solidFill>
                <a:srgbClr val="000000"/>
              </a:solidFill>
              <a:latin typeface="+mn-lt"/>
              <a:cs typeface="Arial"/>
            </a:endParaRPr>
          </a:p>
          <a:p>
            <a:pPr marL="514350" lvl="2" indent="-279400" defTabSz="896112">
              <a:spcAft>
                <a:spcPts val="1176"/>
              </a:spcAft>
              <a:defRPr/>
            </a:pPr>
            <a:r>
              <a:rPr lang="en-US">
                <a:solidFill>
                  <a:srgbClr val="000000"/>
                </a:solidFill>
                <a:latin typeface="+mn-lt"/>
                <a:cs typeface="Arial"/>
              </a:rPr>
              <a:t>CPs enrolled ~44,000 unique members in 2021, increased engagement rates over pre-pandemic levels, and sustained improvement on members’ cost and outcomes including trends that pre-dated the pandemic’s impact on care patterns.</a:t>
            </a:r>
          </a:p>
          <a:p>
            <a:pPr marL="281305" lvl="1" indent="-279400" defTabSz="896112">
              <a:spcAft>
                <a:spcPts val="1176"/>
              </a:spcAft>
              <a:defRPr/>
            </a:pPr>
            <a:r>
              <a:rPr lang="en-US">
                <a:solidFill>
                  <a:srgbClr val="000000"/>
                </a:solidFill>
                <a:latin typeface="+mn-lt"/>
                <a:cs typeface="Arial"/>
              </a:rPr>
              <a:t>The </a:t>
            </a:r>
            <a:r>
              <a:rPr lang="en-US" b="1">
                <a:solidFill>
                  <a:srgbClr val="000000"/>
                </a:solidFill>
                <a:latin typeface="+mn-lt"/>
                <a:cs typeface="Arial"/>
              </a:rPr>
              <a:t>Flexible Services Program</a:t>
            </a:r>
            <a:r>
              <a:rPr lang="en-US">
                <a:solidFill>
                  <a:srgbClr val="000000"/>
                </a:solidFill>
                <a:latin typeface="+mn-lt"/>
                <a:cs typeface="Arial"/>
              </a:rPr>
              <a:t>, which provides nutrition and housing support to certain members, saw rapid and substantial growth </a:t>
            </a:r>
            <a:r>
              <a:rPr lang="en-US" b="1">
                <a:solidFill>
                  <a:srgbClr val="000000"/>
                </a:solidFill>
                <a:latin typeface="+mn-lt"/>
                <a:cs typeface="Arial"/>
              </a:rPr>
              <a:t>increasing the number of unique members served by 70% from 2020</a:t>
            </a:r>
            <a:r>
              <a:rPr lang="en-US">
                <a:solidFill>
                  <a:srgbClr val="000000"/>
                </a:solidFill>
                <a:latin typeface="+mn-lt"/>
                <a:cs typeface="Arial"/>
              </a:rPr>
              <a:t>. </a:t>
            </a:r>
          </a:p>
        </p:txBody>
      </p:sp>
      <p:sp>
        <p:nvSpPr>
          <p:cNvPr id="5" name="TextBox 4">
            <a:extLst>
              <a:ext uri="{FF2B5EF4-FFF2-40B4-BE49-F238E27FC236}">
                <a16:creationId xmlns:a16="http://schemas.microsoft.com/office/drawing/2014/main" id="{01B1BC1B-041A-5897-2FF0-3C60A4F8BB61}"/>
              </a:ext>
            </a:extLst>
          </p:cNvPr>
          <p:cNvSpPr txBox="1"/>
          <p:nvPr/>
        </p:nvSpPr>
        <p:spPr>
          <a:xfrm>
            <a:off x="73484" y="6120233"/>
            <a:ext cx="8803119" cy="228981"/>
          </a:xfrm>
          <a:prstGeom prst="rect">
            <a:avLst/>
          </a:prstGeom>
          <a:noFill/>
        </p:spPr>
        <p:txBody>
          <a:bodyPr wrap="square" lIns="89606" tIns="44803" rIns="89606" bIns="44803" rtlCol="0" anchor="t">
            <a:spAutoFit/>
          </a:bodyPr>
          <a:lstStyle/>
          <a:p>
            <a:pPr marL="1270" lvl="1">
              <a:defRPr/>
            </a:pPr>
            <a:r>
              <a:rPr lang="en-US" altLang="ko-KR" sz="900">
                <a:latin typeface="Arial"/>
                <a:ea typeface="Gulim"/>
                <a:cs typeface="Arial"/>
              </a:rPr>
              <a:t>*Physical health inpatient admissions, excluding BH admissions</a:t>
            </a:r>
          </a:p>
        </p:txBody>
      </p:sp>
    </p:spTree>
    <p:extLst>
      <p:ext uri="{BB962C8B-B14F-4D97-AF65-F5344CB8AC3E}">
        <p14:creationId xmlns:p14="http://schemas.microsoft.com/office/powerpoint/2010/main" val="6212157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A95BADE-3193-3E40-A985-D4AC1FEFA5F7}"/>
              </a:ext>
            </a:extLst>
          </p:cNvPr>
          <p:cNvSpPr/>
          <p:nvPr/>
        </p:nvSpPr>
        <p:spPr>
          <a:xfrm>
            <a:off x="274810" y="1575304"/>
            <a:ext cx="8411816" cy="648042"/>
          </a:xfrm>
          <a:prstGeom prst="rect">
            <a:avLst/>
          </a:prstGeom>
          <a:solidFill>
            <a:schemeClr val="accent4">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aphicFrame>
        <p:nvGraphicFramePr>
          <p:cNvPr id="5" name="Object 4" hidden="1">
            <a:extLst>
              <a:ext uri="{FF2B5EF4-FFF2-40B4-BE49-F238E27FC236}">
                <a16:creationId xmlns:a16="http://schemas.microsoft.com/office/drawing/2014/main" id="{2908EDFC-01BF-4D81-9D4A-87E93504521C}"/>
              </a:ext>
            </a:extLst>
          </p:cNvPr>
          <p:cNvGraphicFramePr>
            <a:graphicFrameLocks noChangeAspect="1"/>
          </p:cNvGraphicFramePr>
          <p:nvPr>
            <p:custDataLst>
              <p:tags r:id="rId1"/>
            </p:custDataLst>
          </p:nvPr>
        </p:nvGraphicFramePr>
        <p:xfrm>
          <a:off x="1556" y="1557"/>
          <a:ext cx="1556" cy="1556"/>
        </p:xfrm>
        <a:graphic>
          <a:graphicData uri="http://schemas.openxmlformats.org/presentationml/2006/ole">
            <mc:AlternateContent xmlns:mc="http://schemas.openxmlformats.org/markup-compatibility/2006">
              <mc:Choice xmlns:v="urn:schemas-microsoft-com:vml" Requires="v">
                <p:oleObj name="think-cell Slide" r:id="rId4" imgW="395" imgH="396" progId="TCLayout.ActiveDocument.1">
                  <p:embed/>
                </p:oleObj>
              </mc:Choice>
              <mc:Fallback>
                <p:oleObj name="think-cell Slide" r:id="rId4" imgW="395" imgH="396" progId="TCLayout.ActiveDocument.1">
                  <p:embed/>
                  <p:pic>
                    <p:nvPicPr>
                      <p:cNvPr id="5" name="Object 4" hidden="1">
                        <a:extLst>
                          <a:ext uri="{FF2B5EF4-FFF2-40B4-BE49-F238E27FC236}">
                            <a16:creationId xmlns:a16="http://schemas.microsoft.com/office/drawing/2014/main" id="{2908EDFC-01BF-4D81-9D4A-87E93504521C}"/>
                          </a:ext>
                        </a:extLst>
                      </p:cNvPr>
                      <p:cNvPicPr/>
                      <p:nvPr/>
                    </p:nvPicPr>
                    <p:blipFill>
                      <a:blip r:embed="rId5"/>
                      <a:stretch>
                        <a:fillRect/>
                      </a:stretch>
                    </p:blipFill>
                    <p:spPr>
                      <a:xfrm>
                        <a:off x="1556" y="1557"/>
                        <a:ext cx="1556" cy="1556"/>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E73DCF9-30A4-4B25-8BAE-DD0C71D4F5BB}"/>
              </a:ext>
            </a:extLst>
          </p:cNvPr>
          <p:cNvSpPr/>
          <p:nvPr>
            <p:custDataLst>
              <p:tags r:id="rId2"/>
            </p:custDataLst>
          </p:nvPr>
        </p:nvSpPr>
        <p:spPr>
          <a:xfrm>
            <a:off x="0" y="0"/>
            <a:ext cx="155581" cy="155590"/>
          </a:xfrm>
          <a:prstGeom prst="rect">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en-US">
              <a:solidFill>
                <a:schemeClr val="tx1"/>
              </a:solidFill>
              <a:latin typeface="Arial"/>
              <a:ea typeface="ＭＳ Ｐゴシック"/>
              <a:sym typeface="Arial"/>
            </a:endParaRPr>
          </a:p>
        </p:txBody>
      </p:sp>
      <p:sp>
        <p:nvSpPr>
          <p:cNvPr id="2" name="Title 1">
            <a:extLst>
              <a:ext uri="{FF2B5EF4-FFF2-40B4-BE49-F238E27FC236}">
                <a16:creationId xmlns:a16="http://schemas.microsoft.com/office/drawing/2014/main" id="{7F8EE2F3-0A9E-4309-860C-D8FCA3A4A54D}"/>
              </a:ext>
            </a:extLst>
          </p:cNvPr>
          <p:cNvSpPr>
            <a:spLocks noGrp="1"/>
          </p:cNvSpPr>
          <p:nvPr>
            <p:ph type="title"/>
          </p:nvPr>
        </p:nvSpPr>
        <p:spPr/>
        <p:txBody>
          <a:bodyPr/>
          <a:lstStyle/>
          <a:p>
            <a:r>
              <a:rPr lang="en-US" altLang="en-US"/>
              <a:t>Contents</a:t>
            </a:r>
            <a:endParaRPr lang="en-US"/>
          </a:p>
        </p:txBody>
      </p:sp>
      <p:sp>
        <p:nvSpPr>
          <p:cNvPr id="8" name="Rectangle 8">
            <a:extLst>
              <a:ext uri="{FF2B5EF4-FFF2-40B4-BE49-F238E27FC236}">
                <a16:creationId xmlns:a16="http://schemas.microsoft.com/office/drawing/2014/main" id="{D30A8308-6484-A830-D8C5-AFE0763AC163}"/>
              </a:ext>
            </a:extLst>
          </p:cNvPr>
          <p:cNvSpPr txBox="1"/>
          <p:nvPr/>
        </p:nvSpPr>
        <p:spPr>
          <a:xfrm>
            <a:off x="481328" y="1008482"/>
            <a:ext cx="7998781" cy="451405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defRPr>
            </a:lvl1pPr>
            <a:lvl2pPr marL="193675" indent="-192088" defTabSz="895350" eaLnBrk="1" hangingPunct="1">
              <a:buClr>
                <a:schemeClr val="tx2"/>
              </a:buClr>
              <a:buSzPct val="125000"/>
              <a:buFont typeface="Arial" charset="0"/>
              <a:buChar char="▪"/>
              <a:defRPr baseline="0">
                <a:latin typeface="+mn-lt"/>
              </a:defRPr>
            </a:lvl2pPr>
            <a:lvl3pPr marL="457200" indent="-261938" defTabSz="895350" eaLnBrk="1" hangingPunct="1">
              <a:buClr>
                <a:schemeClr val="tx2"/>
              </a:buClr>
              <a:buSzPct val="120000"/>
              <a:buFont typeface="Arial" charset="0"/>
              <a:buChar char="–"/>
              <a:defRPr baseline="0">
                <a:latin typeface="+mn-lt"/>
              </a:defRPr>
            </a:lvl3pPr>
            <a:lvl4pPr marL="614363" indent="-155575" defTabSz="895350" eaLnBrk="1" hangingPunct="1">
              <a:buClr>
                <a:schemeClr val="tx2"/>
              </a:buClr>
              <a:buSzPct val="120000"/>
              <a:buFont typeface="Arial" charset="0"/>
              <a:buChar char="▫"/>
              <a:defRPr baseline="0">
                <a:latin typeface="+mn-lt"/>
              </a:defRPr>
            </a:lvl4pPr>
            <a:lvl5pPr marL="749808"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233045" lvl="1" indent="-231775">
              <a:spcAft>
                <a:spcPts val="200"/>
              </a:spcAft>
              <a:buClrTx/>
              <a:buSzPct val="100000"/>
              <a:buFont typeface="Wingdings" panose="05000000000000000000" pitchFamily="2" charset="2"/>
              <a:buChar char="§"/>
            </a:pPr>
            <a:r>
              <a:rPr lang="en-US" sz="1800"/>
              <a:t>MassHealth Restructuring Update: Background and Context</a:t>
            </a:r>
            <a:endParaRPr lang="en-US"/>
          </a:p>
          <a:p>
            <a:pPr marL="233045" lvl="1" indent="-231775">
              <a:spcAft>
                <a:spcPts val="200"/>
              </a:spcAft>
              <a:buClrTx/>
              <a:buSzPct val="100000"/>
              <a:buFont typeface="Wingdings" panose="05000000000000000000" pitchFamily="2" charset="2"/>
              <a:buChar char="§"/>
            </a:pPr>
            <a:endParaRPr lang="en-US" sz="1800" b="1">
              <a:cs typeface="Arial"/>
            </a:endParaRPr>
          </a:p>
          <a:p>
            <a:pPr marL="496570" lvl="2" indent="-231775">
              <a:spcAft>
                <a:spcPts val="200"/>
              </a:spcAft>
              <a:buClrTx/>
              <a:buSzPct val="100000"/>
              <a:buFont typeface="Wingdings" panose="05000000000000000000" pitchFamily="2" charset="2"/>
              <a:buChar char="§"/>
            </a:pPr>
            <a:r>
              <a:rPr lang="en-US" sz="1800"/>
              <a:t>Delivery system reform updates</a:t>
            </a:r>
            <a:endParaRPr lang="en-US" sz="1800">
              <a:cs typeface="Arial"/>
            </a:endParaRPr>
          </a:p>
          <a:p>
            <a:pPr marL="789495" lvl="4" indent="-231775">
              <a:spcAft>
                <a:spcPts val="200"/>
              </a:spcAft>
              <a:buClrTx/>
              <a:buSzPct val="100000"/>
              <a:buFont typeface="Wingdings" panose="05000000000000000000" pitchFamily="2" charset="2"/>
              <a:buChar char="§"/>
            </a:pPr>
            <a:r>
              <a:rPr lang="en-US" sz="1800"/>
              <a:t>ACOs </a:t>
            </a:r>
          </a:p>
          <a:p>
            <a:pPr marL="789495" lvl="4" indent="-231775">
              <a:spcAft>
                <a:spcPts val="200"/>
              </a:spcAft>
              <a:buClrTx/>
              <a:buSzPct val="100000"/>
              <a:buFont typeface="Wingdings" panose="05000000000000000000" pitchFamily="2" charset="2"/>
              <a:buChar char="§"/>
            </a:pPr>
            <a:r>
              <a:rPr lang="en-US" sz="1800">
                <a:cs typeface="Arial"/>
              </a:rPr>
              <a:t>Flexible Services </a:t>
            </a:r>
          </a:p>
          <a:p>
            <a:pPr marL="789495" lvl="4" indent="-231775">
              <a:spcAft>
                <a:spcPts val="200"/>
              </a:spcAft>
              <a:buClrTx/>
              <a:buSzPct val="100000"/>
              <a:buFont typeface="Wingdings" panose="05000000000000000000" pitchFamily="2" charset="2"/>
              <a:buChar char="§"/>
            </a:pPr>
            <a:r>
              <a:rPr lang="en-US" sz="1800"/>
              <a:t>CPs  </a:t>
            </a:r>
          </a:p>
          <a:p>
            <a:pPr marL="789495" lvl="4" indent="-231775">
              <a:spcAft>
                <a:spcPts val="200"/>
              </a:spcAft>
              <a:buClrTx/>
              <a:buSzPct val="100000"/>
              <a:buFont typeface="Wingdings" panose="05000000000000000000" pitchFamily="2" charset="2"/>
              <a:buChar char="§"/>
            </a:pPr>
            <a:r>
              <a:rPr lang="en-US" sz="1800"/>
              <a:t>DSRIP</a:t>
            </a:r>
          </a:p>
          <a:p>
            <a:pPr marL="557720" lvl="4" indent="0">
              <a:spcAft>
                <a:spcPts val="200"/>
              </a:spcAft>
              <a:buClrTx/>
              <a:buSzPct val="100000"/>
              <a:buNone/>
            </a:pPr>
            <a:endParaRPr lang="en-US" sz="1800"/>
          </a:p>
          <a:p>
            <a:pPr marL="496570" lvl="2" indent="-231775">
              <a:spcAft>
                <a:spcPts val="200"/>
              </a:spcAft>
              <a:buClrTx/>
              <a:buSzPct val="100000"/>
              <a:buFont typeface="Wingdings" panose="05000000000000000000" pitchFamily="2" charset="2"/>
              <a:buChar char="§"/>
            </a:pPr>
            <a:r>
              <a:rPr lang="en-US" sz="1800"/>
              <a:t>Quality and member experience data: updates and trends </a:t>
            </a:r>
          </a:p>
          <a:p>
            <a:pPr marL="653733" lvl="3" indent="-231775">
              <a:spcAft>
                <a:spcPts val="200"/>
              </a:spcAft>
              <a:buClrTx/>
              <a:buSzPct val="100000"/>
              <a:buFont typeface="Wingdings" panose="05000000000000000000" pitchFamily="2" charset="2"/>
              <a:buChar char="§"/>
            </a:pPr>
            <a:r>
              <a:rPr lang="en-US" sz="1800">
                <a:cs typeface="Arial"/>
              </a:rPr>
              <a:t>Quality </a:t>
            </a:r>
          </a:p>
          <a:p>
            <a:pPr marL="653733" lvl="3" indent="-231775">
              <a:spcAft>
                <a:spcPts val="200"/>
              </a:spcAft>
              <a:buClrTx/>
              <a:buSzPct val="100000"/>
              <a:buFont typeface="Wingdings" panose="05000000000000000000" pitchFamily="2" charset="2"/>
              <a:buChar char="§"/>
            </a:pPr>
            <a:r>
              <a:rPr lang="en-US" sz="1800">
                <a:cs typeface="Arial"/>
              </a:rPr>
              <a:t>Member Experience</a:t>
            </a:r>
          </a:p>
          <a:p>
            <a:pPr marL="421958" lvl="3" indent="0">
              <a:spcAft>
                <a:spcPts val="200"/>
              </a:spcAft>
              <a:buClrTx/>
              <a:buSzPct val="100000"/>
              <a:buNone/>
            </a:pPr>
            <a:endParaRPr lang="en-US" sz="1800"/>
          </a:p>
          <a:p>
            <a:pPr marL="496570" lvl="2" indent="-231775">
              <a:spcAft>
                <a:spcPts val="200"/>
              </a:spcAft>
              <a:buClrTx/>
              <a:buSzPct val="100000"/>
              <a:buFont typeface="Wingdings" panose="05000000000000000000" pitchFamily="2" charset="2"/>
              <a:buChar char="§"/>
            </a:pPr>
            <a:r>
              <a:rPr lang="en-US" sz="1800"/>
              <a:t>Cost data: update and trends</a:t>
            </a:r>
          </a:p>
          <a:p>
            <a:pPr marL="1270" lvl="1" indent="0">
              <a:spcAft>
                <a:spcPts val="200"/>
              </a:spcAft>
              <a:buClrTx/>
              <a:buSzPct val="100000"/>
              <a:buNone/>
            </a:pPr>
            <a:endParaRPr lang="en-US" sz="1800" b="1">
              <a:cs typeface="Arial"/>
            </a:endParaRPr>
          </a:p>
          <a:p>
            <a:pPr marL="233045" lvl="1" indent="-231775">
              <a:spcAft>
                <a:spcPts val="200"/>
              </a:spcAft>
              <a:buClrTx/>
              <a:buSzPct val="100000"/>
              <a:buFont typeface="Wingdings" panose="05000000000000000000" pitchFamily="2" charset="2"/>
              <a:buChar char="§"/>
            </a:pPr>
            <a:r>
              <a:rPr lang="en-US" sz="1800"/>
              <a:t>Current 1115 Demonstration and Opportunity for Feedback and Questions</a:t>
            </a:r>
            <a:endParaRPr lang="en-US" sz="1800">
              <a:cs typeface="Arial"/>
            </a:endParaRPr>
          </a:p>
        </p:txBody>
      </p:sp>
    </p:spTree>
    <p:extLst>
      <p:ext uri="{BB962C8B-B14F-4D97-AF65-F5344CB8AC3E}">
        <p14:creationId xmlns:p14="http://schemas.microsoft.com/office/powerpoint/2010/main" val="36831946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Delivery System Reform: ACOs</a:t>
            </a:r>
          </a:p>
        </p:txBody>
      </p:sp>
      <p:sp>
        <p:nvSpPr>
          <p:cNvPr id="4" name="TextBox 3"/>
          <p:cNvSpPr txBox="1"/>
          <p:nvPr/>
        </p:nvSpPr>
        <p:spPr>
          <a:xfrm>
            <a:off x="240064" y="697415"/>
            <a:ext cx="8486685" cy="5645854"/>
          </a:xfrm>
          <a:prstGeom prst="rect">
            <a:avLst/>
          </a:prstGeom>
          <a:noFill/>
        </p:spPr>
        <p:txBody>
          <a:bodyPr wrap="square" lIns="89611" tIns="44806" rIns="89611" bIns="44806" rtlCol="0" anchor="t">
            <a:spAutoFit/>
          </a:bodyPr>
          <a:lstStyle/>
          <a:p>
            <a:pPr marL="1270" lvl="1"/>
            <a:r>
              <a:rPr lang="en-US" b="1">
                <a:latin typeface="Arial"/>
                <a:cs typeface="Arial"/>
              </a:rPr>
              <a:t>In 2021, ACOs continued to deal with impacts of the COVID-19 pandemic </a:t>
            </a:r>
            <a:r>
              <a:rPr lang="en-US">
                <a:latin typeface="Arial"/>
                <a:cs typeface="Arial"/>
              </a:rPr>
              <a:t>which brought with it increased enrollments, efforts to re-engage members in normal care, and the launch of the COVID vaccine. A few themes emerged during this period: </a:t>
            </a:r>
            <a:endParaRPr lang="en-US" b="1"/>
          </a:p>
          <a:p>
            <a:pPr marL="1270" lvl="1"/>
            <a:endParaRPr lang="en-US" altLang="ko-KR">
              <a:ea typeface="Gulim" pitchFamily="34" charset="-127"/>
              <a:cs typeface="Arial" charset="0"/>
            </a:endParaRPr>
          </a:p>
          <a:p>
            <a:pPr marL="625475" lvl="2" indent="-342900">
              <a:spcBef>
                <a:spcPts val="600"/>
              </a:spcBef>
              <a:buAutoNum type="arabicPeriod"/>
            </a:pPr>
            <a:r>
              <a:rPr lang="en-US" altLang="ko-KR" sz="1600">
                <a:latin typeface="Arial"/>
                <a:ea typeface="Gulim"/>
                <a:cs typeface="Arial"/>
              </a:rPr>
              <a:t>ACOs </a:t>
            </a:r>
            <a:r>
              <a:rPr lang="en-US" altLang="ko-KR">
                <a:latin typeface="Arial"/>
                <a:ea typeface="Gulim"/>
                <a:cs typeface="Arial"/>
              </a:rPr>
              <a:t>retained</a:t>
            </a:r>
            <a:r>
              <a:rPr lang="en-US" altLang="ko-KR" sz="1600">
                <a:latin typeface="Arial"/>
                <a:ea typeface="Gulim"/>
                <a:cs typeface="Arial"/>
              </a:rPr>
              <a:t> members and </a:t>
            </a:r>
            <a:r>
              <a:rPr lang="en-US" altLang="ko-KR" sz="1600" b="1">
                <a:latin typeface="Arial"/>
                <a:ea typeface="Gulim"/>
                <a:cs typeface="Arial"/>
              </a:rPr>
              <a:t>increased enrollment </a:t>
            </a:r>
            <a:r>
              <a:rPr lang="en-US" altLang="ko-KR" b="1">
                <a:latin typeface="Arial"/>
                <a:ea typeface="Gulim"/>
                <a:cs typeface="Arial"/>
              </a:rPr>
              <a:t>over the course of 2021,</a:t>
            </a:r>
            <a:r>
              <a:rPr lang="en-US" altLang="ko-KR" sz="1600">
                <a:latin typeface="Arial"/>
                <a:ea typeface="Gulim"/>
                <a:cs typeface="Arial"/>
              </a:rPr>
              <a:t> </a:t>
            </a:r>
            <a:r>
              <a:rPr lang="en-US" altLang="ko-KR">
                <a:latin typeface="Arial"/>
                <a:ea typeface="Gulim"/>
                <a:cs typeface="Arial"/>
              </a:rPr>
              <a:t>growing to a total average enrollment of 1,115,230 (13% growth over year-end 2020).</a:t>
            </a:r>
            <a:endParaRPr lang="en-US" altLang="ko-KR" sz="1600">
              <a:latin typeface="Arial"/>
              <a:ea typeface="Gulim"/>
              <a:cs typeface="Arial"/>
            </a:endParaRPr>
          </a:p>
          <a:p>
            <a:pPr marL="625475" lvl="2" indent="-342900">
              <a:spcBef>
                <a:spcPts val="600"/>
              </a:spcBef>
              <a:buAutoNum type="arabicPeriod"/>
            </a:pPr>
            <a:r>
              <a:rPr lang="en-US" altLang="ko-KR" sz="1600">
                <a:latin typeface="Arial"/>
                <a:ea typeface="Gulim"/>
                <a:cs typeface="Arial"/>
              </a:rPr>
              <a:t>The ACO </a:t>
            </a:r>
            <a:r>
              <a:rPr lang="en-US" altLang="ko-KR">
                <a:latin typeface="Arial"/>
                <a:ea typeface="Gulim"/>
                <a:cs typeface="Arial"/>
              </a:rPr>
              <a:t>program </a:t>
            </a:r>
            <a:r>
              <a:rPr lang="en-US" altLang="ko-KR" b="1">
                <a:latin typeface="Arial"/>
                <a:ea typeface="Gulim"/>
                <a:cs typeface="Arial"/>
              </a:rPr>
              <a:t>continued to see</a:t>
            </a:r>
            <a:r>
              <a:rPr lang="en-US" altLang="ko-KR" sz="1600" b="1">
                <a:latin typeface="Arial"/>
                <a:ea typeface="Gulim"/>
                <a:cs typeface="Arial"/>
              </a:rPr>
              <a:t> utilization declines from 2019 to 2021 </a:t>
            </a:r>
            <a:r>
              <a:rPr lang="en-US" altLang="ko-KR" sz="1600">
                <a:latin typeface="Arial"/>
                <a:ea typeface="Gulim"/>
                <a:cs typeface="Arial"/>
              </a:rPr>
              <a:t>driven by ongoing impacts of the pandemic. However, some utilization increases from 2020, including in ED, outpatient hospital, and primary care, demonstrated the </a:t>
            </a:r>
            <a:r>
              <a:rPr lang="en-US" altLang="ko-KR" sz="1600" b="1">
                <a:latin typeface="Arial"/>
                <a:ea typeface="Gulim"/>
                <a:cs typeface="Arial"/>
              </a:rPr>
              <a:t>return of some more typical care patterns as the pandemic continued</a:t>
            </a:r>
            <a:r>
              <a:rPr lang="en-US" altLang="ko-KR" sz="1600">
                <a:latin typeface="Arial"/>
                <a:ea typeface="Gulim"/>
                <a:cs typeface="Arial"/>
              </a:rPr>
              <a:t>.</a:t>
            </a:r>
            <a:r>
              <a:rPr lang="en-US" altLang="ko-KR">
                <a:latin typeface="Arial"/>
                <a:ea typeface="Gulim"/>
                <a:cs typeface="Arial"/>
              </a:rPr>
              <a:t> </a:t>
            </a:r>
            <a:endParaRPr lang="en-US" altLang="ko-KR" sz="1600">
              <a:latin typeface="Arial"/>
              <a:ea typeface="Gulim"/>
              <a:cs typeface="Arial"/>
            </a:endParaRPr>
          </a:p>
          <a:p>
            <a:pPr marL="625475" lvl="2" indent="-342900">
              <a:spcBef>
                <a:spcPts val="600"/>
              </a:spcBef>
              <a:buAutoNum type="arabicPeriod"/>
            </a:pPr>
            <a:r>
              <a:rPr lang="en-US" b="1">
                <a:latin typeface="Arial "/>
              </a:rPr>
              <a:t>ACOs continued pivoting programs in response to the evolving impacts of the pandemic. </a:t>
            </a:r>
            <a:r>
              <a:rPr lang="en-US">
                <a:latin typeface="Arial "/>
              </a:rPr>
              <a:t>In particular, ACOs rolled out initiatives to vaccinate members for COVID and to address BH ED boarding.</a:t>
            </a:r>
          </a:p>
          <a:p>
            <a:pPr marL="625475" lvl="2" indent="-342900">
              <a:spcBef>
                <a:spcPts val="600"/>
              </a:spcBef>
              <a:buAutoNum type="arabicPeriod"/>
            </a:pPr>
            <a:r>
              <a:rPr lang="en-US">
                <a:latin typeface="Arial"/>
                <a:ea typeface="Gulim"/>
                <a:cs typeface="Arial"/>
              </a:rPr>
              <a:t>With DSRIP dollars declining (as planned in the fourth of five years of the DSRIP program), ACOs further adapted their population health strategies and made ongoing </a:t>
            </a:r>
            <a:r>
              <a:rPr lang="en-US" b="1">
                <a:latin typeface="Arial"/>
                <a:ea typeface="Gulim"/>
                <a:cs typeface="Arial"/>
              </a:rPr>
              <a:t>funding decisions based on demonstrated outcomes and experience of their DSRIP </a:t>
            </a:r>
            <a:r>
              <a:rPr lang="en-US" sz="1600" b="1">
                <a:solidFill>
                  <a:srgbClr val="000000"/>
                </a:solidFill>
                <a:latin typeface="Arial"/>
                <a:ea typeface="ＭＳ Ｐゴシック"/>
              </a:rPr>
              <a:t>programs.</a:t>
            </a:r>
            <a:endParaRPr lang="en-US">
              <a:latin typeface="Arial"/>
              <a:ea typeface="Gulim"/>
              <a:cs typeface="Arial"/>
            </a:endParaRPr>
          </a:p>
          <a:p>
            <a:pPr marL="628650" lvl="2" indent="-342900">
              <a:spcBef>
                <a:spcPts val="600"/>
              </a:spcBef>
              <a:buFont typeface="+mj-lt"/>
              <a:buAutoNum type="arabicPeriod"/>
            </a:pPr>
            <a:r>
              <a:rPr lang="en-US">
                <a:latin typeface="Arial"/>
                <a:ea typeface="Gulim"/>
                <a:cs typeface="Arial"/>
              </a:rPr>
              <a:t>ACOs made </a:t>
            </a:r>
            <a:r>
              <a:rPr lang="en-US" b="1">
                <a:latin typeface="Arial"/>
                <a:cs typeface="Arial"/>
              </a:rPr>
              <a:t>rapid and substantial growth in the second year of the </a:t>
            </a:r>
            <a:r>
              <a:rPr lang="en-US" b="1">
                <a:latin typeface="Arial"/>
                <a:ea typeface="Gulim"/>
                <a:cs typeface="Arial"/>
              </a:rPr>
              <a:t>Flexible Services Program</a:t>
            </a:r>
            <a:r>
              <a:rPr lang="en-US">
                <a:latin typeface="Arial"/>
                <a:ea typeface="Gulim"/>
                <a:cs typeface="Arial"/>
              </a:rPr>
              <a:t>. Flexible Services quickly became a significant part of ACOs’ COVID and population health strategies, with </a:t>
            </a:r>
            <a:r>
              <a:rPr lang="en-US" b="1">
                <a:latin typeface="Arial"/>
                <a:ea typeface="Gulim"/>
                <a:cs typeface="Arial"/>
              </a:rPr>
              <a:t>s</a:t>
            </a:r>
            <a:r>
              <a:rPr lang="en-US" b="1">
                <a:latin typeface="Arial"/>
                <a:cs typeface="Arial"/>
              </a:rPr>
              <a:t>ervices provided more than doubling from 2020</a:t>
            </a:r>
            <a:endParaRPr lang="en-US" b="1">
              <a:latin typeface="Arial"/>
              <a:ea typeface="Gulim"/>
              <a:cs typeface="Arial"/>
            </a:endParaRPr>
          </a:p>
        </p:txBody>
      </p:sp>
      <p:sp>
        <p:nvSpPr>
          <p:cNvPr id="3" name="Oval 2">
            <a:extLst>
              <a:ext uri="{FF2B5EF4-FFF2-40B4-BE49-F238E27FC236}">
                <a16:creationId xmlns:a16="http://schemas.microsoft.com/office/drawing/2014/main" id="{14D94890-7C57-ED19-4F23-FF8EEE500722}"/>
              </a:ext>
            </a:extLst>
          </p:cNvPr>
          <p:cNvSpPr/>
          <p:nvPr/>
        </p:nvSpPr>
        <p:spPr>
          <a:xfrm>
            <a:off x="525077" y="1793287"/>
            <a:ext cx="295564" cy="295564"/>
          </a:xfrm>
          <a:prstGeom prst="ellipse">
            <a:avLst/>
          </a:prstGeom>
          <a:ln>
            <a:solidFill>
              <a:schemeClr val="accent5"/>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b="1">
                <a:solidFill>
                  <a:schemeClr val="tx1"/>
                </a:solidFill>
              </a:rPr>
              <a:t>1</a:t>
            </a:r>
          </a:p>
        </p:txBody>
      </p:sp>
      <p:sp>
        <p:nvSpPr>
          <p:cNvPr id="6" name="Oval 5">
            <a:extLst>
              <a:ext uri="{FF2B5EF4-FFF2-40B4-BE49-F238E27FC236}">
                <a16:creationId xmlns:a16="http://schemas.microsoft.com/office/drawing/2014/main" id="{02B232A9-BDC7-AAE5-5334-B2264DF6BE77}"/>
              </a:ext>
            </a:extLst>
          </p:cNvPr>
          <p:cNvSpPr/>
          <p:nvPr/>
        </p:nvSpPr>
        <p:spPr>
          <a:xfrm>
            <a:off x="525077" y="2334680"/>
            <a:ext cx="295564" cy="295564"/>
          </a:xfrm>
          <a:prstGeom prst="ellipse">
            <a:avLst/>
          </a:prstGeom>
          <a:ln>
            <a:solidFill>
              <a:schemeClr val="accent5"/>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b="1">
                <a:solidFill>
                  <a:schemeClr val="tx1"/>
                </a:solidFill>
              </a:rPr>
              <a:t>2</a:t>
            </a:r>
          </a:p>
        </p:txBody>
      </p:sp>
      <p:sp>
        <p:nvSpPr>
          <p:cNvPr id="7" name="Oval 6">
            <a:extLst>
              <a:ext uri="{FF2B5EF4-FFF2-40B4-BE49-F238E27FC236}">
                <a16:creationId xmlns:a16="http://schemas.microsoft.com/office/drawing/2014/main" id="{1C821ED2-DE79-0CB3-B2B9-DB7A0D5443D9}"/>
              </a:ext>
            </a:extLst>
          </p:cNvPr>
          <p:cNvSpPr/>
          <p:nvPr/>
        </p:nvSpPr>
        <p:spPr>
          <a:xfrm>
            <a:off x="525077" y="3368274"/>
            <a:ext cx="295564" cy="295564"/>
          </a:xfrm>
          <a:prstGeom prst="ellipse">
            <a:avLst/>
          </a:prstGeom>
          <a:ln>
            <a:solidFill>
              <a:schemeClr val="accent5"/>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b="1">
                <a:solidFill>
                  <a:schemeClr val="tx1"/>
                </a:solidFill>
              </a:rPr>
              <a:t>3</a:t>
            </a:r>
          </a:p>
        </p:txBody>
      </p:sp>
      <p:sp>
        <p:nvSpPr>
          <p:cNvPr id="8" name="Oval 7">
            <a:extLst>
              <a:ext uri="{FF2B5EF4-FFF2-40B4-BE49-F238E27FC236}">
                <a16:creationId xmlns:a16="http://schemas.microsoft.com/office/drawing/2014/main" id="{4780B89D-80EA-6402-B036-FE19600F80E6}"/>
              </a:ext>
            </a:extLst>
          </p:cNvPr>
          <p:cNvSpPr/>
          <p:nvPr/>
        </p:nvSpPr>
        <p:spPr>
          <a:xfrm>
            <a:off x="538758" y="4179917"/>
            <a:ext cx="295564" cy="295564"/>
          </a:xfrm>
          <a:prstGeom prst="ellipse">
            <a:avLst/>
          </a:prstGeom>
          <a:ln>
            <a:solidFill>
              <a:schemeClr val="accent5"/>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b="1">
                <a:solidFill>
                  <a:schemeClr val="tx1"/>
                </a:solidFill>
              </a:rPr>
              <a:t>4</a:t>
            </a:r>
          </a:p>
        </p:txBody>
      </p:sp>
      <p:sp>
        <p:nvSpPr>
          <p:cNvPr id="9" name="Oval 8">
            <a:extLst>
              <a:ext uri="{FF2B5EF4-FFF2-40B4-BE49-F238E27FC236}">
                <a16:creationId xmlns:a16="http://schemas.microsoft.com/office/drawing/2014/main" id="{D2E9C46F-7C41-7D50-A069-CD831A88CA44}"/>
              </a:ext>
            </a:extLst>
          </p:cNvPr>
          <p:cNvSpPr/>
          <p:nvPr/>
        </p:nvSpPr>
        <p:spPr>
          <a:xfrm>
            <a:off x="538758" y="5158442"/>
            <a:ext cx="281883" cy="295564"/>
          </a:xfrm>
          <a:prstGeom prst="ellipse">
            <a:avLst/>
          </a:prstGeom>
          <a:ln>
            <a:solidFill>
              <a:schemeClr val="accent5"/>
            </a:solid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algn="ctr"/>
            <a:r>
              <a:rPr lang="en-US" b="1">
                <a:solidFill>
                  <a:schemeClr val="tx1"/>
                </a:solidFill>
                <a:cs typeface="Arial"/>
              </a:rPr>
              <a:t>5</a:t>
            </a:r>
          </a:p>
        </p:txBody>
      </p:sp>
    </p:spTree>
    <p:extLst>
      <p:ext uri="{BB962C8B-B14F-4D97-AF65-F5344CB8AC3E}">
        <p14:creationId xmlns:p14="http://schemas.microsoft.com/office/powerpoint/2010/main" val="8338639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Object 20" hidden="1">
            <a:extLst>
              <a:ext uri="{FF2B5EF4-FFF2-40B4-BE49-F238E27FC236}">
                <a16:creationId xmlns:a16="http://schemas.microsoft.com/office/drawing/2014/main" id="{B83E7A77-5C74-4E1E-BE2A-9DBAD69C7EB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5" progId="TCLayout.ActiveDocument.1">
                  <p:embed/>
                </p:oleObj>
              </mc:Choice>
              <mc:Fallback>
                <p:oleObj name="think-cell Slide" r:id="rId4" imgW="592" imgH="595" progId="TCLayout.ActiveDocument.1">
                  <p:embed/>
                  <p:pic>
                    <p:nvPicPr>
                      <p:cNvPr id="21" name="Object 20" hidden="1">
                        <a:extLst>
                          <a:ext uri="{FF2B5EF4-FFF2-40B4-BE49-F238E27FC236}">
                            <a16:creationId xmlns:a16="http://schemas.microsoft.com/office/drawing/2014/main" id="{B83E7A77-5C74-4E1E-BE2A-9DBAD69C7EB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591614B-DEB5-4465-AD95-2BFDF6410EB6}"/>
              </a:ext>
            </a:extLst>
          </p:cNvPr>
          <p:cNvSpPr>
            <a:spLocks noGrp="1"/>
          </p:cNvSpPr>
          <p:nvPr>
            <p:ph type="title"/>
          </p:nvPr>
        </p:nvSpPr>
        <p:spPr>
          <a:xfrm>
            <a:off x="94268" y="103555"/>
            <a:ext cx="7892882" cy="553998"/>
          </a:xfrm>
        </p:spPr>
        <p:txBody>
          <a:bodyPr vert="horz"/>
          <a:lstStyle/>
          <a:p>
            <a:pPr marL="338138"/>
            <a:r>
              <a:rPr lang="en-US"/>
              <a:t>There Were Significant Market-Level Utilization Shifts When Comparing 2019 to 2021 </a:t>
            </a:r>
          </a:p>
        </p:txBody>
      </p:sp>
      <p:sp>
        <p:nvSpPr>
          <p:cNvPr id="7" name="TextBox 6">
            <a:extLst>
              <a:ext uri="{FF2B5EF4-FFF2-40B4-BE49-F238E27FC236}">
                <a16:creationId xmlns:a16="http://schemas.microsoft.com/office/drawing/2014/main" id="{2C4774F5-AAB2-4229-BEAB-9A2C79161D12}"/>
              </a:ext>
            </a:extLst>
          </p:cNvPr>
          <p:cNvSpPr txBox="1"/>
          <p:nvPr/>
        </p:nvSpPr>
        <p:spPr>
          <a:xfrm>
            <a:off x="49784" y="5988103"/>
            <a:ext cx="8765742" cy="398264"/>
          </a:xfrm>
          <a:prstGeom prst="rect">
            <a:avLst/>
          </a:prstGeom>
          <a:noFill/>
        </p:spPr>
        <p:txBody>
          <a:bodyPr wrap="square" lIns="89611" tIns="44806" rIns="89611" bIns="44806" rtlCol="0" anchor="t">
            <a:spAutoFit/>
          </a:bodyPr>
          <a:lstStyle/>
          <a:p>
            <a:pPr marL="1270"/>
            <a:r>
              <a:rPr lang="en-US" sz="1000">
                <a:latin typeface="Arial"/>
                <a:cs typeface="Arial"/>
              </a:rPr>
              <a:t>*Includes in-person visits and visits delivered via telehealth. Includes ACO, MCO and PCC Plan utilization.  </a:t>
            </a:r>
          </a:p>
          <a:p>
            <a:pPr marL="1270"/>
            <a:r>
              <a:rPr lang="en-US" sz="1000" u="sng">
                <a:latin typeface="Arial"/>
                <a:cs typeface="Arial"/>
              </a:rPr>
              <a:t>Note</a:t>
            </a:r>
            <a:r>
              <a:rPr lang="en-US" sz="1000">
                <a:latin typeface="Arial"/>
                <a:cs typeface="Arial"/>
              </a:rPr>
              <a:t>: Utilization trends do </a:t>
            </a:r>
            <a:r>
              <a:rPr lang="en-US" sz="1000" u="sng">
                <a:latin typeface="Arial"/>
                <a:cs typeface="Arial"/>
              </a:rPr>
              <a:t>not</a:t>
            </a:r>
            <a:r>
              <a:rPr lang="en-US" sz="1000">
                <a:latin typeface="Arial"/>
                <a:cs typeface="Arial"/>
              </a:rPr>
              <a:t> reflect the impact of temporary rate increases implemented in response to the COVID-19 PHE</a:t>
            </a:r>
          </a:p>
        </p:txBody>
      </p:sp>
      <p:sp>
        <p:nvSpPr>
          <p:cNvPr id="10" name="TextBox 9">
            <a:extLst>
              <a:ext uri="{FF2B5EF4-FFF2-40B4-BE49-F238E27FC236}">
                <a16:creationId xmlns:a16="http://schemas.microsoft.com/office/drawing/2014/main" id="{46FA610D-3A16-47DE-B83E-50C2ECBB2F80}"/>
              </a:ext>
            </a:extLst>
          </p:cNvPr>
          <p:cNvSpPr txBox="1"/>
          <p:nvPr/>
        </p:nvSpPr>
        <p:spPr>
          <a:xfrm>
            <a:off x="315634" y="812296"/>
            <a:ext cx="8330170" cy="2444978"/>
          </a:xfrm>
          <a:prstGeom prst="rect">
            <a:avLst/>
          </a:prstGeom>
          <a:noFill/>
        </p:spPr>
        <p:txBody>
          <a:bodyPr wrap="square" lIns="89611" tIns="44806" rIns="89611" bIns="44806" rtlCol="0" anchor="t">
            <a:spAutoFit/>
          </a:bodyPr>
          <a:lstStyle/>
          <a:p>
            <a:pPr marL="172720" indent="-171450">
              <a:spcAft>
                <a:spcPts val="600"/>
              </a:spcAft>
              <a:buFont typeface="Arial" panose="020B0604020202020204" pitchFamily="34" charset="0"/>
              <a:buChar char="•"/>
            </a:pPr>
            <a:r>
              <a:rPr lang="en-US" sz="1300">
                <a:latin typeface="Arial"/>
                <a:cs typeface="Arial"/>
              </a:rPr>
              <a:t>Most services continue to see utilization declines from 2019, </a:t>
            </a:r>
            <a:r>
              <a:rPr lang="en-US" sz="1300" b="1">
                <a:latin typeface="Arial"/>
                <a:cs typeface="Arial"/>
              </a:rPr>
              <a:t>ranging from -4% to -25%. </a:t>
            </a:r>
          </a:p>
          <a:p>
            <a:pPr marL="629332" lvl="1" indent="-171450">
              <a:spcAft>
                <a:spcPts val="600"/>
              </a:spcAft>
              <a:buFont typeface="Arial" panose="020B0604020202020204" pitchFamily="34" charset="0"/>
              <a:buChar char="•"/>
            </a:pPr>
            <a:r>
              <a:rPr lang="en-US" sz="1300">
                <a:latin typeface="Arial"/>
                <a:cs typeface="Arial"/>
              </a:rPr>
              <a:t>Urgent Care saw a 61% increase due to removal of referral requirements for certain plans and overall changes in patterns of care. </a:t>
            </a:r>
          </a:p>
          <a:p>
            <a:pPr marL="172720" indent="-171450">
              <a:spcAft>
                <a:spcPts val="600"/>
              </a:spcAft>
              <a:buFont typeface="Arial" panose="020B0604020202020204" pitchFamily="34" charset="0"/>
              <a:buChar char="•"/>
            </a:pPr>
            <a:r>
              <a:rPr lang="en-US" sz="1300">
                <a:latin typeface="Arial"/>
                <a:cs typeface="Arial"/>
              </a:rPr>
              <a:t>The utilization rates below reflect </a:t>
            </a:r>
            <a:r>
              <a:rPr lang="en-US" sz="1300" b="1">
                <a:latin typeface="Arial"/>
                <a:cs typeface="Arial"/>
              </a:rPr>
              <a:t>ongoing pandemic impacts </a:t>
            </a:r>
            <a:r>
              <a:rPr lang="en-US" sz="1300">
                <a:latin typeface="Arial"/>
                <a:cs typeface="Arial"/>
              </a:rPr>
              <a:t>(e.g., </a:t>
            </a:r>
            <a:r>
              <a:rPr lang="en-US" sz="1300">
                <a:latin typeface="+mj-lt"/>
                <a:ea typeface="Times New Roman" panose="02020603050405020304" pitchFamily="18" charset="0"/>
              </a:rPr>
              <a:t>holds on elective procedures</a:t>
            </a:r>
            <a:r>
              <a:rPr lang="en-US" sz="1300">
                <a:latin typeface="Arial"/>
                <a:cs typeface="Arial"/>
              </a:rPr>
              <a:t> during COVID spikes and overall lower acuity of the population).</a:t>
            </a:r>
            <a:endParaRPr lang="en-US" sz="1300" b="1">
              <a:latin typeface="Arial"/>
              <a:cs typeface="Arial"/>
            </a:endParaRPr>
          </a:p>
          <a:p>
            <a:pPr marL="172720" indent="-171450">
              <a:spcAft>
                <a:spcPts val="600"/>
              </a:spcAft>
              <a:buFont typeface="Arial" panose="020B0604020202020204" pitchFamily="34" charset="0"/>
              <a:buChar char="•"/>
            </a:pPr>
            <a:r>
              <a:rPr lang="en-US" sz="1300">
                <a:latin typeface="Arial"/>
                <a:cs typeface="Arial"/>
              </a:rPr>
              <a:t>While rates are generally down from 2019, </a:t>
            </a:r>
            <a:r>
              <a:rPr lang="en-US" sz="1300" b="1">
                <a:latin typeface="Arial"/>
                <a:cs typeface="Arial"/>
              </a:rPr>
              <a:t>some services are seeing increases over 2020 including ED, Outpatient Hospital, and Primary Care with increases of 5%, 24%, and 9%</a:t>
            </a:r>
            <a:r>
              <a:rPr lang="en-US" sz="1300">
                <a:latin typeface="Arial"/>
                <a:cs typeface="Arial"/>
              </a:rPr>
              <a:t>, </a:t>
            </a:r>
            <a:r>
              <a:rPr lang="en-US" sz="1300" b="1">
                <a:latin typeface="Arial"/>
                <a:cs typeface="Arial"/>
              </a:rPr>
              <a:t>respectively. </a:t>
            </a:r>
            <a:r>
              <a:rPr lang="en-US" sz="1300">
                <a:latin typeface="Arial"/>
                <a:cs typeface="Arial"/>
              </a:rPr>
              <a:t>This indicates a return of some normal care as the impact of the pandemic lessened. </a:t>
            </a:r>
            <a:endParaRPr lang="en-US" sz="1300" b="1">
              <a:latin typeface="Arial"/>
              <a:cs typeface="Arial"/>
            </a:endParaRPr>
          </a:p>
          <a:p>
            <a:pPr marL="172720" indent="-171450">
              <a:buFont typeface="Arial" panose="020B0604020202020204" pitchFamily="34" charset="0"/>
              <a:buChar char="•"/>
            </a:pPr>
            <a:endParaRPr lang="en-US" sz="1300" b="1">
              <a:cs typeface="Arial"/>
            </a:endParaRPr>
          </a:p>
          <a:p>
            <a:pPr marL="1270"/>
            <a:endParaRPr lang="en-US">
              <a:cs typeface="Arial" charset="0"/>
            </a:endParaRPr>
          </a:p>
        </p:txBody>
      </p:sp>
      <p:sp>
        <p:nvSpPr>
          <p:cNvPr id="8" name="Oval 7">
            <a:extLst>
              <a:ext uri="{FF2B5EF4-FFF2-40B4-BE49-F238E27FC236}">
                <a16:creationId xmlns:a16="http://schemas.microsoft.com/office/drawing/2014/main" id="{F22D5A73-D30B-00F8-3D32-76104326E5BA}"/>
              </a:ext>
            </a:extLst>
          </p:cNvPr>
          <p:cNvSpPr/>
          <p:nvPr/>
        </p:nvSpPr>
        <p:spPr>
          <a:xfrm>
            <a:off x="135209" y="97458"/>
            <a:ext cx="295564" cy="295564"/>
          </a:xfrm>
          <a:prstGeom prst="ellipse">
            <a:avLst/>
          </a:prstGeom>
          <a:ln>
            <a:solidFill>
              <a:schemeClr val="accent5"/>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b="1">
                <a:solidFill>
                  <a:schemeClr val="tx1"/>
                </a:solidFill>
              </a:rPr>
              <a:t>2</a:t>
            </a:r>
          </a:p>
        </p:txBody>
      </p:sp>
      <p:graphicFrame>
        <p:nvGraphicFramePr>
          <p:cNvPr id="11" name="Chart 10">
            <a:extLst>
              <a:ext uri="{FF2B5EF4-FFF2-40B4-BE49-F238E27FC236}">
                <a16:creationId xmlns:a16="http://schemas.microsoft.com/office/drawing/2014/main" id="{80F32591-D71A-4551-8AE0-F205B4AD6D83}"/>
              </a:ext>
            </a:extLst>
          </p:cNvPr>
          <p:cNvGraphicFramePr>
            <a:graphicFrameLocks/>
          </p:cNvGraphicFramePr>
          <p:nvPr/>
        </p:nvGraphicFramePr>
        <p:xfrm>
          <a:off x="49784" y="3043516"/>
          <a:ext cx="8861870" cy="2865663"/>
        </p:xfrm>
        <a:graphic>
          <a:graphicData uri="http://schemas.openxmlformats.org/drawingml/2006/chart">
            <c:chart xmlns:c="http://schemas.openxmlformats.org/drawingml/2006/chart" xmlns:r="http://schemas.openxmlformats.org/officeDocument/2006/relationships" r:id="rId6"/>
          </a:graphicData>
        </a:graphic>
      </p:graphicFrame>
      <p:sp>
        <p:nvSpPr>
          <p:cNvPr id="4" name="TextBox 3">
            <a:extLst>
              <a:ext uri="{FF2B5EF4-FFF2-40B4-BE49-F238E27FC236}">
                <a16:creationId xmlns:a16="http://schemas.microsoft.com/office/drawing/2014/main" id="{7CE16D51-0299-9BA9-35A0-00EDCADFEECA}"/>
              </a:ext>
            </a:extLst>
          </p:cNvPr>
          <p:cNvSpPr txBox="1"/>
          <p:nvPr/>
        </p:nvSpPr>
        <p:spPr>
          <a:xfrm>
            <a:off x="282991" y="2978656"/>
            <a:ext cx="4453230" cy="290542"/>
          </a:xfrm>
          <a:prstGeom prst="rect">
            <a:avLst/>
          </a:prstGeom>
          <a:noFill/>
        </p:spPr>
        <p:txBody>
          <a:bodyPr wrap="square" lIns="89611" tIns="44806" rIns="89611" bIns="44806" rtlCol="0" anchor="t">
            <a:spAutoFit/>
          </a:bodyPr>
          <a:lstStyle/>
          <a:p>
            <a:pPr marL="1270"/>
            <a:r>
              <a:rPr lang="en-US" sz="1300" b="1">
                <a:latin typeface="Arial"/>
                <a:cs typeface="Arial"/>
              </a:rPr>
              <a:t>2019-2021 Market-Level Utilization Trends</a:t>
            </a:r>
            <a:endParaRPr lang="en-US" sz="1300" b="1">
              <a:cs typeface="Arial"/>
            </a:endParaRPr>
          </a:p>
        </p:txBody>
      </p:sp>
    </p:spTree>
    <p:extLst>
      <p:ext uri="{BB962C8B-B14F-4D97-AF65-F5344CB8AC3E}">
        <p14:creationId xmlns:p14="http://schemas.microsoft.com/office/powerpoint/2010/main" val="29383873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S" val="1,2"/>
  <p:tag name="ISNEWSLIDENUMBER" val="False"/>
  <p:tag name="PREVIOUSNAME" val="C:\Users\Lauren Abel\AppData\Local\Temp\notesB98C6B\2015.01.22 Medicaid workshop 4_v22.pptx"/>
  <p:tag name="THINKCELLUNDODONOTDELETE" val="0"/>
  <p:tag name="THINKCELLPRESENTATIONDONOTDELETE" val="&lt;?xml version=&quot;1.0&quot; encoding=&quot;UTF-16&quot; standalone=&quot;yes&quot;?&gt;&lt;root reqver=&quot;27037&quot;&gt;&lt;version val=&quot;32862&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1 %#d&lt;/m_strFormatTime&gt;&lt;m_yearfmt&gt;&lt;begin val=&quot;0&quot;/&gt;&lt;end val=&quot;0&quot;/&gt;&lt;/m_yearfmt&gt;&lt;/m_precDefaultDate&gt;&lt;m_precDefaultDay&gt;&lt;m_bNumberIsYear val=&quot;0&quot;/&gt;&lt;m_strFormatTime&gt;%d&lt;/m_strFormatTime&gt;&lt;m_yearfmt&gt;&lt;begin val=&quot;0&quot;/&gt;&lt;end val=&quot;4&quot;/&gt;&lt;/m_yearfmt&gt;&lt;/m_precDefaultDay&gt;&lt;m_precDefaultWeek&gt;&lt;m_bNumberIsYear val=&quot;0&quot;/&gt;&lt;m_strFormatTime&gt;%d.&lt;/m_strFormatTime&gt;&lt;m_yearfmt&gt;&lt;begin val=&quot;0&quot;/&gt;&lt;end val=&quot;4&quot;/&gt;&lt;/m_yearfmt&gt;&lt;/m_precDefaultWeek&gt;&lt;m_precDefaultMonth&gt;&lt;m_bNumberIsYear val=&quot;0&quot;/&gt;&lt;m_strFormatTime&gt;%1&lt;/m_strFormatTime&gt;&lt;m_yearfmt&gt;&lt;begin val=&quot;0&quot;/&gt;&lt;end val=&quot;4&quot;/&gt;&lt;/m_yearfmt&gt;&lt;/m_precDefaultMonth&gt;&lt;m_precDefaultQuarter&gt;&lt;m_bNumberIsYear val=&quot;0&quot;/&gt;&lt;m_strFormatTime&gt;Q%5&lt;/m_strFormatTime&gt;&lt;m_yearfmt&gt;&lt;begin val=&quot;0&quot;/&gt;&lt;end val=&quot;4&quot;/&gt;&lt;/m_yearfmt&gt;&lt;/m_precDefaultQuarter&gt;&lt;m_precDefaultYear&gt;&lt;m_bNumberIsYear val=&quot;0&quot;/&gt;&lt;m_strFormatTime&gt;%Y&lt;/m_strFormatTime&gt;&lt;m_yearfmt&gt;&lt;begin val=&quot;0&quot;/&gt;&lt;end val=&quot;0&quot;/&gt;&lt;/m_yearfmt&gt;&lt;/m_precDefaultYear&gt;&lt;m_precDefaultFYDay&gt;&lt;m_yearfmt&gt;&lt;begin val=&quot;0&quot;/&gt;&lt;end val=&quot;4&quot;/&gt;&lt;/m_yearfmt&gt;&lt;/m_precDefaultFYDay&gt;&lt;m_precDefaultFYWeek&gt;&lt;m_yearfmt&gt;&lt;begin val=&quot;0&quot;/&gt;&lt;end val=&quot;4&quot;/&gt;&lt;/m_yearfmt&gt;&lt;/m_precDefaultFYWeek&gt;&lt;m_precDefaultFYMonth&gt;&lt;m_yearfmt&gt;&lt;begin val=&quot;0&quot;/&gt;&lt;end val=&quot;4&quot;/&gt;&lt;/m_yearfmt&gt;&lt;/m_precDefaultFYMonth&gt;&lt;m_precDefaultFYQuarter&gt;&lt;m_yearfmt&gt;&lt;begin val=&quot;0&quot;/&gt;&lt;end val=&quot;4&quot;/&gt;&lt;/m_yearfmt&gt;&lt;/m_precDefaultFYQuarter&gt;&lt;m_precDefaultFYYear&gt;&lt;m_yearfmt&gt;&lt;begin val=&quot;0&quot;/&gt;&lt;end val=&quot;4&quot;/&gt;&lt;/m_yearfmt&gt;&lt;/m_precDefaultFYYear&gt;&lt;m_mruColor&gt;&lt;m_vecMRU length=&quot;5&quot;&gt;&lt;elem m_fUsage=&quot;3.41581237466715981199E+00&quot;&gt;&lt;m_msothmcolidx val=&quot;0&quot;/&gt;&lt;m_rgb r=&quot;CC&quot; g=&quot;07&quot; b=&quot;02&quot;/&gt;&lt;/elem&gt;&lt;elem m_fUsage=&quot;1.62387053648099999315E+00&quot;&gt;&lt;m_msothmcolidx val=&quot;0&quot;/&gt;&lt;m_rgb r=&quot;32&quot; g=&quot;A0&quot; b=&quot;03&quot;/&gt;&lt;/elem&gt;&lt;elem m_fUsage=&quot;1.39259891888518416714E+00&quot;&gt;&lt;m_msothmcolidx val=&quot;0&quot;/&gt;&lt;m_rgb r=&quot;00&quot; g=&quot;32&quot; b=&quot;C8&quot;/&gt;&lt;/elem&gt;&lt;elem m_fUsage=&quot;1.00000000000000000000E+00&quot;&gt;&lt;m_msothmcolidx val=&quot;0&quot;/&gt;&lt;m_rgb r=&quot;00&quot; g=&quot;46&quot; b=&quot;A6&quot;/&gt;&lt;/elem&gt;&lt;elem m_fUsage=&quot;9.00000000000000022204E-01&quot;&gt;&lt;m_msothmcolidx val=&quot;0&quot;/&gt;&lt;m_rgb r=&quot;00&quot; g=&quot;52&quot; b=&quot;C1&quot;/&gt;&lt;/elem&gt;&lt;/m_vecMRU&gt;&lt;/m_mruColor&gt;&lt;m_eweekdayFirstOfWeek val=&quot;2&quot;/&gt;&lt;m_eweekdayFirstOfWorkweek val=&quot;2&quot;/&gt;&lt;m_eweekdayFirstOfWeekend val=&quot;7&quot;/&gt;&lt;/CPresentation&gt;&lt;/root&gt;"/>
</p:tagLst>
</file>

<file path=ppt/tags/tag10.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kXx7ml.2Tz.lBHrtAGsWyQ"/>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dXMKUsejHsuhpMt2AsIFuw"/>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M3JJLc1KrQ1jIMHbMwlFWQ"/>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M3JJLc1KrQ1jIMHbMwlFWQ"/>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KHXgijEDK5iyommLE0adsA"/>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5OzDPay8tUjPKOD.g2VfoA"/>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d9KKkA.50UgEa0f6PE5bXA"/>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rpoYqgtoh1ly5.uK5AplSw"/>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GbHuNZhnP1A8xRmbKFYmUQ"/>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WGPfhYhHPYftdRGYVzhsqQ"/>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Zrtez7LqPkE0hb3peDlZXw"/>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v6L3o.borWZb_Sqj1UFnxg"/>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Kqv3dU7F.sR9NpXhWShqhg"/>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7cXNIHfHrbe30RWddaaCpA"/>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8.WRyhgTUDZm4TCxuaJLyw"/>
</p:tagLst>
</file>

<file path=ppt/tags/tag12.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EHKc1Ag9MeuaDSk.TJXdFQ"/>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fIh243.yoHIFCroc5YGB5w"/>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Ap0f0_qtvw2rd1JcmxSbWw"/>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LzuTkQrLbIx76xmdAKm5g"/>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huzYQveSaEiTe4FfMmrokQ"/>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ZG9Ji.nGYIlCnFDTmlUCig"/>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podaHY_9EgD53dSF7vjy4w"/>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o0hzHrVMrOS0qwzH0GIwww"/>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iBLafFdKlrtyrQtXwU7.nA"/>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Q63f.MabvhqjxbzJxCc68Q"/>
</p:tagLst>
</file>

<file path=ppt/tags/tag13.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D8NwhVAyI8Fd.KcubHyI9g"/>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Ew5buZluOIowxW2S8PHflA"/>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J1NORUyuDlH44IB4BZM8Zg"/>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fwIbobtLCVRO8d4.jUQxcg"/>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5Bm3CnxcZmzkjY3O9IHDgQ"/>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IEEQKCz6matdxuepvvjEFQ"/>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odJmhaAv1k89GLCBh2sO.g"/>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OyZtc1gcQg64HAFkhWmHIQ"/>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FYoU._evhh2L0U_2mmraew"/>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CC5MpPIRUoCVmJ.OMBFrwA"/>
</p:tagLst>
</file>

<file path=ppt/tags/tag14.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fq.Fmw9IW3472VTdh8Abww"/>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jdJnjTesY9cZ8wtYBAG7rw"/>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Cr7mXrf6kSARS2yg9ZERyA"/>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z8T2O5BJ3PcuW7UVaIqk2w"/>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sNLn_I9kawoo5rFLTCt_hA"/>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emI.VNK5wsQXE4VvNHJFZA"/>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7mnyJAON4LAZm1Ma8_PWlg"/>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F5dzhbyLq0Mlie9AQnJkig"/>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25z0N7Prc3aqCkdxKvrYRg"/>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vrPnJ_IxrZYr_l7Q5lxQLg"/>
</p:tagLst>
</file>

<file path=ppt/tags/tag15.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t7hcXNkPBm4TX.k2tNgVPA"/>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kbb1pBeeR6V9bqfIcI784A"/>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wuwuyBr2B3I0zFNVe9IIrw"/>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Tcn5sdwJTbhIBhhKPArtSQ"/>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7BUWzVDRhPbMKaWJg2JkqA"/>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jq6tW2CCf0cX5uKBI9.btw"/>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5xMRvu8fDLlHsOqfmvjCGw"/>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kXx7ml.2Tz.lBHrtAGsWyQ"/>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17.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nAMZchispB7Fwns2QhDaMA"/>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waqM3SISEIKLw7bvuLj2dQ"/>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RcblEEfJJRA3Z_qO1pXbyg"/>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yKF_gv.pZbm2Rgq6p__oAQ"/>
</p:tagLst>
</file>

<file path=ppt/tags/tag3.xml><?xml version="1.0" encoding="utf-8"?>
<p:tagLst xmlns:a="http://schemas.openxmlformats.org/drawingml/2006/main" xmlns:r="http://schemas.openxmlformats.org/officeDocument/2006/relationships" xmlns:p="http://schemas.openxmlformats.org/presentationml/2006/main">
  <p:tag name="NAME" val="Moon"/>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yKF_gv.pZbm2Rgq6p__oAQ"/>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kXx7ml.2Tz.lBHrtAGsWyQ"/>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9KxAxr7joM.AkKsTHcq9yg"/>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D3QqKLdVuZjBJUbhfZxf6w"/>
</p:tagLst>
</file>

<file path=ppt/tags/tag4.xml><?xml version="1.0" encoding="utf-8"?>
<p:tagLst xmlns:a="http://schemas.openxmlformats.org/drawingml/2006/main" xmlns:r="http://schemas.openxmlformats.org/officeDocument/2006/relationships" xmlns:p="http://schemas.openxmlformats.org/presentationml/2006/main">
  <p:tag name="NAME" val="Moon"/>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oPG17HqWKIas9e7wnBMd5g"/>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QVOMbm1klINk_SkvczBH2Q"/>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T37rria3IUcmz0_w_fIF7Q"/>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tA2wzGWNyWR54WPosy_QSw"/>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KqqoqCKYZol7flvYT8MptQ"/>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X8tAoV8.2jFb8mj0PeLUlw"/>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qDsOzqwDXaTs7HEtdd2RLw"/>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Gl63CcsUjUxjEGOVjeba4A"/>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pBFJP7FOwYT_mpnJGQu_8w"/>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6Lg90Cg0ZbC8sZ_.WR5oUA"/>
</p:tagLst>
</file>

<file path=ppt/tags/tag5.xml><?xml version="1.0" encoding="utf-8"?>
<p:tagLst xmlns:a="http://schemas.openxmlformats.org/drawingml/2006/main" xmlns:r="http://schemas.openxmlformats.org/officeDocument/2006/relationships" xmlns:p="http://schemas.openxmlformats.org/presentationml/2006/main">
  <p:tag name="NAME" val="Moon"/>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5BkDuhNh6amcl0nju3AF5A"/>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BNj3o1Od_6LUUxIWoh3S3g"/>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Xml1_lEsn.ldd8g2RfoZOA"/>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e1Mpb2QMA_IOUaM7kCUTsA"/>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SG5ibC1Eqv1sQ4G.7krBBw"/>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0bJ2HHEaJaJCm0Wq3A8Yxg"/>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4bGRzidaU.BTLuOf6j_ICQ"/>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YKeCOHQfoRyNyE_Ie0Mx5g"/>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1UFa_hckpXp.YldOfudEIA"/>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etjo9RxhPXDlrxyicAagPw"/>
</p:tagLst>
</file>

<file path=ppt/tags/tag6.xml><?xml version="1.0" encoding="utf-8"?>
<p:tagLst xmlns:a="http://schemas.openxmlformats.org/drawingml/2006/main" xmlns:r="http://schemas.openxmlformats.org/officeDocument/2006/relationships" xmlns:p="http://schemas.openxmlformats.org/presentationml/2006/main">
  <p:tag name="NAME" val="Moon"/>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YtLeSVluaNvdjvgokayPA"/>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Tex2u41MdPcHsb0ib7eVg"/>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DsFCWfZcUN8ZfGn5oGBjeg"/>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uaAUq8PCZ7QGfAh3PTDfFw"/>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vVPBk4zJWwOqFz4xDmcVNQ"/>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k04T7Pjk2MNDahbbQFWdA"/>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p_d8CdHU3cz6aLQxzxfzXw"/>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3lGy2E_axMkBrrD_PPl_LQ"/>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1gL5coLRgFudLEQSrW.g2Q"/>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PlRn1MIN9ijq9ic7hdOlRA"/>
</p:tagLst>
</file>

<file path=ppt/tags/tag7.xml><?xml version="1.0" encoding="utf-8"?>
<p:tagLst xmlns:a="http://schemas.openxmlformats.org/drawingml/2006/main" xmlns:r="http://schemas.openxmlformats.org/officeDocument/2006/relationships" xmlns:p="http://schemas.openxmlformats.org/presentationml/2006/main">
  <p:tag name="NAME" val="Moon"/>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xqke0hVtQyZXSydAsp2Wjg"/>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fy67dsQTj8JFWkxAiYBq6A"/>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IikKGj6yyJt3H4NxKS9HLA"/>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j3clNyooYEGKvi2I15oJOg"/>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jQo6rSfGAS8CLiG2nP_y.A"/>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wqRnjs_m_mDFnUnqcjkjdg"/>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IUAspQwYmLTn2UDwFi2QA"/>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j3HHZ7mGlRbKqAeMCJhV4w"/>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gSopixjtn8vukLET2RVPow"/>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kXx7ml.2Tz.lBHrtAGsWyQ"/>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9Fm7BI4oLBFZoYH1z1rl_g"/>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kXx7ml.2Tz.lBHrtAGsWyQ"/>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kXx7ml.2Tz.lBHrtAGsWyQ"/>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kXx7ml.2Tz.lBHrtAGsWyQ"/>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kXx7ml.2Tz.lBHrtAGsWyQ"/>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9KxAxr7joM.AkKsTHcq9yg"/>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9KxAxr7joM.AkKsTHcq9yg"/>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9KxAxr7joM.AkKsTHcq9yg"/>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MassHealth">
  <a:themeElements>
    <a:clrScheme name="Current">
      <a:dk1>
        <a:srgbClr val="000000"/>
      </a:dk1>
      <a:lt1>
        <a:srgbClr val="FFFFFF"/>
      </a:lt1>
      <a:dk2>
        <a:srgbClr val="000000"/>
      </a:dk2>
      <a:lt2>
        <a:srgbClr val="FFFFFF"/>
      </a:lt2>
      <a:accent1>
        <a:srgbClr val="C0C0C0"/>
      </a:accent1>
      <a:accent2>
        <a:srgbClr val="4FB94F"/>
      </a:accent2>
      <a:accent3>
        <a:srgbClr val="1D954F"/>
      </a:accent3>
      <a:accent4>
        <a:srgbClr val="5E8BFF"/>
      </a:accent4>
      <a:accent5>
        <a:srgbClr val="FFCD33"/>
      </a:accent5>
      <a:accent6>
        <a:srgbClr val="808080"/>
      </a:accent6>
      <a:hlink>
        <a:srgbClr val="1D954F"/>
      </a:hlink>
      <a:folHlink>
        <a:srgbClr val="5E8BFF"/>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Current">
        <a:dk1>
          <a:srgbClr val="000000"/>
        </a:dk1>
        <a:lt1>
          <a:srgbClr val="FFFFFF"/>
        </a:lt1>
        <a:dk2>
          <a:srgbClr val="000000"/>
        </a:dk2>
        <a:lt2>
          <a:srgbClr val="FFFFFF"/>
        </a:lt2>
        <a:accent1>
          <a:srgbClr val="C0C0C0"/>
        </a:accent1>
        <a:accent2>
          <a:srgbClr val="4FB94F"/>
        </a:accent2>
        <a:accent3>
          <a:srgbClr val="1D954F"/>
        </a:accent3>
        <a:accent4>
          <a:srgbClr val="5E8BFF"/>
        </a:accent4>
        <a:accent5>
          <a:srgbClr val="FFCD33"/>
        </a:accent5>
        <a:accent6>
          <a:srgbClr val="808080"/>
        </a:accent6>
        <a:hlink>
          <a:srgbClr val="1D954F"/>
        </a:hlink>
        <a:folHlink>
          <a:srgbClr val="5E8BF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assHealth" id="{6DADE704-9A30-014C-8EBD-FCF7BB975E20}" vid="{BB0CE2CE-8563-5D43-B318-6982FA97D6C2}"/>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000000"/>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3681058a-78c6-45c7-bc37-ed8082d13ab2">
      <UserInfo>
        <DisplayName>Rossi, Melinda (EHS)</DisplayName>
        <AccountId>12</AccountId>
        <AccountType/>
      </UserInfo>
      <UserInfo>
        <DisplayName>Sing, Gary (EHS)</DisplayName>
        <AccountId>34</AccountId>
        <AccountType/>
      </UserInfo>
      <UserInfo>
        <DisplayName>Mahalingam-Dhingra, Aditya (EHS)</DisplayName>
        <AccountId>69</AccountId>
        <AccountType/>
      </UserInfo>
      <UserInfo>
        <DisplayName>Twomey, Joshua (EHS)</DisplayName>
        <AccountId>66</AccountId>
        <AccountType/>
      </UserInfo>
      <UserInfo>
        <DisplayName>Buckler, Stephanie (EHS)</DisplayName>
        <AccountId>50</AccountId>
        <AccountType/>
      </UserInfo>
      <UserInfo>
        <DisplayName>Powell, Michael (EHS)</DisplayName>
        <AccountId>49</AccountId>
        <AccountType/>
      </UserInfo>
      <UserInfo>
        <DisplayName>Lange, Tamara (EHS)</DisplayName>
        <AccountId>26</AccountId>
        <AccountType/>
      </UserInfo>
      <UserInfo>
        <DisplayName>Deane-White, Jayne (EHS)</DisplayName>
        <AccountId>40</AccountId>
        <AccountType/>
      </UserInfo>
      <UserInfo>
        <DisplayName>Melanchook, Ashley (EHS)</DisplayName>
        <AccountId>44</AccountId>
        <AccountType/>
      </UserInfo>
      <UserInfo>
        <DisplayName>Qin, Sarah (EHS)</DisplayName>
        <AccountId>46</AccountId>
        <AccountType/>
      </UserInfo>
      <UserInfo>
        <DisplayName>Dar, Mohammad (EHS)</DisplayName>
        <AccountId>13</AccountId>
        <AccountType/>
      </UserInfo>
      <UserInfo>
        <DisplayName>Garcia Davalos, Alejandro E (EHS)</DisplayName>
        <AccountId>404</AccountId>
        <AccountType/>
      </UserInfo>
      <UserInfo>
        <DisplayName>Schettini, Tatiana (EHS)</DisplayName>
        <AccountId>74</AccountId>
        <AccountType/>
      </UserInfo>
      <UserInfo>
        <DisplayName>Delorey, Kelley (EHS)</DisplayName>
        <AccountId>129</AccountId>
        <AccountType/>
      </UserInfo>
      <UserInfo>
        <DisplayName>Schwarz, Ryan (EHS)</DisplayName>
        <AccountId>64</AccountId>
        <AccountType/>
      </UserInfo>
      <UserInfo>
        <DisplayName>Farlow, Martha (EHS)</DisplayName>
        <AccountId>24</AccountId>
        <AccountType/>
      </UserInfo>
      <UserInfo>
        <DisplayName>Towey, Caitlin (EHS)</DisplayName>
        <AccountId>20</AccountId>
        <AccountType/>
      </UserInfo>
      <UserInfo>
        <DisplayName>Rich, Allison (EHS)</DisplayName>
        <AccountId>16</AccountId>
        <AccountType/>
      </UserInfo>
      <UserInfo>
        <DisplayName>zzzSeifert, Britta (EHS)</DisplayName>
        <AccountId>202</AccountId>
        <AccountType/>
      </UserInfo>
      <UserInfo>
        <DisplayName>Kaduboski, Jimmy (EHS)</DisplayName>
        <AccountId>48</AccountId>
        <AccountType/>
      </UserInfo>
      <UserInfo>
        <DisplayName>zzzHaak, John (EHS)</DisplayName>
        <AccountId>65</AccountId>
        <AccountType/>
      </UserInfo>
      <UserInfo>
        <DisplayName>Bowman, Jessica A. (EHS)</DisplayName>
        <AccountId>199</AccountId>
        <AccountType/>
      </UserInfo>
      <UserInfo>
        <DisplayName>Labkovskaia, Yuliya (EHS)</DisplayName>
        <AccountId>18</AccountId>
        <AccountType/>
      </UserInfo>
      <UserInfo>
        <DisplayName>Ly, Alice (EHS)</DisplayName>
        <AccountId>197</AccountId>
        <AccountType/>
      </UserInfo>
      <UserInfo>
        <DisplayName>Hoye, Ciara (EHS)</DisplayName>
        <AccountId>191</AccountId>
        <AccountType/>
      </UserInfo>
      <UserInfo>
        <DisplayName>Hellander, Delia (EHS)</DisplayName>
        <AccountId>334</AccountId>
        <AccountType/>
      </UserInfo>
      <UserInfo>
        <DisplayName>Lochery, Katherine (EHS)</DisplayName>
        <AccountId>30</AccountId>
        <AccountType/>
      </UserInfo>
      <UserInfo>
        <DisplayName>Freeman, Michaele (EHS)</DisplayName>
        <AccountId>128</AccountId>
        <AccountType/>
      </UserInfo>
      <UserInfo>
        <DisplayName>Sullivan, Timothy (EHS)</DisplayName>
        <AccountId>39</AccountId>
        <AccountType/>
      </UserInfo>
      <UserInfo>
        <DisplayName>zzzCassel Kraft, Amanda (EHS)</DisplayName>
        <AccountId>133</AccountId>
        <AccountType/>
      </UserInfo>
      <UserInfo>
        <DisplayName>Nash, Julia D. (EHS)</DisplayName>
        <AccountId>17</AccountId>
        <AccountType/>
      </UserInfo>
      <UserInfo>
        <DisplayName>zzzVecchione-Koval, Toni (EHS)</DisplayName>
        <AccountId>318</AccountId>
        <AccountType/>
      </UserInfo>
      <UserInfo>
        <DisplayName>zzzBart, Nina (EHS)</DisplayName>
        <AccountId>444</AccountId>
        <AccountType/>
      </UserInfo>
      <UserInfo>
        <DisplayName>Kesner, Nicole (EHS)</DisplayName>
        <AccountId>21</AccountId>
        <AccountType/>
      </UserInfo>
      <UserInfo>
        <DisplayName>Batista, Ivis (EHS)</DisplayName>
        <AccountId>358</AccountId>
        <AccountType/>
      </UserInfo>
      <UserInfo>
        <DisplayName>Sawhney, Monica (EHS)</DisplayName>
        <AccountId>160</AccountId>
        <AccountType/>
      </UserInfo>
      <UserInfo>
        <DisplayName>Konefal, Kaela (EHS)</DisplayName>
        <AccountId>85</AccountId>
        <AccountType/>
      </UserInfo>
      <UserInfo>
        <DisplayName>LaMontagne, Elizabeth M. (EHS)</DisplayName>
        <AccountId>359</AccountId>
        <AccountType/>
      </UserInfo>
      <UserInfo>
        <DisplayName>Pearson, Camille (EHS)</DisplayName>
        <AccountId>594</AccountId>
        <AccountType/>
      </UserInfo>
      <UserInfo>
        <DisplayName>Dean, Nathan (EHS)</DisplayName>
        <AccountId>306</AccountId>
        <AccountType/>
      </UserInfo>
      <UserInfo>
        <DisplayName>Healey, Ann (EHS)</DisplayName>
        <AccountId>110</AccountId>
        <AccountType/>
      </UserInfo>
      <UserInfo>
        <DisplayName>Leary, Amy (EHS)</DisplayName>
        <AccountId>455</AccountId>
        <AccountType/>
      </UserInfo>
      <UserInfo>
        <DisplayName>Haime, Vivian (EHS)</DisplayName>
        <AccountId>1231</AccountId>
        <AccountType/>
      </UserInfo>
      <UserInfo>
        <DisplayName>Nordberg, Sarah (EHS)</DisplayName>
        <AccountId>1535</AccountId>
        <AccountType/>
      </UserInfo>
    </SharedWithUsers>
    <lcf76f155ced4ddcb4097134ff3c332f xmlns="84e97cf7-d201-4266-b669-9750d8c82d63">
      <Terms xmlns="http://schemas.microsoft.com/office/infopath/2007/PartnerControls"/>
    </lcf76f155ced4ddcb4097134ff3c332f>
    <TaxCatchAll xmlns="3681058a-78c6-45c7-bc37-ed8082d13ab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8D1198CE6780C4AB0DC98B27A0894E8" ma:contentTypeVersion="16" ma:contentTypeDescription="Create a new document." ma:contentTypeScope="" ma:versionID="26881dc22c800646fc7df45d73753a62">
  <xsd:schema xmlns:xsd="http://www.w3.org/2001/XMLSchema" xmlns:xs="http://www.w3.org/2001/XMLSchema" xmlns:p="http://schemas.microsoft.com/office/2006/metadata/properties" xmlns:ns2="84e97cf7-d201-4266-b669-9750d8c82d63" xmlns:ns3="3681058a-78c6-45c7-bc37-ed8082d13ab2" targetNamespace="http://schemas.microsoft.com/office/2006/metadata/properties" ma:root="true" ma:fieldsID="ccd7b1dad01e67b1c6efba2c2316bdfc" ns2:_="" ns3:_="">
    <xsd:import namespace="84e97cf7-d201-4266-b669-9750d8c82d63"/>
    <xsd:import namespace="3681058a-78c6-45c7-bc37-ed8082d13ab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e97cf7-d201-4266-b669-9750d8c82d6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9f123c60-6d59-4beb-a46f-4c7d903a1f2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681058a-78c6-45c7-bc37-ed8082d13ab2"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be82c3e2-da09-4a4f-9a9e-999d8e3d4030}" ma:internalName="TaxCatchAll" ma:showField="CatchAllData" ma:web="3681058a-78c6-45c7-bc37-ed8082d13ab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2CFD333-A1B2-4287-9B9F-9763AF15B47B}">
  <ds:schemaRefs>
    <ds:schemaRef ds:uri="3681058a-78c6-45c7-bc37-ed8082d13ab2"/>
    <ds:schemaRef ds:uri="84e97cf7-d201-4266-b669-9750d8c82d6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2CFB58DE-F35D-4FA1-9978-D486ED3282F9}">
  <ds:schemaRefs>
    <ds:schemaRef ds:uri="3681058a-78c6-45c7-bc37-ed8082d13ab2"/>
    <ds:schemaRef ds:uri="84e97cf7-d201-4266-b669-9750d8c82d6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5AB5582-CF6E-4DC4-9955-EB0A757D03C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BSC_CF_NYS006</Template>
  <TotalTime>0</TotalTime>
  <Words>8389</Words>
  <Application>Microsoft Office PowerPoint</Application>
  <PresentationFormat>Custom</PresentationFormat>
  <Paragraphs>910</Paragraphs>
  <Slides>49</Slides>
  <Notes>32</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49</vt:i4>
      </vt:variant>
    </vt:vector>
  </HeadingPairs>
  <TitlesOfParts>
    <vt:vector size="59" baseType="lpstr">
      <vt:lpstr>Gulim</vt:lpstr>
      <vt:lpstr>MS PGothic</vt:lpstr>
      <vt:lpstr>Arial</vt:lpstr>
      <vt:lpstr>Arial </vt:lpstr>
      <vt:lpstr>Arial,Sans-Serif</vt:lpstr>
      <vt:lpstr>Calibri</vt:lpstr>
      <vt:lpstr>Courier New</vt:lpstr>
      <vt:lpstr>Wingdings</vt:lpstr>
      <vt:lpstr>1_MassHealth</vt:lpstr>
      <vt:lpstr>think-cell Slide</vt:lpstr>
      <vt:lpstr>MassHealth 1115 Demonstration Waiver and Delivery System Restructuring Progress</vt:lpstr>
      <vt:lpstr>Guidance for meeting participants</vt:lpstr>
      <vt:lpstr>Contents</vt:lpstr>
      <vt:lpstr>MassHealth Delivery System Restructuring: Background and Context</vt:lpstr>
      <vt:lpstr>ACO Caseload Increased Significantly throughout 2021</vt:lpstr>
      <vt:lpstr>Even in the Context of the COVID-19 Pandemic, MassHealth’s Restructuring Efforts Were Already Showing Early Promising Results in 2021</vt:lpstr>
      <vt:lpstr>Contents</vt:lpstr>
      <vt:lpstr>Delivery System Reform: ACOs</vt:lpstr>
      <vt:lpstr>There Were Significant Market-Level Utilization Shifts When Comparing 2019 to 2021 </vt:lpstr>
      <vt:lpstr>Members in ACOs Have Retained Higher Rates of Primary Care and Achieved Sharper Declines in Physical Health Inpatient Admissions</vt:lpstr>
      <vt:lpstr>Telehealth Utilization for Outpatient BH Services Remained Consistent while Telehealth Utilization for PCP and Other Services Declined from 2020 to 2021 for ACO and Non-ACO Members</vt:lpstr>
      <vt:lpstr>ACOs Continued to Focus on COVID Response Efforts and Rolled Out Many Initiatives to Drive Vaccination Efforts  </vt:lpstr>
      <vt:lpstr>Contents</vt:lpstr>
      <vt:lpstr>Flexible Services Program: Summary of 2021 Progress</vt:lpstr>
      <vt:lpstr>ACOs Partnered with SSOs to Offer 76 Flexible Services Programs in 2021 </vt:lpstr>
      <vt:lpstr>In 2020 and 2021, there was continuous growth in Flexible Services uptake each quarter</vt:lpstr>
      <vt:lpstr>Flexible Services: Early Promising Results</vt:lpstr>
      <vt:lpstr>Contents</vt:lpstr>
      <vt:lpstr>Community Partners: Summary of 2021 progress</vt:lpstr>
      <vt:lpstr>ED visits among BH CP members continued to decline since the start of the program</vt:lpstr>
      <vt:lpstr>In 2021, there was a 12% reduction in ED Utilization from the start of their enrollment to 13 months or more after a Care Plan among BH CP members</vt:lpstr>
      <vt:lpstr>In 2021, BH inpatient admissions continued to decline among BH CP members, reaching a 24% reduction correlated with length of enrollment in BH CPs</vt:lpstr>
      <vt:lpstr>Risk-Adjusted Total Cost of Care (rTCOC) continued to decline in 2021 the longer CP Members are engaged in the CP Program</vt:lpstr>
      <vt:lpstr>CP member engagement continued to improve during 2021</vt:lpstr>
      <vt:lpstr>Contents</vt:lpstr>
      <vt:lpstr>Overview of DSRIP Program</vt:lpstr>
      <vt:lpstr>2021 DSRIP Investments: by the Numbers</vt:lpstr>
      <vt:lpstr>Statewide Investments: by the Numbers – Workforce</vt:lpstr>
      <vt:lpstr>Statewide Investments: by the Numbers – Technical Assistance</vt:lpstr>
      <vt:lpstr>Contents</vt:lpstr>
      <vt:lpstr>Overview of 2021 Quality Data and Performance</vt:lpstr>
      <vt:lpstr>ACO Clinical Quality: 2021 Measures with Substantial Performance Drop</vt:lpstr>
      <vt:lpstr>Clinical Quality: Overview of ACO and CP Performance in 2019, 2020, and 2021</vt:lpstr>
      <vt:lpstr>CP Clinical Quality: 2020 Measures with Substantial Performance Drop</vt:lpstr>
      <vt:lpstr>Member Experience: Summary of 2019, 2020, and 2021 Results</vt:lpstr>
      <vt:lpstr>Contents</vt:lpstr>
      <vt:lpstr>Overview of 2021 Cost Data and ACO Financial Performance</vt:lpstr>
      <vt:lpstr>Total Cost of Care: Comparison across 2019, 2020, &amp; 2021</vt:lpstr>
      <vt:lpstr>Total Cost of Care: Category of Service Breakdown, 2019 vs. 2020 vs. 2021</vt:lpstr>
      <vt:lpstr>Financial Performance: Most ACOs saw financial gains in 2021, driven by decreased utilization during the PHE</vt:lpstr>
      <vt:lpstr>ACO Financial Performance Varied by Plan</vt:lpstr>
      <vt:lpstr>Contents</vt:lpstr>
      <vt:lpstr>MassHealth's 1115 demonstration extension represents a five-year $67.2 billion agreement supporting MassHealth reforms </vt:lpstr>
      <vt:lpstr>PowerPoint Presentation</vt:lpstr>
      <vt:lpstr>PowerPoint Presentation</vt:lpstr>
      <vt:lpstr>PowerPoint Presentation</vt:lpstr>
      <vt:lpstr>PowerPoint Presentation</vt:lpstr>
      <vt:lpstr>PowerPoint Presentation</vt:lpstr>
      <vt:lpstr>Q&amp;A and Opportunity for Comments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Jung Paik</dc:creator>
  <cp:lastModifiedBy>Haime, Vivian (EHS)</cp:lastModifiedBy>
  <cp:revision>1</cp:revision>
  <cp:lastPrinted>2024-01-02T03:02:54Z</cp:lastPrinted>
  <dcterms:created xsi:type="dcterms:W3CDTF">2017-10-17T02:41:15Z</dcterms:created>
  <dcterms:modified xsi:type="dcterms:W3CDTF">2024-03-20T15:33:16Z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le">
    <vt:lpwstr>Title</vt:lpwstr>
  </property>
  <property fmtid="{D5CDD505-2E9C-101B-9397-08002B2CF9AE}" pid="3" name="Final">
    <vt:bool>false</vt:bool>
  </property>
  <property fmtid="{D5CDD505-2E9C-101B-9397-08002B2CF9AE}" pid="4" name="Event">
    <vt:lpwstr/>
  </property>
  <property fmtid="{D5CDD505-2E9C-101B-9397-08002B2CF9AE}" pid="5" name="Delivery Date">
    <vt:lpwstr>Date</vt:lpwstr>
  </property>
  <property fmtid="{D5CDD505-2E9C-101B-9397-08002B2CF9AE}" pid="6" name="Office2010EditCount">
    <vt:lpwstr>1</vt:lpwstr>
  </property>
  <property fmtid="{D5CDD505-2E9C-101B-9397-08002B2CF9AE}" pid="7" name="Office2003EditCount">
    <vt:lpwstr>0</vt:lpwstr>
  </property>
  <property fmtid="{D5CDD505-2E9C-101B-9397-08002B2CF9AE}" pid="8" name="LastEditedOfficeVersion">
    <vt:lpwstr>Office2010</vt:lpwstr>
  </property>
  <property fmtid="{D5CDD505-2E9C-101B-9397-08002B2CF9AE}" pid="9" name="DocID">
    <vt:lpwstr>DOC ID</vt:lpwstr>
  </property>
  <property fmtid="{D5CDD505-2E9C-101B-9397-08002B2CF9AE}" pid="10" name="VGCompatibilityCheck Run By">
    <vt:lpwstr>Chandrasekar N</vt:lpwstr>
  </property>
  <property fmtid="{D5CDD505-2E9C-101B-9397-08002B2CF9AE}" pid="11" name="VGCompatibilityCheck Run On ">
    <vt:lpwstr>11/1/2013 12:30:02 PM</vt:lpwstr>
  </property>
  <property fmtid="{D5CDD505-2E9C-101B-9397-08002B2CF9AE}" pid="12" name="Office2010WasSaved">
    <vt:lpwstr>1</vt:lpwstr>
  </property>
  <property fmtid="{D5CDD505-2E9C-101B-9397-08002B2CF9AE}" pid="13" name="ContentTypeId">
    <vt:lpwstr>0x01010098D1198CE6780C4AB0DC98B27A0894E8</vt:lpwstr>
  </property>
  <property fmtid="{D5CDD505-2E9C-101B-9397-08002B2CF9AE}" pid="14" name="VGCompatibilityCheck Run On">
    <vt:lpwstr>11/1/2013 12:30:02 PM</vt:lpwstr>
  </property>
  <property fmtid="{D5CDD505-2E9C-101B-9397-08002B2CF9AE}" pid="15" name="MediaServiceImageTags">
    <vt:lpwstr/>
  </property>
</Properties>
</file>