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nis Heaphy" initials="DH" lastIdx="2" clrIdx="0"/>
  <p:cmAuthor id="1" name="Wendy Trafton" initials="WT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63" autoAdjust="0"/>
  </p:normalViewPr>
  <p:slideViewPr>
    <p:cSldViewPr>
      <p:cViewPr>
        <p:scale>
          <a:sx n="92" d="100"/>
          <a:sy n="92" d="100"/>
        </p:scale>
        <p:origin x="-444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9E25-FB8B-48AB-A846-3BBA807DF9DD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6E768-4F50-46D1-9079-4303D160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6E768-4F50-46D1-9079-4303D1607A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3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A7CB26-8911-475D-BAE9-0FF0FD7EDC6B}" type="datetime1">
              <a:rPr lang="en-US" smtClean="0"/>
              <a:t>10/27/2017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53A5-5BED-4D83-AABE-88BA5273F92E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8C066-E31B-4E9A-896D-FE998AAB5759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0155A-A2F9-4748-96E1-DF98EE539911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4A0DE51-4B9A-46F8-BA78-846B99F0DA86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3621-6DF5-4F17-B8DF-2CB502B680B7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B817-A4FE-46D4-90C3-070116C395C9}" type="datetime1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C1C20-A9CF-4F56-85B1-13EDBB901ACC}" type="datetime1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94BD-869A-45AE-A02C-A61482FF00B1}" type="datetime1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9AC-D68C-40C0-BCB3-A556910CEDE3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425F-8D50-43BF-9C97-A2BBE5337EF2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A26293-E0CC-451F-834E-DCD417324B5F}" type="datetime1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2015-2016 Implementation Council Work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and Discussion on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2015-2016 Implementation Council Work Plan includes:</a:t>
            </a:r>
          </a:p>
          <a:p>
            <a:pPr lvl="1"/>
            <a:r>
              <a:rPr lang="en-US" dirty="0" smtClean="0"/>
              <a:t>4 goal areas</a:t>
            </a:r>
          </a:p>
          <a:p>
            <a:pPr lvl="1"/>
            <a:r>
              <a:rPr lang="en-US" dirty="0" smtClean="0"/>
              <a:t>15 objectives</a:t>
            </a:r>
          </a:p>
          <a:p>
            <a:r>
              <a:rPr lang="en-US" dirty="0" smtClean="0"/>
              <a:t>Activities will be completed by Council members</a:t>
            </a:r>
          </a:p>
          <a:p>
            <a:r>
              <a:rPr lang="en-US" dirty="0" smtClean="0"/>
              <a:t>Identified partners will be invited to participate</a:t>
            </a:r>
          </a:p>
          <a:p>
            <a:pPr lvl="1"/>
            <a:r>
              <a:rPr lang="en-US" dirty="0" smtClean="0"/>
              <a:t>Coordination needed to ensure </a:t>
            </a:r>
            <a:r>
              <a:rPr lang="en-US" dirty="0" err="1" smtClean="0"/>
              <a:t>MassHealth</a:t>
            </a:r>
            <a:r>
              <a:rPr lang="en-US" dirty="0" smtClean="0"/>
              <a:t> and One Care plan participation</a:t>
            </a:r>
          </a:p>
        </p:txBody>
      </p:sp>
    </p:spTree>
    <p:extLst>
      <p:ext uri="{BB962C8B-B14F-4D97-AF65-F5344CB8AC3E}">
        <p14:creationId xmlns:p14="http://schemas.microsoft.com/office/powerpoint/2010/main" val="6034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/>
              <a:t>GANTT Chart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141563"/>
              </p:ext>
            </p:extLst>
          </p:nvPr>
        </p:nvGraphicFramePr>
        <p:xfrm>
          <a:off x="380998" y="990600"/>
          <a:ext cx="8305801" cy="5410200"/>
        </p:xfrm>
        <a:graphic>
          <a:graphicData uri="http://schemas.openxmlformats.org/drawingml/2006/table">
            <a:tbl>
              <a:tblPr firstRow="1" firstCol="1" bandRow="1"/>
              <a:tblGrid>
                <a:gridCol w="2033678"/>
                <a:gridCol w="386736"/>
                <a:gridCol w="336135"/>
                <a:gridCol w="363845"/>
                <a:gridCol w="349388"/>
                <a:gridCol w="366255"/>
                <a:gridCol w="343364"/>
                <a:gridCol w="412640"/>
                <a:gridCol w="412640"/>
                <a:gridCol w="412640"/>
                <a:gridCol w="412640"/>
                <a:gridCol w="412640"/>
                <a:gridCol w="412640"/>
                <a:gridCol w="412640"/>
                <a:gridCol w="412640"/>
                <a:gridCol w="412640"/>
                <a:gridCol w="412640"/>
              </a:tblGrid>
              <a:tr h="6492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Objective/Month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Sept15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Oct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Nov15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Jan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Feb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May 16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16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July 16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Aug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Sept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Oct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Nov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32816">
                <a:tc gridSpan="1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1: Identify and, when possible, address challenges experienced by One Care stakeholders and promote successes that can be implemented by MassHealth, the One Care Plans, and One Care Ombudsman.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8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1.1 Work with One Care Plan Representatives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328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1.2 Hear form the One Care Ombudsman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6492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 Identify challenges and successes from Stakeholder perspective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32816">
                <a:tc gridSpan="1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2: One Care enrollees have access to covered services as needed, including medical, behavioral health, and LTSS services, and essential social services such as housing and employment.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 Collaborate on LTS-C role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2.2 Support FTC exit and transition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 Promote One Case Sustainability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4328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 Promote care for homeless enrollees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 Educate One Care plans and providers on Recovery model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2.6 Work with MassHealth on Encounter Data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8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GANTT Chart 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407910"/>
              </p:ext>
            </p:extLst>
          </p:nvPr>
        </p:nvGraphicFramePr>
        <p:xfrm>
          <a:off x="457200" y="1676400"/>
          <a:ext cx="8305805" cy="4190997"/>
        </p:xfrm>
        <a:graphic>
          <a:graphicData uri="http://schemas.openxmlformats.org/drawingml/2006/table">
            <a:tbl>
              <a:tblPr firstRow="1" firstCol="1" bandRow="1"/>
              <a:tblGrid>
                <a:gridCol w="2033679"/>
                <a:gridCol w="386737"/>
                <a:gridCol w="336136"/>
                <a:gridCol w="363846"/>
                <a:gridCol w="349388"/>
                <a:gridCol w="366255"/>
                <a:gridCol w="343364"/>
                <a:gridCol w="412640"/>
                <a:gridCol w="412640"/>
                <a:gridCol w="412640"/>
                <a:gridCol w="412640"/>
                <a:gridCol w="412640"/>
                <a:gridCol w="412640"/>
                <a:gridCol w="412640"/>
                <a:gridCol w="412640"/>
                <a:gridCol w="412640"/>
                <a:gridCol w="412640"/>
              </a:tblGrid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Objective/Month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Sept15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Oct15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Nov15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Dec15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Jan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Feb16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Apr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 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July 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Aug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Sept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Oct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Nov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 </a:t>
                      </a: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399">
                <a:tc gridSpan="1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3: One Care enrollees will receive high quality care.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 Promote integration of primary care &amp; behavioral health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 Tools to compare One Care plans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79399">
                <a:tc gridSpan="1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Goal 4: Public education and outreach activities will reach all potential One Care enrollees and providers.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8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 Outreach strategies for reaching diverse communities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 Tele-Town Hall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 Recruiting providers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 Translation of material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62" marR="644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19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Leadership Structure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Each goal area (4) has a leadership team</a:t>
            </a:r>
          </a:p>
          <a:p>
            <a:pPr lvl="1"/>
            <a:r>
              <a:rPr lang="en-US" dirty="0" smtClean="0"/>
              <a:t>Each objective (15) has an Implementation Council point person</a:t>
            </a:r>
          </a:p>
          <a:p>
            <a:pPr lvl="1"/>
            <a:r>
              <a:rPr lang="en-US" dirty="0" smtClean="0"/>
              <a:t>All Council members can provide input, assist with activities, and join workgroups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1</a:t>
            </a:r>
          </a:p>
          <a:p>
            <a:pPr lvl="1"/>
            <a:r>
              <a:rPr lang="en-US" dirty="0" smtClean="0"/>
              <a:t>Jeff Keilson, Olivia Richard, David </a:t>
            </a:r>
            <a:r>
              <a:rPr lang="en-US" dirty="0" err="1" smtClean="0"/>
              <a:t>Matteodo</a:t>
            </a:r>
            <a:endParaRPr lang="en-US" dirty="0"/>
          </a:p>
          <a:p>
            <a:r>
              <a:rPr lang="en-US" dirty="0" smtClean="0"/>
              <a:t>Goal 2</a:t>
            </a:r>
          </a:p>
          <a:p>
            <a:pPr lvl="1"/>
            <a:r>
              <a:rPr lang="en-US" dirty="0" smtClean="0"/>
              <a:t>Dale Mitchell, Dennis </a:t>
            </a:r>
            <a:r>
              <a:rPr lang="en-US" dirty="0" err="1" smtClean="0"/>
              <a:t>Heaphy</a:t>
            </a:r>
            <a:r>
              <a:rPr lang="en-US" dirty="0" smtClean="0"/>
              <a:t>, Bruce Bird, Joe Finn, Bob Rousseau, Howard Trachtman, Olivia Richard</a:t>
            </a:r>
          </a:p>
          <a:p>
            <a:r>
              <a:rPr lang="en-US" dirty="0" smtClean="0"/>
              <a:t>Goal 3</a:t>
            </a:r>
          </a:p>
          <a:p>
            <a:pPr lvl="1"/>
            <a:r>
              <a:rPr lang="en-US" dirty="0" smtClean="0"/>
              <a:t>Bruce </a:t>
            </a:r>
            <a:r>
              <a:rPr lang="en-US" dirty="0"/>
              <a:t>Bird, </a:t>
            </a:r>
            <a:r>
              <a:rPr lang="en-US" dirty="0" smtClean="0"/>
              <a:t>Bob </a:t>
            </a:r>
            <a:r>
              <a:rPr lang="en-US" dirty="0"/>
              <a:t>Rousseau, Howard Trachtman, </a:t>
            </a:r>
            <a:r>
              <a:rPr lang="en-US" dirty="0" smtClean="0"/>
              <a:t>Dennis </a:t>
            </a:r>
            <a:r>
              <a:rPr lang="en-US" dirty="0" err="1" smtClean="0"/>
              <a:t>Heaphy</a:t>
            </a:r>
            <a:endParaRPr lang="en-US" dirty="0" smtClean="0"/>
          </a:p>
          <a:p>
            <a:r>
              <a:rPr lang="en-US" dirty="0" smtClean="0"/>
              <a:t>Goal 4</a:t>
            </a:r>
          </a:p>
          <a:p>
            <a:pPr lvl="1"/>
            <a:r>
              <a:rPr lang="en-US" dirty="0" smtClean="0"/>
              <a:t>Florette Willis, Jeff Keilson, Dennis </a:t>
            </a:r>
            <a:r>
              <a:rPr lang="en-US" dirty="0" err="1" smtClean="0"/>
              <a:t>Heaphy</a:t>
            </a:r>
            <a:r>
              <a:rPr lang="en-US" dirty="0" smtClean="0"/>
              <a:t>, Suzann </a:t>
            </a:r>
            <a:r>
              <a:rPr lang="en-US" dirty="0" err="1" smtClean="0"/>
              <a:t>Bedrosian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607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Team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for how the Council will accomplish objectives</a:t>
            </a:r>
          </a:p>
          <a:p>
            <a:r>
              <a:rPr lang="en-US" dirty="0" smtClean="0"/>
              <a:t>Determine resource needs</a:t>
            </a:r>
          </a:p>
          <a:p>
            <a:pPr lvl="1"/>
            <a:r>
              <a:rPr lang="en-US" dirty="0" smtClean="0"/>
              <a:t>Partners (</a:t>
            </a:r>
            <a:r>
              <a:rPr lang="en-US" dirty="0" err="1" smtClean="0"/>
              <a:t>ie</a:t>
            </a:r>
            <a:r>
              <a:rPr lang="en-US" dirty="0" smtClean="0"/>
              <a:t>. </a:t>
            </a:r>
            <a:r>
              <a:rPr lang="en-US" dirty="0" err="1" smtClean="0"/>
              <a:t>MassHealth</a:t>
            </a:r>
            <a:r>
              <a:rPr lang="en-US" dirty="0" smtClean="0"/>
              <a:t>, One Care plans, other)</a:t>
            </a:r>
          </a:p>
          <a:p>
            <a:pPr lvl="1"/>
            <a:r>
              <a:rPr lang="en-US" dirty="0" smtClean="0"/>
              <a:t>Staff support </a:t>
            </a:r>
          </a:p>
          <a:p>
            <a:pPr lvl="1"/>
            <a:r>
              <a:rPr lang="en-US" dirty="0" smtClean="0"/>
              <a:t>Other</a:t>
            </a:r>
          </a:p>
          <a:p>
            <a:r>
              <a:rPr lang="en-US" dirty="0" smtClean="0"/>
              <a:t>Ensure timing of activities is appropriate</a:t>
            </a:r>
          </a:p>
          <a:p>
            <a:pPr lvl="1"/>
            <a:r>
              <a:rPr lang="en-US" dirty="0" smtClean="0"/>
              <a:t>Aligns with project need</a:t>
            </a:r>
          </a:p>
          <a:p>
            <a:pPr lvl="1"/>
            <a:r>
              <a:rPr lang="en-US" dirty="0" smtClean="0"/>
              <a:t>Considers potential resource constraints</a:t>
            </a:r>
          </a:p>
          <a:p>
            <a:pPr lvl="2"/>
            <a:r>
              <a:rPr lang="en-US" dirty="0" smtClean="0"/>
              <a:t>Partner availability and competing priorities</a:t>
            </a:r>
          </a:p>
          <a:p>
            <a:r>
              <a:rPr lang="en-US" dirty="0" smtClean="0"/>
              <a:t>Report back to Council on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0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Point Person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and refine activities and timeline</a:t>
            </a:r>
          </a:p>
          <a:p>
            <a:r>
              <a:rPr lang="en-US" dirty="0" smtClean="0"/>
              <a:t>Provide leadership to accomplish tasks</a:t>
            </a:r>
          </a:p>
          <a:p>
            <a:r>
              <a:rPr lang="en-US" dirty="0" smtClean="0"/>
              <a:t>Work with Council staff to:</a:t>
            </a:r>
          </a:p>
          <a:p>
            <a:pPr lvl="1"/>
            <a:r>
              <a:rPr lang="en-US" dirty="0" smtClean="0"/>
              <a:t>Plan accessible meetings</a:t>
            </a:r>
          </a:p>
          <a:p>
            <a:pPr lvl="1"/>
            <a:r>
              <a:rPr lang="en-US" dirty="0" smtClean="0"/>
              <a:t>Develop meeting materials </a:t>
            </a:r>
          </a:p>
          <a:p>
            <a:pPr lvl="1"/>
            <a:r>
              <a:rPr lang="en-US" dirty="0" smtClean="0"/>
              <a:t>Develop deliverables</a:t>
            </a:r>
          </a:p>
        </p:txBody>
      </p:sp>
    </p:spTree>
    <p:extLst>
      <p:ext uri="{BB962C8B-B14F-4D97-AF65-F5344CB8AC3E}">
        <p14:creationId xmlns:p14="http://schemas.microsoft.com/office/powerpoint/2010/main" val="2067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Approval of Work Plan</a:t>
            </a:r>
          </a:p>
          <a:p>
            <a:r>
              <a:rPr lang="en-US" dirty="0" smtClean="0"/>
              <a:t>Meeting of Leadership Teams</a:t>
            </a:r>
          </a:p>
          <a:p>
            <a:r>
              <a:rPr lang="en-US" dirty="0" smtClean="0"/>
              <a:t>Finalization of: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ork plan timeline</a:t>
            </a:r>
          </a:p>
          <a:p>
            <a:pPr lvl="1"/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Partners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1617</TotalTime>
  <Words>506</Words>
  <Application>Microsoft Office PowerPoint</Application>
  <PresentationFormat>On-screen Show (4:3)</PresentationFormat>
  <Paragraphs>343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2015-2016 Implementation Council Work Plan</vt:lpstr>
      <vt:lpstr>Overview</vt:lpstr>
      <vt:lpstr>GANTT Chart</vt:lpstr>
      <vt:lpstr>GANTT Chart cont.</vt:lpstr>
      <vt:lpstr>Proposed Leadership Structure </vt:lpstr>
      <vt:lpstr>Leadership Teams</vt:lpstr>
      <vt:lpstr>Leadership Team Roles</vt:lpstr>
      <vt:lpstr>Objective Point Person Roles</vt:lpstr>
      <vt:lpstr>Next Steps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Care Early Indicators Project</dc:title>
  <dc:creator>Henry, Alexis</dc:creator>
  <cp:lastModifiedBy>Jenna</cp:lastModifiedBy>
  <cp:revision>22</cp:revision>
  <dcterms:created xsi:type="dcterms:W3CDTF">2014-02-27T00:11:35Z</dcterms:created>
  <dcterms:modified xsi:type="dcterms:W3CDTF">2017-10-27T13:18:26Z</dcterms:modified>
</cp:coreProperties>
</file>