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00AFBB"/>
    <a:srgbClr val="BE59D9"/>
    <a:srgbClr val="407026"/>
    <a:srgbClr val="86AA00"/>
    <a:srgbClr val="85826D"/>
    <a:srgbClr val="E7B800"/>
    <a:srgbClr val="E1FDFF"/>
    <a:srgbClr val="6D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924" y="-78"/>
      </p:cViewPr>
      <p:guideLst>
        <p:guide orient="horz" pos="532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image" Target="../media/image1.png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255199626988388E-2"/>
          <c:y val="4.4715447154471545E-2"/>
          <c:w val="0.89223181932914286"/>
          <c:h val="0.3459282376288330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MV-Occupant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Motorcyclist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MV-Pedestrian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8615808"/>
        <c:axId val="138621696"/>
      </c:barChart>
      <c:catAx>
        <c:axId val="138615808"/>
        <c:scaling>
          <c:orientation val="minMax"/>
        </c:scaling>
        <c:delete val="1"/>
        <c:axPos val="l"/>
        <c:majorTickMark val="out"/>
        <c:minorTickMark val="none"/>
        <c:tickLblPos val="nextTo"/>
        <c:crossAx val="138621696"/>
        <c:crosses val="autoZero"/>
        <c:auto val="1"/>
        <c:lblAlgn val="ctr"/>
        <c:lblOffset val="100"/>
        <c:noMultiLvlLbl val="0"/>
      </c:catAx>
      <c:valAx>
        <c:axId val="138621696"/>
        <c:scaling>
          <c:orientation val="minMax"/>
          <c:min val="0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138615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255199626988388E-2"/>
          <c:y val="4.4715447154471545E-2"/>
          <c:w val="0.89223181932914286"/>
          <c:h val="0.3459282376288330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MV-Occupant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</c:spPr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88.1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Motorcyclist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MV-Pedestrian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MV-Cyclist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2.2000000000000002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8652288"/>
        <c:axId val="138658176"/>
      </c:barChart>
      <c:catAx>
        <c:axId val="138652288"/>
        <c:scaling>
          <c:orientation val="minMax"/>
        </c:scaling>
        <c:delete val="1"/>
        <c:axPos val="l"/>
        <c:majorTickMark val="out"/>
        <c:minorTickMark val="none"/>
        <c:tickLblPos val="nextTo"/>
        <c:crossAx val="138658176"/>
        <c:crosses val="autoZero"/>
        <c:auto val="1"/>
        <c:lblAlgn val="ctr"/>
        <c:lblOffset val="100"/>
        <c:noMultiLvlLbl val="0"/>
      </c:catAx>
      <c:valAx>
        <c:axId val="138658176"/>
        <c:scaling>
          <c:orientation val="minMax"/>
          <c:min val="0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138652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255199626988388E-2"/>
          <c:y val="4.4715447154471545E-2"/>
          <c:w val="0.89223181932914286"/>
          <c:h val="0.3459282376288330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63.5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Suburban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35.1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8765824"/>
        <c:axId val="138767360"/>
      </c:barChart>
      <c:catAx>
        <c:axId val="138765824"/>
        <c:scaling>
          <c:orientation val="minMax"/>
        </c:scaling>
        <c:delete val="1"/>
        <c:axPos val="l"/>
        <c:majorTickMark val="out"/>
        <c:minorTickMark val="none"/>
        <c:tickLblPos val="nextTo"/>
        <c:crossAx val="138767360"/>
        <c:crosses val="autoZero"/>
        <c:auto val="1"/>
        <c:lblAlgn val="ctr"/>
        <c:lblOffset val="100"/>
        <c:noMultiLvlLbl val="0"/>
      </c:catAx>
      <c:valAx>
        <c:axId val="138767360"/>
        <c:scaling>
          <c:orientation val="minMax"/>
          <c:min val="0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138765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sz="95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Black, NH</c:v>
                </c:pt>
                <c:pt idx="1">
                  <c:v>Hispanic</c:v>
                </c:pt>
                <c:pt idx="2">
                  <c:v>White, NH</c:v>
                </c:pt>
                <c:pt idx="3">
                  <c:v>Asian/PI, NH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35.096789999999999</c:v>
                </c:pt>
                <c:pt idx="1">
                  <c:v>22.54139</c:v>
                </c:pt>
                <c:pt idx="2">
                  <c:v>14.427899999999999</c:v>
                </c:pt>
                <c:pt idx="3">
                  <c:v>6.4321419999999998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38843648"/>
        <c:axId val="138846592"/>
      </c:barChart>
      <c:catAx>
        <c:axId val="1388436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000">
                <a:solidFill>
                  <a:schemeClr val="tx1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138846592"/>
        <c:crosses val="autoZero"/>
        <c:auto val="1"/>
        <c:lblAlgn val="ctr"/>
        <c:lblOffset val="100"/>
        <c:noMultiLvlLbl val="0"/>
      </c:catAx>
      <c:valAx>
        <c:axId val="1388465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tx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defRPr>
                </a:pPr>
                <a:r>
                  <a:rPr lang="en-US" sz="1000" b="0" dirty="0" smtClean="0">
                    <a:solidFill>
                      <a:schemeClr val="tx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Injuries per 1,000</a:t>
                </a:r>
                <a:r>
                  <a:rPr lang="en-US" sz="1000" b="0" baseline="0" dirty="0" smtClean="0">
                    <a:solidFill>
                      <a:schemeClr val="tx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persons</a:t>
                </a:r>
                <a:endParaRPr lang="en-US" sz="1000" b="0" dirty="0">
                  <a:solidFill>
                    <a:schemeClr val="tx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7.8150551807508427E-3"/>
              <c:y val="7.638888888888889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9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38843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92C2EF4-A520-46F0-AD01-92886117A90D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3D67CA-4167-40AF-A509-24BD7F8E5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8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D67CA-4167-40AF-A509-24BD7F8E58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18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1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6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8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6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8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2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3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D1712-E061-4517-B547-54680E5FA2A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CA768-37D3-4AB8-A1B6-E3A2A817D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-15042" y="6053554"/>
            <a:ext cx="3169920" cy="7526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0" y="3615155"/>
            <a:ext cx="3169920" cy="8806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990600"/>
            <a:ext cx="2514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deaths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due to motor vehicle crashes in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among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Massachusetts residents ages 15-24 years old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987552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onfatal injuries</a:t>
            </a:r>
            <a:r>
              <a:rPr lang="en-US" sz="11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due to motor vehicle crashes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fiscal year 2015 among Massachusetts residents ages 15-24 years old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0"/>
            <a:ext cx="6858000" cy="7950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600" b="1" dirty="0" smtClean="0">
                <a:latin typeface="Arial Narrow" panose="020B0606020202030204" pitchFamily="34" charset="0"/>
              </a:rPr>
              <a:t>MOTOR VEHICLE INJURIES AMONG MASSACHUSETTS YOUNG PEOPLE</a:t>
            </a:r>
          </a:p>
          <a:p>
            <a:pPr>
              <a:spcAft>
                <a:spcPts val="400"/>
              </a:spcAft>
            </a:pPr>
            <a:r>
              <a:rPr lang="en-US" sz="13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2015 data on motor vehicle (MV) deaths and nonfatal injuries among MA residents ages 15-24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Massachusetts Department of Public Health, Injury Surveillance Program                                                       </a:t>
            </a:r>
            <a:r>
              <a:rPr lang="en-US" sz="1000" dirty="0" smtClean="0">
                <a:latin typeface="Arial Narrow" panose="020B0606020202030204" pitchFamily="34" charset="0"/>
              </a:rPr>
              <a:t>           August</a:t>
            </a:r>
            <a:r>
              <a:rPr lang="en-US" sz="1000" dirty="0" smtClean="0">
                <a:latin typeface="Arial Narrow" panose="020B0606020202030204" pitchFamily="34" charset="0"/>
              </a:rPr>
              <a:t>, 2018</a:t>
            </a:r>
            <a:endParaRPr lang="en-US" sz="1400" dirty="0" smtClean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0623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1060704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16,981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1752600"/>
            <a:ext cx="1827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 Narrow" panose="020B0606020202030204" pitchFamily="34" charset="0"/>
              </a:rPr>
              <a:t>Deaths by person-type</a:t>
            </a:r>
            <a:r>
              <a:rPr lang="en-US" sz="1400" b="1" baseline="30000" dirty="0" smtClean="0">
                <a:latin typeface="Arial Narrow" panose="020B0606020202030204" pitchFamily="34" charset="0"/>
              </a:rPr>
              <a:t>2</a:t>
            </a:r>
            <a:endParaRPr lang="en-US" sz="1400" b="1" dirty="0">
              <a:latin typeface="Arial Narrow" panose="020B0606020202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1752600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 Narrow" panose="020B0606020202030204" pitchFamily="34" charset="0"/>
              </a:rPr>
              <a:t>Nonfatal injuries by person-type</a:t>
            </a:r>
            <a:r>
              <a:rPr lang="en-US" sz="1400" b="1" baseline="30000" dirty="0" smtClean="0">
                <a:latin typeface="Arial Narrow" panose="020B0606020202030204" pitchFamily="34" charset="0"/>
              </a:rPr>
              <a:t>2</a:t>
            </a:r>
            <a:endParaRPr lang="en-US" sz="1400" b="1" dirty="0">
              <a:latin typeface="Arial Narrow" panose="020B0606020202030204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1866" y="2133600"/>
            <a:ext cx="3450047" cy="1993918"/>
            <a:chOff x="21866" y="1856232"/>
            <a:chExt cx="3450047" cy="1993918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2779947933"/>
                </p:ext>
              </p:extLst>
            </p:nvPr>
          </p:nvGraphicFramePr>
          <p:xfrm>
            <a:off x="21866" y="1920240"/>
            <a:ext cx="3124200" cy="19299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76200" y="1856232"/>
              <a:ext cx="90441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Occupant 64%</a:t>
              </a:r>
              <a:endParaRPr lang="en-US" sz="10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551733" y="1856232"/>
              <a:ext cx="10390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Motorcyclist 21%</a:t>
              </a:r>
              <a:endParaRPr lang="en-US" sz="10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14600" y="1856232"/>
              <a:ext cx="9573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Pedestrian 14%</a:t>
              </a:r>
              <a:endParaRPr lang="en-US" sz="10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442972" y="1937266"/>
            <a:ext cx="3415028" cy="2187204"/>
            <a:chOff x="3442972" y="1827397"/>
            <a:chExt cx="3415028" cy="2187204"/>
          </a:xfrm>
        </p:grpSpPr>
        <p:graphicFrame>
          <p:nvGraphicFramePr>
            <p:cNvPr id="10" name="Chart 9"/>
            <p:cNvGraphicFramePr/>
            <p:nvPr>
              <p:extLst>
                <p:ext uri="{D42A27DB-BD31-4B8C-83A1-F6EECF244321}">
                  <p14:modId xmlns:p14="http://schemas.microsoft.com/office/powerpoint/2010/main" val="3717706600"/>
                </p:ext>
              </p:extLst>
            </p:nvPr>
          </p:nvGraphicFramePr>
          <p:xfrm>
            <a:off x="3442972" y="2084691"/>
            <a:ext cx="3124200" cy="19299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3483125" y="2011680"/>
              <a:ext cx="93647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Occupant</a:t>
              </a:r>
              <a:r>
                <a:rPr lang="en-US" sz="1000" b="1" dirty="0" smtClean="0"/>
                <a:t> 88%</a:t>
              </a:r>
              <a:endParaRPr lang="en-US" sz="10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81600" y="2011680"/>
              <a:ext cx="9813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Motorcyclist 4</a:t>
              </a:r>
              <a:r>
                <a:rPr lang="en-US" sz="1000" b="1" dirty="0" smtClean="0"/>
                <a:t>%</a:t>
              </a:r>
              <a:endParaRPr lang="en-US" sz="10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44343" y="2011680"/>
              <a:ext cx="7136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C</a:t>
              </a:r>
              <a:r>
                <a:rPr lang="en-US" sz="1000" b="1" dirty="0" smtClean="0"/>
                <a:t>yclist 2%</a:t>
              </a:r>
              <a:endParaRPr lang="en-US" sz="1000" b="1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752099" y="1827397"/>
              <a:ext cx="899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Arial Narrow" panose="020B0606020202030204" pitchFamily="34" charset="0"/>
                </a:rPr>
                <a:t>Pedestrian 5</a:t>
              </a:r>
              <a:r>
                <a:rPr lang="en-US" sz="1000" b="1" dirty="0" smtClean="0"/>
                <a:t>%</a:t>
              </a:r>
              <a:endParaRPr lang="en-US" sz="1000" b="1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-35440" y="3276600"/>
            <a:ext cx="70458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Young adults ages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18-24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were nearly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as likely as teens ages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15-17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to be injured in a MV crash.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3581400"/>
            <a:ext cx="3154878" cy="2282676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en-US" sz="1300" b="1" i="1" dirty="0" smtClean="0">
                <a:latin typeface="Book Antiqua" panose="02040602050305030304" pitchFamily="18" charset="0"/>
                <a:cs typeface="Arial" panose="020B0604020202020204" pitchFamily="34" charset="0"/>
              </a:rPr>
              <a:t>Young people who are Black or Hispanic were more likely to be injured in a motor vehicle crash than those who are White, non-Hispanic.</a:t>
            </a:r>
          </a:p>
          <a:p>
            <a:pPr>
              <a:spcAft>
                <a:spcPts val="800"/>
              </a:spcAft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nonfatal MV crash injury rate among Black young people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was 1.5x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higher than that among Hispanic young people and over 2x higher than that among White young people.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nonfatal MV crash injury rate among Hispanic young people was 1.5x higher than that among White young people.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" y="6070779"/>
            <a:ext cx="3048000" cy="20826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en-US" sz="1300" b="1" i="1" dirty="0" smtClean="0">
                <a:latin typeface="Book Antiqua" panose="02040602050305030304" pitchFamily="18" charset="0"/>
                <a:cs typeface="Arial" panose="020B0604020202020204" pitchFamily="34" charset="0"/>
              </a:rPr>
              <a:t>Two out of three motor vehicle crash injuries among young people occurred among those living in urban areas.</a:t>
            </a:r>
            <a:endParaRPr lang="en-US" sz="1300" b="1" i="1" dirty="0"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majority of such injuries in urban areas involved motor vehicle occupants (87%) and young adults ages 18-24 (86%).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In urban areas,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half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motor vehicle crash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injuries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involved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Black or Hispanic young people,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compared to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third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such injuries in all of Massachusetts. </a:t>
            </a:r>
            <a:endParaRPr lang="en-US" sz="1200" i="1" dirty="0" smtClean="0">
              <a:solidFill>
                <a:srgbClr val="86AA0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24984" y="6096000"/>
            <a:ext cx="3242516" cy="2329198"/>
            <a:chOff x="18288" y="5257800"/>
            <a:chExt cx="3242516" cy="2329198"/>
          </a:xfrm>
        </p:grpSpPr>
        <p:sp>
          <p:nvSpPr>
            <p:cNvPr id="32" name="TextBox 31"/>
            <p:cNvSpPr txBox="1"/>
            <p:nvPr/>
          </p:nvSpPr>
          <p:spPr>
            <a:xfrm>
              <a:off x="73152" y="5257800"/>
              <a:ext cx="27831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Arial Narrow" panose="020B0606020202030204" pitchFamily="34" charset="0"/>
                </a:rPr>
                <a:t>Nonfatal injuries by community type</a:t>
              </a:r>
              <a:r>
                <a:rPr lang="en-US" sz="1400" b="1" baseline="30000" dirty="0" smtClean="0">
                  <a:latin typeface="Arial Narrow" panose="020B0606020202030204" pitchFamily="34" charset="0"/>
                </a:rPr>
                <a:t>3</a:t>
              </a:r>
              <a:endParaRPr lang="en-US" sz="1400" b="1" dirty="0">
                <a:latin typeface="Arial Narrow" panose="020B0606020202030204" pitchFamily="34" charset="0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18288" y="5579706"/>
              <a:ext cx="3242516" cy="2007292"/>
              <a:chOff x="18288" y="5683338"/>
              <a:chExt cx="3242516" cy="2007292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2628900" y="5685282"/>
                <a:ext cx="63190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>
                    <a:latin typeface="Arial Narrow" panose="020B0606020202030204" pitchFamily="34" charset="0"/>
                  </a:rPr>
                  <a:t>Rural 1%</a:t>
                </a:r>
                <a:endParaRPr lang="en-US" sz="10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791685" y="5695305"/>
                <a:ext cx="91242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>
                    <a:latin typeface="Arial Narrow" panose="020B0606020202030204" pitchFamily="34" charset="0"/>
                  </a:rPr>
                  <a:t>Suburban 35%</a:t>
                </a:r>
                <a:endParaRPr lang="en-US" sz="1000" b="1" dirty="0">
                  <a:latin typeface="Arial Narrow" panose="020B0606020202030204" pitchFamily="34" charset="0"/>
                </a:endParaRPr>
              </a:p>
            </p:txBody>
          </p:sp>
          <p:graphicFrame>
            <p:nvGraphicFramePr>
              <p:cNvPr id="29" name="Chart 28"/>
              <p:cNvGraphicFramePr/>
              <p:nvPr>
                <p:extLst>
                  <p:ext uri="{D42A27DB-BD31-4B8C-83A1-F6EECF244321}">
                    <p14:modId xmlns:p14="http://schemas.microsoft.com/office/powerpoint/2010/main" val="716029132"/>
                  </p:ext>
                </p:extLst>
              </p:nvPr>
            </p:nvGraphicFramePr>
            <p:xfrm>
              <a:off x="18288" y="5760720"/>
              <a:ext cx="3124200" cy="192991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44" name="TextBox 43"/>
              <p:cNvSpPr txBox="1"/>
              <p:nvPr/>
            </p:nvSpPr>
            <p:spPr>
              <a:xfrm>
                <a:off x="174752" y="5683338"/>
                <a:ext cx="72487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>
                    <a:latin typeface="Arial Narrow" panose="020B0606020202030204" pitchFamily="34" charset="0"/>
                  </a:rPr>
                  <a:t>Urban 64%</a:t>
                </a:r>
                <a:endParaRPr lang="en-US" sz="1000" b="1" dirty="0">
                  <a:latin typeface="Arial Narrow" panose="020B0606020202030204" pitchFamily="34" charset="0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3048001" y="7543800"/>
            <a:ext cx="3559334" cy="600164"/>
            <a:chOff x="3426472" y="7324636"/>
            <a:chExt cx="3355328" cy="600164"/>
          </a:xfrm>
        </p:grpSpPr>
        <p:sp>
          <p:nvSpPr>
            <p:cNvPr id="36" name="TextBox 35"/>
            <p:cNvSpPr txBox="1"/>
            <p:nvPr/>
          </p:nvSpPr>
          <p:spPr>
            <a:xfrm>
              <a:off x="4362585" y="7324636"/>
              <a:ext cx="24192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onfatal injuries 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due to motor vehicle </a:t>
              </a:r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crashes among MA residents ages 15-24 years who live in urban areas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426472" y="7396371"/>
              <a:ext cx="10774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10,774</a:t>
              </a:r>
              <a:endPara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0" y="8682335"/>
            <a:ext cx="6858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: Deaths - Registry of Vital Records and Statistics (MA Department of Public Health); Nonfatal injuries - MA Inpatient Hospital Discharge, Outpatient Observation Stay, and Emergency Department Discharge Databases (MA Center for Health Information and Analysis) </a:t>
            </a:r>
          </a:p>
          <a:p>
            <a:r>
              <a:rPr lang="en-US" sz="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For questions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please contact Colleen McGuire (colleen.mcguire@state.ma.us) or Jeanne Hathaway (jeanne.hathaway@state.ma.us)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486339" y="3657600"/>
            <a:ext cx="3250137" cy="2395954"/>
            <a:chOff x="3486339" y="3881735"/>
            <a:chExt cx="3250137" cy="2395954"/>
          </a:xfrm>
        </p:grpSpPr>
        <p:graphicFrame>
          <p:nvGraphicFramePr>
            <p:cNvPr id="28" name="Chart 27"/>
            <p:cNvGraphicFramePr/>
            <p:nvPr>
              <p:extLst>
                <p:ext uri="{D42A27DB-BD31-4B8C-83A1-F6EECF244321}">
                  <p14:modId xmlns:p14="http://schemas.microsoft.com/office/powerpoint/2010/main" val="2555871107"/>
                </p:ext>
              </p:extLst>
            </p:nvPr>
          </p:nvGraphicFramePr>
          <p:xfrm>
            <a:off x="3486339" y="4183913"/>
            <a:ext cx="3250137" cy="182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30" name="TextBox 29"/>
            <p:cNvSpPr txBox="1"/>
            <p:nvPr/>
          </p:nvSpPr>
          <p:spPr>
            <a:xfrm>
              <a:off x="3502152" y="3881735"/>
              <a:ext cx="28200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Arial Narrow" panose="020B0606020202030204" pitchFamily="34" charset="0"/>
                </a:rPr>
                <a:t>Nonfatal injury rates by race/ethnicity</a:t>
              </a:r>
              <a:endParaRPr lang="en-US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041030" y="5939135"/>
              <a:ext cx="15215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NH = Non-Hispanic</a:t>
              </a:r>
            </a:p>
            <a:p>
              <a:r>
                <a:rPr lang="en-US" sz="800" dirty="0" smtClean="0"/>
                <a:t>Asian/PI = Asian/Pacific Islander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" y="8216689"/>
            <a:ext cx="684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1.  “Injuries” in this report refer to nonfatal injuries.  These include hospital stays or emergency department visits at a MA acute care hospital.</a:t>
            </a:r>
          </a:p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2.  Occupants include passenger vehicle drivers, passengers and unspecified persons.  Percentages may not total 100% due to rounding.</a:t>
            </a:r>
          </a:p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3.  Community types were based on Metropolitan Area Planning Council definitions.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2209800" y="2318265"/>
            <a:ext cx="0" cy="12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819400" y="2318265"/>
            <a:ext cx="0" cy="12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" y="2318265"/>
            <a:ext cx="0" cy="12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041030" y="2318265"/>
            <a:ext cx="0" cy="12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019800" y="2318265"/>
            <a:ext cx="74229" cy="1054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207214" y="2133600"/>
            <a:ext cx="0" cy="3048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6335752" y="2318265"/>
            <a:ext cx="1" cy="12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886200" y="6600110"/>
            <a:ext cx="0" cy="123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562600" y="6629400"/>
            <a:ext cx="0" cy="123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6322155" y="6600110"/>
            <a:ext cx="1" cy="123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3" name="Picture 52"/>
          <p:cNvPicPr/>
          <p:nvPr/>
        </p:nvPicPr>
        <p:blipFill>
          <a:blip r:embed="rId7" cstate="print">
            <a:duotone>
              <a:prstClr val="black"/>
              <a:srgbClr val="000000">
                <a:tint val="45000"/>
                <a:satMod val="400000"/>
              </a:srgbClr>
            </a:duotone>
            <a:lum brigh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6189"/>
            <a:ext cx="685800" cy="6658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698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441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Kersanske, Laura (DPH)</dc:creator>
  <cp:lastModifiedBy> </cp:lastModifiedBy>
  <cp:revision>86</cp:revision>
  <cp:lastPrinted>2018-07-24T17:26:11Z</cp:lastPrinted>
  <dcterms:created xsi:type="dcterms:W3CDTF">2017-05-17T16:02:52Z</dcterms:created>
  <dcterms:modified xsi:type="dcterms:W3CDTF">2018-07-30T16:09:22Z</dcterms:modified>
</cp:coreProperties>
</file>