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748" r:id="rId1"/>
  </p:sldMasterIdLst>
  <p:notesMasterIdLst>
    <p:notesMasterId r:id="rId14"/>
  </p:notesMasterIdLst>
  <p:handoutMasterIdLst>
    <p:handoutMasterId r:id="rId15"/>
  </p:handoutMasterIdLst>
  <p:sldIdLst>
    <p:sldId id="277" r:id="rId2"/>
    <p:sldId id="472" r:id="rId3"/>
    <p:sldId id="466" r:id="rId4"/>
    <p:sldId id="468" r:id="rId5"/>
    <p:sldId id="483" r:id="rId6"/>
    <p:sldId id="470" r:id="rId7"/>
    <p:sldId id="473" r:id="rId8"/>
    <p:sldId id="479" r:id="rId9"/>
    <p:sldId id="480" r:id="rId10"/>
    <p:sldId id="478" r:id="rId11"/>
    <p:sldId id="481" r:id="rId12"/>
    <p:sldId id="482" r:id="rId1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1302" autoAdjust="0"/>
    <p:restoredTop sz="82973" autoAdjust="0"/>
  </p:normalViewPr>
  <p:slideViewPr>
    <p:cSldViewPr>
      <p:cViewPr>
        <p:scale>
          <a:sx n="70" d="100"/>
          <a:sy n="70" d="100"/>
        </p:scale>
        <p:origin x="-492" y="-216"/>
      </p:cViewPr>
      <p:guideLst>
        <p:guide orient="horz" pos="2160"/>
        <p:guide pos="3168"/>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620" y="366"/>
      </p:cViewPr>
      <p:guideLst>
        <p:guide orient="horz" pos="2932"/>
        <p:guide pos="2212"/>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notesMaster" Target="notesMasters/notesMaster1.xml"/>
  <Relationship Id="rId15" Type="http://schemas.openxmlformats.org/officeDocument/2006/relationships/handoutMaster" Target="handoutMasters/handoutMaster1.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heme" Target="theme/theme1.xml"/>
  <Relationship Id="rId19"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17" tIns="46659" rIns="93317" bIns="46659" rtlCol="0"/>
          <a:lstStyle>
            <a:lvl1pPr algn="r">
              <a:defRPr sz="1200"/>
            </a:lvl1pPr>
          </a:lstStyle>
          <a:p>
            <a:fld id="{938AE5D3-7EC3-498C-8A93-D1F55A96F4C1}" type="datetimeFigureOut">
              <a:rPr lang="en-US" smtClean="0"/>
              <a:pPr/>
              <a:t>6/27/2016</a:t>
            </a:fld>
            <a:endParaRPr lang="en-US"/>
          </a:p>
        </p:txBody>
      </p:sp>
      <p:sp>
        <p:nvSpPr>
          <p:cNvPr id="4" name="Footer Placeholder 3"/>
          <p:cNvSpPr>
            <a:spLocks noGrp="1"/>
          </p:cNvSpPr>
          <p:nvPr>
            <p:ph type="ftr" sz="quarter" idx="2"/>
          </p:nvPr>
        </p:nvSpPr>
        <p:spPr>
          <a:xfrm>
            <a:off x="0" y="8842030"/>
            <a:ext cx="3043343" cy="465455"/>
          </a:xfrm>
          <a:prstGeom prst="rect">
            <a:avLst/>
          </a:prstGeom>
        </p:spPr>
        <p:txBody>
          <a:bodyPr vert="horz" lIns="93317" tIns="46659" rIns="93317" bIns="46659" rtlCol="0" anchor="b"/>
          <a:lstStyle>
            <a:lvl1pPr algn="l">
              <a:defRPr sz="1200"/>
            </a:lvl1pPr>
          </a:lstStyle>
          <a:p>
            <a:r>
              <a:rPr lang="en-US" smtClean="0"/>
              <a:t>Massachusetts Department of Elementary and Secondary Education</a:t>
            </a:r>
            <a:endParaRPr lang="en-US"/>
          </a:p>
        </p:txBody>
      </p:sp>
      <p:sp>
        <p:nvSpPr>
          <p:cNvPr id="5" name="Slide Number Placeholder 4"/>
          <p:cNvSpPr>
            <a:spLocks noGrp="1"/>
          </p:cNvSpPr>
          <p:nvPr>
            <p:ph type="sldNum" sz="quarter" idx="3"/>
          </p:nvPr>
        </p:nvSpPr>
        <p:spPr>
          <a:xfrm>
            <a:off x="3978132" y="8842030"/>
            <a:ext cx="3043343" cy="465455"/>
          </a:xfrm>
          <a:prstGeom prst="rect">
            <a:avLst/>
          </a:prstGeom>
        </p:spPr>
        <p:txBody>
          <a:bodyPr vert="horz" lIns="93317" tIns="46659" rIns="93317" bIns="46659" rtlCol="0" anchor="b"/>
          <a:lstStyle>
            <a:lvl1pPr algn="r">
              <a:defRPr sz="1200"/>
            </a:lvl1pPr>
          </a:lstStyle>
          <a:p>
            <a:fld id="{B0820B25-C917-4208-BDDF-C72B78E7CCFD}" type="slidenum">
              <a:rPr lang="en-US" smtClean="0"/>
              <a:pPr/>
              <a:t>‹#›</a:t>
            </a:fld>
            <a:endParaRPr lang="en-US"/>
          </a:p>
        </p:txBody>
      </p:sp>
    </p:spTree>
    <p:extLst>
      <p:ext uri="{BB962C8B-B14F-4D97-AF65-F5344CB8AC3E}">
        <p14:creationId xmlns:p14="http://schemas.microsoft.com/office/powerpoint/2010/main" val="48561185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17" tIns="46659" rIns="93317" bIns="46659" rtlCol="0"/>
          <a:lstStyle>
            <a:lvl1pPr algn="r">
              <a:defRPr sz="1200"/>
            </a:lvl1pPr>
          </a:lstStyle>
          <a:p>
            <a:fld id="{0063F597-CE17-476A-A5CB-91589ED997B7}" type="datetimeFigureOut">
              <a:rPr lang="en-US" smtClean="0"/>
              <a:pPr/>
              <a:t>6/27/2016</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7" tIns="46659" rIns="93317" bIns="46659"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7" tIns="46659" rIns="93317" bIns="4665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5455"/>
          </a:xfrm>
          <a:prstGeom prst="rect">
            <a:avLst/>
          </a:prstGeom>
        </p:spPr>
        <p:txBody>
          <a:bodyPr vert="horz" lIns="93317" tIns="46659" rIns="93317" bIns="46659" rtlCol="0" anchor="b"/>
          <a:lstStyle>
            <a:lvl1pPr algn="l">
              <a:defRPr sz="1200"/>
            </a:lvl1pPr>
          </a:lstStyle>
          <a:p>
            <a:r>
              <a:rPr lang="en-US" smtClean="0"/>
              <a:t>Massachusetts Department of Elementary and Secondary Education</a:t>
            </a:r>
            <a:endParaRPr lang="en-US"/>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317" tIns="46659" rIns="93317" bIns="46659" rtlCol="0" anchor="b"/>
          <a:lstStyle>
            <a:lvl1pPr algn="r">
              <a:defRPr sz="1200"/>
            </a:lvl1pPr>
          </a:lstStyle>
          <a:p>
            <a:fld id="{145724FF-A098-4B60-9000-6891DF0985A5}" type="slidenum">
              <a:rPr lang="en-US" smtClean="0"/>
              <a:pPr/>
              <a:t>‹#›</a:t>
            </a:fld>
            <a:endParaRPr lang="en-US"/>
          </a:p>
        </p:txBody>
      </p:sp>
    </p:spTree>
    <p:extLst>
      <p:ext uri="{BB962C8B-B14F-4D97-AF65-F5344CB8AC3E}">
        <p14:creationId xmlns:p14="http://schemas.microsoft.com/office/powerpoint/2010/main" val="3470011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BBDDF0C-DB69-4924-8F32-044BB7D28B5A}"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000" b="1" dirty="0" err="1">
                <a:solidFill>
                  <a:srgbClr val="FF0000"/>
                </a:solidFill>
                <a:latin typeface="Arial Narrow" pitchFamily="34" charset="0"/>
              </a:rPr>
              <a:t>Jola</a:t>
            </a:r>
            <a:r>
              <a:rPr lang="en-US" sz="1000" b="1" dirty="0">
                <a:solidFill>
                  <a:srgbClr val="FF0000"/>
                </a:solidFill>
                <a:latin typeface="Arial Narrow" pitchFamily="34" charset="0"/>
              </a:rPr>
              <a:t> will pick up from here.  </a:t>
            </a:r>
            <a:r>
              <a:rPr lang="en-US" sz="1000" dirty="0">
                <a:latin typeface="Arial Narrow" pitchFamily="34" charset="0"/>
              </a:rPr>
              <a:t>How are we supporting low skilled learners; students with disability? – student centered approach. We are expecting local groups to come back with maps for the hard to serve populations. </a:t>
            </a:r>
          </a:p>
          <a:p>
            <a:endParaRPr lang="en-US" sz="1000" dirty="0">
              <a:latin typeface="Arial Narrow" pitchFamily="34" charset="0"/>
            </a:endParaRPr>
          </a:p>
          <a:p>
            <a:r>
              <a:rPr lang="en-US" sz="1000" b="1" dirty="0">
                <a:latin typeface="Arial Narrow" pitchFamily="34" charset="0"/>
              </a:rPr>
              <a:t>Franklin/Hampshire:  </a:t>
            </a:r>
            <a:r>
              <a:rPr lang="en-US" sz="1000" dirty="0">
                <a:latin typeface="Arial Narrow" pitchFamily="34" charset="0"/>
              </a:rPr>
              <a:t>The Literacy Project convenes WIOA Partners (WIB director is included): ABE programs (TLP, Greenfield CC, Holyoke CC, a WIOA youth program director, the REB board director, Career Center Director, a WIOA Adult Worker Program Director).  They work on postsecondary and career opportunities for ABE students.  </a:t>
            </a:r>
          </a:p>
          <a:p>
            <a:r>
              <a:rPr lang="en-US" sz="1000" dirty="0">
                <a:latin typeface="Arial Narrow" pitchFamily="34" charset="0"/>
              </a:rPr>
              <a:t> </a:t>
            </a:r>
            <a:r>
              <a:rPr lang="en-US" sz="1000" b="1" dirty="0">
                <a:latin typeface="Arial Narrow" pitchFamily="34" charset="0"/>
              </a:rPr>
              <a:t>Greater Lowell:</a:t>
            </a:r>
            <a:r>
              <a:rPr lang="en-US" sz="1000" dirty="0">
                <a:latin typeface="Arial Narrow" pitchFamily="34" charset="0"/>
              </a:rPr>
              <a:t> The LWIB is partnering with Lowell Adult Education on an IET program that currently does not have an industry focus (outside of the pilot).  Also – ESOL program for DTA customers at One-Stop.    </a:t>
            </a:r>
          </a:p>
          <a:p>
            <a:r>
              <a:rPr lang="en-US" sz="1000" dirty="0">
                <a:latin typeface="Arial Narrow" pitchFamily="34" charset="0"/>
              </a:rPr>
              <a:t> </a:t>
            </a:r>
            <a:r>
              <a:rPr lang="en-US" sz="1000" b="1" dirty="0">
                <a:latin typeface="Arial Narrow" pitchFamily="34" charset="0"/>
              </a:rPr>
              <a:t>Hampden: </a:t>
            </a:r>
            <a:r>
              <a:rPr lang="en-US" sz="1000" dirty="0">
                <a:latin typeface="Arial Narrow" pitchFamily="34" charset="0"/>
              </a:rPr>
              <a:t>Working on aligning ABE with hospitality, health careers, culinary, and manufacturing industries.  Regional meetings around Career Ready 101.  Holyoke CC, Center for New Americans (CNA), and Smith Vocational and Agricultural High School piloted an </a:t>
            </a:r>
            <a:r>
              <a:rPr lang="en-US" sz="1000" u="sng" dirty="0">
                <a:latin typeface="Arial Narrow" pitchFamily="34" charset="0"/>
              </a:rPr>
              <a:t>ESOL culinary arts program for CNA Adult Career Pathways students</a:t>
            </a:r>
            <a:r>
              <a:rPr lang="en-US" sz="1000" dirty="0">
                <a:latin typeface="Arial Narrow" pitchFamily="34" charset="0"/>
              </a:rPr>
              <a:t>- Smith provided the space, course was taught by HCC instructors.  </a:t>
            </a:r>
          </a:p>
          <a:p>
            <a:r>
              <a:rPr lang="en-US" sz="1000" dirty="0">
                <a:latin typeface="Arial Narrow" pitchFamily="34" charset="0"/>
              </a:rPr>
              <a:t> </a:t>
            </a:r>
            <a:r>
              <a:rPr lang="en-US" sz="1000" b="1" dirty="0">
                <a:latin typeface="Arial Narrow" pitchFamily="34" charset="0"/>
              </a:rPr>
              <a:t>Merrimack: </a:t>
            </a:r>
            <a:r>
              <a:rPr lang="en-US" sz="1000" dirty="0">
                <a:latin typeface="Arial Narrow" pitchFamily="34" charset="0"/>
              </a:rPr>
              <a:t>Northern Essex Community College (NECC) convened a discussion on the process for distributing </a:t>
            </a:r>
            <a:r>
              <a:rPr lang="en-US" sz="1000" dirty="0" err="1">
                <a:latin typeface="Arial Narrow" pitchFamily="34" charset="0"/>
              </a:rPr>
              <a:t>WorkKeys</a:t>
            </a:r>
            <a:r>
              <a:rPr lang="en-US" sz="1000" dirty="0">
                <a:latin typeface="Arial Narrow" pitchFamily="34" charset="0"/>
              </a:rPr>
              <a:t> vouchers.  The LWIB, local career center, and 6 DESE programs are developing an employer survey.  </a:t>
            </a:r>
          </a:p>
          <a:p>
            <a:r>
              <a:rPr lang="en-US" sz="1000" dirty="0">
                <a:latin typeface="Arial Narrow" pitchFamily="34" charset="0"/>
              </a:rPr>
              <a:t> </a:t>
            </a:r>
            <a:r>
              <a:rPr lang="en-US" sz="1000" b="1" dirty="0">
                <a:latin typeface="Arial Narrow" pitchFamily="34" charset="0"/>
              </a:rPr>
              <a:t>Metro Southwest: </a:t>
            </a:r>
            <a:r>
              <a:rPr lang="en-US" sz="1000" dirty="0">
                <a:latin typeface="Arial Narrow" pitchFamily="34" charset="0"/>
              </a:rPr>
              <a:t>The region has a WIOA “partners” group working on a “shared customer” definition; also an OSCC Partners group that has been providing input regarding the One-Stop Operator RFP.  </a:t>
            </a:r>
          </a:p>
          <a:p>
            <a:r>
              <a:rPr lang="en-US" sz="1000" dirty="0">
                <a:latin typeface="Arial Narrow" pitchFamily="34" charset="0"/>
              </a:rPr>
              <a:t> </a:t>
            </a:r>
          </a:p>
          <a:p>
            <a:r>
              <a:rPr lang="en-US" sz="1000" i="1" dirty="0">
                <a:latin typeface="Arial Narrow" pitchFamily="34" charset="0"/>
              </a:rPr>
              <a:t>Integrated Education and Training models:</a:t>
            </a:r>
          </a:p>
          <a:p>
            <a:r>
              <a:rPr lang="en-US" sz="1000" dirty="0">
                <a:latin typeface="Arial Narrow" pitchFamily="34" charset="0"/>
              </a:rPr>
              <a:t> </a:t>
            </a:r>
            <a:r>
              <a:rPr lang="en-US" sz="1000" b="1" u="sng" dirty="0">
                <a:latin typeface="Arial Narrow" pitchFamily="34" charset="0"/>
              </a:rPr>
              <a:t>AACA</a:t>
            </a:r>
            <a:r>
              <a:rPr lang="en-US" sz="1000" dirty="0">
                <a:latin typeface="Arial Narrow" pitchFamily="34" charset="0"/>
              </a:rPr>
              <a:t> - Madison Park Vocational Technical High School is providing space for trade classes (carpentry, plumbing, painting, electricity, appliance repair, general maintenance, occupational safety) for AACA’s </a:t>
            </a:r>
            <a:r>
              <a:rPr lang="en-US" sz="1000" u="sng" dirty="0">
                <a:latin typeface="Arial Narrow" pitchFamily="34" charset="0"/>
              </a:rPr>
              <a:t>building maintenance program</a:t>
            </a:r>
            <a:r>
              <a:rPr lang="en-US" sz="1000" dirty="0">
                <a:latin typeface="Arial Narrow" pitchFamily="34" charset="0"/>
              </a:rPr>
              <a:t>.  Match: United Way, State Street Foundation, </a:t>
            </a:r>
            <a:r>
              <a:rPr lang="en-US" sz="1000" b="1" dirty="0">
                <a:latin typeface="Arial Narrow" pitchFamily="34" charset="0"/>
              </a:rPr>
              <a:t>ITA vouchers (</a:t>
            </a:r>
            <a:r>
              <a:rPr lang="en-US" sz="1000" b="1" dirty="0" err="1">
                <a:latin typeface="Arial Narrow" pitchFamily="34" charset="0"/>
              </a:rPr>
              <a:t>appr</a:t>
            </a:r>
            <a:r>
              <a:rPr lang="en-US" sz="1000" b="1" dirty="0">
                <a:latin typeface="Arial Narrow" pitchFamily="34" charset="0"/>
              </a:rPr>
              <a:t>. $8,000). </a:t>
            </a:r>
          </a:p>
          <a:p>
            <a:r>
              <a:rPr lang="en-US" sz="1000" dirty="0">
                <a:latin typeface="Arial Narrow" pitchFamily="34" charset="0"/>
              </a:rPr>
              <a:t> </a:t>
            </a:r>
            <a:r>
              <a:rPr lang="en-US" sz="1000" b="1" u="sng" dirty="0">
                <a:latin typeface="Arial Narrow" pitchFamily="34" charset="0"/>
              </a:rPr>
              <a:t>Cambridge Adult Learning Center</a:t>
            </a:r>
            <a:r>
              <a:rPr lang="en-US" sz="1000" dirty="0">
                <a:latin typeface="Arial Narrow" pitchFamily="34" charset="0"/>
              </a:rPr>
              <a:t>– HHA (home health aid) and CNA. The City of Cambridge is providing </a:t>
            </a:r>
            <a:r>
              <a:rPr lang="en-US" sz="1000" u="sng" dirty="0">
                <a:latin typeface="Arial Narrow" pitchFamily="34" charset="0"/>
              </a:rPr>
              <a:t>a job developer</a:t>
            </a:r>
            <a:r>
              <a:rPr lang="en-US" sz="1000" dirty="0">
                <a:latin typeface="Arial Narrow" pitchFamily="34" charset="0"/>
              </a:rPr>
              <a:t>.  The Rindge School of Technical Arts (Chapter 74 provider of Cambridge Rindge and Latin School), will provide space; consulting, and curriculum resources. City of Cambridge &amp; Cambridge Public School provide match funds. Clinical rotations will take place at employer sites. </a:t>
            </a:r>
          </a:p>
          <a:p>
            <a:r>
              <a:rPr lang="en-US" sz="1000" dirty="0">
                <a:latin typeface="Arial Narrow" pitchFamily="34" charset="0"/>
              </a:rPr>
              <a:t> </a:t>
            </a:r>
            <a:r>
              <a:rPr lang="en-US" sz="1000" b="1" u="sng" dirty="0">
                <a:latin typeface="Arial Narrow" pitchFamily="34" charset="0"/>
              </a:rPr>
              <a:t>Holyoke Community College</a:t>
            </a:r>
            <a:r>
              <a:rPr lang="en-US" sz="1000" b="1" dirty="0">
                <a:latin typeface="Arial Narrow" pitchFamily="34" charset="0"/>
              </a:rPr>
              <a:t>-  </a:t>
            </a:r>
            <a:r>
              <a:rPr lang="en-US" sz="1000" dirty="0">
                <a:latin typeface="Arial Narrow" pitchFamily="34" charset="0"/>
              </a:rPr>
              <a:t>HHA (home health aid) and CAN. William J. Dean Technical High School will provide their health sciences </a:t>
            </a:r>
            <a:r>
              <a:rPr lang="en-US" sz="1000">
                <a:latin typeface="Arial Narrow" pitchFamily="34" charset="0"/>
              </a:rPr>
              <a:t>lab, also </a:t>
            </a:r>
            <a:r>
              <a:rPr lang="en-US" sz="1000" dirty="0">
                <a:latin typeface="Arial Narrow" pitchFamily="34" charset="0"/>
              </a:rPr>
              <a:t>assist with recruitment, targeting parents of their students. Clinical rotations will take place at employer sites. </a:t>
            </a:r>
          </a:p>
          <a:p>
            <a:r>
              <a:rPr lang="en-US" sz="1000" dirty="0">
                <a:latin typeface="Arial Narrow" pitchFamily="34" charset="0"/>
              </a:rPr>
              <a:t> </a:t>
            </a:r>
          </a:p>
          <a:p>
            <a:endParaRPr lang="en-US" sz="1000" dirty="0">
              <a:latin typeface="Arial Narrow" pitchFamily="34" charset="0"/>
            </a:endParaRPr>
          </a:p>
          <a:p>
            <a:endParaRPr lang="en-US" sz="1000" dirty="0">
              <a:latin typeface="Arial Narrow" pitchFamily="34" charset="0"/>
            </a:endParaRPr>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Footer Placeholder 3"/>
          <p:cNvSpPr>
            <a:spLocks noGrp="1"/>
          </p:cNvSpPr>
          <p:nvPr>
            <p:ph type="ftr" sz="quarter" idx="10"/>
          </p:nvPr>
        </p:nvSpPr>
        <p:spPr/>
        <p:txBody>
          <a:bodyPr/>
          <a:lstStyle/>
          <a:p>
            <a:r>
              <a:rPr lang="en-US" smtClean="0"/>
              <a:t>Massachusetts Department of Elementary and Secondary Education</a:t>
            </a:r>
            <a:endParaRPr lang="en-US"/>
          </a:p>
        </p:txBody>
      </p:sp>
      <p:sp>
        <p:nvSpPr>
          <p:cNvPr id="5" name="Slide Number Placeholder 4"/>
          <p:cNvSpPr>
            <a:spLocks noGrp="1"/>
          </p:cNvSpPr>
          <p:nvPr>
            <p:ph type="sldNum" sz="quarter" idx="11"/>
          </p:nvPr>
        </p:nvSpPr>
        <p:spPr/>
        <p:txBody>
          <a:bodyPr/>
          <a:lstStyle/>
          <a:p>
            <a:fld id="{145724FF-A098-4B60-9000-6891DF0985A5}" type="slidenum">
              <a:rPr lang="en-US" smtClean="0"/>
              <a:pPr/>
              <a:t>11</a:t>
            </a:fld>
            <a:endParaRPr lang="en-US"/>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lgn="ctr">
              <a:defRPr/>
            </a:lvl1pPr>
          </a:lstStyle>
          <a:p>
            <a:fld id="{BD26C40E-487C-40A4-A841-8174FD7B7142}" type="slidenum">
              <a:rPr lang="en-US" smtClean="0"/>
              <a:pPr/>
              <a:t>‹#›</a:t>
            </a:fld>
            <a:endParaRPr lang="en-US"/>
          </a:p>
        </p:txBody>
      </p:sp>
      <p:sp>
        <p:nvSpPr>
          <p:cNvPr id="7" name="Date Placeholder 3"/>
          <p:cNvSpPr>
            <a:spLocks noGrp="1"/>
          </p:cNvSpPr>
          <p:nvPr>
            <p:ph type="dt" sz="half" idx="2"/>
          </p:nvPr>
        </p:nvSpPr>
        <p:spPr>
          <a:xfrm>
            <a:off x="685800" y="6356350"/>
            <a:ext cx="7848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Central MA WIOA Partners Meeting; June 29, 2016</a:t>
            </a:r>
            <a:endParaRPr lang="en-US" dirty="0"/>
          </a:p>
        </p:txBody>
      </p:sp>
      <p:pic>
        <p:nvPicPr>
          <p:cNvPr id="3074" name="Picture 2" descr="C:\Users\turgeonj\AppData\Local\Microsoft\Windows\Temporary Internet Files\Content.IE5\0Q203N24\120px-Umbrella[1].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rot="5827500">
            <a:off x="7895151" y="5487771"/>
            <a:ext cx="1122514" cy="109445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name="1_Title Slide">
    <p:spTree>
      <p:nvGrpSpPr>
        <p:cNvPr id="1" name=""/>
        <p:cNvGrpSpPr/>
        <p:nvPr/>
      </p:nvGrpSpPr>
      <p:grpSpPr>
        <a:xfrm>
          <a:off x="0" y="0"/>
          <a:ext cx="0" cy="0"/>
          <a:chOff x="0" y="0"/>
          <a:chExt cx="0" cy="0"/>
        </a:xfrm>
      </p:grpSpPr>
      <p:sp>
        <p:nvSpPr>
          <p:cNvPr id="9" name="Title 1"/>
          <p:cNvSpPr>
            <a:spLocks noGrp="1"/>
          </p:cNvSpPr>
          <p:nvPr>
            <p:ph type="ctrTitle"/>
          </p:nvPr>
        </p:nvSpPr>
        <p:spPr>
          <a:xfrm>
            <a:off x="533400" y="990601"/>
            <a:ext cx="7772400" cy="1905000"/>
          </a:xfrm>
        </p:spPr>
        <p:txBody>
          <a:bodyPr anchor="b" anchorCtr="0"/>
          <a:lstStyle>
            <a:lvl1pPr algn="l">
              <a:defRPr/>
            </a:lvl1pPr>
          </a:lstStyle>
          <a:p>
            <a:r>
              <a:rPr lang="en-US" smtClean="0"/>
              <a:t>Click to edit Master title style</a:t>
            </a:r>
            <a:endParaRPr lang="en-US" dirty="0"/>
          </a:p>
        </p:txBody>
      </p:sp>
      <p:sp>
        <p:nvSpPr>
          <p:cNvPr id="10" name="Subtitle 2"/>
          <p:cNvSpPr>
            <a:spLocks noGrp="1"/>
          </p:cNvSpPr>
          <p:nvPr>
            <p:ph type="subTitle" idx="1"/>
          </p:nvPr>
        </p:nvSpPr>
        <p:spPr>
          <a:xfrm>
            <a:off x="533400" y="2895600"/>
            <a:ext cx="6400800" cy="1066800"/>
          </a:xfrm>
        </p:spPr>
        <p:txBody>
          <a:bodyPr anchor="t" anchorCtr="0"/>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981597095"/>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theme" Target="../theme/theme1.xml"/>
  <Relationship Id="rId5" Type="http://schemas.openxmlformats.org/officeDocument/2006/relationships/image" Target="../media/image1.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524000"/>
            <a:ext cx="7924800" cy="46021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8189708" y="5806397"/>
            <a:ext cx="533400" cy="457200"/>
          </a:xfrm>
          <a:prstGeom prst="rect">
            <a:avLst/>
          </a:prstGeom>
        </p:spPr>
        <p:txBody>
          <a:bodyPr vert="horz" lIns="91440" tIns="45720" rIns="91440" bIns="45720" rtlCol="0" anchor="ctr"/>
          <a:lstStyle>
            <a:lvl1pPr algn="ctr">
              <a:defRPr sz="1600">
                <a:solidFill>
                  <a:schemeClr val="bg1"/>
                </a:solidFill>
                <a:latin typeface="+mj-lt"/>
              </a:defRPr>
            </a:lvl1pPr>
          </a:lstStyle>
          <a:p>
            <a:fld id="{BD26C40E-487C-40A4-A841-8174FD7B7142}" type="slidenum">
              <a:rPr lang="en-US" smtClean="0"/>
              <a:pPr/>
              <a:t>‹#›</a:t>
            </a:fld>
            <a:endParaRPr lang="en-US" dirty="0"/>
          </a:p>
        </p:txBody>
      </p:sp>
      <p:sp>
        <p:nvSpPr>
          <p:cNvPr id="10" name="Date Placeholder 3"/>
          <p:cNvSpPr>
            <a:spLocks noGrp="1"/>
          </p:cNvSpPr>
          <p:nvPr>
            <p:ph type="dt" sz="half" idx="2"/>
          </p:nvPr>
        </p:nvSpPr>
        <p:spPr>
          <a:xfrm>
            <a:off x="685800" y="6356350"/>
            <a:ext cx="7848600" cy="365125"/>
          </a:xfrm>
          <a:prstGeom prst="rect">
            <a:avLst/>
          </a:prstGeom>
        </p:spPr>
        <p:txBody>
          <a:bodyPr vert="horz" lIns="91440" tIns="45720" rIns="91440" bIns="45720" rtlCol="0" anchor="ctr"/>
          <a:lstStyle>
            <a:lvl1pPr algn="l">
              <a:defRPr sz="1200">
                <a:solidFill>
                  <a:schemeClr val="tx1"/>
                </a:solidFill>
              </a:defRPr>
            </a:lvl1pPr>
          </a:lstStyle>
          <a:p>
            <a:r>
              <a:rPr lang="en-US" dirty="0" smtClean="0"/>
              <a:t>Central MA WIOA Partners Meeting; June 29, 2016</a:t>
            </a:r>
            <a:endParaRPr lang="en-US" dirty="0"/>
          </a:p>
        </p:txBody>
      </p:sp>
      <p:pic>
        <p:nvPicPr>
          <p:cNvPr id="11" name="Picture 2" descr="C:\Users\turgeonj\AppData\Local\Microsoft\Windows\Temporary Internet Files\Content.IE5\0Q203N24\120px-Umbrella[1].png"/>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rot="5827500">
            <a:off x="7970127" y="5487771"/>
            <a:ext cx="1122514" cy="109445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Lst>
  <p:hf hd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1"/>
        </a:buClr>
        <a:buFont typeface="Wingdings 2" pitchFamily="18" charset="2"/>
        <a:buChar char=""/>
        <a:defRPr sz="2800" kern="1200">
          <a:solidFill>
            <a:schemeClr val="tx1"/>
          </a:solidFill>
          <a:latin typeface="Tahoma" pitchFamily="34" charset="0"/>
          <a:ea typeface="Tahoma" pitchFamily="34" charset="0"/>
          <a:cs typeface="Tahoma" pitchFamily="34" charset="0"/>
        </a:defRPr>
      </a:lvl1pPr>
      <a:lvl2pPr marL="742950" indent="-285750" algn="l" defTabSz="914400" rtl="0" eaLnBrk="1" latinLnBrk="0" hangingPunct="1">
        <a:spcBef>
          <a:spcPct val="20000"/>
        </a:spcBef>
        <a:buClr>
          <a:schemeClr val="accent1"/>
        </a:buClr>
        <a:buFont typeface="Wingdings 2" pitchFamily="18" charset="2"/>
        <a:buChar char="ê"/>
        <a:defRPr sz="2400" kern="1200">
          <a:solidFill>
            <a:schemeClr val="tx1"/>
          </a:solidFill>
          <a:latin typeface="Tahoma" pitchFamily="34" charset="0"/>
          <a:ea typeface="Tahoma" pitchFamily="34" charset="0"/>
          <a:cs typeface="Tahoma" pitchFamily="34" charset="0"/>
        </a:defRPr>
      </a:lvl2pPr>
      <a:lvl3pPr marL="11430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3pPr>
      <a:lvl4pPr marL="16002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4pPr>
      <a:lvl5pPr marL="20574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image" Target="../media/image9.png"/>
  <Relationship Id="rId11" Type="http://schemas.openxmlformats.org/officeDocument/2006/relationships/image" Target="../media/image10.png"/>
  <Relationship Id="rId12" Type="http://schemas.openxmlformats.org/officeDocument/2006/relationships/image" Target="../media/image1.png"/>
  <Relationship Id="rId13" Type="http://schemas.openxmlformats.org/officeDocument/2006/relationships/image" Target="../media/image11.jpeg"/>
  <Relationship Id="rId14" Type="http://schemas.openxmlformats.org/officeDocument/2006/relationships/image" Target="../media/image12.png"/>
  <Relationship Id="rId15" Type="http://schemas.openxmlformats.org/officeDocument/2006/relationships/image" Target="../media/image13.png"/>
  <Relationship Id="rId16" Type="http://schemas.openxmlformats.org/officeDocument/2006/relationships/image" Target="../media/image14.png"/>
  <Relationship Id="rId17" Type="http://schemas.openxmlformats.org/officeDocument/2006/relationships/image" Target="../media/image15.png"/>
  <Relationship Id="rId18" Type="http://schemas.openxmlformats.org/officeDocument/2006/relationships/image" Target="../media/image16.png"/>
  <Relationship Id="rId19" Type="http://schemas.openxmlformats.org/officeDocument/2006/relationships/image" Target="../media/image17.gif"/>
  <Relationship Id="rId2" Type="http://schemas.openxmlformats.org/officeDocument/2006/relationships/notesSlide" Target="../notesSlides/notesSlide1.xml"/>
  <Relationship Id="rId3" Type="http://schemas.openxmlformats.org/officeDocument/2006/relationships/image" Target="../media/image2.jpeg"/>
  <Relationship Id="rId4" Type="http://schemas.openxmlformats.org/officeDocument/2006/relationships/image" Target="../media/image3.png"/>
  <Relationship Id="rId5" Type="http://schemas.openxmlformats.org/officeDocument/2006/relationships/image" Target="../media/image4.png"/>
  <Relationship Id="rId6" Type="http://schemas.openxmlformats.org/officeDocument/2006/relationships/image" Target="../media/image5.png"/>
  <Relationship Id="rId7" Type="http://schemas.openxmlformats.org/officeDocument/2006/relationships/image" Target="../media/image6.png"/>
  <Relationship Id="rId8" Type="http://schemas.openxmlformats.org/officeDocument/2006/relationships/image" Target="../media/image7.png"/>
  <Relationship Id="rId9" Type="http://schemas.openxmlformats.org/officeDocument/2006/relationships/image" Target="../media/image8.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19.emf"/>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http://www.mass.gov/massworkforce/state-plan/wioa-2020/ma-wioa-state-plan-final-4-7-16.pdf"/>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18.pn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332128"/>
            <a:ext cx="7086600" cy="6278642"/>
          </a:xfrm>
          <a:prstGeom prst="rect">
            <a:avLst/>
          </a:prstGeom>
          <a:noFill/>
        </p:spPr>
        <p:txBody>
          <a:bodyPr wrap="square" rtlCol="0">
            <a:spAutoFit/>
          </a:bodyPr>
          <a:lstStyle/>
          <a:p>
            <a:r>
              <a:rPr lang="en-US" sz="4400" dirty="0" smtClean="0"/>
              <a:t>Central MA WIOA Partners planning Meeting</a:t>
            </a:r>
          </a:p>
          <a:p>
            <a:endParaRPr lang="en-US" sz="4400"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r>
              <a:rPr lang="en-US" dirty="0" smtClean="0"/>
              <a:t>June 29, 2016</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6078" y="4197037"/>
            <a:ext cx="1436143" cy="986028"/>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75952" y="3064723"/>
            <a:ext cx="1394004" cy="813451"/>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2815" y="3949365"/>
            <a:ext cx="2000278" cy="140370"/>
          </a:xfrm>
          <a:prstGeom prst="rect">
            <a:avLst/>
          </a:prstGeom>
        </p:spPr>
      </p:pic>
      <p:pic>
        <p:nvPicPr>
          <p:cNvPr id="4098"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9600" y="1917846"/>
            <a:ext cx="1289102" cy="9332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318668" y="2006990"/>
            <a:ext cx="1781175" cy="7549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3617" y="5445391"/>
            <a:ext cx="1517685" cy="7371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0453" y="5514667"/>
            <a:ext cx="2937093" cy="5986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descr="One Stop Logo"/>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0200" y="5492307"/>
            <a:ext cx="1921165" cy="64332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99721" y="3014231"/>
            <a:ext cx="1108859" cy="10997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descr="C:\Users\turgeonj\AppData\Local\Microsoft\Windows\Temporary Internet Files\Content.IE5\0Q203N24\120px-Umbrella[1].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4974041">
            <a:off x="5451832" y="855287"/>
            <a:ext cx="3267268" cy="318558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age result for ascentria care worcester ma"/>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337832" y="2006990"/>
            <a:ext cx="1314655" cy="1089177"/>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61653" y="3281185"/>
            <a:ext cx="2355394" cy="6869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6" name="Picture 12"/>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3873093" y="4102867"/>
            <a:ext cx="1124851" cy="12230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075906" y="3943661"/>
            <a:ext cx="3566026" cy="709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7"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37546" y="4714405"/>
            <a:ext cx="3668925" cy="400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8" name="Picture 1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50401" y="4410718"/>
            <a:ext cx="1566706" cy="8128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40" name="Picture 16" descr="http://portal.techhigh.us/PublishingImages/WPS-logo_K.gif"/>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543800" y="5264904"/>
            <a:ext cx="1098132" cy="10981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8"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10" name="TextBox 9"/>
          <p:cNvSpPr txBox="1"/>
          <p:nvPr/>
        </p:nvSpPr>
        <p:spPr>
          <a:xfrm>
            <a:off x="457200" y="1219200"/>
            <a:ext cx="6934200" cy="369332"/>
          </a:xfrm>
          <a:prstGeom prst="rect">
            <a:avLst/>
          </a:prstGeom>
          <a:noFill/>
        </p:spPr>
        <p:txBody>
          <a:bodyPr wrap="square" rtlCol="0">
            <a:spAutoFit/>
          </a:bodyPr>
          <a:lstStyle/>
          <a:p>
            <a:endParaRPr lang="en-US" dirty="0"/>
          </a:p>
        </p:txBody>
      </p:sp>
      <p:sp>
        <p:nvSpPr>
          <p:cNvPr id="5" name="TextBox 4"/>
          <p:cNvSpPr txBox="1"/>
          <p:nvPr/>
        </p:nvSpPr>
        <p:spPr>
          <a:xfrm>
            <a:off x="381000" y="838200"/>
            <a:ext cx="7924800" cy="461665"/>
          </a:xfrm>
          <a:prstGeom prst="rect">
            <a:avLst/>
          </a:prstGeom>
          <a:noFill/>
        </p:spPr>
        <p:txBody>
          <a:bodyPr wrap="square" rtlCol="0">
            <a:spAutoFit/>
          </a:bodyPr>
          <a:lstStyle/>
          <a:p>
            <a:r>
              <a:rPr lang="en-US" sz="1200" b="1" i="1" dirty="0">
                <a:latin typeface="Arial" pitchFamily="34" charset="0"/>
                <a:cs typeface="Arial" pitchFamily="34" charset="0"/>
              </a:rPr>
              <a:t>New </a:t>
            </a:r>
            <a:r>
              <a:rPr lang="en-US" sz="1200" b="1" i="1" u="sng" dirty="0">
                <a:latin typeface="Arial" pitchFamily="34" charset="0"/>
                <a:cs typeface="Arial" pitchFamily="34" charset="0"/>
              </a:rPr>
              <a:t>statewide</a:t>
            </a:r>
            <a:r>
              <a:rPr lang="en-US" sz="1200" b="1" i="1" dirty="0">
                <a:latin typeface="Arial" pitchFamily="34" charset="0"/>
                <a:cs typeface="Arial" pitchFamily="34" charset="0"/>
              </a:rPr>
              <a:t> customer flow to manage individuals from various referral sources who are triaged based on new, intensive skill assessment tools to Job Ready and Skill Building Teams within the Career Center.</a:t>
            </a:r>
          </a:p>
        </p:txBody>
      </p:sp>
      <p:sp>
        <p:nvSpPr>
          <p:cNvPr id="11" name="Title 1"/>
          <p:cNvSpPr txBox="1">
            <a:spLocks/>
          </p:cNvSpPr>
          <p:nvPr/>
        </p:nvSpPr>
        <p:spPr>
          <a:xfrm>
            <a:off x="381000" y="432205"/>
            <a:ext cx="7543800" cy="304800"/>
          </a:xfrm>
          <a:prstGeom prst="rect">
            <a:avLst/>
          </a:prstGeom>
        </p:spPr>
        <p:txBody>
          <a:bodyPr anchor="ct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2000" dirty="0" smtClean="0">
                <a:solidFill>
                  <a:srgbClr val="00269E"/>
                </a:solidFill>
                <a:latin typeface="Arial" pitchFamily="34" charset="0"/>
                <a:cs typeface="Arial" pitchFamily="34" charset="0"/>
              </a:rPr>
              <a:t>New Career Center </a:t>
            </a:r>
            <a:r>
              <a:rPr lang="en-US" sz="2000" i="1" dirty="0" smtClean="0">
                <a:solidFill>
                  <a:srgbClr val="00269E"/>
                </a:solidFill>
                <a:latin typeface="Arial" pitchFamily="34" charset="0"/>
                <a:cs typeface="Arial" pitchFamily="34" charset="0"/>
              </a:rPr>
              <a:t>Shared Customer Model</a:t>
            </a:r>
            <a:endParaRPr lang="en-US" sz="2000" dirty="0">
              <a:latin typeface="Arial" pitchFamily="34" charset="0"/>
              <a:cs typeface="Arial" pitchFamily="34" charset="0"/>
            </a:endParaRPr>
          </a:p>
        </p:txBody>
      </p:sp>
      <p:pic>
        <p:nvPicPr>
          <p:cNvPr id="2113" name="Picture 6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9287" y="1337166"/>
            <a:ext cx="7961313" cy="5063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81934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1600" y="304800"/>
            <a:ext cx="3276600" cy="1143000"/>
          </a:xfrm>
        </p:spPr>
        <p:txBody>
          <a:bodyPr/>
          <a:lstStyle/>
          <a:p>
            <a:r>
              <a:rPr lang="en-US" dirty="0" smtClean="0"/>
              <a:t>Discussion</a:t>
            </a:r>
            <a:endParaRPr lang="en-US" dirty="0"/>
          </a:p>
        </p:txBody>
      </p:sp>
      <p:sp>
        <p:nvSpPr>
          <p:cNvPr id="3" name="Content Placeholder 2"/>
          <p:cNvSpPr>
            <a:spLocks noGrp="1"/>
          </p:cNvSpPr>
          <p:nvPr>
            <p:ph idx="1"/>
          </p:nvPr>
        </p:nvSpPr>
        <p:spPr>
          <a:xfrm>
            <a:off x="533400" y="1524000"/>
            <a:ext cx="7924800" cy="4648200"/>
          </a:xfrm>
        </p:spPr>
        <p:txBody>
          <a:bodyPr>
            <a:normAutofit/>
          </a:bodyPr>
          <a:lstStyle/>
          <a:p>
            <a:pPr>
              <a:buNone/>
            </a:pPr>
            <a:r>
              <a:rPr lang="en-US" sz="2400" dirty="0" smtClean="0"/>
              <a:t>The umbrella MOU – serving customers of similar</a:t>
            </a:r>
          </a:p>
          <a:p>
            <a:pPr>
              <a:buNone/>
            </a:pPr>
            <a:r>
              <a:rPr lang="en-US" sz="2400" dirty="0" smtClean="0"/>
              <a:t>characteristics </a:t>
            </a:r>
          </a:p>
          <a:p>
            <a:pPr lvl="1"/>
            <a:r>
              <a:rPr lang="en-US" dirty="0" smtClean="0"/>
              <a:t>How core partner collaborations can support career pathways in the region?</a:t>
            </a:r>
          </a:p>
          <a:p>
            <a:pPr lvl="1"/>
            <a:r>
              <a:rPr lang="en-US" dirty="0" smtClean="0"/>
              <a:t>How we can work together to support and contribute to career pathways? </a:t>
            </a:r>
          </a:p>
          <a:p>
            <a:pPr lvl="1"/>
            <a:r>
              <a:rPr lang="en-US" dirty="0" smtClean="0"/>
              <a:t>What are some opportunities for innovation in program design and accelerated learning along the pathway?  </a:t>
            </a:r>
          </a:p>
          <a:p>
            <a:pPr lvl="1"/>
            <a:r>
              <a:rPr lang="en-US" dirty="0" smtClean="0"/>
              <a:t>What state guidance is needed? </a:t>
            </a:r>
          </a:p>
          <a:p>
            <a:endParaRPr lang="en-US" dirty="0" smtClean="0"/>
          </a:p>
          <a:p>
            <a:endParaRPr lang="en-US"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11</a:t>
            </a:fld>
            <a:endParaRPr lang="en-US"/>
          </a:p>
        </p:txBody>
      </p:sp>
    </p:spTree>
    <p:extLst>
      <p:ext uri="{BB962C8B-B14F-4D97-AF65-F5344CB8AC3E}">
        <p14:creationId xmlns:p14="http://schemas.microsoft.com/office/powerpoint/2010/main" val="3299607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Signing </a:t>
            </a:r>
            <a:r>
              <a:rPr lang="en-US" dirty="0"/>
              <a:t>the Interim MOU and “Agreeing to Negotiate” through FY17!</a:t>
            </a:r>
          </a:p>
          <a:p>
            <a:r>
              <a:rPr lang="en-US" dirty="0" smtClean="0"/>
              <a:t>Set planning meeting calendar</a:t>
            </a:r>
          </a:p>
          <a:p>
            <a:r>
              <a:rPr lang="en-US" dirty="0" smtClean="0"/>
              <a:t>Identify additional data/information to be gathered (and who will gather it)</a:t>
            </a:r>
            <a:endParaRPr lang="en-US" dirty="0" smtClean="0"/>
          </a:p>
          <a:p>
            <a:endParaRPr lang="en-US" dirty="0"/>
          </a:p>
        </p:txBody>
      </p:sp>
      <p:sp>
        <p:nvSpPr>
          <p:cNvPr id="4" name="Slide Number Placeholder 3"/>
          <p:cNvSpPr>
            <a:spLocks noGrp="1"/>
          </p:cNvSpPr>
          <p:nvPr>
            <p:ph type="sldNum" sz="quarter" idx="12"/>
          </p:nvPr>
        </p:nvSpPr>
        <p:spPr/>
        <p:txBody>
          <a:bodyPr/>
          <a:lstStyle/>
          <a:p>
            <a:fld id="{BD26C40E-487C-40A4-A841-8174FD7B7142}" type="slidenum">
              <a:rPr lang="en-US" smtClean="0"/>
              <a:pPr/>
              <a:t>12</a:t>
            </a:fld>
            <a:endParaRPr lang="en-US"/>
          </a:p>
        </p:txBody>
      </p:sp>
      <p:sp>
        <p:nvSpPr>
          <p:cNvPr id="5" name="Title 1"/>
          <p:cNvSpPr>
            <a:spLocks noGrp="1"/>
          </p:cNvSpPr>
          <p:nvPr>
            <p:ph type="title"/>
          </p:nvPr>
        </p:nvSpPr>
        <p:spPr>
          <a:xfrm>
            <a:off x="5181600" y="304800"/>
            <a:ext cx="3276600" cy="1143000"/>
          </a:xfrm>
        </p:spPr>
        <p:txBody>
          <a:bodyPr/>
          <a:lstStyle/>
          <a:p>
            <a:r>
              <a:rPr lang="en-US" dirty="0" smtClean="0"/>
              <a:t>Next Steps</a:t>
            </a:r>
            <a:endParaRPr lang="en-US" dirty="0"/>
          </a:p>
        </p:txBody>
      </p:sp>
    </p:spTree>
    <p:extLst>
      <p:ext uri="{BB962C8B-B14F-4D97-AF65-F5344CB8AC3E}">
        <p14:creationId xmlns:p14="http://schemas.microsoft.com/office/powerpoint/2010/main" val="2122998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MOU</a:t>
            </a:r>
            <a:endParaRPr lang="en-US" dirty="0"/>
          </a:p>
        </p:txBody>
      </p:sp>
      <p:sp>
        <p:nvSpPr>
          <p:cNvPr id="3" name="Content Placeholder 2"/>
          <p:cNvSpPr>
            <a:spLocks noGrp="1"/>
          </p:cNvSpPr>
          <p:nvPr>
            <p:ph idx="1"/>
          </p:nvPr>
        </p:nvSpPr>
        <p:spPr/>
        <p:txBody>
          <a:bodyPr>
            <a:normAutofit/>
          </a:bodyPr>
          <a:lstStyle/>
          <a:p>
            <a:pPr>
              <a:buNone/>
            </a:pPr>
            <a:r>
              <a:rPr lang="en-US" dirty="0" smtClean="0"/>
              <a:t>	The </a:t>
            </a:r>
            <a:r>
              <a:rPr lang="en-US" u="sng" dirty="0" smtClean="0">
                <a:hlinkClick r:id="rId2"/>
              </a:rPr>
              <a:t>Combined State Plan</a:t>
            </a:r>
            <a:r>
              <a:rPr lang="en-US" dirty="0" smtClean="0"/>
              <a:t> guides the establishment of local area partnerships and local MOU agreements as required by WIOA. </a:t>
            </a:r>
          </a:p>
          <a:p>
            <a:pPr>
              <a:buNone/>
            </a:pPr>
            <a:endParaRPr lang="en-US" dirty="0" smtClean="0"/>
          </a:p>
          <a:p>
            <a:pPr>
              <a:buNone/>
            </a:pPr>
            <a:r>
              <a:rPr lang="en-US" dirty="0" smtClean="0"/>
              <a:t>	These requirements will specify how services can be connected, integrated, or enhanced by sharing staffing, resources, or jointly designed in ways that improve outcomes for “shared customers” – youth, job seekers, and businesses. </a:t>
            </a:r>
          </a:p>
          <a:p>
            <a:pPr>
              <a:buNone/>
            </a:pPr>
            <a:endParaRPr lang="en-US" dirty="0" smtClean="0"/>
          </a:p>
          <a:p>
            <a:endParaRPr lang="en-US"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MOU - Process</a:t>
            </a:r>
            <a:endParaRPr lang="en-US" dirty="0"/>
          </a:p>
        </p:txBody>
      </p:sp>
      <p:sp>
        <p:nvSpPr>
          <p:cNvPr id="3" name="Content Placeholder 2"/>
          <p:cNvSpPr>
            <a:spLocks noGrp="1"/>
          </p:cNvSpPr>
          <p:nvPr>
            <p:ph idx="1"/>
          </p:nvPr>
        </p:nvSpPr>
        <p:spPr>
          <a:xfrm>
            <a:off x="609600" y="1524000"/>
            <a:ext cx="7924800" cy="5105400"/>
          </a:xfrm>
        </p:spPr>
        <p:txBody>
          <a:bodyPr>
            <a:normAutofit fontScale="85000" lnSpcReduction="20000"/>
          </a:bodyPr>
          <a:lstStyle/>
          <a:p>
            <a:r>
              <a:rPr lang="en-US" dirty="0" smtClean="0"/>
              <a:t>The</a:t>
            </a:r>
            <a:r>
              <a:rPr lang="en-US" b="1" dirty="0" smtClean="0"/>
              <a:t> </a:t>
            </a:r>
            <a:r>
              <a:rPr lang="en-US" dirty="0" smtClean="0"/>
              <a:t>Local Board will convene required WIOA One-Stop Partners and other stakeholders (as defined locally) to discuss, negotiate and execute a local “umbrella” Memorandum of Understanding.</a:t>
            </a:r>
          </a:p>
          <a:p>
            <a:endParaRPr lang="en-US" dirty="0" smtClean="0"/>
          </a:p>
          <a:p>
            <a:r>
              <a:rPr lang="en-US" dirty="0" smtClean="0"/>
              <a:t>The development of the local MOU is a two-step process:</a:t>
            </a:r>
          </a:p>
          <a:p>
            <a:pPr lvl="1"/>
            <a:r>
              <a:rPr lang="en-US" dirty="0" smtClean="0"/>
              <a:t>An Interim MOU based on a state developed template to be in place by June 30, 2016. </a:t>
            </a:r>
          </a:p>
          <a:p>
            <a:pPr lvl="1"/>
            <a:r>
              <a:rPr lang="en-US" dirty="0" smtClean="0"/>
              <a:t>The Umbrella MOU must not be for less than three years and must be in place by July 1, 2017. </a:t>
            </a:r>
          </a:p>
          <a:p>
            <a:pPr lvl="1"/>
            <a:endParaRPr lang="en-US" dirty="0" smtClean="0"/>
          </a:p>
          <a:p>
            <a:r>
              <a:rPr lang="en-US" dirty="0" smtClean="0"/>
              <a:t>A joint policy from the WIOA partners will be issued explaining the process for the Interim and Umbrella MOUs.</a:t>
            </a:r>
          </a:p>
        </p:txBody>
      </p:sp>
      <p:sp>
        <p:nvSpPr>
          <p:cNvPr id="5" name="Slide Number Placeholder 4"/>
          <p:cNvSpPr>
            <a:spLocks noGrp="1"/>
          </p:cNvSpPr>
          <p:nvPr>
            <p:ph type="sldNum" sz="quarter" idx="12"/>
          </p:nvPr>
        </p:nvSpPr>
        <p:spPr/>
        <p:txBody>
          <a:bodyPr/>
          <a:lstStyle/>
          <a:p>
            <a:fld id="{BD26C40E-487C-40A4-A841-8174FD7B7142}"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MOU- Key Partners</a:t>
            </a:r>
            <a:endParaRPr lang="en-US" dirty="0"/>
          </a:p>
        </p:txBody>
      </p:sp>
      <p:sp>
        <p:nvSpPr>
          <p:cNvPr id="3" name="Content Placeholder 2"/>
          <p:cNvSpPr>
            <a:spLocks noGrp="1"/>
          </p:cNvSpPr>
          <p:nvPr>
            <p:ph idx="1"/>
          </p:nvPr>
        </p:nvSpPr>
        <p:spPr>
          <a:xfrm>
            <a:off x="609600" y="1524000"/>
            <a:ext cx="8077200" cy="4602163"/>
          </a:xfrm>
        </p:spPr>
        <p:txBody>
          <a:bodyPr>
            <a:normAutofit fontScale="92500"/>
          </a:bodyPr>
          <a:lstStyle/>
          <a:p>
            <a:r>
              <a:rPr lang="en-US" dirty="0" smtClean="0"/>
              <a:t>Required One-Stop Core Partners: </a:t>
            </a:r>
          </a:p>
          <a:p>
            <a:pPr lvl="1"/>
            <a:r>
              <a:rPr lang="en-US" dirty="0" smtClean="0"/>
              <a:t> WIOA Title I (Adult, Dislocated Worker, Youth)</a:t>
            </a:r>
          </a:p>
          <a:p>
            <a:pPr lvl="1"/>
            <a:r>
              <a:rPr lang="en-US" dirty="0" smtClean="0"/>
              <a:t>Title II (Adult Education and Family Literacy)</a:t>
            </a:r>
          </a:p>
          <a:p>
            <a:pPr lvl="1"/>
            <a:r>
              <a:rPr lang="en-US" dirty="0" smtClean="0"/>
              <a:t>Title III (Wagner </a:t>
            </a:r>
            <a:r>
              <a:rPr lang="en-US" dirty="0" err="1" smtClean="0"/>
              <a:t>Peyser</a:t>
            </a:r>
            <a:r>
              <a:rPr lang="en-US" dirty="0" smtClean="0"/>
              <a:t>/Employment Service) </a:t>
            </a:r>
          </a:p>
          <a:p>
            <a:pPr lvl="1"/>
            <a:r>
              <a:rPr lang="en-US" dirty="0" smtClean="0"/>
              <a:t>Title IV (Vocational Rehabilitation) </a:t>
            </a:r>
          </a:p>
          <a:p>
            <a:pPr lvl="1"/>
            <a:r>
              <a:rPr lang="en-US" dirty="0" smtClean="0"/>
              <a:t>Temporary Assistance to Needy Families (TANF)</a:t>
            </a:r>
          </a:p>
          <a:p>
            <a:pPr lvl="1"/>
            <a:r>
              <a:rPr lang="en-US" dirty="0" smtClean="0"/>
              <a:t>Supplemental Nutrition Assistance Program (SNAP)</a:t>
            </a:r>
          </a:p>
          <a:p>
            <a:pPr lvl="1"/>
            <a:r>
              <a:rPr lang="en-US" dirty="0" smtClean="0"/>
              <a:t>Unemployment Insurance (UI)</a:t>
            </a:r>
          </a:p>
          <a:p>
            <a:pPr lvl="1"/>
            <a:r>
              <a:rPr lang="en-US" dirty="0" smtClean="0"/>
              <a:t>Trade Adjustment Assistance (TAA) </a:t>
            </a:r>
          </a:p>
          <a:p>
            <a:pPr lvl="1"/>
            <a:r>
              <a:rPr lang="en-US" dirty="0" smtClean="0"/>
              <a:t>Jobs for Veterans State Grant (JVSG) and </a:t>
            </a:r>
          </a:p>
          <a:p>
            <a:pPr lvl="1"/>
            <a:r>
              <a:rPr lang="en-US" dirty="0" smtClean="0"/>
              <a:t>Senior Community Service Employment Program (SCSEP).</a:t>
            </a:r>
          </a:p>
          <a:p>
            <a:endParaRPr lang="en-US"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smtClean="0"/>
              <a:t>Local Partners</a:t>
            </a:r>
            <a:endParaRPr lang="en-US" dirty="0"/>
          </a:p>
        </p:txBody>
      </p:sp>
      <p:sp>
        <p:nvSpPr>
          <p:cNvPr id="4" name="Slide Number Placeholder 3"/>
          <p:cNvSpPr>
            <a:spLocks noGrp="1"/>
          </p:cNvSpPr>
          <p:nvPr>
            <p:ph type="sldNum" sz="quarter" idx="12"/>
          </p:nvPr>
        </p:nvSpPr>
        <p:spPr/>
        <p:txBody>
          <a:bodyPr/>
          <a:lstStyle/>
          <a:p>
            <a:fld id="{BD26C40E-487C-40A4-A841-8174FD7B7142}" type="slidenum">
              <a:rPr lang="en-US" smtClean="0"/>
              <a:pPr/>
              <a:t>5</a:t>
            </a:fld>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143000"/>
            <a:ext cx="7138987" cy="5418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02793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Purpose of the Local MOU</a:t>
            </a:r>
            <a:endParaRPr lang="en-US" dirty="0"/>
          </a:p>
        </p:txBody>
      </p:sp>
      <p:sp>
        <p:nvSpPr>
          <p:cNvPr id="3" name="Content Placeholder 2"/>
          <p:cNvSpPr>
            <a:spLocks noGrp="1"/>
          </p:cNvSpPr>
          <p:nvPr>
            <p:ph idx="1"/>
          </p:nvPr>
        </p:nvSpPr>
        <p:spPr/>
        <p:txBody>
          <a:bodyPr>
            <a:normAutofit/>
          </a:bodyPr>
          <a:lstStyle/>
          <a:p>
            <a:r>
              <a:rPr lang="en-US" dirty="0" smtClean="0"/>
              <a:t>Establish the roles of local partners in the development of an integrated education and workforce system that supports career pathways in each region to prepare residents with foundation, technical, and professional skills, and provide information and connections to postsecondary education and training.</a:t>
            </a:r>
          </a:p>
          <a:p>
            <a:endParaRPr lang="en-US" dirty="0" smtClean="0"/>
          </a:p>
          <a:p>
            <a:pPr lvl="0"/>
            <a:endParaRPr lang="en-US" dirty="0" smtClean="0"/>
          </a:p>
          <a:p>
            <a:endParaRPr lang="en-US"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304800"/>
            <a:ext cx="3352800" cy="1143000"/>
          </a:xfrm>
        </p:spPr>
        <p:txBody>
          <a:bodyPr>
            <a:noAutofit/>
          </a:bodyPr>
          <a:lstStyle/>
          <a:p>
            <a:pPr lvl="0" algn="r"/>
            <a:r>
              <a:rPr lang="en-US" dirty="0" smtClean="0"/>
              <a:t>Our Goal</a:t>
            </a:r>
            <a:endParaRPr lang="en-US" dirty="0" smtClean="0"/>
          </a:p>
        </p:txBody>
      </p:sp>
      <p:sp>
        <p:nvSpPr>
          <p:cNvPr id="3" name="Content Placeholder 2"/>
          <p:cNvSpPr>
            <a:spLocks noGrp="1"/>
          </p:cNvSpPr>
          <p:nvPr>
            <p:ph idx="1"/>
          </p:nvPr>
        </p:nvSpPr>
        <p:spPr/>
        <p:txBody>
          <a:bodyPr>
            <a:normAutofit lnSpcReduction="10000"/>
          </a:bodyPr>
          <a:lstStyle/>
          <a:p>
            <a:r>
              <a:rPr lang="en-US" dirty="0" smtClean="0"/>
              <a:t>The local MOU will define shared service strategies for job seekers and businesses and identify related shared customer flow strategies that will include but be limited to:</a:t>
            </a:r>
          </a:p>
          <a:p>
            <a:pPr lvl="1"/>
            <a:r>
              <a:rPr lang="en-US" dirty="0" smtClean="0"/>
              <a:t>operation and services workflows, </a:t>
            </a:r>
          </a:p>
          <a:p>
            <a:pPr lvl="1"/>
            <a:r>
              <a:rPr lang="en-US" dirty="0" smtClean="0"/>
              <a:t>related referral processes, </a:t>
            </a:r>
          </a:p>
          <a:p>
            <a:pPr lvl="1"/>
            <a:r>
              <a:rPr lang="en-US" dirty="0" smtClean="0"/>
              <a:t>coordinated staff development and training, </a:t>
            </a:r>
          </a:p>
          <a:p>
            <a:pPr lvl="1"/>
            <a:r>
              <a:rPr lang="en-US" dirty="0" smtClean="0"/>
              <a:t>marketing and community integration, </a:t>
            </a:r>
          </a:p>
          <a:p>
            <a:pPr lvl="1"/>
            <a:r>
              <a:rPr lang="en-US" dirty="0" smtClean="0"/>
              <a:t>co-locations of staff (physical and virtual), and </a:t>
            </a:r>
          </a:p>
          <a:p>
            <a:pPr lvl="1"/>
            <a:r>
              <a:rPr lang="en-US" dirty="0" smtClean="0"/>
              <a:t>the nature and provisions of related infrastructure and shared costs.</a:t>
            </a:r>
          </a:p>
          <a:p>
            <a:endParaRPr lang="en-US" dirty="0"/>
          </a:p>
        </p:txBody>
      </p:sp>
      <p:sp>
        <p:nvSpPr>
          <p:cNvPr id="5" name="Slide Number Placeholder 4"/>
          <p:cNvSpPr>
            <a:spLocks noGrp="1"/>
          </p:cNvSpPr>
          <p:nvPr>
            <p:ph type="sldNum" sz="quarter" idx="12"/>
          </p:nvPr>
        </p:nvSpPr>
        <p:spPr/>
        <p:txBody>
          <a:bodyPr/>
          <a:lstStyle/>
          <a:p>
            <a:fld id="{BD26C40E-487C-40A4-A841-8174FD7B7142}"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274638"/>
            <a:ext cx="5410200" cy="1143000"/>
          </a:xfrm>
        </p:spPr>
        <p:txBody>
          <a:bodyPr>
            <a:normAutofit/>
          </a:bodyPr>
          <a:lstStyle/>
          <a:p>
            <a:pPr algn="ctr"/>
            <a:r>
              <a:rPr lang="en-US" sz="3600" dirty="0" smtClean="0">
                <a:solidFill>
                  <a:srgbClr val="002060"/>
                </a:solidFill>
              </a:rPr>
              <a:t>Final Local MOU</a:t>
            </a:r>
            <a:endParaRPr lang="en-US" dirty="0">
              <a:solidFill>
                <a:srgbClr val="002060"/>
              </a:solidFill>
            </a:endParaRPr>
          </a:p>
        </p:txBody>
      </p:sp>
      <p:sp>
        <p:nvSpPr>
          <p:cNvPr id="3" name="Content Placeholder 2"/>
          <p:cNvSpPr>
            <a:spLocks noGrp="1"/>
          </p:cNvSpPr>
          <p:nvPr>
            <p:ph sz="half" idx="1"/>
          </p:nvPr>
        </p:nvSpPr>
        <p:spPr>
          <a:xfrm>
            <a:off x="228600" y="1295400"/>
            <a:ext cx="8382000" cy="5105400"/>
          </a:xfrm>
        </p:spPr>
        <p:txBody>
          <a:bodyPr>
            <a:normAutofit lnSpcReduction="10000"/>
          </a:bodyPr>
          <a:lstStyle/>
          <a:p>
            <a:pPr marL="0" indent="0">
              <a:spcAft>
                <a:spcPts val="600"/>
              </a:spcAft>
              <a:buNone/>
            </a:pPr>
            <a:r>
              <a:rPr lang="en-US" sz="1900" b="0" dirty="0" smtClean="0">
                <a:solidFill>
                  <a:srgbClr val="002060"/>
                </a:solidFill>
                <a:latin typeface="+mn-lt"/>
              </a:rPr>
              <a:t>The MOU will:</a:t>
            </a:r>
          </a:p>
          <a:p>
            <a:pPr lvl="1">
              <a:spcBef>
                <a:spcPts val="0"/>
              </a:spcBef>
              <a:buFont typeface="Wingdings" panose="05000000000000000000" pitchFamily="2" charset="2"/>
              <a:buChar char="ü"/>
            </a:pPr>
            <a:r>
              <a:rPr lang="en-US" sz="1900" b="0" dirty="0" smtClean="0">
                <a:solidFill>
                  <a:srgbClr val="002060"/>
                </a:solidFill>
                <a:latin typeface="+mn-lt"/>
              </a:rPr>
              <a:t>Provide a description of services to be provided through the one-stop delivery system, including the manner in which the services will be coordinated and delivered through the system</a:t>
            </a:r>
          </a:p>
          <a:p>
            <a:pPr lvl="1">
              <a:spcAft>
                <a:spcPts val="600"/>
              </a:spcAft>
              <a:buFont typeface="Wingdings" panose="05000000000000000000" pitchFamily="2" charset="2"/>
              <a:buChar char="ü"/>
            </a:pPr>
            <a:r>
              <a:rPr lang="en-US" sz="1900" b="0" dirty="0" smtClean="0">
                <a:solidFill>
                  <a:srgbClr val="002060"/>
                </a:solidFill>
                <a:latin typeface="+mn-lt"/>
              </a:rPr>
              <a:t>Ensure that one-stop partners adhere to State guidance</a:t>
            </a:r>
            <a:r>
              <a:rPr lang="en-US" sz="1900" b="0" dirty="0">
                <a:solidFill>
                  <a:srgbClr val="002060"/>
                </a:solidFill>
                <a:latin typeface="+mn-lt"/>
              </a:rPr>
              <a:t> </a:t>
            </a:r>
            <a:r>
              <a:rPr lang="en-US" sz="1900" b="0" dirty="0" smtClean="0">
                <a:solidFill>
                  <a:srgbClr val="002060"/>
                </a:solidFill>
                <a:latin typeface="+mn-lt"/>
              </a:rPr>
              <a:t>on one stop delivery system infrastructure costs</a:t>
            </a:r>
          </a:p>
          <a:p>
            <a:pPr lvl="1">
              <a:spcAft>
                <a:spcPts val="600"/>
              </a:spcAft>
              <a:buFont typeface="Wingdings" panose="05000000000000000000" pitchFamily="2" charset="2"/>
              <a:buChar char="ü"/>
            </a:pPr>
            <a:r>
              <a:rPr lang="en-US" sz="1900" b="0" dirty="0" smtClean="0">
                <a:solidFill>
                  <a:srgbClr val="002060"/>
                </a:solidFill>
                <a:latin typeface="+mn-lt"/>
              </a:rPr>
              <a:t>Address how one-stop partners will achieve consensus and informally mediate any possible conflicts or disagreement among partners</a:t>
            </a:r>
          </a:p>
          <a:p>
            <a:pPr lvl="1">
              <a:spcAft>
                <a:spcPts val="600"/>
              </a:spcAft>
              <a:buFont typeface="Wingdings" panose="05000000000000000000" pitchFamily="2" charset="2"/>
              <a:buChar char="ü"/>
            </a:pPr>
            <a:r>
              <a:rPr lang="en-US" sz="1900" b="0" dirty="0" smtClean="0">
                <a:solidFill>
                  <a:srgbClr val="002060"/>
                </a:solidFill>
                <a:latin typeface="+mn-lt"/>
              </a:rPr>
              <a:t>Address how technical assistance to new one-stop partners and local grant recipients will be provided to ensure partners are informed and knowledgeable of the elements contained in the MOU</a:t>
            </a:r>
          </a:p>
          <a:p>
            <a:pPr lvl="1">
              <a:spcAft>
                <a:spcPts val="600"/>
              </a:spcAft>
              <a:buFont typeface="Wingdings" panose="05000000000000000000" pitchFamily="2" charset="2"/>
              <a:buChar char="ü"/>
            </a:pPr>
            <a:r>
              <a:rPr lang="en-US" sz="1900" b="0" dirty="0" smtClean="0">
                <a:solidFill>
                  <a:srgbClr val="002060"/>
                </a:solidFill>
                <a:latin typeface="+mn-lt"/>
              </a:rPr>
              <a:t>Reflect a funding mechanism that meets the requirements of each program’s relevant statutes and regulations</a:t>
            </a:r>
          </a:p>
          <a:p>
            <a:pPr lvl="1">
              <a:spcAft>
                <a:spcPts val="600"/>
              </a:spcAft>
              <a:buFont typeface="Wingdings" panose="05000000000000000000" pitchFamily="2" charset="2"/>
              <a:buChar char="ü"/>
            </a:pPr>
            <a:r>
              <a:rPr lang="en-US" sz="1900" b="0" dirty="0" smtClean="0">
                <a:solidFill>
                  <a:srgbClr val="002060"/>
                </a:solidFill>
                <a:latin typeface="+mn-lt"/>
              </a:rPr>
              <a:t>The MOU may include interim plan if needed, on how costs of the services will be funded</a:t>
            </a:r>
            <a:endParaRPr lang="en-US" sz="1600" b="0" dirty="0" smtClean="0">
              <a:solidFill>
                <a:srgbClr val="002060"/>
              </a:solidFill>
              <a:latin typeface="+mn-lt"/>
            </a:endParaRPr>
          </a:p>
          <a:p>
            <a:pPr marL="346075" lvl="1" indent="0">
              <a:buNone/>
            </a:pPr>
            <a:endParaRPr lang="en-US" dirty="0" smtClean="0">
              <a:solidFill>
                <a:srgbClr val="002060"/>
              </a:solidFill>
              <a:latin typeface="Calibri" panose="020F0502020204030204" pitchFamily="34" charset="0"/>
            </a:endParaRPr>
          </a:p>
        </p:txBody>
      </p:sp>
    </p:spTree>
    <p:extLst>
      <p:ext uri="{BB962C8B-B14F-4D97-AF65-F5344CB8AC3E}">
        <p14:creationId xmlns:p14="http://schemas.microsoft.com/office/powerpoint/2010/main" val="1585119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52400"/>
            <a:ext cx="6553200" cy="1143000"/>
          </a:xfrm>
        </p:spPr>
        <p:txBody>
          <a:bodyPr>
            <a:normAutofit fontScale="90000"/>
          </a:bodyPr>
          <a:lstStyle/>
          <a:p>
            <a:r>
              <a:rPr lang="en-US" sz="4000" dirty="0" smtClean="0"/>
              <a:t>Defining</a:t>
            </a:r>
            <a:r>
              <a:rPr lang="en-US" dirty="0" smtClean="0"/>
              <a:t> Shared Customers</a:t>
            </a:r>
            <a:endParaRPr lang="en-US" dirty="0"/>
          </a:p>
        </p:txBody>
      </p:sp>
      <p:sp>
        <p:nvSpPr>
          <p:cNvPr id="3" name="Content Placeholder 2"/>
          <p:cNvSpPr>
            <a:spLocks noGrp="1"/>
          </p:cNvSpPr>
          <p:nvPr>
            <p:ph idx="1"/>
          </p:nvPr>
        </p:nvSpPr>
        <p:spPr>
          <a:xfrm>
            <a:off x="609600" y="1600200"/>
            <a:ext cx="7772400" cy="4572000"/>
          </a:xfrm>
        </p:spPr>
        <p:txBody>
          <a:bodyPr>
            <a:normAutofit fontScale="92500" lnSpcReduction="10000"/>
          </a:bodyPr>
          <a:lstStyle/>
          <a:p>
            <a:r>
              <a:rPr lang="en-US" dirty="0" smtClean="0"/>
              <a:t>In order to be a shared customer, he/she must meet the eligibility criteria of partner agencies and who </a:t>
            </a:r>
            <a:r>
              <a:rPr lang="en-US" dirty="0"/>
              <a:t>is enrolled in more than one core partner program at any time during a fiscal </a:t>
            </a:r>
            <a:r>
              <a:rPr lang="en-US" dirty="0" smtClean="0"/>
              <a:t>year.</a:t>
            </a:r>
          </a:p>
          <a:p>
            <a:r>
              <a:rPr lang="en-US" dirty="0" smtClean="0"/>
              <a:t>The eligibility criteria for shared customers may vary from region to region depending on participant characteristics (e.g., academic level, level of English proficiency) and regional employment needs (e.g., healthcare, hospitality, advanced manufacturing, financial/business services).</a:t>
            </a:r>
          </a:p>
          <a:p>
            <a:r>
              <a:rPr lang="en-US" dirty="0" smtClean="0"/>
              <a:t>Not ALL customers will be shared customers.</a:t>
            </a:r>
          </a:p>
          <a:p>
            <a:endParaRPr lang="en-US" sz="3600" dirty="0" smtClean="0"/>
          </a:p>
        </p:txBody>
      </p:sp>
      <p:sp>
        <p:nvSpPr>
          <p:cNvPr id="5" name="Slide Number Placeholder 4"/>
          <p:cNvSpPr>
            <a:spLocks noGrp="1"/>
          </p:cNvSpPr>
          <p:nvPr>
            <p:ph type="sldNum" sz="quarter" idx="12"/>
          </p:nvPr>
        </p:nvSpPr>
        <p:spPr/>
        <p:txBody>
          <a:bodyPr/>
          <a:lstStyle/>
          <a:p>
            <a:fld id="{BD26C40E-487C-40A4-A841-8174FD7B7142}" type="slidenum">
              <a:rPr lang="en-US" smtClean="0"/>
              <a:pPr/>
              <a:t>9</a:t>
            </a:fld>
            <a:endParaRPr lang="en-US"/>
          </a:p>
        </p:txBody>
      </p:sp>
    </p:spTree>
    <p:extLst>
      <p:ext uri="{BB962C8B-B14F-4D97-AF65-F5344CB8AC3E}">
        <p14:creationId xmlns:p14="http://schemas.microsoft.com/office/powerpoint/2010/main" val="1308070386"/>
      </p:ext>
    </p:extLst>
  </p:cSld>
  <p:clrMapOvr>
    <a:masterClrMapping/>
  </p:clrMapOvr>
</p:sld>
</file>

<file path=ppt/theme/theme1.xml><?xml version="1.0" encoding="utf-8"?>
<a:theme xmlns:a="http://schemas.openxmlformats.org/drawingml/2006/main" name="2007_ESE_Template">
  <a:themeElements>
    <a:clrScheme name="ESE">
      <a:dk1>
        <a:srgbClr val="0D1969"/>
      </a:dk1>
      <a:lt1>
        <a:sysClr val="window" lastClr="FFFFFF"/>
      </a:lt1>
      <a:dk2>
        <a:srgbClr val="0D1969"/>
      </a:dk2>
      <a:lt2>
        <a:srgbClr val="EEECE1"/>
      </a:lt2>
      <a:accent1>
        <a:srgbClr val="E86B01"/>
      </a:accent1>
      <a:accent2>
        <a:srgbClr val="0D1969"/>
      </a:accent2>
      <a:accent3>
        <a:srgbClr val="FBC40E"/>
      </a:accent3>
      <a:accent4>
        <a:srgbClr val="006600"/>
      </a:accent4>
      <a:accent5>
        <a:srgbClr val="C00000"/>
      </a:accent5>
      <a:accent6>
        <a:srgbClr val="800080"/>
      </a:accent6>
      <a:hlink>
        <a:srgbClr val="0000FF"/>
      </a:hlink>
      <a:folHlink>
        <a:srgbClr val="7F7F7F"/>
      </a:folHlink>
    </a:clrScheme>
    <a:fontScheme name="ESE">
      <a:majorFont>
        <a:latin typeface="Georgi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2007_ESE_Template</Template>
  <TotalTime>8187</TotalTime>
  <Words>765</Words>
  <Application>Microsoft Office PowerPoint</Application>
  <PresentationFormat>On-screen Show (4:3)</PresentationFormat>
  <Paragraphs>109</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2007_ESE_Template</vt:lpstr>
      <vt:lpstr>PowerPoint Presentation</vt:lpstr>
      <vt:lpstr>Local MOU</vt:lpstr>
      <vt:lpstr>Local MOU - Process</vt:lpstr>
      <vt:lpstr>Local MOU- Key Partners</vt:lpstr>
      <vt:lpstr>Local Partners</vt:lpstr>
      <vt:lpstr>The Purpose of the Local MOU</vt:lpstr>
      <vt:lpstr>Our Goal</vt:lpstr>
      <vt:lpstr>Final Local MOU</vt:lpstr>
      <vt:lpstr>Defining Shared Customers</vt:lpstr>
      <vt:lpstr>PowerPoint Presentation</vt:lpstr>
      <vt:lpstr>Discussion</vt:lpstr>
      <vt:lpstr>Next Steps</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2014-08-26T14:09:58Z</dcterms:created>
  <dc:creator>xdk</dc:creator>
  <lastModifiedBy>Turgeon, Jeffrey</lastModifiedBy>
  <lastPrinted>2016-06-27T17:48:23Z</lastPrinted>
  <dcterms:modified xsi:type="dcterms:W3CDTF">2016-06-28T14:12:31Z</dcterms:modified>
  <revision>701</revision>
  <dc:title>Adult Career Pathways Kick-Off Meeting</dc:title>
</coreProperties>
</file>