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38D6E-18AD-4181-8F14-626A23DCE4F6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0537E-3DA5-42F7-B094-A5DC028A9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DBD9B-028A-41BB-BE0D-D2E08D87B2D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1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999927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386719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6169089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4192880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9979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source and notes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1752600" y="1828800"/>
            <a:ext cx="5638800" cy="3657600"/>
          </a:xfrm>
          <a:prstGeom prst="rect">
            <a:avLst/>
          </a:prstGeom>
        </p:spPr>
        <p:txBody>
          <a:bodyPr lIns="91440" tIns="182880" bIns="18288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22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544916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894293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2397825"/>
            <a:ext cx="7772400" cy="3687763"/>
          </a:xfrm>
          <a:prstGeom prst="rect">
            <a:avLst/>
          </a:prstGeom>
        </p:spPr>
        <p:txBody>
          <a:bodyPr/>
          <a:lstStyle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18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90600" y="1676400"/>
            <a:ext cx="7467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cap="all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58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Mo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315994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600696"/>
            <a:ext cx="6476999" cy="6858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Motion: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47800" y="2438400"/>
            <a:ext cx="6362700" cy="4606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Vote: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94975"/>
                </a:solidFill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>
                <a:solidFill>
                  <a:srgbClr val="094975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rgbClr val="09497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203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442" descr="C:\Users\kamercer\Desktop\HPC Bu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060450" cy="4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79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7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147457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55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16365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2397825"/>
            <a:ext cx="7772400" cy="3687763"/>
          </a:xfrm>
          <a:prstGeom prst="rect">
            <a:avLst/>
          </a:prstGeom>
        </p:spPr>
        <p:txBody>
          <a:bodyPr/>
          <a:lstStyle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180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90600" y="1676400"/>
            <a:ext cx="7467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cap="all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27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513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408223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68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26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19600" y="4648200"/>
            <a:ext cx="3962400" cy="685801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Date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3425534"/>
            <a:ext cx="7620000" cy="114646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322565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6732560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1976901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496349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source and notes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1752600" y="1828800"/>
            <a:ext cx="5638800" cy="3657600"/>
          </a:xfrm>
          <a:prstGeom prst="rect">
            <a:avLst/>
          </a:prstGeom>
        </p:spPr>
        <p:txBody>
          <a:bodyPr lIns="91440" tIns="182880" bIns="18288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4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35790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arallelogram 25"/>
          <p:cNvSpPr/>
          <p:nvPr userDrawn="1"/>
        </p:nvSpPr>
        <p:spPr>
          <a:xfrm>
            <a:off x="3962399" y="-6930"/>
            <a:ext cx="5185701" cy="6864929"/>
          </a:xfrm>
          <a:custGeom>
            <a:avLst/>
            <a:gdLst>
              <a:gd name="connsiteX0" fmla="*/ 0 w 6400800"/>
              <a:gd name="connsiteY0" fmla="*/ 6858000 h 6858000"/>
              <a:gd name="connsiteX1" fmla="*/ 2672974 w 6400800"/>
              <a:gd name="connsiteY1" fmla="*/ 0 h 6858000"/>
              <a:gd name="connsiteX2" fmla="*/ 6400800 w 6400800"/>
              <a:gd name="connsiteY2" fmla="*/ 0 h 6858000"/>
              <a:gd name="connsiteX3" fmla="*/ 3727826 w 6400800"/>
              <a:gd name="connsiteY3" fmla="*/ 6858000 h 6858000"/>
              <a:gd name="connsiteX4" fmla="*/ 0 w 6400800"/>
              <a:gd name="connsiteY4" fmla="*/ 6858000 h 6858000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3727826 w 5202621"/>
              <a:gd name="connsiteY3" fmla="*/ 6889531 h 6889531"/>
              <a:gd name="connsiteX4" fmla="*/ 0 w 5202621"/>
              <a:gd name="connsiteY4" fmla="*/ 6889531 h 6889531"/>
              <a:gd name="connsiteX0" fmla="*/ 0 w 5251370"/>
              <a:gd name="connsiteY0" fmla="*/ 6889531 h 6889531"/>
              <a:gd name="connsiteX1" fmla="*/ 2672974 w 5251370"/>
              <a:gd name="connsiteY1" fmla="*/ 31531 h 6889531"/>
              <a:gd name="connsiteX2" fmla="*/ 5202621 w 5251370"/>
              <a:gd name="connsiteY2" fmla="*/ 0 h 6889531"/>
              <a:gd name="connsiteX3" fmla="*/ 5181601 w 5251370"/>
              <a:gd name="connsiteY3" fmla="*/ 3121573 h 6889531"/>
              <a:gd name="connsiteX4" fmla="*/ 3727826 w 5251370"/>
              <a:gd name="connsiteY4" fmla="*/ 6889531 h 6889531"/>
              <a:gd name="connsiteX5" fmla="*/ 0 w 5251370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2621"/>
              <a:gd name="connsiteY0" fmla="*/ 6889531 h 6889531"/>
              <a:gd name="connsiteX1" fmla="*/ 2672974 w 5202621"/>
              <a:gd name="connsiteY1" fmla="*/ 31531 h 6889531"/>
              <a:gd name="connsiteX2" fmla="*/ 5202621 w 5202621"/>
              <a:gd name="connsiteY2" fmla="*/ 0 h 6889531"/>
              <a:gd name="connsiteX3" fmla="*/ 5181601 w 5202621"/>
              <a:gd name="connsiteY3" fmla="*/ 3121573 h 6889531"/>
              <a:gd name="connsiteX4" fmla="*/ 3727826 w 5202621"/>
              <a:gd name="connsiteY4" fmla="*/ 6889531 h 6889531"/>
              <a:gd name="connsiteX5" fmla="*/ 0 w 5202621"/>
              <a:gd name="connsiteY5" fmla="*/ 6889531 h 6889531"/>
              <a:gd name="connsiteX0" fmla="*/ 0 w 5209194"/>
              <a:gd name="connsiteY0" fmla="*/ 6889590 h 6889590"/>
              <a:gd name="connsiteX1" fmla="*/ 2672974 w 5209194"/>
              <a:gd name="connsiteY1" fmla="*/ 31590 h 6889590"/>
              <a:gd name="connsiteX2" fmla="*/ 5202621 w 5209194"/>
              <a:gd name="connsiteY2" fmla="*/ 59 h 6889590"/>
              <a:gd name="connsiteX3" fmla="*/ 5181601 w 5209194"/>
              <a:gd name="connsiteY3" fmla="*/ 3121632 h 6889590"/>
              <a:gd name="connsiteX4" fmla="*/ 3727826 w 5209194"/>
              <a:gd name="connsiteY4" fmla="*/ 6889590 h 6889590"/>
              <a:gd name="connsiteX5" fmla="*/ 0 w 5209194"/>
              <a:gd name="connsiteY5" fmla="*/ 6889590 h 6889590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191633"/>
              <a:gd name="connsiteY0" fmla="*/ 6864989 h 6864989"/>
              <a:gd name="connsiteX1" fmla="*/ 2672974 w 5191633"/>
              <a:gd name="connsiteY1" fmla="*/ 6989 h 6864989"/>
              <a:gd name="connsiteX2" fmla="*/ 5178018 w 5191633"/>
              <a:gd name="connsiteY2" fmla="*/ 61 h 6864989"/>
              <a:gd name="connsiteX3" fmla="*/ 5181601 w 5191633"/>
              <a:gd name="connsiteY3" fmla="*/ 3097031 h 6864989"/>
              <a:gd name="connsiteX4" fmla="*/ 3727826 w 5191633"/>
              <a:gd name="connsiteY4" fmla="*/ 6864989 h 6864989"/>
              <a:gd name="connsiteX5" fmla="*/ 0 w 5191633"/>
              <a:gd name="connsiteY5" fmla="*/ 6864989 h 6864989"/>
              <a:gd name="connsiteX0" fmla="*/ 0 w 5205761"/>
              <a:gd name="connsiteY0" fmla="*/ 6858000 h 6858000"/>
              <a:gd name="connsiteX1" fmla="*/ 2672974 w 5205761"/>
              <a:gd name="connsiteY1" fmla="*/ 0 h 6858000"/>
              <a:gd name="connsiteX2" fmla="*/ 5198520 w 5205761"/>
              <a:gd name="connsiteY2" fmla="*/ 42277 h 6858000"/>
              <a:gd name="connsiteX3" fmla="*/ 5181601 w 5205761"/>
              <a:gd name="connsiteY3" fmla="*/ 3090042 h 6858000"/>
              <a:gd name="connsiteX4" fmla="*/ 3727826 w 5205761"/>
              <a:gd name="connsiteY4" fmla="*/ 6858000 h 6858000"/>
              <a:gd name="connsiteX5" fmla="*/ 0 w 5205761"/>
              <a:gd name="connsiteY5" fmla="*/ 6858000 h 6858000"/>
              <a:gd name="connsiteX0" fmla="*/ 0 w 5182237"/>
              <a:gd name="connsiteY0" fmla="*/ 6858000 h 6858000"/>
              <a:gd name="connsiteX1" fmla="*/ 2672974 w 5182237"/>
              <a:gd name="connsiteY1" fmla="*/ 0 h 6858000"/>
              <a:gd name="connsiteX2" fmla="*/ 5005799 w 5182237"/>
              <a:gd name="connsiteY2" fmla="*/ 70980 h 6858000"/>
              <a:gd name="connsiteX3" fmla="*/ 5181601 w 5182237"/>
              <a:gd name="connsiteY3" fmla="*/ 3090042 h 6858000"/>
              <a:gd name="connsiteX4" fmla="*/ 3727826 w 5182237"/>
              <a:gd name="connsiteY4" fmla="*/ 6858000 h 6858000"/>
              <a:gd name="connsiteX5" fmla="*/ 0 w 5182237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2171"/>
              <a:gd name="connsiteY0" fmla="*/ 6858000 h 6858000"/>
              <a:gd name="connsiteX1" fmla="*/ 2672974 w 5182171"/>
              <a:gd name="connsiteY1" fmla="*/ 0 h 6858000"/>
              <a:gd name="connsiteX2" fmla="*/ 5005799 w 5182171"/>
              <a:gd name="connsiteY2" fmla="*/ 70980 h 6858000"/>
              <a:gd name="connsiteX3" fmla="*/ 5181601 w 5182171"/>
              <a:gd name="connsiteY3" fmla="*/ 3090042 h 6858000"/>
              <a:gd name="connsiteX4" fmla="*/ 3727826 w 5182171"/>
              <a:gd name="connsiteY4" fmla="*/ 6858000 h 6858000"/>
              <a:gd name="connsiteX5" fmla="*/ 0 w 5182171"/>
              <a:gd name="connsiteY5" fmla="*/ 6858000 h 6858000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096971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86912"/>
              <a:gd name="connsiteY0" fmla="*/ 6864929 h 6864929"/>
              <a:gd name="connsiteX1" fmla="*/ 2672974 w 5186912"/>
              <a:gd name="connsiteY1" fmla="*/ 6929 h 6864929"/>
              <a:gd name="connsiteX2" fmla="*/ 5182119 w 5186912"/>
              <a:gd name="connsiteY2" fmla="*/ 0 h 6864929"/>
              <a:gd name="connsiteX3" fmla="*/ 5181601 w 5186912"/>
              <a:gd name="connsiteY3" fmla="*/ 3158478 h 6864929"/>
              <a:gd name="connsiteX4" fmla="*/ 3727826 w 5186912"/>
              <a:gd name="connsiteY4" fmla="*/ 6864929 h 6864929"/>
              <a:gd name="connsiteX5" fmla="*/ 0 w 5186912"/>
              <a:gd name="connsiteY5" fmla="*/ 6864929 h 6864929"/>
              <a:gd name="connsiteX0" fmla="*/ 0 w 5190154"/>
              <a:gd name="connsiteY0" fmla="*/ 6864929 h 6864929"/>
              <a:gd name="connsiteX1" fmla="*/ 2672974 w 5190154"/>
              <a:gd name="connsiteY1" fmla="*/ 6929 h 6864929"/>
              <a:gd name="connsiteX2" fmla="*/ 5182119 w 5190154"/>
              <a:gd name="connsiteY2" fmla="*/ 0 h 6864929"/>
              <a:gd name="connsiteX3" fmla="*/ 5185701 w 5190154"/>
              <a:gd name="connsiteY3" fmla="*/ 3137976 h 6864929"/>
              <a:gd name="connsiteX4" fmla="*/ 3727826 w 5190154"/>
              <a:gd name="connsiteY4" fmla="*/ 6864929 h 6864929"/>
              <a:gd name="connsiteX5" fmla="*/ 0 w 5190154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37976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  <a:gd name="connsiteX0" fmla="*/ 0 w 5185701"/>
              <a:gd name="connsiteY0" fmla="*/ 6864929 h 6864929"/>
              <a:gd name="connsiteX1" fmla="*/ 2672974 w 5185701"/>
              <a:gd name="connsiteY1" fmla="*/ 6929 h 6864929"/>
              <a:gd name="connsiteX2" fmla="*/ 5182119 w 5185701"/>
              <a:gd name="connsiteY2" fmla="*/ 0 h 6864929"/>
              <a:gd name="connsiteX3" fmla="*/ 5185701 w 5185701"/>
              <a:gd name="connsiteY3" fmla="*/ 3146177 h 6864929"/>
              <a:gd name="connsiteX4" fmla="*/ 3727826 w 5185701"/>
              <a:gd name="connsiteY4" fmla="*/ 6864929 h 6864929"/>
              <a:gd name="connsiteX5" fmla="*/ 0 w 5185701"/>
              <a:gd name="connsiteY5" fmla="*/ 6864929 h 686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85701" h="6864929">
                <a:moveTo>
                  <a:pt x="0" y="6864929"/>
                </a:moveTo>
                <a:lnTo>
                  <a:pt x="2672974" y="6929"/>
                </a:lnTo>
                <a:lnTo>
                  <a:pt x="5182119" y="0"/>
                </a:lnTo>
                <a:cubicBezTo>
                  <a:pt x="5180887" y="4738"/>
                  <a:pt x="5185660" y="3147449"/>
                  <a:pt x="5185701" y="3146177"/>
                </a:cubicBezTo>
                <a:lnTo>
                  <a:pt x="3727826" y="6864929"/>
                </a:lnTo>
                <a:lnTo>
                  <a:pt x="0" y="6864929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124200"/>
            <a:ext cx="9144000" cy="2362200"/>
          </a:xfrm>
          <a:prstGeom prst="rect">
            <a:avLst/>
          </a:prstGeom>
          <a:solidFill>
            <a:schemeClr val="accent3">
              <a:lumMod val="20000"/>
              <a:lumOff val="8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AA721">
                  <a:lumMod val="20000"/>
                  <a:lumOff val="80000"/>
                </a:srgbClr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600696"/>
            <a:ext cx="6476999" cy="6858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 sz="2000" dirty="0" smtClean="0">
                <a:solidFill>
                  <a:schemeClr val="accent1"/>
                </a:solidFill>
              </a:rPr>
              <a:t>Motion: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47800" y="2438400"/>
            <a:ext cx="6362700" cy="4606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Vote: Here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99848" y="55179"/>
            <a:ext cx="3176752" cy="109200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781801" y="6627912"/>
            <a:ext cx="22098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000" dirty="0">
                <a:solidFill>
                  <a:srgbClr val="094975"/>
                </a:solidFill>
                <a:cs typeface="Arial" panose="020B0604020202020204" pitchFamily="34" charset="0"/>
              </a:rPr>
              <a:t> </a:t>
            </a:r>
            <a:fld id="{A5227E9D-7D62-4008-BFCE-C7B8B3FEB975}" type="slidenum">
              <a:rPr lang="en-US" sz="1100">
                <a:solidFill>
                  <a:srgbClr val="094975"/>
                </a:solidFill>
                <a:cs typeface="Arial" panose="020B0604020202020204" pitchFamily="34" charset="0"/>
              </a:rPr>
              <a:pPr algn="r"/>
              <a:t>‹#›</a:t>
            </a:fld>
            <a:endParaRPr lang="en-US" sz="1100" dirty="0">
              <a:solidFill>
                <a:srgbClr val="094975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4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442" descr="C:\Users\kamercer\Desktop\HPC Bu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1060450" cy="4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739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186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 baseline="0">
                <a:solidFill>
                  <a:schemeClr val="accent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0450" y="6382940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white">
                    <a:lumMod val="50000"/>
                  </a:prstClr>
                </a:solidFill>
              </a:rPr>
              <a:t>Sources &amp; Notes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066800"/>
            <a:ext cx="82296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>
                <a:solidFill>
                  <a:schemeClr val="bg1">
                    <a:lumMod val="50000"/>
                  </a:schemeClr>
                </a:solidFill>
              </a:defRPr>
            </a:lvl1pPr>
            <a:lvl2pPr marL="457006" indent="0">
              <a:buNone/>
              <a:defRPr/>
            </a:lvl2pPr>
          </a:lstStyle>
          <a:p>
            <a:pPr lvl="0"/>
            <a:r>
              <a:rPr lang="en-US" dirty="0" smtClean="0"/>
              <a:t>Click to add subheading</a:t>
            </a:r>
          </a:p>
        </p:txBody>
      </p:sp>
    </p:spTree>
    <p:extLst>
      <p:ext uri="{BB962C8B-B14F-4D97-AF65-F5344CB8AC3E}">
        <p14:creationId xmlns:p14="http://schemas.microsoft.com/office/powerpoint/2010/main" val="4275410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32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30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684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173431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" y="6096000"/>
            <a:ext cx="7162800" cy="685800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Insert source and notes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</p:spPr>
        <p:txBody>
          <a:bodyPr lIns="91402" tIns="45701" rIns="91402" bIns="45701" anchor="ctr"/>
          <a:lstStyle>
            <a:lvl1pPr algn="l">
              <a:defRPr sz="1800" b="1">
                <a:solidFill>
                  <a:schemeClr val="tx2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756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27"/>
            </p:custDataLst>
            <p:extLst>
              <p:ext uri="{D42A27DB-BD31-4B8C-83A1-F6EECF244321}">
                <p14:modId xmlns:p14="http://schemas.microsoft.com/office/powerpoint/2010/main" val="2449209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think-cell Slide" r:id="rId28" imgW="270" imgH="270" progId="TCLayout.ActiveDocument.1">
                  <p:embed/>
                </p:oleObj>
              </mc:Choice>
              <mc:Fallback>
                <p:oleObj name="think-cell Slide" r:id="rId28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57200" y="609600"/>
            <a:ext cx="8229600" cy="9144"/>
          </a:xfrm>
          <a:prstGeom prst="rect">
            <a:avLst/>
          </a:prstGeom>
          <a:solidFill>
            <a:schemeClr val="accent3"/>
          </a:solidFill>
          <a:ln w="12700" algn="in">
            <a:solidFill>
              <a:srgbClr val="FAA721"/>
            </a:solidFill>
            <a:miter lim="800000"/>
            <a:headEnd/>
            <a:tailEnd/>
          </a:ln>
          <a:effectLst/>
          <a:extLst/>
        </p:spPr>
        <p:txBody>
          <a:bodyPr rot="0" vert="horz" wrap="square" lIns="36562" tIns="36562" rIns="36562" bIns="36562" anchor="t" anchorCtr="0" upright="1">
            <a:no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1191" r="15537" b="20528"/>
          <a:stretch/>
        </p:blipFill>
        <p:spPr>
          <a:xfrm>
            <a:off x="7696200" y="6381628"/>
            <a:ext cx="1295400" cy="44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0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3.xml"/><Relationship Id="rId7" Type="http://schemas.openxmlformats.org/officeDocument/2006/relationships/oleObject" Target="../embeddings/oleObject12.bin"/><Relationship Id="rId2" Type="http://schemas.openxmlformats.org/officeDocument/2006/relationships/tags" Target="../tags/tag12.xml"/><Relationship Id="rId1" Type="http://schemas.openxmlformats.org/officeDocument/2006/relationships/vmlDrawing" Target="../drawings/vmlDrawing12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14.bin"/><Relationship Id="rId4" Type="http://schemas.openxmlformats.org/officeDocument/2006/relationships/tags" Target="../tags/tag14.xml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99809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think-cell Slide" r:id="rId7" imgW="270" imgH="270" progId="TCLayout.ActiveDocument.1">
                  <p:embed/>
                </p:oleObj>
              </mc:Choice>
              <mc:Fallback>
                <p:oleObj name="think-cell Slide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69270978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68857043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509673"/>
              </p:ext>
            </p:extLst>
          </p:nvPr>
        </p:nvGraphicFramePr>
        <p:xfrm>
          <a:off x="152400" y="660509"/>
          <a:ext cx="8763000" cy="5740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752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2612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#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Criteria </a:t>
                      </a:r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(practice must meet ≥ 7 out of 13) </a:t>
                      </a:r>
                      <a:endParaRPr lang="en-US" sz="1400" b="1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769">
                <a:tc>
                  <a:txBody>
                    <a:bodyPr/>
                    <a:lstStyle/>
                    <a:p>
                      <a:r>
                        <a:rPr lang="en-US" sz="1050" b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0" dirty="0"/>
                        <a:t>The practice </a:t>
                      </a:r>
                      <a:r>
                        <a:rPr lang="en-US" sz="1050" b="0" dirty="0" smtClean="0"/>
                        <a:t>has at least one </a:t>
                      </a:r>
                      <a:r>
                        <a:rPr lang="en-US" sz="1050" b="1" dirty="0" smtClean="0"/>
                        <a:t>care manager </a:t>
                      </a:r>
                      <a:r>
                        <a:rPr lang="en-US" sz="1050" b="0" dirty="0" smtClean="0"/>
                        <a:t>qualified to identify and coordinate behavioral health needs. </a:t>
                      </a:r>
                      <a:endParaRPr lang="en-US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2512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The practice </a:t>
                      </a:r>
                      <a:r>
                        <a:rPr lang="en-US" sz="1050" b="0" dirty="0" smtClean="0"/>
                        <a:t>has at least one clinician located in the practice who provides </a:t>
                      </a:r>
                      <a:r>
                        <a:rPr lang="en-US" sz="1050" b="1" dirty="0" smtClean="0"/>
                        <a:t>medication-assisted treatment</a:t>
                      </a:r>
                      <a:r>
                        <a:rPr lang="en-US" sz="1050" b="0" dirty="0" smtClean="0"/>
                        <a:t>, and </a:t>
                      </a:r>
                      <a:r>
                        <a:rPr lang="en-US" sz="1050" b="1" dirty="0" smtClean="0"/>
                        <a:t>provides behavioral therapy </a:t>
                      </a:r>
                      <a:r>
                        <a:rPr lang="en-US" sz="1050" b="0" dirty="0" smtClean="0"/>
                        <a:t>directly or via referral, for substance use disorders. </a:t>
                      </a:r>
                      <a:endParaRPr lang="en-US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works with behavioral healthcare providers to whom the practice frequently refers, to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set expectations for information sharing and patient care. </a:t>
                      </a:r>
                      <a:endParaRPr lang="en-US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practices </a:t>
                      </a:r>
                      <a:r>
                        <a:rPr lang="en-US" sz="105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ntegrates behavioral healthcare providers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into the care delivery system of the practice site.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tracks referrals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behavioral health specialists and has a process to monitor the timeliness and quality of the referral response.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conducts a comprehensive health assessment that includes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behaviors affecting health, and the mental health/substance use history of patient and family. </a:t>
                      </a:r>
                      <a:endParaRPr lang="en-US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practice conducts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developmental screening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using a standardized tool for patients under 30 months of age.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depression screenings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adults and adolescents using a standardized tool.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anxiety screenings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adults and adolescents using a standardized tool.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alcohol use disorder or other substance use disorder screenings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adults and adolescents using a standardized tool.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conducts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postpartum depression screenings 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using a standardized tool. 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19395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practice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implements</a:t>
                      </a:r>
                      <a:r>
                        <a:rPr lang="en-US" sz="105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decision support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evidence-based guidelines for care of mental health conditions </a:t>
                      </a:r>
                      <a:r>
                        <a:rPr lang="en-US" sz="105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substance use disorders. </a:t>
                      </a: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2512">
                <a:tc>
                  <a:txBody>
                    <a:bodyPr/>
                    <a:lstStyle/>
                    <a:p>
                      <a:r>
                        <a:rPr lang="en-US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practice establishes a systemic process for </a:t>
                      </a:r>
                      <a:r>
                        <a:rPr lang="en-US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identifying patients who may benefit from care management</a:t>
                      </a:r>
                      <a:r>
                        <a:rPr lang="en-US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and criteria that include consideration of behavioral health conditions.</a:t>
                      </a:r>
                      <a:endParaRPr lang="en-US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2017 PCMH </a:t>
            </a:r>
            <a:r>
              <a:rPr lang="en-US" dirty="0">
                <a:solidFill>
                  <a:schemeClr val="accent1"/>
                </a:solidFill>
              </a:rPr>
              <a:t>PRIME criteria  </a:t>
            </a:r>
            <a:r>
              <a:rPr lang="en-US" dirty="0" smtClean="0">
                <a:solidFill>
                  <a:schemeClr val="accent1"/>
                </a:solidFill>
              </a:rPr>
              <a:t>(effective beginning 11/17/2017)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197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Office Theme">
  <a:themeElements>
    <a:clrScheme name="HPC color theme">
      <a:dk1>
        <a:sysClr val="windowText" lastClr="000000"/>
      </a:dk1>
      <a:lt1>
        <a:sysClr val="window" lastClr="FFFFFF"/>
      </a:lt1>
      <a:dk2>
        <a:srgbClr val="A5A5A5"/>
      </a:dk2>
      <a:lt2>
        <a:srgbClr val="718DB9"/>
      </a:lt2>
      <a:accent1>
        <a:srgbClr val="094975"/>
      </a:accent1>
      <a:accent2>
        <a:srgbClr val="F2682A"/>
      </a:accent2>
      <a:accent3>
        <a:srgbClr val="FAA721"/>
      </a:accent3>
      <a:accent4>
        <a:srgbClr val="33A0C8"/>
      </a:accent4>
      <a:accent5>
        <a:srgbClr val="C0504D"/>
      </a:accent5>
      <a:accent6>
        <a:srgbClr val="9BBB59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292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2_Office Theme</vt:lpstr>
      <vt:lpstr>think-cell Slide</vt:lpstr>
      <vt:lpstr>2017 PCMH PRIME criteria  (effective beginning 11/17/2017)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PCMH PRIME criteria</dc:title>
  <dc:creator>KNB</dc:creator>
  <cp:lastModifiedBy>ANF</cp:lastModifiedBy>
  <cp:revision>12</cp:revision>
  <dcterms:created xsi:type="dcterms:W3CDTF">2017-09-27T16:21:26Z</dcterms:created>
  <dcterms:modified xsi:type="dcterms:W3CDTF">2018-02-21T19:15:41Z</dcterms:modified>
</cp:coreProperties>
</file>