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8D6E-18AD-4181-8F14-626A23DCE4F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0537E-3DA5-42F7-B094-A5DC028A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DBD9B-028A-41BB-BE0D-D2E08D87B2D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1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26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4648200"/>
            <a:ext cx="3962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Date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425534"/>
            <a:ext cx="7620000" cy="11464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99992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26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4648200"/>
            <a:ext cx="3962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Date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425534"/>
            <a:ext cx="7620000" cy="11464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38671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16908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source and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>
                    <a:lumMod val="50000"/>
                  </a:schemeClr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419288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9979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source and 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52600" y="1828800"/>
            <a:ext cx="5638800" cy="3657600"/>
          </a:xfrm>
          <a:prstGeom prst="rect">
            <a:avLst/>
          </a:prstGeom>
        </p:spPr>
        <p:txBody>
          <a:bodyPr lIns="91440" tIns="182880" bIns="18288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2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26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4648200"/>
            <a:ext cx="3962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Date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425534"/>
            <a:ext cx="7620000" cy="11464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54491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4293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2397825"/>
            <a:ext cx="7772400" cy="3687763"/>
          </a:xfrm>
          <a:prstGeom prst="rect">
            <a:avLst/>
          </a:prstGeo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467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cap="all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58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o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15994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600696"/>
            <a:ext cx="6476999" cy="6858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Motion: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47800" y="2438400"/>
            <a:ext cx="6362700" cy="4606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Vote: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781801" y="6627912"/>
            <a:ext cx="2209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94975"/>
                </a:solidFill>
                <a:cs typeface="Arial" panose="020B0604020202020204" pitchFamily="34" charset="0"/>
              </a:rPr>
              <a:t> </a:t>
            </a:r>
            <a:fld id="{A5227E9D-7D62-4008-BFCE-C7B8B3FEB975}" type="slidenum">
              <a:rPr lang="en-US" sz="1100">
                <a:solidFill>
                  <a:srgbClr val="094975"/>
                </a:solidFill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rgbClr val="094975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0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442" descr="C:\Users\kamercer\Desktop\HPC Bu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060450" cy="48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79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7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>
                    <a:lumMod val="50000"/>
                  </a:schemeClr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1474579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5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16365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2397825"/>
            <a:ext cx="7772400" cy="3687763"/>
          </a:xfrm>
          <a:prstGeom prst="rect">
            <a:avLst/>
          </a:prstGeo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467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cap="all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27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51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408223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source and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6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26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4648200"/>
            <a:ext cx="3962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Date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425534"/>
            <a:ext cx="7620000" cy="11464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32256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256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source and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>
                    <a:lumMod val="50000"/>
                  </a:schemeClr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197690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96349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source and 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52600" y="1828800"/>
            <a:ext cx="5638800" cy="3657600"/>
          </a:xfrm>
          <a:prstGeom prst="rect">
            <a:avLst/>
          </a:prstGeom>
        </p:spPr>
        <p:txBody>
          <a:bodyPr lIns="91440" tIns="182880" bIns="18288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4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35790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721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600696"/>
            <a:ext cx="6476999" cy="6858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Motion: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47800" y="2438400"/>
            <a:ext cx="6362700" cy="4606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Vote: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781801" y="6627912"/>
            <a:ext cx="2209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94975"/>
                </a:solidFill>
                <a:cs typeface="Arial" panose="020B0604020202020204" pitchFamily="34" charset="0"/>
              </a:rPr>
              <a:t> </a:t>
            </a:r>
            <a:fld id="{A5227E9D-7D62-4008-BFCE-C7B8B3FEB975}" type="slidenum">
              <a:rPr lang="en-US" sz="1100">
                <a:solidFill>
                  <a:srgbClr val="094975"/>
                </a:solidFill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rgbClr val="094975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442" descr="C:\Users\kamercer\Desktop\HPC Bu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060450" cy="48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73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8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Sources &amp; Notes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>
                    <a:lumMod val="50000"/>
                  </a:schemeClr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427541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0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68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73431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source and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56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2449209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Slide" r:id="rId28" imgW="270" imgH="270" progId="TCLayout.ActiveDocument.1">
                  <p:embed/>
                </p:oleObj>
              </mc:Choice>
              <mc:Fallback>
                <p:oleObj name="think-cell Slide" r:id="rId2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57200" y="609600"/>
            <a:ext cx="8229600" cy="9144"/>
          </a:xfrm>
          <a:prstGeom prst="rect">
            <a:avLst/>
          </a:prstGeom>
          <a:solidFill>
            <a:schemeClr val="accent3"/>
          </a:solidFill>
          <a:ln w="12700" algn="in">
            <a:solidFill>
              <a:srgbClr val="FAA721"/>
            </a:solidFill>
            <a:miter lim="800000"/>
            <a:headEnd/>
            <a:tailEnd/>
          </a:ln>
          <a:effectLst/>
          <a:extLst/>
        </p:spPr>
        <p:txBody>
          <a:bodyPr rot="0" vert="horz" wrap="square" lIns="36562" tIns="36562" rIns="36562" bIns="36562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7696200" y="6381628"/>
            <a:ext cx="1295400" cy="44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0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10" Type="http://schemas.openxmlformats.org/officeDocument/2006/relationships/oleObject" Target="../embeddings/oleObject14.bin"/><Relationship Id="rId4" Type="http://schemas.openxmlformats.org/officeDocument/2006/relationships/tags" Target="../tags/tag14.xml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9809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927097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885704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509673"/>
              </p:ext>
            </p:extLst>
          </p:nvPr>
        </p:nvGraphicFramePr>
        <p:xfrm>
          <a:off x="152400" y="660509"/>
          <a:ext cx="8763000" cy="574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5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612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#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Criteria </a:t>
                      </a:r>
                      <a:r>
                        <a:rPr lang="en-US" sz="1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(practice must meet ≥ 7 out of 13) 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769">
                <a:tc>
                  <a:txBody>
                    <a:bodyPr/>
                    <a:lstStyle/>
                    <a:p>
                      <a:r>
                        <a:rPr lang="en-US" sz="105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/>
                        <a:t>The practice </a:t>
                      </a:r>
                      <a:r>
                        <a:rPr lang="en-US" sz="1050" b="0" dirty="0" smtClean="0"/>
                        <a:t>has at least one </a:t>
                      </a:r>
                      <a:r>
                        <a:rPr lang="en-US" sz="1050" b="1" dirty="0" smtClean="0"/>
                        <a:t>care manager </a:t>
                      </a:r>
                      <a:r>
                        <a:rPr lang="en-US" sz="1050" b="0" dirty="0" smtClean="0"/>
                        <a:t>qualified to identify and coordinate behavioral health needs. </a:t>
                      </a:r>
                      <a:endParaRPr lang="en-US" sz="105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12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The practice </a:t>
                      </a:r>
                      <a:r>
                        <a:rPr lang="en-US" sz="1050" b="0" dirty="0" smtClean="0"/>
                        <a:t>has at least one clinician located in the practice who provides </a:t>
                      </a:r>
                      <a:r>
                        <a:rPr lang="en-US" sz="1050" b="1" dirty="0" smtClean="0"/>
                        <a:t>medication-assisted treatment</a:t>
                      </a:r>
                      <a:r>
                        <a:rPr lang="en-US" sz="1050" b="0" dirty="0" smtClean="0"/>
                        <a:t>, and </a:t>
                      </a:r>
                      <a:r>
                        <a:rPr lang="en-US" sz="1050" b="1" dirty="0" smtClean="0"/>
                        <a:t>provides behavioral therapy </a:t>
                      </a:r>
                      <a:r>
                        <a:rPr lang="en-US" sz="1050" b="0" dirty="0" smtClean="0"/>
                        <a:t>directly or via referral, for substance use disorders. </a:t>
                      </a:r>
                      <a:endParaRPr lang="en-US" sz="105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works with behavioral healthcare providers to whom the practice frequently refers, to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set expectations for information sharing and patient care. </a:t>
                      </a:r>
                      <a:endParaRPr lang="en-US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practices </a:t>
                      </a:r>
                      <a:r>
                        <a:rPr lang="en-US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ntegrates behavioral healthcare providers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into the care delivery system of the practice site.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tracks referrals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behavioral health specialists and has a process to monitor the timeliness and quality of the referral response.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conducts a comprehensive health assessment that includes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behaviors affecting health, and the mental health/substance use history of patient and family. </a:t>
                      </a:r>
                      <a:endParaRPr lang="en-US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 conducts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developmental screening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a standardized tool for patients under 30 months of age.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depression screenings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adults and adolescents using a standardized tool.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anxiety screenings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adults and adolescents using a standardized tool.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 use disorder or other substance use disorder screenings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adults and adolescents using a standardized tool.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conducts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postpartum depression screenings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a standardized tool.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9395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practice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implements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decision support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evidence-based guidelines for care of mental health conditions </a:t>
                      </a:r>
                      <a:r>
                        <a:rPr lang="en-US" sz="105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substance use disorders. 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2512">
                <a:tc>
                  <a:txBody>
                    <a:bodyPr/>
                    <a:lstStyle/>
                    <a:p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practice establishes a systemic process for 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identifying patients who may benefit from care management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and criteria that include consideration of behavioral health conditions.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2017 PCMH </a:t>
            </a:r>
            <a:r>
              <a:rPr lang="en-US" dirty="0">
                <a:solidFill>
                  <a:schemeClr val="accent1"/>
                </a:solidFill>
              </a:rPr>
              <a:t>PRIME criteria  </a:t>
            </a:r>
            <a:r>
              <a:rPr lang="en-US" dirty="0" smtClean="0">
                <a:solidFill>
                  <a:schemeClr val="accent1"/>
                </a:solidFill>
              </a:rPr>
              <a:t>(effective beginning 11/17/2017)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19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Office Theme">
  <a:themeElements>
    <a:clrScheme name="HPC color theme">
      <a:dk1>
        <a:sysClr val="windowText" lastClr="000000"/>
      </a:dk1>
      <a:lt1>
        <a:sysClr val="window" lastClr="FFFFFF"/>
      </a:lt1>
      <a:dk2>
        <a:srgbClr val="A5A5A5"/>
      </a:dk2>
      <a:lt2>
        <a:srgbClr val="718DB9"/>
      </a:lt2>
      <a:accent1>
        <a:srgbClr val="094975"/>
      </a:accent1>
      <a:accent2>
        <a:srgbClr val="F2682A"/>
      </a:accent2>
      <a:accent3>
        <a:srgbClr val="FAA721"/>
      </a:accent3>
      <a:accent4>
        <a:srgbClr val="33A0C8"/>
      </a:accent4>
      <a:accent5>
        <a:srgbClr val="C0504D"/>
      </a:accent5>
      <a:accent6>
        <a:srgbClr val="9BBB5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292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2_Office Theme</vt:lpstr>
      <vt:lpstr>think-cell Slide</vt:lpstr>
      <vt:lpstr>2017 PCMH PRIME criteria  (effective beginning 11/17/2017)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PCMH PRIME criteria</dc:title>
  <dc:creator>KNB</dc:creator>
  <cp:lastModifiedBy>ANF</cp:lastModifiedBy>
  <cp:revision>12</cp:revision>
  <dcterms:created xsi:type="dcterms:W3CDTF">2017-09-27T16:21:26Z</dcterms:created>
  <dcterms:modified xsi:type="dcterms:W3CDTF">2018-02-21T19:15:41Z</dcterms:modified>
</cp:coreProperties>
</file>