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309" r:id="rId2"/>
    <p:sldId id="443" r:id="rId3"/>
    <p:sldId id="467" r:id="rId4"/>
    <p:sldId id="465" r:id="rId5"/>
    <p:sldId id="466" r:id="rId6"/>
    <p:sldId id="471" r:id="rId7"/>
    <p:sldId id="462" r:id="rId8"/>
    <p:sldId id="473" r:id="rId9"/>
    <p:sldId id="460" r:id="rId10"/>
    <p:sldId id="470" r:id="rId11"/>
    <p:sldId id="469" r:id="rId12"/>
    <p:sldId id="459" r:id="rId13"/>
    <p:sldId id="464" r:id="rId14"/>
    <p:sldId id="46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017" autoAdjust="0"/>
  </p:normalViewPr>
  <p:slideViewPr>
    <p:cSldViewPr>
      <p:cViewPr varScale="1">
        <p:scale>
          <a:sx n="72" d="100"/>
          <a:sy n="72" d="100"/>
        </p:scale>
        <p:origin x="270"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0CD2F00-61FB-4622-8C3E-D623F4E75147}" type="datetimeFigureOut">
              <a:rPr lang="en-US" smtClean="0"/>
              <a:pPr/>
              <a:t>5/29/2019</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E9A26AE-B8CC-451C-A263-1C19A2AFE5C7}" type="slidenum">
              <a:rPr lang="en-US" smtClean="0"/>
              <a:pPr/>
              <a:t>‹#›</a:t>
            </a:fld>
            <a:endParaRPr lang="en-US" dirty="0"/>
          </a:p>
        </p:txBody>
      </p:sp>
    </p:spTree>
    <p:extLst>
      <p:ext uri="{BB962C8B-B14F-4D97-AF65-F5344CB8AC3E}">
        <p14:creationId xmlns:p14="http://schemas.microsoft.com/office/powerpoint/2010/main" val="3496399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681A43-BE4C-4C0F-8F74-696F501D2834}" type="datetimeFigureOut">
              <a:rPr lang="en-US" smtClean="0"/>
              <a:pPr/>
              <a:t>5/29/2019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CBBBD2-1254-4878-A9BA-51C58DCFCD72}" type="slidenum">
              <a:rPr lang="en-US" smtClean="0"/>
              <a:pPr/>
              <a:t>‹#›</a:t>
            </a:fld>
            <a:endParaRPr lang="en-US" dirty="0"/>
          </a:p>
        </p:txBody>
      </p:sp>
    </p:spTree>
    <p:extLst>
      <p:ext uri="{BB962C8B-B14F-4D97-AF65-F5344CB8AC3E}">
        <p14:creationId xmlns:p14="http://schemas.microsoft.com/office/powerpoint/2010/main" val="19075275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BCBBBD2-1254-4878-A9BA-51C58DCFCD72}" type="slidenum">
              <a:rPr lang="en-US" smtClean="0"/>
              <a:pPr/>
              <a:t>1</a:t>
            </a:fld>
            <a:endParaRPr lang="en-US" dirty="0"/>
          </a:p>
        </p:txBody>
      </p:sp>
    </p:spTree>
    <p:extLst>
      <p:ext uri="{BB962C8B-B14F-4D97-AF65-F5344CB8AC3E}">
        <p14:creationId xmlns:p14="http://schemas.microsoft.com/office/powerpoint/2010/main" val="26386353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1BCBBBD2-1254-4878-A9BA-51C58DCFCD72}" type="slidenum">
              <a:rPr lang="en-US" smtClean="0"/>
              <a:pPr/>
              <a:t>12</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BCBBBD2-1254-4878-A9BA-51C58DCFCD72}" type="slidenum">
              <a:rPr lang="en-US" smtClean="0"/>
              <a:pPr/>
              <a:t>14</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We</a:t>
            </a:r>
            <a:r>
              <a:rPr lang="en-US" baseline="0" dirty="0"/>
              <a:t> require the electronic filing by July 2, but the hard copy can arrive the following week</a:t>
            </a:r>
          </a:p>
          <a:p>
            <a:r>
              <a:rPr lang="en-US" baseline="0" dirty="0"/>
              <a:t>Electronic copy </a:t>
            </a:r>
            <a:r>
              <a:rPr lang="en-US" u="sng" baseline="0" dirty="0"/>
              <a:t>must</a:t>
            </a:r>
            <a:r>
              <a:rPr lang="en-US" baseline="0" dirty="0"/>
              <a:t> be in MS Excel format – not PDF, with new specifications for GIS Settled Certifs reports</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Do </a:t>
            </a:r>
            <a:r>
              <a:rPr lang="en-US" u="sng" baseline="0" dirty="0"/>
              <a:t>not</a:t>
            </a:r>
            <a:r>
              <a:rPr lang="en-US" baseline="0" dirty="0"/>
              <a:t> send print-outs of GIS reports. New name “My Certificate Disposition – Quarterly”</a:t>
            </a:r>
          </a:p>
          <a:p>
            <a:r>
              <a:rPr lang="en-US" baseline="0" dirty="0"/>
              <a:t>Hard copy includes two signed, notarized forms.</a:t>
            </a:r>
          </a:p>
          <a:p>
            <a:endParaRPr lang="en-US" dirty="0"/>
          </a:p>
        </p:txBody>
      </p:sp>
      <p:sp>
        <p:nvSpPr>
          <p:cNvPr id="4" name="Slide Number Placeholder 3"/>
          <p:cNvSpPr>
            <a:spLocks noGrp="1"/>
          </p:cNvSpPr>
          <p:nvPr>
            <p:ph type="sldNum" sz="quarter" idx="10"/>
          </p:nvPr>
        </p:nvSpPr>
        <p:spPr/>
        <p:txBody>
          <a:bodyPr/>
          <a:lstStyle/>
          <a:p>
            <a:fld id="{1BCBBBD2-1254-4878-A9BA-51C58DCFCD72}"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BCBBBD2-1254-4878-A9BA-51C58DCFCD72}"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1BCBBBD2-1254-4878-A9BA-51C58DCFCD72}"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p:txBody>
      </p:sp>
      <p:sp>
        <p:nvSpPr>
          <p:cNvPr id="4" name="Slide Number Placeholder 3"/>
          <p:cNvSpPr>
            <a:spLocks noGrp="1"/>
          </p:cNvSpPr>
          <p:nvPr>
            <p:ph type="sldNum" sz="quarter" idx="10"/>
          </p:nvPr>
        </p:nvSpPr>
        <p:spPr/>
        <p:txBody>
          <a:bodyPr/>
          <a:lstStyle/>
          <a:p>
            <a:fld id="{1BCBBBD2-1254-4878-A9BA-51C58DCFCD72}"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1" dirty="0"/>
              <a:t>For SCO</a:t>
            </a:r>
            <a:r>
              <a:rPr lang="en-US" i="1" baseline="0" dirty="0"/>
              <a:t> Compliance, d</a:t>
            </a:r>
            <a:r>
              <a:rPr lang="en-US" i="1" dirty="0"/>
              <a:t>o </a:t>
            </a:r>
            <a:r>
              <a:rPr lang="en-US" b="1" i="1" u="sng" dirty="0"/>
              <a:t>not</a:t>
            </a:r>
            <a:r>
              <a:rPr lang="en-US" i="1" dirty="0"/>
              <a:t> put Auction Re-minted</a:t>
            </a:r>
            <a:r>
              <a:rPr lang="en-US" i="1" baseline="0" dirty="0"/>
              <a:t> SRECs into the Banked category!</a:t>
            </a:r>
          </a:p>
          <a:p>
            <a:r>
              <a:rPr lang="en-US" baseline="0" dirty="0"/>
              <a:t>Any certificate, including Auction Re-minted SRECs, left in LSE subaccounts at end of CY Q4 will be retired by the GIS.</a:t>
            </a:r>
            <a:endParaRPr lang="en-US" dirty="0"/>
          </a:p>
        </p:txBody>
      </p:sp>
      <p:sp>
        <p:nvSpPr>
          <p:cNvPr id="4" name="Slide Number Placeholder 3"/>
          <p:cNvSpPr>
            <a:spLocks noGrp="1"/>
          </p:cNvSpPr>
          <p:nvPr>
            <p:ph type="sldNum" sz="quarter" idx="10"/>
          </p:nvPr>
        </p:nvSpPr>
        <p:spPr/>
        <p:txBody>
          <a:bodyPr/>
          <a:lstStyle/>
          <a:p>
            <a:fld id="{1BCBBBD2-1254-4878-A9BA-51C58DCFCD72}" type="slidenum">
              <a:rPr lang="en-US" smtClean="0"/>
              <a:pPr/>
              <a:t>6</a:t>
            </a:fld>
            <a:endParaRPr lang="en-US" dirty="0"/>
          </a:p>
        </p:txBody>
      </p:sp>
    </p:spTree>
    <p:extLst>
      <p:ext uri="{BB962C8B-B14F-4D97-AF65-F5344CB8AC3E}">
        <p14:creationId xmlns:p14="http://schemas.microsoft.com/office/powerpoint/2010/main" val="17918899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Banking surplus Certificates</a:t>
            </a:r>
            <a:r>
              <a:rPr lang="en-US" baseline="0" dirty="0"/>
              <a:t> </a:t>
            </a:r>
            <a:r>
              <a:rPr lang="en-US" u="sng" baseline="0" dirty="0"/>
              <a:t>between years</a:t>
            </a:r>
            <a:r>
              <a:rPr lang="en-US" baseline="0" dirty="0"/>
              <a:t> can be done </a:t>
            </a:r>
            <a:r>
              <a:rPr lang="en-US" u="sng" baseline="0" dirty="0"/>
              <a:t>only</a:t>
            </a:r>
            <a:r>
              <a:rPr lang="en-US" baseline="0" dirty="0"/>
              <a:t> by settling those Certificates in the state-specific subaccounts and reporting them in the Compliance Filings.  Certificates cannot be banked between years at the GIS.  NOT the same as Auction Reminted SRECs/SREC IIs.</a:t>
            </a:r>
            <a:endParaRPr lang="en-US" dirty="0"/>
          </a:p>
        </p:txBody>
      </p:sp>
      <p:sp>
        <p:nvSpPr>
          <p:cNvPr id="4" name="Slide Number Placeholder 3"/>
          <p:cNvSpPr>
            <a:spLocks noGrp="1"/>
          </p:cNvSpPr>
          <p:nvPr>
            <p:ph type="sldNum" sz="quarter" idx="10"/>
          </p:nvPr>
        </p:nvSpPr>
        <p:spPr/>
        <p:txBody>
          <a:bodyPr/>
          <a:lstStyle/>
          <a:p>
            <a:fld id="{1BCBBBD2-1254-4878-A9BA-51C58DCFCD72}"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Banking surplus Certificates</a:t>
            </a:r>
            <a:r>
              <a:rPr lang="en-US" baseline="0" dirty="0"/>
              <a:t> </a:t>
            </a:r>
            <a:r>
              <a:rPr lang="en-US" u="sng" baseline="0" dirty="0"/>
              <a:t>between years</a:t>
            </a:r>
            <a:r>
              <a:rPr lang="en-US" baseline="0" dirty="0"/>
              <a:t> can be done </a:t>
            </a:r>
            <a:r>
              <a:rPr lang="en-US" u="sng" baseline="0" dirty="0"/>
              <a:t>only</a:t>
            </a:r>
            <a:r>
              <a:rPr lang="en-US" baseline="0" dirty="0"/>
              <a:t> by settling those Certificates in the state-specific subaccounts and reporting them in the Compliance Filings.  Certificates cannot be banked between years at the GIS.  NOT the same as Auction Reminted SRECs/SREC IIs.</a:t>
            </a:r>
            <a:endParaRPr lang="en-US" dirty="0"/>
          </a:p>
        </p:txBody>
      </p:sp>
      <p:sp>
        <p:nvSpPr>
          <p:cNvPr id="4" name="Slide Number Placeholder 3"/>
          <p:cNvSpPr>
            <a:spLocks noGrp="1"/>
          </p:cNvSpPr>
          <p:nvPr>
            <p:ph type="sldNum" sz="quarter" idx="10"/>
          </p:nvPr>
        </p:nvSpPr>
        <p:spPr/>
        <p:txBody>
          <a:bodyPr/>
          <a:lstStyle/>
          <a:p>
            <a:fld id="{1BCBBBD2-1254-4878-A9BA-51C58DCFCD72}" type="slidenum">
              <a:rPr lang="en-US" smtClean="0"/>
              <a:pPr/>
              <a:t>8</a:t>
            </a:fld>
            <a:endParaRPr lang="en-US" dirty="0"/>
          </a:p>
        </p:txBody>
      </p:sp>
    </p:spTree>
    <p:extLst>
      <p:ext uri="{BB962C8B-B14F-4D97-AF65-F5344CB8AC3E}">
        <p14:creationId xmlns:p14="http://schemas.microsoft.com/office/powerpoint/2010/main" val="20500724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ACP</a:t>
            </a:r>
            <a:r>
              <a:rPr lang="en-US" baseline="0" dirty="0"/>
              <a:t> Instructions are for Table 12</a:t>
            </a:r>
          </a:p>
          <a:p>
            <a:endParaRPr lang="en-US" dirty="0"/>
          </a:p>
        </p:txBody>
      </p:sp>
      <p:sp>
        <p:nvSpPr>
          <p:cNvPr id="4" name="Slide Number Placeholder 3"/>
          <p:cNvSpPr>
            <a:spLocks noGrp="1"/>
          </p:cNvSpPr>
          <p:nvPr>
            <p:ph type="sldNum" sz="quarter" idx="10"/>
          </p:nvPr>
        </p:nvSpPr>
        <p:spPr/>
        <p:txBody>
          <a:bodyPr/>
          <a:lstStyle/>
          <a:p>
            <a:fld id="{1BCBBBD2-1254-4878-A9BA-51C58DCFCD72}"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FB1654-F460-485B-A691-1D4E184D5AC2}" type="datetimeFigureOut">
              <a:rPr lang="en-US" smtClean="0"/>
              <a:pPr/>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2D4CC6-32EC-475C-B318-7AB464C0AE16}"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FB1654-F460-485B-A691-1D4E184D5AC2}" type="datetimeFigureOut">
              <a:rPr lang="en-US" smtClean="0"/>
              <a:pPr/>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2D4CC6-32EC-475C-B318-7AB464C0AE16}"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FB1654-F460-485B-A691-1D4E184D5AC2}" type="datetimeFigureOut">
              <a:rPr lang="en-US" smtClean="0"/>
              <a:pPr/>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2D4CC6-32EC-475C-B318-7AB464C0AE16}"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OER Title Slide">
    <p:spTree>
      <p:nvGrpSpPr>
        <p:cNvPr id="1" name=""/>
        <p:cNvGrpSpPr/>
        <p:nvPr/>
      </p:nvGrpSpPr>
      <p:grpSpPr>
        <a:xfrm>
          <a:off x="0" y="0"/>
          <a:ext cx="0" cy="0"/>
          <a:chOff x="0" y="0"/>
          <a:chExt cx="0" cy="0"/>
        </a:xfrm>
      </p:grpSpPr>
      <p:sp>
        <p:nvSpPr>
          <p:cNvPr id="3" name="Rectangle 2"/>
          <p:cNvSpPr/>
          <p:nvPr userDrawn="1"/>
        </p:nvSpPr>
        <p:spPr>
          <a:xfrm>
            <a:off x="0" y="0"/>
            <a:ext cx="2438400" cy="6858000"/>
          </a:xfrm>
          <a:prstGeom prst="rect">
            <a:avLst/>
          </a:prstGeom>
          <a:solidFill>
            <a:srgbClr val="004B8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Rectangle 3"/>
          <p:cNvSpPr/>
          <p:nvPr userDrawn="1"/>
        </p:nvSpPr>
        <p:spPr>
          <a:xfrm>
            <a:off x="2667000" y="152400"/>
            <a:ext cx="6172200" cy="307777"/>
          </a:xfrm>
          <a:prstGeom prst="rect">
            <a:avLst/>
          </a:prstGeom>
        </p:spPr>
        <p:txBody>
          <a:bodyPr wrap="square">
            <a:spAutoFit/>
          </a:bodyPr>
          <a:lstStyle/>
          <a:p>
            <a:pPr>
              <a:defRPr/>
            </a:pPr>
            <a:r>
              <a:rPr lang="en-US" sz="1400" b="1" i="1" dirty="0">
                <a:solidFill>
                  <a:srgbClr val="00B050"/>
                </a:solidFill>
              </a:rPr>
              <a:t>Creating a Clean, Affordable and Resilient Energy Future for the Commonwealth</a:t>
            </a:r>
            <a:endParaRPr lang="en-US" sz="1400" b="1" i="1" dirty="0">
              <a:solidFill>
                <a:srgbClr val="00B050"/>
              </a:solidFill>
              <a:latin typeface="Calibri" pitchFamily="34" charset="0"/>
            </a:endParaRPr>
          </a:p>
        </p:txBody>
      </p:sp>
      <p:sp>
        <p:nvSpPr>
          <p:cNvPr id="5" name="Rounded Rectangle 4"/>
          <p:cNvSpPr/>
          <p:nvPr userDrawn="1"/>
        </p:nvSpPr>
        <p:spPr>
          <a:xfrm>
            <a:off x="1143000" y="457200"/>
            <a:ext cx="2667000" cy="18288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6" name="Picture 8"/>
          <p:cNvPicPr>
            <a:picLocks noChangeAspect="1" noChangeArrowheads="1"/>
          </p:cNvPicPr>
          <p:nvPr userDrawn="1"/>
        </p:nvPicPr>
        <p:blipFill>
          <a:blip r:embed="rId2" cstate="print"/>
          <a:srcRect/>
          <a:stretch>
            <a:fillRect/>
          </a:stretch>
        </p:blipFill>
        <p:spPr bwMode="auto">
          <a:xfrm>
            <a:off x="1371600" y="685800"/>
            <a:ext cx="2200275" cy="1371600"/>
          </a:xfrm>
          <a:prstGeom prst="roundRect">
            <a:avLst/>
          </a:prstGeom>
          <a:noFill/>
          <a:ln w="9525">
            <a:noFill/>
            <a:miter lim="800000"/>
            <a:headEnd/>
            <a:tailEnd/>
          </a:ln>
        </p:spPr>
      </p:pic>
      <p:sp>
        <p:nvSpPr>
          <p:cNvPr id="9" name="Title 1"/>
          <p:cNvSpPr>
            <a:spLocks noGrp="1"/>
          </p:cNvSpPr>
          <p:nvPr>
            <p:ph type="ctrTitle"/>
          </p:nvPr>
        </p:nvSpPr>
        <p:spPr>
          <a:xfrm>
            <a:off x="3276600" y="2209800"/>
            <a:ext cx="5029200" cy="2514600"/>
          </a:xfrm>
          <a:prstGeom prst="rect">
            <a:avLst/>
          </a:prstGeom>
        </p:spPr>
        <p:txBody>
          <a:bodyPr/>
          <a:lstStyle>
            <a:lvl1pPr>
              <a:defRPr b="1" baseline="0">
                <a:solidFill>
                  <a:srgbClr val="008000"/>
                </a:solidFill>
              </a:defRPr>
            </a:lvl1pPr>
          </a:lstStyle>
          <a:p>
            <a:r>
              <a:rPr lang="en-US" dirty="0"/>
              <a:t>Click to edit Master title style</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DOER Master Text Slide">
    <p:spTree>
      <p:nvGrpSpPr>
        <p:cNvPr id="1" name=""/>
        <p:cNvGrpSpPr/>
        <p:nvPr/>
      </p:nvGrpSpPr>
      <p:grpSpPr>
        <a:xfrm>
          <a:off x="0" y="0"/>
          <a:ext cx="0" cy="0"/>
          <a:chOff x="0" y="0"/>
          <a:chExt cx="0" cy="0"/>
        </a:xfrm>
      </p:grpSpPr>
      <p:sp>
        <p:nvSpPr>
          <p:cNvPr id="4" name="Rectangle 3"/>
          <p:cNvSpPr/>
          <p:nvPr userDrawn="1"/>
        </p:nvSpPr>
        <p:spPr>
          <a:xfrm>
            <a:off x="0" y="0"/>
            <a:ext cx="838200" cy="6858000"/>
          </a:xfrm>
          <a:prstGeom prst="rect">
            <a:avLst/>
          </a:prstGeom>
          <a:solidFill>
            <a:srgbClr val="004B8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lnSpc>
                <a:spcPct val="100000"/>
              </a:lnSpc>
              <a:spcBef>
                <a:spcPts val="0"/>
              </a:spcBef>
              <a:spcAft>
                <a:spcPts val="0"/>
              </a:spcAft>
              <a:buFontTx/>
              <a:buNone/>
              <a:defRPr/>
            </a:pPr>
            <a:endParaRPr lang="en-US" dirty="0">
              <a:solidFill>
                <a:srgbClr val="004B8E"/>
              </a:solidFill>
            </a:endParaRPr>
          </a:p>
        </p:txBody>
      </p:sp>
      <p:pic>
        <p:nvPicPr>
          <p:cNvPr id="5" name="Picture 8"/>
          <p:cNvPicPr>
            <a:picLocks noChangeAspect="1" noChangeArrowheads="1"/>
          </p:cNvPicPr>
          <p:nvPr userDrawn="1"/>
        </p:nvPicPr>
        <p:blipFill>
          <a:blip r:embed="rId2" cstate="print"/>
          <a:srcRect/>
          <a:stretch>
            <a:fillRect/>
          </a:stretch>
        </p:blipFill>
        <p:spPr bwMode="auto">
          <a:xfrm>
            <a:off x="7696200" y="5954713"/>
            <a:ext cx="1447800" cy="903287"/>
          </a:xfrm>
          <a:prstGeom prst="rect">
            <a:avLst/>
          </a:prstGeom>
          <a:noFill/>
          <a:ln w="9525">
            <a:noFill/>
            <a:miter lim="800000"/>
            <a:headEnd/>
            <a:tailEnd/>
          </a:ln>
        </p:spPr>
      </p:pic>
      <p:sp>
        <p:nvSpPr>
          <p:cNvPr id="6" name="Rectangle 3"/>
          <p:cNvSpPr txBox="1">
            <a:spLocks noChangeArrowheads="1"/>
          </p:cNvSpPr>
          <p:nvPr userDrawn="1"/>
        </p:nvSpPr>
        <p:spPr>
          <a:xfrm>
            <a:off x="2590800" y="6477000"/>
            <a:ext cx="5105400" cy="381000"/>
          </a:xfrm>
          <a:prstGeom prst="rect">
            <a:avLst/>
          </a:prstGeom>
        </p:spPr>
        <p:txBody>
          <a:bodyPr>
            <a:normAutofit fontScale="62500" lnSpcReduction="20000"/>
          </a:bodyPr>
          <a:lstStyle/>
          <a:p>
            <a:pPr marL="342900" indent="-342900" algn="r" eaLnBrk="1" hangingPunct="1">
              <a:lnSpc>
                <a:spcPct val="100000"/>
              </a:lnSpc>
              <a:buFontTx/>
              <a:buNone/>
              <a:defRPr/>
            </a:pPr>
            <a:r>
              <a:rPr lang="en-US" sz="1800" b="1" i="1" kern="1200" dirty="0">
                <a:solidFill>
                  <a:srgbClr val="00B050"/>
                </a:solidFill>
                <a:latin typeface="+mn-lt"/>
                <a:ea typeface="+mn-ea"/>
                <a:cs typeface="+mn-cs"/>
              </a:rPr>
              <a:t>Creating a Clean, Affordable and Resilient Energy</a:t>
            </a:r>
            <a:r>
              <a:rPr lang="en-US" sz="1800" i="1" kern="1200" dirty="0">
                <a:solidFill>
                  <a:srgbClr val="00B050"/>
                </a:solidFill>
                <a:latin typeface="+mn-lt"/>
                <a:ea typeface="+mn-ea"/>
                <a:cs typeface="+mn-cs"/>
              </a:rPr>
              <a:t> </a:t>
            </a:r>
            <a:r>
              <a:rPr lang="en-US" sz="1800" b="1" i="1" kern="1200" dirty="0">
                <a:solidFill>
                  <a:srgbClr val="00B050"/>
                </a:solidFill>
                <a:latin typeface="+mn-lt"/>
                <a:ea typeface="+mn-ea"/>
                <a:cs typeface="+mn-cs"/>
              </a:rPr>
              <a:t>Future for the Commonwealth</a:t>
            </a:r>
            <a:endParaRPr lang="en-US" sz="1500" b="1" i="1" dirty="0">
              <a:solidFill>
                <a:srgbClr val="00B050"/>
              </a:solidFill>
            </a:endParaRPr>
          </a:p>
        </p:txBody>
      </p:sp>
      <p:sp>
        <p:nvSpPr>
          <p:cNvPr id="2" name="Title 1"/>
          <p:cNvSpPr>
            <a:spLocks noGrp="1"/>
          </p:cNvSpPr>
          <p:nvPr>
            <p:ph type="title"/>
          </p:nvPr>
        </p:nvSpPr>
        <p:spPr>
          <a:xfrm>
            <a:off x="990600" y="228600"/>
            <a:ext cx="7696200" cy="762000"/>
          </a:xfrm>
          <a:prstGeom prst="rect">
            <a:avLst/>
          </a:prstGeom>
        </p:spPr>
        <p:txBody>
          <a:bodyPr/>
          <a:lstStyle>
            <a:lvl1pPr>
              <a:defRPr sz="3600" b="1">
                <a:solidFill>
                  <a:srgbClr val="008000"/>
                </a:solidFill>
              </a:defRPr>
            </a:lvl1pPr>
          </a:lstStyle>
          <a:p>
            <a:r>
              <a:rPr lang="en-US"/>
              <a:t>Click to edit Master title style</a:t>
            </a:r>
            <a:endParaRPr lang="en-US" dirty="0"/>
          </a:p>
        </p:txBody>
      </p:sp>
      <p:sp>
        <p:nvSpPr>
          <p:cNvPr id="14" name="Text Placeholder 13"/>
          <p:cNvSpPr>
            <a:spLocks noGrp="1"/>
          </p:cNvSpPr>
          <p:nvPr>
            <p:ph type="body" sz="quarter" idx="13"/>
          </p:nvPr>
        </p:nvSpPr>
        <p:spPr>
          <a:xfrm>
            <a:off x="990600" y="1219200"/>
            <a:ext cx="7696200" cy="4876800"/>
          </a:xfrm>
          <a:prstGeom prst="rect">
            <a:avLst/>
          </a:prstGeom>
        </p:spPr>
        <p:txBody>
          <a:bodyPr/>
          <a:lstStyle>
            <a:lvl1pPr>
              <a:defRPr sz="2800"/>
            </a:lvl1pPr>
            <a:lvl2pPr>
              <a:buSzPct val="80000"/>
              <a:buFont typeface="Wingdings" pitchFamily="2" charset="2"/>
              <a:buChar char="Ø"/>
              <a:defRPr/>
            </a:lvl2pPr>
            <a:lvl3pPr>
              <a:buFont typeface="Wingdings" pitchFamily="2" charset="2"/>
              <a:buChar char="§"/>
              <a:defRPr/>
            </a:lvl3pPr>
            <a:lvl4pPr>
              <a:buNone/>
              <a:defRPr sz="2400"/>
            </a:lvl4pPr>
          </a:lstStyle>
          <a:p>
            <a:pPr lvl="0"/>
            <a:r>
              <a:rPr lang="en-US"/>
              <a:t>Click to edit Master text styles</a:t>
            </a:r>
          </a:p>
          <a:p>
            <a:pPr lvl="1"/>
            <a:r>
              <a:rPr lang="en-US"/>
              <a:t>Second level</a:t>
            </a:r>
          </a:p>
          <a:p>
            <a:pPr lvl="2"/>
            <a:r>
              <a:rPr lang="en-US"/>
              <a:t>Third level</a:t>
            </a:r>
          </a:p>
        </p:txBody>
      </p:sp>
      <p:sp>
        <p:nvSpPr>
          <p:cNvPr id="7" name="Slide Number Placeholder 15"/>
          <p:cNvSpPr>
            <a:spLocks noGrp="1"/>
          </p:cNvSpPr>
          <p:nvPr>
            <p:ph type="sldNum" sz="quarter" idx="14"/>
          </p:nvPr>
        </p:nvSpPr>
        <p:spPr>
          <a:xfrm>
            <a:off x="152400" y="6324600"/>
            <a:ext cx="609600" cy="365125"/>
          </a:xfrm>
        </p:spPr>
        <p:txBody>
          <a:bodyPr wrap="square" numCol="1" anchorCtr="0" compatLnSpc="1">
            <a:prstTxWarp prst="textNoShape">
              <a:avLst/>
            </a:prstTxWarp>
          </a:bodyPr>
          <a:lstStyle>
            <a:lvl1pPr>
              <a:defRPr sz="1400">
                <a:solidFill>
                  <a:srgbClr val="00CCFF"/>
                </a:solidFill>
                <a:latin typeface="Calibri" pitchFamily="34" charset="0"/>
              </a:defRPr>
            </a:lvl1pPr>
          </a:lstStyle>
          <a:p>
            <a:pPr>
              <a:defRPr/>
            </a:pPr>
            <a:fld id="{B6FAB5CE-5980-4C9D-B2E2-2FD2F4BD448E}"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3"/>
          <p:cNvSpPr>
            <a:spLocks noGrp="1" noChangeArrowheads="1"/>
          </p:cNvSpPr>
          <p:nvPr>
            <p:ph type="sldNum" sz="quarter" idx="10"/>
          </p:nvPr>
        </p:nvSpPr>
        <p:spPr>
          <a:ln/>
        </p:spPr>
        <p:txBody>
          <a:bodyPr/>
          <a:lstStyle>
            <a:lvl1pPr>
              <a:defRPr/>
            </a:lvl1pPr>
          </a:lstStyle>
          <a:p>
            <a:pPr>
              <a:defRPr/>
            </a:pPr>
            <a:fld id="{F37F0BF3-7E01-4ADA-898F-B7BD535273F5}" type="slidenum">
              <a:rPr lang="en-US"/>
              <a:pPr>
                <a:defRPr/>
              </a:pPr>
              <a:t>‹#›</a:t>
            </a:fld>
            <a:endParaRPr lang="en-US" dirty="0"/>
          </a:p>
        </p:txBody>
      </p:sp>
    </p:spTree>
  </p:cSld>
  <p:clrMapOvr>
    <a:masterClrMapping/>
  </p:clrMapOvr>
  <p:transition>
    <p:wipe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lvl1pPr algn="l" defTabSz="914400" rtl="0" eaLnBrk="1" latinLnBrk="0" hangingPunct="1">
              <a:spcBef>
                <a:spcPct val="0"/>
              </a:spcBef>
              <a:buNone/>
              <a:defRPr lang="en-US" sz="4000" kern="1200">
                <a:solidFill>
                  <a:schemeClr val="tx1"/>
                </a:solidFill>
                <a:latin typeface="+mj-lt"/>
                <a:ea typeface="+mj-ea"/>
                <a:cs typeface="+mj-cs"/>
              </a:defRPr>
            </a:lvl1pPr>
          </a:lstStyle>
          <a:p>
            <a:r>
              <a:rPr lang="en-US" dirty="0"/>
              <a:t>Click to edit Master title style</a:t>
            </a:r>
          </a:p>
        </p:txBody>
      </p:sp>
      <p:sp>
        <p:nvSpPr>
          <p:cNvPr id="6" name="Content Placeholder 2"/>
          <p:cNvSpPr>
            <a:spLocks noGrp="1"/>
          </p:cNvSpPr>
          <p:nvPr>
            <p:ph idx="1"/>
          </p:nvPr>
        </p:nvSpPr>
        <p:spPr>
          <a:xfrm>
            <a:off x="457200" y="1600201"/>
            <a:ext cx="8229600" cy="4525963"/>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None/>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pic>
        <p:nvPicPr>
          <p:cNvPr id="5" name="Picture 2"/>
          <p:cNvPicPr>
            <a:picLocks noChangeAspect="1" noChangeArrowheads="1"/>
          </p:cNvPicPr>
          <p:nvPr userDrawn="1"/>
        </p:nvPicPr>
        <p:blipFill>
          <a:blip r:embed="rId2" cstate="print"/>
          <a:srcRect/>
          <a:stretch>
            <a:fillRect/>
          </a:stretch>
        </p:blipFill>
        <p:spPr bwMode="auto">
          <a:xfrm>
            <a:off x="3962400" y="6153531"/>
            <a:ext cx="1020969" cy="704469"/>
          </a:xfrm>
          <a:prstGeom prst="rect">
            <a:avLst/>
          </a:prstGeom>
          <a:noFill/>
          <a:ln w="9525">
            <a:noFill/>
            <a:miter lim="800000"/>
            <a:headEnd/>
            <a:tailEnd/>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FB1654-F460-485B-A691-1D4E184D5AC2}" type="datetimeFigureOut">
              <a:rPr lang="en-US" smtClean="0"/>
              <a:pPr/>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2D4CC6-32EC-475C-B318-7AB464C0AE16}"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FB1654-F460-485B-A691-1D4E184D5AC2}" type="datetimeFigureOut">
              <a:rPr lang="en-US" smtClean="0"/>
              <a:pPr/>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2D4CC6-32EC-475C-B318-7AB464C0AE16}"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FB1654-F460-485B-A691-1D4E184D5AC2}" type="datetimeFigureOut">
              <a:rPr lang="en-US" smtClean="0"/>
              <a:pPr/>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22D4CC6-32EC-475C-B318-7AB464C0AE16}"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FB1654-F460-485B-A691-1D4E184D5AC2}" type="datetimeFigureOut">
              <a:rPr lang="en-US" smtClean="0"/>
              <a:pPr/>
              <a:t>5/29/2019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22D4CC6-32EC-475C-B318-7AB464C0AE16}"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FB1654-F460-485B-A691-1D4E184D5AC2}" type="datetimeFigureOut">
              <a:rPr lang="en-US" smtClean="0"/>
              <a:pPr/>
              <a:t>5/29/2019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22D4CC6-32EC-475C-B318-7AB464C0AE16}"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FB1654-F460-485B-A691-1D4E184D5AC2}" type="datetimeFigureOut">
              <a:rPr lang="en-US" smtClean="0"/>
              <a:pPr/>
              <a:t>5/29/2019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22D4CC6-32EC-475C-B318-7AB464C0AE16}"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FB1654-F460-485B-A691-1D4E184D5AC2}" type="datetimeFigureOut">
              <a:rPr lang="en-US" smtClean="0"/>
              <a:pPr/>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22D4CC6-32EC-475C-B318-7AB464C0AE16}"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FB1654-F460-485B-A691-1D4E184D5AC2}" type="datetimeFigureOut">
              <a:rPr lang="en-US" smtClean="0"/>
              <a:pPr/>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22D4CC6-32EC-475C-B318-7AB464C0AE16}"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FB1654-F460-485B-A691-1D4E184D5AC2}" type="datetimeFigureOut">
              <a:rPr lang="en-US" smtClean="0"/>
              <a:pPr/>
              <a:t>5/29/2019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2D4CC6-32EC-475C-B318-7AB464C0AE16}"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ctrTitle"/>
          </p:nvPr>
        </p:nvSpPr>
        <p:spPr>
          <a:xfrm>
            <a:off x="2743200" y="2286000"/>
            <a:ext cx="6096000" cy="4267200"/>
          </a:xfrm>
        </p:spPr>
        <p:txBody>
          <a:bodyPr>
            <a:normAutofit fontScale="90000"/>
          </a:bodyPr>
          <a:lstStyle/>
          <a:p>
            <a:pPr>
              <a:spcBef>
                <a:spcPts val="0"/>
              </a:spcBef>
              <a:spcAft>
                <a:spcPts val="1200"/>
              </a:spcAft>
              <a:defRPr/>
            </a:pPr>
            <a:br>
              <a:rPr lang="en-US" sz="2800" dirty="0"/>
            </a:br>
            <a:br>
              <a:rPr lang="en-US" sz="2800" dirty="0"/>
            </a:br>
            <a:br>
              <a:rPr lang="en-US" sz="2800" dirty="0"/>
            </a:br>
            <a:r>
              <a:rPr lang="en-US" sz="4200" dirty="0"/>
              <a:t>2018 MA RPS/APS/CES</a:t>
            </a:r>
            <a:br>
              <a:rPr lang="en-US" sz="4200" dirty="0"/>
            </a:br>
            <a:r>
              <a:rPr lang="en-US" sz="4200" dirty="0"/>
              <a:t> Compliance Filing Webinar</a:t>
            </a:r>
            <a:br>
              <a:rPr lang="en-US" sz="4200" dirty="0"/>
            </a:br>
            <a:br>
              <a:rPr lang="en-US" sz="3100" dirty="0"/>
            </a:br>
            <a:r>
              <a:rPr lang="en-US" sz="2700" dirty="0"/>
              <a:t>May 29, 2019</a:t>
            </a:r>
            <a:br>
              <a:rPr lang="en-US" sz="2700" dirty="0"/>
            </a:br>
            <a:br>
              <a:rPr lang="en-US" sz="2700" dirty="0"/>
            </a:br>
            <a:r>
              <a:rPr lang="en-US" sz="2200" dirty="0"/>
              <a:t>John Wassam, RPS/APS Program Manager (DOER)</a:t>
            </a:r>
            <a:br>
              <a:rPr lang="en-US" sz="2200" dirty="0"/>
            </a:br>
            <a:r>
              <a:rPr lang="en-US" sz="2200" dirty="0"/>
              <a:t>Kaitlin Kelly, Manager of Solar Programs (DOER)</a:t>
            </a:r>
            <a:br>
              <a:rPr lang="en-US" sz="2200" dirty="0"/>
            </a:br>
            <a:r>
              <a:rPr lang="en-US" sz="2200" dirty="0"/>
              <a:t>Mike Judge, Director, Renewable and Alternative Energy Development (DOER)</a:t>
            </a:r>
            <a:br>
              <a:rPr lang="en-US" sz="2200" dirty="0"/>
            </a:br>
            <a:r>
              <a:rPr lang="en-US" sz="2200" dirty="0"/>
              <a:t>Jordan Garfinkle, Environmental Analyst (DEP)</a:t>
            </a:r>
            <a:br>
              <a:rPr lang="en-US" sz="2200" dirty="0"/>
            </a:br>
            <a:r>
              <a:rPr lang="en-US" sz="2200" dirty="0"/>
              <a:t>Sue Ann Richardson, Environmental Analyst (DEP)</a:t>
            </a:r>
            <a:br>
              <a:rPr lang="en-US" sz="2200" dirty="0"/>
            </a:br>
            <a:br>
              <a:rPr lang="en-US" sz="3600" dirty="0">
                <a:latin typeface="+mn-lt"/>
              </a:rPr>
            </a:br>
            <a:br>
              <a:rPr lang="en-US" sz="3600" dirty="0">
                <a:latin typeface="+mn-lt"/>
              </a:rPr>
            </a:br>
            <a:endParaRPr lang="en-US" sz="3200" dirty="0">
              <a:latin typeface="+mn-lt"/>
            </a:endParaRPr>
          </a:p>
        </p:txBody>
      </p:sp>
      <p:sp>
        <p:nvSpPr>
          <p:cNvPr id="24579" name="Text Box 4"/>
          <p:cNvSpPr txBox="1">
            <a:spLocks noChangeArrowheads="1"/>
          </p:cNvSpPr>
          <p:nvPr/>
        </p:nvSpPr>
        <p:spPr bwMode="auto">
          <a:xfrm>
            <a:off x="152400" y="3352800"/>
            <a:ext cx="2133600" cy="2185214"/>
          </a:xfrm>
          <a:prstGeom prst="rect">
            <a:avLst/>
          </a:prstGeom>
          <a:noFill/>
          <a:ln w="57150" cmpd="thickThin">
            <a:solidFill>
              <a:schemeClr val="bg1"/>
            </a:solidFill>
            <a:miter lim="800000"/>
            <a:headEnd/>
            <a:tailEnd/>
          </a:ln>
        </p:spPr>
        <p:txBody>
          <a:bodyPr wrap="square">
            <a:spAutoFit/>
          </a:bodyPr>
          <a:lstStyle/>
          <a:p>
            <a:pPr algn="ctr"/>
            <a:endParaRPr lang="en-US" sz="1600" b="1" i="1" dirty="0">
              <a:solidFill>
                <a:schemeClr val="bg1"/>
              </a:solidFill>
            </a:endParaRPr>
          </a:p>
          <a:p>
            <a:pPr algn="ctr"/>
            <a:r>
              <a:rPr lang="en-US" sz="2200" b="1" dirty="0">
                <a:solidFill>
                  <a:schemeClr val="bg1"/>
                </a:solidFill>
              </a:rPr>
              <a:t>RPS, APS, CES</a:t>
            </a:r>
            <a:br>
              <a:rPr lang="en-US" sz="2200" b="1" dirty="0">
                <a:solidFill>
                  <a:schemeClr val="bg1"/>
                </a:solidFill>
              </a:rPr>
            </a:br>
            <a:r>
              <a:rPr lang="en-US" sz="2200" b="1" dirty="0">
                <a:solidFill>
                  <a:schemeClr val="bg1"/>
                </a:solidFill>
              </a:rPr>
              <a:t>Compliance </a:t>
            </a:r>
            <a:br>
              <a:rPr lang="en-US" sz="2200" b="1" dirty="0">
                <a:solidFill>
                  <a:schemeClr val="bg1"/>
                </a:solidFill>
              </a:rPr>
            </a:br>
            <a:r>
              <a:rPr lang="en-US" sz="2200" b="1" dirty="0">
                <a:solidFill>
                  <a:schemeClr val="bg1"/>
                </a:solidFill>
              </a:rPr>
              <a:t>Webinar</a:t>
            </a:r>
          </a:p>
          <a:p>
            <a:pPr algn="ctr"/>
            <a:endParaRPr lang="en-US" b="1" dirty="0">
              <a:solidFill>
                <a:schemeClr val="bg1"/>
              </a:solidFill>
            </a:endParaRPr>
          </a:p>
          <a:p>
            <a:pPr algn="ctr"/>
            <a:r>
              <a:rPr lang="en-US" sz="2000" b="1" dirty="0">
                <a:solidFill>
                  <a:schemeClr val="bg1"/>
                </a:solidFill>
              </a:rPr>
              <a:t>May 29 , 2019</a:t>
            </a:r>
            <a:br>
              <a:rPr lang="en-US" sz="1600" b="1" dirty="0">
                <a:solidFill>
                  <a:schemeClr val="bg1"/>
                </a:solidFill>
              </a:rPr>
            </a:br>
            <a:endParaRPr lang="en-US" sz="1600" b="1" dirty="0">
              <a:solidFill>
                <a:schemeClr val="bg1"/>
              </a:solidFill>
            </a:endParaRPr>
          </a:p>
        </p:txBody>
      </p:sp>
      <p:sp>
        <p:nvSpPr>
          <p:cNvPr id="4" name="TextBox 3"/>
          <p:cNvSpPr txBox="1"/>
          <p:nvPr/>
        </p:nvSpPr>
        <p:spPr>
          <a:xfrm>
            <a:off x="4648200" y="609600"/>
            <a:ext cx="4191000" cy="1600438"/>
          </a:xfrm>
          <a:prstGeom prst="rect">
            <a:avLst/>
          </a:prstGeom>
          <a:noFill/>
        </p:spPr>
        <p:txBody>
          <a:bodyPr wrap="square" rtlCol="0">
            <a:spAutoFit/>
          </a:bodyPr>
          <a:lstStyle/>
          <a:p>
            <a:pPr algn="r">
              <a:defRPr/>
            </a:pPr>
            <a:r>
              <a:rPr lang="en-US" b="1" dirty="0"/>
              <a:t>COMMONWEALTH OF MASSACHUSETTS</a:t>
            </a:r>
          </a:p>
          <a:p>
            <a:pPr algn="r">
              <a:defRPr/>
            </a:pPr>
            <a:r>
              <a:rPr lang="en-US" sz="1600" i="1" dirty="0"/>
              <a:t>Charles D. Baker, Governor</a:t>
            </a:r>
          </a:p>
          <a:p>
            <a:pPr algn="r">
              <a:defRPr/>
            </a:pPr>
            <a:r>
              <a:rPr lang="en-US" sz="1600" i="1" dirty="0"/>
              <a:t>Karyn E. Polito, Lt. Governor</a:t>
            </a:r>
          </a:p>
          <a:p>
            <a:pPr algn="r">
              <a:defRPr/>
            </a:pPr>
            <a:r>
              <a:rPr lang="en-US" sz="1600" i="1" dirty="0"/>
              <a:t>Kathleen A. </a:t>
            </a:r>
            <a:r>
              <a:rPr lang="en-US" sz="1600" i="1" dirty="0" err="1"/>
              <a:t>Theoharides</a:t>
            </a:r>
            <a:r>
              <a:rPr lang="en-US" sz="1600" i="1" dirty="0"/>
              <a:t>, Secretary</a:t>
            </a:r>
          </a:p>
          <a:p>
            <a:pPr algn="r">
              <a:defRPr/>
            </a:pPr>
            <a:r>
              <a:rPr lang="en-US" sz="1600" i="1" dirty="0"/>
              <a:t>Judith Judson, DOER Commissioner</a:t>
            </a:r>
          </a:p>
          <a:p>
            <a:pPr algn="r">
              <a:defRPr/>
            </a:pPr>
            <a:r>
              <a:rPr lang="en-US" sz="1600" i="1" dirty="0"/>
              <a:t>Martin </a:t>
            </a:r>
            <a:r>
              <a:rPr lang="en-US" sz="1600" i="1" dirty="0" err="1"/>
              <a:t>Suuberg</a:t>
            </a:r>
            <a:r>
              <a:rPr lang="en-US" sz="1600" i="1" dirty="0"/>
              <a:t>, MassDEP Commissioner</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67C1B-00F1-4D0B-882A-AAD18F4C2885}"/>
              </a:ext>
            </a:extLst>
          </p:cNvPr>
          <p:cNvSpPr>
            <a:spLocks noGrp="1"/>
          </p:cNvSpPr>
          <p:nvPr>
            <p:ph type="title"/>
          </p:nvPr>
        </p:nvSpPr>
        <p:spPr/>
        <p:txBody>
          <a:bodyPr/>
          <a:lstStyle/>
          <a:p>
            <a:r>
              <a:rPr lang="en-US" dirty="0">
                <a:latin typeface="Calibri" pitchFamily="34" charset="0"/>
              </a:rPr>
              <a:t>Clean Energy Standard (MassDEP)</a:t>
            </a:r>
            <a:endParaRPr lang="en-US" dirty="0"/>
          </a:p>
        </p:txBody>
      </p:sp>
      <p:sp>
        <p:nvSpPr>
          <p:cNvPr id="3" name="Text Placeholder 2">
            <a:extLst>
              <a:ext uri="{FF2B5EF4-FFF2-40B4-BE49-F238E27FC236}">
                <a16:creationId xmlns:a16="http://schemas.microsoft.com/office/drawing/2014/main" id="{FEBF03C7-EE78-43C3-8F89-44BA9353151D}"/>
              </a:ext>
            </a:extLst>
          </p:cNvPr>
          <p:cNvSpPr>
            <a:spLocks noGrp="1"/>
          </p:cNvSpPr>
          <p:nvPr>
            <p:ph type="body" sz="quarter" idx="13"/>
          </p:nvPr>
        </p:nvSpPr>
        <p:spPr/>
        <p:txBody>
          <a:bodyPr>
            <a:normAutofit fontScale="92500"/>
          </a:bodyPr>
          <a:lstStyle/>
          <a:p>
            <a:pPr>
              <a:spcBef>
                <a:spcPts val="300"/>
              </a:spcBef>
              <a:buFont typeface="Wingdings" panose="05000000000000000000" pitchFamily="2" charset="2"/>
              <a:buChar char="Ø"/>
            </a:pPr>
            <a:r>
              <a:rPr lang="en-US" sz="2200" dirty="0"/>
              <a:t>2018 = first year with CES obligation (16%; 3% above RPS Class I)</a:t>
            </a:r>
          </a:p>
          <a:p>
            <a:pPr lvl="1">
              <a:spcBef>
                <a:spcPts val="300"/>
              </a:spcBef>
              <a:buFont typeface="Arial" panose="020B0604020202020204" pitchFamily="34" charset="0"/>
              <a:buChar char="•"/>
            </a:pPr>
            <a:r>
              <a:rPr lang="en-US" sz="2000" dirty="0"/>
              <a:t>RPS Class I obligation counts towards CES</a:t>
            </a:r>
          </a:p>
          <a:p>
            <a:pPr lvl="1">
              <a:spcBef>
                <a:spcPts val="300"/>
              </a:spcBef>
              <a:buFont typeface="Arial" panose="020B0604020202020204" pitchFamily="34" charset="0"/>
              <a:buChar char="•"/>
            </a:pPr>
            <a:r>
              <a:rPr lang="en-US" sz="2000" dirty="0"/>
              <a:t>All 2018 CES certificates (CECs) are </a:t>
            </a:r>
            <a:r>
              <a:rPr lang="en-US" sz="2000" b="1" dirty="0"/>
              <a:t>also</a:t>
            </a:r>
            <a:r>
              <a:rPr lang="en-US" sz="2000" dirty="0"/>
              <a:t> RPS Class I RECs</a:t>
            </a:r>
          </a:p>
          <a:p>
            <a:pPr>
              <a:spcBef>
                <a:spcPts val="300"/>
              </a:spcBef>
              <a:buFont typeface="Wingdings" panose="05000000000000000000" pitchFamily="2" charset="2"/>
              <a:buChar char="Ø"/>
            </a:pPr>
            <a:r>
              <a:rPr lang="en-US" sz="2200" dirty="0"/>
              <a:t>Exemptions for eligible existing contracts:</a:t>
            </a:r>
          </a:p>
          <a:p>
            <a:pPr lvl="1">
              <a:spcBef>
                <a:spcPts val="300"/>
              </a:spcBef>
              <a:buFont typeface="Arial" panose="020B0604020202020204" pitchFamily="34" charset="0"/>
              <a:buChar char="•"/>
            </a:pPr>
            <a:r>
              <a:rPr lang="en-US" sz="2000" dirty="0"/>
              <a:t>Must submit to MassDEP “Exemptions for Existing Contracts” form, available on the MassDEP CES web page</a:t>
            </a:r>
          </a:p>
          <a:p>
            <a:pPr lvl="1">
              <a:spcBef>
                <a:spcPts val="300"/>
              </a:spcBef>
              <a:buFont typeface="Arial" panose="020B0604020202020204" pitchFamily="34" charset="0"/>
              <a:buChar char="•"/>
            </a:pPr>
            <a:r>
              <a:rPr lang="en-US" sz="2000" dirty="0"/>
              <a:t>In order to be eligible, retail sellers must have also submitted required information by 12/31/2017 (</a:t>
            </a:r>
            <a:r>
              <a:rPr lang="en-US" sz="2000" i="1" dirty="0"/>
              <a:t>projected</a:t>
            </a:r>
            <a:r>
              <a:rPr lang="en-US" sz="2000" dirty="0"/>
              <a:t> volume of eligible MWhs)</a:t>
            </a:r>
          </a:p>
          <a:p>
            <a:pPr>
              <a:spcBef>
                <a:spcPts val="300"/>
              </a:spcBef>
              <a:buFont typeface="Wingdings" panose="05000000000000000000" pitchFamily="2" charset="2"/>
              <a:buChar char="Ø"/>
            </a:pPr>
            <a:r>
              <a:rPr lang="en-US" sz="2200" dirty="0"/>
              <a:t>CES ACP funds must be paid separately from the RPS ACP funds</a:t>
            </a:r>
          </a:p>
          <a:p>
            <a:pPr lvl="1">
              <a:spcBef>
                <a:spcPts val="300"/>
              </a:spcBef>
              <a:buFont typeface="Arial" panose="020B0604020202020204" pitchFamily="34" charset="0"/>
              <a:buChar char="•"/>
            </a:pPr>
            <a:r>
              <a:rPr lang="en-US" sz="2000" dirty="0"/>
              <a:t>Upon receiving the compliance workbooks on July 1, MassDEP will send invoices to all retail sellers who require Alternative Compliance Credits</a:t>
            </a:r>
          </a:p>
          <a:p>
            <a:pPr lvl="1">
              <a:spcBef>
                <a:spcPts val="300"/>
              </a:spcBef>
              <a:buFont typeface="Arial" panose="020B0604020202020204" pitchFamily="34" charset="0"/>
              <a:buChar char="•"/>
            </a:pPr>
            <a:r>
              <a:rPr lang="en-US" sz="2000" dirty="0"/>
              <a:t>Table 13b calculates total CES ACP owed to MassDEP</a:t>
            </a:r>
          </a:p>
          <a:p>
            <a:pPr lvl="1">
              <a:spcBef>
                <a:spcPts val="300"/>
              </a:spcBef>
              <a:buFont typeface="Arial" panose="020B0604020202020204" pitchFamily="34" charset="0"/>
              <a:buChar char="•"/>
            </a:pPr>
            <a:r>
              <a:rPr lang="en-US" sz="2000" dirty="0"/>
              <a:t>Payment must be made in full within 30 days of receiving the invoice</a:t>
            </a:r>
          </a:p>
          <a:p>
            <a:endParaRPr lang="en-US" dirty="0"/>
          </a:p>
        </p:txBody>
      </p:sp>
      <p:sp>
        <p:nvSpPr>
          <p:cNvPr id="4" name="Title 1">
            <a:extLst>
              <a:ext uri="{FF2B5EF4-FFF2-40B4-BE49-F238E27FC236}">
                <a16:creationId xmlns:a16="http://schemas.microsoft.com/office/drawing/2014/main" id="{B67C5095-8ED5-4E2C-AB26-8EE74A1F76C5}"/>
              </a:ext>
            </a:extLst>
          </p:cNvPr>
          <p:cNvSpPr txBox="1">
            <a:spLocks/>
          </p:cNvSpPr>
          <p:nvPr/>
        </p:nvSpPr>
        <p:spPr>
          <a:xfrm>
            <a:off x="990600" y="152400"/>
            <a:ext cx="7696200" cy="762000"/>
          </a:xfrm>
          <a:prstGeom prst="rect">
            <a:avLst/>
          </a:prstGeom>
          <a:ln>
            <a:solidFill>
              <a:srgbClr val="008000"/>
            </a:solidFill>
          </a:ln>
        </p:spPr>
        <p:txBody>
          <a:bodyPr vert="horz" lIns="91440" tIns="45720" rIns="91440" bIns="45720" rtlCol="0" anchor="ctr">
            <a:normAutofit/>
          </a:bodyPr>
          <a:lstStyle>
            <a:lvl1pPr algn="ctr" defTabSz="914400" rtl="0" eaLnBrk="1" latinLnBrk="0" hangingPunct="1">
              <a:spcBef>
                <a:spcPct val="0"/>
              </a:spcBef>
              <a:buNone/>
              <a:defRPr sz="3600" b="1" kern="1200">
                <a:solidFill>
                  <a:srgbClr val="008000"/>
                </a:solidFill>
                <a:latin typeface="+mj-lt"/>
                <a:ea typeface="+mj-ea"/>
                <a:cs typeface="+mj-cs"/>
              </a:defRPr>
            </a:lvl1pPr>
          </a:lstStyle>
          <a:p>
            <a:endParaRPr lang="en-US" dirty="0"/>
          </a:p>
        </p:txBody>
      </p:sp>
    </p:spTree>
    <p:extLst>
      <p:ext uri="{BB962C8B-B14F-4D97-AF65-F5344CB8AC3E}">
        <p14:creationId xmlns:p14="http://schemas.microsoft.com/office/powerpoint/2010/main" val="1233302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FB1AF46-699E-4346-99B4-1E0845025CB9}"/>
              </a:ext>
            </a:extLst>
          </p:cNvPr>
          <p:cNvSpPr>
            <a:spLocks noGrp="1"/>
          </p:cNvSpPr>
          <p:nvPr>
            <p:ph type="body" sz="quarter" idx="13"/>
          </p:nvPr>
        </p:nvSpPr>
        <p:spPr/>
        <p:txBody>
          <a:bodyPr>
            <a:normAutofit fontScale="92500"/>
          </a:bodyPr>
          <a:lstStyle/>
          <a:p>
            <a:pPr>
              <a:spcBef>
                <a:spcPts val="300"/>
              </a:spcBef>
              <a:buFont typeface="Wingdings" panose="05000000000000000000" pitchFamily="2" charset="2"/>
              <a:buChar char="Ø"/>
            </a:pPr>
            <a:r>
              <a:rPr lang="en-US" sz="2200" dirty="0"/>
              <a:t>2018 = first year of GHG Reporting under 310 CMR 7.75</a:t>
            </a:r>
          </a:p>
          <a:p>
            <a:pPr marL="0" indent="0">
              <a:spcBef>
                <a:spcPts val="300"/>
              </a:spcBef>
              <a:buNone/>
            </a:pPr>
            <a:endParaRPr lang="en-US" sz="2200" dirty="0"/>
          </a:p>
          <a:p>
            <a:pPr lvl="1">
              <a:spcBef>
                <a:spcPts val="0"/>
              </a:spcBef>
              <a:spcAft>
                <a:spcPts val="1200"/>
              </a:spcAft>
              <a:buFont typeface="Arial" panose="020B0604020202020204" pitchFamily="34" charset="0"/>
              <a:buChar char="•"/>
            </a:pPr>
            <a:r>
              <a:rPr lang="en-US" sz="2000" dirty="0"/>
              <a:t>The ‘AQ31 Optional Report’ previously submitted under 310 CMR 7.71 is now a mandatory report under 310 CMR 7.75 for utilities and competitive suppliers.  This report is satisfied by the submission of Tab 14. GHG in the </a:t>
            </a:r>
            <a:r>
              <a:rPr lang="en-US" sz="2000" i="1" dirty="0"/>
              <a:t>Workbook</a:t>
            </a:r>
            <a:r>
              <a:rPr lang="en-US" sz="2000" dirty="0"/>
              <a:t> and of the NEPOOL-GIS “My Certificates Disposition” using “Settled” certificates report (as provided with submission of RPS/APS/CES Workbook filing).</a:t>
            </a:r>
          </a:p>
          <a:p>
            <a:pPr lvl="1">
              <a:spcBef>
                <a:spcPts val="300"/>
              </a:spcBef>
              <a:buFont typeface="Arial" panose="020B0604020202020204" pitchFamily="34" charset="0"/>
              <a:buChar char="•"/>
            </a:pPr>
            <a:r>
              <a:rPr lang="en-US" sz="2000" dirty="0"/>
              <a:t>The ‘AQ32 Mandatory Report’ must still be submitted by all retail sellers but now has a due date of the 15</a:t>
            </a:r>
            <a:r>
              <a:rPr lang="en-US" sz="2000" baseline="30000" dirty="0"/>
              <a:t>th</a:t>
            </a:r>
            <a:r>
              <a:rPr lang="en-US" sz="2000" dirty="0"/>
              <a:t> of the second September following each year (2018 report will be due by 9/15/2020).</a:t>
            </a:r>
          </a:p>
          <a:p>
            <a:pPr marL="457200" lvl="1" indent="0">
              <a:spcBef>
                <a:spcPts val="300"/>
              </a:spcBef>
              <a:buNone/>
            </a:pPr>
            <a:endParaRPr lang="en-US" sz="2200" dirty="0"/>
          </a:p>
          <a:p>
            <a:pPr>
              <a:spcBef>
                <a:spcPts val="300"/>
              </a:spcBef>
              <a:buFont typeface="Wingdings" panose="05000000000000000000" pitchFamily="2" charset="2"/>
              <a:buChar char="Ø"/>
            </a:pPr>
            <a:r>
              <a:rPr lang="en-US" sz="2200" dirty="0"/>
              <a:t>The </a:t>
            </a:r>
            <a:r>
              <a:rPr lang="en-US" sz="2200" i="1" dirty="0"/>
              <a:t>Workbook</a:t>
            </a:r>
            <a:r>
              <a:rPr lang="en-US" sz="2200" dirty="0"/>
              <a:t>: Tab 14. GHG will show MWh and CO</a:t>
            </a:r>
            <a:r>
              <a:rPr lang="en-US" sz="2200" baseline="-25000" dirty="0"/>
              <a:t>2</a:t>
            </a:r>
            <a:r>
              <a:rPr lang="en-US" sz="2200" dirty="0"/>
              <a:t>e that need to be entered on the AQ32 spreadsheet due 9/15/2020.</a:t>
            </a:r>
            <a:endParaRPr lang="en-US" sz="2000" dirty="0"/>
          </a:p>
        </p:txBody>
      </p:sp>
      <p:sp>
        <p:nvSpPr>
          <p:cNvPr id="4" name="Title 1">
            <a:extLst>
              <a:ext uri="{FF2B5EF4-FFF2-40B4-BE49-F238E27FC236}">
                <a16:creationId xmlns:a16="http://schemas.microsoft.com/office/drawing/2014/main" id="{35C6E5DE-1305-4F88-8935-9C852B69BCB2}"/>
              </a:ext>
            </a:extLst>
          </p:cNvPr>
          <p:cNvSpPr>
            <a:spLocks noGrp="1"/>
          </p:cNvSpPr>
          <p:nvPr>
            <p:ph type="title"/>
          </p:nvPr>
        </p:nvSpPr>
        <p:spPr>
          <a:xfrm>
            <a:off x="990600" y="228600"/>
            <a:ext cx="7696200" cy="762000"/>
          </a:xfrm>
        </p:spPr>
        <p:txBody>
          <a:bodyPr>
            <a:normAutofit/>
          </a:bodyPr>
          <a:lstStyle/>
          <a:p>
            <a:r>
              <a:rPr lang="en-US" dirty="0"/>
              <a:t>GHG Reporting (MassDEP)</a:t>
            </a:r>
          </a:p>
        </p:txBody>
      </p:sp>
      <p:sp>
        <p:nvSpPr>
          <p:cNvPr id="5" name="Title 1">
            <a:extLst>
              <a:ext uri="{FF2B5EF4-FFF2-40B4-BE49-F238E27FC236}">
                <a16:creationId xmlns:a16="http://schemas.microsoft.com/office/drawing/2014/main" id="{2EC79776-3105-4129-BC7E-B478339A4E3E}"/>
              </a:ext>
            </a:extLst>
          </p:cNvPr>
          <p:cNvSpPr txBox="1">
            <a:spLocks/>
          </p:cNvSpPr>
          <p:nvPr/>
        </p:nvSpPr>
        <p:spPr>
          <a:xfrm>
            <a:off x="990600" y="152400"/>
            <a:ext cx="7696200" cy="762000"/>
          </a:xfrm>
          <a:prstGeom prst="rect">
            <a:avLst/>
          </a:prstGeom>
          <a:ln>
            <a:solidFill>
              <a:srgbClr val="008000"/>
            </a:solidFill>
          </a:ln>
        </p:spPr>
        <p:txBody>
          <a:bodyPr vert="horz" lIns="91440" tIns="45720" rIns="91440" bIns="45720" rtlCol="0" anchor="ctr">
            <a:normAutofit/>
          </a:bodyPr>
          <a:lstStyle>
            <a:lvl1pPr algn="ctr" defTabSz="914400" rtl="0" eaLnBrk="1" latinLnBrk="0" hangingPunct="1">
              <a:spcBef>
                <a:spcPct val="0"/>
              </a:spcBef>
              <a:buNone/>
              <a:defRPr sz="3600" b="1" kern="1200">
                <a:solidFill>
                  <a:srgbClr val="008000"/>
                </a:solidFill>
                <a:latin typeface="+mj-lt"/>
                <a:ea typeface="+mj-ea"/>
                <a:cs typeface="+mj-cs"/>
              </a:defRPr>
            </a:lvl1pPr>
          </a:lstStyle>
          <a:p>
            <a:endParaRPr lang="en-US" dirty="0"/>
          </a:p>
        </p:txBody>
      </p:sp>
    </p:spTree>
    <p:extLst>
      <p:ext uri="{BB962C8B-B14F-4D97-AF65-F5344CB8AC3E}">
        <p14:creationId xmlns:p14="http://schemas.microsoft.com/office/powerpoint/2010/main" val="40228528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5950" y="971550"/>
            <a:ext cx="5772150" cy="571500"/>
          </a:xfrm>
          <a:ln>
            <a:solidFill>
              <a:srgbClr val="008000"/>
            </a:solidFill>
          </a:ln>
        </p:spPr>
        <p:txBody>
          <a:bodyPr>
            <a:normAutofit fontScale="90000"/>
          </a:bodyPr>
          <a:lstStyle/>
          <a:p>
            <a:r>
              <a:rPr lang="en-US" dirty="0">
                <a:latin typeface="Calibri" pitchFamily="34" charset="0"/>
              </a:rPr>
              <a:t>2019 SREC Auction(s)</a:t>
            </a:r>
            <a:endParaRPr lang="en-US" dirty="0"/>
          </a:p>
        </p:txBody>
      </p:sp>
      <p:sp>
        <p:nvSpPr>
          <p:cNvPr id="3" name="Text Placeholder 2"/>
          <p:cNvSpPr>
            <a:spLocks noGrp="1"/>
          </p:cNvSpPr>
          <p:nvPr>
            <p:ph type="body" sz="quarter" idx="13"/>
          </p:nvPr>
        </p:nvSpPr>
        <p:spPr>
          <a:xfrm>
            <a:off x="1828800" y="1657350"/>
            <a:ext cx="5886450" cy="3600450"/>
          </a:xfrm>
        </p:spPr>
        <p:txBody>
          <a:bodyPr>
            <a:normAutofit/>
          </a:bodyPr>
          <a:lstStyle/>
          <a:p>
            <a:pPr>
              <a:buFont typeface="Wingdings" panose="05000000000000000000" pitchFamily="2" charset="2"/>
              <a:buChar char="Ø"/>
            </a:pPr>
            <a:r>
              <a:rPr lang="en-US" sz="1800" dirty="0"/>
              <a:t>The 2019 SREC Auction will be held before the end of July</a:t>
            </a:r>
          </a:p>
          <a:p>
            <a:pPr>
              <a:buFont typeface="Wingdings" panose="05000000000000000000" pitchFamily="2" charset="2"/>
              <a:buChar char="Ø"/>
            </a:pPr>
            <a:r>
              <a:rPr lang="en-US" sz="1800" dirty="0"/>
              <a:t>DOER does not expect to have significant auction volume in SREC I or SREC II</a:t>
            </a:r>
          </a:p>
          <a:p>
            <a:pPr>
              <a:buFont typeface="Wingdings" panose="05000000000000000000" pitchFamily="2" charset="2"/>
              <a:buChar char="Ø"/>
            </a:pPr>
            <a:r>
              <a:rPr lang="en-US" sz="1800" u="sng" dirty="0"/>
              <a:t>All deposits into the auction account must be made by June 15</a:t>
            </a:r>
            <a:r>
              <a:rPr lang="en-US" sz="1800" u="sng" baseline="30000" dirty="0"/>
              <a:t>th</a:t>
            </a:r>
            <a:endParaRPr lang="en-US" sz="1800" u="sng" dirty="0"/>
          </a:p>
          <a:p>
            <a:pPr>
              <a:buFont typeface="Wingdings" panose="05000000000000000000" pitchFamily="2" charset="2"/>
              <a:buChar char="Ø"/>
            </a:pPr>
            <a:r>
              <a:rPr lang="en-US" sz="1800" dirty="0"/>
              <a:t>Bidders will need to register by submitting a qualification form to DOER’s auction agent</a:t>
            </a:r>
          </a:p>
          <a:p>
            <a:pPr>
              <a:buFont typeface="Wingdings" panose="05000000000000000000" pitchFamily="2" charset="2"/>
              <a:buChar char="Ø"/>
            </a:pPr>
            <a:r>
              <a:rPr lang="en-US" sz="1800" dirty="0"/>
              <a:t>The auction represents an opportunity for suppliers to manage their future compliance costs</a:t>
            </a:r>
          </a:p>
          <a:p>
            <a:endParaRPr lang="en-US" sz="1800" dirty="0"/>
          </a:p>
          <a:p>
            <a:pPr marL="0" indent="0">
              <a:buNone/>
            </a:pPr>
            <a:endParaRPr lang="en-US" sz="15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696200" cy="762000"/>
          </a:xfrm>
          <a:ln>
            <a:solidFill>
              <a:srgbClr val="008000"/>
            </a:solidFill>
          </a:ln>
        </p:spPr>
        <p:txBody>
          <a:bodyPr/>
          <a:lstStyle/>
          <a:p>
            <a:r>
              <a:rPr lang="en-US" dirty="0"/>
              <a:t>Related Programs</a:t>
            </a:r>
          </a:p>
        </p:txBody>
      </p:sp>
      <p:sp>
        <p:nvSpPr>
          <p:cNvPr id="3" name="Text Placeholder 2"/>
          <p:cNvSpPr>
            <a:spLocks noGrp="1"/>
          </p:cNvSpPr>
          <p:nvPr>
            <p:ph type="body" sz="quarter" idx="13"/>
          </p:nvPr>
        </p:nvSpPr>
        <p:spPr>
          <a:xfrm>
            <a:off x="990600" y="1219200"/>
            <a:ext cx="7848600" cy="4724400"/>
          </a:xfrm>
        </p:spPr>
        <p:txBody>
          <a:bodyPr>
            <a:normAutofit fontScale="85000" lnSpcReduction="10000"/>
          </a:bodyPr>
          <a:lstStyle/>
          <a:p>
            <a:pPr>
              <a:spcBef>
                <a:spcPts val="0"/>
              </a:spcBef>
              <a:spcAft>
                <a:spcPts val="1200"/>
              </a:spcAft>
              <a:buFont typeface="Wingdings" panose="05000000000000000000" pitchFamily="2" charset="2"/>
              <a:buChar char="Ø"/>
            </a:pPr>
            <a:r>
              <a:rPr lang="en-US" sz="2400" dirty="0"/>
              <a:t>Clean Peak Standard</a:t>
            </a:r>
          </a:p>
          <a:p>
            <a:pPr lvl="1">
              <a:lnSpc>
                <a:spcPct val="110000"/>
              </a:lnSpc>
              <a:spcBef>
                <a:spcPts val="0"/>
              </a:spcBef>
              <a:spcAft>
                <a:spcPts val="600"/>
              </a:spcAft>
              <a:buFont typeface="Arial" panose="020B0604020202020204" pitchFamily="34" charset="0"/>
              <a:buChar char="•"/>
            </a:pPr>
            <a:r>
              <a:rPr lang="en-US" sz="2400" dirty="0"/>
              <a:t>Minimum Standard of 0% in 2019.</a:t>
            </a:r>
          </a:p>
          <a:p>
            <a:pPr lvl="1">
              <a:spcBef>
                <a:spcPts val="0"/>
              </a:spcBef>
              <a:spcAft>
                <a:spcPts val="1200"/>
              </a:spcAft>
              <a:buFont typeface="Arial" panose="020B0604020202020204" pitchFamily="34" charset="0"/>
              <a:buChar char="•"/>
            </a:pPr>
            <a:r>
              <a:rPr lang="en-US" sz="2400" dirty="0"/>
              <a:t>Program still being developed </a:t>
            </a:r>
          </a:p>
          <a:p>
            <a:pPr marL="457200" indent="-457200">
              <a:lnSpc>
                <a:spcPct val="110000"/>
              </a:lnSpc>
              <a:spcBef>
                <a:spcPts val="0"/>
              </a:spcBef>
              <a:spcAft>
                <a:spcPts val="600"/>
              </a:spcAft>
              <a:buFont typeface="Wingdings" panose="05000000000000000000" pitchFamily="2" charset="2"/>
              <a:buChar char="Ø"/>
            </a:pPr>
            <a:r>
              <a:rPr lang="en-US" sz="2400" dirty="0"/>
              <a:t>83C Procurement</a:t>
            </a:r>
          </a:p>
          <a:p>
            <a:pPr lvl="1">
              <a:lnSpc>
                <a:spcPct val="120000"/>
              </a:lnSpc>
              <a:spcBef>
                <a:spcPts val="0"/>
              </a:spcBef>
              <a:spcAft>
                <a:spcPts val="600"/>
              </a:spcAft>
              <a:buFont typeface="Arial" panose="020B0604020202020204" pitchFamily="34" charset="0"/>
              <a:buChar char="•"/>
            </a:pPr>
            <a:r>
              <a:rPr lang="en-US" sz="2400" dirty="0"/>
              <a:t>First phase awarded (400 MW) and contracts approved.</a:t>
            </a:r>
          </a:p>
          <a:p>
            <a:pPr lvl="1">
              <a:lnSpc>
                <a:spcPct val="120000"/>
              </a:lnSpc>
              <a:spcBef>
                <a:spcPts val="0"/>
              </a:spcBef>
              <a:spcAft>
                <a:spcPts val="600"/>
              </a:spcAft>
              <a:buFont typeface="Arial" panose="020B0604020202020204" pitchFamily="34" charset="0"/>
              <a:buChar char="•"/>
            </a:pPr>
            <a:r>
              <a:rPr lang="en-US" sz="2400" dirty="0"/>
              <a:t>Expected to add Class I RECs by late 2021</a:t>
            </a:r>
          </a:p>
          <a:p>
            <a:pPr lvl="1">
              <a:lnSpc>
                <a:spcPct val="110000"/>
              </a:lnSpc>
              <a:spcBef>
                <a:spcPts val="0"/>
              </a:spcBef>
              <a:spcAft>
                <a:spcPts val="1200"/>
              </a:spcAft>
              <a:buFont typeface="Arial" panose="020B0604020202020204" pitchFamily="34" charset="0"/>
              <a:buChar char="•"/>
            </a:pPr>
            <a:r>
              <a:rPr lang="en-US" sz="2400" dirty="0"/>
              <a:t>Second phase to be completed by 2022 (400 MW)</a:t>
            </a:r>
          </a:p>
          <a:p>
            <a:pPr lvl="1">
              <a:lnSpc>
                <a:spcPct val="110000"/>
              </a:lnSpc>
              <a:spcBef>
                <a:spcPts val="0"/>
              </a:spcBef>
              <a:spcAft>
                <a:spcPts val="1200"/>
              </a:spcAft>
              <a:buFont typeface="Arial" panose="020B0604020202020204" pitchFamily="34" charset="0"/>
              <a:buChar char="•"/>
            </a:pPr>
            <a:r>
              <a:rPr lang="en-US" sz="2400" dirty="0"/>
              <a:t>RFP issued for second solicitation (800 MW)</a:t>
            </a:r>
          </a:p>
          <a:p>
            <a:pPr marL="514350" indent="-457200">
              <a:lnSpc>
                <a:spcPct val="120000"/>
              </a:lnSpc>
              <a:spcBef>
                <a:spcPts val="0"/>
              </a:spcBef>
              <a:spcAft>
                <a:spcPts val="600"/>
              </a:spcAft>
              <a:buFont typeface="Wingdings" panose="05000000000000000000" pitchFamily="2" charset="2"/>
              <a:buChar char="Ø"/>
            </a:pPr>
            <a:r>
              <a:rPr lang="en-US" sz="2400" dirty="0"/>
              <a:t>83D Procurement</a:t>
            </a:r>
          </a:p>
          <a:p>
            <a:pPr lvl="1">
              <a:lnSpc>
                <a:spcPct val="110000"/>
              </a:lnSpc>
              <a:spcBef>
                <a:spcPts val="0"/>
              </a:spcBef>
              <a:spcAft>
                <a:spcPts val="600"/>
              </a:spcAft>
              <a:buFont typeface="Arial" panose="020B0604020202020204" pitchFamily="34" charset="0"/>
              <a:buChar char="•"/>
            </a:pPr>
            <a:r>
              <a:rPr lang="en-US" sz="2400" dirty="0"/>
              <a:t>83D awarded.  Awaiting DPU approval of contracts.</a:t>
            </a:r>
          </a:p>
          <a:p>
            <a:pPr lvl="1">
              <a:lnSpc>
                <a:spcPct val="120000"/>
              </a:lnSpc>
              <a:spcBef>
                <a:spcPts val="0"/>
              </a:spcBef>
              <a:spcAft>
                <a:spcPts val="1200"/>
              </a:spcAft>
              <a:buFont typeface="Arial" panose="020B0604020202020204" pitchFamily="34" charset="0"/>
              <a:buChar char="•"/>
            </a:pPr>
            <a:r>
              <a:rPr lang="en-US" sz="2400" dirty="0"/>
              <a:t>Expected to add Clean Energy Credits (CECs) by 2023 through EDCs</a:t>
            </a:r>
          </a:p>
          <a:p>
            <a:pPr lvl="1"/>
            <a:endParaRPr lang="en-US" dirty="0"/>
          </a:p>
        </p:txBody>
      </p:sp>
    </p:spTree>
    <p:extLst>
      <p:ext uri="{BB962C8B-B14F-4D97-AF65-F5344CB8AC3E}">
        <p14:creationId xmlns:p14="http://schemas.microsoft.com/office/powerpoint/2010/main" val="881136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52400"/>
            <a:ext cx="7924800" cy="838200"/>
          </a:xfrm>
          <a:ln>
            <a:solidFill>
              <a:srgbClr val="008000"/>
            </a:solidFill>
          </a:ln>
        </p:spPr>
        <p:txBody>
          <a:bodyPr/>
          <a:lstStyle/>
          <a:p>
            <a:r>
              <a:rPr lang="en-US" dirty="0"/>
              <a:t>Contacts</a:t>
            </a:r>
          </a:p>
        </p:txBody>
      </p:sp>
      <p:sp>
        <p:nvSpPr>
          <p:cNvPr id="3" name="Text Placeholder 2"/>
          <p:cNvSpPr>
            <a:spLocks noGrp="1"/>
          </p:cNvSpPr>
          <p:nvPr>
            <p:ph type="body" sz="quarter" idx="13"/>
          </p:nvPr>
        </p:nvSpPr>
        <p:spPr>
          <a:xfrm>
            <a:off x="990600" y="990600"/>
            <a:ext cx="7924800" cy="5105400"/>
          </a:xfrm>
        </p:spPr>
        <p:txBody>
          <a:bodyPr>
            <a:normAutofit fontScale="85000" lnSpcReduction="20000"/>
          </a:bodyPr>
          <a:lstStyle/>
          <a:p>
            <a:pPr marL="0" indent="0">
              <a:spcBef>
                <a:spcPts val="600"/>
              </a:spcBef>
              <a:buNone/>
            </a:pPr>
            <a:endParaRPr lang="en-US" sz="2000" dirty="0"/>
          </a:p>
          <a:p>
            <a:pPr marL="640080" lvl="1" indent="-365760">
              <a:lnSpc>
                <a:spcPct val="120000"/>
              </a:lnSpc>
              <a:spcBef>
                <a:spcPts val="0"/>
              </a:spcBef>
              <a:buFont typeface="Arial" panose="020B0604020202020204" pitchFamily="34" charset="0"/>
              <a:buChar char="•"/>
            </a:pPr>
            <a:r>
              <a:rPr lang="en-US" sz="2300" b="1" dirty="0"/>
              <a:t>RPS/APS email contact</a:t>
            </a:r>
            <a:r>
              <a:rPr lang="en-US" sz="2300" dirty="0"/>
              <a:t>:		</a:t>
            </a:r>
            <a:r>
              <a:rPr lang="en-US" sz="2300" b="1" dirty="0"/>
              <a:t>CES email contact</a:t>
            </a:r>
            <a:r>
              <a:rPr lang="en-US" sz="2300" dirty="0"/>
              <a:t>:</a:t>
            </a:r>
          </a:p>
          <a:p>
            <a:pPr marL="274320" lvl="1" indent="0">
              <a:lnSpc>
                <a:spcPct val="110000"/>
              </a:lnSpc>
              <a:spcBef>
                <a:spcPts val="0"/>
              </a:spcBef>
              <a:spcAft>
                <a:spcPts val="1200"/>
              </a:spcAft>
              <a:buNone/>
              <a:tabLst>
                <a:tab pos="627063" algn="l"/>
                <a:tab pos="4344988" algn="l"/>
              </a:tabLst>
            </a:pPr>
            <a:r>
              <a:rPr lang="en-US" sz="2300" dirty="0"/>
              <a:t>	</a:t>
            </a:r>
            <a:r>
              <a:rPr lang="en-US" sz="2300" u="sng" dirty="0"/>
              <a:t>doer.rps@mass.gov</a:t>
            </a:r>
            <a:r>
              <a:rPr lang="en-US" sz="2300" dirty="0"/>
              <a:t>		</a:t>
            </a:r>
            <a:r>
              <a:rPr lang="en-US" sz="2300" u="sng" dirty="0"/>
              <a:t>climate.strategies@mass.gov</a:t>
            </a:r>
          </a:p>
          <a:p>
            <a:pPr marL="640080" lvl="1" indent="-365760">
              <a:spcBef>
                <a:spcPts val="0"/>
              </a:spcBef>
              <a:buFont typeface="Arial" panose="020B0604020202020204" pitchFamily="34" charset="0"/>
              <a:buChar char="•"/>
            </a:pPr>
            <a:endParaRPr lang="en-US" sz="2300" dirty="0"/>
          </a:p>
          <a:p>
            <a:pPr marL="640080" lvl="1" indent="-365760">
              <a:lnSpc>
                <a:spcPct val="120000"/>
              </a:lnSpc>
              <a:spcBef>
                <a:spcPts val="0"/>
              </a:spcBef>
              <a:spcAft>
                <a:spcPts val="1200"/>
              </a:spcAft>
              <a:buFont typeface="Arial" panose="020B0604020202020204" pitchFamily="34" charset="0"/>
              <a:buChar char="•"/>
            </a:pPr>
            <a:r>
              <a:rPr lang="en-US" sz="2300" b="1" dirty="0"/>
              <a:t>RPS, APS and overall questions:</a:t>
            </a:r>
          </a:p>
          <a:p>
            <a:pPr marL="0" indent="-125730">
              <a:lnSpc>
                <a:spcPct val="110000"/>
              </a:lnSpc>
              <a:spcBef>
                <a:spcPts val="0"/>
              </a:spcBef>
              <a:spcAft>
                <a:spcPts val="1200"/>
              </a:spcAft>
              <a:buNone/>
              <a:tabLst>
                <a:tab pos="627063" algn="l"/>
                <a:tab pos="2970213" algn="l"/>
                <a:tab pos="7715250" algn="r"/>
              </a:tabLst>
            </a:pPr>
            <a:r>
              <a:rPr lang="en-US" sz="2300" dirty="0"/>
              <a:t>	John Wassam	doer.rps@mass.gov	617.626.7376</a:t>
            </a:r>
          </a:p>
          <a:p>
            <a:pPr marL="617220" lvl="1" indent="-342900">
              <a:lnSpc>
                <a:spcPct val="120000"/>
              </a:lnSpc>
              <a:spcBef>
                <a:spcPts val="0"/>
              </a:spcBef>
              <a:spcAft>
                <a:spcPts val="1200"/>
              </a:spcAft>
              <a:buFont typeface="Arial" panose="020B0604020202020204" pitchFamily="34" charset="0"/>
              <a:buChar char="•"/>
            </a:pPr>
            <a:r>
              <a:rPr lang="en-US" sz="2300" b="1" dirty="0"/>
              <a:t>For SREC, SREC II and SREC Auction questions:</a:t>
            </a:r>
          </a:p>
          <a:p>
            <a:pPr marL="274320" lvl="1" indent="0">
              <a:spcBef>
                <a:spcPts val="0"/>
              </a:spcBef>
              <a:spcAft>
                <a:spcPts val="1200"/>
              </a:spcAft>
              <a:buNone/>
              <a:tabLst>
                <a:tab pos="627063" algn="l"/>
                <a:tab pos="2970213" algn="l"/>
                <a:tab pos="7715250" algn="r"/>
              </a:tabLst>
            </a:pPr>
            <a:r>
              <a:rPr lang="en-US" sz="2300" dirty="0"/>
              <a:t>	Kaitlin Kelly	kaitlin.kelly@mass.gov	617.626.7343 </a:t>
            </a:r>
          </a:p>
          <a:p>
            <a:pPr marL="617220" lvl="1" indent="-342900">
              <a:lnSpc>
                <a:spcPct val="120000"/>
              </a:lnSpc>
              <a:spcBef>
                <a:spcPts val="600"/>
              </a:spcBef>
              <a:spcAft>
                <a:spcPts val="1200"/>
              </a:spcAft>
              <a:buFont typeface="Arial" panose="020B0604020202020204" pitchFamily="34" charset="0"/>
              <a:buChar char="•"/>
            </a:pPr>
            <a:r>
              <a:rPr lang="en-US" sz="2300" b="1" dirty="0"/>
              <a:t>For CES questions:</a:t>
            </a:r>
          </a:p>
          <a:p>
            <a:pPr marL="274320" lvl="1" indent="0">
              <a:lnSpc>
                <a:spcPct val="120000"/>
              </a:lnSpc>
              <a:spcBef>
                <a:spcPts val="0"/>
              </a:spcBef>
              <a:spcAft>
                <a:spcPts val="1200"/>
              </a:spcAft>
              <a:buNone/>
              <a:tabLst>
                <a:tab pos="627063" algn="l"/>
                <a:tab pos="2917825" algn="l"/>
                <a:tab pos="7715250" algn="r"/>
              </a:tabLst>
            </a:pPr>
            <a:r>
              <a:rPr lang="en-US" sz="2300" dirty="0"/>
              <a:t>	Jordan Garfinkle	jordan.garfinkle@mass.gov	617.292.5904</a:t>
            </a:r>
            <a:r>
              <a:rPr lang="en-US" sz="2300" dirty="0">
                <a:highlight>
                  <a:srgbClr val="FFFF00"/>
                </a:highlight>
              </a:rPr>
              <a:t> </a:t>
            </a:r>
          </a:p>
          <a:p>
            <a:pPr marL="617220" lvl="1" indent="-342900">
              <a:spcBef>
                <a:spcPts val="300"/>
              </a:spcBef>
              <a:spcAft>
                <a:spcPts val="1200"/>
              </a:spcAft>
              <a:buFont typeface="Arial" panose="020B0604020202020204" pitchFamily="34" charset="0"/>
              <a:buChar char="•"/>
              <a:tabLst>
                <a:tab pos="914400" algn="l"/>
              </a:tabLst>
            </a:pPr>
            <a:r>
              <a:rPr lang="en-US" sz="2300" b="1" dirty="0"/>
              <a:t>For GHG reporting:</a:t>
            </a:r>
          </a:p>
          <a:p>
            <a:pPr marL="274320" lvl="1" indent="0">
              <a:spcBef>
                <a:spcPts val="0"/>
              </a:spcBef>
              <a:spcAft>
                <a:spcPts val="1200"/>
              </a:spcAft>
              <a:buNone/>
              <a:tabLst>
                <a:tab pos="627063" algn="l"/>
                <a:tab pos="2855913" algn="l"/>
                <a:tab pos="7715250" algn="r"/>
              </a:tabLst>
            </a:pPr>
            <a:r>
              <a:rPr lang="en-US" sz="2300" dirty="0"/>
              <a:t>	Sue Ann Richardson	sue.ann.richardson@mass.gov	617.348.4098 </a:t>
            </a:r>
          </a:p>
          <a:p>
            <a:pPr marL="0" indent="0">
              <a:spcBef>
                <a:spcPts val="700"/>
              </a:spcBef>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696200" cy="762000"/>
          </a:xfrm>
          <a:ln>
            <a:solidFill>
              <a:srgbClr val="008000"/>
            </a:solidFill>
          </a:ln>
        </p:spPr>
        <p:txBody>
          <a:bodyPr/>
          <a:lstStyle/>
          <a:p>
            <a:r>
              <a:rPr lang="en-US" dirty="0">
                <a:latin typeface="Calibri" pitchFamily="34" charset="0"/>
              </a:rPr>
              <a:t>2018 Compliance Filing Process</a:t>
            </a:r>
            <a:endParaRPr lang="en-US" dirty="0"/>
          </a:p>
        </p:txBody>
      </p:sp>
      <p:sp>
        <p:nvSpPr>
          <p:cNvPr id="3" name="Text Placeholder 2"/>
          <p:cNvSpPr>
            <a:spLocks noGrp="1"/>
          </p:cNvSpPr>
          <p:nvPr>
            <p:ph type="body" sz="quarter" idx="13"/>
          </p:nvPr>
        </p:nvSpPr>
        <p:spPr>
          <a:xfrm>
            <a:off x="990600" y="1219200"/>
            <a:ext cx="7924800" cy="4876800"/>
          </a:xfrm>
        </p:spPr>
        <p:txBody>
          <a:bodyPr>
            <a:normAutofit/>
          </a:bodyPr>
          <a:lstStyle/>
          <a:p>
            <a:pPr>
              <a:buSzPct val="60000"/>
              <a:buFont typeface="Wingdings" panose="05000000000000000000" pitchFamily="2" charset="2"/>
              <a:buChar char="Ø"/>
            </a:pPr>
            <a:r>
              <a:rPr lang="en-US" sz="2200" dirty="0"/>
              <a:t>2016 and 2017 banked totals provided on April 16th</a:t>
            </a:r>
          </a:p>
          <a:p>
            <a:pPr>
              <a:buSzPct val="60000"/>
              <a:buFont typeface="Wingdings" panose="05000000000000000000" pitchFamily="2" charset="2"/>
              <a:buChar char="Ø"/>
            </a:pPr>
            <a:r>
              <a:rPr lang="en-US" sz="2200" dirty="0"/>
              <a:t>Retail Load Obligation provided on May 15</a:t>
            </a:r>
            <a:r>
              <a:rPr lang="en-US" sz="2200" baseline="30000" dirty="0"/>
              <a:t>th</a:t>
            </a:r>
            <a:r>
              <a:rPr lang="en-US" sz="2200" dirty="0"/>
              <a:t> </a:t>
            </a:r>
          </a:p>
          <a:p>
            <a:pPr>
              <a:buSzPct val="60000"/>
              <a:buFont typeface="Wingdings" panose="05000000000000000000" pitchFamily="2" charset="2"/>
              <a:buChar char="Ø"/>
            </a:pPr>
            <a:r>
              <a:rPr lang="en-US" sz="2200" dirty="0"/>
              <a:t>Compliance Workbook posted and dated on </a:t>
            </a:r>
            <a:r>
              <a:rPr lang="en-US" sz="2200" u="sng" dirty="0"/>
              <a:t>May 24</a:t>
            </a:r>
            <a:r>
              <a:rPr lang="en-US" sz="2200" u="sng" baseline="30000" dirty="0"/>
              <a:t>th</a:t>
            </a:r>
            <a:r>
              <a:rPr lang="en-US" sz="2200" u="sng" dirty="0"/>
              <a:t>  </a:t>
            </a:r>
          </a:p>
          <a:p>
            <a:pPr>
              <a:buSzPct val="60000"/>
              <a:buFont typeface="Wingdings" panose="05000000000000000000" pitchFamily="2" charset="2"/>
              <a:buChar char="Ø"/>
            </a:pPr>
            <a:r>
              <a:rPr lang="en-US" sz="2200" dirty="0"/>
              <a:t>End of 2018 trading year is midnight, June 15</a:t>
            </a:r>
            <a:r>
              <a:rPr lang="en-US" sz="2200" baseline="30000" dirty="0"/>
              <a:t>th</a:t>
            </a:r>
            <a:r>
              <a:rPr lang="en-US" sz="2200" dirty="0"/>
              <a:t>!</a:t>
            </a:r>
          </a:p>
          <a:p>
            <a:pPr>
              <a:buSzPct val="60000"/>
              <a:buFont typeface="Wingdings" panose="05000000000000000000" pitchFamily="2" charset="2"/>
              <a:buChar char="Ø"/>
            </a:pPr>
            <a:r>
              <a:rPr lang="en-US" sz="2200" dirty="0"/>
              <a:t>ACPs for </a:t>
            </a:r>
            <a:r>
              <a:rPr lang="en-US" sz="2200" u="sng" dirty="0"/>
              <a:t>RPS and APS </a:t>
            </a:r>
            <a:r>
              <a:rPr lang="en-US" sz="2200" dirty="0"/>
              <a:t>must be submitted to the MassCEC by Wednesday, June 26</a:t>
            </a:r>
            <a:r>
              <a:rPr lang="en-US" sz="2200" baseline="30000" dirty="0"/>
              <a:t>th</a:t>
            </a:r>
          </a:p>
          <a:p>
            <a:pPr>
              <a:buSzPct val="60000"/>
              <a:buFont typeface="Wingdings" panose="05000000000000000000" pitchFamily="2" charset="2"/>
              <a:buChar char="Ø"/>
            </a:pPr>
            <a:r>
              <a:rPr lang="en-US" sz="2200" dirty="0"/>
              <a:t>ACPs for </a:t>
            </a:r>
            <a:r>
              <a:rPr lang="en-US" sz="2200" u="sng" dirty="0"/>
              <a:t>CES </a:t>
            </a:r>
            <a:r>
              <a:rPr lang="en-US" sz="2200" dirty="0"/>
              <a:t>must be submitted to the MassDEP within 30 days of separate billing by MassDEP</a:t>
            </a:r>
            <a:endParaRPr lang="en-US" sz="2200" baseline="30000" dirty="0"/>
          </a:p>
          <a:p>
            <a:pPr>
              <a:buSzPct val="60000"/>
              <a:buFont typeface="Wingdings" panose="05000000000000000000" pitchFamily="2" charset="2"/>
              <a:buChar char="Ø"/>
            </a:pPr>
            <a:r>
              <a:rPr lang="en-US" sz="2200" u="sng" dirty="0"/>
              <a:t>Compliance filing due no later than Monday, July 1</a:t>
            </a:r>
            <a:r>
              <a:rPr lang="en-US" sz="2200" u="sng" baseline="30000" dirty="0"/>
              <a:t>st</a:t>
            </a:r>
            <a:endParaRPr lang="en-US" sz="2200" u="sng" dirty="0"/>
          </a:p>
          <a:p>
            <a:pPr>
              <a:buSzPct val="60000"/>
              <a:buFont typeface="Wingdings" panose="05000000000000000000" pitchFamily="2" charset="2"/>
              <a:buChar char="Ø"/>
            </a:pPr>
            <a:r>
              <a:rPr lang="en-US" sz="2200" dirty="0"/>
              <a:t>Filers must provide </a:t>
            </a:r>
            <a:r>
              <a:rPr lang="en-US" sz="2200" i="1" dirty="0"/>
              <a:t>both</a:t>
            </a:r>
            <a:r>
              <a:rPr lang="en-US" sz="2200" dirty="0"/>
              <a:t> electronic and hard copies of filing.  Electronic copies must be submitted to: doer.rps@mass.gov</a:t>
            </a:r>
            <a:endParaRPr lang="en-US" dirty="0"/>
          </a:p>
          <a:p>
            <a:pPr>
              <a:buSzPct val="60000"/>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696200" cy="762000"/>
          </a:xfrm>
          <a:ln>
            <a:solidFill>
              <a:srgbClr val="008000"/>
            </a:solidFill>
          </a:ln>
        </p:spPr>
        <p:txBody>
          <a:bodyPr/>
          <a:lstStyle/>
          <a:p>
            <a:r>
              <a:rPr lang="en-US" dirty="0"/>
              <a:t>What’s New?</a:t>
            </a:r>
          </a:p>
        </p:txBody>
      </p:sp>
      <p:sp>
        <p:nvSpPr>
          <p:cNvPr id="3" name="Text Placeholder 2"/>
          <p:cNvSpPr>
            <a:spLocks noGrp="1"/>
          </p:cNvSpPr>
          <p:nvPr>
            <p:ph type="body" sz="quarter" idx="13"/>
          </p:nvPr>
        </p:nvSpPr>
        <p:spPr>
          <a:xfrm>
            <a:off x="990600" y="1219200"/>
            <a:ext cx="8001000" cy="4876800"/>
          </a:xfrm>
        </p:spPr>
        <p:txBody>
          <a:bodyPr>
            <a:normAutofit/>
          </a:bodyPr>
          <a:lstStyle/>
          <a:p>
            <a:pPr marL="457200" indent="-457200">
              <a:buFont typeface="Wingdings" panose="05000000000000000000" pitchFamily="2" charset="2"/>
              <a:buChar char="Ø"/>
            </a:pPr>
            <a:r>
              <a:rPr lang="en-US" dirty="0"/>
              <a:t>First year of compliance for the Clean Energy Standard (CES) overseen by MassDEP</a:t>
            </a:r>
          </a:p>
          <a:p>
            <a:pPr lvl="1"/>
            <a:r>
              <a:rPr lang="en-US" sz="2000" dirty="0"/>
              <a:t>Overall compliance of 16%.  Class I compliance of 13% counts towards overall compliance.  Incremental compliance of 3%</a:t>
            </a:r>
          </a:p>
          <a:p>
            <a:pPr lvl="1"/>
            <a:r>
              <a:rPr lang="en-US" sz="2000" dirty="0"/>
              <a:t>No banking allowed first year</a:t>
            </a:r>
          </a:p>
          <a:p>
            <a:pPr lvl="1"/>
            <a:r>
              <a:rPr lang="en-US" sz="2000" dirty="0"/>
              <a:t>Different ACP payment process</a:t>
            </a:r>
          </a:p>
          <a:p>
            <a:pPr>
              <a:buFont typeface="Wingdings" panose="05000000000000000000" pitchFamily="2" charset="2"/>
              <a:buChar char="Ø"/>
            </a:pPr>
            <a:r>
              <a:rPr lang="en-US" dirty="0"/>
              <a:t>Inclusion of GHG report (Tab 14. “GHG”)</a:t>
            </a:r>
          </a:p>
          <a:p>
            <a:pPr>
              <a:buFont typeface="Wingdings" panose="05000000000000000000" pitchFamily="2" charset="2"/>
              <a:buChar char="Ø"/>
            </a:pPr>
            <a:r>
              <a:rPr lang="en-US" dirty="0"/>
              <a:t>Ability to provide full year of “My Certificates Disposition” in GIS.  Please check “Settled” certificates only!</a:t>
            </a:r>
          </a:p>
          <a:p>
            <a:pPr marL="0" indent="0">
              <a:buNone/>
            </a:pPr>
            <a:endParaRPr lang="en-US" dirty="0"/>
          </a:p>
        </p:txBody>
      </p:sp>
    </p:spTree>
    <p:extLst>
      <p:ext uri="{BB962C8B-B14F-4D97-AF65-F5344CB8AC3E}">
        <p14:creationId xmlns:p14="http://schemas.microsoft.com/office/powerpoint/2010/main" val="1126286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76200"/>
            <a:ext cx="7696200" cy="1143000"/>
          </a:xfrm>
          <a:ln>
            <a:solidFill>
              <a:srgbClr val="008000"/>
            </a:solidFill>
          </a:ln>
        </p:spPr>
        <p:txBody>
          <a:bodyPr>
            <a:noAutofit/>
          </a:bodyPr>
          <a:lstStyle/>
          <a:p>
            <a:r>
              <a:rPr lang="en-US" sz="3200" dirty="0"/>
              <a:t>Bifurcation for Solar Carve-Out</a:t>
            </a:r>
            <a:br>
              <a:rPr lang="en-US" sz="3200" dirty="0"/>
            </a:br>
            <a:r>
              <a:rPr lang="en-US" sz="2400" dirty="0"/>
              <a:t>Minimum Standard (%)</a:t>
            </a:r>
          </a:p>
        </p:txBody>
      </p:sp>
      <p:sp>
        <p:nvSpPr>
          <p:cNvPr id="3" name="Text Placeholder 2"/>
          <p:cNvSpPr>
            <a:spLocks noGrp="1"/>
          </p:cNvSpPr>
          <p:nvPr>
            <p:ph type="body" sz="quarter" idx="13"/>
          </p:nvPr>
        </p:nvSpPr>
        <p:spPr>
          <a:xfrm>
            <a:off x="990600" y="1219200"/>
            <a:ext cx="8001000" cy="5105400"/>
          </a:xfrm>
        </p:spPr>
        <p:txBody>
          <a:bodyPr>
            <a:normAutofit/>
          </a:bodyPr>
          <a:lstStyle/>
          <a:p>
            <a:pPr marL="274320" indent="-274320"/>
            <a:endParaRPr lang="en-US" sz="2400" b="1" dirty="0"/>
          </a:p>
          <a:p>
            <a:pPr marL="685800" indent="-457200">
              <a:spcBef>
                <a:spcPts val="0"/>
              </a:spcBef>
              <a:spcAft>
                <a:spcPts val="2400"/>
              </a:spcAft>
              <a:buFont typeface="Wingdings" panose="05000000000000000000" pitchFamily="2" charset="2"/>
              <a:buChar char="Ø"/>
            </a:pPr>
            <a:r>
              <a:rPr lang="en-US" sz="2400" b="1" i="1" dirty="0"/>
              <a:t>Applies to all suppliers (EDCs and Competitive Retail)</a:t>
            </a:r>
          </a:p>
          <a:p>
            <a:pPr marL="685800" indent="-457200">
              <a:spcBef>
                <a:spcPts val="0"/>
              </a:spcBef>
              <a:spcAft>
                <a:spcPts val="1200"/>
              </a:spcAft>
              <a:buFont typeface="Wingdings" panose="05000000000000000000" pitchFamily="2" charset="2"/>
              <a:buChar char="Ø"/>
            </a:pPr>
            <a:r>
              <a:rPr lang="en-US" sz="2400" b="1" dirty="0"/>
              <a:t>For contracts executed or extended </a:t>
            </a:r>
            <a:r>
              <a:rPr lang="en-US" sz="2400" b="1" u="sng" dirty="0"/>
              <a:t>on or before 6/28/13:</a:t>
            </a:r>
          </a:p>
          <a:p>
            <a:pPr marL="1085850" lvl="2" indent="-400050">
              <a:spcBef>
                <a:spcPts val="0"/>
              </a:spcBef>
              <a:spcAft>
                <a:spcPts val="2400"/>
              </a:spcAft>
              <a:buFont typeface="Arial" panose="020B0604020202020204" pitchFamily="34" charset="0"/>
              <a:buChar char="•"/>
            </a:pPr>
            <a:r>
              <a:rPr lang="en-US" b="1" dirty="0"/>
              <a:t>Minimum Standard of 1.1411%</a:t>
            </a:r>
          </a:p>
          <a:p>
            <a:pPr marL="685800" indent="-457200">
              <a:spcBef>
                <a:spcPts val="0"/>
              </a:spcBef>
              <a:spcAft>
                <a:spcPts val="1200"/>
              </a:spcAft>
              <a:buFont typeface="Wingdings" panose="05000000000000000000" pitchFamily="2" charset="2"/>
              <a:buChar char="Ø"/>
            </a:pPr>
            <a:r>
              <a:rPr lang="en-US" sz="2400" b="1" dirty="0"/>
              <a:t>For contracts executed or extended </a:t>
            </a:r>
            <a:r>
              <a:rPr lang="en-US" sz="2400" b="1" u="sng" dirty="0"/>
              <a:t>after 6/28/13:</a:t>
            </a:r>
          </a:p>
          <a:p>
            <a:pPr marL="1085850" lvl="2" indent="-400050">
              <a:spcBef>
                <a:spcPts val="300"/>
              </a:spcBef>
              <a:buFont typeface="Arial" panose="020B0604020202020204" pitchFamily="34" charset="0"/>
              <a:buChar char="•"/>
            </a:pPr>
            <a:r>
              <a:rPr lang="en-US" b="1" dirty="0"/>
              <a:t>Minimum Standard of 1.7903%</a:t>
            </a:r>
          </a:p>
          <a:p>
            <a:pPr marL="547688" lvl="1" indent="-319088">
              <a:spcBef>
                <a:spcPts val="300"/>
              </a:spcBef>
            </a:pPr>
            <a:endParaRPr lang="en-US" sz="2200" dirty="0"/>
          </a:p>
          <a:p>
            <a:endParaRPr lang="en-US" sz="2600" dirty="0"/>
          </a:p>
        </p:txBody>
      </p:sp>
    </p:spTree>
    <p:extLst>
      <p:ext uri="{BB962C8B-B14F-4D97-AF65-F5344CB8AC3E}">
        <p14:creationId xmlns:p14="http://schemas.microsoft.com/office/powerpoint/2010/main" val="3248891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696200" cy="990600"/>
          </a:xfrm>
          <a:ln>
            <a:solidFill>
              <a:srgbClr val="008000"/>
            </a:solidFill>
          </a:ln>
        </p:spPr>
        <p:txBody>
          <a:bodyPr>
            <a:noAutofit/>
          </a:bodyPr>
          <a:lstStyle/>
          <a:p>
            <a:r>
              <a:rPr lang="en-US" sz="3200" dirty="0"/>
              <a:t>Trifurcation of Solar Carve-Out II</a:t>
            </a:r>
            <a:br>
              <a:rPr lang="en-US" sz="2400" dirty="0"/>
            </a:br>
            <a:r>
              <a:rPr lang="en-US" sz="2400" dirty="0"/>
              <a:t>Minimum Standard (%)</a:t>
            </a:r>
          </a:p>
        </p:txBody>
      </p:sp>
      <p:sp>
        <p:nvSpPr>
          <p:cNvPr id="3" name="Text Placeholder 2"/>
          <p:cNvSpPr>
            <a:spLocks noGrp="1"/>
          </p:cNvSpPr>
          <p:nvPr>
            <p:ph type="body" sz="quarter" idx="13"/>
          </p:nvPr>
        </p:nvSpPr>
        <p:spPr>
          <a:xfrm>
            <a:off x="990600" y="1219200"/>
            <a:ext cx="8001000" cy="5105400"/>
          </a:xfrm>
        </p:spPr>
        <p:txBody>
          <a:bodyPr>
            <a:normAutofit lnSpcReduction="10000"/>
          </a:bodyPr>
          <a:lstStyle/>
          <a:p>
            <a:pPr marL="685800" indent="-457200">
              <a:spcBef>
                <a:spcPts val="0"/>
              </a:spcBef>
              <a:spcAft>
                <a:spcPts val="1200"/>
              </a:spcAft>
              <a:buFont typeface="Wingdings" panose="05000000000000000000" pitchFamily="2" charset="2"/>
              <a:buChar char="Ø"/>
            </a:pPr>
            <a:r>
              <a:rPr lang="en-US" sz="2400" b="1" i="1" dirty="0"/>
              <a:t>First exemption applies only to competitive suppliers (not EDCs)</a:t>
            </a:r>
          </a:p>
          <a:p>
            <a:pPr marL="685800" indent="-457200">
              <a:spcBef>
                <a:spcPts val="0"/>
              </a:spcBef>
              <a:spcAft>
                <a:spcPts val="1200"/>
              </a:spcAft>
              <a:buFont typeface="Wingdings" panose="05000000000000000000" pitchFamily="2" charset="2"/>
              <a:buChar char="Ø"/>
            </a:pPr>
            <a:r>
              <a:rPr lang="en-US" sz="2400" b="1" dirty="0"/>
              <a:t>For contracts executed or extended </a:t>
            </a:r>
            <a:r>
              <a:rPr lang="en-US" sz="2400" b="1" u="sng" dirty="0"/>
              <a:t>on or before 4/25/2014:</a:t>
            </a:r>
          </a:p>
          <a:p>
            <a:pPr marL="1143000" lvl="1" indent="-457200">
              <a:spcBef>
                <a:spcPts val="0"/>
              </a:spcBef>
              <a:spcAft>
                <a:spcPts val="1200"/>
              </a:spcAft>
              <a:buFont typeface="Arial" panose="020B0604020202020204" pitchFamily="34" charset="0"/>
              <a:buChar char="•"/>
            </a:pPr>
            <a:r>
              <a:rPr lang="en-US" sz="2400" b="1" dirty="0"/>
              <a:t>This exempt load has a Minimum Standard of 0%</a:t>
            </a:r>
          </a:p>
          <a:p>
            <a:pPr marL="685800" indent="-457200">
              <a:spcBef>
                <a:spcPts val="0"/>
              </a:spcBef>
              <a:spcAft>
                <a:spcPts val="1200"/>
              </a:spcAft>
              <a:buFont typeface="Wingdings" panose="05000000000000000000" pitchFamily="2" charset="2"/>
              <a:buChar char="Ø"/>
            </a:pPr>
            <a:r>
              <a:rPr lang="en-US" sz="2400" b="1" dirty="0"/>
              <a:t>For contracts executed or extended </a:t>
            </a:r>
            <a:r>
              <a:rPr lang="en-US" sz="2400" b="1" u="sng" dirty="0"/>
              <a:t>after 4/25/2014, but on or before 5/8/2016</a:t>
            </a:r>
            <a:r>
              <a:rPr lang="en-US" sz="2400" b="1" dirty="0"/>
              <a:t>:</a:t>
            </a:r>
          </a:p>
          <a:p>
            <a:pPr marL="1143000" lvl="1" indent="-457200">
              <a:spcBef>
                <a:spcPts val="0"/>
              </a:spcBef>
              <a:spcAft>
                <a:spcPts val="1200"/>
              </a:spcAft>
              <a:buFont typeface="Arial" panose="020B0604020202020204" pitchFamily="34" charset="0"/>
              <a:buChar char="•"/>
            </a:pPr>
            <a:r>
              <a:rPr lang="en-US" sz="2400" b="1" dirty="0"/>
              <a:t>This exempt load has a Minimum Standard of 2.6823%</a:t>
            </a:r>
          </a:p>
          <a:p>
            <a:pPr marL="685800" indent="-457200">
              <a:spcBef>
                <a:spcPts val="0"/>
              </a:spcBef>
              <a:spcAft>
                <a:spcPts val="1200"/>
              </a:spcAft>
              <a:buFont typeface="Wingdings" panose="05000000000000000000" pitchFamily="2" charset="2"/>
              <a:buChar char="Ø"/>
            </a:pPr>
            <a:r>
              <a:rPr lang="en-US" sz="2400" b="1" dirty="0"/>
              <a:t>For contracts executed or extended </a:t>
            </a:r>
            <a:r>
              <a:rPr lang="en-US" sz="2400" b="1" u="sng" dirty="0"/>
              <a:t>after 5/8/2016:</a:t>
            </a:r>
          </a:p>
          <a:p>
            <a:pPr marL="1143000" lvl="1" indent="-457200">
              <a:spcBef>
                <a:spcPts val="0"/>
              </a:spcBef>
              <a:spcAft>
                <a:spcPts val="1200"/>
              </a:spcAft>
              <a:buFont typeface="Arial" panose="020B0604020202020204" pitchFamily="34" charset="0"/>
              <a:buChar char="•"/>
            </a:pPr>
            <a:r>
              <a:rPr lang="en-US" sz="2400" b="1" dirty="0"/>
              <a:t>Minimum Standard of 4.0683%</a:t>
            </a:r>
          </a:p>
          <a:p>
            <a:endParaRPr lang="en-US" sz="2600" dirty="0"/>
          </a:p>
        </p:txBody>
      </p:sp>
    </p:spTree>
    <p:extLst>
      <p:ext uri="{BB962C8B-B14F-4D97-AF65-F5344CB8AC3E}">
        <p14:creationId xmlns:p14="http://schemas.microsoft.com/office/powerpoint/2010/main" val="15917194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5950" y="533400"/>
            <a:ext cx="5943600" cy="571500"/>
          </a:xfrm>
          <a:ln>
            <a:solidFill>
              <a:srgbClr val="008000"/>
            </a:solidFill>
          </a:ln>
        </p:spPr>
        <p:txBody>
          <a:bodyPr>
            <a:normAutofit fontScale="90000"/>
          </a:bodyPr>
          <a:lstStyle/>
          <a:p>
            <a:r>
              <a:rPr lang="en-US" dirty="0">
                <a:latin typeface="Calibri" pitchFamily="34" charset="0"/>
              </a:rPr>
              <a:t>Solar Carve Out Practices</a:t>
            </a:r>
            <a:endParaRPr lang="en-US" dirty="0"/>
          </a:p>
        </p:txBody>
      </p:sp>
      <p:sp>
        <p:nvSpPr>
          <p:cNvPr id="3" name="Text Placeholder 2"/>
          <p:cNvSpPr>
            <a:spLocks noGrp="1"/>
          </p:cNvSpPr>
          <p:nvPr>
            <p:ph type="body" sz="quarter" idx="13"/>
          </p:nvPr>
        </p:nvSpPr>
        <p:spPr>
          <a:xfrm>
            <a:off x="1885950" y="1270551"/>
            <a:ext cx="5943600" cy="3771900"/>
          </a:xfrm>
        </p:spPr>
        <p:txBody>
          <a:bodyPr>
            <a:normAutofit/>
          </a:bodyPr>
          <a:lstStyle/>
          <a:p>
            <a:pPr>
              <a:spcBef>
                <a:spcPts val="0"/>
              </a:spcBef>
              <a:buFont typeface="Wingdings" panose="05000000000000000000" pitchFamily="2" charset="2"/>
              <a:buChar char="Ø"/>
            </a:pPr>
            <a:r>
              <a:rPr lang="en-US" sz="1600" dirty="0"/>
              <a:t>Auction [Re-minted] SRECs</a:t>
            </a:r>
          </a:p>
          <a:p>
            <a:pPr marL="471488" lvl="1">
              <a:spcBef>
                <a:spcPts val="0"/>
              </a:spcBef>
              <a:spcAft>
                <a:spcPts val="450"/>
              </a:spcAft>
              <a:buFont typeface="Arial" panose="020B0604020202020204" pitchFamily="34" charset="0"/>
              <a:buChar char="•"/>
            </a:pPr>
            <a:r>
              <a:rPr lang="en-US" sz="1600" dirty="0"/>
              <a:t>2016 Auction SRECs </a:t>
            </a:r>
            <a:r>
              <a:rPr lang="en-US" sz="1600" i="1" dirty="0"/>
              <a:t>must</a:t>
            </a:r>
            <a:r>
              <a:rPr lang="en-US" sz="1600" dirty="0"/>
              <a:t> be used for 2018 compliance</a:t>
            </a:r>
          </a:p>
          <a:p>
            <a:pPr marL="471488" lvl="1">
              <a:spcBef>
                <a:spcPts val="0"/>
              </a:spcBef>
              <a:spcAft>
                <a:spcPts val="450"/>
              </a:spcAft>
              <a:buFont typeface="Arial" panose="020B0604020202020204" pitchFamily="34" charset="0"/>
              <a:buChar char="•"/>
            </a:pPr>
            <a:r>
              <a:rPr lang="en-US" sz="1600" dirty="0"/>
              <a:t>2017 Auction SRECs may be used for 2018 and/or 2019 compliance</a:t>
            </a:r>
          </a:p>
          <a:p>
            <a:pPr>
              <a:spcBef>
                <a:spcPts val="0"/>
              </a:spcBef>
              <a:buFont typeface="Wingdings" panose="05000000000000000000" pitchFamily="2" charset="2"/>
              <a:buChar char="Ø"/>
            </a:pPr>
            <a:r>
              <a:rPr lang="en-US" sz="1600" dirty="0"/>
              <a:t>Auction [Re-minted] SREC IIs</a:t>
            </a:r>
          </a:p>
          <a:p>
            <a:pPr marL="471488" lvl="1">
              <a:spcBef>
                <a:spcPts val="0"/>
              </a:spcBef>
              <a:buFont typeface="Arial" panose="020B0604020202020204" pitchFamily="34" charset="0"/>
              <a:buChar char="•"/>
            </a:pPr>
            <a:r>
              <a:rPr lang="en-US" sz="1600" dirty="0"/>
              <a:t>2016 Auction SRECs IIs must be used for 2018 compliance</a:t>
            </a:r>
          </a:p>
          <a:p>
            <a:pPr marL="471488" lvl="1">
              <a:spcBef>
                <a:spcPts val="0"/>
              </a:spcBef>
              <a:spcAft>
                <a:spcPts val="450"/>
              </a:spcAft>
              <a:buFont typeface="Arial" panose="020B0604020202020204" pitchFamily="34" charset="0"/>
              <a:buChar char="•"/>
            </a:pPr>
            <a:r>
              <a:rPr lang="en-US" sz="1600" dirty="0"/>
              <a:t>2017 Auction SREC IIs can be used for 2018 and/or 2019 compliance</a:t>
            </a:r>
          </a:p>
          <a:p>
            <a:pPr>
              <a:spcBef>
                <a:spcPts val="0"/>
              </a:spcBef>
              <a:spcAft>
                <a:spcPts val="450"/>
              </a:spcAft>
              <a:buFont typeface="Wingdings" panose="05000000000000000000" pitchFamily="2" charset="2"/>
              <a:buChar char="Ø"/>
            </a:pPr>
            <a:r>
              <a:rPr lang="en-US" sz="1600" dirty="0"/>
              <a:t>All Auction SRECs for use in </a:t>
            </a:r>
            <a:r>
              <a:rPr lang="en-US" sz="1600" i="1" dirty="0"/>
              <a:t>2019 </a:t>
            </a:r>
            <a:r>
              <a:rPr lang="en-US" sz="1600" dirty="0"/>
              <a:t>should remain in your main GIS account or your Banked account, </a:t>
            </a:r>
            <a:r>
              <a:rPr lang="en-US" sz="1600" b="1" i="1" dirty="0"/>
              <a:t>not</a:t>
            </a:r>
            <a:r>
              <a:rPr lang="en-US" sz="1600" b="1" dirty="0"/>
              <a:t> </a:t>
            </a:r>
            <a:r>
              <a:rPr lang="en-US" sz="1600" dirty="0"/>
              <a:t>in your state-specific subaccount</a:t>
            </a:r>
          </a:p>
          <a:p>
            <a:pPr>
              <a:buFont typeface="Wingdings" panose="05000000000000000000" pitchFamily="2" charset="2"/>
              <a:buChar char="Ø"/>
            </a:pPr>
            <a:r>
              <a:rPr lang="en-US" sz="1600" i="1" dirty="0"/>
              <a:t>For the Compliance Workbook, do not list Auction Re-minted SRECs or SREC IIs in the Banked columns!</a:t>
            </a:r>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415421374"/>
              </p:ext>
            </p:extLst>
          </p:nvPr>
        </p:nvGraphicFramePr>
        <p:xfrm>
          <a:off x="2114554" y="5029200"/>
          <a:ext cx="2628900" cy="1136203"/>
        </p:xfrm>
        <a:graphic>
          <a:graphicData uri="http://schemas.openxmlformats.org/drawingml/2006/table">
            <a:tbl>
              <a:tblPr firstRow="1" firstCol="1" bandRow="1">
                <a:tableStyleId>{2D5ABB26-0587-4C30-8999-92F81FD0307C}</a:tableStyleId>
              </a:tblPr>
              <a:tblGrid>
                <a:gridCol w="606620">
                  <a:extLst>
                    <a:ext uri="{9D8B030D-6E8A-4147-A177-3AD203B41FA5}">
                      <a16:colId xmlns:a16="http://schemas.microsoft.com/office/drawing/2014/main" val="20000"/>
                    </a:ext>
                  </a:extLst>
                </a:gridCol>
                <a:gridCol w="821013">
                  <a:extLst>
                    <a:ext uri="{9D8B030D-6E8A-4147-A177-3AD203B41FA5}">
                      <a16:colId xmlns:a16="http://schemas.microsoft.com/office/drawing/2014/main" val="20001"/>
                    </a:ext>
                  </a:extLst>
                </a:gridCol>
                <a:gridCol w="602969">
                  <a:extLst>
                    <a:ext uri="{9D8B030D-6E8A-4147-A177-3AD203B41FA5}">
                      <a16:colId xmlns:a16="http://schemas.microsoft.com/office/drawing/2014/main" val="20002"/>
                    </a:ext>
                  </a:extLst>
                </a:gridCol>
                <a:gridCol w="598298">
                  <a:extLst>
                    <a:ext uri="{9D8B030D-6E8A-4147-A177-3AD203B41FA5}">
                      <a16:colId xmlns:a16="http://schemas.microsoft.com/office/drawing/2014/main" val="20003"/>
                    </a:ext>
                  </a:extLst>
                </a:gridCol>
              </a:tblGrid>
              <a:tr h="364071">
                <a:tc>
                  <a:txBody>
                    <a:bodyPr/>
                    <a:lstStyle/>
                    <a:p>
                      <a:endParaRPr lang="en-US" sz="900" dirty="0">
                        <a:effectLst/>
                        <a:latin typeface="Times New Roman"/>
                      </a:endParaRPr>
                    </a:p>
                  </a:txBody>
                  <a:tcPr marL="51435" marR="51435"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900" b="1" dirty="0">
                          <a:effectLst/>
                        </a:rPr>
                        <a:t>Compliance Year  </a:t>
                      </a:r>
                      <a:r>
                        <a:rPr lang="en-US" sz="900" b="1" dirty="0">
                          <a:effectLst/>
                          <a:sym typeface="Wingdings" pitchFamily="2" charset="2"/>
                        </a:rPr>
                        <a:t></a:t>
                      </a:r>
                      <a:endParaRPr lang="en-US" sz="900" b="1" dirty="0">
                        <a:effectLst/>
                        <a:latin typeface="Times New Roman"/>
                        <a:ea typeface="Calibri"/>
                      </a:endParaRPr>
                    </a:p>
                  </a:txBody>
                  <a:tcPr marL="51435" marR="5143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900" b="1" dirty="0">
                          <a:effectLst/>
                        </a:rPr>
                        <a:t>CY 2018</a:t>
                      </a:r>
                      <a:endParaRPr lang="en-US" sz="900" b="1" dirty="0">
                        <a:effectLst/>
                        <a:latin typeface="Times New Roman"/>
                        <a:ea typeface="Calibri"/>
                      </a:endParaRPr>
                    </a:p>
                  </a:txBody>
                  <a:tcPr marL="51435" marR="5143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900" b="1" dirty="0">
                          <a:effectLst/>
                        </a:rPr>
                        <a:t>CY 2019</a:t>
                      </a:r>
                      <a:endParaRPr lang="en-US" sz="900" b="1" dirty="0">
                        <a:effectLst/>
                        <a:latin typeface="Times New Roman"/>
                        <a:ea typeface="Calibri"/>
                      </a:endParaRPr>
                    </a:p>
                  </a:txBody>
                  <a:tcPr marL="51435" marR="5143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86066">
                <a:tc rowSpan="2">
                  <a:txBody>
                    <a:bodyPr/>
                    <a:lstStyle/>
                    <a:p>
                      <a:pPr algn="ctr"/>
                      <a:r>
                        <a:rPr lang="en-US" sz="900" b="1" dirty="0"/>
                        <a:t>SREC  Vintage</a:t>
                      </a:r>
                    </a:p>
                  </a:txBody>
                  <a:tcPr marL="68580" marR="68580" marT="34290" marB="3429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900" b="1" dirty="0">
                          <a:effectLst/>
                        </a:rPr>
                        <a:t>2016</a:t>
                      </a:r>
                      <a:endParaRPr lang="en-US" sz="900" b="1" dirty="0">
                        <a:effectLst/>
                        <a:latin typeface="Times New Roman"/>
                        <a:ea typeface="Calibri"/>
                      </a:endParaRPr>
                    </a:p>
                  </a:txBody>
                  <a:tcPr marL="51435" marR="5143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b="1" i="1" dirty="0">
                          <a:effectLst/>
                        </a:rPr>
                        <a:t>Yes</a:t>
                      </a:r>
                      <a:endParaRPr lang="en-US" sz="900" b="1" i="1" dirty="0">
                        <a:effectLst/>
                        <a:latin typeface="Times New Roman"/>
                        <a:ea typeface="Calibri"/>
                      </a:endParaRPr>
                    </a:p>
                  </a:txBody>
                  <a:tcPr marL="51435" marR="5143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900" dirty="0">
                          <a:effectLst/>
                        </a:rPr>
                        <a:t>No</a:t>
                      </a:r>
                      <a:endParaRPr lang="en-US" sz="900" dirty="0">
                        <a:effectLst/>
                        <a:latin typeface="Times New Roman"/>
                        <a:ea typeface="Calibri"/>
                      </a:endParaRPr>
                    </a:p>
                  </a:txBody>
                  <a:tcPr marL="51435" marR="5143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86066">
                <a:tc vMerge="1">
                  <a:txBody>
                    <a:bodyPr/>
                    <a:lstStyle/>
                    <a:p>
                      <a:endParaRPr lang="en-US"/>
                    </a:p>
                  </a:txBody>
                  <a:tcPr/>
                </a:tc>
                <a:tc>
                  <a:txBody>
                    <a:bodyPr/>
                    <a:lstStyle/>
                    <a:p>
                      <a:pPr marL="0" marR="0" algn="ctr">
                        <a:spcBef>
                          <a:spcPts val="0"/>
                        </a:spcBef>
                        <a:spcAft>
                          <a:spcPts val="0"/>
                        </a:spcAft>
                      </a:pPr>
                      <a:r>
                        <a:rPr lang="en-US" sz="900" b="1" dirty="0">
                          <a:effectLst/>
                        </a:rPr>
                        <a:t>2017</a:t>
                      </a:r>
                      <a:endParaRPr lang="en-US" sz="900" b="1" dirty="0">
                        <a:effectLst/>
                        <a:latin typeface="Times New Roman"/>
                        <a:ea typeface="Calibri"/>
                      </a:endParaRPr>
                    </a:p>
                  </a:txBody>
                  <a:tcPr marL="51435" marR="5143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b="1" i="1" dirty="0">
                          <a:effectLst/>
                        </a:rPr>
                        <a:t>Yes</a:t>
                      </a:r>
                      <a:endParaRPr lang="en-US" sz="900" b="1" i="1" dirty="0">
                        <a:effectLst/>
                        <a:latin typeface="Times New Roman"/>
                        <a:ea typeface="Calibri"/>
                      </a:endParaRPr>
                    </a:p>
                  </a:txBody>
                  <a:tcPr marL="51435" marR="5143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900" b="1" i="1" dirty="0">
                          <a:effectLst/>
                        </a:rPr>
                        <a:t>Yes</a:t>
                      </a:r>
                      <a:endParaRPr lang="en-US" sz="900" b="1" i="1" dirty="0">
                        <a:effectLst/>
                        <a:latin typeface="Times New Roman"/>
                        <a:ea typeface="Calibri"/>
                      </a:endParaRPr>
                    </a:p>
                  </a:txBody>
                  <a:tcPr marL="51435" marR="5143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104848937"/>
              </p:ext>
            </p:extLst>
          </p:nvPr>
        </p:nvGraphicFramePr>
        <p:xfrm>
          <a:off x="4972058" y="5029199"/>
          <a:ext cx="2514602" cy="1136204"/>
        </p:xfrm>
        <a:graphic>
          <a:graphicData uri="http://schemas.openxmlformats.org/drawingml/2006/table">
            <a:tbl>
              <a:tblPr firstRow="1" bandRow="1">
                <a:tableStyleId>{5940675A-B579-460E-94D1-54222C63F5DA}</a:tableStyleId>
              </a:tblPr>
              <a:tblGrid>
                <a:gridCol w="449036">
                  <a:extLst>
                    <a:ext uri="{9D8B030D-6E8A-4147-A177-3AD203B41FA5}">
                      <a16:colId xmlns:a16="http://schemas.microsoft.com/office/drawing/2014/main" val="20000"/>
                    </a:ext>
                  </a:extLst>
                </a:gridCol>
                <a:gridCol w="724445">
                  <a:extLst>
                    <a:ext uri="{9D8B030D-6E8A-4147-A177-3AD203B41FA5}">
                      <a16:colId xmlns:a16="http://schemas.microsoft.com/office/drawing/2014/main" val="20001"/>
                    </a:ext>
                  </a:extLst>
                </a:gridCol>
                <a:gridCol w="670560">
                  <a:extLst>
                    <a:ext uri="{9D8B030D-6E8A-4147-A177-3AD203B41FA5}">
                      <a16:colId xmlns:a16="http://schemas.microsoft.com/office/drawing/2014/main" val="20002"/>
                    </a:ext>
                  </a:extLst>
                </a:gridCol>
                <a:gridCol w="670561">
                  <a:extLst>
                    <a:ext uri="{9D8B030D-6E8A-4147-A177-3AD203B41FA5}">
                      <a16:colId xmlns:a16="http://schemas.microsoft.com/office/drawing/2014/main" val="20003"/>
                    </a:ext>
                  </a:extLst>
                </a:gridCol>
              </a:tblGrid>
              <a:tr h="361205">
                <a:tc>
                  <a:txBody>
                    <a:bodyPr/>
                    <a:lstStyle/>
                    <a:p>
                      <a:endParaRPr lang="en-US" sz="900" dirty="0">
                        <a:latin typeface="+mn-lt"/>
                      </a:endParaRPr>
                    </a:p>
                  </a:txBody>
                  <a:tcPr marL="68580" marR="68580" marT="34290" marB="34290">
                    <a:solidFill>
                      <a:schemeClr val="tx2">
                        <a:lumMod val="20000"/>
                        <a:lumOff val="80000"/>
                      </a:schemeClr>
                    </a:solidFill>
                  </a:tcPr>
                </a:tc>
                <a:tc>
                  <a:txBody>
                    <a:bodyPr/>
                    <a:lstStyle/>
                    <a:p>
                      <a:pPr marL="0" marR="0" algn="ctr">
                        <a:spcBef>
                          <a:spcPts val="0"/>
                        </a:spcBef>
                        <a:spcAft>
                          <a:spcPts val="0"/>
                        </a:spcAft>
                      </a:pPr>
                      <a:r>
                        <a:rPr lang="en-US" sz="900" b="1" dirty="0">
                          <a:effectLst/>
                        </a:rPr>
                        <a:t>Compliance Year  </a:t>
                      </a:r>
                      <a:r>
                        <a:rPr lang="en-US" sz="900" b="1" dirty="0">
                          <a:effectLst/>
                          <a:sym typeface="Wingdings" pitchFamily="2" charset="2"/>
                        </a:rPr>
                        <a:t></a:t>
                      </a:r>
                      <a:endParaRPr lang="en-US" sz="900" b="1" dirty="0">
                        <a:solidFill>
                          <a:sysClr val="windowText" lastClr="000000"/>
                        </a:solidFill>
                        <a:effectLst/>
                        <a:latin typeface="+mn-lt"/>
                        <a:ea typeface="Calibri"/>
                      </a:endParaRPr>
                    </a:p>
                  </a:txBody>
                  <a:tcPr marL="51435" marR="51435" marT="0" marB="0" anchor="ctr">
                    <a:solidFill>
                      <a:schemeClr val="tx2">
                        <a:lumMod val="20000"/>
                        <a:lumOff val="80000"/>
                      </a:schemeClr>
                    </a:solidFill>
                  </a:tcPr>
                </a:tc>
                <a:tc>
                  <a:txBody>
                    <a:bodyPr/>
                    <a:lstStyle/>
                    <a:p>
                      <a:pPr marL="0" marR="0" algn="ctr">
                        <a:spcBef>
                          <a:spcPts val="0"/>
                        </a:spcBef>
                        <a:spcAft>
                          <a:spcPts val="0"/>
                        </a:spcAft>
                      </a:pPr>
                      <a:r>
                        <a:rPr lang="en-US" sz="900" b="1" dirty="0">
                          <a:effectLst/>
                        </a:rPr>
                        <a:t>CY 2018</a:t>
                      </a:r>
                      <a:endParaRPr lang="en-US" sz="900" b="1" dirty="0">
                        <a:solidFill>
                          <a:sysClr val="windowText" lastClr="000000"/>
                        </a:solidFill>
                        <a:effectLst/>
                        <a:latin typeface="+mn-lt"/>
                        <a:ea typeface="Calibri"/>
                      </a:endParaRPr>
                    </a:p>
                  </a:txBody>
                  <a:tcPr marL="51435" marR="51435" marT="0" marB="0" anchor="ctr">
                    <a:solidFill>
                      <a:schemeClr val="tx2">
                        <a:lumMod val="20000"/>
                        <a:lumOff val="80000"/>
                      </a:schemeClr>
                    </a:solidFill>
                  </a:tcPr>
                </a:tc>
                <a:tc>
                  <a:txBody>
                    <a:bodyPr/>
                    <a:lstStyle/>
                    <a:p>
                      <a:pPr marL="0" marR="0" algn="ctr">
                        <a:spcBef>
                          <a:spcPts val="0"/>
                        </a:spcBef>
                        <a:spcAft>
                          <a:spcPts val="0"/>
                        </a:spcAft>
                      </a:pPr>
                      <a:r>
                        <a:rPr lang="en-US" sz="900" b="1" dirty="0">
                          <a:effectLst/>
                        </a:rPr>
                        <a:t>CY 2019</a:t>
                      </a:r>
                      <a:endParaRPr lang="en-US" sz="900" b="1" dirty="0">
                        <a:solidFill>
                          <a:sysClr val="windowText" lastClr="000000"/>
                        </a:solidFill>
                        <a:effectLst/>
                        <a:latin typeface="+mn-lt"/>
                        <a:ea typeface="Calibri"/>
                      </a:endParaRPr>
                    </a:p>
                  </a:txBody>
                  <a:tcPr marL="51435" marR="51435" marT="0" marB="0" anchor="ctr">
                    <a:solidFill>
                      <a:schemeClr val="tx2">
                        <a:lumMod val="20000"/>
                        <a:lumOff val="80000"/>
                      </a:schemeClr>
                    </a:solidFill>
                  </a:tcPr>
                </a:tc>
                <a:extLst>
                  <a:ext uri="{0D108BD9-81ED-4DB2-BD59-A6C34878D82A}">
                    <a16:rowId xmlns:a16="http://schemas.microsoft.com/office/drawing/2014/main" val="10000"/>
                  </a:ext>
                </a:extLst>
              </a:tr>
              <a:tr h="383333">
                <a:tc rowSpan="2">
                  <a:txBody>
                    <a:bodyPr/>
                    <a:lstStyle/>
                    <a:p>
                      <a:pPr algn="ctr"/>
                      <a:r>
                        <a:rPr lang="en-US" sz="900" b="1" dirty="0"/>
                        <a:t>SREC II Vintage</a:t>
                      </a:r>
                      <a:endParaRPr lang="en-US" sz="900" b="1" dirty="0">
                        <a:latin typeface="+mn-lt"/>
                      </a:endParaRPr>
                    </a:p>
                  </a:txBody>
                  <a:tcPr marL="68580" marR="68580" marT="34290" marB="34290" vert="vert270" anchor="ctr">
                    <a:solidFill>
                      <a:schemeClr val="tx2">
                        <a:lumMod val="20000"/>
                        <a:lumOff val="80000"/>
                      </a:schemeClr>
                    </a:solidFill>
                  </a:tcPr>
                </a:tc>
                <a:tc>
                  <a:txBody>
                    <a:bodyPr/>
                    <a:lstStyle/>
                    <a:p>
                      <a:pPr algn="ctr"/>
                      <a:r>
                        <a:rPr lang="en-US" sz="900" b="1" dirty="0"/>
                        <a:t>2016</a:t>
                      </a:r>
                      <a:endParaRPr lang="en-US" sz="900" b="1" dirty="0">
                        <a:latin typeface="+mn-lt"/>
                      </a:endParaRPr>
                    </a:p>
                  </a:txBody>
                  <a:tcPr marL="68580" marR="68580" marT="34290" marB="34290" anchor="ctr"/>
                </a:tc>
                <a:tc>
                  <a:txBody>
                    <a:bodyPr/>
                    <a:lstStyle/>
                    <a:p>
                      <a:pPr algn="ctr"/>
                      <a:r>
                        <a:rPr lang="en-US" sz="900" b="1" dirty="0"/>
                        <a:t>Yes</a:t>
                      </a:r>
                      <a:endParaRPr lang="en-US" sz="900" b="1" dirty="0">
                        <a:latin typeface="+mn-lt"/>
                      </a:endParaRPr>
                    </a:p>
                  </a:txBody>
                  <a:tcPr marL="68580" marR="68580" marT="34290" marB="34290" anchor="ctr"/>
                </a:tc>
                <a:tc>
                  <a:txBody>
                    <a:bodyPr/>
                    <a:lstStyle/>
                    <a:p>
                      <a:pPr algn="ctr"/>
                      <a:r>
                        <a:rPr lang="en-US" sz="900" dirty="0"/>
                        <a:t>No</a:t>
                      </a:r>
                      <a:endParaRPr lang="en-US" sz="900" dirty="0">
                        <a:latin typeface="+mn-lt"/>
                      </a:endParaRPr>
                    </a:p>
                  </a:txBody>
                  <a:tcPr marL="68580" marR="68580" marT="34290" marB="34290" anchor="ctr"/>
                </a:tc>
                <a:extLst>
                  <a:ext uri="{0D108BD9-81ED-4DB2-BD59-A6C34878D82A}">
                    <a16:rowId xmlns:a16="http://schemas.microsoft.com/office/drawing/2014/main" val="10001"/>
                  </a:ext>
                </a:extLst>
              </a:tr>
              <a:tr h="391666">
                <a:tc vMerge="1">
                  <a:txBody>
                    <a:bodyPr/>
                    <a:lstStyle/>
                    <a:p>
                      <a:endParaRPr lang="en-US" dirty="0"/>
                    </a:p>
                  </a:txBody>
                  <a:tcPr>
                    <a:solidFill>
                      <a:schemeClr val="tx2">
                        <a:lumMod val="20000"/>
                        <a:lumOff val="80000"/>
                      </a:schemeClr>
                    </a:solidFill>
                  </a:tcPr>
                </a:tc>
                <a:tc>
                  <a:txBody>
                    <a:bodyPr/>
                    <a:lstStyle/>
                    <a:p>
                      <a:pPr algn="ctr"/>
                      <a:r>
                        <a:rPr lang="en-US" sz="900" b="1" dirty="0"/>
                        <a:t>2017</a:t>
                      </a:r>
                      <a:endParaRPr lang="en-US" sz="900" b="1" dirty="0">
                        <a:latin typeface="+mn-lt"/>
                      </a:endParaRPr>
                    </a:p>
                  </a:txBody>
                  <a:tcPr marL="68580" marR="68580" marT="34290" marB="34290" anchor="ctr"/>
                </a:tc>
                <a:tc>
                  <a:txBody>
                    <a:bodyPr/>
                    <a:lstStyle/>
                    <a:p>
                      <a:pPr algn="ctr"/>
                      <a:r>
                        <a:rPr lang="en-US" sz="900" b="1" dirty="0"/>
                        <a:t>Yes</a:t>
                      </a:r>
                      <a:endParaRPr lang="en-US" sz="900" b="1" i="1" dirty="0">
                        <a:latin typeface="+mn-lt"/>
                      </a:endParaRPr>
                    </a:p>
                  </a:txBody>
                  <a:tcPr marL="68580" marR="68580" marT="34290" marB="34290" anchor="ctr"/>
                </a:tc>
                <a:tc>
                  <a:txBody>
                    <a:bodyPr/>
                    <a:lstStyle/>
                    <a:p>
                      <a:pPr algn="ctr"/>
                      <a:r>
                        <a:rPr lang="en-US" sz="900" b="1" dirty="0">
                          <a:latin typeface="+mn-lt"/>
                        </a:rPr>
                        <a:t>Yes</a:t>
                      </a:r>
                    </a:p>
                  </a:txBody>
                  <a:tcPr marL="68580" marR="68580" marT="34290" marB="34290"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4060715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696200" cy="762000"/>
          </a:xfrm>
          <a:ln>
            <a:solidFill>
              <a:schemeClr val="tx1"/>
            </a:solidFill>
          </a:ln>
        </p:spPr>
        <p:txBody>
          <a:bodyPr>
            <a:normAutofit/>
          </a:bodyPr>
          <a:lstStyle/>
          <a:p>
            <a:r>
              <a:rPr lang="en-US" dirty="0">
                <a:latin typeface="Calibri" pitchFamily="34" charset="0"/>
              </a:rPr>
              <a:t>Banked Certificates</a:t>
            </a:r>
            <a:endParaRPr lang="en-US" dirty="0"/>
          </a:p>
        </p:txBody>
      </p:sp>
      <p:sp>
        <p:nvSpPr>
          <p:cNvPr id="3" name="Text Placeholder 2"/>
          <p:cNvSpPr>
            <a:spLocks noGrp="1"/>
          </p:cNvSpPr>
          <p:nvPr>
            <p:ph type="body" sz="quarter" idx="13"/>
          </p:nvPr>
        </p:nvSpPr>
        <p:spPr>
          <a:xfrm>
            <a:off x="990600" y="1143000"/>
            <a:ext cx="7696200" cy="5181600"/>
          </a:xfrm>
        </p:spPr>
        <p:txBody>
          <a:bodyPr>
            <a:normAutofit/>
          </a:bodyPr>
          <a:lstStyle/>
          <a:p>
            <a:pPr lvl="1"/>
            <a:r>
              <a:rPr lang="en-US" sz="2600" dirty="0"/>
              <a:t>Banking limits are expressed as a percentage of a Supplier’s 2018 compliance obligation</a:t>
            </a:r>
          </a:p>
          <a:p>
            <a:pPr lvl="1"/>
            <a:r>
              <a:rPr lang="en-US" sz="2600" dirty="0"/>
              <a:t>Banked certificates can be used in either of the two subsequent compliance years</a:t>
            </a:r>
          </a:p>
          <a:p>
            <a:pPr lvl="1"/>
            <a:r>
              <a:rPr lang="en-US" sz="2600" dirty="0"/>
              <a:t>Banking limits are as follows for specific classes:</a:t>
            </a:r>
          </a:p>
          <a:p>
            <a:pPr marL="1206500" lvl="3" indent="-411163">
              <a:buSzPct val="70000"/>
              <a:buFont typeface="Wingdings" panose="05000000000000000000" pitchFamily="2" charset="2"/>
              <a:buChar char="§"/>
              <a:tabLst>
                <a:tab pos="5486400" algn="dec"/>
              </a:tabLst>
            </a:pPr>
            <a:r>
              <a:rPr lang="en-US" sz="2300" dirty="0"/>
              <a:t>RPS Class I  	30%</a:t>
            </a:r>
          </a:p>
          <a:p>
            <a:pPr marL="1206500" lvl="3" indent="-411163">
              <a:buSzPct val="70000"/>
              <a:buFont typeface="Wingdings" panose="05000000000000000000" pitchFamily="2" charset="2"/>
              <a:buChar char="§"/>
              <a:tabLst>
                <a:tab pos="5486400" algn="dec"/>
              </a:tabLst>
            </a:pPr>
            <a:r>
              <a:rPr lang="en-US" sz="2300" dirty="0"/>
              <a:t>SREC I and SREC II 	10%</a:t>
            </a:r>
          </a:p>
          <a:p>
            <a:pPr marL="1206500" lvl="3" indent="-411163">
              <a:buSzPct val="70000"/>
              <a:buFont typeface="Wingdings" panose="05000000000000000000" pitchFamily="2" charset="2"/>
              <a:buChar char="§"/>
              <a:tabLst>
                <a:tab pos="5486400" algn="dec"/>
              </a:tabLst>
            </a:pPr>
            <a:r>
              <a:rPr lang="en-US" sz="2300" dirty="0"/>
              <a:t>RPS Class II Renewable	30%</a:t>
            </a:r>
          </a:p>
          <a:p>
            <a:pPr marL="1206500" lvl="3" indent="-411163">
              <a:buSzPct val="70000"/>
              <a:buFont typeface="Wingdings" panose="05000000000000000000" pitchFamily="2" charset="2"/>
              <a:buChar char="§"/>
              <a:tabLst>
                <a:tab pos="5486400" algn="dec"/>
              </a:tabLst>
            </a:pPr>
            <a:r>
              <a:rPr lang="en-US" sz="2300" dirty="0"/>
              <a:t>RPS Class II Waste-to-Energy	5%</a:t>
            </a:r>
          </a:p>
          <a:p>
            <a:pPr marL="1206500" lvl="3" indent="-411163">
              <a:spcBef>
                <a:spcPts val="0"/>
              </a:spcBef>
              <a:spcAft>
                <a:spcPts val="600"/>
              </a:spcAft>
              <a:buSzPct val="70000"/>
              <a:buFont typeface="Wingdings" panose="05000000000000000000" pitchFamily="2" charset="2"/>
              <a:buChar char="§"/>
              <a:tabLst>
                <a:tab pos="5486400" algn="dec"/>
              </a:tabLst>
            </a:pPr>
            <a:r>
              <a:rPr lang="en-US" sz="2300" dirty="0"/>
              <a:t>APS	30%</a:t>
            </a:r>
          </a:p>
          <a:p>
            <a:pPr marL="1206500" lvl="3" indent="-411163">
              <a:spcBef>
                <a:spcPts val="0"/>
              </a:spcBef>
              <a:spcAft>
                <a:spcPts val="600"/>
              </a:spcAft>
              <a:buSzPct val="70000"/>
              <a:buFont typeface="Wingdings" panose="05000000000000000000" pitchFamily="2" charset="2"/>
              <a:buChar char="§"/>
              <a:tabLst>
                <a:tab pos="5035550" algn="dec"/>
              </a:tabLst>
            </a:pPr>
            <a:r>
              <a:rPr lang="en-US" sz="2300" dirty="0"/>
              <a:t>CES                    	     </a:t>
            </a:r>
            <a:r>
              <a:rPr lang="en-US" sz="2300" i="1" u="sng" dirty="0"/>
              <a:t>NO BANKING ALLOWED IN 2018 </a:t>
            </a:r>
          </a:p>
          <a:p>
            <a:pPr marL="0" indent="0">
              <a:buNone/>
            </a:pPr>
            <a:endParaRPr lang="en-US" dirty="0"/>
          </a:p>
          <a:p>
            <a:endParaRPr lang="en-US" dirty="0"/>
          </a:p>
        </p:txBody>
      </p:sp>
    </p:spTree>
    <p:extLst>
      <p:ext uri="{BB962C8B-B14F-4D97-AF65-F5344CB8AC3E}">
        <p14:creationId xmlns:p14="http://schemas.microsoft.com/office/powerpoint/2010/main" val="3245632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696200" cy="762000"/>
          </a:xfrm>
          <a:ln>
            <a:solidFill>
              <a:schemeClr val="tx1"/>
            </a:solidFill>
          </a:ln>
        </p:spPr>
        <p:txBody>
          <a:bodyPr>
            <a:normAutofit/>
          </a:bodyPr>
          <a:lstStyle/>
          <a:p>
            <a:r>
              <a:rPr lang="en-US" dirty="0">
                <a:latin typeface="Calibri" pitchFamily="34" charset="0"/>
              </a:rPr>
              <a:t>Settled Certificates</a:t>
            </a:r>
            <a:endParaRPr lang="en-US" dirty="0"/>
          </a:p>
        </p:txBody>
      </p:sp>
      <p:sp>
        <p:nvSpPr>
          <p:cNvPr id="3" name="Text Placeholder 2"/>
          <p:cNvSpPr>
            <a:spLocks noGrp="1"/>
          </p:cNvSpPr>
          <p:nvPr>
            <p:ph type="body" sz="quarter" idx="13"/>
          </p:nvPr>
        </p:nvSpPr>
        <p:spPr>
          <a:xfrm>
            <a:off x="990600" y="1143000"/>
            <a:ext cx="7696200" cy="5181600"/>
          </a:xfrm>
        </p:spPr>
        <p:txBody>
          <a:bodyPr>
            <a:normAutofit lnSpcReduction="10000"/>
          </a:bodyPr>
          <a:lstStyle/>
          <a:p>
            <a:pPr marL="457200" indent="-457200">
              <a:buFont typeface="Wingdings" panose="05000000000000000000" pitchFamily="2" charset="2"/>
              <a:buChar char="Ø"/>
            </a:pPr>
            <a:endParaRPr lang="en-US" dirty="0"/>
          </a:p>
          <a:p>
            <a:pPr marL="457200" indent="-457200">
              <a:buFont typeface="Wingdings" panose="05000000000000000000" pitchFamily="2" charset="2"/>
              <a:buChar char="Ø"/>
            </a:pPr>
            <a:r>
              <a:rPr lang="en-US" dirty="0"/>
              <a:t>Please be sure to settle all certificates in MA subaccounts in GIS by June 15</a:t>
            </a:r>
            <a:r>
              <a:rPr lang="en-US" baseline="30000" dirty="0"/>
              <a:t>th</a:t>
            </a:r>
          </a:p>
          <a:p>
            <a:pPr marL="857250" lvl="1" indent="-457200">
              <a:buFont typeface="Wingdings" panose="05000000000000000000" pitchFamily="2" charset="2"/>
              <a:buChar char="§"/>
            </a:pPr>
            <a:r>
              <a:rPr lang="en-US" dirty="0"/>
              <a:t>Including any re-minted certificates that are to be applied to your obligation</a:t>
            </a:r>
          </a:p>
          <a:p>
            <a:pPr marL="857250" lvl="1" indent="-457200">
              <a:buFont typeface="Wingdings" panose="05000000000000000000" pitchFamily="2" charset="2"/>
              <a:buChar char="§"/>
            </a:pPr>
            <a:r>
              <a:rPr lang="en-US" dirty="0"/>
              <a:t>Including any certificates that are intended to be “Banked”</a:t>
            </a:r>
          </a:p>
          <a:p>
            <a:pPr marL="457200" lvl="1" indent="0">
              <a:buNone/>
            </a:pPr>
            <a:endParaRPr lang="en-US" sz="2600" dirty="0"/>
          </a:p>
          <a:p>
            <a:pPr marL="514350" indent="-457200">
              <a:buFont typeface="Wingdings" panose="05000000000000000000" pitchFamily="2" charset="2"/>
              <a:buChar char="Ø"/>
            </a:pPr>
            <a:r>
              <a:rPr lang="en-US" dirty="0"/>
              <a:t>Unsettled and other “Errant” certificates create accounting issues, require additional documentation from Suppliers, and make it difficult for DOER to reconcile numbers.</a:t>
            </a:r>
          </a:p>
          <a:p>
            <a:pPr marL="0" indent="0">
              <a:buNone/>
            </a:pPr>
            <a:endParaRPr lang="en-US" dirty="0"/>
          </a:p>
          <a:p>
            <a:endParaRPr lang="en-US" dirty="0"/>
          </a:p>
        </p:txBody>
      </p:sp>
    </p:spTree>
    <p:extLst>
      <p:ext uri="{BB962C8B-B14F-4D97-AF65-F5344CB8AC3E}">
        <p14:creationId xmlns:p14="http://schemas.microsoft.com/office/powerpoint/2010/main" val="28182061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28600"/>
            <a:ext cx="8001000" cy="685800"/>
          </a:xfrm>
          <a:ln>
            <a:solidFill>
              <a:srgbClr val="008000"/>
            </a:solidFill>
          </a:ln>
        </p:spPr>
        <p:txBody>
          <a:bodyPr>
            <a:normAutofit/>
          </a:bodyPr>
          <a:lstStyle/>
          <a:p>
            <a:r>
              <a:rPr lang="en-US" dirty="0">
                <a:latin typeface="Calibri" pitchFamily="34" charset="0"/>
              </a:rPr>
              <a:t>ACP Payments (for RPS/APS)</a:t>
            </a:r>
            <a:endParaRPr lang="en-US" dirty="0"/>
          </a:p>
        </p:txBody>
      </p:sp>
      <p:sp>
        <p:nvSpPr>
          <p:cNvPr id="3" name="Text Placeholder 2"/>
          <p:cNvSpPr>
            <a:spLocks noGrp="1"/>
          </p:cNvSpPr>
          <p:nvPr>
            <p:ph type="body" sz="quarter" idx="13"/>
          </p:nvPr>
        </p:nvSpPr>
        <p:spPr>
          <a:xfrm>
            <a:off x="990600" y="990600"/>
            <a:ext cx="8001000" cy="5486400"/>
          </a:xfrm>
        </p:spPr>
        <p:txBody>
          <a:bodyPr>
            <a:noAutofit/>
          </a:bodyPr>
          <a:lstStyle/>
          <a:p>
            <a:pPr>
              <a:spcBef>
                <a:spcPts val="300"/>
              </a:spcBef>
              <a:buFont typeface="Wingdings" panose="05000000000000000000" pitchFamily="2" charset="2"/>
              <a:buChar char="Ø"/>
            </a:pPr>
            <a:r>
              <a:rPr lang="en-US" sz="2000" dirty="0"/>
              <a:t>ACP Payments should be made to the Massachusetts Clean Energy Center (MassCEC) by Wednesday, June 26</a:t>
            </a:r>
            <a:r>
              <a:rPr lang="en-US" sz="2000" baseline="30000" dirty="0"/>
              <a:t>th</a:t>
            </a:r>
            <a:endParaRPr lang="en-US" sz="2000" dirty="0"/>
          </a:p>
          <a:p>
            <a:pPr>
              <a:spcBef>
                <a:spcPts val="300"/>
              </a:spcBef>
              <a:buFont typeface="Wingdings" panose="05000000000000000000" pitchFamily="2" charset="2"/>
              <a:buChar char="Ø"/>
            </a:pPr>
            <a:r>
              <a:rPr lang="en-US" sz="2000" dirty="0"/>
              <a:t>ACP wire instructions will be sent separately by encrypted email.</a:t>
            </a:r>
          </a:p>
          <a:p>
            <a:pPr>
              <a:spcBef>
                <a:spcPts val="300"/>
              </a:spcBef>
              <a:buFont typeface="Wingdings" panose="05000000000000000000" pitchFamily="2" charset="2"/>
              <a:buChar char="Ø"/>
            </a:pPr>
            <a:r>
              <a:rPr lang="en-US" sz="2000" dirty="0"/>
              <a:t>The ACP Notification is the last tab of the </a:t>
            </a:r>
            <a:r>
              <a:rPr lang="en-US" sz="2000" i="1" dirty="0"/>
              <a:t>Workbook</a:t>
            </a:r>
            <a:r>
              <a:rPr lang="en-US" sz="2000" dirty="0"/>
              <a:t>: tab </a:t>
            </a:r>
            <a:r>
              <a:rPr lang="en-US" sz="2000" b="1" dirty="0"/>
              <a:t>N</a:t>
            </a:r>
            <a:endParaRPr lang="en-US" sz="2000" dirty="0"/>
          </a:p>
          <a:p>
            <a:pPr>
              <a:spcBef>
                <a:spcPts val="0"/>
              </a:spcBef>
              <a:buFont typeface="Wingdings" panose="05000000000000000000" pitchFamily="2" charset="2"/>
              <a:buChar char="Ø"/>
            </a:pPr>
            <a:r>
              <a:rPr lang="en-US" sz="2000" dirty="0"/>
              <a:t>You must itemize your payments according to the different types of ACPs: </a:t>
            </a:r>
          </a:p>
          <a:p>
            <a:pPr lvl="1">
              <a:spcBef>
                <a:spcPts val="0"/>
              </a:spcBef>
              <a:buFont typeface="Arial" panose="020B0604020202020204" pitchFamily="34" charset="0"/>
              <a:buChar char="•"/>
            </a:pPr>
            <a:r>
              <a:rPr lang="en-US" sz="1800" dirty="0"/>
              <a:t>Class I (RECs)</a:t>
            </a:r>
          </a:p>
          <a:p>
            <a:pPr lvl="1">
              <a:spcBef>
                <a:spcPts val="0"/>
              </a:spcBef>
              <a:buFont typeface="Arial" panose="020B0604020202020204" pitchFamily="34" charset="0"/>
              <a:buChar char="•"/>
            </a:pPr>
            <a:r>
              <a:rPr lang="en-US" sz="1800" dirty="0"/>
              <a:t>Class I Solar Carve-Out  (SRECs); Class I Solar Carve-Out II (SREC IIs)</a:t>
            </a:r>
          </a:p>
          <a:p>
            <a:pPr lvl="1">
              <a:spcBef>
                <a:spcPts val="0"/>
              </a:spcBef>
              <a:buFont typeface="Arial" panose="020B0604020202020204" pitchFamily="34" charset="0"/>
              <a:buChar char="•"/>
            </a:pPr>
            <a:r>
              <a:rPr lang="en-US" sz="1800" dirty="0"/>
              <a:t>Class II Renewable Energy (Class II RECs)</a:t>
            </a:r>
          </a:p>
          <a:p>
            <a:pPr lvl="1">
              <a:spcBef>
                <a:spcPts val="0"/>
              </a:spcBef>
              <a:buFont typeface="Arial" panose="020B0604020202020204" pitchFamily="34" charset="0"/>
              <a:buChar char="•"/>
            </a:pPr>
            <a:r>
              <a:rPr lang="en-US" sz="1800" dirty="0"/>
              <a:t>Class II Waste-to-Energy (WECs)</a:t>
            </a:r>
          </a:p>
          <a:p>
            <a:pPr lvl="1">
              <a:spcBef>
                <a:spcPts val="200"/>
              </a:spcBef>
              <a:buFont typeface="Arial" panose="020B0604020202020204" pitchFamily="34" charset="0"/>
              <a:buChar char="•"/>
            </a:pPr>
            <a:r>
              <a:rPr lang="en-US" sz="1800" dirty="0"/>
              <a:t>Alternative Portfolio Standard (AECs)</a:t>
            </a:r>
          </a:p>
          <a:p>
            <a:pPr>
              <a:spcBef>
                <a:spcPts val="300"/>
              </a:spcBef>
              <a:buFont typeface="Wingdings" panose="05000000000000000000" pitchFamily="2" charset="2"/>
              <a:buChar char="Ø"/>
            </a:pPr>
            <a:r>
              <a:rPr lang="en-US" sz="2000" dirty="0"/>
              <a:t>The MassCEC will provide an ACP Receipt that will identify ACP Credits (MWh) and Payments ($) for each type of ACP that you remit </a:t>
            </a:r>
            <a:endParaRPr lang="en-US" sz="2000" b="1" dirty="0"/>
          </a:p>
          <a:p>
            <a:pPr>
              <a:spcBef>
                <a:spcPts val="300"/>
              </a:spcBef>
              <a:buFont typeface="Wingdings" panose="05000000000000000000" pitchFamily="2" charset="2"/>
              <a:buChar char="Ø"/>
            </a:pPr>
            <a:r>
              <a:rPr lang="en-US" sz="2000" dirty="0"/>
              <a:t>ACP Receipts must be included as part of your emailed filing only</a:t>
            </a:r>
          </a:p>
          <a:p>
            <a:pPr>
              <a:spcBef>
                <a:spcPts val="300"/>
              </a:spcBef>
              <a:buFont typeface="Wingdings" panose="05000000000000000000" pitchFamily="2" charset="2"/>
              <a:buChar char="Ø"/>
            </a:pPr>
            <a:r>
              <a:rPr lang="en-US" sz="2000" dirty="0"/>
              <a:t>If you have not received ACP Receipt by July 1</a:t>
            </a:r>
            <a:r>
              <a:rPr lang="en-US" sz="2000" baseline="30000" dirty="0"/>
              <a:t>ST</a:t>
            </a:r>
            <a:r>
              <a:rPr lang="en-US" sz="2000" dirty="0"/>
              <a:t>, you should </a:t>
            </a:r>
            <a:r>
              <a:rPr lang="en-US" sz="2000" b="1" i="1" dirty="0"/>
              <a:t>not</a:t>
            </a:r>
            <a:r>
              <a:rPr lang="en-US" sz="2000" dirty="0"/>
              <a:t> delay email submission of your Compliance Filing on time.</a:t>
            </a:r>
          </a:p>
          <a:p>
            <a:pPr>
              <a:spcBef>
                <a:spcPts val="300"/>
              </a:spcBef>
              <a:buFont typeface="Wingdings" panose="05000000000000000000" pitchFamily="2" charset="2"/>
              <a:buChar char="Ø"/>
            </a:pPr>
            <a:r>
              <a:rPr lang="en-US" sz="2000" u="sng" dirty="0"/>
              <a:t>ACP payments for CES will follow a different process</a:t>
            </a:r>
            <a:r>
              <a:rPr lang="en-US" sz="2000" dirty="0"/>
              <a:t>.</a:t>
            </a:r>
            <a:endParaRPr lang="en-US" sz="1800"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OFFISYNC_SLIDE_GUID" val="0414cfea-8f0e-448b-be2d-76065ce1a6b7"/>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3738</TotalTime>
  <Words>1432</Words>
  <Application>Microsoft Office PowerPoint</Application>
  <PresentationFormat>On-screen Show (4:3)</PresentationFormat>
  <Paragraphs>172</Paragraphs>
  <Slides>14</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Times New Roman</vt:lpstr>
      <vt:lpstr>Wingdings</vt:lpstr>
      <vt:lpstr>Office Theme</vt:lpstr>
      <vt:lpstr>   2018 MA RPS/APS/CES  Compliance Filing Webinar  May 29, 2019  John Wassam, RPS/APS Program Manager (DOER) Kaitlin Kelly, Manager of Solar Programs (DOER) Mike Judge, Director, Renewable and Alternative Energy Development (DOER) Jordan Garfinkle, Environmental Analyst (DEP) Sue Ann Richardson, Environmental Analyst (DEP)   </vt:lpstr>
      <vt:lpstr>2018 Compliance Filing Process</vt:lpstr>
      <vt:lpstr>What’s New?</vt:lpstr>
      <vt:lpstr>Bifurcation for Solar Carve-Out Minimum Standard (%)</vt:lpstr>
      <vt:lpstr>Trifurcation of Solar Carve-Out II Minimum Standard (%)</vt:lpstr>
      <vt:lpstr>Solar Carve Out Practices</vt:lpstr>
      <vt:lpstr>Banked Certificates</vt:lpstr>
      <vt:lpstr>Settled Certificates</vt:lpstr>
      <vt:lpstr>ACP Payments (for RPS/APS)</vt:lpstr>
      <vt:lpstr>Clean Energy Standard (MassDEP)</vt:lpstr>
      <vt:lpstr>GHG Reporting (MassDEP)</vt:lpstr>
      <vt:lpstr>2019 SREC Auction(s)</vt:lpstr>
      <vt:lpstr>Related Programs</vt:lpstr>
      <vt:lpstr>Contacts</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rrizzo</dc:creator>
  <cp:lastModifiedBy>Wassam, John (ENE)</cp:lastModifiedBy>
  <cp:revision>330</cp:revision>
  <dcterms:created xsi:type="dcterms:W3CDTF">2013-02-26T15:34:29Z</dcterms:created>
  <dcterms:modified xsi:type="dcterms:W3CDTF">2019-05-29T18:48:40Z</dcterms:modified>
</cp:coreProperties>
</file>