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99" r:id="rId20"/>
    <p:sldId id="29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0" d="100"/>
          <a:sy n="80" d="100"/>
        </p:scale>
        <p:origin x="10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A1AA0-2806-47A6-AB36-0712EF071997}"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en-US"/>
        </a:p>
      </dgm:t>
    </dgm:pt>
    <dgm:pt modelId="{3CE6A47B-B736-4B71-A7F0-0694B778FB32}">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rgbClr val="FF0000"/>
              </a:solidFill>
              <a:latin typeface="Arial Narrow" panose="020B0606020202030204" pitchFamily="34" charset="0"/>
              <a:ea typeface="+mn-ea"/>
              <a:cs typeface="+mn-cs"/>
            </a:rPr>
            <a:t>WIOA</a:t>
          </a:r>
        </a:p>
        <a:p>
          <a:r>
            <a:rPr lang="en-US" sz="800" b="1" dirty="0" smtClean="0">
              <a:solidFill>
                <a:srgbClr val="FF0000"/>
              </a:solidFill>
              <a:latin typeface="Arial Narrow" panose="020B0606020202030204" pitchFamily="34" charset="0"/>
              <a:ea typeface="+mn-ea"/>
              <a:cs typeface="+mn-cs"/>
            </a:rPr>
            <a:t>July 2014 Enacted</a:t>
          </a:r>
          <a:endParaRPr lang="en-US" sz="800" b="1" dirty="0">
            <a:solidFill>
              <a:srgbClr val="FF0000"/>
            </a:solidFill>
            <a:latin typeface="Arial Narrow" panose="020B0606020202030204" pitchFamily="34" charset="0"/>
            <a:ea typeface="+mn-ea"/>
            <a:cs typeface="+mn-cs"/>
          </a:endParaRPr>
        </a:p>
      </dgm:t>
    </dgm:pt>
    <dgm:pt modelId="{37715365-D704-4A84-AC86-17BEBF0422FF}" type="parTrans" cxnId="{17FF3D09-C901-409E-ABB7-E8953AB090CA}">
      <dgm:prSet/>
      <dgm:spPr/>
      <dgm:t>
        <a:bodyPr/>
        <a:lstStyle/>
        <a:p>
          <a:endParaRPr lang="en-US"/>
        </a:p>
      </dgm:t>
    </dgm:pt>
    <dgm:pt modelId="{BA826B50-2283-4F6F-B402-1AF557CF4B25}" type="sibTrans" cxnId="{17FF3D09-C901-409E-ABB7-E8953AB090CA}">
      <dgm:prSet/>
      <dgm:spPr/>
      <dgm:t>
        <a:bodyPr/>
        <a:lstStyle/>
        <a:p>
          <a:endParaRPr lang="en-US"/>
        </a:p>
      </dgm:t>
    </dgm:pt>
    <dgm:pt modelId="{4A00CAD6-72C9-4F82-910B-1C6C25ADE259}">
      <dgm:prSet custT="1"/>
      <dgm:spPr>
        <a:xfrm>
          <a:off x="1162280" y="1366837"/>
          <a:ext cx="1106276" cy="1822450"/>
        </a:xfr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bg1"/>
              </a:solidFill>
              <a:latin typeface="Arial Narrow" panose="020B0606020202030204" pitchFamily="34" charset="0"/>
              <a:ea typeface="+mn-ea"/>
              <a:cs typeface="+mn-cs"/>
            </a:rPr>
            <a:t>Combined</a:t>
          </a:r>
          <a:br>
            <a:rPr lang="en-US" sz="800" b="1" dirty="0" smtClean="0">
              <a:solidFill>
                <a:schemeClr val="bg1"/>
              </a:solidFill>
              <a:latin typeface="Arial Narrow" panose="020B0606020202030204" pitchFamily="34" charset="0"/>
              <a:ea typeface="+mn-ea"/>
              <a:cs typeface="+mn-cs"/>
            </a:rPr>
          </a:br>
          <a:r>
            <a:rPr lang="en-US" sz="800" b="1" dirty="0" smtClean="0">
              <a:solidFill>
                <a:schemeClr val="bg1"/>
              </a:solidFill>
              <a:latin typeface="Arial Narrow" panose="020B0606020202030204" pitchFamily="34" charset="0"/>
              <a:ea typeface="+mn-ea"/>
              <a:cs typeface="+mn-cs"/>
            </a:rPr>
            <a:t>State Plan </a:t>
          </a:r>
          <a:br>
            <a:rPr lang="en-US" sz="800" b="1" dirty="0" smtClean="0">
              <a:solidFill>
                <a:schemeClr val="bg1"/>
              </a:solidFill>
              <a:latin typeface="Arial Narrow" panose="020B0606020202030204" pitchFamily="34" charset="0"/>
              <a:ea typeface="+mn-ea"/>
              <a:cs typeface="+mn-cs"/>
            </a:rPr>
          </a:br>
          <a:r>
            <a:rPr lang="en-US" sz="800" b="1" i="1" dirty="0" smtClean="0">
              <a:solidFill>
                <a:schemeClr val="bg1"/>
              </a:solidFill>
              <a:latin typeface="Arial Narrow" panose="020B0606020202030204" pitchFamily="34" charset="0"/>
              <a:ea typeface="+mn-ea"/>
              <a:cs typeface="+mn-cs"/>
            </a:rPr>
            <a:t>Draft</a:t>
          </a:r>
        </a:p>
        <a:p>
          <a:r>
            <a:rPr lang="en-US" sz="800" b="1" dirty="0" smtClean="0">
              <a:solidFill>
                <a:schemeClr val="bg1"/>
              </a:solidFill>
              <a:latin typeface="Arial Narrow" panose="020B0606020202030204" pitchFamily="34" charset="0"/>
              <a:ea typeface="+mn-ea"/>
              <a:cs typeface="+mn-cs"/>
            </a:rPr>
            <a:t>November 2015 </a:t>
          </a:r>
          <a:r>
            <a:rPr lang="en-US" sz="700" b="1" dirty="0" smtClean="0">
              <a:solidFill>
                <a:schemeClr val="bg1"/>
              </a:solidFill>
              <a:latin typeface="Arial Narrow" panose="020B0606020202030204" pitchFamily="34" charset="0"/>
              <a:ea typeface="+mn-ea"/>
              <a:cs typeface="+mn-cs"/>
            </a:rPr>
            <a:t> </a:t>
          </a:r>
        </a:p>
      </dgm:t>
    </dgm:pt>
    <dgm:pt modelId="{859B551D-3E8D-4E7B-8CC7-67A0669DC795}" type="parTrans" cxnId="{689C4443-3609-4C6D-ACBA-AB0440FE43EB}">
      <dgm:prSet/>
      <dgm:spPr/>
      <dgm:t>
        <a:bodyPr/>
        <a:lstStyle/>
        <a:p>
          <a:endParaRPr lang="en-US"/>
        </a:p>
      </dgm:t>
    </dgm:pt>
    <dgm:pt modelId="{8E757146-0F1E-495B-98C3-19FE2667F3B3}" type="sibTrans" cxnId="{689C4443-3609-4C6D-ACBA-AB0440FE43EB}">
      <dgm:prSet/>
      <dgm:spPr/>
      <dgm:t>
        <a:bodyPr/>
        <a:lstStyle/>
        <a:p>
          <a:endParaRPr lang="en-US"/>
        </a:p>
      </dgm:t>
    </dgm:pt>
    <dgm:pt modelId="{FCA95153-445E-4B91-99E0-78F3733BDF45}">
      <dgm:prSet custT="1"/>
      <dgm:spPr>
        <a:xfrm>
          <a:off x="3485461" y="1366837"/>
          <a:ext cx="1106276" cy="1822450"/>
        </a:xfrm>
        <a:solidFill>
          <a:srgbClr val="FF0000">
            <a:alpha val="70000"/>
          </a:srgbClr>
        </a:solidFill>
        <a:ln w="25400" cap="flat" cmpd="sng" algn="ctr">
          <a:solidFill>
            <a:srgbClr val="FFFFFF">
              <a:hueOff val="0"/>
              <a:satOff val="0"/>
              <a:lumOff val="0"/>
              <a:alphaOff val="0"/>
            </a:srgbClr>
          </a:solidFill>
          <a:prstDash val="solid"/>
        </a:ln>
        <a:effectLst/>
      </dgm:spPr>
      <dgm:t>
        <a:bodyPr/>
        <a:lstStyle/>
        <a:p>
          <a:pPr algn="ctr"/>
          <a:r>
            <a:rPr lang="en-US" sz="800" b="1" dirty="0" smtClean="0">
              <a:solidFill>
                <a:schemeClr val="bg1"/>
              </a:solidFill>
              <a:latin typeface="Arial Narrow" panose="020B0606020202030204" pitchFamily="34" charset="0"/>
              <a:ea typeface="+mn-ea"/>
              <a:cs typeface="+mn-cs"/>
            </a:rPr>
            <a:t>Implementation Phase:</a:t>
          </a:r>
        </a:p>
        <a:p>
          <a:pPr algn="ctr"/>
          <a:r>
            <a:rPr lang="en-US" sz="800" b="1" dirty="0" smtClean="0">
              <a:solidFill>
                <a:schemeClr val="bg1"/>
              </a:solidFill>
              <a:latin typeface="Arial Narrow" panose="020B0606020202030204" pitchFamily="34" charset="0"/>
              <a:ea typeface="+mn-ea"/>
              <a:cs typeface="+mn-cs"/>
            </a:rPr>
            <a:t>Technical Assistance &amp; WIOA State Policy Guidance for local areas</a:t>
          </a:r>
        </a:p>
        <a:p>
          <a:pPr algn="ctr"/>
          <a:r>
            <a:rPr lang="en-US" sz="800" b="1" dirty="0" smtClean="0">
              <a:solidFill>
                <a:schemeClr val="bg1"/>
              </a:solidFill>
              <a:latin typeface="Arial Narrow" panose="020B0606020202030204" pitchFamily="34" charset="0"/>
              <a:ea typeface="+mn-ea"/>
              <a:cs typeface="+mn-cs"/>
            </a:rPr>
            <a:t>April, 2016 – </a:t>
          </a:r>
        </a:p>
        <a:p>
          <a:pPr algn="ctr"/>
          <a:r>
            <a:rPr lang="en-US" sz="800" b="1" dirty="0" smtClean="0">
              <a:solidFill>
                <a:schemeClr val="bg1"/>
              </a:solidFill>
              <a:latin typeface="Arial Narrow" panose="020B0606020202030204" pitchFamily="34" charset="0"/>
              <a:ea typeface="+mn-ea"/>
              <a:cs typeface="+mn-cs"/>
            </a:rPr>
            <a:t>On-going</a:t>
          </a:r>
        </a:p>
      </dgm:t>
    </dgm:pt>
    <dgm:pt modelId="{A301246F-7538-4B2B-A24A-C08DFC702EDE}" type="parTrans" cxnId="{95A6F16B-AD40-489D-957A-EE3E4CED4E74}">
      <dgm:prSet/>
      <dgm:spPr/>
      <dgm:t>
        <a:bodyPr/>
        <a:lstStyle/>
        <a:p>
          <a:endParaRPr lang="en-US"/>
        </a:p>
      </dgm:t>
    </dgm:pt>
    <dgm:pt modelId="{BCA3E0F1-9372-4DAF-8FA8-83FF0A3764B8}" type="sibTrans" cxnId="{95A6F16B-AD40-489D-957A-EE3E4CED4E74}">
      <dgm:prSet/>
      <dgm:spPr/>
      <dgm:t>
        <a:bodyPr/>
        <a:lstStyle/>
        <a:p>
          <a:endParaRPr lang="en-US"/>
        </a:p>
      </dgm:t>
    </dgm:pt>
    <dgm:pt modelId="{385F40A9-B62F-4E47-AD92-FFDDF8F720FA}">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0" dirty="0" smtClean="0">
              <a:solidFill>
                <a:schemeClr val="bg1"/>
              </a:solidFill>
              <a:latin typeface="Arial Narrow" panose="020B0606020202030204" pitchFamily="34" charset="0"/>
              <a:ea typeface="+mn-ea"/>
              <a:cs typeface="+mn-cs"/>
            </a:rPr>
            <a:t>Lead Operator</a:t>
          </a:r>
        </a:p>
        <a:p>
          <a:r>
            <a:rPr lang="en-US" sz="800" b="0" dirty="0" smtClean="0">
              <a:solidFill>
                <a:schemeClr val="bg1"/>
              </a:solidFill>
              <a:latin typeface="Arial Narrow" panose="020B0606020202030204" pitchFamily="34" charset="0"/>
              <a:ea typeface="+mn-ea"/>
              <a:cs typeface="+mn-cs"/>
            </a:rPr>
            <a:t>In Place</a:t>
          </a:r>
        </a:p>
        <a:p>
          <a:r>
            <a:rPr lang="en-US" sz="800" b="0" dirty="0" smtClean="0">
              <a:solidFill>
                <a:schemeClr val="bg1"/>
              </a:solidFill>
              <a:latin typeface="Arial Narrow" panose="020B0606020202030204" pitchFamily="34" charset="0"/>
              <a:ea typeface="+mn-ea"/>
              <a:cs typeface="+mn-cs"/>
            </a:rPr>
            <a:t>Local Signed</a:t>
          </a:r>
        </a:p>
        <a:p>
          <a:r>
            <a:rPr lang="en-US" sz="800" b="0" dirty="0" smtClean="0">
              <a:solidFill>
                <a:schemeClr val="bg1"/>
              </a:solidFill>
              <a:latin typeface="Arial Narrow" panose="020B0606020202030204" pitchFamily="34" charset="0"/>
              <a:ea typeface="+mn-ea"/>
              <a:cs typeface="+mn-cs"/>
            </a:rPr>
            <a:t>Umbrella </a:t>
          </a:r>
        </a:p>
        <a:p>
          <a:r>
            <a:rPr lang="en-US" sz="800" b="0" dirty="0" smtClean="0">
              <a:solidFill>
                <a:schemeClr val="bg1"/>
              </a:solidFill>
              <a:latin typeface="Arial Narrow" panose="020B0606020202030204" pitchFamily="34" charset="0"/>
              <a:ea typeface="+mn-ea"/>
              <a:cs typeface="+mn-cs"/>
            </a:rPr>
            <a:t>MOU </a:t>
          </a:r>
        </a:p>
        <a:p>
          <a:r>
            <a:rPr lang="en-US" sz="800" b="0" dirty="0" smtClean="0">
              <a:solidFill>
                <a:schemeClr val="bg1"/>
              </a:solidFill>
              <a:latin typeface="Arial Narrow" panose="020B0606020202030204" pitchFamily="34" charset="0"/>
              <a:ea typeface="+mn-ea"/>
              <a:cs typeface="+mn-cs"/>
            </a:rPr>
            <a:t>July 1, 2017</a:t>
          </a:r>
          <a:endParaRPr lang="en-US" sz="800" b="0" dirty="0">
            <a:solidFill>
              <a:schemeClr val="bg1"/>
            </a:solidFill>
            <a:latin typeface="Arial Narrow" panose="020B0606020202030204" pitchFamily="34" charset="0"/>
            <a:ea typeface="+mn-ea"/>
            <a:cs typeface="+mn-cs"/>
          </a:endParaRPr>
        </a:p>
      </dgm:t>
    </dgm:pt>
    <dgm:pt modelId="{0D4AC2EE-D2E0-460F-8303-6912EBC8E4F8}" type="parTrans" cxnId="{04F3D28B-179F-4D90-8E48-66649C56988D}">
      <dgm:prSet/>
      <dgm:spPr/>
      <dgm:t>
        <a:bodyPr/>
        <a:lstStyle/>
        <a:p>
          <a:endParaRPr lang="en-US"/>
        </a:p>
      </dgm:t>
    </dgm:pt>
    <dgm:pt modelId="{B06FCE2C-0270-4781-8583-4648B2CCB93D}" type="sibTrans" cxnId="{04F3D28B-179F-4D90-8E48-66649C56988D}">
      <dgm:prSet/>
      <dgm:spPr/>
      <dgm:t>
        <a:bodyPr/>
        <a:lstStyle/>
        <a:p>
          <a:endParaRPr lang="en-US"/>
        </a:p>
      </dgm:t>
    </dgm:pt>
    <dgm:pt modelId="{80B45AB0-4A07-419D-B5A2-D999263884DA}">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600" b="1" dirty="0" smtClean="0">
              <a:solidFill>
                <a:schemeClr val="bg1"/>
              </a:solidFill>
              <a:latin typeface="Arial Narrow" panose="020B0606020202030204" pitchFamily="34" charset="0"/>
              <a:ea typeface="+mn-ea"/>
              <a:cs typeface="+mn-cs"/>
            </a:rPr>
            <a:t> </a:t>
          </a:r>
          <a:r>
            <a:rPr lang="en-US" sz="800" b="1" dirty="0" smtClean="0">
              <a:solidFill>
                <a:schemeClr val="bg1"/>
              </a:solidFill>
              <a:latin typeface="Arial Narrow" panose="020B0606020202030204" pitchFamily="34" charset="0"/>
              <a:ea typeface="+mn-ea"/>
              <a:cs typeface="+mn-cs"/>
            </a:rPr>
            <a:t>MWIB</a:t>
          </a:r>
        </a:p>
        <a:p>
          <a:r>
            <a:rPr lang="en-US" sz="800" b="1" dirty="0" smtClean="0">
              <a:solidFill>
                <a:schemeClr val="bg1"/>
              </a:solidFill>
              <a:latin typeface="Arial Narrow" panose="020B0606020202030204" pitchFamily="34" charset="0"/>
              <a:ea typeface="+mn-ea"/>
              <a:cs typeface="+mn-cs"/>
            </a:rPr>
            <a:t>Establishes</a:t>
          </a:r>
        </a:p>
        <a:p>
          <a:r>
            <a:rPr lang="en-US" sz="800" b="1" dirty="0" smtClean="0">
              <a:solidFill>
                <a:schemeClr val="bg1"/>
              </a:solidFill>
              <a:latin typeface="Arial Narrow" panose="020B0606020202030204" pitchFamily="34" charset="0"/>
              <a:ea typeface="+mn-ea"/>
              <a:cs typeface="+mn-cs"/>
            </a:rPr>
            <a:t>WIOA Steering Committee</a:t>
          </a:r>
        </a:p>
        <a:p>
          <a:r>
            <a:rPr lang="en-US" sz="800" b="1" dirty="0" smtClean="0">
              <a:solidFill>
                <a:schemeClr val="bg1"/>
              </a:solidFill>
              <a:latin typeface="Arial Narrow" panose="020B0606020202030204" pitchFamily="34" charset="0"/>
              <a:ea typeface="+mn-ea"/>
              <a:cs typeface="+mn-cs"/>
            </a:rPr>
            <a:t>October, 2014</a:t>
          </a:r>
        </a:p>
        <a:p>
          <a:r>
            <a:rPr lang="en-US" sz="800" b="1" dirty="0" smtClean="0">
              <a:solidFill>
                <a:schemeClr val="bg1"/>
              </a:solidFill>
              <a:latin typeface="Arial Narrow" panose="020B0606020202030204" pitchFamily="34" charset="0"/>
              <a:ea typeface="+mn-ea"/>
              <a:cs typeface="+mn-cs"/>
            </a:rPr>
            <a:t>Steering Committee &amp;</a:t>
          </a:r>
        </a:p>
        <a:p>
          <a:r>
            <a:rPr lang="en-US" sz="800" b="1" dirty="0" smtClean="0">
              <a:solidFill>
                <a:schemeClr val="bg1"/>
              </a:solidFill>
              <a:latin typeface="Arial Narrow" panose="020B0606020202030204" pitchFamily="34" charset="0"/>
              <a:ea typeface="+mn-ea"/>
              <a:cs typeface="+mn-cs"/>
            </a:rPr>
            <a:t>Workgroups</a:t>
          </a:r>
        </a:p>
        <a:p>
          <a:r>
            <a:rPr lang="en-US" sz="800" b="1" dirty="0" smtClean="0">
              <a:solidFill>
                <a:schemeClr val="bg1"/>
              </a:solidFill>
              <a:latin typeface="Arial Narrow" panose="020B0606020202030204" pitchFamily="34" charset="0"/>
              <a:ea typeface="+mn-ea"/>
              <a:cs typeface="+mn-cs"/>
            </a:rPr>
            <a:t>October, 2014 – November, 2015</a:t>
          </a:r>
        </a:p>
      </dgm:t>
    </dgm:pt>
    <dgm:pt modelId="{1BAE56D5-4819-4AE8-A4A6-68C4BACA04C5}" type="parTrans" cxnId="{BAACA4D2-5FA5-40BA-AA98-D364A01F4305}">
      <dgm:prSet/>
      <dgm:spPr/>
      <dgm:t>
        <a:bodyPr/>
        <a:lstStyle/>
        <a:p>
          <a:endParaRPr lang="en-US"/>
        </a:p>
      </dgm:t>
    </dgm:pt>
    <dgm:pt modelId="{1AF1A7C0-F4DB-4B43-A8E9-0E28EA4E27A7}" type="sibTrans" cxnId="{BAACA4D2-5FA5-40BA-AA98-D364A01F4305}">
      <dgm:prSet/>
      <dgm:spPr/>
      <dgm:t>
        <a:bodyPr/>
        <a:lstStyle/>
        <a:p>
          <a:endParaRPr lang="en-US"/>
        </a:p>
      </dgm:t>
    </dgm:pt>
    <dgm:pt modelId="{3C1774F5-A65A-4A1B-8E7C-42B369A7673F}">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bg1"/>
              </a:solidFill>
              <a:latin typeface="Arial Narrow" panose="020B0606020202030204" pitchFamily="34" charset="0"/>
              <a:ea typeface="+mn-ea"/>
              <a:cs typeface="+mn-cs"/>
            </a:rPr>
            <a:t>Final Rules</a:t>
          </a:r>
        </a:p>
        <a:p>
          <a:r>
            <a:rPr lang="en-US" sz="800" b="1" dirty="0" smtClean="0">
              <a:solidFill>
                <a:schemeClr val="bg1"/>
              </a:solidFill>
              <a:latin typeface="Arial Narrow" panose="020B0606020202030204" pitchFamily="34" charset="0"/>
              <a:ea typeface="+mn-ea"/>
              <a:cs typeface="+mn-cs"/>
            </a:rPr>
            <a:t>Enacted</a:t>
          </a:r>
        </a:p>
        <a:p>
          <a:r>
            <a:rPr lang="en-US" sz="800" b="1" dirty="0" smtClean="0">
              <a:solidFill>
                <a:schemeClr val="bg1"/>
              </a:solidFill>
              <a:latin typeface="Arial Narrow" panose="020B0606020202030204" pitchFamily="34" charset="0"/>
              <a:ea typeface="+mn-ea"/>
              <a:cs typeface="+mn-cs"/>
            </a:rPr>
            <a:t>August, 2016</a:t>
          </a:r>
          <a:endParaRPr lang="en-US" sz="800" b="1" dirty="0">
            <a:solidFill>
              <a:schemeClr val="bg1"/>
            </a:solidFill>
            <a:latin typeface="Arial Narrow" panose="020B0606020202030204" pitchFamily="34" charset="0"/>
            <a:ea typeface="+mn-ea"/>
            <a:cs typeface="+mn-cs"/>
          </a:endParaRPr>
        </a:p>
      </dgm:t>
    </dgm:pt>
    <dgm:pt modelId="{E7D26E8E-8D57-4C8C-8F90-CA282C6AA643}" type="parTrans" cxnId="{2BA05D73-1C51-496B-AAF2-1C61C1B16C7A}">
      <dgm:prSet/>
      <dgm:spPr/>
      <dgm:t>
        <a:bodyPr/>
        <a:lstStyle/>
        <a:p>
          <a:endParaRPr lang="en-US"/>
        </a:p>
      </dgm:t>
    </dgm:pt>
    <dgm:pt modelId="{6DC79522-48BB-487B-B18B-936BADFC4E6F}" type="sibTrans" cxnId="{2BA05D73-1C51-496B-AAF2-1C61C1B16C7A}">
      <dgm:prSet/>
      <dgm:spPr/>
      <dgm:t>
        <a:bodyPr/>
        <a:lstStyle/>
        <a:p>
          <a:endParaRPr lang="en-US"/>
        </a:p>
      </dgm:t>
    </dgm:pt>
    <dgm:pt modelId="{B15354E0-D6BF-4266-874F-93899DA6D75B}">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700" b="1" dirty="0" smtClean="0">
              <a:solidFill>
                <a:srgbClr val="FF0000"/>
              </a:solidFill>
              <a:latin typeface="Arial"/>
              <a:ea typeface="+mn-ea"/>
              <a:cs typeface="+mn-cs"/>
            </a:rPr>
            <a:t> </a:t>
          </a:r>
          <a:r>
            <a:rPr lang="en-US" sz="800" b="1" dirty="0" smtClean="0">
              <a:solidFill>
                <a:schemeClr val="bg1"/>
              </a:solidFill>
              <a:latin typeface="Arial Narrow" panose="020B0606020202030204" pitchFamily="34" charset="0"/>
              <a:ea typeface="+mn-ea"/>
              <a:cs typeface="+mn-cs"/>
            </a:rPr>
            <a:t>Provisions</a:t>
          </a:r>
        </a:p>
        <a:p>
          <a:r>
            <a:rPr lang="en-US" sz="800" b="1" dirty="0" smtClean="0">
              <a:solidFill>
                <a:schemeClr val="bg1"/>
              </a:solidFill>
              <a:latin typeface="Arial Narrow" panose="020B0606020202030204" pitchFamily="34" charset="0"/>
              <a:ea typeface="+mn-ea"/>
              <a:cs typeface="+mn-cs"/>
            </a:rPr>
            <a:t>Take  Effect</a:t>
          </a:r>
        </a:p>
        <a:p>
          <a:r>
            <a:rPr lang="en-US" sz="800" b="1" dirty="0" smtClean="0">
              <a:solidFill>
                <a:schemeClr val="bg1"/>
              </a:solidFill>
              <a:latin typeface="Arial Narrow" panose="020B0606020202030204" pitchFamily="34" charset="0"/>
              <a:ea typeface="+mn-ea"/>
              <a:cs typeface="+mn-cs"/>
            </a:rPr>
            <a:t>July 2015</a:t>
          </a:r>
        </a:p>
        <a:p>
          <a:r>
            <a:rPr lang="en-US" sz="800" b="1" dirty="0" smtClean="0">
              <a:solidFill>
                <a:schemeClr val="bg1"/>
              </a:solidFill>
              <a:latin typeface="Arial Narrow" panose="020B0606020202030204" pitchFamily="34" charset="0"/>
              <a:ea typeface="+mn-ea"/>
              <a:cs typeface="+mn-cs"/>
            </a:rPr>
            <a:t>*ETPL</a:t>
          </a:r>
        </a:p>
        <a:p>
          <a:r>
            <a:rPr lang="en-US" sz="800" b="1" dirty="0" smtClean="0">
              <a:solidFill>
                <a:schemeClr val="bg1"/>
              </a:solidFill>
              <a:latin typeface="Arial Narrow" panose="020B0606020202030204" pitchFamily="34" charset="0"/>
              <a:ea typeface="+mn-ea"/>
              <a:cs typeface="+mn-cs"/>
            </a:rPr>
            <a:t>*Eligibility</a:t>
          </a:r>
        </a:p>
      </dgm:t>
    </dgm:pt>
    <dgm:pt modelId="{D310FF06-C4E1-438A-B551-FF5EBF5D84E4}" type="parTrans" cxnId="{B1F8A748-E3EE-40DC-8629-13B85F2975D9}">
      <dgm:prSet/>
      <dgm:spPr/>
      <dgm:t>
        <a:bodyPr/>
        <a:lstStyle/>
        <a:p>
          <a:endParaRPr lang="en-US"/>
        </a:p>
      </dgm:t>
    </dgm:pt>
    <dgm:pt modelId="{33FB3331-0173-4840-A8A4-87EA68717B21}" type="sibTrans" cxnId="{B1F8A748-E3EE-40DC-8629-13B85F2975D9}">
      <dgm:prSet/>
      <dgm:spPr/>
      <dgm:t>
        <a:bodyPr/>
        <a:lstStyle/>
        <a:p>
          <a:endParaRPr lang="en-US"/>
        </a:p>
      </dgm:t>
    </dgm:pt>
    <dgm:pt modelId="{58739A3A-88CD-4EB4-A4AF-67CE88268FF3}">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bg1"/>
              </a:solidFill>
              <a:latin typeface="Arial Narrow" panose="020B0606020202030204" pitchFamily="34" charset="0"/>
              <a:ea typeface="+mn-ea"/>
              <a:cs typeface="+mn-cs"/>
            </a:rPr>
            <a:t>Submission of Combined State Plan</a:t>
          </a:r>
        </a:p>
        <a:p>
          <a:r>
            <a:rPr lang="en-US" sz="800" b="1" dirty="0" smtClean="0">
              <a:solidFill>
                <a:schemeClr val="bg1"/>
              </a:solidFill>
              <a:latin typeface="Arial Narrow" panose="020B0606020202030204" pitchFamily="34" charset="0"/>
              <a:ea typeface="+mn-ea"/>
              <a:cs typeface="+mn-cs"/>
            </a:rPr>
            <a:t>March, 3, 2016</a:t>
          </a:r>
        </a:p>
        <a:p>
          <a:r>
            <a:rPr lang="en-US" sz="800" b="1" dirty="0" smtClean="0">
              <a:solidFill>
                <a:schemeClr val="bg1"/>
              </a:solidFill>
              <a:latin typeface="Arial Narrow" panose="020B0606020202030204" pitchFamily="34" charset="0"/>
              <a:ea typeface="+mn-ea"/>
              <a:cs typeface="+mn-cs"/>
            </a:rPr>
            <a:t>Adjusted</a:t>
          </a:r>
        </a:p>
        <a:p>
          <a:r>
            <a:rPr lang="en-US" sz="800" b="1" dirty="0" smtClean="0">
              <a:solidFill>
                <a:schemeClr val="bg1"/>
              </a:solidFill>
              <a:latin typeface="Arial Narrow" panose="020B0606020202030204" pitchFamily="34" charset="0"/>
              <a:ea typeface="+mn-ea"/>
              <a:cs typeface="+mn-cs"/>
            </a:rPr>
            <a:t>April 1, 2016</a:t>
          </a:r>
        </a:p>
        <a:p>
          <a:endParaRPr lang="en-US" sz="800" b="1" dirty="0" smtClean="0">
            <a:solidFill>
              <a:schemeClr val="bg1"/>
            </a:solidFill>
            <a:latin typeface="Arial Narrow" panose="020B0606020202030204" pitchFamily="34" charset="0"/>
            <a:ea typeface="+mn-ea"/>
            <a:cs typeface="+mn-cs"/>
          </a:endParaRPr>
        </a:p>
        <a:p>
          <a:r>
            <a:rPr lang="en-US" sz="800" b="1" dirty="0" smtClean="0">
              <a:solidFill>
                <a:schemeClr val="bg1"/>
              </a:solidFill>
              <a:latin typeface="Arial Narrow" panose="020B0606020202030204" pitchFamily="34" charset="0"/>
              <a:ea typeface="+mn-ea"/>
              <a:cs typeface="+mn-cs"/>
            </a:rPr>
            <a:t>DOL Final Approval</a:t>
          </a:r>
        </a:p>
        <a:p>
          <a:r>
            <a:rPr lang="en-US" sz="800" b="1" dirty="0" smtClean="0">
              <a:solidFill>
                <a:schemeClr val="bg1"/>
              </a:solidFill>
              <a:latin typeface="Arial Narrow" panose="020B0606020202030204" pitchFamily="34" charset="0"/>
              <a:ea typeface="+mn-ea"/>
              <a:cs typeface="+mn-cs"/>
            </a:rPr>
            <a:t>October, 2016</a:t>
          </a:r>
          <a:endParaRPr lang="en-US" sz="800" b="1" dirty="0">
            <a:solidFill>
              <a:schemeClr val="bg1"/>
            </a:solidFill>
            <a:latin typeface="Arial Narrow" panose="020B0606020202030204" pitchFamily="34" charset="0"/>
            <a:ea typeface="+mn-ea"/>
            <a:cs typeface="+mn-cs"/>
          </a:endParaRPr>
        </a:p>
      </dgm:t>
    </dgm:pt>
    <dgm:pt modelId="{DF5EFCA1-29D6-4BD9-932A-C76F407E741D}" type="parTrans" cxnId="{3E2A02FA-8B68-4E64-882B-DA157D7449EC}">
      <dgm:prSet/>
      <dgm:spPr/>
      <dgm:t>
        <a:bodyPr/>
        <a:lstStyle/>
        <a:p>
          <a:endParaRPr lang="en-US"/>
        </a:p>
      </dgm:t>
    </dgm:pt>
    <dgm:pt modelId="{21A828E6-AE99-40BD-9130-6913535A2AF5}" type="sibTrans" cxnId="{3E2A02FA-8B68-4E64-882B-DA157D7449EC}">
      <dgm:prSet/>
      <dgm:spPr/>
      <dgm:t>
        <a:bodyPr/>
        <a:lstStyle/>
        <a:p>
          <a:endParaRPr lang="en-US"/>
        </a:p>
      </dgm:t>
    </dgm:pt>
    <dgm:pt modelId="{BFAE23D6-8B28-4340-BAE3-DD2C293E8D69}">
      <dgm:prSet phldrT="[Text]"/>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b="1" dirty="0" smtClean="0">
              <a:solidFill>
                <a:schemeClr val="bg1"/>
              </a:solidFill>
              <a:latin typeface="Arial Narrow" panose="020B0606020202030204" pitchFamily="34" charset="0"/>
              <a:ea typeface="+mn-ea"/>
              <a:cs typeface="+mn-cs"/>
            </a:rPr>
            <a:t>Policy &amp; Planning in Regional Local Areas</a:t>
          </a:r>
        </a:p>
        <a:p>
          <a:r>
            <a:rPr lang="en-US" b="1" dirty="0" smtClean="0">
              <a:solidFill>
                <a:schemeClr val="bg1"/>
              </a:solidFill>
              <a:latin typeface="Arial Narrow" panose="020B0606020202030204" pitchFamily="34" charset="0"/>
              <a:ea typeface="+mn-ea"/>
              <a:cs typeface="+mn-cs"/>
            </a:rPr>
            <a:t>April, 2017 -</a:t>
          </a:r>
        </a:p>
        <a:p>
          <a:r>
            <a:rPr lang="en-US" b="1" dirty="0" smtClean="0">
              <a:solidFill>
                <a:schemeClr val="bg1"/>
              </a:solidFill>
              <a:latin typeface="Arial Narrow" panose="020B0606020202030204" pitchFamily="34" charset="0"/>
              <a:ea typeface="+mn-ea"/>
              <a:cs typeface="+mn-cs"/>
            </a:rPr>
            <a:t>March, 2018</a:t>
          </a:r>
          <a:endParaRPr lang="en-US" b="1" dirty="0">
            <a:solidFill>
              <a:schemeClr val="bg1"/>
            </a:solidFill>
            <a:latin typeface="Arial Narrow" panose="020B0606020202030204" pitchFamily="34" charset="0"/>
            <a:ea typeface="+mn-ea"/>
            <a:cs typeface="+mn-cs"/>
          </a:endParaRPr>
        </a:p>
      </dgm:t>
    </dgm:pt>
    <dgm:pt modelId="{743A4F8D-5DC9-4BC5-BE09-34B29FE1D2D6}" type="parTrans" cxnId="{F3137E7C-0F8E-4B79-99C3-532FAF238C81}">
      <dgm:prSet/>
      <dgm:spPr/>
      <dgm:t>
        <a:bodyPr/>
        <a:lstStyle/>
        <a:p>
          <a:endParaRPr lang="en-US"/>
        </a:p>
      </dgm:t>
    </dgm:pt>
    <dgm:pt modelId="{BBB00908-76FD-48BB-AEDD-ACEF395F59FE}" type="sibTrans" cxnId="{F3137E7C-0F8E-4B79-99C3-532FAF238C81}">
      <dgm:prSet/>
      <dgm:spPr/>
      <dgm:t>
        <a:bodyPr/>
        <a:lstStyle/>
        <a:p>
          <a:endParaRPr lang="en-US"/>
        </a:p>
      </dgm:t>
    </dgm:pt>
    <dgm:pt modelId="{3987AA8D-9136-43B2-863A-E11D556E221A}" type="pres">
      <dgm:prSet presAssocID="{699A1AA0-2806-47A6-AB36-0712EF071997}" presName="CompostProcess" presStyleCnt="0">
        <dgm:presLayoutVars>
          <dgm:dir/>
          <dgm:resizeHandles val="exact"/>
        </dgm:presLayoutVars>
      </dgm:prSet>
      <dgm:spPr/>
      <dgm:t>
        <a:bodyPr/>
        <a:lstStyle/>
        <a:p>
          <a:endParaRPr lang="en-US"/>
        </a:p>
      </dgm:t>
    </dgm:pt>
    <dgm:pt modelId="{13E7014B-9DBB-42C5-8938-5B95B9FC849B}" type="pres">
      <dgm:prSet presAssocID="{699A1AA0-2806-47A6-AB36-0712EF071997}" presName="arrow" presStyleLbl="bgShp" presStyleIdx="0" presStyleCnt="1" custScaleX="117647" custLinFactNeighborX="1110"/>
      <dgm:spPr>
        <a:xfrm>
          <a:off x="605789" y="0"/>
          <a:ext cx="6865620" cy="4556125"/>
        </a:xfrm>
        <a:prstGeom prst="rightArrow">
          <a:avLst/>
        </a:prstGeom>
        <a:solidFill>
          <a:srgbClr val="003399">
            <a:tint val="40000"/>
            <a:hueOff val="0"/>
            <a:satOff val="0"/>
            <a:lumOff val="0"/>
            <a:alphaOff val="0"/>
          </a:srgbClr>
        </a:solidFill>
        <a:ln>
          <a:noFill/>
        </a:ln>
        <a:effectLst/>
      </dgm:spPr>
      <dgm:t>
        <a:bodyPr/>
        <a:lstStyle/>
        <a:p>
          <a:endParaRPr lang="en-US"/>
        </a:p>
      </dgm:t>
    </dgm:pt>
    <dgm:pt modelId="{ABFF6EBB-002D-4677-890C-A44057938B65}" type="pres">
      <dgm:prSet presAssocID="{699A1AA0-2806-47A6-AB36-0712EF071997}" presName="linearProcess" presStyleCnt="0"/>
      <dgm:spPr/>
    </dgm:pt>
    <dgm:pt modelId="{B3FBB33D-88FF-420A-9621-FC1C1207BCE6}" type="pres">
      <dgm:prSet presAssocID="{3CE6A47B-B736-4B71-A7F0-0694B778FB32}" presName="textNode" presStyleLbl="node1" presStyleIdx="0" presStyleCnt="9" custScaleX="20024" custScaleY="100139" custLinFactX="-18809" custLinFactNeighborX="-100000" custLinFactNeighborY="0">
        <dgm:presLayoutVars>
          <dgm:bulletEnabled val="1"/>
        </dgm:presLayoutVars>
      </dgm:prSet>
      <dgm:spPr>
        <a:prstGeom prst="roundRect">
          <a:avLst/>
        </a:prstGeom>
      </dgm:spPr>
      <dgm:t>
        <a:bodyPr/>
        <a:lstStyle/>
        <a:p>
          <a:endParaRPr lang="en-US"/>
        </a:p>
      </dgm:t>
    </dgm:pt>
    <dgm:pt modelId="{B8380D87-8A97-4EE5-8A2F-AD2FC2A66350}" type="pres">
      <dgm:prSet presAssocID="{BA826B50-2283-4F6F-B402-1AF557CF4B25}" presName="sibTrans" presStyleCnt="0"/>
      <dgm:spPr/>
    </dgm:pt>
    <dgm:pt modelId="{8713DB1C-A463-493E-A28D-9D584B48B7F2}" type="pres">
      <dgm:prSet presAssocID="{4A00CAD6-72C9-4F82-910B-1C6C25ADE259}" presName="textNode" presStyleLbl="node1" presStyleIdx="1" presStyleCnt="9" custScaleX="23012" custScaleY="98446" custLinFactX="24231" custLinFactNeighborX="100000" custLinFactNeighborY="0">
        <dgm:presLayoutVars>
          <dgm:bulletEnabled val="1"/>
        </dgm:presLayoutVars>
      </dgm:prSet>
      <dgm:spPr>
        <a:prstGeom prst="roundRect">
          <a:avLst/>
        </a:prstGeom>
      </dgm:spPr>
      <dgm:t>
        <a:bodyPr/>
        <a:lstStyle/>
        <a:p>
          <a:endParaRPr lang="en-US"/>
        </a:p>
      </dgm:t>
    </dgm:pt>
    <dgm:pt modelId="{36E5FEBF-ECB9-4E1D-B25B-805952D06BDF}" type="pres">
      <dgm:prSet presAssocID="{8E757146-0F1E-495B-98C3-19FE2667F3B3}" presName="sibTrans" presStyleCnt="0"/>
      <dgm:spPr/>
    </dgm:pt>
    <dgm:pt modelId="{BBBCD454-D938-4E0C-9556-52C75A86BF4C}" type="pres">
      <dgm:prSet presAssocID="{FCA95153-445E-4B91-99E0-78F3733BDF45}" presName="textNode" presStyleLbl="node1" presStyleIdx="2" presStyleCnt="9" custScaleX="25395" custScaleY="93093" custLinFactX="50389" custLinFactNeighborX="100000" custLinFactNeighborY="0">
        <dgm:presLayoutVars>
          <dgm:bulletEnabled val="1"/>
        </dgm:presLayoutVars>
      </dgm:prSet>
      <dgm:spPr>
        <a:prstGeom prst="roundRect">
          <a:avLst/>
        </a:prstGeom>
      </dgm:spPr>
      <dgm:t>
        <a:bodyPr/>
        <a:lstStyle/>
        <a:p>
          <a:endParaRPr lang="en-US"/>
        </a:p>
      </dgm:t>
    </dgm:pt>
    <dgm:pt modelId="{7CBD6069-5C6D-473E-BB71-27AB9DAA0DD1}" type="pres">
      <dgm:prSet presAssocID="{BCA3E0F1-9372-4DAF-8FA8-83FF0A3764B8}" presName="sibTrans" presStyleCnt="0"/>
      <dgm:spPr/>
    </dgm:pt>
    <dgm:pt modelId="{71C00F5A-7930-4951-8B95-6408F52E1902}" type="pres">
      <dgm:prSet presAssocID="{385F40A9-B62F-4E47-AD92-FFDDF8F720FA}" presName="textNode" presStyleLbl="node1" presStyleIdx="3" presStyleCnt="9" custScaleX="22061" custScaleY="88181" custLinFactX="70938" custLinFactNeighborX="100000" custLinFactNeighborY="0">
        <dgm:presLayoutVars>
          <dgm:bulletEnabled val="1"/>
        </dgm:presLayoutVars>
      </dgm:prSet>
      <dgm:spPr>
        <a:prstGeom prst="roundRect">
          <a:avLst/>
        </a:prstGeom>
      </dgm:spPr>
      <dgm:t>
        <a:bodyPr/>
        <a:lstStyle/>
        <a:p>
          <a:endParaRPr lang="en-US"/>
        </a:p>
      </dgm:t>
    </dgm:pt>
    <dgm:pt modelId="{7092769A-F6C5-4856-BA13-EA677060E2B0}" type="pres">
      <dgm:prSet presAssocID="{B06FCE2C-0270-4781-8583-4648B2CCB93D}" presName="sibTrans" presStyleCnt="0"/>
      <dgm:spPr/>
    </dgm:pt>
    <dgm:pt modelId="{ED84EB6D-63CB-4765-B084-917AD0101D38}" type="pres">
      <dgm:prSet presAssocID="{80B45AB0-4A07-419D-B5A2-D999263884DA}" presName="textNode" presStyleLbl="node1" presStyleIdx="4" presStyleCnt="9" custScaleX="20383" custScaleY="97699" custLinFactX="-101185" custLinFactNeighborX="-200000" custLinFactNeighborY="-1220">
        <dgm:presLayoutVars>
          <dgm:bulletEnabled val="1"/>
        </dgm:presLayoutVars>
      </dgm:prSet>
      <dgm:spPr>
        <a:prstGeom prst="roundRect">
          <a:avLst/>
        </a:prstGeom>
      </dgm:spPr>
      <dgm:t>
        <a:bodyPr/>
        <a:lstStyle/>
        <a:p>
          <a:endParaRPr lang="en-US"/>
        </a:p>
      </dgm:t>
    </dgm:pt>
    <dgm:pt modelId="{8456F0C0-74EE-43DB-9BF8-DE76C8EF8935}" type="pres">
      <dgm:prSet presAssocID="{1AF1A7C0-F4DB-4B43-A8E9-0E28EA4E27A7}" presName="sibTrans" presStyleCnt="0"/>
      <dgm:spPr/>
    </dgm:pt>
    <dgm:pt modelId="{768181FB-AC76-45AC-9A05-4DFEF8128EDB}" type="pres">
      <dgm:prSet presAssocID="{B15354E0-D6BF-4266-874F-93899DA6D75B}" presName="textNode" presStyleLbl="node1" presStyleIdx="5" presStyleCnt="9" custScaleX="21220" custScaleY="97699" custLinFactX="-94926" custLinFactNeighborX="-100000" custLinFactNeighborY="0">
        <dgm:presLayoutVars>
          <dgm:bulletEnabled val="1"/>
        </dgm:presLayoutVars>
      </dgm:prSet>
      <dgm:spPr>
        <a:prstGeom prst="roundRect">
          <a:avLst/>
        </a:prstGeom>
      </dgm:spPr>
      <dgm:t>
        <a:bodyPr/>
        <a:lstStyle/>
        <a:p>
          <a:endParaRPr lang="en-US"/>
        </a:p>
      </dgm:t>
    </dgm:pt>
    <dgm:pt modelId="{86C01A82-A205-4728-A273-696D948F5118}" type="pres">
      <dgm:prSet presAssocID="{33FB3331-0173-4840-A8A4-87EA68717B21}" presName="sibTrans" presStyleCnt="0"/>
      <dgm:spPr/>
    </dgm:pt>
    <dgm:pt modelId="{61443C63-2CEA-43D0-9398-B2298FA15466}" type="pres">
      <dgm:prSet presAssocID="{3C1774F5-A65A-4A1B-8E7C-42B369A7673F}" presName="textNode" presStyleLbl="node1" presStyleIdx="6" presStyleCnt="9" custScaleX="21239" custScaleY="90713" custLinFactX="-16804" custLinFactNeighborX="-100000" custLinFactNeighborY="0">
        <dgm:presLayoutVars>
          <dgm:bulletEnabled val="1"/>
        </dgm:presLayoutVars>
      </dgm:prSet>
      <dgm:spPr>
        <a:prstGeom prst="roundRect">
          <a:avLst/>
        </a:prstGeom>
      </dgm:spPr>
      <dgm:t>
        <a:bodyPr/>
        <a:lstStyle/>
        <a:p>
          <a:endParaRPr lang="en-US"/>
        </a:p>
      </dgm:t>
    </dgm:pt>
    <dgm:pt modelId="{BF2BAA93-CF82-4346-B357-E2CDC9070EFE}" type="pres">
      <dgm:prSet presAssocID="{6DC79522-48BB-487B-B18B-936BADFC4E6F}" presName="sibTrans" presStyleCnt="0"/>
      <dgm:spPr/>
    </dgm:pt>
    <dgm:pt modelId="{33C2EF0E-C8ED-4E86-9516-F7DF81BA99AB}" type="pres">
      <dgm:prSet presAssocID="{58739A3A-88CD-4EB4-A4AF-67CE88268FF3}" presName="textNode" presStyleLbl="node1" presStyleIdx="7" presStyleCnt="9" custScaleX="23334" custScaleY="97852" custLinFactX="-92583" custLinFactNeighborX="-100000" custLinFactNeighborY="0">
        <dgm:presLayoutVars>
          <dgm:bulletEnabled val="1"/>
        </dgm:presLayoutVars>
      </dgm:prSet>
      <dgm:spPr>
        <a:prstGeom prst="roundRect">
          <a:avLst/>
        </a:prstGeom>
      </dgm:spPr>
      <dgm:t>
        <a:bodyPr/>
        <a:lstStyle/>
        <a:p>
          <a:endParaRPr lang="en-US"/>
        </a:p>
      </dgm:t>
    </dgm:pt>
    <dgm:pt modelId="{D1CFF35B-3B83-4D94-AF0B-64F92F8A89C6}" type="pres">
      <dgm:prSet presAssocID="{21A828E6-AE99-40BD-9130-6913535A2AF5}" presName="sibTrans" presStyleCnt="0"/>
      <dgm:spPr/>
    </dgm:pt>
    <dgm:pt modelId="{A8518EEB-0ACD-4FAF-9568-18041FD7C072}" type="pres">
      <dgm:prSet presAssocID="{BFAE23D6-8B28-4340-BAE3-DD2C293E8D69}" presName="textNode" presStyleLbl="node1" presStyleIdx="8" presStyleCnt="9" custScaleX="20903" custScaleY="91308" custLinFactX="-20260" custLinFactNeighborX="-100000" custLinFactNeighborY="0">
        <dgm:presLayoutVars>
          <dgm:bulletEnabled val="1"/>
        </dgm:presLayoutVars>
      </dgm:prSet>
      <dgm:spPr>
        <a:prstGeom prst="roundRect">
          <a:avLst/>
        </a:prstGeom>
      </dgm:spPr>
      <dgm:t>
        <a:bodyPr/>
        <a:lstStyle/>
        <a:p>
          <a:endParaRPr lang="en-US"/>
        </a:p>
      </dgm:t>
    </dgm:pt>
  </dgm:ptLst>
  <dgm:cxnLst>
    <dgm:cxn modelId="{95A6F16B-AD40-489D-957A-EE3E4CED4E74}" srcId="{699A1AA0-2806-47A6-AB36-0712EF071997}" destId="{FCA95153-445E-4B91-99E0-78F3733BDF45}" srcOrd="2" destOrd="0" parTransId="{A301246F-7538-4B2B-A24A-C08DFC702EDE}" sibTransId="{BCA3E0F1-9372-4DAF-8FA8-83FF0A3764B8}"/>
    <dgm:cxn modelId="{FBE2A5E6-424A-4791-A9F6-868C1DC4B430}" type="presOf" srcId="{3CE6A47B-B736-4B71-A7F0-0694B778FB32}" destId="{B3FBB33D-88FF-420A-9621-FC1C1207BCE6}" srcOrd="0" destOrd="0" presId="urn:microsoft.com/office/officeart/2005/8/layout/hProcess9"/>
    <dgm:cxn modelId="{B1F8A748-E3EE-40DC-8629-13B85F2975D9}" srcId="{699A1AA0-2806-47A6-AB36-0712EF071997}" destId="{B15354E0-D6BF-4266-874F-93899DA6D75B}" srcOrd="5" destOrd="0" parTransId="{D310FF06-C4E1-438A-B551-FF5EBF5D84E4}" sibTransId="{33FB3331-0173-4840-A8A4-87EA68717B21}"/>
    <dgm:cxn modelId="{3E2A02FA-8B68-4E64-882B-DA157D7449EC}" srcId="{699A1AA0-2806-47A6-AB36-0712EF071997}" destId="{58739A3A-88CD-4EB4-A4AF-67CE88268FF3}" srcOrd="7" destOrd="0" parTransId="{DF5EFCA1-29D6-4BD9-932A-C76F407E741D}" sibTransId="{21A828E6-AE99-40BD-9130-6913535A2AF5}"/>
    <dgm:cxn modelId="{501F756D-A4CD-4BB8-AE5D-B30BEFF7B71B}" type="presOf" srcId="{3C1774F5-A65A-4A1B-8E7C-42B369A7673F}" destId="{61443C63-2CEA-43D0-9398-B2298FA15466}" srcOrd="0" destOrd="0" presId="urn:microsoft.com/office/officeart/2005/8/layout/hProcess9"/>
    <dgm:cxn modelId="{2BA05D73-1C51-496B-AAF2-1C61C1B16C7A}" srcId="{699A1AA0-2806-47A6-AB36-0712EF071997}" destId="{3C1774F5-A65A-4A1B-8E7C-42B369A7673F}" srcOrd="6" destOrd="0" parTransId="{E7D26E8E-8D57-4C8C-8F90-CA282C6AA643}" sibTransId="{6DC79522-48BB-487B-B18B-936BADFC4E6F}"/>
    <dgm:cxn modelId="{82242E36-343F-4BA8-A6BE-445579D6717F}" type="presOf" srcId="{BFAE23D6-8B28-4340-BAE3-DD2C293E8D69}" destId="{A8518EEB-0ACD-4FAF-9568-18041FD7C072}" srcOrd="0" destOrd="0" presId="urn:microsoft.com/office/officeart/2005/8/layout/hProcess9"/>
    <dgm:cxn modelId="{04F3D28B-179F-4D90-8E48-66649C56988D}" srcId="{699A1AA0-2806-47A6-AB36-0712EF071997}" destId="{385F40A9-B62F-4E47-AD92-FFDDF8F720FA}" srcOrd="3" destOrd="0" parTransId="{0D4AC2EE-D2E0-460F-8303-6912EBC8E4F8}" sibTransId="{B06FCE2C-0270-4781-8583-4648B2CCB93D}"/>
    <dgm:cxn modelId="{7204AD0E-B521-4255-9918-17B117B9277C}" type="presOf" srcId="{4A00CAD6-72C9-4F82-910B-1C6C25ADE259}" destId="{8713DB1C-A463-493E-A28D-9D584B48B7F2}" srcOrd="0" destOrd="0" presId="urn:microsoft.com/office/officeart/2005/8/layout/hProcess9"/>
    <dgm:cxn modelId="{689C4443-3609-4C6D-ACBA-AB0440FE43EB}" srcId="{699A1AA0-2806-47A6-AB36-0712EF071997}" destId="{4A00CAD6-72C9-4F82-910B-1C6C25ADE259}" srcOrd="1" destOrd="0" parTransId="{859B551D-3E8D-4E7B-8CC7-67A0669DC795}" sibTransId="{8E757146-0F1E-495B-98C3-19FE2667F3B3}"/>
    <dgm:cxn modelId="{F3137E7C-0F8E-4B79-99C3-532FAF238C81}" srcId="{699A1AA0-2806-47A6-AB36-0712EF071997}" destId="{BFAE23D6-8B28-4340-BAE3-DD2C293E8D69}" srcOrd="8" destOrd="0" parTransId="{743A4F8D-5DC9-4BC5-BE09-34B29FE1D2D6}" sibTransId="{BBB00908-76FD-48BB-AEDD-ACEF395F59FE}"/>
    <dgm:cxn modelId="{3B575239-6EBA-4642-AC0A-DD08707979D8}" type="presOf" srcId="{385F40A9-B62F-4E47-AD92-FFDDF8F720FA}" destId="{71C00F5A-7930-4951-8B95-6408F52E1902}" srcOrd="0" destOrd="0" presId="urn:microsoft.com/office/officeart/2005/8/layout/hProcess9"/>
    <dgm:cxn modelId="{7A7DD7A0-9BB6-4BEF-B216-E841148700CE}" type="presOf" srcId="{B15354E0-D6BF-4266-874F-93899DA6D75B}" destId="{768181FB-AC76-45AC-9A05-4DFEF8128EDB}" srcOrd="0" destOrd="0" presId="urn:microsoft.com/office/officeart/2005/8/layout/hProcess9"/>
    <dgm:cxn modelId="{BAACA4D2-5FA5-40BA-AA98-D364A01F4305}" srcId="{699A1AA0-2806-47A6-AB36-0712EF071997}" destId="{80B45AB0-4A07-419D-B5A2-D999263884DA}" srcOrd="4" destOrd="0" parTransId="{1BAE56D5-4819-4AE8-A4A6-68C4BACA04C5}" sibTransId="{1AF1A7C0-F4DB-4B43-A8E9-0E28EA4E27A7}"/>
    <dgm:cxn modelId="{A2CA1759-3E9B-48E6-90BC-80B7E13C60C2}" type="presOf" srcId="{699A1AA0-2806-47A6-AB36-0712EF071997}" destId="{3987AA8D-9136-43B2-863A-E11D556E221A}" srcOrd="0" destOrd="0" presId="urn:microsoft.com/office/officeart/2005/8/layout/hProcess9"/>
    <dgm:cxn modelId="{87BD644F-32FB-42B7-8BB4-57301AECDBA6}" type="presOf" srcId="{58739A3A-88CD-4EB4-A4AF-67CE88268FF3}" destId="{33C2EF0E-C8ED-4E86-9516-F7DF81BA99AB}" srcOrd="0" destOrd="0" presId="urn:microsoft.com/office/officeart/2005/8/layout/hProcess9"/>
    <dgm:cxn modelId="{17FF3D09-C901-409E-ABB7-E8953AB090CA}" srcId="{699A1AA0-2806-47A6-AB36-0712EF071997}" destId="{3CE6A47B-B736-4B71-A7F0-0694B778FB32}" srcOrd="0" destOrd="0" parTransId="{37715365-D704-4A84-AC86-17BEBF0422FF}" sibTransId="{BA826B50-2283-4F6F-B402-1AF557CF4B25}"/>
    <dgm:cxn modelId="{7F413073-946F-44CB-A015-DD4C5BE31108}" type="presOf" srcId="{80B45AB0-4A07-419D-B5A2-D999263884DA}" destId="{ED84EB6D-63CB-4765-B084-917AD0101D38}" srcOrd="0" destOrd="0" presId="urn:microsoft.com/office/officeart/2005/8/layout/hProcess9"/>
    <dgm:cxn modelId="{11C3B53D-EB0E-41AF-BB63-ADF76DE5CEF4}" type="presOf" srcId="{FCA95153-445E-4B91-99E0-78F3733BDF45}" destId="{BBBCD454-D938-4E0C-9556-52C75A86BF4C}" srcOrd="0" destOrd="0" presId="urn:microsoft.com/office/officeart/2005/8/layout/hProcess9"/>
    <dgm:cxn modelId="{D209C3E5-7002-4374-A0CD-AF6270238E87}" type="presParOf" srcId="{3987AA8D-9136-43B2-863A-E11D556E221A}" destId="{13E7014B-9DBB-42C5-8938-5B95B9FC849B}" srcOrd="0" destOrd="0" presId="urn:microsoft.com/office/officeart/2005/8/layout/hProcess9"/>
    <dgm:cxn modelId="{F086403F-0795-431C-AC23-469C6404D267}" type="presParOf" srcId="{3987AA8D-9136-43B2-863A-E11D556E221A}" destId="{ABFF6EBB-002D-4677-890C-A44057938B65}" srcOrd="1" destOrd="0" presId="urn:microsoft.com/office/officeart/2005/8/layout/hProcess9"/>
    <dgm:cxn modelId="{73D1DE45-2C4F-4CF6-83EF-9C6781C45EF2}" type="presParOf" srcId="{ABFF6EBB-002D-4677-890C-A44057938B65}" destId="{B3FBB33D-88FF-420A-9621-FC1C1207BCE6}" srcOrd="0" destOrd="0" presId="urn:microsoft.com/office/officeart/2005/8/layout/hProcess9"/>
    <dgm:cxn modelId="{02714B8C-0F17-4F89-9461-948E92305255}" type="presParOf" srcId="{ABFF6EBB-002D-4677-890C-A44057938B65}" destId="{B8380D87-8A97-4EE5-8A2F-AD2FC2A66350}" srcOrd="1" destOrd="0" presId="urn:microsoft.com/office/officeart/2005/8/layout/hProcess9"/>
    <dgm:cxn modelId="{2C87287F-6F7C-4454-8748-6B1070D212FA}" type="presParOf" srcId="{ABFF6EBB-002D-4677-890C-A44057938B65}" destId="{8713DB1C-A463-493E-A28D-9D584B48B7F2}" srcOrd="2" destOrd="0" presId="urn:microsoft.com/office/officeart/2005/8/layout/hProcess9"/>
    <dgm:cxn modelId="{BA4CF76F-F89B-4E82-9D2B-7D6D950BCF0D}" type="presParOf" srcId="{ABFF6EBB-002D-4677-890C-A44057938B65}" destId="{36E5FEBF-ECB9-4E1D-B25B-805952D06BDF}" srcOrd="3" destOrd="0" presId="urn:microsoft.com/office/officeart/2005/8/layout/hProcess9"/>
    <dgm:cxn modelId="{2B3642F8-886E-4F05-80CF-B7F4D6DA68FF}" type="presParOf" srcId="{ABFF6EBB-002D-4677-890C-A44057938B65}" destId="{BBBCD454-D938-4E0C-9556-52C75A86BF4C}" srcOrd="4" destOrd="0" presId="urn:microsoft.com/office/officeart/2005/8/layout/hProcess9"/>
    <dgm:cxn modelId="{D7A37178-6979-41EE-9BCF-7CF8AE08F0AA}" type="presParOf" srcId="{ABFF6EBB-002D-4677-890C-A44057938B65}" destId="{7CBD6069-5C6D-473E-BB71-27AB9DAA0DD1}" srcOrd="5" destOrd="0" presId="urn:microsoft.com/office/officeart/2005/8/layout/hProcess9"/>
    <dgm:cxn modelId="{D921BE64-CB88-4354-8A27-129C06CE21D7}" type="presParOf" srcId="{ABFF6EBB-002D-4677-890C-A44057938B65}" destId="{71C00F5A-7930-4951-8B95-6408F52E1902}" srcOrd="6" destOrd="0" presId="urn:microsoft.com/office/officeart/2005/8/layout/hProcess9"/>
    <dgm:cxn modelId="{3F9AC74E-02E0-4AEC-8168-95580F01AA5A}" type="presParOf" srcId="{ABFF6EBB-002D-4677-890C-A44057938B65}" destId="{7092769A-F6C5-4856-BA13-EA677060E2B0}" srcOrd="7" destOrd="0" presId="urn:microsoft.com/office/officeart/2005/8/layout/hProcess9"/>
    <dgm:cxn modelId="{02DF4250-823E-4234-B1F0-305A6290788F}" type="presParOf" srcId="{ABFF6EBB-002D-4677-890C-A44057938B65}" destId="{ED84EB6D-63CB-4765-B084-917AD0101D38}" srcOrd="8" destOrd="0" presId="urn:microsoft.com/office/officeart/2005/8/layout/hProcess9"/>
    <dgm:cxn modelId="{2D149020-DC0B-4D56-90E3-6C6A37D98013}" type="presParOf" srcId="{ABFF6EBB-002D-4677-890C-A44057938B65}" destId="{8456F0C0-74EE-43DB-9BF8-DE76C8EF8935}" srcOrd="9" destOrd="0" presId="urn:microsoft.com/office/officeart/2005/8/layout/hProcess9"/>
    <dgm:cxn modelId="{DAFDEC36-1C77-4B86-91B4-C7742F2C0B92}" type="presParOf" srcId="{ABFF6EBB-002D-4677-890C-A44057938B65}" destId="{768181FB-AC76-45AC-9A05-4DFEF8128EDB}" srcOrd="10" destOrd="0" presId="urn:microsoft.com/office/officeart/2005/8/layout/hProcess9"/>
    <dgm:cxn modelId="{5FB4F31B-4E02-4418-98CD-7C82384926E0}" type="presParOf" srcId="{ABFF6EBB-002D-4677-890C-A44057938B65}" destId="{86C01A82-A205-4728-A273-696D948F5118}" srcOrd="11" destOrd="0" presId="urn:microsoft.com/office/officeart/2005/8/layout/hProcess9"/>
    <dgm:cxn modelId="{E62FA7F6-FFD4-4444-B5E8-6CDBCBC88618}" type="presParOf" srcId="{ABFF6EBB-002D-4677-890C-A44057938B65}" destId="{61443C63-2CEA-43D0-9398-B2298FA15466}" srcOrd="12" destOrd="0" presId="urn:microsoft.com/office/officeart/2005/8/layout/hProcess9"/>
    <dgm:cxn modelId="{CFAFBAF7-CC85-46FC-B6B7-D87CC02D7E60}" type="presParOf" srcId="{ABFF6EBB-002D-4677-890C-A44057938B65}" destId="{BF2BAA93-CF82-4346-B357-E2CDC9070EFE}" srcOrd="13" destOrd="0" presId="urn:microsoft.com/office/officeart/2005/8/layout/hProcess9"/>
    <dgm:cxn modelId="{D452764A-9FD9-4CE3-8501-FFC666F7AABA}" type="presParOf" srcId="{ABFF6EBB-002D-4677-890C-A44057938B65}" destId="{33C2EF0E-C8ED-4E86-9516-F7DF81BA99AB}" srcOrd="14" destOrd="0" presId="urn:microsoft.com/office/officeart/2005/8/layout/hProcess9"/>
    <dgm:cxn modelId="{2C101747-F8AC-4AB1-8766-067ADD609E78}" type="presParOf" srcId="{ABFF6EBB-002D-4677-890C-A44057938B65}" destId="{D1CFF35B-3B83-4D94-AF0B-64F92F8A89C6}" srcOrd="15" destOrd="0" presId="urn:microsoft.com/office/officeart/2005/8/layout/hProcess9"/>
    <dgm:cxn modelId="{87FE91CE-B68B-465F-B9C7-69C52AB76406}" type="presParOf" srcId="{ABFF6EBB-002D-4677-890C-A44057938B65}" destId="{A8518EEB-0ACD-4FAF-9568-18041FD7C072}" srcOrd="1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014B-9DBB-42C5-8938-5B95B9FC849B}">
      <dsp:nvSpPr>
        <dsp:cNvPr id="0" name=""/>
        <dsp:cNvSpPr/>
      </dsp:nvSpPr>
      <dsp:spPr>
        <a:xfrm>
          <a:off x="4" y="0"/>
          <a:ext cx="8534395" cy="3660045"/>
        </a:xfrm>
        <a:prstGeom prst="rightArrow">
          <a:avLst/>
        </a:prstGeom>
        <a:solidFill>
          <a:srgbClr val="00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3FBB33D-88FF-420A-9621-FC1C1207BCE6}">
      <dsp:nvSpPr>
        <dsp:cNvPr id="0" name=""/>
        <dsp:cNvSpPr/>
      </dsp:nvSpPr>
      <dsp:spPr>
        <a:xfrm>
          <a:off x="0" y="1096996"/>
          <a:ext cx="796887" cy="1466052"/>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WIOA</a:t>
          </a:r>
        </a:p>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July 2014 Enacted</a:t>
          </a:r>
          <a:endParaRPr lang="en-US" sz="800" b="1" kern="1200" dirty="0">
            <a:solidFill>
              <a:srgbClr val="FF0000"/>
            </a:solidFill>
            <a:latin typeface="Arial Narrow" panose="020B0606020202030204" pitchFamily="34" charset="0"/>
            <a:ea typeface="+mn-ea"/>
            <a:cs typeface="+mn-cs"/>
          </a:endParaRPr>
        </a:p>
      </dsp:txBody>
      <dsp:txXfrm>
        <a:off x="38901" y="1135897"/>
        <a:ext cx="719085" cy="1388250"/>
      </dsp:txXfrm>
    </dsp:sp>
    <dsp:sp modelId="{8713DB1C-A463-493E-A28D-9D584B48B7F2}">
      <dsp:nvSpPr>
        <dsp:cNvPr id="0" name=""/>
        <dsp:cNvSpPr/>
      </dsp:nvSpPr>
      <dsp:spPr>
        <a:xfrm>
          <a:off x="1929565" y="1109388"/>
          <a:ext cx="915800" cy="1441267"/>
        </a:xfrm>
        <a:prstGeom prst="roundRect">
          <a:avLst/>
        </a:prstGeo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Combined</a:t>
          </a:r>
          <a:br>
            <a:rPr lang="en-US" sz="800" b="1" kern="1200" dirty="0" smtClean="0">
              <a:solidFill>
                <a:schemeClr val="bg1"/>
              </a:solidFill>
              <a:latin typeface="Arial Narrow" panose="020B0606020202030204" pitchFamily="34" charset="0"/>
              <a:ea typeface="+mn-ea"/>
              <a:cs typeface="+mn-cs"/>
            </a:rPr>
          </a:br>
          <a:r>
            <a:rPr lang="en-US" sz="800" b="1" kern="1200" dirty="0" smtClean="0">
              <a:solidFill>
                <a:schemeClr val="bg1"/>
              </a:solidFill>
              <a:latin typeface="Arial Narrow" panose="020B0606020202030204" pitchFamily="34" charset="0"/>
              <a:ea typeface="+mn-ea"/>
              <a:cs typeface="+mn-cs"/>
            </a:rPr>
            <a:t>State Plan </a:t>
          </a:r>
          <a:br>
            <a:rPr lang="en-US" sz="800" b="1" kern="1200" dirty="0" smtClean="0">
              <a:solidFill>
                <a:schemeClr val="bg1"/>
              </a:solidFill>
              <a:latin typeface="Arial Narrow" panose="020B0606020202030204" pitchFamily="34" charset="0"/>
              <a:ea typeface="+mn-ea"/>
              <a:cs typeface="+mn-cs"/>
            </a:rPr>
          </a:br>
          <a:r>
            <a:rPr lang="en-US" sz="800" b="1" i="1" kern="1200" dirty="0" smtClean="0">
              <a:solidFill>
                <a:schemeClr val="bg1"/>
              </a:solidFill>
              <a:latin typeface="Arial Narrow" panose="020B0606020202030204" pitchFamily="34" charset="0"/>
              <a:ea typeface="+mn-ea"/>
              <a:cs typeface="+mn-cs"/>
            </a:rPr>
            <a:t>Draft</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November 2015 </a:t>
          </a:r>
          <a:r>
            <a:rPr lang="en-US" sz="700" b="1" kern="1200" dirty="0" smtClean="0">
              <a:solidFill>
                <a:schemeClr val="bg1"/>
              </a:solidFill>
              <a:latin typeface="Arial Narrow" panose="020B0606020202030204" pitchFamily="34" charset="0"/>
              <a:ea typeface="+mn-ea"/>
              <a:cs typeface="+mn-cs"/>
            </a:rPr>
            <a:t> </a:t>
          </a:r>
        </a:p>
      </dsp:txBody>
      <dsp:txXfrm>
        <a:off x="1974271" y="1154094"/>
        <a:ext cx="826388" cy="1351855"/>
      </dsp:txXfrm>
    </dsp:sp>
    <dsp:sp modelId="{BBBCD454-D938-4E0C-9556-52C75A86BF4C}">
      <dsp:nvSpPr>
        <dsp:cNvPr id="0" name=""/>
        <dsp:cNvSpPr/>
      </dsp:nvSpPr>
      <dsp:spPr>
        <a:xfrm>
          <a:off x="3970118" y="1148573"/>
          <a:ext cx="1010635" cy="1362898"/>
        </a:xfrm>
        <a:prstGeom prst="roundRect">
          <a:avLst/>
        </a:prstGeom>
        <a:solidFill>
          <a:srgbClr val="FF0000">
            <a:alpha val="7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Implementation Phase:</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Technical Assistance &amp; WIOA State Policy Guidance for local areas</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April, 2016 – </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On-going</a:t>
          </a:r>
        </a:p>
      </dsp:txBody>
      <dsp:txXfrm>
        <a:off x="4019453" y="1197908"/>
        <a:ext cx="911965" cy="1264228"/>
      </dsp:txXfrm>
    </dsp:sp>
    <dsp:sp modelId="{71C00F5A-7930-4951-8B95-6408F52E1902}">
      <dsp:nvSpPr>
        <dsp:cNvPr id="0" name=""/>
        <dsp:cNvSpPr/>
      </dsp:nvSpPr>
      <dsp:spPr>
        <a:xfrm>
          <a:off x="5882286" y="1184529"/>
          <a:ext cx="877953" cy="1290985"/>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solidFill>
                <a:schemeClr val="bg1"/>
              </a:solidFill>
              <a:latin typeface="Arial Narrow" panose="020B0606020202030204" pitchFamily="34" charset="0"/>
              <a:ea typeface="+mn-ea"/>
              <a:cs typeface="+mn-cs"/>
            </a:rPr>
            <a:t>Lead Operator</a:t>
          </a:r>
        </a:p>
        <a:p>
          <a:pPr lvl="0" algn="ctr" defTabSz="355600">
            <a:lnSpc>
              <a:spcPct val="90000"/>
            </a:lnSpc>
            <a:spcBef>
              <a:spcPct val="0"/>
            </a:spcBef>
            <a:spcAft>
              <a:spcPct val="35000"/>
            </a:spcAft>
          </a:pPr>
          <a:r>
            <a:rPr lang="en-US" sz="800" b="0" kern="1200" dirty="0" smtClean="0">
              <a:solidFill>
                <a:schemeClr val="bg1"/>
              </a:solidFill>
              <a:latin typeface="Arial Narrow" panose="020B0606020202030204" pitchFamily="34" charset="0"/>
              <a:ea typeface="+mn-ea"/>
              <a:cs typeface="+mn-cs"/>
            </a:rPr>
            <a:t>In Place</a:t>
          </a:r>
        </a:p>
        <a:p>
          <a:pPr lvl="0" algn="ctr" defTabSz="355600">
            <a:lnSpc>
              <a:spcPct val="90000"/>
            </a:lnSpc>
            <a:spcBef>
              <a:spcPct val="0"/>
            </a:spcBef>
            <a:spcAft>
              <a:spcPct val="35000"/>
            </a:spcAft>
          </a:pPr>
          <a:r>
            <a:rPr lang="en-US" sz="800" b="0" kern="1200" dirty="0" smtClean="0">
              <a:solidFill>
                <a:schemeClr val="bg1"/>
              </a:solidFill>
              <a:latin typeface="Arial Narrow" panose="020B0606020202030204" pitchFamily="34" charset="0"/>
              <a:ea typeface="+mn-ea"/>
              <a:cs typeface="+mn-cs"/>
            </a:rPr>
            <a:t>Local Signed</a:t>
          </a:r>
        </a:p>
        <a:p>
          <a:pPr lvl="0" algn="ctr" defTabSz="355600">
            <a:lnSpc>
              <a:spcPct val="90000"/>
            </a:lnSpc>
            <a:spcBef>
              <a:spcPct val="0"/>
            </a:spcBef>
            <a:spcAft>
              <a:spcPct val="35000"/>
            </a:spcAft>
          </a:pPr>
          <a:r>
            <a:rPr lang="en-US" sz="800" b="0" kern="1200" dirty="0" smtClean="0">
              <a:solidFill>
                <a:schemeClr val="bg1"/>
              </a:solidFill>
              <a:latin typeface="Arial Narrow" panose="020B0606020202030204" pitchFamily="34" charset="0"/>
              <a:ea typeface="+mn-ea"/>
              <a:cs typeface="+mn-cs"/>
            </a:rPr>
            <a:t>Umbrella </a:t>
          </a:r>
        </a:p>
        <a:p>
          <a:pPr lvl="0" algn="ctr" defTabSz="355600">
            <a:lnSpc>
              <a:spcPct val="90000"/>
            </a:lnSpc>
            <a:spcBef>
              <a:spcPct val="0"/>
            </a:spcBef>
            <a:spcAft>
              <a:spcPct val="35000"/>
            </a:spcAft>
          </a:pPr>
          <a:r>
            <a:rPr lang="en-US" sz="800" b="0" kern="1200" dirty="0" smtClean="0">
              <a:solidFill>
                <a:schemeClr val="bg1"/>
              </a:solidFill>
              <a:latin typeface="Arial Narrow" panose="020B0606020202030204" pitchFamily="34" charset="0"/>
              <a:ea typeface="+mn-ea"/>
              <a:cs typeface="+mn-cs"/>
            </a:rPr>
            <a:t>MOU </a:t>
          </a:r>
        </a:p>
        <a:p>
          <a:pPr lvl="0" algn="ctr" defTabSz="355600">
            <a:lnSpc>
              <a:spcPct val="90000"/>
            </a:lnSpc>
            <a:spcBef>
              <a:spcPct val="0"/>
            </a:spcBef>
            <a:spcAft>
              <a:spcPct val="35000"/>
            </a:spcAft>
          </a:pPr>
          <a:r>
            <a:rPr lang="en-US" sz="800" b="0" kern="1200" dirty="0" smtClean="0">
              <a:solidFill>
                <a:schemeClr val="bg1"/>
              </a:solidFill>
              <a:latin typeface="Arial Narrow" panose="020B0606020202030204" pitchFamily="34" charset="0"/>
              <a:ea typeface="+mn-ea"/>
              <a:cs typeface="+mn-cs"/>
            </a:rPr>
            <a:t>July 1, 2017</a:t>
          </a:r>
          <a:endParaRPr lang="en-US" sz="800" b="0" kern="1200" dirty="0">
            <a:solidFill>
              <a:schemeClr val="bg1"/>
            </a:solidFill>
            <a:latin typeface="Arial Narrow" panose="020B0606020202030204" pitchFamily="34" charset="0"/>
            <a:ea typeface="+mn-ea"/>
            <a:cs typeface="+mn-cs"/>
          </a:endParaRPr>
        </a:p>
      </dsp:txBody>
      <dsp:txXfrm>
        <a:off x="5925144" y="1227387"/>
        <a:ext cx="792237" cy="1205269"/>
      </dsp:txXfrm>
    </dsp:sp>
    <dsp:sp modelId="{ED84EB6D-63CB-4765-B084-917AD0101D38}">
      <dsp:nvSpPr>
        <dsp:cNvPr id="0" name=""/>
        <dsp:cNvSpPr/>
      </dsp:nvSpPr>
      <dsp:spPr>
        <a:xfrm>
          <a:off x="0" y="1096996"/>
          <a:ext cx="811174" cy="143033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bg1"/>
              </a:solidFill>
              <a:latin typeface="Arial Narrow" panose="020B0606020202030204" pitchFamily="34" charset="0"/>
              <a:ea typeface="+mn-ea"/>
              <a:cs typeface="+mn-cs"/>
            </a:rPr>
            <a:t> </a:t>
          </a:r>
          <a:r>
            <a:rPr lang="en-US" sz="800" b="1" kern="1200" dirty="0" smtClean="0">
              <a:solidFill>
                <a:schemeClr val="bg1"/>
              </a:solidFill>
              <a:latin typeface="Arial Narrow" panose="020B0606020202030204" pitchFamily="34" charset="0"/>
              <a:ea typeface="+mn-ea"/>
              <a:cs typeface="+mn-cs"/>
            </a:rPr>
            <a:t>MWIB</a:t>
          </a:r>
        </a:p>
        <a:p>
          <a:pPr lvl="0" algn="ctr" defTabSz="2667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Establishes</a:t>
          </a:r>
        </a:p>
        <a:p>
          <a:pPr lvl="0" algn="ctr" defTabSz="2667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WIOA Steering Committee</a:t>
          </a:r>
        </a:p>
        <a:p>
          <a:pPr lvl="0" algn="ctr" defTabSz="2667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October, 2014</a:t>
          </a:r>
        </a:p>
        <a:p>
          <a:pPr lvl="0" algn="ctr" defTabSz="2667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Steering Committee &amp;</a:t>
          </a:r>
        </a:p>
        <a:p>
          <a:pPr lvl="0" algn="ctr" defTabSz="2667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Workgroups</a:t>
          </a:r>
        </a:p>
        <a:p>
          <a:pPr lvl="0" algn="ctr" defTabSz="2667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October, 2014 – November, 2015</a:t>
          </a:r>
        </a:p>
      </dsp:txBody>
      <dsp:txXfrm>
        <a:off x="39598" y="1136594"/>
        <a:ext cx="731978" cy="1351134"/>
      </dsp:txXfrm>
    </dsp:sp>
    <dsp:sp modelId="{768181FB-AC76-45AC-9A05-4DFEF8128EDB}">
      <dsp:nvSpPr>
        <dsp:cNvPr id="0" name=""/>
        <dsp:cNvSpPr/>
      </dsp:nvSpPr>
      <dsp:spPr>
        <a:xfrm>
          <a:off x="970585" y="1114857"/>
          <a:ext cx="844484" cy="143033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smtClean="0">
              <a:solidFill>
                <a:srgbClr val="FF0000"/>
              </a:solidFill>
              <a:latin typeface="Arial"/>
              <a:ea typeface="+mn-ea"/>
              <a:cs typeface="+mn-cs"/>
            </a:rPr>
            <a:t> </a:t>
          </a:r>
          <a:r>
            <a:rPr lang="en-US" sz="800" b="1" kern="1200" dirty="0" smtClean="0">
              <a:solidFill>
                <a:schemeClr val="bg1"/>
              </a:solidFill>
              <a:latin typeface="Arial Narrow" panose="020B0606020202030204" pitchFamily="34" charset="0"/>
              <a:ea typeface="+mn-ea"/>
              <a:cs typeface="+mn-cs"/>
            </a:rPr>
            <a:t>Provisions</a:t>
          </a:r>
        </a:p>
        <a:p>
          <a:pPr lvl="0" algn="ctr" defTabSz="31115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Take  Effect</a:t>
          </a:r>
        </a:p>
        <a:p>
          <a:pPr lvl="0" algn="ctr" defTabSz="31115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July 2015</a:t>
          </a:r>
        </a:p>
        <a:p>
          <a:pPr lvl="0" algn="ctr" defTabSz="31115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*ETPL</a:t>
          </a:r>
        </a:p>
        <a:p>
          <a:pPr lvl="0" algn="ctr" defTabSz="31115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*Eligibility</a:t>
          </a:r>
        </a:p>
      </dsp:txBody>
      <dsp:txXfrm>
        <a:off x="1011809" y="1156081"/>
        <a:ext cx="762036" cy="1347882"/>
      </dsp:txXfrm>
    </dsp:sp>
    <dsp:sp modelId="{61443C63-2CEA-43D0-9398-B2298FA15466}">
      <dsp:nvSpPr>
        <dsp:cNvPr id="0" name=""/>
        <dsp:cNvSpPr/>
      </dsp:nvSpPr>
      <dsp:spPr>
        <a:xfrm>
          <a:off x="5007815" y="1165995"/>
          <a:ext cx="845240" cy="1328054"/>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Final Rules</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Enacted</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August, 2016</a:t>
          </a:r>
          <a:endParaRPr lang="en-US" sz="800" b="1" kern="1200" dirty="0">
            <a:solidFill>
              <a:schemeClr val="bg1"/>
            </a:solidFill>
            <a:latin typeface="Arial Narrow" panose="020B0606020202030204" pitchFamily="34" charset="0"/>
            <a:ea typeface="+mn-ea"/>
            <a:cs typeface="+mn-cs"/>
          </a:endParaRPr>
        </a:p>
      </dsp:txBody>
      <dsp:txXfrm>
        <a:off x="5049076" y="1207256"/>
        <a:ext cx="762718" cy="1245532"/>
      </dsp:txXfrm>
    </dsp:sp>
    <dsp:sp modelId="{33C2EF0E-C8ED-4E86-9516-F7DF81BA99AB}">
      <dsp:nvSpPr>
        <dsp:cNvPr id="0" name=""/>
        <dsp:cNvSpPr/>
      </dsp:nvSpPr>
      <dsp:spPr>
        <a:xfrm>
          <a:off x="2921058" y="1113737"/>
          <a:ext cx="928614" cy="143257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Submission of Combined State Plan</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March, 3, 2016</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Adjusted</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April 1, 2016</a:t>
          </a:r>
        </a:p>
        <a:p>
          <a:pPr lvl="0" algn="ctr" defTabSz="355600">
            <a:lnSpc>
              <a:spcPct val="90000"/>
            </a:lnSpc>
            <a:spcBef>
              <a:spcPct val="0"/>
            </a:spcBef>
            <a:spcAft>
              <a:spcPct val="35000"/>
            </a:spcAft>
          </a:pPr>
          <a:endParaRPr lang="en-US" sz="800" b="1" kern="1200" dirty="0" smtClean="0">
            <a:solidFill>
              <a:schemeClr val="bg1"/>
            </a:solidFill>
            <a:latin typeface="Arial Narrow" panose="020B0606020202030204" pitchFamily="34" charset="0"/>
            <a:ea typeface="+mn-ea"/>
            <a:cs typeface="+mn-cs"/>
          </a:endParaRP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DOL Final Approval</a:t>
          </a:r>
        </a:p>
        <a:p>
          <a:pPr lvl="0" algn="ctr" defTabSz="355600">
            <a:lnSpc>
              <a:spcPct val="90000"/>
            </a:lnSpc>
            <a:spcBef>
              <a:spcPct val="0"/>
            </a:spcBef>
            <a:spcAft>
              <a:spcPct val="35000"/>
            </a:spcAft>
          </a:pPr>
          <a:r>
            <a:rPr lang="en-US" sz="800" b="1" kern="1200" dirty="0" smtClean="0">
              <a:solidFill>
                <a:schemeClr val="bg1"/>
              </a:solidFill>
              <a:latin typeface="Arial Narrow" panose="020B0606020202030204" pitchFamily="34" charset="0"/>
              <a:ea typeface="+mn-ea"/>
              <a:cs typeface="+mn-cs"/>
            </a:rPr>
            <a:t>October, 2016</a:t>
          </a:r>
          <a:endParaRPr lang="en-US" sz="800" b="1" kern="1200" dirty="0">
            <a:solidFill>
              <a:schemeClr val="bg1"/>
            </a:solidFill>
            <a:latin typeface="Arial Narrow" panose="020B0606020202030204" pitchFamily="34" charset="0"/>
            <a:ea typeface="+mn-ea"/>
            <a:cs typeface="+mn-cs"/>
          </a:endParaRPr>
        </a:p>
      </dsp:txBody>
      <dsp:txXfrm>
        <a:off x="2966389" y="1159068"/>
        <a:ext cx="837952" cy="1341908"/>
      </dsp:txXfrm>
    </dsp:sp>
    <dsp:sp modelId="{A8518EEB-0ACD-4FAF-9568-18041FD7C072}">
      <dsp:nvSpPr>
        <dsp:cNvPr id="0" name=""/>
        <dsp:cNvSpPr/>
      </dsp:nvSpPr>
      <dsp:spPr>
        <a:xfrm>
          <a:off x="6811637" y="1161639"/>
          <a:ext cx="831869" cy="1336765"/>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bg1"/>
              </a:solidFill>
              <a:latin typeface="Arial Narrow" panose="020B0606020202030204" pitchFamily="34" charset="0"/>
              <a:ea typeface="+mn-ea"/>
              <a:cs typeface="+mn-cs"/>
            </a:rPr>
            <a:t>Policy &amp; Planning in Regional Local Areas</a:t>
          </a:r>
        </a:p>
        <a:p>
          <a:pPr lvl="0" algn="ctr" defTabSz="400050">
            <a:lnSpc>
              <a:spcPct val="90000"/>
            </a:lnSpc>
            <a:spcBef>
              <a:spcPct val="0"/>
            </a:spcBef>
            <a:spcAft>
              <a:spcPct val="35000"/>
            </a:spcAft>
          </a:pPr>
          <a:r>
            <a:rPr lang="en-US" sz="900" b="1" kern="1200" dirty="0" smtClean="0">
              <a:solidFill>
                <a:schemeClr val="bg1"/>
              </a:solidFill>
              <a:latin typeface="Arial Narrow" panose="020B0606020202030204" pitchFamily="34" charset="0"/>
              <a:ea typeface="+mn-ea"/>
              <a:cs typeface="+mn-cs"/>
            </a:rPr>
            <a:t>April, 2017 -</a:t>
          </a:r>
        </a:p>
        <a:p>
          <a:pPr lvl="0" algn="ctr" defTabSz="400050">
            <a:lnSpc>
              <a:spcPct val="90000"/>
            </a:lnSpc>
            <a:spcBef>
              <a:spcPct val="0"/>
            </a:spcBef>
            <a:spcAft>
              <a:spcPct val="35000"/>
            </a:spcAft>
          </a:pPr>
          <a:r>
            <a:rPr lang="en-US" sz="900" b="1" kern="1200" dirty="0" smtClean="0">
              <a:solidFill>
                <a:schemeClr val="bg1"/>
              </a:solidFill>
              <a:latin typeface="Arial Narrow" panose="020B0606020202030204" pitchFamily="34" charset="0"/>
              <a:ea typeface="+mn-ea"/>
              <a:cs typeface="+mn-cs"/>
            </a:rPr>
            <a:t>March, 2018</a:t>
          </a:r>
          <a:endParaRPr lang="en-US" sz="900" b="1" kern="1200" dirty="0">
            <a:solidFill>
              <a:schemeClr val="bg1"/>
            </a:solidFill>
            <a:latin typeface="Arial Narrow" panose="020B0606020202030204" pitchFamily="34" charset="0"/>
            <a:ea typeface="+mn-ea"/>
            <a:cs typeface="+mn-cs"/>
          </a:endParaRPr>
        </a:p>
      </dsp:txBody>
      <dsp:txXfrm>
        <a:off x="6852245" y="1202247"/>
        <a:ext cx="750653" cy="12555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A89103-168D-4483-B290-72F2C4767AB5}" type="datetimeFigureOut">
              <a:rPr lang="en-US" smtClean="0"/>
              <a:t>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F168E-AF2A-46E2-9999-379A95150E9F}" type="slidenum">
              <a:rPr lang="en-US" smtClean="0"/>
              <a:t>‹#›</a:t>
            </a:fld>
            <a:endParaRPr lang="en-US"/>
          </a:p>
        </p:txBody>
      </p:sp>
    </p:spTree>
    <p:extLst>
      <p:ext uri="{BB962C8B-B14F-4D97-AF65-F5344CB8AC3E}">
        <p14:creationId xmlns:p14="http://schemas.microsoft.com/office/powerpoint/2010/main" val="322793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MANDATE VERSUS CHOICE</a:t>
            </a:r>
          </a:p>
          <a:p>
            <a:endParaRPr lang="en-US" dirty="0"/>
          </a:p>
          <a:p>
            <a:r>
              <a:rPr lang="en-US" dirty="0" smtClean="0"/>
              <a:t>DEFINITION </a:t>
            </a:r>
            <a:r>
              <a:rPr lang="en-US" dirty="0"/>
              <a:t>OF TRUST (Charles Feltman)</a:t>
            </a:r>
          </a:p>
          <a:p>
            <a:pPr lvl="1"/>
            <a:r>
              <a:rPr lang="en-US" dirty="0"/>
              <a:t>Choosing to make something important to you vulnerable to the actions of someone else.</a:t>
            </a:r>
          </a:p>
          <a:p>
            <a:pPr marL="274320" lvl="1" indent="0">
              <a:buNone/>
            </a:pPr>
            <a:endParaRPr lang="en-US" dirty="0"/>
          </a:p>
          <a:p>
            <a:r>
              <a:rPr lang="en-US" dirty="0"/>
              <a:t>IT IS THE </a:t>
            </a:r>
            <a:r>
              <a:rPr lang="en-US" u="sng" dirty="0"/>
              <a:t>SMALL</a:t>
            </a:r>
            <a:r>
              <a:rPr lang="en-US" dirty="0"/>
              <a:t> MOMENTS (Brene Brown and many other researchers).</a:t>
            </a:r>
          </a:p>
          <a:p>
            <a:pPr lvl="1"/>
            <a:r>
              <a:rPr lang="en-US" dirty="0"/>
              <a:t>Consistent behavior (marble jar friends)</a:t>
            </a:r>
          </a:p>
          <a:p>
            <a:pPr lvl="1"/>
            <a:r>
              <a:rPr lang="en-US" dirty="0"/>
              <a:t>Own mistakes AND call out concerns</a:t>
            </a:r>
          </a:p>
          <a:p>
            <a:endParaRPr lang="en-US" dirty="0"/>
          </a:p>
          <a:p>
            <a:r>
              <a:rPr lang="en-US" dirty="0"/>
              <a:t>GENEROSITY</a:t>
            </a:r>
          </a:p>
          <a:p>
            <a:pPr marL="342900" lvl="1" indent="-342900"/>
            <a:r>
              <a:rPr lang="en-US" dirty="0"/>
              <a:t>Old habits, “building the ship in the middle of the ocean” and 1,000 other reasons to not make assumptions.</a:t>
            </a:r>
          </a:p>
          <a:p>
            <a:pPr marL="342900" lvl="1" indent="-342900"/>
            <a:r>
              <a:rPr lang="en-US" dirty="0"/>
              <a:t>The work is hard. High Need, High Stakes Resources</a:t>
            </a:r>
          </a:p>
          <a:p>
            <a:endParaRPr lang="en-US" dirty="0"/>
          </a:p>
        </p:txBody>
      </p:sp>
      <p:sp>
        <p:nvSpPr>
          <p:cNvPr id="4" name="Slide Number Placeholder 3"/>
          <p:cNvSpPr>
            <a:spLocks noGrp="1"/>
          </p:cNvSpPr>
          <p:nvPr>
            <p:ph type="sldNum" sz="quarter" idx="10"/>
          </p:nvPr>
        </p:nvSpPr>
        <p:spPr/>
        <p:txBody>
          <a:bodyPr/>
          <a:lstStyle/>
          <a:p>
            <a:fld id="{505D26E7-D5ED-4C6A-A294-3AD4DA3F451E}" type="slidenum">
              <a:rPr lang="en-US" smtClean="0"/>
              <a:t>6</a:t>
            </a:fld>
            <a:endParaRPr lang="en-US" dirty="0"/>
          </a:p>
        </p:txBody>
      </p:sp>
    </p:spTree>
    <p:extLst>
      <p:ext uri="{BB962C8B-B14F-4D97-AF65-F5344CB8AC3E}">
        <p14:creationId xmlns:p14="http://schemas.microsoft.com/office/powerpoint/2010/main" val="196701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85750" lvl="0" indent="-285750" defTabSz="893762">
              <a:lnSpc>
                <a:spcPct val="80000"/>
              </a:lnSpc>
              <a:spcBef>
                <a:spcPts val="200"/>
              </a:spcBef>
              <a:buFont typeface="Arial"/>
              <a:buChar char="•"/>
              <a:defRPr sz="1800"/>
            </a:pPr>
            <a:r>
              <a:rPr lang="en-US" b="0" dirty="0" smtClean="0">
                <a:solidFill>
                  <a:srgbClr val="404040"/>
                </a:solidFill>
                <a:latin typeface="Verdana"/>
                <a:ea typeface="Verdana"/>
                <a:cs typeface="Verdana"/>
                <a:sym typeface="Verdana"/>
              </a:rPr>
              <a:t>Use Accurate Empathic Reflections</a:t>
            </a:r>
            <a:r>
              <a:rPr lang="en-US" b="0" baseline="0" dirty="0" smtClean="0">
                <a:solidFill>
                  <a:srgbClr val="404040"/>
                </a:solidFill>
                <a:latin typeface="Verdana"/>
                <a:ea typeface="Verdana"/>
                <a:cs typeface="Verdana"/>
                <a:sym typeface="Verdana"/>
              </a:rPr>
              <a:t> often! It is one of the most important skills of MI.</a:t>
            </a:r>
          </a:p>
          <a:p>
            <a:pPr marL="285750" lvl="0" indent="-285750" defTabSz="893762">
              <a:lnSpc>
                <a:spcPct val="80000"/>
              </a:lnSpc>
              <a:spcBef>
                <a:spcPts val="200"/>
              </a:spcBef>
              <a:buFont typeface="Arial"/>
              <a:buChar char="•"/>
              <a:defRPr sz="1800"/>
            </a:pPr>
            <a:r>
              <a:rPr lang="en-US" b="0" baseline="0" dirty="0" smtClean="0">
                <a:solidFill>
                  <a:srgbClr val="404040"/>
                </a:solidFill>
                <a:latin typeface="Verdana"/>
                <a:ea typeface="Verdana"/>
                <a:cs typeface="Verdana"/>
                <a:sym typeface="Verdana"/>
              </a:rPr>
              <a:t>It is a response to a client statement that is a clear assertive statement reflecting what the speaker said or meant.</a:t>
            </a:r>
          </a:p>
          <a:p>
            <a:pPr marL="285750" lvl="0" indent="-285750" defTabSz="893762">
              <a:lnSpc>
                <a:spcPct val="80000"/>
              </a:lnSpc>
              <a:spcBef>
                <a:spcPts val="200"/>
              </a:spcBef>
              <a:buFont typeface="Arial"/>
              <a:buChar char="•"/>
              <a:defRPr sz="1800"/>
            </a:pPr>
            <a:r>
              <a:rPr lang="en-US" b="0" baseline="0" dirty="0" smtClean="0">
                <a:solidFill>
                  <a:srgbClr val="404040"/>
                </a:solidFill>
                <a:latin typeface="Verdana"/>
                <a:ea typeface="Verdana"/>
                <a:cs typeface="Verdana"/>
                <a:sym typeface="Verdana"/>
              </a:rPr>
              <a:t>It is not a question, meaning the intonation should go down at the end of the statement rather then up!</a:t>
            </a:r>
            <a:endParaRPr lang="en-US" b="0" dirty="0" smtClean="0">
              <a:solidFill>
                <a:srgbClr val="404040"/>
              </a:solidFill>
              <a:latin typeface="+mn-lt"/>
              <a:ea typeface="Calibri"/>
              <a:cs typeface="Calibri"/>
              <a:sym typeface="Calibri"/>
            </a:endParaRPr>
          </a:p>
          <a:p>
            <a:pPr marL="811829" lvl="1" indent="-138729" defTabSz="893762">
              <a:lnSpc>
                <a:spcPct val="80000"/>
              </a:lnSpc>
              <a:spcBef>
                <a:spcPts val="200"/>
              </a:spcBef>
              <a:buClr>
                <a:srgbClr val="C3260C"/>
              </a:buClr>
              <a:buSzPct val="130000"/>
              <a:buFont typeface="Georgia"/>
              <a:buChar char="*"/>
              <a:defRPr sz="1800"/>
            </a:pPr>
            <a:r>
              <a:rPr lang="en-US" sz="1100" b="0" dirty="0" smtClean="0">
                <a:solidFill>
                  <a:srgbClr val="404040"/>
                </a:solidFill>
                <a:latin typeface="Verdana"/>
                <a:ea typeface="Verdana"/>
                <a:cs typeface="Verdana"/>
                <a:sym typeface="Verdana"/>
              </a:rPr>
              <a:t>It is the process of Hearing what the speaker said.</a:t>
            </a:r>
            <a:endParaRPr lang="en-US" sz="1100" b="0" dirty="0" smtClean="0">
              <a:solidFill>
                <a:srgbClr val="404040"/>
              </a:solidFill>
              <a:latin typeface="+mn-lt"/>
              <a:ea typeface="Calibri"/>
              <a:cs typeface="Calibri"/>
              <a:sym typeface="Calibri"/>
            </a:endParaRPr>
          </a:p>
          <a:p>
            <a:pPr lvl="2" indent="576262" defTabSz="893762">
              <a:lnSpc>
                <a:spcPct val="80000"/>
              </a:lnSpc>
              <a:spcBef>
                <a:spcPts val="500"/>
              </a:spcBef>
              <a:defRPr sz="1800"/>
            </a:pPr>
            <a:r>
              <a:rPr lang="en-US" sz="1100" b="0" dirty="0" smtClean="0">
                <a:solidFill>
                  <a:srgbClr val="404040"/>
                </a:solidFill>
                <a:latin typeface="Verdana"/>
                <a:ea typeface="Verdana"/>
                <a:cs typeface="Verdana"/>
                <a:sym typeface="Verdana"/>
              </a:rPr>
              <a:t>	Making a guess at what s/he meant…</a:t>
            </a:r>
            <a:endParaRPr lang="en-US" sz="1100" b="0" dirty="0" smtClean="0">
              <a:solidFill>
                <a:srgbClr val="404040"/>
              </a:solidFill>
              <a:latin typeface="+mn-lt"/>
              <a:ea typeface="Calibri"/>
              <a:cs typeface="Calibri"/>
              <a:sym typeface="Calibri"/>
            </a:endParaRPr>
          </a:p>
          <a:p>
            <a:pPr lvl="2" indent="576262" defTabSz="893762">
              <a:lnSpc>
                <a:spcPct val="80000"/>
              </a:lnSpc>
              <a:spcBef>
                <a:spcPts val="500"/>
              </a:spcBef>
              <a:defRPr sz="1800"/>
            </a:pPr>
            <a:r>
              <a:rPr lang="en-US" sz="1100" b="0" dirty="0" smtClean="0">
                <a:solidFill>
                  <a:srgbClr val="404040"/>
                </a:solidFill>
                <a:latin typeface="Verdana"/>
                <a:ea typeface="Verdana"/>
                <a:cs typeface="Verdana"/>
                <a:sym typeface="Verdana"/>
              </a:rPr>
              <a:t>	Stating it back to </a:t>
            </a:r>
            <a:r>
              <a:rPr lang="en-US" sz="1100" b="0" dirty="0" err="1" smtClean="0">
                <a:solidFill>
                  <a:srgbClr val="404040"/>
                </a:solidFill>
                <a:latin typeface="Verdana"/>
                <a:ea typeface="Verdana"/>
                <a:cs typeface="Verdana"/>
                <a:sym typeface="Verdana"/>
              </a:rPr>
              <a:t>them..</a:t>
            </a:r>
            <a:r>
              <a:rPr lang="en-US" b="0" i="1" dirty="0" err="1" smtClean="0">
                <a:solidFill>
                  <a:srgbClr val="C0344B"/>
                </a:solidFill>
                <a:latin typeface="Verdana"/>
                <a:ea typeface="Verdana"/>
                <a:cs typeface="Verdana"/>
                <a:sym typeface="Verdana"/>
              </a:rPr>
              <a:t>YOU</a:t>
            </a:r>
            <a:r>
              <a:rPr lang="mr-IN" b="0" i="1" dirty="0" smtClean="0">
                <a:solidFill>
                  <a:srgbClr val="C0344B"/>
                </a:solidFill>
                <a:latin typeface="Verdana"/>
                <a:ea typeface="Verdana"/>
                <a:cs typeface="Verdana"/>
                <a:sym typeface="Verdana"/>
              </a:rPr>
              <a:t>…</a:t>
            </a:r>
            <a:r>
              <a:rPr lang="en-US" b="0" i="1" dirty="0" smtClean="0">
                <a:solidFill>
                  <a:srgbClr val="C0344B"/>
                </a:solidFill>
                <a:latin typeface="Verdana"/>
                <a:ea typeface="Verdana"/>
                <a:cs typeface="Verdana"/>
                <a:sym typeface="Verdana"/>
              </a:rPr>
              <a:t>.</a:t>
            </a:r>
          </a:p>
          <a:p>
            <a:pPr lvl="2" indent="576262" defTabSz="893762">
              <a:lnSpc>
                <a:spcPct val="80000"/>
              </a:lnSpc>
              <a:spcBef>
                <a:spcPts val="500"/>
              </a:spcBef>
              <a:defRPr sz="1800"/>
            </a:pPr>
            <a:endParaRPr lang="en-US" sz="1100" b="0" i="1" dirty="0" smtClean="0">
              <a:solidFill>
                <a:srgbClr val="C0344B"/>
              </a:solidFill>
              <a:latin typeface="Verdana"/>
              <a:ea typeface="Verdana"/>
              <a:cs typeface="Verdana"/>
              <a:sym typeface="Verdana"/>
            </a:endParaRPr>
          </a:p>
          <a:p>
            <a:pPr lvl="2" indent="576262" defTabSz="893762">
              <a:lnSpc>
                <a:spcPct val="80000"/>
              </a:lnSpc>
              <a:spcBef>
                <a:spcPts val="500"/>
              </a:spcBef>
              <a:defRPr sz="1800"/>
            </a:pPr>
            <a:endParaRPr lang="en-US" sz="1100" b="0" dirty="0" smtClean="0">
              <a:solidFill>
                <a:srgbClr val="404040"/>
              </a:solidFill>
              <a:latin typeface="+mn-lt"/>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34</a:t>
            </a:fld>
            <a:endParaRPr lang="en-US" altLang="en-US"/>
          </a:p>
        </p:txBody>
      </p:sp>
    </p:spTree>
    <p:extLst>
      <p:ext uri="{BB962C8B-B14F-4D97-AF65-F5344CB8AC3E}">
        <p14:creationId xmlns:p14="http://schemas.microsoft.com/office/powerpoint/2010/main" val="14763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ts val="408"/>
              </a:spcBef>
              <a:defRPr sz="1800"/>
            </a:pPr>
            <a:endParaRPr lang="en-US" b="1" dirty="0">
              <a:ea typeface="Calibri"/>
              <a:cs typeface="Calibri"/>
              <a:sym typeface="Calibri"/>
            </a:endParaRPr>
          </a:p>
          <a:p>
            <a:pPr marL="174708" indent="-174708">
              <a:spcBef>
                <a:spcPts val="408"/>
              </a:spcBef>
              <a:buFont typeface="Arial"/>
              <a:buChar char="•"/>
              <a:defRPr sz="1800"/>
            </a:pPr>
            <a:r>
              <a:rPr lang="en-US" dirty="0">
                <a:ea typeface="Calibri"/>
                <a:cs typeface="Calibri"/>
                <a:sym typeface="Calibri"/>
              </a:rPr>
              <a:t>The final part of the Spirit is Evocation.</a:t>
            </a:r>
          </a:p>
          <a:p>
            <a:pPr marL="640594" lvl="1" indent="-174708">
              <a:spcBef>
                <a:spcPts val="408"/>
              </a:spcBef>
              <a:buFont typeface="Arial"/>
              <a:buChar char="•"/>
              <a:defRPr sz="1800"/>
            </a:pPr>
            <a:r>
              <a:rPr lang="en-US" dirty="0">
                <a:ea typeface="Calibri"/>
                <a:cs typeface="Calibri"/>
                <a:sym typeface="Calibri"/>
              </a:rPr>
              <a:t>In the spirit of Evocation we believe that people have what they need inside themselves and together we will find it.</a:t>
            </a:r>
          </a:p>
          <a:p>
            <a:pPr marL="640594" lvl="1" indent="-174708">
              <a:spcBef>
                <a:spcPts val="408"/>
              </a:spcBef>
              <a:buFont typeface="Arial"/>
              <a:buChar char="•"/>
              <a:defRPr sz="1800"/>
            </a:pPr>
            <a:r>
              <a:rPr lang="en-US" dirty="0">
                <a:ea typeface="Calibri"/>
                <a:cs typeface="Calibri"/>
                <a:sym typeface="Calibri"/>
              </a:rPr>
              <a:t>The assumption is that people truly have good reasons for the behaviors they are acting on. We need to explore their reasons before we can evoke change.</a:t>
            </a:r>
          </a:p>
          <a:p>
            <a:pPr marL="640594" lvl="1" indent="-174708">
              <a:spcBef>
                <a:spcPts val="408"/>
              </a:spcBef>
              <a:buFont typeface="Arial"/>
              <a:buChar char="•"/>
              <a:defRPr sz="1800"/>
            </a:pPr>
            <a:r>
              <a:rPr lang="en-US" dirty="0">
                <a:ea typeface="Calibri"/>
                <a:cs typeface="Calibri"/>
                <a:sym typeface="Calibri"/>
              </a:rPr>
              <a:t>And, people have motivation and resources within themselves that can be drawn upon. </a:t>
            </a:r>
          </a:p>
          <a:p>
            <a:pPr marL="640594" lvl="1" indent="-174708">
              <a:spcBef>
                <a:spcPts val="408"/>
              </a:spcBef>
              <a:buFont typeface="Arial"/>
              <a:buChar char="•"/>
              <a:defRPr sz="1800"/>
            </a:pPr>
            <a:r>
              <a:rPr lang="en-US" dirty="0">
                <a:ea typeface="Calibri"/>
                <a:cs typeface="Calibri"/>
                <a:sym typeface="Calibri"/>
              </a:rPr>
              <a:t>The best notions come from the client. The more likely a client is willing to fight for change, the more likely the change will occur.</a:t>
            </a:r>
          </a:p>
          <a:p>
            <a:pPr>
              <a:spcBef>
                <a:spcPts val="408"/>
              </a:spcBef>
              <a:defRPr sz="1800"/>
            </a:pPr>
            <a:endParaRPr lang="en-US" dirty="0">
              <a:ea typeface="Calibri"/>
              <a:cs typeface="Calibri"/>
              <a:sym typeface="Calibri"/>
            </a:endParaRPr>
          </a:p>
          <a:p>
            <a:pPr>
              <a:spcBef>
                <a:spcPts val="408"/>
              </a:spcBef>
              <a:defRPr sz="1800"/>
            </a:pPr>
            <a:r>
              <a:rPr lang="en-US" b="1" dirty="0">
                <a:ea typeface="Calibri"/>
                <a:cs typeface="Calibri"/>
                <a:sym typeface="Calibri"/>
              </a:rPr>
              <a:t>Option Reference: </a:t>
            </a:r>
            <a:r>
              <a:rPr lang="en-US" dirty="0" err="1">
                <a:ea typeface="Calibri"/>
                <a:cs typeface="Calibri"/>
                <a:sym typeface="Calibri"/>
              </a:rPr>
              <a:t>Bems</a:t>
            </a:r>
            <a:r>
              <a:rPr lang="en-US" dirty="0">
                <a:ea typeface="Calibri"/>
                <a:cs typeface="Calibri"/>
                <a:sym typeface="Calibri"/>
              </a:rPr>
              <a:t> theory of self perspective-people are more likely to make decisions towards change when it comes from within.</a:t>
            </a:r>
          </a:p>
          <a:p>
            <a:pPr>
              <a:spcBef>
                <a:spcPts val="408"/>
              </a:spcBef>
              <a:defRPr sz="1800"/>
            </a:pPr>
            <a:r>
              <a:rPr lang="en-US" u="sng" dirty="0">
                <a:solidFill>
                  <a:srgbClr val="FF0000"/>
                </a:solidFill>
                <a:ea typeface="Calibri"/>
                <a:cs typeface="Calibri"/>
                <a:sym typeface="Calibri"/>
              </a:rPr>
              <a:t>http://</a:t>
            </a:r>
            <a:r>
              <a:rPr lang="en-US" u="sng" dirty="0" err="1">
                <a:solidFill>
                  <a:srgbClr val="FF0000"/>
                </a:solidFill>
                <a:ea typeface="Calibri"/>
                <a:cs typeface="Calibri"/>
                <a:sym typeface="Calibri"/>
              </a:rPr>
              <a:t>www.dbem.ws</a:t>
            </a:r>
            <a:r>
              <a:rPr lang="en-US" u="sng" dirty="0">
                <a:solidFill>
                  <a:srgbClr val="FF0000"/>
                </a:solidFill>
                <a:ea typeface="Calibri"/>
                <a:cs typeface="Calibri"/>
                <a:sym typeface="Calibri"/>
              </a:rPr>
              <a:t>/SP%20Theory.pdf</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35</a:t>
            </a:fld>
            <a:endParaRPr lang="en-US" altLang="en-US"/>
          </a:p>
        </p:txBody>
      </p:sp>
    </p:spTree>
    <p:extLst>
      <p:ext uri="{BB962C8B-B14F-4D97-AF65-F5344CB8AC3E}">
        <p14:creationId xmlns:p14="http://schemas.microsoft.com/office/powerpoint/2010/main" val="50843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pPr/>
              <a:t>13</a:t>
            </a:fld>
            <a:endParaRPr lang="en-US" altLang="en-US" dirty="0"/>
          </a:p>
        </p:txBody>
      </p:sp>
    </p:spTree>
    <p:extLst>
      <p:ext uri="{BB962C8B-B14F-4D97-AF65-F5344CB8AC3E}">
        <p14:creationId xmlns:p14="http://schemas.microsoft.com/office/powerpoint/2010/main" val="422576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414463" y="1162050"/>
            <a:ext cx="4181475" cy="3136900"/>
          </a:xfrm>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MASBIRT TTA works with a variety of healthcare orgs, to train and prepare sites for SBIRT implementation.  including OB GYN depts., primary care sites, ED’s, CHC’s, school nurses, housing sites for elderly, etc.</a:t>
            </a:r>
          </a:p>
          <a:p>
            <a:endParaRPr lang="en-US" altLang="en-US" dirty="0" smtClean="0">
              <a:latin typeface="Arial" panose="020B0604020202020204" pitchFamily="34" charset="0"/>
            </a:endParaRPr>
          </a:p>
          <a:p>
            <a:r>
              <a:rPr lang="en-US" altLang="en-US" dirty="0" smtClean="0">
                <a:latin typeface="Arial" panose="020B0604020202020204" pitchFamily="34" charset="0"/>
              </a:rPr>
              <a:t>The MASS Clearing house has many great pt. education materials that you can order for free. Includes the SBIRT toolkit, as well as toolkits for screening adolescents and women of child bearing age.</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875">
              <a:spcBef>
                <a:spcPct val="30000"/>
              </a:spcBef>
              <a:defRPr sz="1200">
                <a:solidFill>
                  <a:schemeClr val="tx1"/>
                </a:solidFill>
                <a:latin typeface="Calibri" panose="020F0502020204030204" pitchFamily="34" charset="0"/>
              </a:defRPr>
            </a:lvl1pPr>
            <a:lvl2pPr marL="771450" indent="-296711" defTabSz="1003875">
              <a:spcBef>
                <a:spcPct val="30000"/>
              </a:spcBef>
              <a:defRPr sz="1200">
                <a:solidFill>
                  <a:schemeClr val="tx1"/>
                </a:solidFill>
                <a:latin typeface="Calibri" panose="020F0502020204030204" pitchFamily="34" charset="0"/>
              </a:defRPr>
            </a:lvl2pPr>
            <a:lvl3pPr marL="1186847" indent="-237369" defTabSz="1003875">
              <a:spcBef>
                <a:spcPct val="30000"/>
              </a:spcBef>
              <a:defRPr sz="1200">
                <a:solidFill>
                  <a:schemeClr val="tx1"/>
                </a:solidFill>
                <a:latin typeface="Calibri" panose="020F0502020204030204" pitchFamily="34" charset="0"/>
              </a:defRPr>
            </a:lvl3pPr>
            <a:lvl4pPr marL="1661585" indent="-237369" defTabSz="1003875">
              <a:spcBef>
                <a:spcPct val="30000"/>
              </a:spcBef>
              <a:defRPr sz="1200">
                <a:solidFill>
                  <a:schemeClr val="tx1"/>
                </a:solidFill>
                <a:latin typeface="Calibri" panose="020F0502020204030204" pitchFamily="34" charset="0"/>
              </a:defRPr>
            </a:lvl4pPr>
            <a:lvl5pPr marL="2136324" indent="-237369" defTabSz="1003875">
              <a:spcBef>
                <a:spcPct val="30000"/>
              </a:spcBef>
              <a:defRPr sz="1200">
                <a:solidFill>
                  <a:schemeClr val="tx1"/>
                </a:solidFill>
                <a:latin typeface="Calibri" panose="020F0502020204030204" pitchFamily="34" charset="0"/>
              </a:defRPr>
            </a:lvl5pPr>
            <a:lvl6pPr marL="2611062" indent="-237369" defTabSz="1003875" eaLnBrk="0" fontAlgn="base" hangingPunct="0">
              <a:spcBef>
                <a:spcPct val="30000"/>
              </a:spcBef>
              <a:spcAft>
                <a:spcPct val="0"/>
              </a:spcAft>
              <a:defRPr sz="1200">
                <a:solidFill>
                  <a:schemeClr val="tx1"/>
                </a:solidFill>
                <a:latin typeface="Calibri" panose="020F0502020204030204" pitchFamily="34" charset="0"/>
              </a:defRPr>
            </a:lvl6pPr>
            <a:lvl7pPr marL="3085801" indent="-237369" defTabSz="1003875" eaLnBrk="0" fontAlgn="base" hangingPunct="0">
              <a:spcBef>
                <a:spcPct val="30000"/>
              </a:spcBef>
              <a:spcAft>
                <a:spcPct val="0"/>
              </a:spcAft>
              <a:defRPr sz="1200">
                <a:solidFill>
                  <a:schemeClr val="tx1"/>
                </a:solidFill>
                <a:latin typeface="Calibri" panose="020F0502020204030204" pitchFamily="34" charset="0"/>
              </a:defRPr>
            </a:lvl7pPr>
            <a:lvl8pPr marL="3560540" indent="-237369" defTabSz="1003875" eaLnBrk="0" fontAlgn="base" hangingPunct="0">
              <a:spcBef>
                <a:spcPct val="30000"/>
              </a:spcBef>
              <a:spcAft>
                <a:spcPct val="0"/>
              </a:spcAft>
              <a:defRPr sz="1200">
                <a:solidFill>
                  <a:schemeClr val="tx1"/>
                </a:solidFill>
                <a:latin typeface="Calibri" panose="020F0502020204030204" pitchFamily="34" charset="0"/>
              </a:defRPr>
            </a:lvl8pPr>
            <a:lvl9pPr marL="4035279" indent="-237369" defTabSz="10038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A27644-F2A4-4372-B2F3-E2AEECE0340C}" type="slidenum">
              <a:rPr lang="en-US" altLang="en-US" smtClean="0">
                <a:latin typeface="Arial" panose="020B0604020202020204" pitchFamily="34" charset="0"/>
              </a:rPr>
              <a:pPr eaLnBrk="1" hangingPunct="1">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34693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defTabSz="465887" eaLnBrk="0" fontAlgn="base" hangingPunct="0">
              <a:spcBef>
                <a:spcPct val="30000"/>
              </a:spcBef>
              <a:spcAft>
                <a:spcPct val="0"/>
              </a:spcAft>
              <a:buFont typeface="Arial"/>
              <a:buChar char="•"/>
              <a:defRPr/>
            </a:pPr>
            <a:r>
              <a:rPr lang="en-US" dirty="0">
                <a:ea typeface="Calibri"/>
                <a:cs typeface="Calibri"/>
                <a:sym typeface="Calibri"/>
              </a:rPr>
              <a:t>Discuss History of Motivational Interviewing</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was developed first in 1983 by Dr. William Miller. He then collaborated with Stephen </a:t>
            </a:r>
            <a:r>
              <a:rPr lang="en-US" dirty="0" err="1">
                <a:ea typeface="Calibri"/>
                <a:cs typeface="Calibri"/>
                <a:sym typeface="Calibri"/>
              </a:rPr>
              <a:t>Rollnick</a:t>
            </a:r>
            <a:r>
              <a:rPr lang="en-US" dirty="0">
                <a:ea typeface="Calibri"/>
                <a:cs typeface="Calibri"/>
                <a:sym typeface="Calibri"/>
              </a:rPr>
              <a:t> in 1991 to further develop the principles, spirit and skills of MI. In the most recent addition 2013, They developed the Processes of MI</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originated with Substance/Alcohol users.</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has expanded to work with very diverse populations and institutions (site the list on the slide)</a:t>
            </a:r>
          </a:p>
          <a:p>
            <a:pPr marL="640594" lvl="1" indent="-174708" defTabSz="465887" eaLnBrk="0" fontAlgn="base" hangingPunct="0">
              <a:spcBef>
                <a:spcPct val="30000"/>
              </a:spcBef>
              <a:spcAft>
                <a:spcPct val="0"/>
              </a:spcAft>
              <a:buFont typeface="Arial"/>
              <a:buChar char="•"/>
              <a:defRPr/>
            </a:pPr>
            <a:r>
              <a:rPr lang="en-US" dirty="0">
                <a:ea typeface="Calibri"/>
                <a:cs typeface="Calibri"/>
                <a:sym typeface="Calibri"/>
              </a:rPr>
              <a:t>MI is used in collaboration with DBT, CBT, Restorative Practices and Creative arts therapists</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24</a:t>
            </a:fld>
            <a:endParaRPr lang="en-US" altLang="en-US"/>
          </a:p>
        </p:txBody>
      </p:sp>
    </p:spTree>
    <p:extLst>
      <p:ext uri="{BB962C8B-B14F-4D97-AF65-F5344CB8AC3E}">
        <p14:creationId xmlns:p14="http://schemas.microsoft.com/office/powerpoint/2010/main" val="849375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spcBef>
                <a:spcPts val="408"/>
              </a:spcBef>
              <a:defRPr sz="1800"/>
            </a:pPr>
            <a:r>
              <a:rPr lang="en-US" dirty="0">
                <a:ea typeface="Calibri"/>
                <a:cs typeface="Calibri"/>
                <a:sym typeface="Calibri"/>
              </a:rPr>
              <a:t>(</a:t>
            </a:r>
            <a:r>
              <a:rPr lang="en-US" b="1" dirty="0">
                <a:ea typeface="Calibri"/>
                <a:cs typeface="Calibri"/>
                <a:sym typeface="Calibri"/>
              </a:rPr>
              <a:t>Facilitator may want to ask how many people have heard of MI or have had training in MI)</a:t>
            </a:r>
          </a:p>
          <a:p>
            <a:pPr marL="174708" indent="-174708">
              <a:spcBef>
                <a:spcPts val="408"/>
              </a:spcBef>
              <a:buFont typeface="Arial"/>
              <a:buChar char="•"/>
              <a:defRPr sz="1800"/>
            </a:pPr>
            <a:r>
              <a:rPr lang="en-US" dirty="0">
                <a:ea typeface="Calibri"/>
                <a:cs typeface="Calibri"/>
                <a:sym typeface="Calibri"/>
              </a:rPr>
              <a:t>One definition of Motivational Interviewing is </a:t>
            </a:r>
            <a:r>
              <a:rPr lang="en-US" dirty="0">
                <a:solidFill>
                  <a:srgbClr val="292934"/>
                </a:solidFill>
                <a:ea typeface="Calibri"/>
                <a:cs typeface="Calibri"/>
                <a:sym typeface="Calibri"/>
              </a:rPr>
              <a:t>A collaborative, </a:t>
            </a:r>
            <a:r>
              <a:rPr lang="en-US" b="1" dirty="0">
                <a:solidFill>
                  <a:srgbClr val="292934"/>
                </a:solidFill>
                <a:ea typeface="Calibri"/>
                <a:cs typeface="Calibri"/>
                <a:sym typeface="Calibri"/>
              </a:rPr>
              <a:t>goal-oriented style </a:t>
            </a:r>
            <a:r>
              <a:rPr lang="en-US" dirty="0">
                <a:solidFill>
                  <a:srgbClr val="292934"/>
                </a:solidFill>
                <a:ea typeface="Calibri"/>
                <a:cs typeface="Calibri"/>
                <a:sym typeface="Calibri"/>
              </a:rPr>
              <a:t>of communication with particular attention to the </a:t>
            </a:r>
            <a:r>
              <a:rPr lang="en-US" b="1" dirty="0">
                <a:solidFill>
                  <a:srgbClr val="292934"/>
                </a:solidFill>
                <a:ea typeface="Calibri"/>
                <a:cs typeface="Calibri"/>
                <a:sym typeface="Calibri"/>
              </a:rPr>
              <a:t>language of change</a:t>
            </a:r>
            <a:r>
              <a:rPr lang="en-US" dirty="0">
                <a:solidFill>
                  <a:srgbClr val="292934"/>
                </a:solidFill>
                <a:ea typeface="Calibri"/>
                <a:cs typeface="Calibri"/>
                <a:sym typeface="Calibri"/>
              </a:rPr>
              <a:t>. It is designed to </a:t>
            </a:r>
            <a:r>
              <a:rPr lang="en-US" b="1" dirty="0">
                <a:solidFill>
                  <a:srgbClr val="292934"/>
                </a:solidFill>
                <a:ea typeface="Calibri"/>
                <a:cs typeface="Calibri"/>
                <a:sym typeface="Calibri"/>
              </a:rPr>
              <a:t>strengthen personal motivation </a:t>
            </a:r>
            <a:r>
              <a:rPr lang="en-US" dirty="0">
                <a:solidFill>
                  <a:srgbClr val="292934"/>
                </a:solidFill>
                <a:ea typeface="Calibri"/>
                <a:cs typeface="Calibri"/>
                <a:sym typeface="Calibri"/>
              </a:rPr>
              <a:t>for and </a:t>
            </a:r>
            <a:r>
              <a:rPr lang="en-US" b="1" dirty="0">
                <a:solidFill>
                  <a:srgbClr val="292934"/>
                </a:solidFill>
                <a:ea typeface="Calibri"/>
                <a:cs typeface="Calibri"/>
                <a:sym typeface="Calibri"/>
              </a:rPr>
              <a:t>commitment to </a:t>
            </a:r>
            <a:r>
              <a:rPr lang="en-US" dirty="0">
                <a:solidFill>
                  <a:srgbClr val="292934"/>
                </a:solidFill>
                <a:ea typeface="Calibri"/>
                <a:cs typeface="Calibri"/>
                <a:sym typeface="Calibri"/>
              </a:rPr>
              <a:t>a specific goal by </a:t>
            </a:r>
            <a:r>
              <a:rPr lang="en-US" b="1" dirty="0">
                <a:solidFill>
                  <a:srgbClr val="292934"/>
                </a:solidFill>
                <a:ea typeface="Calibri"/>
                <a:cs typeface="Calibri"/>
                <a:sym typeface="Calibri"/>
              </a:rPr>
              <a:t>eliciting</a:t>
            </a:r>
            <a:r>
              <a:rPr lang="en-US" dirty="0">
                <a:solidFill>
                  <a:srgbClr val="292934"/>
                </a:solidFill>
                <a:ea typeface="Calibri"/>
                <a:cs typeface="Calibri"/>
                <a:sym typeface="Calibri"/>
              </a:rPr>
              <a:t> and </a:t>
            </a:r>
            <a:r>
              <a:rPr lang="en-US" b="1" dirty="0">
                <a:solidFill>
                  <a:srgbClr val="292934"/>
                </a:solidFill>
                <a:ea typeface="Calibri"/>
                <a:cs typeface="Calibri"/>
                <a:sym typeface="Calibri"/>
              </a:rPr>
              <a:t>exploring</a:t>
            </a:r>
            <a:r>
              <a:rPr lang="en-US" dirty="0">
                <a:solidFill>
                  <a:srgbClr val="292934"/>
                </a:solidFill>
                <a:ea typeface="Calibri"/>
                <a:cs typeface="Calibri"/>
                <a:sym typeface="Calibri"/>
              </a:rPr>
              <a:t> </a:t>
            </a:r>
            <a:r>
              <a:rPr lang="en-US" u="sng" dirty="0">
                <a:solidFill>
                  <a:srgbClr val="292934"/>
                </a:solidFill>
                <a:ea typeface="Calibri"/>
                <a:cs typeface="Calibri"/>
                <a:sym typeface="Calibri"/>
              </a:rPr>
              <a:t>the person’s own reasons for change</a:t>
            </a:r>
            <a:r>
              <a:rPr lang="en-US" dirty="0">
                <a:solidFill>
                  <a:srgbClr val="292934"/>
                </a:solidFill>
                <a:ea typeface="Calibri"/>
                <a:cs typeface="Calibri"/>
                <a:sym typeface="Calibri"/>
              </a:rPr>
              <a:t> within an atmosphere of </a:t>
            </a:r>
            <a:r>
              <a:rPr lang="en-US" b="1" dirty="0">
                <a:solidFill>
                  <a:srgbClr val="292934"/>
                </a:solidFill>
                <a:ea typeface="Calibri"/>
                <a:cs typeface="Calibri"/>
                <a:sym typeface="Calibri"/>
              </a:rPr>
              <a:t>acceptance</a:t>
            </a:r>
            <a:r>
              <a:rPr lang="en-US" dirty="0">
                <a:solidFill>
                  <a:srgbClr val="292934"/>
                </a:solidFill>
                <a:ea typeface="Calibri"/>
                <a:cs typeface="Calibri"/>
                <a:sym typeface="Calibri"/>
              </a:rPr>
              <a:t> and </a:t>
            </a:r>
            <a:r>
              <a:rPr lang="en-US" b="1" dirty="0">
                <a:solidFill>
                  <a:srgbClr val="292934"/>
                </a:solidFill>
                <a:ea typeface="Calibri"/>
                <a:cs typeface="Calibri"/>
                <a:sym typeface="Calibri"/>
              </a:rPr>
              <a:t>compassion</a:t>
            </a:r>
            <a:r>
              <a:rPr lang="en-US" dirty="0">
                <a:solidFill>
                  <a:srgbClr val="292934"/>
                </a:solidFill>
                <a:ea typeface="Calibri"/>
                <a:cs typeface="Calibri"/>
                <a:sym typeface="Calibri"/>
              </a:rPr>
              <a:t>.</a:t>
            </a:r>
          </a:p>
          <a:p>
            <a:endParaRPr lang="en-US" dirty="0" smtClean="0"/>
          </a:p>
          <a:p>
            <a:pPr marL="174708" indent="-174708" defTabSz="465887" eaLnBrk="0" fontAlgn="base" hangingPunct="0">
              <a:spcBef>
                <a:spcPct val="30000"/>
              </a:spcBef>
              <a:spcAft>
                <a:spcPct val="0"/>
              </a:spcAft>
              <a:buFont typeface="Arial"/>
              <a:buChar char="•"/>
              <a:defRPr/>
            </a:pPr>
            <a:r>
              <a:rPr lang="en-US" dirty="0">
                <a:solidFill>
                  <a:srgbClr val="292934"/>
                </a:solidFill>
                <a:ea typeface="Calibri"/>
                <a:cs typeface="Calibri"/>
                <a:sym typeface="Calibri"/>
              </a:rPr>
              <a:t>Two things to highlight here is that it is a communication style, and that it is goal focused. </a:t>
            </a:r>
          </a:p>
          <a:p>
            <a:pPr marL="174708" indent="-174708" defTabSz="465887" eaLnBrk="0" fontAlgn="base" hangingPunct="0">
              <a:spcBef>
                <a:spcPct val="30000"/>
              </a:spcBef>
              <a:spcAft>
                <a:spcPct val="0"/>
              </a:spcAft>
              <a:buFont typeface="Arial"/>
              <a:buChar char="•"/>
              <a:defRPr/>
            </a:pPr>
            <a:r>
              <a:rPr lang="en-US" dirty="0">
                <a:ea typeface="MS PGothic" panose="020B0600070205080204" pitchFamily="34" charset="-128"/>
                <a:cs typeface="ＭＳ Ｐゴシック" charset="0"/>
              </a:rPr>
              <a:t>Purpose of MI: For the specific purpose of helping people to move toward behavior change by working through ambivalence. </a:t>
            </a:r>
          </a:p>
          <a:p>
            <a:pPr marL="174708" indent="-174708" defTabSz="465887" eaLnBrk="0" fontAlgn="base" hangingPunct="0">
              <a:spcBef>
                <a:spcPct val="30000"/>
              </a:spcBef>
              <a:spcAft>
                <a:spcPct val="0"/>
              </a:spcAft>
              <a:buFont typeface="Arial"/>
              <a:buChar char="•"/>
              <a:defRPr/>
            </a:pPr>
            <a:r>
              <a:rPr lang="en-US" dirty="0">
                <a:ea typeface="MS PGothic" panose="020B0600070205080204" pitchFamily="34" charset="-128"/>
                <a:cs typeface="ＭＳ Ｐゴシック" charset="0"/>
              </a:rPr>
              <a:t>You can address that MI is not a panacea or the only way of working with people!</a:t>
            </a:r>
            <a:endParaRPr lang="en-US" dirty="0" smtClean="0"/>
          </a:p>
          <a:p>
            <a:pPr marL="174708" indent="-174708" defTabSz="465887" eaLnBrk="0" fontAlgn="base" hangingPunct="0">
              <a:spcBef>
                <a:spcPct val="30000"/>
              </a:spcBef>
              <a:spcAft>
                <a:spcPct val="0"/>
              </a:spcAft>
              <a:buFont typeface="Arial"/>
              <a:buChar char="•"/>
              <a:defRPr/>
            </a:pPr>
            <a:endParaRPr lang="en-US" dirty="0">
              <a:solidFill>
                <a:srgbClr val="292934"/>
              </a:solidFill>
              <a:ea typeface="Calibri"/>
              <a:cs typeface="Calibri"/>
              <a:sym typeface="Calibri"/>
            </a:endParaRP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26</a:t>
            </a:fld>
            <a:endParaRPr lang="en-US" altLang="en-US"/>
          </a:p>
        </p:txBody>
      </p:sp>
    </p:spTree>
    <p:extLst>
      <p:ext uri="{BB962C8B-B14F-4D97-AF65-F5344CB8AC3E}">
        <p14:creationId xmlns:p14="http://schemas.microsoft.com/office/powerpoint/2010/main" val="113566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spcBef>
                <a:spcPts val="408"/>
              </a:spcBef>
              <a:buFont typeface="Arial"/>
              <a:buChar char="•"/>
              <a:defRPr sz="1800"/>
            </a:pPr>
            <a:r>
              <a:rPr lang="en-US" dirty="0">
                <a:ea typeface="Calibri"/>
                <a:cs typeface="Calibri"/>
                <a:sym typeface="Calibri"/>
              </a:rPr>
              <a:t>Acceptance includes</a:t>
            </a:r>
          </a:p>
          <a:p>
            <a:pPr marL="640594" lvl="1" indent="-174708">
              <a:spcBef>
                <a:spcPts val="408"/>
              </a:spcBef>
              <a:buFont typeface="Arial"/>
              <a:buChar char="•"/>
              <a:defRPr sz="1800"/>
            </a:pPr>
            <a:r>
              <a:rPr lang="en-US" dirty="0">
                <a:ea typeface="Calibri"/>
                <a:cs typeface="Calibri"/>
                <a:sym typeface="Calibri"/>
              </a:rPr>
              <a:t> Valuing a person’s  absolute worth-and believing they have the potential to grow and change</a:t>
            </a:r>
          </a:p>
          <a:p>
            <a:pPr marL="640594" lvl="1" indent="-174708">
              <a:spcBef>
                <a:spcPts val="408"/>
              </a:spcBef>
              <a:buFont typeface="Arial"/>
              <a:buChar char="•"/>
              <a:defRPr sz="1800"/>
            </a:pPr>
            <a:r>
              <a:rPr lang="en-US" dirty="0">
                <a:ea typeface="Calibri"/>
                <a:cs typeface="Calibri"/>
                <a:sym typeface="Calibri"/>
              </a:rPr>
              <a:t>Accurate Empathy- Is being able to view the world through the clients perspective. This is the most vital component of MI adapted from Carl Jung.</a:t>
            </a:r>
          </a:p>
          <a:p>
            <a:pPr marL="1106481" lvl="2" indent="-174708">
              <a:spcBef>
                <a:spcPts val="408"/>
              </a:spcBef>
              <a:buFont typeface="Arial"/>
              <a:buChar char="•"/>
              <a:defRPr sz="1800"/>
            </a:pPr>
            <a:r>
              <a:rPr lang="en-US" dirty="0">
                <a:ea typeface="Calibri"/>
                <a:cs typeface="Calibri"/>
                <a:sym typeface="Calibri"/>
              </a:rPr>
              <a:t>Emphasize this is not to understand how “you” </a:t>
            </a:r>
            <a:r>
              <a:rPr lang="en-US" dirty="0" err="1">
                <a:ea typeface="Calibri"/>
                <a:cs typeface="Calibri"/>
                <a:sym typeface="Calibri"/>
              </a:rPr>
              <a:t>yould</a:t>
            </a:r>
            <a:r>
              <a:rPr lang="en-US" dirty="0">
                <a:ea typeface="Calibri"/>
                <a:cs typeface="Calibri"/>
                <a:sym typeface="Calibri"/>
              </a:rPr>
              <a:t> feel in the client’s situation, but how the “client” feels in his situation. </a:t>
            </a:r>
          </a:p>
          <a:p>
            <a:pPr marL="1106481" lvl="2" indent="-174708">
              <a:spcBef>
                <a:spcPts val="408"/>
              </a:spcBef>
              <a:buFont typeface="Arial"/>
              <a:buChar char="•"/>
              <a:defRPr sz="1800"/>
            </a:pPr>
            <a:r>
              <a:rPr lang="en-US" dirty="0">
                <a:solidFill>
                  <a:srgbClr val="404040"/>
                </a:solidFill>
                <a:latin typeface="Verdana"/>
                <a:ea typeface="Verdana"/>
                <a:cs typeface="Verdana"/>
                <a:sym typeface="Verdana"/>
              </a:rPr>
              <a:t>“Empathy is an antidote to shame”- Stephen Andrew</a:t>
            </a:r>
            <a:endParaRPr lang="en-US" dirty="0">
              <a:ea typeface="Calibri"/>
              <a:cs typeface="Calibri"/>
              <a:sym typeface="Calibri"/>
            </a:endParaRPr>
          </a:p>
          <a:p>
            <a:pPr marL="640594" lvl="1" indent="-174708">
              <a:spcBef>
                <a:spcPts val="408"/>
              </a:spcBef>
              <a:buFont typeface="Arial"/>
              <a:buChar char="•"/>
              <a:defRPr sz="1800"/>
            </a:pPr>
            <a:r>
              <a:rPr lang="en-US" dirty="0">
                <a:ea typeface="Calibri"/>
                <a:cs typeface="Calibri"/>
                <a:sym typeface="Calibri"/>
              </a:rPr>
              <a:t>Supporting Autonomy- Honoring a person’s self-direction or process. This means even if we don’t agree with the process or direction, we accept it in believing that they have autonomy over their choices.</a:t>
            </a:r>
          </a:p>
          <a:p>
            <a:pPr marL="640594" lvl="1" indent="-174708">
              <a:spcBef>
                <a:spcPts val="408"/>
              </a:spcBef>
              <a:buFont typeface="Arial"/>
              <a:buChar char="•"/>
              <a:defRPr sz="1800"/>
            </a:pPr>
            <a:r>
              <a:rPr lang="en-US" dirty="0">
                <a:ea typeface="Calibri"/>
                <a:cs typeface="Calibri"/>
                <a:sym typeface="Calibri"/>
              </a:rPr>
              <a:t> Affirming ones strengths and efforts toward change</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29</a:t>
            </a:fld>
            <a:endParaRPr lang="en-US" altLang="en-US"/>
          </a:p>
        </p:txBody>
      </p:sp>
    </p:spTree>
    <p:extLst>
      <p:ext uri="{BB962C8B-B14F-4D97-AF65-F5344CB8AC3E}">
        <p14:creationId xmlns:p14="http://schemas.microsoft.com/office/powerpoint/2010/main" val="263925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lnSpc>
                <a:spcPct val="100000"/>
              </a:lnSpc>
              <a:spcBef>
                <a:spcPts val="400"/>
              </a:spcBef>
              <a:buFont typeface="Arial"/>
              <a:buChar char="•"/>
              <a:defRPr sz="1800"/>
            </a:pPr>
            <a:r>
              <a:rPr lang="en-US" sz="1200" dirty="0" smtClean="0">
                <a:latin typeface="+mn-lt"/>
                <a:ea typeface="Calibri"/>
                <a:cs typeface="Calibri"/>
                <a:sym typeface="Calibri"/>
              </a:rPr>
              <a:t>Affirmations are acknowledgments of ones:</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Resilience</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Successes</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Skills and or strengths</a:t>
            </a:r>
          </a:p>
          <a:p>
            <a:pPr marL="628650" lvl="1" indent="-171450">
              <a:lnSpc>
                <a:spcPct val="100000"/>
              </a:lnSpc>
              <a:spcBef>
                <a:spcPts val="400"/>
              </a:spcBef>
              <a:buFont typeface="Arial"/>
              <a:buChar char="•"/>
              <a:defRPr sz="1800"/>
            </a:pPr>
            <a:r>
              <a:rPr lang="en-US" sz="1200" dirty="0" smtClean="0">
                <a:latin typeface="+mn-lt"/>
                <a:ea typeface="Calibri"/>
                <a:cs typeface="Calibri"/>
                <a:sym typeface="Calibri"/>
              </a:rPr>
              <a:t>Goals and values</a:t>
            </a:r>
          </a:p>
          <a:p>
            <a:pPr marL="0" lvl="0" indent="0">
              <a:lnSpc>
                <a:spcPct val="100000"/>
              </a:lnSpc>
              <a:spcBef>
                <a:spcPts val="400"/>
              </a:spcBef>
              <a:buFont typeface="Arial"/>
              <a:buNone/>
              <a:defRPr sz="1800"/>
            </a:pPr>
            <a:endParaRPr lang="en-US" sz="1200" dirty="0" smtClean="0">
              <a:latin typeface="+mn-lt"/>
              <a:ea typeface="Calibri"/>
              <a:cs typeface="Calibri"/>
              <a:sym typeface="Calibri"/>
            </a:endParaRP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Affirmations are intended to highlight and accentuate the positive</a:t>
            </a: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They Respect and honor the client as a person of worth with the capability for growth and change as well as volitional choice about whether to make a change.</a:t>
            </a: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It is our responsibility as the worker to always be on the lookout for the clients strengths, good steps and intentions.</a:t>
            </a:r>
          </a:p>
          <a:p>
            <a:pPr marL="171450" lvl="0" indent="-171450">
              <a:lnSpc>
                <a:spcPct val="100000"/>
              </a:lnSpc>
              <a:spcBef>
                <a:spcPts val="400"/>
              </a:spcBef>
              <a:buFont typeface="Arial"/>
              <a:buChar char="•"/>
              <a:defRPr sz="1800"/>
            </a:pPr>
            <a:r>
              <a:rPr lang="en-US" sz="1200" baseline="0" dirty="0" smtClean="0">
                <a:latin typeface="+mn-lt"/>
                <a:ea typeface="Calibri"/>
                <a:cs typeface="Calibri"/>
                <a:sym typeface="Calibri"/>
              </a:rPr>
              <a:t>They should be intentional and SPECIFIC!</a:t>
            </a:r>
          </a:p>
          <a:p>
            <a:pPr marL="0" lvl="0" indent="0">
              <a:lnSpc>
                <a:spcPct val="100000"/>
              </a:lnSpc>
              <a:spcBef>
                <a:spcPts val="400"/>
              </a:spcBef>
              <a:buFont typeface="Arial"/>
              <a:buNone/>
              <a:defRPr sz="1800"/>
            </a:pPr>
            <a:endParaRPr lang="en-US" sz="1200" baseline="0" dirty="0" smtClean="0">
              <a:latin typeface="+mn-lt"/>
              <a:ea typeface="Calibri"/>
              <a:cs typeface="Calibri"/>
              <a:sym typeface="Calibri"/>
            </a:endParaRPr>
          </a:p>
          <a:p>
            <a:pPr marL="171450" lvl="0" indent="-171450">
              <a:lnSpc>
                <a:spcPct val="100000"/>
              </a:lnSpc>
              <a:spcBef>
                <a:spcPts val="400"/>
              </a:spcBef>
              <a:buFont typeface="Arial"/>
              <a:buChar char="•"/>
              <a:defRPr sz="1800"/>
            </a:pPr>
            <a:r>
              <a:rPr lang="en-US" sz="1200" b="1" dirty="0" smtClean="0">
                <a:latin typeface="+mn-lt"/>
                <a:ea typeface="Calibri"/>
                <a:cs typeface="Calibri"/>
                <a:sym typeface="Calibri"/>
              </a:rPr>
              <a:t> </a:t>
            </a:r>
            <a:r>
              <a:rPr lang="en-US" sz="1200" dirty="0" smtClean="0">
                <a:latin typeface="+mn-lt"/>
                <a:ea typeface="Calibri"/>
                <a:cs typeface="Calibri"/>
                <a:sym typeface="Calibri"/>
              </a:rPr>
              <a:t>Some example statements of Affirmations include:</a:t>
            </a:r>
          </a:p>
          <a:p>
            <a:pPr lvl="0">
              <a:lnSpc>
                <a:spcPct val="100000"/>
              </a:lnSpc>
              <a:spcBef>
                <a:spcPts val="400"/>
              </a:spcBef>
              <a:defRPr sz="1800"/>
            </a:pPr>
            <a:r>
              <a:rPr lang="en-US" sz="1200" dirty="0" smtClean="0">
                <a:latin typeface="+mn-lt"/>
                <a:ea typeface="Calibri"/>
                <a:cs typeface="Calibri"/>
                <a:sym typeface="Calibri"/>
              </a:rPr>
              <a:t>“It takes courage to face such difficult problems”</a:t>
            </a:r>
          </a:p>
          <a:p>
            <a:pPr lvl="0">
              <a:lnSpc>
                <a:spcPct val="100000"/>
              </a:lnSpc>
              <a:spcBef>
                <a:spcPts val="400"/>
              </a:spcBef>
              <a:defRPr sz="1800"/>
            </a:pPr>
            <a:r>
              <a:rPr lang="en-US" sz="1200" dirty="0" smtClean="0">
                <a:latin typeface="+mn-lt"/>
                <a:ea typeface="Calibri"/>
                <a:cs typeface="Calibri"/>
                <a:sym typeface="Calibri"/>
              </a:rPr>
              <a:t>“You really care a lot about your family”</a:t>
            </a:r>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30</a:t>
            </a:fld>
            <a:endParaRPr lang="en-US" altLang="en-US"/>
          </a:p>
        </p:txBody>
      </p:sp>
    </p:spTree>
    <p:extLst>
      <p:ext uri="{BB962C8B-B14F-4D97-AF65-F5344CB8AC3E}">
        <p14:creationId xmlns:p14="http://schemas.microsoft.com/office/powerpoint/2010/main" val="14864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pPr marL="174708" indent="-174708">
              <a:spcBef>
                <a:spcPts val="408"/>
              </a:spcBef>
              <a:buFont typeface="Arial"/>
              <a:buChar char="•"/>
              <a:defRPr sz="1800"/>
            </a:pPr>
            <a:r>
              <a:rPr lang="en-US" dirty="0">
                <a:ea typeface="Calibri"/>
                <a:cs typeface="Calibri"/>
                <a:sym typeface="Calibri"/>
              </a:rPr>
              <a:t>The second part of the Spirit of MI is Partnership or Collaboration.</a:t>
            </a:r>
          </a:p>
          <a:p>
            <a:pPr marL="640594" lvl="1" indent="-174708">
              <a:spcBef>
                <a:spcPts val="408"/>
              </a:spcBef>
              <a:buFont typeface="Arial"/>
              <a:buChar char="•"/>
              <a:defRPr sz="1800"/>
            </a:pPr>
            <a:r>
              <a:rPr lang="en-US" dirty="0">
                <a:ea typeface="Calibri"/>
                <a:cs typeface="Calibri"/>
                <a:sym typeface="Calibri"/>
              </a:rPr>
              <a:t>MI is a partnership; Not something done by an expert to a passive recipient. Not “to” or “on” someone. </a:t>
            </a:r>
          </a:p>
          <a:p>
            <a:pPr marL="640594" lvl="1" indent="-174708">
              <a:spcBef>
                <a:spcPts val="408"/>
              </a:spcBef>
              <a:buFont typeface="Arial"/>
              <a:buChar char="•"/>
              <a:defRPr sz="1800"/>
            </a:pPr>
            <a:r>
              <a:rPr lang="en-US" dirty="0">
                <a:ea typeface="Calibri"/>
                <a:cs typeface="Calibri"/>
                <a:sym typeface="Calibri"/>
              </a:rPr>
              <a:t>MI is an active collaboration between experts. It is “with” someone. </a:t>
            </a:r>
            <a:endParaRPr lang="en-US" b="1" dirty="0">
              <a:ea typeface="Calibri"/>
              <a:cs typeface="Calibri"/>
              <a:sym typeface="Calibri"/>
            </a:endParaRPr>
          </a:p>
          <a:p>
            <a:pPr marL="640594" lvl="1" indent="-174708">
              <a:spcBef>
                <a:spcPts val="408"/>
              </a:spcBef>
              <a:buFont typeface="Arial"/>
              <a:buChar char="•"/>
              <a:defRPr sz="1800"/>
            </a:pPr>
            <a:r>
              <a:rPr lang="en-US" dirty="0">
                <a:ea typeface="Calibri"/>
                <a:cs typeface="Calibri"/>
                <a:sym typeface="Calibri"/>
              </a:rPr>
              <a:t>You know you are in partnership or collaboration with someone when it feels like you are dancing together rather then wrestling.</a:t>
            </a:r>
          </a:p>
          <a:p>
            <a:pPr marL="640594" lvl="1" indent="-174708">
              <a:spcBef>
                <a:spcPts val="408"/>
              </a:spcBef>
              <a:buFont typeface="Arial"/>
              <a:buChar char="•"/>
              <a:defRPr sz="1800"/>
            </a:pPr>
            <a:r>
              <a:rPr lang="en-US" dirty="0">
                <a:ea typeface="Calibri"/>
                <a:cs typeface="Calibri"/>
                <a:sym typeface="Calibri"/>
              </a:rPr>
              <a:t>Research shows that activation of the participant’s own expertise is a key condition for change to occur.</a:t>
            </a:r>
          </a:p>
          <a:p>
            <a:pPr marL="640594" lvl="1" indent="-174708" defTabSz="465887" eaLnBrk="0" fontAlgn="base" hangingPunct="0">
              <a:spcBef>
                <a:spcPct val="30000"/>
              </a:spcBef>
              <a:spcAft>
                <a:spcPct val="0"/>
              </a:spcAft>
              <a:buFont typeface="Arial"/>
              <a:buChar char="•"/>
              <a:defRPr/>
            </a:pPr>
            <a:r>
              <a:rPr lang="en-US" dirty="0">
                <a:ea typeface="MS PGothic" panose="020B0600070205080204" pitchFamily="34" charset="-128"/>
                <a:cs typeface="ＭＳ Ｐゴシック" charset="0"/>
              </a:rPr>
              <a:t>MI lives in this middle ground between directing and following, incorporating aspects of each. </a:t>
            </a:r>
            <a:endParaRPr lang="en-US" dirty="0" smtClean="0">
              <a:effectLst/>
            </a:endParaRPr>
          </a:p>
          <a:p>
            <a:pPr marL="174708" indent="-174708">
              <a:buFont typeface="Arial"/>
              <a:buChar char="•"/>
            </a:pPr>
            <a:endParaRPr lang="en-US" dirty="0"/>
          </a:p>
        </p:txBody>
      </p:sp>
      <p:sp>
        <p:nvSpPr>
          <p:cNvPr id="4" name="Slide Number Placeholder 3"/>
          <p:cNvSpPr>
            <a:spLocks noGrp="1"/>
          </p:cNvSpPr>
          <p:nvPr>
            <p:ph type="sldNum" sz="quarter" idx="10"/>
          </p:nvPr>
        </p:nvSpPr>
        <p:spPr/>
        <p:txBody>
          <a:bodyPr/>
          <a:lstStyle/>
          <a:p>
            <a:pPr defTabSz="931774">
              <a:defRPr/>
            </a:pPr>
            <a:fld id="{4CE3166A-E9BE-4DB0-A26C-D241A3A02A2E}"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18777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a:spcBef>
                <a:spcPts val="408"/>
              </a:spcBef>
              <a:buFont typeface="Arial"/>
              <a:buChar char="•"/>
              <a:defRPr sz="1800"/>
            </a:pPr>
            <a:r>
              <a:rPr lang="en-US" dirty="0">
                <a:ea typeface="Calibri"/>
                <a:cs typeface="Calibri"/>
                <a:sym typeface="Calibri"/>
              </a:rPr>
              <a:t>The third component of the Spirit is Compassion. This is embodied by listening, seeing, understanding and not judging a person’s perception.</a:t>
            </a:r>
          </a:p>
          <a:p>
            <a:pPr marL="640594" lvl="1" indent="-174708">
              <a:spcBef>
                <a:spcPts val="408"/>
              </a:spcBef>
              <a:buFont typeface="Arial"/>
              <a:buChar char="•"/>
              <a:defRPr sz="1800"/>
            </a:pPr>
            <a:r>
              <a:rPr lang="en-US" dirty="0">
                <a:ea typeface="Calibri"/>
                <a:cs typeface="Calibri"/>
                <a:sym typeface="Calibri"/>
              </a:rPr>
              <a:t>To be truly compassionate is to work from a place of non-judgment. This can be difficult as we all come to life with our own experiences and perceptions based on our past.</a:t>
            </a:r>
          </a:p>
          <a:p>
            <a:pPr marL="640594" lvl="1" indent="-174708">
              <a:spcBef>
                <a:spcPts val="408"/>
              </a:spcBef>
              <a:buFont typeface="Arial"/>
              <a:buChar char="•"/>
              <a:defRPr sz="1800"/>
            </a:pPr>
            <a:r>
              <a:rPr lang="en-US" b="1" dirty="0">
                <a:ea typeface="Calibri"/>
                <a:cs typeface="Calibri"/>
                <a:sym typeface="Calibri"/>
              </a:rPr>
              <a:t>Option </a:t>
            </a:r>
            <a:r>
              <a:rPr lang="en-US" dirty="0">
                <a:ea typeface="Calibri"/>
                <a:cs typeface="Calibri"/>
                <a:sym typeface="Calibri"/>
              </a:rPr>
              <a:t>to have people reflect on their own judgments: How many of you get on the subway and are easily annoyed at how much room someone is taking up? How loud someone’s music is? Or you notice someone’s shoes or outfit and think, Oh my goodness, where are they going in that?</a:t>
            </a:r>
          </a:p>
          <a:p>
            <a:pPr>
              <a:spcBef>
                <a:spcPts val="408"/>
              </a:spcBef>
              <a:defRPr sz="1800"/>
            </a:pPr>
            <a:r>
              <a:rPr lang="en-US" dirty="0">
                <a:ea typeface="Calibri"/>
                <a:cs typeface="Calibri"/>
                <a:sym typeface="Calibri"/>
              </a:rPr>
              <a:t>	    You can share that you are guilty of this….this is judgment. Possibly challenge them to begin being mindful of your thoughts while on NYC transportation. </a:t>
            </a:r>
          </a:p>
          <a:p>
            <a:pPr marL="640594" lvl="1" indent="-174708">
              <a:spcBef>
                <a:spcPts val="408"/>
              </a:spcBef>
              <a:buFont typeface="Arial"/>
              <a:buChar char="•"/>
              <a:defRPr sz="1800"/>
            </a:pPr>
            <a:r>
              <a:rPr lang="en-US" b="1" dirty="0">
                <a:ea typeface="Calibri"/>
                <a:cs typeface="Calibri"/>
                <a:sym typeface="Calibri"/>
              </a:rPr>
              <a:t>(You may share this quote) “Compassion is love in the face of suffering” </a:t>
            </a:r>
            <a:r>
              <a:rPr lang="en-US" b="1" dirty="0" err="1">
                <a:ea typeface="Calibri"/>
                <a:cs typeface="Calibri"/>
                <a:sym typeface="Calibri"/>
              </a:rPr>
              <a:t>Mattieu</a:t>
            </a:r>
            <a:r>
              <a:rPr lang="en-US" b="1" dirty="0">
                <a:ea typeface="Calibri"/>
                <a:cs typeface="Calibri"/>
                <a:sym typeface="Calibri"/>
              </a:rPr>
              <a:t> </a:t>
            </a:r>
            <a:r>
              <a:rPr lang="en-US" b="1" dirty="0" err="1">
                <a:ea typeface="Calibri"/>
                <a:cs typeface="Calibri"/>
                <a:sym typeface="Calibri"/>
              </a:rPr>
              <a:t>Ricard</a:t>
            </a:r>
            <a:endParaRPr lang="en-US" b="1" dirty="0">
              <a:ea typeface="Calibri"/>
              <a:cs typeface="Calibri"/>
              <a:sym typeface="Calibri"/>
            </a:endParaRPr>
          </a:p>
          <a:p>
            <a:pPr marL="640594" lvl="1" indent="-174708">
              <a:spcBef>
                <a:spcPts val="408"/>
              </a:spcBef>
              <a:buFont typeface="Arial"/>
              <a:buChar char="•"/>
              <a:defRPr sz="1800"/>
            </a:pPr>
            <a:r>
              <a:rPr lang="en-US" b="1" dirty="0">
                <a:ea typeface="Calibri"/>
                <a:cs typeface="Calibri"/>
                <a:sym typeface="Calibri"/>
              </a:rPr>
              <a:t>“To have compassion for another you must first have compassion for yourself”</a:t>
            </a:r>
            <a:r>
              <a:rPr lang="mr-IN" b="1" dirty="0">
                <a:ea typeface="Calibri"/>
                <a:cs typeface="Calibri"/>
                <a:sym typeface="Calibri"/>
              </a:rPr>
              <a:t>–</a:t>
            </a:r>
            <a:r>
              <a:rPr lang="en-US" b="1" dirty="0">
                <a:ea typeface="Calibri"/>
                <a:cs typeface="Calibri"/>
                <a:sym typeface="Calibri"/>
              </a:rPr>
              <a:t>Sharon </a:t>
            </a:r>
            <a:r>
              <a:rPr lang="en-US" b="1" dirty="0" err="1">
                <a:ea typeface="Calibri"/>
                <a:cs typeface="Calibri"/>
                <a:sym typeface="Calibri"/>
              </a:rPr>
              <a:t>Saltzberg</a:t>
            </a:r>
            <a:endParaRPr lang="en-US" b="1" dirty="0">
              <a:ea typeface="Calibri"/>
              <a:cs typeface="Calibri"/>
              <a:sym typeface="Calibri"/>
            </a:endParaRPr>
          </a:p>
          <a:p>
            <a:pPr marL="640594" lvl="1" indent="-174708">
              <a:spcBef>
                <a:spcPts val="408"/>
              </a:spcBef>
              <a:buFont typeface="Arial"/>
              <a:buChar char="•"/>
              <a:defRPr sz="1800"/>
            </a:pPr>
            <a:r>
              <a:rPr lang="en-US" b="1" dirty="0">
                <a:ea typeface="Calibri"/>
                <a:cs typeface="Calibri"/>
                <a:sym typeface="Calibri"/>
              </a:rPr>
              <a:t>It is important here to ensure participants that no one is perfect here. That this is a practice that we all work on every day. We will make mistakes, even with our clients. MI challenges us to recognize these mistakes and take steps to repair them.</a:t>
            </a:r>
          </a:p>
          <a:p>
            <a:endParaRPr lang="en-US" dirty="0"/>
          </a:p>
        </p:txBody>
      </p:sp>
      <p:sp>
        <p:nvSpPr>
          <p:cNvPr id="4" name="Slide Number Placeholder 3"/>
          <p:cNvSpPr>
            <a:spLocks noGrp="1"/>
          </p:cNvSpPr>
          <p:nvPr>
            <p:ph type="sldNum" sz="quarter" idx="10"/>
          </p:nvPr>
        </p:nvSpPr>
        <p:spPr/>
        <p:txBody>
          <a:bodyPr/>
          <a:lstStyle/>
          <a:p>
            <a:fld id="{854443CD-D420-4CC4-B31A-21ECB4A4E777}" type="slidenum">
              <a:rPr lang="en-US" altLang="en-US" smtClean="0"/>
              <a:pPr/>
              <a:t>33</a:t>
            </a:fld>
            <a:endParaRPr lang="en-US" altLang="en-US"/>
          </a:p>
        </p:txBody>
      </p:sp>
    </p:spTree>
    <p:extLst>
      <p:ext uri="{BB962C8B-B14F-4D97-AF65-F5344CB8AC3E}">
        <p14:creationId xmlns:p14="http://schemas.microsoft.com/office/powerpoint/2010/main" val="375608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BB2B13-B259-40FF-BDD6-D6DC6EBC4E04}"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306097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BB2B13-B259-40FF-BDD6-D6DC6EBC4E04}"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344045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BB2B13-B259-40FF-BDD6-D6DC6EBC4E04}"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253424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box slide">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032387"/>
            <a:ext cx="8262518" cy="5321918"/>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p:nvPr>
        </p:nvSpPr>
        <p:spPr>
          <a:xfrm>
            <a:off x="462685" y="546471"/>
            <a:ext cx="7751547" cy="374495"/>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Content Placeholder 8"/>
          <p:cNvSpPr>
            <a:spLocks noGrp="1"/>
          </p:cNvSpPr>
          <p:nvPr>
            <p:ph sz="quarter" idx="15" hasCustomPrompt="1"/>
          </p:nvPr>
        </p:nvSpPr>
        <p:spPr>
          <a:xfrm>
            <a:off x="384047" y="139253"/>
            <a:ext cx="7550913" cy="243887"/>
          </a:xfrm>
          <a:prstGeom prst="rect">
            <a:avLst/>
          </a:prstGeom>
        </p:spPr>
        <p:txBody>
          <a:bodyPr/>
          <a:lstStyle>
            <a:lvl1pPr marL="0" indent="0">
              <a:spcBef>
                <a:spcPts val="1000"/>
              </a:spcBef>
              <a:buClr>
                <a:schemeClr val="tx1"/>
              </a:buClr>
              <a:buFont typeface="Arial" pitchFamily="34" charset="0"/>
              <a:buNone/>
              <a:defRPr sz="1100" b="1" baseline="0">
                <a:solidFill>
                  <a:srgbClr val="00269E"/>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X. [Insert presentation or section title]</a:t>
            </a:r>
          </a:p>
        </p:txBody>
      </p:sp>
      <p:sp>
        <p:nvSpPr>
          <p:cNvPr id="12" name="Content Placeholder 8"/>
          <p:cNvSpPr>
            <a:spLocks noGrp="1"/>
          </p:cNvSpPr>
          <p:nvPr>
            <p:ph sz="quarter" idx="16" hasCustomPrompt="1"/>
          </p:nvPr>
        </p:nvSpPr>
        <p:spPr>
          <a:xfrm>
            <a:off x="376427" y="6431296"/>
            <a:ext cx="1424940" cy="175283"/>
          </a:xfrm>
          <a:prstGeom prst="rect">
            <a:avLst/>
          </a:prstGeom>
        </p:spPr>
        <p:txBody>
          <a:bodyPr/>
          <a:lstStyle>
            <a:lvl1pPr marL="0" indent="0">
              <a:spcBef>
                <a:spcPts val="1000"/>
              </a:spcBef>
              <a:buClr>
                <a:schemeClr val="tx1"/>
              </a:buClr>
              <a:buFont typeface="Arial" pitchFamily="34" charset="0"/>
              <a:buNone/>
              <a:defRPr sz="8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insert Secretariat]</a:t>
            </a:r>
          </a:p>
        </p:txBody>
      </p:sp>
    </p:spTree>
    <p:extLst>
      <p:ext uri="{BB962C8B-B14F-4D97-AF65-F5344CB8AC3E}">
        <p14:creationId xmlns:p14="http://schemas.microsoft.com/office/powerpoint/2010/main" val="207005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BB2B13-B259-40FF-BDD6-D6DC6EBC4E04}"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2881632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BB2B13-B259-40FF-BDD6-D6DC6EBC4E04}" type="datetimeFigureOut">
              <a:rPr lang="en-US" smtClean="0"/>
              <a:t>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303143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BB2B13-B259-40FF-BDD6-D6DC6EBC4E04}"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228222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BB2B13-B259-40FF-BDD6-D6DC6EBC4E04}" type="datetimeFigureOut">
              <a:rPr lang="en-US" smtClean="0"/>
              <a:t>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219967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BB2B13-B259-40FF-BDD6-D6DC6EBC4E04}" type="datetimeFigureOut">
              <a:rPr lang="en-US" smtClean="0"/>
              <a:t>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2957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B2B13-B259-40FF-BDD6-D6DC6EBC4E04}" type="datetimeFigureOut">
              <a:rPr lang="en-US" smtClean="0"/>
              <a:t>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190918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BB2B13-B259-40FF-BDD6-D6DC6EBC4E04}"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58913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BB2B13-B259-40FF-BDD6-D6DC6EBC4E04}" type="datetimeFigureOut">
              <a:rPr lang="en-US" smtClean="0"/>
              <a:t>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9D25-9FEE-481A-A7F6-7AE3A7DE1246}" type="slidenum">
              <a:rPr lang="en-US" smtClean="0"/>
              <a:t>‹#›</a:t>
            </a:fld>
            <a:endParaRPr lang="en-US"/>
          </a:p>
        </p:txBody>
      </p:sp>
    </p:spTree>
    <p:extLst>
      <p:ext uri="{BB962C8B-B14F-4D97-AF65-F5344CB8AC3E}">
        <p14:creationId xmlns:p14="http://schemas.microsoft.com/office/powerpoint/2010/main" val="317621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B2B13-B259-40FF-BDD6-D6DC6EBC4E04}" type="datetimeFigureOut">
              <a:rPr lang="en-US" smtClean="0"/>
              <a:t>1/8/2018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59D25-9FEE-481A-A7F6-7AE3A7DE1246}" type="slidenum">
              <a:rPr lang="en-US" smtClean="0"/>
              <a:t>‹#›</a:t>
            </a:fld>
            <a:endParaRPr lang="en-US"/>
          </a:p>
        </p:txBody>
      </p:sp>
    </p:spTree>
    <p:extLst>
      <p:ext uri="{BB962C8B-B14F-4D97-AF65-F5344CB8AC3E}">
        <p14:creationId xmlns:p14="http://schemas.microsoft.com/office/powerpoint/2010/main" val="19869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gif"/><Relationship Id="rId3" Type="http://schemas.openxmlformats.org/officeDocument/2006/relationships/image" Target="../media/image14.jpeg"/><Relationship Id="rId21" Type="http://schemas.openxmlformats.org/officeDocument/2006/relationships/image" Target="../media/image32.png"/><Relationship Id="rId34" Type="http://schemas.openxmlformats.org/officeDocument/2006/relationships/image" Target="../media/image45.jpeg"/><Relationship Id="rId7" Type="http://schemas.openxmlformats.org/officeDocument/2006/relationships/image" Target="../media/image18.gif"/><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jpeg"/><Relationship Id="rId33" Type="http://schemas.openxmlformats.org/officeDocument/2006/relationships/image" Target="../media/image44.png"/><Relationship Id="rId2" Type="http://schemas.openxmlformats.org/officeDocument/2006/relationships/notesSlide" Target="../notesSlides/notesSlide2.xml"/><Relationship Id="rId16" Type="http://schemas.openxmlformats.org/officeDocument/2006/relationships/image" Target="../media/image27.jpeg"/><Relationship Id="rId20" Type="http://schemas.openxmlformats.org/officeDocument/2006/relationships/image" Target="../media/image31.png"/><Relationship Id="rId29" Type="http://schemas.openxmlformats.org/officeDocument/2006/relationships/image" Target="../media/image40.jpe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gif"/><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gif"/><Relationship Id="rId23" Type="http://schemas.openxmlformats.org/officeDocument/2006/relationships/image" Target="../media/image34.gif"/><Relationship Id="rId28" Type="http://schemas.openxmlformats.org/officeDocument/2006/relationships/image" Target="../media/image39.jpeg"/><Relationship Id="rId10" Type="http://schemas.openxmlformats.org/officeDocument/2006/relationships/image" Target="../media/image21.gif"/><Relationship Id="rId19" Type="http://schemas.openxmlformats.org/officeDocument/2006/relationships/image" Target="../media/image30.jpeg"/><Relationship Id="rId31" Type="http://schemas.openxmlformats.org/officeDocument/2006/relationships/image" Target="../media/image42.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gif"/><Relationship Id="rId27" Type="http://schemas.openxmlformats.org/officeDocument/2006/relationships/image" Target="../media/image38.png"/><Relationship Id="rId30"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ahUKEwi5i-SK7N3QAhVW5WMKHQX6BlgQjRwIBw&amp;url=http://rockthenextstage.com/is-it-time-to-hit-the-reset-button/&amp;psig=AFQjCNHPUjT0VlJZumh3J4ZJexH4_3VROA&amp;ust=1481054494756408"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314" t="7640" r="6705" b="11760"/>
          <a:stretch/>
        </p:blipFill>
        <p:spPr>
          <a:xfrm>
            <a:off x="657546" y="226033"/>
            <a:ext cx="7808359" cy="5527497"/>
          </a:xfrm>
          <a:prstGeom prst="rect">
            <a:avLst/>
          </a:prstGeom>
        </p:spPr>
      </p:pic>
      <p:sp>
        <p:nvSpPr>
          <p:cNvPr id="10" name="Rectangle 9"/>
          <p:cNvSpPr/>
          <p:nvPr/>
        </p:nvSpPr>
        <p:spPr>
          <a:xfrm>
            <a:off x="657546" y="5886751"/>
            <a:ext cx="7808359" cy="652074"/>
          </a:xfrm>
          <a:prstGeom prst="rect">
            <a:avLst/>
          </a:prstGeom>
          <a:solidFill>
            <a:srgbClr val="00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9739" y="5981955"/>
            <a:ext cx="7613151" cy="461665"/>
          </a:xfrm>
          <a:prstGeom prst="rect">
            <a:avLst/>
          </a:prstGeom>
          <a:noFill/>
        </p:spPr>
        <p:txBody>
          <a:bodyPr wrap="square" rtlCol="0">
            <a:spAutoFit/>
          </a:bodyPr>
          <a:lstStyle/>
          <a:p>
            <a:pPr algn="ctr"/>
            <a:r>
              <a:rPr lang="en-US" sz="2400" dirty="0" smtClean="0">
                <a:solidFill>
                  <a:schemeClr val="bg1"/>
                </a:solidFill>
                <a:cs typeface="Times New Roman" panose="02020603050405020304" pitchFamily="18" charset="0"/>
              </a:rPr>
              <a:t>January 8, 2018</a:t>
            </a:r>
            <a:endParaRPr lang="en-US" sz="2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79014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6854" y="672743"/>
            <a:ext cx="87330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flipV="1">
            <a:off x="0" y="-2"/>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22135"/>
            <a:ext cx="1483802" cy="784821"/>
          </a:xfrm>
          <a:prstGeom prst="rect">
            <a:avLst/>
          </a:prstGeom>
        </p:spPr>
      </p:pic>
      <p:sp>
        <p:nvSpPr>
          <p:cNvPr id="8" name="TextBox 7"/>
          <p:cNvSpPr txBox="1"/>
          <p:nvPr/>
        </p:nvSpPr>
        <p:spPr>
          <a:xfrm>
            <a:off x="295162" y="26412"/>
            <a:ext cx="5847855" cy="646331"/>
          </a:xfrm>
          <a:prstGeom prst="rect">
            <a:avLst/>
          </a:prstGeom>
          <a:noFill/>
        </p:spPr>
        <p:txBody>
          <a:bodyPr wrap="square" rtlCol="0">
            <a:spAutoFit/>
          </a:bodyPr>
          <a:lstStyle/>
          <a:p>
            <a:r>
              <a:rPr lang="en-US" sz="3600" dirty="0" smtClean="0">
                <a:solidFill>
                  <a:srgbClr val="0070C0"/>
                </a:solidFill>
              </a:rPr>
              <a:t>WHAT’S NEXT</a:t>
            </a:r>
            <a:endParaRPr lang="en-US" sz="3600" dirty="0">
              <a:solidFill>
                <a:srgbClr val="0070C0"/>
              </a:solidFill>
            </a:endParaRPr>
          </a:p>
        </p:txBody>
      </p:sp>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52451" y="710167"/>
            <a:ext cx="8824425" cy="6201697"/>
          </a:xfrm>
          <a:prstGeom prst="rect">
            <a:avLst/>
          </a:prstGeom>
          <a:noFill/>
        </p:spPr>
        <p:txBody>
          <a:bodyPr wrap="square" rtlCol="0">
            <a:spAutoFit/>
          </a:bodyPr>
          <a:lstStyle/>
          <a:p>
            <a:r>
              <a:rPr lang="en-US" sz="2800" dirty="0" smtClean="0"/>
              <a:t>IMPLEMENT THE COMBINED PLAN </a:t>
            </a:r>
          </a:p>
          <a:p>
            <a:pPr lvl="1"/>
            <a:endParaRPr lang="en-US" sz="1200" dirty="0"/>
          </a:p>
          <a:p>
            <a:pPr marL="914400" lvl="1" indent="-457200">
              <a:buFont typeface="Wingdings" panose="05000000000000000000" pitchFamily="2" charset="2"/>
              <a:buChar char="Ø"/>
            </a:pPr>
            <a:r>
              <a:rPr lang="en-US" sz="2400" b="1" dirty="0" smtClean="0"/>
              <a:t>Submit Regional Plan</a:t>
            </a:r>
          </a:p>
          <a:p>
            <a:pPr lvl="1"/>
            <a:endParaRPr lang="en-US" sz="1100" dirty="0" smtClean="0"/>
          </a:p>
          <a:p>
            <a:pPr marL="1200150" lvl="2" indent="-285750">
              <a:buFont typeface="Wingdings" panose="05000000000000000000" pitchFamily="2" charset="2"/>
              <a:buChar char="ü"/>
            </a:pPr>
            <a:r>
              <a:rPr lang="en-US" sz="2400" dirty="0" smtClean="0"/>
              <a:t>Use Labor Market Information to Inform Plan and MOU Process</a:t>
            </a:r>
          </a:p>
          <a:p>
            <a:pPr lvl="2"/>
            <a:endParaRPr lang="en-US" sz="1000" dirty="0" smtClean="0"/>
          </a:p>
          <a:p>
            <a:pPr marL="914400" lvl="1" indent="-457200">
              <a:buFont typeface="Wingdings" panose="05000000000000000000" pitchFamily="2" charset="2"/>
              <a:buChar char="Ø"/>
            </a:pPr>
            <a:r>
              <a:rPr lang="en-US" sz="2400" b="1" dirty="0" smtClean="0"/>
              <a:t>Customer-Centered Design: Strengthen Local Umbrella MOUs </a:t>
            </a:r>
          </a:p>
          <a:p>
            <a:pPr lvl="1"/>
            <a:endParaRPr lang="en-US" sz="1000" dirty="0" smtClean="0"/>
          </a:p>
          <a:p>
            <a:pPr marL="1200150" lvl="2" indent="-285750">
              <a:buFont typeface="Wingdings" panose="05000000000000000000" pitchFamily="2" charset="2"/>
              <a:buChar char="ü"/>
            </a:pPr>
            <a:r>
              <a:rPr lang="en-US" sz="2400" dirty="0" smtClean="0"/>
              <a:t>Strengthen Business-Driven Strategies to meet Business Customer Needs</a:t>
            </a:r>
          </a:p>
          <a:p>
            <a:pPr marL="1200150" lvl="2" indent="-285750">
              <a:buFont typeface="Wingdings" panose="05000000000000000000" pitchFamily="2" charset="2"/>
              <a:buChar char="ü"/>
            </a:pPr>
            <a:r>
              <a:rPr lang="en-US" sz="2400" dirty="0" smtClean="0"/>
              <a:t>Strengthen Customer Flow and Career Pathway processes for Adult and Youth Across Partner Customer Populations</a:t>
            </a:r>
          </a:p>
          <a:p>
            <a:pPr lvl="2"/>
            <a:endParaRPr lang="en-US" sz="1000" dirty="0" smtClean="0"/>
          </a:p>
          <a:p>
            <a:pPr marL="742950" lvl="1" indent="-285750">
              <a:buFont typeface="Wingdings" panose="05000000000000000000" pitchFamily="2" charset="2"/>
              <a:buChar char="Ø"/>
            </a:pPr>
            <a:r>
              <a:rPr lang="en-US" sz="2400" b="1" dirty="0" smtClean="0"/>
              <a:t> Branding the Workforce System</a:t>
            </a:r>
          </a:p>
          <a:p>
            <a:pPr lvl="1"/>
            <a:endParaRPr lang="en-US" sz="1000" dirty="0"/>
          </a:p>
          <a:p>
            <a:pPr marL="1257300" lvl="2" indent="-342900">
              <a:buFont typeface="Wingdings" panose="05000000000000000000" pitchFamily="2" charset="2"/>
              <a:buChar char="ü"/>
            </a:pPr>
            <a:r>
              <a:rPr lang="en-US" sz="2400" dirty="0" smtClean="0"/>
              <a:t>All Strategies </a:t>
            </a:r>
            <a:r>
              <a:rPr lang="en-US" sz="2400" dirty="0"/>
              <a:t>I</a:t>
            </a:r>
            <a:r>
              <a:rPr lang="en-US" sz="2400" dirty="0" smtClean="0"/>
              <a:t>dentified in Above Process </a:t>
            </a:r>
            <a:r>
              <a:rPr lang="en-US" sz="2400" dirty="0"/>
              <a:t>D</a:t>
            </a:r>
            <a:r>
              <a:rPr lang="en-US" sz="2400" dirty="0" smtClean="0"/>
              <a:t>etermines the Local Product </a:t>
            </a:r>
            <a:r>
              <a:rPr lang="en-US" sz="2400" dirty="0"/>
              <a:t>B</a:t>
            </a:r>
            <a:r>
              <a:rPr lang="en-US" sz="2400" dirty="0" smtClean="0"/>
              <a:t>ehind the Brand.</a:t>
            </a:r>
            <a:endParaRPr lang="en-US" sz="2400" dirty="0"/>
          </a:p>
          <a:p>
            <a:pPr lvl="3"/>
            <a:endParaRPr lang="en-US" dirty="0"/>
          </a:p>
        </p:txBody>
      </p:sp>
    </p:spTree>
    <p:extLst>
      <p:ext uri="{BB962C8B-B14F-4D97-AF65-F5344CB8AC3E}">
        <p14:creationId xmlns:p14="http://schemas.microsoft.com/office/powerpoint/2010/main" val="621248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2265"/>
            <a:ext cx="7886700" cy="600164"/>
          </a:xfrm>
          <a:noFill/>
        </p:spPr>
        <p:txBody>
          <a:bodyPr wrap="square" rtlCol="0">
            <a:spAutoFit/>
          </a:bodyPr>
          <a:lstStyle/>
          <a:p>
            <a:pPr defTabSz="457200"/>
            <a:r>
              <a:rPr lang="en-US" sz="3600" dirty="0" smtClean="0">
                <a:solidFill>
                  <a:srgbClr val="0070C0"/>
                </a:solidFill>
                <a:latin typeface="+mn-lt"/>
                <a:ea typeface="+mn-ea"/>
                <a:cs typeface="+mn-cs"/>
              </a:rPr>
              <a:t>REGIONAL PLANNING</a:t>
            </a:r>
            <a:endParaRPr lang="en-US" sz="3600" dirty="0">
              <a:solidFill>
                <a:srgbClr val="0070C0"/>
              </a:solidFill>
              <a:latin typeface="+mn-lt"/>
              <a:ea typeface="+mn-ea"/>
              <a:cs typeface="+mn-cs"/>
            </a:endParaRPr>
          </a:p>
        </p:txBody>
      </p:sp>
      <p:sp>
        <p:nvSpPr>
          <p:cNvPr id="5" name="Content Placeholder 4"/>
          <p:cNvSpPr>
            <a:spLocks noGrp="1"/>
          </p:cNvSpPr>
          <p:nvPr>
            <p:ph idx="1"/>
          </p:nvPr>
        </p:nvSpPr>
        <p:spPr>
          <a:xfrm>
            <a:off x="88651" y="1142131"/>
            <a:ext cx="8911511" cy="5215125"/>
          </a:xfrm>
        </p:spPr>
        <p:txBody>
          <a:bodyPr>
            <a:normAutofit fontScale="25000" lnSpcReduction="20000"/>
          </a:bodyPr>
          <a:lstStyle/>
          <a:p>
            <a:pPr>
              <a:buFont typeface="Wingdings" panose="05000000000000000000" pitchFamily="2" charset="2"/>
              <a:buChar char="Ø"/>
            </a:pPr>
            <a:r>
              <a:rPr lang="en-US" sz="8000" dirty="0" smtClean="0"/>
              <a:t>  </a:t>
            </a:r>
            <a:r>
              <a:rPr lang="en-US" sz="8000" b="1" dirty="0" smtClean="0"/>
              <a:t>Established Regional Breakdown</a:t>
            </a:r>
          </a:p>
          <a:p>
            <a:pPr marL="0" indent="0">
              <a:buNone/>
            </a:pPr>
            <a:endParaRPr lang="en-US" sz="3200" dirty="0" smtClean="0"/>
          </a:p>
          <a:p>
            <a:pPr lvl="1"/>
            <a:r>
              <a:rPr lang="en-US" sz="8000" dirty="0" smtClean="0"/>
              <a:t>Regions:  Berkshire, Pioneer Valley, Central, Northeast, Greater Boston, South East and  Cape Cod &amp; Islands</a:t>
            </a:r>
          </a:p>
          <a:p>
            <a:pPr marL="457200" lvl="1" indent="0">
              <a:buNone/>
            </a:pPr>
            <a:endParaRPr lang="en-US" sz="3200" dirty="0"/>
          </a:p>
          <a:p>
            <a:pPr>
              <a:buFont typeface="Wingdings" panose="05000000000000000000" pitchFamily="2" charset="2"/>
              <a:buChar char="Ø"/>
            </a:pPr>
            <a:r>
              <a:rPr lang="en-US" sz="8000" dirty="0" smtClean="0"/>
              <a:t> </a:t>
            </a:r>
            <a:r>
              <a:rPr lang="en-US" sz="8000" b="1" dirty="0" smtClean="0"/>
              <a:t>Governor, Lt. Governor and Secretariat Lead Kick Off  -  April 5, 2017</a:t>
            </a:r>
          </a:p>
          <a:p>
            <a:pPr marL="0" indent="0">
              <a:buNone/>
            </a:pPr>
            <a:endParaRPr lang="en-US" sz="3200" dirty="0" smtClean="0"/>
          </a:p>
          <a:p>
            <a:pPr>
              <a:buFont typeface="Wingdings" panose="05000000000000000000" pitchFamily="2" charset="2"/>
              <a:buChar char="Ø"/>
            </a:pPr>
            <a:r>
              <a:rPr lang="en-US" sz="8000" dirty="0" smtClean="0"/>
              <a:t> </a:t>
            </a:r>
            <a:r>
              <a:rPr lang="en-US" sz="8000" b="1" dirty="0" smtClean="0"/>
              <a:t>Partners Involved in Regional Planning</a:t>
            </a:r>
          </a:p>
          <a:p>
            <a:pPr lvl="1"/>
            <a:endParaRPr lang="en-US" sz="2800" dirty="0" smtClean="0"/>
          </a:p>
          <a:p>
            <a:pPr lvl="1"/>
            <a:r>
              <a:rPr lang="en-US" sz="7600" dirty="0" smtClean="0"/>
              <a:t>Labor and Workforce Development, Economic Development &amp; Education    </a:t>
            </a:r>
          </a:p>
          <a:p>
            <a:pPr marL="457200" lvl="1" indent="0">
              <a:buNone/>
            </a:pPr>
            <a:r>
              <a:rPr lang="en-US" sz="7600" dirty="0" smtClean="0"/>
              <a:t>	</a:t>
            </a:r>
          </a:p>
          <a:p>
            <a:pPr>
              <a:buFont typeface="Wingdings" panose="05000000000000000000" pitchFamily="2" charset="2"/>
              <a:buChar char="Ø"/>
            </a:pPr>
            <a:r>
              <a:rPr lang="en-US" sz="8000" dirty="0" smtClean="0"/>
              <a:t> </a:t>
            </a:r>
            <a:r>
              <a:rPr lang="en-US" sz="8000" b="1" dirty="0" smtClean="0"/>
              <a:t>Presentations of Plans to Workforce Skills Cabinet (WSC )– December 11, 2017</a:t>
            </a:r>
          </a:p>
          <a:p>
            <a:pPr marL="0" indent="0">
              <a:buNone/>
            </a:pPr>
            <a:endParaRPr lang="en-US" sz="3200" dirty="0"/>
          </a:p>
          <a:p>
            <a:pPr>
              <a:buFont typeface="Wingdings" panose="05000000000000000000" pitchFamily="2" charset="2"/>
              <a:buChar char="Ø"/>
            </a:pPr>
            <a:r>
              <a:rPr lang="en-US" sz="8000" dirty="0" smtClean="0"/>
              <a:t> </a:t>
            </a:r>
            <a:r>
              <a:rPr lang="en-US" sz="8000" b="1" dirty="0" smtClean="0"/>
              <a:t>Blue Prints due to WSC – January 31, 2018</a:t>
            </a:r>
          </a:p>
          <a:p>
            <a:pPr marL="0" indent="0">
              <a:buNone/>
            </a:pPr>
            <a:endParaRPr lang="en-US" sz="3200" dirty="0"/>
          </a:p>
          <a:p>
            <a:pPr>
              <a:buFont typeface="Wingdings" panose="05000000000000000000" pitchFamily="2" charset="2"/>
              <a:buChar char="Ø"/>
            </a:pPr>
            <a:r>
              <a:rPr lang="en-US" sz="8000" dirty="0" smtClean="0"/>
              <a:t> </a:t>
            </a:r>
            <a:r>
              <a:rPr lang="en-US" sz="8000" b="1" dirty="0" smtClean="0"/>
              <a:t>WSC &amp; Public Comment Period – No later than March 2, 2018</a:t>
            </a:r>
          </a:p>
          <a:p>
            <a:pPr marL="0" indent="0">
              <a:buNone/>
            </a:pPr>
            <a:endParaRPr lang="en-US" sz="3200" dirty="0"/>
          </a:p>
          <a:p>
            <a:pPr>
              <a:buFont typeface="Wingdings" panose="05000000000000000000" pitchFamily="2" charset="2"/>
              <a:buChar char="Ø"/>
            </a:pPr>
            <a:r>
              <a:rPr lang="en-US" sz="8000" b="1" dirty="0" smtClean="0"/>
              <a:t>Final Regional Blueprint due – March 31, 2018</a:t>
            </a:r>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marL="0" indent="0">
              <a:buNone/>
            </a:pPr>
            <a:r>
              <a:rPr lang="en-US" dirty="0"/>
              <a:t>	</a:t>
            </a:r>
          </a:p>
          <a:p>
            <a:pPr marL="457200" lvl="1" indent="0">
              <a:buNone/>
            </a:pPr>
            <a:endParaRPr lang="en-US" dirty="0"/>
          </a:p>
          <a:p>
            <a:pPr>
              <a:buFont typeface="Wingdings" panose="05000000000000000000" pitchFamily="2" charset="2"/>
              <a:buChar char="Ø"/>
            </a:pPr>
            <a:endParaRPr lang="en-US" dirty="0"/>
          </a:p>
        </p:txBody>
      </p:sp>
      <p:cxnSp>
        <p:nvCxnSpPr>
          <p:cNvPr id="6" name="Straight Connector 5"/>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42562"/>
            <a:ext cx="1494076" cy="790255"/>
          </a:xfrm>
          <a:prstGeom prst="rect">
            <a:avLst/>
          </a:prstGeom>
        </p:spPr>
      </p:pic>
    </p:spTree>
    <p:extLst>
      <p:ext uri="{BB962C8B-B14F-4D97-AF65-F5344CB8AC3E}">
        <p14:creationId xmlns:p14="http://schemas.microsoft.com/office/powerpoint/2010/main" val="210201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750" y="387625"/>
            <a:ext cx="7886700" cy="600164"/>
          </a:xfrm>
          <a:noFill/>
        </p:spPr>
        <p:txBody>
          <a:bodyPr vert="horz" wrap="square" lIns="91440" tIns="45720" rIns="91440" bIns="45720" rtlCol="0" anchor="ctr">
            <a:spAutoFit/>
          </a:bodyPr>
          <a:lstStyle/>
          <a:p>
            <a:pPr defTabSz="457200"/>
            <a:r>
              <a:rPr lang="en-US" sz="3600" dirty="0">
                <a:solidFill>
                  <a:srgbClr val="0070C0"/>
                </a:solidFill>
                <a:latin typeface="+mn-lt"/>
                <a:ea typeface="+mn-ea"/>
                <a:cs typeface="+mn-cs"/>
              </a:rPr>
              <a:t>CUSTOMER-CENTERED DESIGN/MOUs</a:t>
            </a:r>
          </a:p>
        </p:txBody>
      </p:sp>
      <p:sp>
        <p:nvSpPr>
          <p:cNvPr id="5" name="Text Placeholder 4"/>
          <p:cNvSpPr>
            <a:spLocks noGrp="1"/>
          </p:cNvSpPr>
          <p:nvPr>
            <p:ph idx="1"/>
          </p:nvPr>
        </p:nvSpPr>
        <p:spPr>
          <a:xfrm>
            <a:off x="401858" y="1269954"/>
            <a:ext cx="7886700" cy="4351338"/>
          </a:xfrm>
        </p:spPr>
        <p:txBody>
          <a:bodyPr>
            <a:normAutofit/>
          </a:bodyPr>
          <a:lstStyle/>
          <a:p>
            <a:r>
              <a:rPr lang="en-US" dirty="0" smtClean="0"/>
              <a:t>Feedback/strengthen depth and detail of umbrella MOUs</a:t>
            </a:r>
            <a:endParaRPr lang="en-US" dirty="0"/>
          </a:p>
          <a:p>
            <a:r>
              <a:rPr lang="en-US" dirty="0"/>
              <a:t>Workforce Connect Tool: Data on shared customers, outcomes, operations to drive customer-centered improvements</a:t>
            </a:r>
          </a:p>
          <a:p>
            <a:r>
              <a:rPr lang="en-US" dirty="0"/>
              <a:t>Statewide cross-system </a:t>
            </a:r>
            <a:r>
              <a:rPr lang="en-US" dirty="0" smtClean="0"/>
              <a:t>training/ case studies:</a:t>
            </a:r>
          </a:p>
          <a:p>
            <a:pPr lvl="1"/>
            <a:r>
              <a:rPr lang="en-US" dirty="0" smtClean="0"/>
              <a:t>Business Engagement</a:t>
            </a:r>
          </a:p>
          <a:p>
            <a:pPr lvl="1"/>
            <a:r>
              <a:rPr lang="en-US" dirty="0" smtClean="0"/>
              <a:t>Universal Design</a:t>
            </a:r>
          </a:p>
          <a:p>
            <a:pPr lvl="1"/>
            <a:r>
              <a:rPr lang="en-US" dirty="0" smtClean="0"/>
              <a:t>Service Integration</a:t>
            </a:r>
          </a:p>
          <a:p>
            <a:pPr lvl="1"/>
            <a:r>
              <a:rPr lang="en-US" dirty="0" smtClean="0"/>
              <a:t>Motivational Interviewing</a:t>
            </a:r>
            <a:endParaRPr lang="en-US" dirty="0"/>
          </a:p>
          <a:p>
            <a:endParaRPr lang="en-US" dirty="0"/>
          </a:p>
        </p:txBody>
      </p:sp>
      <p:cxnSp>
        <p:nvCxnSpPr>
          <p:cNvPr id="6" name="Straight Connector 5"/>
          <p:cNvCxnSpPr/>
          <p:nvPr/>
        </p:nvCxnSpPr>
        <p:spPr>
          <a:xfrm>
            <a:off x="256854" y="96086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42562"/>
            <a:ext cx="1494076" cy="790255"/>
          </a:xfrm>
          <a:prstGeom prst="rect">
            <a:avLst/>
          </a:prstGeom>
        </p:spPr>
      </p:pic>
      <p:cxnSp>
        <p:nvCxnSpPr>
          <p:cNvPr id="8" name="Straight Connector 7"/>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81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451967"/>
            <a:ext cx="3579108" cy="4671754"/>
          </a:xfrm>
        </p:spPr>
        <p:txBody>
          <a:bodyPr>
            <a:normAutofit lnSpcReduction="10000"/>
          </a:bodyPr>
          <a:lstStyle/>
          <a:p>
            <a:pPr marL="457200" indent="-457200">
              <a:buFont typeface="+mj-lt"/>
              <a:buAutoNum type="arabicPeriod"/>
            </a:pPr>
            <a:r>
              <a:rPr lang="en-US" sz="1900" dirty="0" smtClean="0"/>
              <a:t>Businesses </a:t>
            </a:r>
            <a:r>
              <a:rPr lang="en-US" sz="1900" dirty="0"/>
              <a:t>and </a:t>
            </a:r>
            <a:r>
              <a:rPr lang="en-US" sz="1900" dirty="0" smtClean="0"/>
              <a:t>jobseekers </a:t>
            </a:r>
            <a:r>
              <a:rPr lang="en-US" sz="1900" b="1" dirty="0" smtClean="0"/>
              <a:t>lack </a:t>
            </a:r>
            <a:r>
              <a:rPr lang="en-US" sz="1900" b="1" dirty="0"/>
              <a:t>awareness </a:t>
            </a:r>
            <a:r>
              <a:rPr lang="en-US" sz="1900" dirty="0"/>
              <a:t>of the depth, breadth, and interconnectedness of </a:t>
            </a:r>
            <a:r>
              <a:rPr lang="en-US" sz="1900" dirty="0" smtClean="0"/>
              <a:t>public workforce resources available in the Commonwealth.</a:t>
            </a:r>
            <a:endParaRPr lang="en-US" sz="1900" dirty="0"/>
          </a:p>
          <a:p>
            <a:pPr marL="457200" indent="-457200">
              <a:buFont typeface="+mj-lt"/>
              <a:buAutoNum type="arabicPeriod"/>
            </a:pPr>
            <a:r>
              <a:rPr lang="en-US" sz="1900" dirty="0" smtClean="0"/>
              <a:t>I</a:t>
            </a:r>
            <a:r>
              <a:rPr lang="en-US" sz="1900" b="1" dirty="0" smtClean="0"/>
              <a:t>nconsistent </a:t>
            </a:r>
            <a:r>
              <a:rPr lang="en-US" sz="1900" b="1" dirty="0"/>
              <a:t>branding </a:t>
            </a:r>
            <a:r>
              <a:rPr lang="en-US" sz="1900" dirty="0"/>
              <a:t>permeates state, regional, and local workforce systems.</a:t>
            </a:r>
          </a:p>
          <a:p>
            <a:pPr marL="457200" indent="-457200">
              <a:buFont typeface="+mj-lt"/>
              <a:buAutoNum type="arabicPeriod"/>
            </a:pPr>
            <a:r>
              <a:rPr lang="en-US" sz="1900" dirty="0"/>
              <a:t>Internally, workforce system employees </a:t>
            </a:r>
            <a:r>
              <a:rPr lang="en-US" sz="1900" b="1" dirty="0"/>
              <a:t>lack common organizational culture </a:t>
            </a:r>
            <a:r>
              <a:rPr lang="en-US" sz="1900" dirty="0"/>
              <a:t>and do not feel </a:t>
            </a:r>
            <a:r>
              <a:rPr lang="en-US" sz="1900" dirty="0" smtClean="0"/>
              <a:t>like part </a:t>
            </a:r>
            <a:r>
              <a:rPr lang="en-US" sz="1900" dirty="0"/>
              <a:t>of </a:t>
            </a:r>
            <a:r>
              <a:rPr lang="en-US" sz="1900" dirty="0" smtClean="0"/>
              <a:t>a unified </a:t>
            </a:r>
            <a:r>
              <a:rPr lang="en-US" sz="1900" dirty="0"/>
              <a:t>system.</a:t>
            </a:r>
          </a:p>
          <a:p>
            <a:endParaRPr lang="en-US" sz="1900" dirty="0"/>
          </a:p>
          <a:p>
            <a:pPr marL="457200" indent="-457200">
              <a:buFont typeface="+mj-lt"/>
              <a:buAutoNum type="arabicPeriod"/>
            </a:pPr>
            <a:endParaRPr lang="en-US" sz="1900" dirty="0"/>
          </a:p>
          <a:p>
            <a:endParaRPr lang="en-US" sz="1900" dirty="0"/>
          </a:p>
          <a:p>
            <a:endParaRPr lang="en-US" sz="1900" dirty="0"/>
          </a:p>
        </p:txBody>
      </p:sp>
      <p:sp>
        <p:nvSpPr>
          <p:cNvPr id="4" name="Content Placeholder 3"/>
          <p:cNvSpPr>
            <a:spLocks noGrp="1"/>
          </p:cNvSpPr>
          <p:nvPr>
            <p:ph sz="quarter" idx="15"/>
          </p:nvPr>
        </p:nvSpPr>
        <p:spPr>
          <a:xfrm>
            <a:off x="281987" y="195953"/>
            <a:ext cx="6870219" cy="1558375"/>
          </a:xfrm>
          <a:noFill/>
        </p:spPr>
        <p:txBody>
          <a:bodyPr wrap="square" rtlCol="0">
            <a:spAutoFit/>
          </a:bodyPr>
          <a:lstStyle/>
          <a:p>
            <a:pPr defTabSz="457200"/>
            <a:r>
              <a:rPr lang="en-US" sz="3200" b="0" dirty="0">
                <a:solidFill>
                  <a:srgbClr val="0070C0"/>
                </a:solidFill>
                <a:latin typeface="+mn-lt"/>
                <a:cs typeface="+mn-cs"/>
              </a:rPr>
              <a:t>BRANDING THE WORKFORCE SYSTEM – THE NEED  </a:t>
            </a:r>
          </a:p>
          <a:p>
            <a:pPr defTabSz="457200"/>
            <a:endParaRPr lang="en-US" sz="3200" b="0" dirty="0">
              <a:solidFill>
                <a:srgbClr val="0070C0"/>
              </a:solidFill>
              <a:latin typeface="+mn-lt"/>
              <a:cs typeface="+mn-cs"/>
            </a:endParaRPr>
          </a:p>
        </p:txBody>
      </p:sp>
      <p:sp>
        <p:nvSpPr>
          <p:cNvPr id="5" name="Content Placeholder 4"/>
          <p:cNvSpPr>
            <a:spLocks noGrp="1"/>
          </p:cNvSpPr>
          <p:nvPr>
            <p:ph sz="quarter" idx="16"/>
          </p:nvPr>
        </p:nvSpPr>
        <p:spPr>
          <a:xfrm>
            <a:off x="376426" y="6431296"/>
            <a:ext cx="2926067" cy="209201"/>
          </a:xfrm>
        </p:spPr>
        <p:txBody>
          <a:bodyPr/>
          <a:lstStyle/>
          <a:p>
            <a:r>
              <a:rPr lang="en-US" dirty="0" smtClean="0"/>
              <a:t>Executive Office of Labor and Workforce Development</a:t>
            </a:r>
            <a:endParaRPr lang="en-US" dirty="0"/>
          </a:p>
        </p:txBody>
      </p:sp>
      <p:pic>
        <p:nvPicPr>
          <p:cNvPr id="38" name="Picture 3" descr="http://www.berkshirereb.org/images/BCREB_masth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8029" y="1245976"/>
            <a:ext cx="1777835" cy="35695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879" y="1343114"/>
            <a:ext cx="1102989" cy="59843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http://bristolwib.org/files/2016/01/logov2.png?w=316&amp;zc=3&amp;a=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186" y="2819307"/>
            <a:ext cx="1084332" cy="5783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BAWI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226" y="3768190"/>
            <a:ext cx="755902" cy="46977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3" descr="Central MA Workforce Investment Board - 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0941" y="2243741"/>
            <a:ext cx="2026864" cy="55193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5" descr="REBLogowithtext shrun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262" y="3297295"/>
            <a:ext cx="1122436" cy="71274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7"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0219" y="3744832"/>
            <a:ext cx="1439940" cy="66417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9" descr="http://newdirectionssouthcoast.org/content_images/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2119" y="930071"/>
            <a:ext cx="1977092" cy="31217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3" descr="Metro North Regional Employment Boar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5536" y="2394870"/>
            <a:ext cx="2192853" cy="33604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7" descr="http://www.northshorewib.com/wp-content/uploads/2014/08/WIB-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89778" y="2819307"/>
            <a:ext cx="1683263" cy="34671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1" descr="North Central Massachusetts Workforce Investment Boar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33655" y="849484"/>
            <a:ext cx="1712495" cy="31803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pswinc.org/wp-content/uploads/2015/11/psw_logo_md_2016.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0287" y="1291971"/>
            <a:ext cx="687123" cy="5285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Boston Career Lin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10941" y="4950987"/>
            <a:ext cx="1052714" cy="22633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 the North Shore Career Center, Salem, Lynn, Gloucester, MA, Mass, Massachusetts Banner Logo and Photos of smiling peopl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70964" y="4393172"/>
            <a:ext cx="1607299" cy="3701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South Coastal Career Center - Plymouth"/>
          <p:cNvPicPr>
            <a:picLocks noChangeAspect="1" noChangeArrowheads="1"/>
          </p:cNvPicPr>
          <p:nvPr/>
        </p:nvPicPr>
        <p:blipFill rotWithShape="1">
          <a:blip r:embed="rId17">
            <a:extLst>
              <a:ext uri="{28A0092B-C50C-407E-A947-70E740481C1C}">
                <a14:useLocalDpi xmlns:a14="http://schemas.microsoft.com/office/drawing/2010/main" val="0"/>
              </a:ext>
            </a:extLst>
          </a:blip>
          <a:srcRect l="10699" r="9153"/>
          <a:stretch/>
        </p:blipFill>
        <p:spPr bwMode="auto">
          <a:xfrm>
            <a:off x="5946984" y="3411069"/>
            <a:ext cx="1113727" cy="2631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8" descr="Career Center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49109" y="5285221"/>
            <a:ext cx="1826020" cy="2223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Workforce Central Career Career Center - Home"/>
          <p:cNvPicPr>
            <a:picLocks noChangeAspect="1" noChangeArrowheads="1"/>
          </p:cNvPicPr>
          <p:nvPr/>
        </p:nvPicPr>
        <p:blipFill rotWithShape="1">
          <a:blip r:embed="rId19">
            <a:extLst>
              <a:ext uri="{28A0092B-C50C-407E-A947-70E740481C1C}">
                <a14:useLocalDpi xmlns:a14="http://schemas.microsoft.com/office/drawing/2010/main" val="0"/>
              </a:ext>
            </a:extLst>
          </a:blip>
          <a:srcRect l="2745" t="23884" b="30693"/>
          <a:stretch/>
        </p:blipFill>
        <p:spPr bwMode="auto">
          <a:xfrm>
            <a:off x="7431762" y="3842684"/>
            <a:ext cx="1305363" cy="33471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2" descr="FutureWorks Career Cent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87559" y="2795671"/>
            <a:ext cx="1096313" cy="29410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careersolution.org/images/Logo_Career_solution.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97752" y="4805035"/>
            <a:ext cx="1239212" cy="29190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Welcome to The Career Plac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50436" y="5660420"/>
            <a:ext cx="1450784" cy="26436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http://www.valleyworks.cc/images/ValleyWorksLogoanimate.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7254266" y="3348328"/>
            <a:ext cx="1440151" cy="32207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cclowell.org/wp-content/uploads/2014/08/Lowell-Career-Center-Logo-web.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58480" y="5955648"/>
            <a:ext cx="1936468" cy="27422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0" descr="http://www.capejobs.com/picts/JTEC-logo.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753815" y="5193147"/>
            <a:ext cx="897410" cy="26024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2" descr="http://newdirectionssouthcoast.org/content_images/1/image-header.gif"/>
          <p:cNvPicPr>
            <a:picLocks noChangeAspect="1" noChangeArrowheads="1"/>
          </p:cNvPicPr>
          <p:nvPr/>
        </p:nvPicPr>
        <p:blipFill rotWithShape="1">
          <a:blip r:embed="rId26">
            <a:extLst>
              <a:ext uri="{28A0092B-C50C-407E-A947-70E740481C1C}">
                <a14:useLocalDpi xmlns:a14="http://schemas.microsoft.com/office/drawing/2010/main" val="0"/>
              </a:ext>
            </a:extLst>
          </a:blip>
          <a:srcRect l="26972" r="27029"/>
          <a:stretch/>
        </p:blipFill>
        <p:spPr bwMode="auto">
          <a:xfrm>
            <a:off x="5733170" y="4350203"/>
            <a:ext cx="1456707" cy="4130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6" descr="South Coastal Career Center - Quincy"/>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158480" y="1925439"/>
            <a:ext cx="1487056" cy="27538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4" descr="logo"/>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75868" y="5573689"/>
            <a:ext cx="1355894" cy="17346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1" descr="Mass Talent Connect logo"/>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701190" y="4873696"/>
            <a:ext cx="869050" cy="44648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image of worke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r="39143" b="41714"/>
          <a:stretch/>
        </p:blipFill>
        <p:spPr bwMode="auto">
          <a:xfrm>
            <a:off x="7273907" y="5814764"/>
            <a:ext cx="1531606" cy="30752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7" descr="Workforce Training Fund"/>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451705" y="4488527"/>
            <a:ext cx="1176011" cy="17939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outh Shore Workforce Development Board"/>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835891" y="1660697"/>
            <a:ext cx="980666" cy="6238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pe &amp; Islands Workforce Development Board"/>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937952" y="1660697"/>
            <a:ext cx="838398" cy="8048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20905" y="26853"/>
            <a:ext cx="1290311" cy="682478"/>
          </a:xfrm>
          <a:prstGeom prst="rect">
            <a:avLst/>
          </a:prstGeom>
        </p:spPr>
      </p:pic>
      <p:cxnSp>
        <p:nvCxnSpPr>
          <p:cNvPr id="42" name="Straight Connector 41"/>
          <p:cNvCxnSpPr/>
          <p:nvPr/>
        </p:nvCxnSpPr>
        <p:spPr>
          <a:xfrm>
            <a:off x="256854" y="711380"/>
            <a:ext cx="87330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74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flipV="1">
            <a:off x="0" y="-2"/>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
        <p:nvSpPr>
          <p:cNvPr id="8" name="TextBox 7"/>
          <p:cNvSpPr txBox="1"/>
          <p:nvPr/>
        </p:nvSpPr>
        <p:spPr>
          <a:xfrm>
            <a:off x="256854" y="369097"/>
            <a:ext cx="7105394" cy="584775"/>
          </a:xfrm>
          <a:prstGeom prst="rect">
            <a:avLst/>
          </a:prstGeom>
          <a:noFill/>
        </p:spPr>
        <p:txBody>
          <a:bodyPr wrap="square" rtlCol="0">
            <a:spAutoFit/>
          </a:bodyPr>
          <a:lstStyle/>
          <a:p>
            <a:r>
              <a:rPr lang="en-US" sz="3200" dirty="0" smtClean="0">
                <a:solidFill>
                  <a:srgbClr val="0070C0"/>
                </a:solidFill>
              </a:rPr>
              <a:t>BRANDING THE MA WORKFORCE SYSTEM</a:t>
            </a:r>
            <a:endParaRPr lang="en-US" sz="3200" dirty="0">
              <a:solidFill>
                <a:srgbClr val="0070C0"/>
              </a:solidFill>
            </a:endParaRPr>
          </a:p>
        </p:txBody>
      </p:sp>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56854" y="762753"/>
            <a:ext cx="8824425" cy="1415772"/>
          </a:xfrm>
          <a:prstGeom prst="rect">
            <a:avLst/>
          </a:prstGeom>
          <a:noFill/>
        </p:spPr>
        <p:txBody>
          <a:bodyPr wrap="square" rtlCol="0">
            <a:spAutoFit/>
          </a:bodyPr>
          <a:lstStyle/>
          <a:p>
            <a:endParaRPr lang="en-US" sz="2800" dirty="0"/>
          </a:p>
          <a:p>
            <a:r>
              <a:rPr lang="en-US" sz="2800" dirty="0" smtClean="0"/>
              <a:t> </a:t>
            </a:r>
          </a:p>
          <a:p>
            <a:pPr lvl="1"/>
            <a:endParaRPr lang="en-US" sz="1200" dirty="0"/>
          </a:p>
          <a:p>
            <a:pPr lvl="3"/>
            <a:endParaRPr lang="en-US" dirty="0"/>
          </a:p>
        </p:txBody>
      </p:sp>
      <p:sp>
        <p:nvSpPr>
          <p:cNvPr id="2" name="TextBox 1"/>
          <p:cNvSpPr txBox="1"/>
          <p:nvPr/>
        </p:nvSpPr>
        <p:spPr>
          <a:xfrm>
            <a:off x="383178" y="1120742"/>
            <a:ext cx="7889966" cy="4272965"/>
          </a:xfrm>
          <a:prstGeom prst="rect">
            <a:avLst/>
          </a:prstGeom>
          <a:noFill/>
        </p:spPr>
        <p:txBody>
          <a:bodyPr wrap="square" rtlCol="0">
            <a:spAutoFit/>
          </a:bodyPr>
          <a:lstStyle/>
          <a:p>
            <a:pPr algn="just">
              <a:spcBef>
                <a:spcPts val="0"/>
              </a:spcBef>
              <a:spcAft>
                <a:spcPts val="1200"/>
              </a:spcAft>
              <a:buClr>
                <a:srgbClr val="000000"/>
              </a:buClr>
            </a:pPr>
            <a:r>
              <a:rPr lang="en-US" sz="2000" b="1" dirty="0" smtClean="0">
                <a:solidFill>
                  <a:schemeClr val="tx2">
                    <a:lumMod val="60000"/>
                    <a:lumOff val="40000"/>
                  </a:schemeClr>
                </a:solidFill>
              </a:rPr>
              <a:t>The New Brand will:</a:t>
            </a:r>
          </a:p>
          <a:p>
            <a:pPr marL="285750" indent="-285750" algn="just">
              <a:spcBef>
                <a:spcPts val="0"/>
              </a:spcBef>
              <a:spcAft>
                <a:spcPts val="1000"/>
              </a:spcAft>
              <a:buClr>
                <a:srgbClr val="000000"/>
              </a:buClr>
              <a:buFont typeface="Arial" pitchFamily="34" charset="0"/>
              <a:buChar char="•"/>
            </a:pPr>
            <a:r>
              <a:rPr lang="en-US" sz="2000" dirty="0" smtClean="0">
                <a:solidFill>
                  <a:srgbClr val="000000"/>
                </a:solidFill>
              </a:rPr>
              <a:t>Communicate the depth, breadth, and connectivity of our workforce system to multiple audiences.</a:t>
            </a:r>
          </a:p>
          <a:p>
            <a:pPr marL="285750" indent="-285750" algn="just">
              <a:spcBef>
                <a:spcPts val="0"/>
              </a:spcBef>
              <a:spcAft>
                <a:spcPts val="1000"/>
              </a:spcAft>
              <a:buClr>
                <a:srgbClr val="000000"/>
              </a:buClr>
              <a:buFont typeface="Arial" pitchFamily="34" charset="0"/>
              <a:buChar char="•"/>
            </a:pPr>
            <a:r>
              <a:rPr lang="en-US" sz="2000" dirty="0" smtClean="0">
                <a:solidFill>
                  <a:srgbClr val="000000"/>
                </a:solidFill>
              </a:rPr>
              <a:t>Capture a joint mission and vision of the Massachusetts public workforce system.</a:t>
            </a:r>
          </a:p>
          <a:p>
            <a:pPr marL="285750" indent="-285750" algn="just">
              <a:spcBef>
                <a:spcPts val="0"/>
              </a:spcBef>
              <a:spcAft>
                <a:spcPts val="1000"/>
              </a:spcAft>
              <a:buClr>
                <a:srgbClr val="000000"/>
              </a:buClr>
              <a:buFont typeface="Arial" pitchFamily="34" charset="0"/>
              <a:buChar char="•"/>
            </a:pPr>
            <a:r>
              <a:rPr lang="en-US" sz="2000" dirty="0" smtClean="0">
                <a:solidFill>
                  <a:srgbClr val="000000"/>
                </a:solidFill>
              </a:rPr>
              <a:t>Provide a visual and cultural unification of the Massachusetts workforce system. </a:t>
            </a:r>
          </a:p>
          <a:p>
            <a:pPr marL="285750" indent="-285750" algn="just">
              <a:spcBef>
                <a:spcPts val="0"/>
              </a:spcBef>
              <a:spcAft>
                <a:spcPts val="1000"/>
              </a:spcAft>
              <a:buClr>
                <a:srgbClr val="000000"/>
              </a:buClr>
              <a:buFont typeface="Arial" pitchFamily="34" charset="0"/>
              <a:buChar char="•"/>
            </a:pPr>
            <a:r>
              <a:rPr lang="en-US" sz="2000" dirty="0" smtClean="0">
                <a:solidFill>
                  <a:srgbClr val="000000"/>
                </a:solidFill>
              </a:rPr>
              <a:t>Improve visibility and understanding to jobseekers and employers.</a:t>
            </a:r>
          </a:p>
          <a:p>
            <a:pPr marL="285750" indent="-285750" algn="just">
              <a:spcBef>
                <a:spcPts val="0"/>
              </a:spcBef>
              <a:spcAft>
                <a:spcPts val="1000"/>
              </a:spcAft>
              <a:buClr>
                <a:srgbClr val="000000"/>
              </a:buClr>
              <a:buFont typeface="Arial" pitchFamily="34" charset="0"/>
              <a:buChar char="•"/>
            </a:pPr>
            <a:r>
              <a:rPr lang="en-US" sz="2000" dirty="0" smtClean="0">
                <a:solidFill>
                  <a:srgbClr val="000000"/>
                </a:solidFill>
              </a:rPr>
              <a:t>Lead to an increase in interactions with jobseekers and employers.</a:t>
            </a:r>
          </a:p>
          <a:p>
            <a:pPr marL="285750" indent="-285750" algn="just">
              <a:spcBef>
                <a:spcPts val="0"/>
              </a:spcBef>
              <a:spcAft>
                <a:spcPts val="1000"/>
              </a:spcAft>
              <a:buClr>
                <a:srgbClr val="000000"/>
              </a:buClr>
              <a:buFont typeface="Arial" pitchFamily="34" charset="0"/>
              <a:buChar char="•"/>
            </a:pPr>
            <a:r>
              <a:rPr lang="en-US" sz="2000" dirty="0" smtClean="0">
                <a:solidFill>
                  <a:srgbClr val="000000"/>
                </a:solidFill>
              </a:rPr>
              <a:t>Lead to improved morale, accountability, and performance among employees.</a:t>
            </a:r>
            <a:endParaRPr lang="en-US" sz="2000" dirty="0">
              <a:solidFill>
                <a:srgbClr val="000000"/>
              </a:solidFill>
            </a:endParaRPr>
          </a:p>
        </p:txBody>
      </p:sp>
    </p:spTree>
    <p:extLst>
      <p:ext uri="{BB962C8B-B14F-4D97-AF65-F5344CB8AC3E}">
        <p14:creationId xmlns:p14="http://schemas.microsoft.com/office/powerpoint/2010/main" val="397046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flipV="1">
            <a:off x="0" y="-2"/>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3155" y="39954"/>
            <a:ext cx="1494076" cy="790255"/>
          </a:xfrm>
          <a:prstGeom prst="rect">
            <a:avLst/>
          </a:prstGeom>
        </p:spPr>
      </p:pic>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65463" y="970068"/>
            <a:ext cx="8824425" cy="6047809"/>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t>One dominant brand name </a:t>
            </a:r>
          </a:p>
          <a:p>
            <a:pPr marL="685800" lvl="1" indent="-285750"/>
            <a:endParaRPr lang="en-US" sz="1700" b="1" dirty="0"/>
          </a:p>
          <a:p>
            <a:endParaRPr lang="en-US" sz="1600" dirty="0"/>
          </a:p>
          <a:p>
            <a:endParaRPr lang="en-US" sz="2400" dirty="0" smtClean="0"/>
          </a:p>
          <a:p>
            <a:endParaRPr lang="en-US" sz="2400" dirty="0"/>
          </a:p>
          <a:p>
            <a:pPr marL="342900" indent="-342900">
              <a:buFont typeface="Wingdings" panose="05000000000000000000" pitchFamily="2" charset="2"/>
              <a:buChar char="Ø"/>
            </a:pPr>
            <a:r>
              <a:rPr lang="en-US" sz="2400" dirty="0" smtClean="0"/>
              <a:t>Regional </a:t>
            </a:r>
            <a:r>
              <a:rPr lang="en-US" sz="2400" dirty="0"/>
              <a:t>Workforce Development Boards </a:t>
            </a:r>
          </a:p>
          <a:p>
            <a:r>
              <a:rPr lang="en-US" sz="2400" dirty="0" smtClean="0"/>
              <a:t>     have </a:t>
            </a:r>
            <a:r>
              <a:rPr lang="en-US" sz="2400" dirty="0"/>
              <a:t>geo-locators and consistent </a:t>
            </a:r>
            <a:r>
              <a:rPr lang="en-US" sz="2400" dirty="0" smtClean="0"/>
              <a:t>                    </a:t>
            </a:r>
            <a:endParaRPr lang="en-US" sz="2400" dirty="0"/>
          </a:p>
          <a:p>
            <a:r>
              <a:rPr lang="en-US" sz="2400" dirty="0" smtClean="0"/>
              <a:t>     naming </a:t>
            </a:r>
            <a:r>
              <a:rPr lang="en-US" sz="2400" dirty="0"/>
              <a:t>structure</a:t>
            </a:r>
          </a:p>
          <a:p>
            <a:endParaRPr lang="en-US" sz="1600" dirty="0"/>
          </a:p>
          <a:p>
            <a:pPr marL="342900" indent="-342900">
              <a:buFont typeface="Wingdings" panose="05000000000000000000" pitchFamily="2" charset="2"/>
              <a:buChar char="Ø"/>
            </a:pPr>
            <a:r>
              <a:rPr lang="en-US" sz="2400" dirty="0"/>
              <a:t>Local Career Centers have geo-locators and </a:t>
            </a:r>
            <a:r>
              <a:rPr lang="en-US" sz="2400" dirty="0" smtClean="0"/>
              <a:t>    </a:t>
            </a:r>
            <a:endParaRPr lang="en-US" sz="2400" dirty="0"/>
          </a:p>
          <a:p>
            <a:r>
              <a:rPr lang="en-US" sz="2400" dirty="0" smtClean="0"/>
              <a:t>      consistent </a:t>
            </a:r>
            <a:r>
              <a:rPr lang="en-US" sz="2400" dirty="0"/>
              <a:t>naming structure</a:t>
            </a:r>
          </a:p>
          <a:p>
            <a:endParaRPr lang="en-US" sz="2400" dirty="0"/>
          </a:p>
          <a:p>
            <a:endParaRPr lang="en-US" sz="1600" dirty="0"/>
          </a:p>
          <a:p>
            <a:pPr marL="285750" indent="-285750">
              <a:buFont typeface="Wingdings" panose="05000000000000000000" pitchFamily="2" charset="2"/>
              <a:buChar char="Ø"/>
            </a:pPr>
            <a:r>
              <a:rPr lang="en-US" sz="2400" i="1" dirty="0"/>
              <a:t>Partners are co-branded; events and programs are endorsed</a:t>
            </a:r>
          </a:p>
          <a:p>
            <a:endParaRPr lang="en-US" sz="2400" dirty="0"/>
          </a:p>
          <a:p>
            <a:r>
              <a:rPr lang="en-US" sz="2400" dirty="0" smtClean="0"/>
              <a:t> </a:t>
            </a:r>
          </a:p>
          <a:p>
            <a:pPr lvl="1"/>
            <a:endParaRPr lang="en-US" sz="1200" dirty="0"/>
          </a:p>
          <a:p>
            <a:pPr lvl="3"/>
            <a:endParaRPr lang="en-US" dirty="0"/>
          </a:p>
        </p:txBody>
      </p:sp>
      <p:sp>
        <p:nvSpPr>
          <p:cNvPr id="10" name="TextBox 9"/>
          <p:cNvSpPr txBox="1"/>
          <p:nvPr/>
        </p:nvSpPr>
        <p:spPr>
          <a:xfrm>
            <a:off x="1058091" y="1624149"/>
            <a:ext cx="184731" cy="369332"/>
          </a:xfrm>
          <a:prstGeom prst="rect">
            <a:avLst/>
          </a:prstGeom>
          <a:noFill/>
        </p:spPr>
        <p:txBody>
          <a:bodyPr wrap="none" rtlCol="0">
            <a:spAutoFit/>
          </a:bodyPr>
          <a:lstStyle/>
          <a:p>
            <a:endParaRPr lang="en-US" dirty="0"/>
          </a:p>
        </p:txBody>
      </p:sp>
      <p:pic>
        <p:nvPicPr>
          <p:cNvPr id="12" name="Picture 11" descr="MassHire_newc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1497" y="1029305"/>
            <a:ext cx="1851090" cy="964176"/>
          </a:xfrm>
          <a:prstGeom prst="rect">
            <a:avLst/>
          </a:prstGeom>
        </p:spPr>
      </p:pic>
      <p:sp>
        <p:nvSpPr>
          <p:cNvPr id="13" name="TextBox 12"/>
          <p:cNvSpPr txBox="1"/>
          <p:nvPr/>
        </p:nvSpPr>
        <p:spPr>
          <a:xfrm>
            <a:off x="859802" y="109058"/>
            <a:ext cx="5570745" cy="523220"/>
          </a:xfrm>
          <a:prstGeom prst="rect">
            <a:avLst/>
          </a:prstGeom>
          <a:noFill/>
        </p:spPr>
        <p:txBody>
          <a:bodyPr wrap="square" rtlCol="0">
            <a:spAutoFit/>
          </a:bodyPr>
          <a:lstStyle/>
          <a:p>
            <a:r>
              <a:rPr lang="en-US" sz="2800" dirty="0" smtClean="0">
                <a:solidFill>
                  <a:srgbClr val="0070C0"/>
                </a:solidFill>
              </a:rPr>
              <a:t>RECOMMENDED UNIFIED BRAND</a:t>
            </a:r>
            <a:endParaRPr lang="en-US" sz="2800" dirty="0">
              <a:solidFill>
                <a:srgbClr val="0070C0"/>
              </a:solidFill>
            </a:endParaRPr>
          </a:p>
        </p:txBody>
      </p:sp>
      <p:pic>
        <p:nvPicPr>
          <p:cNvPr id="14" name="Picture 3" descr="C:\Users\JHaber\AppData\Local\Microsoft\Windows\Temporary Internet Files\Content.Outlook\913UFXNW\MassHire_WDBLogos_113017-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746877"/>
            <a:ext cx="2743200" cy="5846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assHire_CareerCenterLogos_1117-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9522" y="3526444"/>
            <a:ext cx="2013128" cy="1215843"/>
          </a:xfrm>
          <a:prstGeom prst="rect">
            <a:avLst/>
          </a:prstGeom>
        </p:spPr>
      </p:pic>
    </p:spTree>
    <p:extLst>
      <p:ext uri="{BB962C8B-B14F-4D97-AF65-F5344CB8AC3E}">
        <p14:creationId xmlns:p14="http://schemas.microsoft.com/office/powerpoint/2010/main" val="420816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09304" y="1120741"/>
            <a:ext cx="8447314" cy="1415772"/>
          </a:xfrm>
          <a:prstGeom prst="rect">
            <a:avLst/>
          </a:prstGeom>
          <a:noFill/>
        </p:spPr>
        <p:txBody>
          <a:bodyPr wrap="square" rtlCol="0">
            <a:spAutoFit/>
          </a:bodyPr>
          <a:lstStyle/>
          <a:p>
            <a:endParaRPr lang="en-US" sz="2800" dirty="0"/>
          </a:p>
          <a:p>
            <a:r>
              <a:rPr lang="en-US" sz="2800" dirty="0" smtClean="0"/>
              <a:t> </a:t>
            </a:r>
          </a:p>
          <a:p>
            <a:pPr lvl="1"/>
            <a:endParaRPr lang="en-US" sz="1200" dirty="0"/>
          </a:p>
          <a:p>
            <a:pPr lvl="3"/>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52" t="19810" r="37500" b="14666"/>
          <a:stretch/>
        </p:blipFill>
        <p:spPr bwMode="auto">
          <a:xfrm>
            <a:off x="4468118" y="2044016"/>
            <a:ext cx="4466953" cy="467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39931" y="365760"/>
            <a:ext cx="5974080" cy="523220"/>
          </a:xfrm>
          <a:prstGeom prst="rect">
            <a:avLst/>
          </a:prstGeom>
          <a:noFill/>
        </p:spPr>
        <p:txBody>
          <a:bodyPr wrap="square" rtlCol="0">
            <a:spAutoFit/>
          </a:bodyPr>
          <a:lstStyle/>
          <a:p>
            <a:r>
              <a:rPr lang="en-US" sz="2800" b="1" dirty="0" smtClean="0">
                <a:solidFill>
                  <a:srgbClr val="0070C0"/>
                </a:solidFill>
              </a:rPr>
              <a:t>SIGNAGE EXAMPLE</a:t>
            </a:r>
            <a:endParaRPr lang="en-US" sz="2800" b="1" dirty="0">
              <a:solidFill>
                <a:srgbClr val="0070C0"/>
              </a:solidFill>
            </a:endParaRPr>
          </a:p>
        </p:txBody>
      </p:sp>
      <p:pic>
        <p:nvPicPr>
          <p:cNvPr id="8" name="Picture 7" descr="MassHire_newc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269" y="1256109"/>
            <a:ext cx="3793379" cy="1975855"/>
          </a:xfrm>
          <a:prstGeom prst="rect">
            <a:avLst/>
          </a:prstGeom>
        </p:spPr>
      </p:pic>
    </p:spTree>
    <p:extLst>
      <p:ext uri="{BB962C8B-B14F-4D97-AF65-F5344CB8AC3E}">
        <p14:creationId xmlns:p14="http://schemas.microsoft.com/office/powerpoint/2010/main" val="288249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87383" y="704990"/>
            <a:ext cx="862148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flipV="1">
            <a:off x="0" y="-2"/>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0"/>
            <a:ext cx="1494076" cy="790255"/>
          </a:xfrm>
          <a:prstGeom prst="rect">
            <a:avLst/>
          </a:prstGeom>
        </p:spPr>
      </p:pic>
      <p:sp>
        <p:nvSpPr>
          <p:cNvPr id="8" name="TextBox 7"/>
          <p:cNvSpPr txBox="1"/>
          <p:nvPr/>
        </p:nvSpPr>
        <p:spPr>
          <a:xfrm>
            <a:off x="165463" y="69669"/>
            <a:ext cx="7123611" cy="584775"/>
          </a:xfrm>
          <a:prstGeom prst="rect">
            <a:avLst/>
          </a:prstGeom>
          <a:noFill/>
        </p:spPr>
        <p:txBody>
          <a:bodyPr wrap="square" rtlCol="0">
            <a:spAutoFit/>
          </a:bodyPr>
          <a:lstStyle/>
          <a:p>
            <a:r>
              <a:rPr lang="en-US" sz="3200" dirty="0" smtClean="0">
                <a:solidFill>
                  <a:srgbClr val="0070C0"/>
                </a:solidFill>
              </a:rPr>
              <a:t>What’s Coming Up</a:t>
            </a:r>
            <a:endParaRPr lang="en-US" sz="3200" dirty="0">
              <a:solidFill>
                <a:srgbClr val="0070C0"/>
              </a:solidFill>
            </a:endParaRPr>
          </a:p>
        </p:txBody>
      </p:sp>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87087" y="654445"/>
            <a:ext cx="9056914" cy="5647700"/>
          </a:xfrm>
          <a:prstGeom prst="rect">
            <a:avLst/>
          </a:prstGeom>
          <a:noFill/>
        </p:spPr>
        <p:txBody>
          <a:bodyPr wrap="square" rtlCol="0">
            <a:spAutoFit/>
          </a:bodyPr>
          <a:lstStyle/>
          <a:p>
            <a:pPr algn="ctr"/>
            <a:r>
              <a:rPr lang="en-US" sz="2000" b="1" dirty="0" smtClean="0">
                <a:solidFill>
                  <a:srgbClr val="0070C0"/>
                </a:solidFill>
              </a:rPr>
              <a:t>PARTNER PANEL</a:t>
            </a:r>
          </a:p>
          <a:p>
            <a:pPr algn="ctr"/>
            <a:endParaRPr lang="en-US" sz="1000" b="1" dirty="0" smtClean="0">
              <a:solidFill>
                <a:srgbClr val="0070C0"/>
              </a:solidFill>
            </a:endParaRPr>
          </a:p>
          <a:p>
            <a:pPr marL="285750" indent="-285750">
              <a:buFont typeface="Wingdings" panose="05000000000000000000" pitchFamily="2" charset="2"/>
              <a:buChar char="Ø"/>
            </a:pPr>
            <a:r>
              <a:rPr lang="en-US" b="1" dirty="0" smtClean="0"/>
              <a:t>New </a:t>
            </a:r>
            <a:r>
              <a:rPr lang="en-US" b="1" dirty="0"/>
              <a:t>Local Partnerships and Building Trust Based Upon Strong Working </a:t>
            </a:r>
            <a:r>
              <a:rPr lang="en-US" b="1" dirty="0" smtClean="0"/>
              <a:t>Relationships</a:t>
            </a:r>
            <a:endParaRPr lang="en-US" dirty="0" smtClean="0"/>
          </a:p>
          <a:p>
            <a:pPr lvl="0"/>
            <a:r>
              <a:rPr lang="en-US" b="1" dirty="0" smtClean="0"/>
              <a:t>      </a:t>
            </a:r>
            <a:r>
              <a:rPr lang="en-US" dirty="0" smtClean="0"/>
              <a:t>Customer </a:t>
            </a:r>
            <a:r>
              <a:rPr lang="en-US" dirty="0"/>
              <a:t>Centered Design/Flow (Universal Access</a:t>
            </a:r>
            <a:r>
              <a:rPr lang="en-US" dirty="0" smtClean="0"/>
              <a:t>), Work </a:t>
            </a:r>
            <a:r>
              <a:rPr lang="en-US" dirty="0"/>
              <a:t>Together Toward the Ideal, </a:t>
            </a:r>
            <a:r>
              <a:rPr lang="en-US" dirty="0" smtClean="0"/>
              <a:t> </a:t>
            </a:r>
          </a:p>
          <a:p>
            <a:pPr lvl="0"/>
            <a:r>
              <a:rPr lang="en-US" dirty="0"/>
              <a:t> </a:t>
            </a:r>
            <a:r>
              <a:rPr lang="en-US" dirty="0" smtClean="0"/>
              <a:t>     Then do what we can to make it happen</a:t>
            </a:r>
          </a:p>
          <a:p>
            <a:pPr lvl="0"/>
            <a:endParaRPr lang="en-US" sz="800" dirty="0" smtClean="0"/>
          </a:p>
          <a:p>
            <a:pPr marL="285750" lvl="0" indent="-285750">
              <a:buFont typeface="Wingdings" panose="05000000000000000000" pitchFamily="2" charset="2"/>
              <a:buChar char="Ø"/>
            </a:pPr>
            <a:r>
              <a:rPr lang="en-US" b="1" dirty="0" smtClean="0"/>
              <a:t>New Models to Serve Our Shared Customers</a:t>
            </a:r>
          </a:p>
          <a:p>
            <a:pPr lvl="0"/>
            <a:r>
              <a:rPr lang="en-US" b="1" dirty="0" smtClean="0"/>
              <a:t>      </a:t>
            </a:r>
            <a:r>
              <a:rPr lang="en-US" dirty="0" smtClean="0"/>
              <a:t>Creative </a:t>
            </a:r>
            <a:r>
              <a:rPr lang="en-US" dirty="0"/>
              <a:t>Use of </a:t>
            </a:r>
            <a:r>
              <a:rPr lang="en-US" dirty="0" smtClean="0"/>
              <a:t>Funding, Business Service Strategies,  Focus </a:t>
            </a:r>
            <a:r>
              <a:rPr lang="en-US" dirty="0"/>
              <a:t>on </a:t>
            </a:r>
            <a:r>
              <a:rPr lang="en-US" dirty="0" smtClean="0"/>
              <a:t>Underrepresented </a:t>
            </a:r>
            <a:endParaRPr lang="en-US" sz="800" dirty="0" smtClean="0"/>
          </a:p>
          <a:p>
            <a:pPr lvl="0"/>
            <a:endParaRPr lang="en-US" sz="800" dirty="0" smtClean="0"/>
          </a:p>
          <a:p>
            <a:pPr marL="285750" lvl="0" indent="-285750">
              <a:buFont typeface="Wingdings" panose="05000000000000000000" pitchFamily="2" charset="2"/>
              <a:buChar char="Ø"/>
            </a:pPr>
            <a:r>
              <a:rPr lang="en-US" dirty="0" smtClean="0"/>
              <a:t> </a:t>
            </a:r>
            <a:r>
              <a:rPr lang="en-US" b="1" dirty="0" smtClean="0"/>
              <a:t>Partner Empowerment</a:t>
            </a:r>
          </a:p>
          <a:p>
            <a:pPr lvl="0"/>
            <a:r>
              <a:rPr lang="en-US" b="1" dirty="0" smtClean="0"/>
              <a:t>       </a:t>
            </a:r>
            <a:r>
              <a:rPr lang="en-US" dirty="0" smtClean="0"/>
              <a:t>MOU Implementation/Operationalization, Sharing </a:t>
            </a:r>
            <a:r>
              <a:rPr lang="en-US" dirty="0"/>
              <a:t>Customers and Services</a:t>
            </a:r>
          </a:p>
          <a:p>
            <a:pPr lvl="0"/>
            <a:r>
              <a:rPr lang="en-US" dirty="0"/>
              <a:t> </a:t>
            </a:r>
            <a:r>
              <a:rPr lang="en-US" dirty="0" smtClean="0"/>
              <a:t>      Career </a:t>
            </a:r>
            <a:r>
              <a:rPr lang="en-US" dirty="0"/>
              <a:t>Center Capacity and </a:t>
            </a:r>
            <a:r>
              <a:rPr lang="en-US" dirty="0" smtClean="0"/>
              <a:t>Perspective</a:t>
            </a:r>
          </a:p>
          <a:p>
            <a:pPr lvl="0"/>
            <a:endParaRPr lang="en-US" sz="800" dirty="0" smtClean="0"/>
          </a:p>
          <a:p>
            <a:pPr lvl="0" algn="ctr"/>
            <a:r>
              <a:rPr lang="en-US" sz="2000" b="1" dirty="0" smtClean="0">
                <a:solidFill>
                  <a:srgbClr val="0070C0"/>
                </a:solidFill>
              </a:rPr>
              <a:t>GUEST SPEAKERS</a:t>
            </a:r>
          </a:p>
          <a:p>
            <a:pPr lvl="0"/>
            <a:endParaRPr lang="en-US" sz="900" dirty="0"/>
          </a:p>
          <a:p>
            <a:pPr marL="285750" indent="-285750">
              <a:buFont typeface="Wingdings" panose="05000000000000000000" pitchFamily="2" charset="2"/>
              <a:buChar char="Ø"/>
            </a:pPr>
            <a:r>
              <a:rPr lang="en-US" b="1" dirty="0"/>
              <a:t>Accessibility: Foundation for Digital Experience and Future of Work </a:t>
            </a:r>
            <a:r>
              <a:rPr lang="en-US" b="1" dirty="0" smtClean="0"/>
              <a:t>– Francis West, FrancisWestCo</a:t>
            </a:r>
          </a:p>
          <a:p>
            <a:r>
              <a:rPr lang="en-US" b="1" dirty="0"/>
              <a:t> </a:t>
            </a:r>
            <a:r>
              <a:rPr lang="en-US" b="1" dirty="0" smtClean="0"/>
              <a:t>     </a:t>
            </a:r>
            <a:r>
              <a:rPr lang="en-US" dirty="0" smtClean="0"/>
              <a:t>Emerging trends, accessible technology overview and insight into creating a </a:t>
            </a:r>
          </a:p>
          <a:p>
            <a:r>
              <a:rPr lang="en-US" dirty="0"/>
              <a:t> </a:t>
            </a:r>
            <a:r>
              <a:rPr lang="en-US" dirty="0" smtClean="0"/>
              <a:t>     programmatic approach to embed accessibility in an enterprise setting</a:t>
            </a:r>
            <a:endParaRPr lang="en-US" sz="800" dirty="0" smtClean="0"/>
          </a:p>
          <a:p>
            <a:pPr lvl="1"/>
            <a:endParaRPr lang="en-US" sz="800" b="1" dirty="0"/>
          </a:p>
          <a:p>
            <a:pPr marL="285750" indent="-285750">
              <a:buFont typeface="Wingdings" panose="05000000000000000000" pitchFamily="2" charset="2"/>
              <a:buChar char="Ø"/>
            </a:pPr>
            <a:r>
              <a:rPr lang="en-US" b="1" dirty="0" smtClean="0"/>
              <a:t>Motivational Interviewing – Angela Cooper, Boston Medical Center</a:t>
            </a:r>
            <a:endParaRPr lang="en-US" sz="900" b="1" dirty="0" smtClean="0"/>
          </a:p>
          <a:p>
            <a:r>
              <a:rPr lang="en-US" dirty="0" smtClean="0"/>
              <a:t>         How </a:t>
            </a:r>
            <a:r>
              <a:rPr lang="en-US" dirty="0"/>
              <a:t>this customer centered approach to interviewing is beneficial to both </a:t>
            </a:r>
            <a:r>
              <a:rPr lang="en-US" dirty="0" smtClean="0"/>
              <a:t>customers</a:t>
            </a:r>
          </a:p>
          <a:p>
            <a:pPr lvl="1"/>
            <a:r>
              <a:rPr lang="en-US" dirty="0" smtClean="0"/>
              <a:t> and staff</a:t>
            </a:r>
            <a:endParaRPr lang="en-US" dirty="0"/>
          </a:p>
        </p:txBody>
      </p:sp>
    </p:spTree>
    <p:extLst>
      <p:ext uri="{BB962C8B-B14F-4D97-AF65-F5344CB8AC3E}">
        <p14:creationId xmlns:p14="http://schemas.microsoft.com/office/powerpoint/2010/main" val="53274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306" y="6072027"/>
            <a:ext cx="8650840" cy="466798"/>
          </a:xfrm>
          <a:prstGeom prst="rect">
            <a:avLst/>
          </a:prstGeom>
          <a:solidFill>
            <a:srgbClr val="00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55149" y="6072027"/>
            <a:ext cx="7613151" cy="461665"/>
          </a:xfrm>
          <a:prstGeom prst="rect">
            <a:avLst/>
          </a:prstGeom>
          <a:noFill/>
        </p:spPr>
        <p:txBody>
          <a:bodyPr wrap="square" rtlCol="0">
            <a:spAutoFit/>
          </a:bodyPr>
          <a:lstStyle/>
          <a:p>
            <a:pPr algn="ctr"/>
            <a:r>
              <a:rPr lang="en-US" sz="2400" dirty="0" smtClean="0">
                <a:solidFill>
                  <a:schemeClr val="bg1"/>
                </a:solidFill>
                <a:cs typeface="Times New Roman" panose="02020603050405020304" pitchFamily="18" charset="0"/>
              </a:rPr>
              <a:t>January 8, 2018</a:t>
            </a:r>
            <a:endParaRPr lang="en-US" sz="2400" dirty="0">
              <a:solidFill>
                <a:schemeClr val="bg1"/>
              </a:solidFill>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6" y="238450"/>
            <a:ext cx="8650840" cy="3373657"/>
          </a:xfrm>
          <a:prstGeom prst="rect">
            <a:avLst/>
          </a:prstGeom>
        </p:spPr>
      </p:pic>
      <p:sp>
        <p:nvSpPr>
          <p:cNvPr id="3" name="TextBox 2"/>
          <p:cNvSpPr txBox="1"/>
          <p:nvPr/>
        </p:nvSpPr>
        <p:spPr>
          <a:xfrm>
            <a:off x="236306" y="3712155"/>
            <a:ext cx="8650840" cy="1846659"/>
          </a:xfrm>
          <a:prstGeom prst="rect">
            <a:avLst/>
          </a:prstGeom>
          <a:noFill/>
        </p:spPr>
        <p:txBody>
          <a:bodyPr wrap="square" rtlCol="0">
            <a:spAutoFit/>
          </a:bodyPr>
          <a:lstStyle/>
          <a:p>
            <a:pPr algn="ctr"/>
            <a:endParaRPr lang="en-US" sz="3200" b="1" cap="all" dirty="0" smtClean="0">
              <a:solidFill>
                <a:srgbClr val="0051A0"/>
              </a:solidFill>
            </a:endParaRPr>
          </a:p>
          <a:p>
            <a:pPr algn="ctr"/>
            <a:r>
              <a:rPr lang="en-US" sz="3200" b="1" cap="all" dirty="0" smtClean="0">
                <a:solidFill>
                  <a:srgbClr val="0051A0"/>
                </a:solidFill>
              </a:rPr>
              <a:t>Local MOU</a:t>
            </a:r>
            <a:r>
              <a:rPr lang="en-US" sz="3200" b="1" dirty="0" smtClean="0">
                <a:solidFill>
                  <a:srgbClr val="0051A0"/>
                </a:solidFill>
              </a:rPr>
              <a:t>s </a:t>
            </a:r>
            <a:r>
              <a:rPr lang="en-US" sz="3200" b="1" cap="all" dirty="0" smtClean="0">
                <a:solidFill>
                  <a:srgbClr val="0051A0"/>
                </a:solidFill>
              </a:rPr>
              <a:t>and Ongoing Partnerships </a:t>
            </a:r>
          </a:p>
          <a:p>
            <a:pPr algn="ctr"/>
            <a:endParaRPr lang="en-US" sz="3200" b="1" dirty="0">
              <a:solidFill>
                <a:srgbClr val="0051A0"/>
              </a:solidFill>
            </a:endParaRPr>
          </a:p>
          <a:p>
            <a:pPr algn="ctr"/>
            <a:r>
              <a:rPr lang="en-US" b="1" dirty="0" smtClean="0">
                <a:solidFill>
                  <a:srgbClr val="0051A0"/>
                </a:solidFill>
              </a:rPr>
              <a:t>Presentation by Panel of Local Area Partners </a:t>
            </a:r>
            <a:endParaRPr lang="en-US" b="1" dirty="0">
              <a:solidFill>
                <a:srgbClr val="0051A0"/>
              </a:solidFill>
            </a:endParaRPr>
          </a:p>
        </p:txBody>
      </p:sp>
    </p:spTree>
    <p:extLst>
      <p:ext uri="{BB962C8B-B14F-4D97-AF65-F5344CB8AC3E}">
        <p14:creationId xmlns:p14="http://schemas.microsoft.com/office/powerpoint/2010/main" val="298431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306" y="6072027"/>
            <a:ext cx="8650840" cy="466798"/>
          </a:xfrm>
          <a:prstGeom prst="rect">
            <a:avLst/>
          </a:prstGeom>
          <a:solidFill>
            <a:srgbClr val="00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55149" y="6072027"/>
            <a:ext cx="7613151" cy="461665"/>
          </a:xfrm>
          <a:prstGeom prst="rect">
            <a:avLst/>
          </a:prstGeom>
          <a:noFill/>
        </p:spPr>
        <p:txBody>
          <a:bodyPr wrap="square" rtlCol="0">
            <a:spAutoFit/>
          </a:bodyPr>
          <a:lstStyle/>
          <a:p>
            <a:pPr algn="ctr"/>
            <a:r>
              <a:rPr lang="en-US" sz="2400" dirty="0" smtClean="0">
                <a:solidFill>
                  <a:schemeClr val="bg1"/>
                </a:solidFill>
                <a:cs typeface="Times New Roman" panose="02020603050405020304" pitchFamily="18" charset="0"/>
              </a:rPr>
              <a:t>January 8, 2018</a:t>
            </a:r>
            <a:endParaRPr lang="en-US" sz="2400" dirty="0">
              <a:solidFill>
                <a:schemeClr val="bg1"/>
              </a:solidFill>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6" y="238450"/>
            <a:ext cx="8650840" cy="3373657"/>
          </a:xfrm>
          <a:prstGeom prst="rect">
            <a:avLst/>
          </a:prstGeom>
        </p:spPr>
      </p:pic>
      <p:sp>
        <p:nvSpPr>
          <p:cNvPr id="3" name="TextBox 2"/>
          <p:cNvSpPr txBox="1"/>
          <p:nvPr/>
        </p:nvSpPr>
        <p:spPr>
          <a:xfrm>
            <a:off x="236306" y="3712155"/>
            <a:ext cx="8650840" cy="2554545"/>
          </a:xfrm>
          <a:prstGeom prst="rect">
            <a:avLst/>
          </a:prstGeom>
          <a:noFill/>
        </p:spPr>
        <p:txBody>
          <a:bodyPr wrap="square" rtlCol="0">
            <a:spAutoFit/>
          </a:bodyPr>
          <a:lstStyle/>
          <a:p>
            <a:pPr algn="ctr"/>
            <a:endParaRPr lang="en-US" b="1" cap="all" dirty="0" smtClean="0">
              <a:solidFill>
                <a:srgbClr val="0051A0"/>
              </a:solidFill>
            </a:endParaRPr>
          </a:p>
          <a:p>
            <a:pPr algn="ctr"/>
            <a:r>
              <a:rPr lang="en-US" sz="3200" b="1" cap="all" dirty="0" smtClean="0">
                <a:solidFill>
                  <a:srgbClr val="0051A0"/>
                </a:solidFill>
              </a:rPr>
              <a:t>Accessibility: Foundation for Digital Experience and Future of Work </a:t>
            </a:r>
          </a:p>
          <a:p>
            <a:pPr algn="ctr"/>
            <a:endParaRPr lang="en-US" sz="2400" b="1" dirty="0">
              <a:solidFill>
                <a:srgbClr val="0051A0"/>
              </a:solidFill>
            </a:endParaRPr>
          </a:p>
          <a:p>
            <a:pPr algn="ctr"/>
            <a:r>
              <a:rPr lang="en-US" b="1" dirty="0" smtClean="0">
                <a:solidFill>
                  <a:srgbClr val="0051A0"/>
                </a:solidFill>
              </a:rPr>
              <a:t>Frances West, </a:t>
            </a:r>
            <a:r>
              <a:rPr lang="en-US" b="1" dirty="0" err="1" smtClean="0">
                <a:solidFill>
                  <a:srgbClr val="0051A0"/>
                </a:solidFill>
              </a:rPr>
              <a:t>FrancesWestCo</a:t>
            </a:r>
            <a:endParaRPr lang="en-US" b="1" dirty="0" smtClean="0">
              <a:solidFill>
                <a:srgbClr val="0051A0"/>
              </a:solidFill>
            </a:endParaRPr>
          </a:p>
          <a:p>
            <a:pPr algn="ctr"/>
            <a:r>
              <a:rPr lang="en-US" b="1" dirty="0" smtClean="0">
                <a:solidFill>
                  <a:srgbClr val="0051A0"/>
                </a:solidFill>
              </a:rPr>
              <a:t>Becky Gibson, </a:t>
            </a:r>
            <a:r>
              <a:rPr lang="en-US" b="1" dirty="0" err="1" smtClean="0">
                <a:solidFill>
                  <a:srgbClr val="0051A0"/>
                </a:solidFill>
              </a:rPr>
              <a:t>FrancesWestCo</a:t>
            </a:r>
            <a:endParaRPr lang="en-US" b="1" dirty="0" smtClean="0">
              <a:solidFill>
                <a:srgbClr val="0051A0"/>
              </a:solidFill>
            </a:endParaRPr>
          </a:p>
          <a:p>
            <a:pPr algn="ctr"/>
            <a:endParaRPr lang="en-US" b="1" dirty="0">
              <a:solidFill>
                <a:srgbClr val="0051A0"/>
              </a:solidFill>
            </a:endParaRPr>
          </a:p>
        </p:txBody>
      </p:sp>
    </p:spTree>
    <p:extLst>
      <p:ext uri="{BB962C8B-B14F-4D97-AF65-F5344CB8AC3E}">
        <p14:creationId xmlns:p14="http://schemas.microsoft.com/office/powerpoint/2010/main" val="906879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306" y="6072027"/>
            <a:ext cx="8650840" cy="466798"/>
          </a:xfrm>
          <a:prstGeom prst="rect">
            <a:avLst/>
          </a:prstGeom>
          <a:solidFill>
            <a:srgbClr val="00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55149" y="6072027"/>
            <a:ext cx="7613151" cy="461665"/>
          </a:xfrm>
          <a:prstGeom prst="rect">
            <a:avLst/>
          </a:prstGeom>
          <a:noFill/>
        </p:spPr>
        <p:txBody>
          <a:bodyPr wrap="square" rtlCol="0">
            <a:spAutoFit/>
          </a:bodyPr>
          <a:lstStyle/>
          <a:p>
            <a:pPr algn="ctr"/>
            <a:r>
              <a:rPr lang="en-US" sz="2400" dirty="0" smtClean="0">
                <a:solidFill>
                  <a:schemeClr val="bg1"/>
                </a:solidFill>
                <a:cs typeface="Times New Roman" panose="02020603050405020304" pitchFamily="18" charset="0"/>
              </a:rPr>
              <a:t>January 8, 2018</a:t>
            </a:r>
            <a:endParaRPr lang="en-US" sz="2400" dirty="0">
              <a:solidFill>
                <a:schemeClr val="bg1"/>
              </a:solidFill>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6" y="238450"/>
            <a:ext cx="8650840" cy="3373657"/>
          </a:xfrm>
          <a:prstGeom prst="rect">
            <a:avLst/>
          </a:prstGeom>
        </p:spPr>
      </p:pic>
      <p:sp>
        <p:nvSpPr>
          <p:cNvPr id="3" name="TextBox 2"/>
          <p:cNvSpPr txBox="1"/>
          <p:nvPr/>
        </p:nvSpPr>
        <p:spPr>
          <a:xfrm>
            <a:off x="236306" y="3712155"/>
            <a:ext cx="8435083" cy="2000548"/>
          </a:xfrm>
          <a:prstGeom prst="rect">
            <a:avLst/>
          </a:prstGeom>
          <a:noFill/>
        </p:spPr>
        <p:txBody>
          <a:bodyPr wrap="square" rtlCol="0">
            <a:spAutoFit/>
          </a:bodyPr>
          <a:lstStyle/>
          <a:p>
            <a:pPr algn="ctr"/>
            <a:r>
              <a:rPr lang="en-US" sz="3200" b="1" dirty="0" smtClean="0">
                <a:solidFill>
                  <a:srgbClr val="0051A0"/>
                </a:solidFill>
              </a:rPr>
              <a:t>CONTINUING TO MOVE FORWARD THROUGH</a:t>
            </a:r>
          </a:p>
          <a:p>
            <a:pPr algn="ctr"/>
            <a:r>
              <a:rPr lang="en-US" sz="3200" b="1" dirty="0" smtClean="0">
                <a:solidFill>
                  <a:srgbClr val="0051A0"/>
                </a:solidFill>
              </a:rPr>
              <a:t>PARTNERSHIPS</a:t>
            </a:r>
          </a:p>
          <a:p>
            <a:pPr algn="ctr"/>
            <a:endParaRPr lang="en-US" sz="2400" b="1" dirty="0">
              <a:solidFill>
                <a:srgbClr val="0051A0"/>
              </a:solidFill>
            </a:endParaRPr>
          </a:p>
          <a:p>
            <a:r>
              <a:rPr lang="en-US" b="1" dirty="0" smtClean="0">
                <a:solidFill>
                  <a:srgbClr val="0051A0"/>
                </a:solidFill>
              </a:rPr>
              <a:t>		</a:t>
            </a:r>
            <a:r>
              <a:rPr lang="en-US" b="1" dirty="0">
                <a:solidFill>
                  <a:srgbClr val="0051A0"/>
                </a:solidFill>
              </a:rPr>
              <a:t>	</a:t>
            </a:r>
            <a:r>
              <a:rPr lang="en-US" b="1" dirty="0" smtClean="0">
                <a:solidFill>
                  <a:srgbClr val="0051A0"/>
                </a:solidFill>
              </a:rPr>
              <a:t>Jennifer James, Undersecretary Workforce Development</a:t>
            </a:r>
          </a:p>
          <a:p>
            <a:pPr algn="ctr"/>
            <a:r>
              <a:rPr lang="en-US" b="1" dirty="0" smtClean="0">
                <a:solidFill>
                  <a:srgbClr val="0051A0"/>
                </a:solidFill>
              </a:rPr>
              <a:t>Alice Sweeney, Director DCS</a:t>
            </a:r>
            <a:endParaRPr lang="en-US" b="1" dirty="0">
              <a:solidFill>
                <a:srgbClr val="0051A0"/>
              </a:solidFill>
            </a:endParaRPr>
          </a:p>
        </p:txBody>
      </p:sp>
    </p:spTree>
    <p:extLst>
      <p:ext uri="{BB962C8B-B14F-4D97-AF65-F5344CB8AC3E}">
        <p14:creationId xmlns:p14="http://schemas.microsoft.com/office/powerpoint/2010/main" val="414705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6306" y="6072027"/>
            <a:ext cx="8650840" cy="466798"/>
          </a:xfrm>
          <a:prstGeom prst="rect">
            <a:avLst/>
          </a:prstGeom>
          <a:solidFill>
            <a:srgbClr val="0051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55149" y="6072027"/>
            <a:ext cx="7613151" cy="461665"/>
          </a:xfrm>
          <a:prstGeom prst="rect">
            <a:avLst/>
          </a:prstGeom>
          <a:noFill/>
        </p:spPr>
        <p:txBody>
          <a:bodyPr wrap="square" rtlCol="0">
            <a:spAutoFit/>
          </a:bodyPr>
          <a:lstStyle/>
          <a:p>
            <a:pPr algn="ctr"/>
            <a:r>
              <a:rPr lang="en-US" sz="2400" dirty="0" smtClean="0">
                <a:solidFill>
                  <a:schemeClr val="bg1"/>
                </a:solidFill>
                <a:cs typeface="Times New Roman" panose="02020603050405020304" pitchFamily="18" charset="0"/>
              </a:rPr>
              <a:t>January 8, 2018</a:t>
            </a:r>
            <a:endParaRPr lang="en-US" sz="2400" dirty="0">
              <a:solidFill>
                <a:schemeClr val="bg1"/>
              </a:solidFill>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306" y="238450"/>
            <a:ext cx="8650840" cy="3373657"/>
          </a:xfrm>
          <a:prstGeom prst="rect">
            <a:avLst/>
          </a:prstGeom>
        </p:spPr>
      </p:pic>
      <p:sp>
        <p:nvSpPr>
          <p:cNvPr id="3" name="TextBox 2"/>
          <p:cNvSpPr txBox="1"/>
          <p:nvPr/>
        </p:nvSpPr>
        <p:spPr>
          <a:xfrm>
            <a:off x="236306" y="3712155"/>
            <a:ext cx="8650840" cy="2123658"/>
          </a:xfrm>
          <a:prstGeom prst="rect">
            <a:avLst/>
          </a:prstGeom>
          <a:noFill/>
        </p:spPr>
        <p:txBody>
          <a:bodyPr wrap="square" rtlCol="0">
            <a:spAutoFit/>
          </a:bodyPr>
          <a:lstStyle/>
          <a:p>
            <a:pPr algn="ctr"/>
            <a:endParaRPr lang="en-US" sz="3200" b="1" cap="all" dirty="0" smtClean="0">
              <a:solidFill>
                <a:srgbClr val="0051A0"/>
              </a:solidFill>
            </a:endParaRPr>
          </a:p>
          <a:p>
            <a:pPr algn="ctr"/>
            <a:r>
              <a:rPr lang="en-US" sz="3200" b="1" cap="all" dirty="0" smtClean="0">
                <a:solidFill>
                  <a:srgbClr val="0051A0"/>
                </a:solidFill>
              </a:rPr>
              <a:t>Motivational interviewing </a:t>
            </a:r>
          </a:p>
          <a:p>
            <a:pPr algn="ctr"/>
            <a:endParaRPr lang="en-US" sz="3200" b="1" dirty="0">
              <a:solidFill>
                <a:srgbClr val="0051A0"/>
              </a:solidFill>
            </a:endParaRPr>
          </a:p>
          <a:p>
            <a:pPr algn="ctr"/>
            <a:r>
              <a:rPr lang="en-US" b="1" dirty="0" smtClean="0">
                <a:solidFill>
                  <a:srgbClr val="0051A0"/>
                </a:solidFill>
              </a:rPr>
              <a:t>Angela Cooper, LCAT </a:t>
            </a:r>
          </a:p>
          <a:p>
            <a:pPr algn="ctr"/>
            <a:r>
              <a:rPr lang="en-US" b="1" dirty="0" smtClean="0">
                <a:solidFill>
                  <a:srgbClr val="0051A0"/>
                </a:solidFill>
              </a:rPr>
              <a:t>MASBIRT TTA, Consultant Trainer </a:t>
            </a:r>
            <a:endParaRPr lang="en-US" b="1" dirty="0">
              <a:solidFill>
                <a:srgbClr val="0051A0"/>
              </a:solidFill>
            </a:endParaRPr>
          </a:p>
        </p:txBody>
      </p:sp>
    </p:spTree>
    <p:extLst>
      <p:ext uri="{BB962C8B-B14F-4D97-AF65-F5344CB8AC3E}">
        <p14:creationId xmlns:p14="http://schemas.microsoft.com/office/powerpoint/2010/main" val="3771644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nch Press, Fight, Arm Wrestling, Winner, Lo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0149" y="2349354"/>
            <a:ext cx="2853876" cy="2853877"/>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9220" name="Rectangle 4"/>
          <p:cNvSpPr>
            <a:spLocks noGrp="1" noChangeArrowheads="1"/>
          </p:cNvSpPr>
          <p:nvPr>
            <p:ph type="ctrTitle"/>
          </p:nvPr>
        </p:nvSpPr>
        <p:spPr>
          <a:xfrm>
            <a:off x="0" y="857250"/>
            <a:ext cx="9144000" cy="1095789"/>
          </a:xfrm>
          <a:solidFill>
            <a:schemeClr val="accent6">
              <a:lumMod val="20000"/>
              <a:lumOff val="80000"/>
            </a:schemeClr>
          </a:solidFill>
          <a:ln>
            <a:solidFill>
              <a:schemeClr val="accent6">
                <a:lumMod val="75000"/>
              </a:schemeClr>
            </a:solidFill>
          </a:ln>
        </p:spPr>
        <p:txBody>
          <a:bodyPr>
            <a:normAutofit/>
          </a:bodyPr>
          <a:lstStyle/>
          <a:p>
            <a:r>
              <a:rPr lang="en-US" sz="3000" dirty="0">
                <a:latin typeface="+mn-lt"/>
              </a:rPr>
              <a:t>Motivational Interviewing (MI): </a:t>
            </a:r>
            <a:br>
              <a:rPr lang="en-US" sz="3000" dirty="0">
                <a:latin typeface="+mn-lt"/>
              </a:rPr>
            </a:br>
            <a:r>
              <a:rPr lang="en-US" sz="3000" dirty="0">
                <a:latin typeface="+mn-lt"/>
              </a:rPr>
              <a:t>A </a:t>
            </a:r>
            <a:r>
              <a:rPr lang="en-US" sz="3000" i="1" dirty="0">
                <a:latin typeface="+mn-lt"/>
              </a:rPr>
              <a:t>Very</a:t>
            </a:r>
            <a:r>
              <a:rPr lang="en-US" sz="3000" dirty="0">
                <a:latin typeface="+mn-lt"/>
              </a:rPr>
              <a:t> Brief Overview</a:t>
            </a:r>
            <a:r>
              <a:rPr lang="en-US" sz="3000" b="1" dirty="0"/>
              <a:t/>
            </a:r>
            <a:br>
              <a:rPr lang="en-US" sz="3000" b="1" dirty="0"/>
            </a:br>
            <a:r>
              <a:rPr lang="en-US" sz="825" b="1" dirty="0"/>
              <a:t> </a:t>
            </a:r>
            <a:endParaRPr lang="en-US" sz="3000" b="1" dirty="0"/>
          </a:p>
        </p:txBody>
      </p:sp>
      <p:sp>
        <p:nvSpPr>
          <p:cNvPr id="9221" name="Rectangle 5"/>
          <p:cNvSpPr>
            <a:spLocks noGrp="1" noChangeArrowheads="1"/>
          </p:cNvSpPr>
          <p:nvPr>
            <p:ph type="subTitle" idx="1"/>
          </p:nvPr>
        </p:nvSpPr>
        <p:spPr>
          <a:xfrm>
            <a:off x="226941" y="5296314"/>
            <a:ext cx="2633326" cy="584705"/>
          </a:xfrm>
        </p:spPr>
        <p:txBody>
          <a:bodyPr>
            <a:normAutofit/>
          </a:bodyPr>
          <a:lstStyle/>
          <a:p>
            <a:pPr algn="l">
              <a:lnSpc>
                <a:spcPct val="90000"/>
              </a:lnSpc>
            </a:pPr>
            <a:r>
              <a:rPr lang="en-US" sz="1275" dirty="0"/>
              <a:t>Angela Cooper, LCAT</a:t>
            </a:r>
          </a:p>
          <a:p>
            <a:pPr algn="l">
              <a:lnSpc>
                <a:spcPct val="90000"/>
              </a:lnSpc>
            </a:pPr>
            <a:r>
              <a:rPr lang="en-US" sz="1275" dirty="0"/>
              <a:t>MASBIRT TTA, Consultant Trainer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7681" y="4871512"/>
            <a:ext cx="2208343" cy="871216"/>
          </a:xfrm>
          <a:prstGeom prst="rect">
            <a:avLst/>
          </a:prstGeom>
        </p:spPr>
      </p:pic>
      <p:sp>
        <p:nvSpPr>
          <p:cNvPr id="3" name="Flowchart: Summing Junction 2"/>
          <p:cNvSpPr/>
          <p:nvPr/>
        </p:nvSpPr>
        <p:spPr>
          <a:xfrm>
            <a:off x="3646196" y="2869300"/>
            <a:ext cx="1601781" cy="1633528"/>
          </a:xfrm>
          <a:prstGeom prst="flowChartSummingJunction">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727360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93813" y="2059407"/>
            <a:ext cx="8736496" cy="3907799"/>
          </a:xfrm>
        </p:spPr>
        <p:txBody>
          <a:bodyPr>
            <a:normAutofit/>
          </a:bodyPr>
          <a:lstStyle/>
          <a:p>
            <a:pPr marL="0" indent="0">
              <a:buNone/>
              <a:defRPr/>
            </a:pPr>
            <a:r>
              <a:rPr lang="en-US" altLang="en-US" sz="1800" dirty="0"/>
              <a:t>Supported by MA DPH: Bureau of Substance Addiction Services (BSAS) to build statewide SBIRT awareness and capacity to</a:t>
            </a:r>
          </a:p>
          <a:p>
            <a:pPr marL="0" indent="0">
              <a:buNone/>
              <a:defRPr/>
            </a:pPr>
            <a:endParaRPr lang="en-US" altLang="en-US" sz="750" b="1" dirty="0"/>
          </a:p>
          <a:p>
            <a:pPr marL="0" indent="0">
              <a:buNone/>
              <a:defRPr/>
            </a:pPr>
            <a:endParaRPr lang="en-US" altLang="en-US" sz="750" b="1" dirty="0"/>
          </a:p>
          <a:p>
            <a:pPr marL="685800" lvl="1" indent="-342900">
              <a:defRPr/>
            </a:pPr>
            <a:r>
              <a:rPr lang="en-US" altLang="en-US" dirty="0"/>
              <a:t>I</a:t>
            </a:r>
            <a:r>
              <a:rPr lang="en-US" altLang="en-US" dirty="0" smtClean="0"/>
              <a:t>mplement </a:t>
            </a:r>
            <a:r>
              <a:rPr lang="en-US" altLang="en-US" dirty="0"/>
              <a:t>and integrate SBIRT into diverse settings and organizations, </a:t>
            </a:r>
          </a:p>
          <a:p>
            <a:pPr marL="685800" lvl="1" indent="-342900">
              <a:defRPr/>
            </a:pPr>
            <a:r>
              <a:rPr lang="en-US" altLang="en-US" dirty="0"/>
              <a:t>P</a:t>
            </a:r>
            <a:r>
              <a:rPr lang="en-US" altLang="en-US" dirty="0" smtClean="0"/>
              <a:t>romote </a:t>
            </a:r>
            <a:r>
              <a:rPr lang="en-US" altLang="en-US" dirty="0"/>
              <a:t>clinician SBIRT skills and competency.</a:t>
            </a:r>
          </a:p>
          <a:p>
            <a:pPr marL="685800" lvl="1" indent="-342900">
              <a:defRPr/>
            </a:pPr>
            <a:endParaRPr lang="en-US" altLang="en-US" dirty="0"/>
          </a:p>
          <a:p>
            <a:pPr marL="685800" lvl="1" indent="-342900">
              <a:defRPr/>
            </a:pPr>
            <a:endParaRPr lang="en-US" altLang="en-US" dirty="0"/>
          </a:p>
          <a:p>
            <a:pPr marL="342900" lvl="1" indent="0" algn="ctr">
              <a:buNone/>
              <a:defRPr/>
            </a:pPr>
            <a:endParaRPr lang="en-US" altLang="en-US" sz="1200" b="1" dirty="0"/>
          </a:p>
          <a:p>
            <a:pPr marL="342900" lvl="1" indent="0" algn="ctr">
              <a:buNone/>
              <a:defRPr/>
            </a:pPr>
            <a:endParaRPr lang="en-US" altLang="en-US" sz="1200" b="1" dirty="0"/>
          </a:p>
          <a:p>
            <a:pPr marL="342900" lvl="1" indent="0" algn="ctr">
              <a:buNone/>
              <a:defRPr/>
            </a:pPr>
            <a:endParaRPr lang="en-US" altLang="en-US" sz="1200" b="1" dirty="0"/>
          </a:p>
          <a:p>
            <a:pPr marL="342900" lvl="1" indent="0" algn="ctr">
              <a:buNone/>
              <a:defRPr/>
            </a:pPr>
            <a:r>
              <a:rPr lang="en-US" altLang="en-US" sz="1350" b="1" dirty="0"/>
              <a:t>                   </a:t>
            </a:r>
          </a:p>
          <a:p>
            <a:pPr marL="342900" lvl="1" indent="0">
              <a:buNone/>
              <a:defRPr/>
            </a:pPr>
            <a:endParaRPr lang="en-US" altLang="en-US" sz="675" b="1" dirty="0"/>
          </a:p>
          <a:p>
            <a:pPr marL="342900" lvl="1" indent="0">
              <a:buNone/>
              <a:defRPr/>
            </a:pPr>
            <a:endParaRPr lang="en-US" altLang="en-US" sz="1350" b="1" dirty="0"/>
          </a:p>
          <a:p>
            <a:pPr marL="342900" lvl="1" indent="0">
              <a:buNone/>
              <a:defRPr/>
            </a:pPr>
            <a:endParaRPr lang="en-US" altLang="en-US" b="1" dirty="0" smtClean="0"/>
          </a:p>
          <a:p>
            <a:pPr marL="342900" lvl="1" indent="0">
              <a:buNone/>
              <a:defRPr/>
            </a:pPr>
            <a:endParaRPr lang="en-US" altLang="en-US" sz="750" b="1" dirty="0">
              <a:solidFill>
                <a:srgbClr val="002060"/>
              </a:solidFill>
            </a:endParaRPr>
          </a:p>
        </p:txBody>
      </p:sp>
      <p:sp>
        <p:nvSpPr>
          <p:cNvPr id="34819" name="Rectangle 2"/>
          <p:cNvSpPr txBox="1">
            <a:spLocks noChangeArrowheads="1"/>
          </p:cNvSpPr>
          <p:nvPr/>
        </p:nvSpPr>
        <p:spPr bwMode="auto">
          <a:xfrm>
            <a:off x="0" y="857250"/>
            <a:ext cx="9144000" cy="1129333"/>
          </a:xfrm>
          <a:prstGeom prst="rect">
            <a:avLst/>
          </a:prstGeom>
          <a:solidFill>
            <a:schemeClr val="accent6">
              <a:lumMod val="20000"/>
              <a:lumOff val="80000"/>
            </a:schemeClr>
          </a:solidFill>
          <a:ln>
            <a:solidFill>
              <a:schemeClr val="accent6">
                <a:lumMod val="75000"/>
              </a:schemeClr>
            </a:solidFill>
          </a:ln>
          <a:extLst/>
        </p:spPr>
        <p:txBody>
          <a:bodyPr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latin typeface="+mj-lt"/>
                <a:cs typeface="Arial" panose="020B0604020202020204" pitchFamily="34" charset="0"/>
              </a:rPr>
              <a:t>MASBIRT Training &amp; Technical Assistance (TTA)</a:t>
            </a:r>
          </a:p>
          <a:p>
            <a:pPr algn="ctr" eaLnBrk="1" hangingPunct="1">
              <a:spcBef>
                <a:spcPct val="0"/>
              </a:spcBef>
              <a:buFontTx/>
              <a:buNone/>
            </a:pPr>
            <a:r>
              <a:rPr lang="en-US" altLang="en-US" sz="3000" b="1" dirty="0">
                <a:latin typeface="+mj-lt"/>
                <a:cs typeface="Arial" panose="020B0604020202020204" pitchFamily="34" charset="0"/>
              </a:rPr>
              <a:t>(www.masbirt.org)</a:t>
            </a:r>
          </a:p>
        </p:txBody>
      </p:sp>
      <p:pic>
        <p:nvPicPr>
          <p:cNvPr id="348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164" y="4790726"/>
            <a:ext cx="2088356"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45802" y="4058701"/>
            <a:ext cx="3674622" cy="1665117"/>
            <a:chOff x="790650" y="3721949"/>
            <a:chExt cx="4899496" cy="2220156"/>
          </a:xfrm>
        </p:grpSpPr>
        <p:pic>
          <p:nvPicPr>
            <p:cNvPr id="1028" name="Picture 4" descr="Even If You Know About Drinking or Drugs SBIRT Brochure - Engl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76653">
              <a:off x="790650" y="3721949"/>
              <a:ext cx="1353656" cy="1861279"/>
            </a:xfrm>
            <a:prstGeom prst="rect">
              <a:avLst/>
            </a:prstGeom>
            <a:noFill/>
            <a:extLst>
              <a:ext uri="{909E8E84-426E-40DD-AFC4-6F175D3DCCD1}">
                <a14:hiddenFill xmlns:a14="http://schemas.microsoft.com/office/drawing/2010/main">
                  <a:solidFill>
                    <a:srgbClr val="FFFFFF"/>
                  </a:solidFill>
                </a14:hiddenFill>
              </a:ext>
            </a:extLst>
          </p:spPr>
        </p:pic>
        <p:pic>
          <p:nvPicPr>
            <p:cNvPr id="348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1575" y="4004815"/>
              <a:ext cx="1577153" cy="1937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C:\Documents and Settings\leellenb\Desktop\My Pictures\SBIRT bookl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177" y="4046694"/>
              <a:ext cx="1491355" cy="17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Adolescent SBIRT Toolkit for Provid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19461">
              <a:off x="3997283" y="3904583"/>
              <a:ext cx="1692863" cy="20314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87497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1069698"/>
          </a:xfrm>
          <a:solidFill>
            <a:schemeClr val="accent6">
              <a:lumMod val="20000"/>
              <a:lumOff val="80000"/>
            </a:schemeClr>
          </a:solidFill>
          <a:ln>
            <a:solidFill>
              <a:schemeClr val="accent6">
                <a:lumMod val="75000"/>
              </a:schemeClr>
            </a:solidFill>
          </a:ln>
        </p:spPr>
        <p:txBody>
          <a:bodyPr>
            <a:normAutofit fontScale="90000"/>
          </a:bodyPr>
          <a:lstStyle/>
          <a:p>
            <a:pPr algn="ctr"/>
            <a:r>
              <a:rPr lang="en-US" dirty="0" smtClean="0"/>
              <a:t/>
            </a:r>
            <a:br>
              <a:rPr lang="en-US" dirty="0" smtClean="0"/>
            </a:br>
            <a:r>
              <a:rPr lang="en-US" dirty="0" smtClean="0">
                <a:latin typeface="+mn-lt"/>
              </a:rPr>
              <a:t>A Little Background on MI</a:t>
            </a:r>
            <a:r>
              <a:rPr lang="en-US" b="1" dirty="0" smtClean="0">
                <a:latin typeface="+mn-lt"/>
              </a:rPr>
              <a:t>….</a:t>
            </a:r>
            <a:r>
              <a:rPr lang="en-US" b="1" dirty="0" smtClean="0">
                <a:solidFill>
                  <a:schemeClr val="accent5">
                    <a:lumMod val="75000"/>
                  </a:schemeClr>
                </a:solidFill>
              </a:rPr>
              <a:t/>
            </a:r>
            <a:br>
              <a:rPr lang="en-US" b="1" dirty="0" smtClean="0">
                <a:solidFill>
                  <a:schemeClr val="accent5">
                    <a:lumMod val="75000"/>
                  </a:schemeClr>
                </a:solidFill>
              </a:rPr>
            </a:br>
            <a:endParaRPr lang="en-US" b="1" dirty="0">
              <a:solidFill>
                <a:schemeClr val="accent5">
                  <a:lumMod val="75000"/>
                </a:schemeClr>
              </a:solidFill>
            </a:endParaRPr>
          </a:p>
        </p:txBody>
      </p:sp>
      <p:sp>
        <p:nvSpPr>
          <p:cNvPr id="5" name="Content Placeholder 4"/>
          <p:cNvSpPr>
            <a:spLocks noGrp="1"/>
          </p:cNvSpPr>
          <p:nvPr>
            <p:ph idx="1"/>
          </p:nvPr>
        </p:nvSpPr>
        <p:spPr>
          <a:xfrm>
            <a:off x="96907" y="2061128"/>
            <a:ext cx="8960126" cy="3831534"/>
          </a:xfrm>
        </p:spPr>
        <p:txBody>
          <a:bodyPr>
            <a:normAutofit fontScale="85000" lnSpcReduction="10000"/>
          </a:bodyPr>
          <a:lstStyle/>
          <a:p>
            <a:r>
              <a:rPr lang="en-US" sz="2475" dirty="0"/>
              <a:t>Comes from the substance use field.</a:t>
            </a:r>
          </a:p>
          <a:p>
            <a:endParaRPr lang="en-US" sz="2475" dirty="0"/>
          </a:p>
          <a:p>
            <a:r>
              <a:rPr lang="en-US" sz="2475" i="1" dirty="0"/>
              <a:t>Not</a:t>
            </a:r>
            <a:r>
              <a:rPr lang="en-US" sz="2475" dirty="0"/>
              <a:t> stages of change (</a:t>
            </a:r>
            <a:r>
              <a:rPr lang="en-US" sz="2475" dirty="0" err="1"/>
              <a:t>Prochaska</a:t>
            </a:r>
            <a:r>
              <a:rPr lang="en-US" sz="2475" dirty="0"/>
              <a:t>, </a:t>
            </a:r>
            <a:r>
              <a:rPr lang="en-US" sz="2475" dirty="0" err="1"/>
              <a:t>DiClemente</a:t>
            </a:r>
            <a:r>
              <a:rPr lang="en-US" sz="2475" dirty="0"/>
              <a:t>); no pre-contemplation concept .</a:t>
            </a:r>
          </a:p>
          <a:p>
            <a:endParaRPr lang="en-US" sz="2475" dirty="0"/>
          </a:p>
          <a:p>
            <a:r>
              <a:rPr lang="en-US" sz="2475" dirty="0"/>
              <a:t>People at all levels have been trained to practice MI.</a:t>
            </a:r>
          </a:p>
          <a:p>
            <a:endParaRPr lang="en-US" sz="2475" dirty="0"/>
          </a:p>
          <a:p>
            <a:r>
              <a:rPr lang="en-US" sz="2475" dirty="0"/>
              <a:t>MI has been effective across cultures and conducted  in multiple languages.</a:t>
            </a:r>
          </a:p>
          <a:p>
            <a:endParaRPr lang="en-US" sz="2475" dirty="0"/>
          </a:p>
          <a:p>
            <a:r>
              <a:rPr lang="en-US" sz="2475" dirty="0"/>
              <a:t>Requires on-going training, practice, feedback and  supervision to fully integrate </a:t>
            </a:r>
            <a:r>
              <a:rPr lang="en-US" sz="2475" i="1" dirty="0"/>
              <a:t>the skills </a:t>
            </a:r>
            <a:r>
              <a:rPr lang="en-US" sz="2475" dirty="0"/>
              <a:t>into one’s work.</a:t>
            </a:r>
          </a:p>
          <a:p>
            <a:endParaRPr lang="en-US" dirty="0"/>
          </a:p>
        </p:txBody>
      </p:sp>
    </p:spTree>
    <p:extLst>
      <p:ext uri="{BB962C8B-B14F-4D97-AF65-F5344CB8AC3E}">
        <p14:creationId xmlns:p14="http://schemas.microsoft.com/office/powerpoint/2010/main" val="1881193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215059"/>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dirty="0" smtClean="0">
                <a:solidFill>
                  <a:schemeClr val="tx1"/>
                </a:solidFill>
                <a:ea typeface="+mj-ea"/>
                <a:cs typeface="+mj-cs"/>
              </a:rPr>
              <a:t>Applicability of MI</a:t>
            </a:r>
            <a:endParaRPr lang="en-US" dirty="0">
              <a:solidFill>
                <a:schemeClr val="tx1"/>
              </a:solidFill>
              <a:ea typeface="+mj-ea"/>
              <a:cs typeface="+mj-cs"/>
            </a:endParaRPr>
          </a:p>
        </p:txBody>
      </p:sp>
      <p:sp>
        <p:nvSpPr>
          <p:cNvPr id="3" name="Content Placeholder 2"/>
          <p:cNvSpPr>
            <a:spLocks noGrp="1"/>
          </p:cNvSpPr>
          <p:nvPr>
            <p:ph sz="half" idx="1"/>
          </p:nvPr>
        </p:nvSpPr>
        <p:spPr>
          <a:xfrm>
            <a:off x="70816" y="2191578"/>
            <a:ext cx="4424156" cy="3745810"/>
          </a:xfrm>
          <a:ln>
            <a:solidFill>
              <a:schemeClr val="accent6">
                <a:lumMod val="75000"/>
              </a:schemeClr>
            </a:solidFill>
          </a:ln>
        </p:spPr>
        <p:txBody>
          <a:bodyPr>
            <a:normAutofit/>
          </a:bodyPr>
          <a:lstStyle/>
          <a:p>
            <a:pPr marL="85725" indent="0">
              <a:buNone/>
            </a:pPr>
            <a:r>
              <a:rPr lang="en-US" altLang="en-US" dirty="0">
                <a:solidFill>
                  <a:srgbClr val="404040"/>
                </a:solidFill>
              </a:rPr>
              <a:t>Some examples of where MI is used:</a:t>
            </a:r>
            <a:endParaRPr lang="en-US" altLang="en-US" sz="750" dirty="0">
              <a:solidFill>
                <a:srgbClr val="404040"/>
              </a:solidFill>
            </a:endParaRPr>
          </a:p>
          <a:p>
            <a:pPr lvl="1"/>
            <a:r>
              <a:rPr lang="en-US" altLang="en-US" sz="1500" dirty="0">
                <a:solidFill>
                  <a:srgbClr val="404040"/>
                </a:solidFill>
              </a:rPr>
              <a:t>Addictions/Gambling/Tobacco</a:t>
            </a:r>
          </a:p>
          <a:p>
            <a:pPr lvl="1"/>
            <a:r>
              <a:rPr lang="en-US" altLang="en-US" sz="1500" dirty="0">
                <a:solidFill>
                  <a:srgbClr val="404040"/>
                </a:solidFill>
              </a:rPr>
              <a:t>Mandated clients and offenders</a:t>
            </a:r>
          </a:p>
          <a:p>
            <a:pPr lvl="1"/>
            <a:r>
              <a:rPr lang="en-US" altLang="en-US" sz="1500" dirty="0">
                <a:solidFill>
                  <a:srgbClr val="404040"/>
                </a:solidFill>
              </a:rPr>
              <a:t>Mental Health Disorders</a:t>
            </a:r>
          </a:p>
          <a:p>
            <a:pPr lvl="1"/>
            <a:r>
              <a:rPr lang="en-US" altLang="en-US" sz="1500" dirty="0">
                <a:solidFill>
                  <a:srgbClr val="404040"/>
                </a:solidFill>
              </a:rPr>
              <a:t>Dental Hygiene</a:t>
            </a:r>
          </a:p>
          <a:p>
            <a:pPr lvl="1"/>
            <a:r>
              <a:rPr lang="en-US" altLang="en-US" sz="1500" dirty="0">
                <a:solidFill>
                  <a:srgbClr val="404040"/>
                </a:solidFill>
              </a:rPr>
              <a:t>Chronic Illness/Medication Adherence</a:t>
            </a:r>
          </a:p>
          <a:p>
            <a:pPr lvl="1"/>
            <a:r>
              <a:rPr lang="en-US" altLang="en-US" sz="1500" dirty="0">
                <a:solidFill>
                  <a:srgbClr val="404040"/>
                </a:solidFill>
              </a:rPr>
              <a:t>Health Behaviors (diet and exercise)</a:t>
            </a:r>
          </a:p>
          <a:p>
            <a:pPr lvl="1"/>
            <a:r>
              <a:rPr lang="en-US" altLang="en-US" sz="1500" dirty="0">
                <a:solidFill>
                  <a:srgbClr val="404040"/>
                </a:solidFill>
              </a:rPr>
              <a:t>With Families in Early Intervention</a:t>
            </a:r>
          </a:p>
          <a:p>
            <a:pPr lvl="1"/>
            <a:r>
              <a:rPr lang="en-US" altLang="en-US" sz="1500" dirty="0">
                <a:solidFill>
                  <a:srgbClr val="404040"/>
                </a:solidFill>
              </a:rPr>
              <a:t>Education &amp; Employment programs</a:t>
            </a:r>
          </a:p>
          <a:p>
            <a:pPr lvl="1"/>
            <a:r>
              <a:rPr lang="en-US" altLang="en-US" sz="1500" dirty="0">
                <a:solidFill>
                  <a:srgbClr val="404040"/>
                </a:solidFill>
              </a:rPr>
              <a:t>Homelessness and housing support</a:t>
            </a:r>
          </a:p>
          <a:p>
            <a:pPr marL="308372" lvl="1" indent="0">
              <a:buNone/>
            </a:pPr>
            <a:endParaRPr lang="en-US" altLang="en-US" sz="600" dirty="0">
              <a:solidFill>
                <a:srgbClr val="404040"/>
              </a:solidFill>
            </a:endParaRPr>
          </a:p>
          <a:p>
            <a:endParaRPr lang="en-US" dirty="0"/>
          </a:p>
        </p:txBody>
      </p:sp>
      <p:sp>
        <p:nvSpPr>
          <p:cNvPr id="4" name="Content Placeholder 3"/>
          <p:cNvSpPr>
            <a:spLocks noGrp="1"/>
          </p:cNvSpPr>
          <p:nvPr>
            <p:ph sz="half" idx="2"/>
          </p:nvPr>
        </p:nvSpPr>
        <p:spPr>
          <a:xfrm>
            <a:off x="4629150" y="2191579"/>
            <a:ext cx="4457700" cy="3712265"/>
          </a:xfrm>
          <a:ln>
            <a:solidFill>
              <a:schemeClr val="accent6">
                <a:lumMod val="75000"/>
              </a:schemeClr>
            </a:solidFill>
          </a:ln>
        </p:spPr>
        <p:txBody>
          <a:bodyPr/>
          <a:lstStyle/>
          <a:p>
            <a:pPr marL="308372" lvl="1" indent="0">
              <a:buNone/>
            </a:pPr>
            <a:r>
              <a:rPr lang="en-US" altLang="en-US" sz="2100" dirty="0">
                <a:solidFill>
                  <a:srgbClr val="404040"/>
                </a:solidFill>
              </a:rPr>
              <a:t>MI is proven effective in combination with other practices </a:t>
            </a:r>
            <a:r>
              <a:rPr lang="en-US" altLang="en-US" dirty="0">
                <a:solidFill>
                  <a:srgbClr val="404040"/>
                </a:solidFill>
              </a:rPr>
              <a:t>(some examples):</a:t>
            </a:r>
          </a:p>
          <a:p>
            <a:pPr lvl="1"/>
            <a:r>
              <a:rPr lang="en-US" altLang="en-US" sz="1500" dirty="0">
                <a:solidFill>
                  <a:srgbClr val="404040"/>
                </a:solidFill>
              </a:rPr>
              <a:t>DBT (Dialectical Behavior Therapy)</a:t>
            </a:r>
          </a:p>
          <a:p>
            <a:pPr lvl="1"/>
            <a:r>
              <a:rPr lang="en-US" altLang="en-US" sz="1500" dirty="0">
                <a:solidFill>
                  <a:srgbClr val="404040"/>
                </a:solidFill>
              </a:rPr>
              <a:t>CBT (Cognitive Behavioral Therapy)  (several variations and applications)</a:t>
            </a:r>
          </a:p>
          <a:p>
            <a:pPr lvl="1"/>
            <a:r>
              <a:rPr lang="en-US" altLang="en-US" sz="1500" dirty="0">
                <a:solidFill>
                  <a:srgbClr val="404040"/>
                </a:solidFill>
              </a:rPr>
              <a:t>Mental Health/Psychotherapy</a:t>
            </a:r>
          </a:p>
          <a:p>
            <a:pPr lvl="1"/>
            <a:r>
              <a:rPr lang="en-US" altLang="en-US" sz="1500" dirty="0">
                <a:solidFill>
                  <a:srgbClr val="404040"/>
                </a:solidFill>
              </a:rPr>
              <a:t>Various Addiction Treatment Modalities</a:t>
            </a:r>
          </a:p>
          <a:p>
            <a:endParaRPr lang="en-US" dirty="0"/>
          </a:p>
        </p:txBody>
      </p:sp>
    </p:spTree>
    <p:extLst>
      <p:ext uri="{BB962C8B-B14F-4D97-AF65-F5344CB8AC3E}">
        <p14:creationId xmlns:p14="http://schemas.microsoft.com/office/powerpoint/2010/main" val="1717504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857250"/>
            <a:ext cx="9144000" cy="1106971"/>
          </a:xfrm>
          <a:solidFill>
            <a:schemeClr val="accent6">
              <a:lumMod val="20000"/>
              <a:lumOff val="80000"/>
            </a:schemeClr>
          </a:solidFill>
        </p:spPr>
        <p:txBody>
          <a:bodyPr>
            <a:normAutofit/>
          </a:bodyPr>
          <a:lstStyle/>
          <a:p>
            <a:pPr algn="ctr" eaLnBrk="1" hangingPunct="1">
              <a:defRPr/>
            </a:pPr>
            <a:r>
              <a:rPr lang="en-US" sz="3000" dirty="0">
                <a:solidFill>
                  <a:srgbClr val="000000"/>
                </a:solidFill>
                <a:latin typeface="+mn-lt"/>
              </a:rPr>
              <a:t>MI Philosophy</a:t>
            </a:r>
          </a:p>
        </p:txBody>
      </p:sp>
      <p:sp>
        <p:nvSpPr>
          <p:cNvPr id="15363" name="Rectangle 3"/>
          <p:cNvSpPr>
            <a:spLocks noGrp="1" noChangeArrowheads="1"/>
          </p:cNvSpPr>
          <p:nvPr>
            <p:ph idx="1"/>
          </p:nvPr>
        </p:nvSpPr>
        <p:spPr>
          <a:xfrm>
            <a:off x="74543" y="1990311"/>
            <a:ext cx="9004853" cy="3943351"/>
          </a:xfrm>
        </p:spPr>
        <p:txBody>
          <a:bodyPr>
            <a:normAutofit/>
          </a:bodyPr>
          <a:lstStyle/>
          <a:p>
            <a:pPr eaLnBrk="1" hangingPunct="1">
              <a:lnSpc>
                <a:spcPct val="90000"/>
              </a:lnSpc>
              <a:buFontTx/>
              <a:buNone/>
              <a:defRPr/>
            </a:pPr>
            <a:endParaRPr lang="en-US" sz="1500" b="1" u="sng" dirty="0"/>
          </a:p>
          <a:p>
            <a:pPr algn="ctr" eaLnBrk="1" hangingPunct="1">
              <a:lnSpc>
                <a:spcPct val="90000"/>
              </a:lnSpc>
              <a:buFontTx/>
              <a:buNone/>
              <a:defRPr/>
            </a:pPr>
            <a:r>
              <a:rPr lang="en-US" sz="2400" dirty="0">
                <a:solidFill>
                  <a:srgbClr val="FF3399"/>
                </a:solidFill>
                <a:effectLst>
                  <a:outerShdw blurRad="38100" dist="38100" dir="2700000" algn="tl">
                    <a:srgbClr val="000000"/>
                  </a:outerShdw>
                </a:effectLst>
              </a:rPr>
              <a:t>  </a:t>
            </a:r>
            <a:r>
              <a:rPr lang="en-US" sz="2700" dirty="0"/>
              <a:t>… </a:t>
            </a:r>
            <a:r>
              <a:rPr lang="en-US" sz="2700" i="1" dirty="0"/>
              <a:t>When a client seems unmotivated to change or to </a:t>
            </a:r>
          </a:p>
          <a:p>
            <a:pPr algn="ctr" eaLnBrk="1" hangingPunct="1">
              <a:lnSpc>
                <a:spcPct val="90000"/>
              </a:lnSpc>
              <a:buFontTx/>
              <a:buNone/>
              <a:defRPr/>
            </a:pPr>
            <a:r>
              <a:rPr lang="en-US" sz="2700" i="1" dirty="0"/>
              <a:t>take the sound advice of practitioners, it is often assumed</a:t>
            </a:r>
          </a:p>
          <a:p>
            <a:pPr algn="ctr" eaLnBrk="1" hangingPunct="1">
              <a:lnSpc>
                <a:spcPct val="90000"/>
              </a:lnSpc>
              <a:buFontTx/>
              <a:buNone/>
              <a:defRPr/>
            </a:pPr>
            <a:r>
              <a:rPr lang="en-US" sz="2700" i="1" dirty="0"/>
              <a:t>that there is something the matter with the client and that</a:t>
            </a:r>
          </a:p>
          <a:p>
            <a:pPr algn="ctr" eaLnBrk="1" hangingPunct="1">
              <a:lnSpc>
                <a:spcPct val="90000"/>
              </a:lnSpc>
              <a:buFontTx/>
              <a:buNone/>
              <a:defRPr/>
            </a:pPr>
            <a:r>
              <a:rPr lang="en-US" sz="2700" i="1" dirty="0"/>
              <a:t>there is not much one can do about it. These assumptions </a:t>
            </a:r>
          </a:p>
          <a:p>
            <a:pPr algn="ctr" eaLnBrk="1" hangingPunct="1">
              <a:lnSpc>
                <a:spcPct val="90000"/>
              </a:lnSpc>
              <a:buFontTx/>
              <a:buNone/>
              <a:defRPr/>
            </a:pPr>
            <a:r>
              <a:rPr lang="en-US" sz="2700" i="1" dirty="0"/>
              <a:t>are usually false. No person is completely unmotivated</a:t>
            </a:r>
            <a:r>
              <a:rPr lang="en-US" sz="2700" dirty="0"/>
              <a:t>.</a:t>
            </a:r>
          </a:p>
          <a:p>
            <a:pPr>
              <a:lnSpc>
                <a:spcPct val="90000"/>
              </a:lnSpc>
              <a:buNone/>
              <a:defRPr/>
            </a:pPr>
            <a:r>
              <a:rPr lang="en-US" sz="1725" dirty="0"/>
              <a:t>  						</a:t>
            </a:r>
          </a:p>
          <a:p>
            <a:pPr>
              <a:lnSpc>
                <a:spcPct val="90000"/>
              </a:lnSpc>
              <a:buNone/>
              <a:defRPr/>
            </a:pPr>
            <a:r>
              <a:rPr lang="en-US" sz="1950" i="1" dirty="0" err="1"/>
              <a:t>Rollnick</a:t>
            </a:r>
            <a:r>
              <a:rPr lang="en-US" sz="1950" i="1" dirty="0"/>
              <a:t>, Miller, Butler 2008</a:t>
            </a:r>
          </a:p>
          <a:p>
            <a:pPr>
              <a:lnSpc>
                <a:spcPct val="90000"/>
              </a:lnSpc>
              <a:buNone/>
              <a:defRPr/>
            </a:pPr>
            <a:endParaRPr lang="en-US" sz="2700" dirty="0"/>
          </a:p>
          <a:p>
            <a:pPr eaLnBrk="1" hangingPunct="1">
              <a:lnSpc>
                <a:spcPct val="90000"/>
              </a:lnSpc>
              <a:buFontTx/>
              <a:buNone/>
              <a:defRPr/>
            </a:pPr>
            <a:endParaRPr lang="en-US" sz="2700" b="1" dirty="0"/>
          </a:p>
          <a:p>
            <a:pPr eaLnBrk="1" hangingPunct="1">
              <a:lnSpc>
                <a:spcPct val="90000"/>
              </a:lnSpc>
              <a:defRPr/>
            </a:pPr>
            <a:endParaRPr lang="en-US" sz="1800" dirty="0">
              <a:solidFill>
                <a:srgbClr val="FF3399"/>
              </a:solidFill>
              <a:effectLst>
                <a:outerShdw blurRad="38100" dist="38100" dir="2700000" algn="tl">
                  <a:srgbClr val="000000"/>
                </a:outerShdw>
              </a:effectLst>
            </a:endParaRPr>
          </a:p>
        </p:txBody>
      </p:sp>
    </p:spTree>
    <p:extLst>
      <p:ext uri="{BB962C8B-B14F-4D97-AF65-F5344CB8AC3E}">
        <p14:creationId xmlns:p14="http://schemas.microsoft.com/office/powerpoint/2010/main" val="1167543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252331"/>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lstStyle/>
          <a:p>
            <a:pPr algn="ctr">
              <a:defRPr/>
            </a:pPr>
            <a:r>
              <a:rPr lang="en-US" dirty="0" smtClean="0">
                <a:solidFill>
                  <a:schemeClr val="tx1"/>
                </a:solidFill>
                <a:ea typeface="+mj-ea"/>
                <a:cs typeface="+mj-cs"/>
              </a:rPr>
              <a:t>A Definition of MI </a:t>
            </a:r>
            <a:endParaRPr lang="en-US" dirty="0">
              <a:solidFill>
                <a:schemeClr val="tx1"/>
              </a:solidFill>
              <a:ea typeface="+mj-ea"/>
              <a:cs typeface="+mj-cs"/>
            </a:endParaRPr>
          </a:p>
        </p:txBody>
      </p:sp>
      <p:sp>
        <p:nvSpPr>
          <p:cNvPr id="14338" name="Content Placeholder 2"/>
          <p:cNvSpPr>
            <a:spLocks noGrp="1"/>
          </p:cNvSpPr>
          <p:nvPr>
            <p:ph idx="1"/>
          </p:nvPr>
        </p:nvSpPr>
        <p:spPr>
          <a:xfrm>
            <a:off x="96907" y="2176669"/>
            <a:ext cx="8945217" cy="3674993"/>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defTabSz="335756">
              <a:spcBef>
                <a:spcPct val="0"/>
              </a:spcBef>
              <a:buNone/>
            </a:pPr>
            <a:endParaRPr lang="en-US" altLang="en-US" b="1" dirty="0">
              <a:solidFill>
                <a:srgbClr val="404040"/>
              </a:solidFill>
              <a:cs typeface="Calibri" panose="020F0502020204030204" pitchFamily="34" charset="0"/>
              <a:sym typeface="Calibri" panose="020F0502020204030204" pitchFamily="34" charset="0"/>
            </a:endParaRPr>
          </a:p>
          <a:p>
            <a:pPr marL="0" indent="0" defTabSz="335756">
              <a:buNone/>
            </a:pPr>
            <a:r>
              <a:rPr lang="en-US" altLang="en-US" sz="2400" b="1" dirty="0">
                <a:solidFill>
                  <a:schemeClr val="tx1"/>
                </a:solidFill>
              </a:rPr>
              <a:t>Motivational Interviewing:</a:t>
            </a:r>
          </a:p>
          <a:p>
            <a:pPr marL="0" indent="0" defTabSz="335756">
              <a:buNone/>
            </a:pPr>
            <a:endParaRPr lang="en-US" altLang="en-US" sz="825" b="1" dirty="0"/>
          </a:p>
          <a:p>
            <a:pPr marL="222647" lvl="1" indent="0" defTabSz="335756">
              <a:buNone/>
            </a:pPr>
            <a:r>
              <a:rPr lang="en-US" altLang="en-US" sz="2100" dirty="0">
                <a:solidFill>
                  <a:srgbClr val="404040"/>
                </a:solidFill>
                <a:cs typeface="Calibri" panose="020F0502020204030204" pitchFamily="34" charset="0"/>
                <a:sym typeface="Calibri" panose="020F0502020204030204" pitchFamily="34" charset="0"/>
              </a:rPr>
              <a:t>A </a:t>
            </a:r>
            <a:r>
              <a:rPr lang="en-US" altLang="en-US" sz="2100" i="1" dirty="0">
                <a:solidFill>
                  <a:srgbClr val="404040"/>
                </a:solidFill>
                <a:sym typeface="Trebuchet MS" panose="020B0603020202020204" pitchFamily="34" charset="0"/>
              </a:rPr>
              <a:t>collaborative</a:t>
            </a:r>
            <a:r>
              <a:rPr lang="en-US" altLang="en-US" sz="2100" dirty="0">
                <a:solidFill>
                  <a:srgbClr val="404040"/>
                </a:solidFill>
                <a:sym typeface="Trebuchet MS" panose="020B0603020202020204" pitchFamily="34" charset="0"/>
              </a:rPr>
              <a:t>, </a:t>
            </a:r>
            <a:r>
              <a:rPr lang="en-US" altLang="en-US" sz="2100" i="1" dirty="0">
                <a:solidFill>
                  <a:srgbClr val="404040"/>
                </a:solidFill>
                <a:sym typeface="Trebuchet MS" panose="020B0603020202020204" pitchFamily="34" charset="0"/>
              </a:rPr>
              <a:t>goal-oriented</a:t>
            </a:r>
            <a:r>
              <a:rPr lang="en-US" altLang="en-US" sz="2100" dirty="0">
                <a:solidFill>
                  <a:srgbClr val="404040"/>
                </a:solidFill>
                <a:cs typeface="Calibri" panose="020F0502020204030204" pitchFamily="34" charset="0"/>
                <a:sym typeface="Calibri" panose="020F0502020204030204" pitchFamily="34" charset="0"/>
              </a:rPr>
              <a:t> </a:t>
            </a:r>
            <a:r>
              <a:rPr lang="en-US" altLang="en-US" sz="2100" i="1" dirty="0">
                <a:solidFill>
                  <a:srgbClr val="404040"/>
                </a:solidFill>
                <a:cs typeface="Calibri" panose="020F0502020204030204" pitchFamily="34" charset="0"/>
                <a:sym typeface="Calibri" panose="020F0502020204030204" pitchFamily="34" charset="0"/>
              </a:rPr>
              <a:t>style of communication </a:t>
            </a:r>
            <a:r>
              <a:rPr lang="en-US" altLang="en-US" sz="2100" dirty="0">
                <a:solidFill>
                  <a:srgbClr val="404040"/>
                </a:solidFill>
                <a:cs typeface="Calibri" panose="020F0502020204030204" pitchFamily="34" charset="0"/>
                <a:sym typeface="Calibri" panose="020F0502020204030204" pitchFamily="34" charset="0"/>
              </a:rPr>
              <a:t>with particular attention to the language of change. It is designed to </a:t>
            </a:r>
            <a:r>
              <a:rPr lang="en-US" altLang="en-US" sz="2100" i="1" dirty="0">
                <a:solidFill>
                  <a:srgbClr val="404040"/>
                </a:solidFill>
                <a:sym typeface="Trebuchet MS" panose="020B0603020202020204" pitchFamily="34" charset="0"/>
              </a:rPr>
              <a:t>strengthen personal motivation</a:t>
            </a:r>
            <a:r>
              <a:rPr lang="en-US" altLang="en-US" sz="2100" i="1" dirty="0">
                <a:solidFill>
                  <a:srgbClr val="404040"/>
                </a:solidFill>
                <a:cs typeface="Calibri" panose="020F0502020204030204" pitchFamily="34" charset="0"/>
                <a:sym typeface="Calibri" panose="020F0502020204030204" pitchFamily="34" charset="0"/>
              </a:rPr>
              <a:t> </a:t>
            </a:r>
            <a:r>
              <a:rPr lang="en-US" altLang="en-US" sz="2100" dirty="0">
                <a:solidFill>
                  <a:srgbClr val="404040"/>
                </a:solidFill>
                <a:cs typeface="Calibri" panose="020F0502020204030204" pitchFamily="34" charset="0"/>
                <a:sym typeface="Calibri" panose="020F0502020204030204" pitchFamily="34" charset="0"/>
              </a:rPr>
              <a:t>for and </a:t>
            </a:r>
            <a:r>
              <a:rPr lang="en-US" altLang="en-US" sz="2100" dirty="0">
                <a:solidFill>
                  <a:srgbClr val="404040"/>
                </a:solidFill>
                <a:sym typeface="Trebuchet MS" panose="020B0603020202020204" pitchFamily="34" charset="0"/>
              </a:rPr>
              <a:t>commitment</a:t>
            </a:r>
            <a:r>
              <a:rPr lang="en-US" altLang="en-US" sz="2100" dirty="0">
                <a:solidFill>
                  <a:srgbClr val="404040"/>
                </a:solidFill>
                <a:cs typeface="Calibri" panose="020F0502020204030204" pitchFamily="34" charset="0"/>
                <a:sym typeface="Calibri" panose="020F0502020204030204" pitchFamily="34" charset="0"/>
              </a:rPr>
              <a:t> to a specific goal by </a:t>
            </a:r>
            <a:r>
              <a:rPr lang="en-US" altLang="en-US" sz="2100" i="1" u="sng" dirty="0">
                <a:solidFill>
                  <a:srgbClr val="404040"/>
                </a:solidFill>
                <a:cs typeface="Calibri" panose="020F0502020204030204" pitchFamily="34" charset="0"/>
                <a:sym typeface="Calibri" panose="020F0502020204030204" pitchFamily="34" charset="0"/>
              </a:rPr>
              <a:t>eliciting and exploring the person</a:t>
            </a:r>
            <a:r>
              <a:rPr lang="en-US" altLang="en-US" sz="2100" i="1" u="sng" dirty="0">
                <a:solidFill>
                  <a:srgbClr val="404040"/>
                </a:solidFill>
              </a:rPr>
              <a:t>’</a:t>
            </a:r>
            <a:r>
              <a:rPr lang="en-US" altLang="ja-JP" sz="2100" i="1" u="sng" dirty="0">
                <a:solidFill>
                  <a:srgbClr val="404040"/>
                </a:solidFill>
                <a:cs typeface="Calibri" panose="020F0502020204030204" pitchFamily="34" charset="0"/>
                <a:sym typeface="Calibri" panose="020F0502020204030204" pitchFamily="34" charset="0"/>
              </a:rPr>
              <a:t>s own reasons for change within an</a:t>
            </a:r>
            <a:r>
              <a:rPr lang="en-US" altLang="ja-JP" sz="2100" i="1" u="sng" dirty="0">
                <a:solidFill>
                  <a:srgbClr val="404040"/>
                </a:solidFill>
                <a:sym typeface="Trebuchet MS Bold" panose="020B0703020202020204" pitchFamily="34" charset="0"/>
              </a:rPr>
              <a:t> </a:t>
            </a:r>
            <a:r>
              <a:rPr lang="en-US" altLang="ja-JP" sz="2100" i="1" u="sng" dirty="0">
                <a:solidFill>
                  <a:srgbClr val="404040"/>
                </a:solidFill>
                <a:sym typeface="Trebuchet MS" panose="020B0603020202020204" pitchFamily="34" charset="0"/>
              </a:rPr>
              <a:t>atmosphere of acceptance and compassion</a:t>
            </a:r>
            <a:r>
              <a:rPr lang="en-US" altLang="ja-JP" sz="2100" dirty="0">
                <a:solidFill>
                  <a:srgbClr val="404040"/>
                </a:solidFill>
                <a:sym typeface="Trebuchet MS" panose="020B0603020202020204" pitchFamily="34" charset="0"/>
              </a:rPr>
              <a:t>. </a:t>
            </a:r>
          </a:p>
          <a:p>
            <a:pPr marL="0" indent="0" defTabSz="335756">
              <a:buNone/>
            </a:pPr>
            <a:endParaRPr lang="en-US" altLang="ja-JP" dirty="0" smtClean="0">
              <a:solidFill>
                <a:srgbClr val="404040"/>
              </a:solidFill>
              <a:cs typeface="Calibri" panose="020F0502020204030204" pitchFamily="34" charset="0"/>
              <a:sym typeface="Calibri" panose="020F0502020204030204" pitchFamily="34" charset="0"/>
            </a:endParaRPr>
          </a:p>
          <a:p>
            <a:pPr marL="0" indent="0" defTabSz="335756">
              <a:buNone/>
            </a:pPr>
            <a:r>
              <a:rPr lang="en-US" altLang="en-US" dirty="0">
                <a:solidFill>
                  <a:srgbClr val="404040"/>
                </a:solidFill>
                <a:sym typeface="Arial Bold" panose="020B0704020202020204" pitchFamily="34" charset="0"/>
              </a:rPr>
              <a:t>	- </a:t>
            </a:r>
            <a:r>
              <a:rPr lang="en-US" altLang="en-US" sz="1800" dirty="0">
                <a:solidFill>
                  <a:srgbClr val="404040"/>
                </a:solidFill>
                <a:sym typeface="Arial Bold" panose="020B0704020202020204" pitchFamily="34" charset="0"/>
              </a:rPr>
              <a:t>Stephen Rollnick and William R. Miller, Sheffield, UK Oct 2011</a:t>
            </a:r>
          </a:p>
          <a:p>
            <a:pPr marL="0" indent="0" defTabSz="335756">
              <a:buNone/>
            </a:pPr>
            <a:endParaRPr lang="en-US" altLang="en-US" dirty="0" smtClean="0"/>
          </a:p>
        </p:txBody>
      </p:sp>
    </p:spTree>
    <p:extLst>
      <p:ext uri="{BB962C8B-B14F-4D97-AF65-F5344CB8AC3E}">
        <p14:creationId xmlns:p14="http://schemas.microsoft.com/office/powerpoint/2010/main" val="3487105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1101902"/>
          </a:xfrm>
          <a:solidFill>
            <a:schemeClr val="accent6">
              <a:lumMod val="20000"/>
              <a:lumOff val="80000"/>
            </a:schemeClr>
          </a:solidFill>
          <a:ln>
            <a:solidFill>
              <a:schemeClr val="accent6">
                <a:lumMod val="75000"/>
              </a:schemeClr>
            </a:solidFill>
          </a:ln>
        </p:spPr>
        <p:txBody>
          <a:bodyPr/>
          <a:lstStyle/>
          <a:p>
            <a:pPr algn="ctr"/>
            <a:r>
              <a:rPr lang="en-US" dirty="0" smtClean="0">
                <a:latin typeface="+mn-lt"/>
              </a:rPr>
              <a:t>Two Aspects of MI</a:t>
            </a:r>
            <a:endParaRPr lang="en-US" dirty="0">
              <a:latin typeface="+mn-lt"/>
            </a:endParaRPr>
          </a:p>
        </p:txBody>
      </p:sp>
      <p:sp>
        <p:nvSpPr>
          <p:cNvPr id="3" name="Content Placeholder 2"/>
          <p:cNvSpPr>
            <a:spLocks noGrp="1"/>
          </p:cNvSpPr>
          <p:nvPr>
            <p:ph sz="half" idx="1"/>
          </p:nvPr>
        </p:nvSpPr>
        <p:spPr>
          <a:xfrm>
            <a:off x="126724" y="2186510"/>
            <a:ext cx="4215434" cy="3698697"/>
          </a:xfrm>
          <a:ln w="9525">
            <a:solidFill>
              <a:schemeClr val="accent6">
                <a:lumMod val="75000"/>
              </a:schemeClr>
            </a:solidFill>
          </a:ln>
        </p:spPr>
        <p:txBody>
          <a:bodyPr>
            <a:normAutofit fontScale="70000" lnSpcReduction="20000"/>
          </a:bodyPr>
          <a:lstStyle/>
          <a:p>
            <a:pPr marL="0" indent="0" algn="ctr">
              <a:buNone/>
            </a:pPr>
            <a:r>
              <a:rPr lang="en-US" sz="2400" u="sng" dirty="0"/>
              <a:t>The MI Spirit</a:t>
            </a:r>
          </a:p>
          <a:p>
            <a:pPr marL="0" indent="0" algn="ctr">
              <a:buNone/>
            </a:pPr>
            <a:endParaRPr lang="en-US" sz="1050" u="sng" dirty="0"/>
          </a:p>
          <a:p>
            <a:r>
              <a:rPr lang="en-US" dirty="0" smtClean="0"/>
              <a:t>Way of being with clients; encompasses </a:t>
            </a:r>
            <a:r>
              <a:rPr lang="en-US" dirty="0"/>
              <a:t>respect for each </a:t>
            </a:r>
            <a:r>
              <a:rPr lang="en-US" dirty="0" smtClean="0"/>
              <a:t>client.</a:t>
            </a:r>
            <a:endParaRPr lang="en-US" dirty="0"/>
          </a:p>
          <a:p>
            <a:r>
              <a:rPr lang="en-US" dirty="0" smtClean="0"/>
              <a:t>Four inter-related elements: </a:t>
            </a:r>
            <a:r>
              <a:rPr lang="en-US" i="1" dirty="0" smtClean="0"/>
              <a:t>Acceptance</a:t>
            </a:r>
            <a:r>
              <a:rPr lang="en-US" i="1" dirty="0"/>
              <a:t>, </a:t>
            </a:r>
            <a:r>
              <a:rPr lang="en-US" i="1" dirty="0" smtClean="0"/>
              <a:t>Partnership, </a:t>
            </a:r>
            <a:r>
              <a:rPr lang="en-US" i="1" dirty="0"/>
              <a:t>C</a:t>
            </a:r>
            <a:r>
              <a:rPr lang="en-US" i="1" dirty="0" smtClean="0"/>
              <a:t>ompassion</a:t>
            </a:r>
            <a:r>
              <a:rPr lang="en-US" i="1" dirty="0"/>
              <a:t>, E</a:t>
            </a:r>
            <a:r>
              <a:rPr lang="en-US" i="1" dirty="0" smtClean="0"/>
              <a:t>vocation</a:t>
            </a:r>
            <a:r>
              <a:rPr lang="en-US" i="1" dirty="0"/>
              <a:t>.</a:t>
            </a:r>
            <a:endParaRPr lang="en-US" i="1" dirty="0" smtClean="0"/>
          </a:p>
          <a:p>
            <a:r>
              <a:rPr lang="en-US" dirty="0" smtClean="0"/>
              <a:t>Each element has behavioral components.</a:t>
            </a:r>
          </a:p>
        </p:txBody>
      </p:sp>
      <p:sp>
        <p:nvSpPr>
          <p:cNvPr id="4" name="Content Placeholder 3"/>
          <p:cNvSpPr>
            <a:spLocks noGrp="1"/>
          </p:cNvSpPr>
          <p:nvPr>
            <p:ph sz="half" idx="2"/>
          </p:nvPr>
        </p:nvSpPr>
        <p:spPr>
          <a:xfrm>
            <a:off x="4670149" y="2186510"/>
            <a:ext cx="4364521" cy="3698697"/>
          </a:xfrm>
          <a:ln w="9525">
            <a:solidFill>
              <a:schemeClr val="accent6">
                <a:lumMod val="75000"/>
              </a:schemeClr>
            </a:solidFill>
          </a:ln>
        </p:spPr>
        <p:txBody>
          <a:bodyPr>
            <a:normAutofit fontScale="70000" lnSpcReduction="20000"/>
          </a:bodyPr>
          <a:lstStyle/>
          <a:p>
            <a:pPr marL="0" indent="0" algn="ctr">
              <a:buNone/>
            </a:pPr>
            <a:r>
              <a:rPr lang="en-US" sz="2400" u="sng" dirty="0"/>
              <a:t>The MI Skills:</a:t>
            </a:r>
          </a:p>
          <a:p>
            <a:pPr marL="0" indent="0" algn="ctr">
              <a:buNone/>
            </a:pPr>
            <a:endParaRPr lang="en-US" sz="1050" u="sng" dirty="0"/>
          </a:p>
          <a:p>
            <a:r>
              <a:rPr lang="en-US" dirty="0" smtClean="0"/>
              <a:t>Used to increase motivation to  change a specific behavior.</a:t>
            </a:r>
          </a:p>
          <a:p>
            <a:r>
              <a:rPr lang="en-US" dirty="0" smtClean="0"/>
              <a:t>Basic Skills: </a:t>
            </a:r>
          </a:p>
          <a:p>
            <a:pPr marL="0" indent="0">
              <a:buNone/>
            </a:pPr>
            <a:r>
              <a:rPr lang="en-US" dirty="0"/>
              <a:t>	</a:t>
            </a:r>
            <a:r>
              <a:rPr lang="en-US" dirty="0" smtClean="0"/>
              <a:t>  </a:t>
            </a:r>
            <a:r>
              <a:rPr lang="en-US" u="sng" dirty="0" smtClean="0"/>
              <a:t>O</a:t>
            </a:r>
            <a:r>
              <a:rPr lang="en-US" dirty="0" smtClean="0"/>
              <a:t>pen ended questions</a:t>
            </a:r>
          </a:p>
          <a:p>
            <a:pPr marL="0" indent="0">
              <a:buNone/>
            </a:pPr>
            <a:r>
              <a:rPr lang="en-US" dirty="0" smtClean="0"/>
              <a:t>	  </a:t>
            </a:r>
            <a:r>
              <a:rPr lang="en-US" u="sng" dirty="0" smtClean="0"/>
              <a:t>A</a:t>
            </a:r>
            <a:r>
              <a:rPr lang="en-US" dirty="0" smtClean="0"/>
              <a:t>ffirmations</a:t>
            </a:r>
          </a:p>
          <a:p>
            <a:pPr marL="0" indent="0">
              <a:buNone/>
            </a:pPr>
            <a:r>
              <a:rPr lang="en-US" dirty="0" smtClean="0"/>
              <a:t> 	  </a:t>
            </a:r>
            <a:r>
              <a:rPr lang="en-US" u="sng" dirty="0" smtClean="0"/>
              <a:t>R</a:t>
            </a:r>
            <a:r>
              <a:rPr lang="en-US" dirty="0" smtClean="0"/>
              <a:t>eflections</a:t>
            </a:r>
          </a:p>
          <a:p>
            <a:pPr marL="0" indent="0">
              <a:buNone/>
            </a:pPr>
            <a:r>
              <a:rPr lang="en-US" dirty="0" smtClean="0"/>
              <a:t>	  </a:t>
            </a:r>
            <a:r>
              <a:rPr lang="en-US" u="sng" dirty="0" smtClean="0"/>
              <a:t>S</a:t>
            </a:r>
            <a:r>
              <a:rPr lang="en-US" dirty="0" smtClean="0"/>
              <a:t>ummaries</a:t>
            </a:r>
          </a:p>
          <a:p>
            <a:r>
              <a:rPr lang="en-US" dirty="0" smtClean="0"/>
              <a:t>Higher level skill: </a:t>
            </a:r>
          </a:p>
          <a:p>
            <a:pPr marL="0" indent="0">
              <a:buNone/>
            </a:pPr>
            <a:r>
              <a:rPr lang="en-US" dirty="0"/>
              <a:t> </a:t>
            </a:r>
            <a:r>
              <a:rPr lang="en-US" dirty="0" smtClean="0"/>
              <a:t>     	 Evoking </a:t>
            </a:r>
            <a:r>
              <a:rPr lang="en-US" dirty="0"/>
              <a:t>C</a:t>
            </a:r>
            <a:r>
              <a:rPr lang="en-US" dirty="0" smtClean="0"/>
              <a:t>hange </a:t>
            </a:r>
            <a:r>
              <a:rPr lang="en-US" dirty="0"/>
              <a:t>T</a:t>
            </a:r>
            <a:r>
              <a:rPr lang="en-US" dirty="0" smtClean="0"/>
              <a:t>alk &amp;    	  	 	 Softening </a:t>
            </a:r>
            <a:r>
              <a:rPr lang="en-US" dirty="0"/>
              <a:t>S</a:t>
            </a:r>
            <a:r>
              <a:rPr lang="en-US" dirty="0" smtClean="0"/>
              <a:t>ustain </a:t>
            </a:r>
            <a:r>
              <a:rPr lang="en-US" dirty="0"/>
              <a:t>T</a:t>
            </a:r>
            <a:r>
              <a:rPr lang="en-US" dirty="0" smtClean="0"/>
              <a:t>alk</a:t>
            </a:r>
            <a:endParaRPr lang="en-US" dirty="0"/>
          </a:p>
        </p:txBody>
      </p:sp>
    </p:spTree>
    <p:extLst>
      <p:ext uri="{BB962C8B-B14F-4D97-AF65-F5344CB8AC3E}">
        <p14:creationId xmlns:p14="http://schemas.microsoft.com/office/powerpoint/2010/main" val="1981801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6D49BA-7AF5-457C-A3AD-7008FF180FBC}"/>
              </a:ext>
            </a:extLst>
          </p:cNvPr>
          <p:cNvSpPr>
            <a:spLocks noGrp="1"/>
          </p:cNvSpPr>
          <p:nvPr>
            <p:ph type="title"/>
          </p:nvPr>
        </p:nvSpPr>
        <p:spPr>
          <a:xfrm>
            <a:off x="0" y="857251"/>
            <a:ext cx="9144000" cy="1272746"/>
          </a:xfrm>
          <a:solidFill>
            <a:schemeClr val="accent6">
              <a:lumMod val="20000"/>
              <a:lumOff val="80000"/>
            </a:schemeClr>
          </a:solidFill>
          <a:ln>
            <a:solidFill>
              <a:schemeClr val="accent6">
                <a:lumMod val="75000"/>
              </a:schemeClr>
            </a:solidFill>
          </a:ln>
        </p:spPr>
        <p:txBody>
          <a:bodyPr>
            <a:normAutofit/>
          </a:bodyPr>
          <a:lstStyle/>
          <a:p>
            <a:pPr algn="ctr"/>
            <a:r>
              <a:rPr lang="en-US" sz="3000" dirty="0">
                <a:latin typeface="+mn-lt"/>
              </a:rPr>
              <a:t>Three Key Concepts of MI:</a:t>
            </a:r>
            <a:br>
              <a:rPr lang="en-US" sz="3000" dirty="0">
                <a:latin typeface="+mn-lt"/>
              </a:rPr>
            </a:br>
            <a:r>
              <a:rPr lang="en-US" sz="3000" dirty="0">
                <a:latin typeface="+mn-lt"/>
              </a:rPr>
              <a:t>People and the Nature of Change</a:t>
            </a:r>
          </a:p>
        </p:txBody>
      </p:sp>
      <p:sp>
        <p:nvSpPr>
          <p:cNvPr id="3" name="Content Placeholder 2">
            <a:extLst>
              <a:ext uri="{FF2B5EF4-FFF2-40B4-BE49-F238E27FC236}">
                <a16:creationId xmlns="" xmlns:a16="http://schemas.microsoft.com/office/drawing/2014/main" id="{B9CCC9EC-B9EE-490B-96D2-BAA6300B4358}"/>
              </a:ext>
            </a:extLst>
          </p:cNvPr>
          <p:cNvSpPr>
            <a:spLocks noGrp="1"/>
          </p:cNvSpPr>
          <p:nvPr>
            <p:ph idx="1"/>
          </p:nvPr>
        </p:nvSpPr>
        <p:spPr>
          <a:xfrm>
            <a:off x="301901" y="2197958"/>
            <a:ext cx="8591136" cy="3635069"/>
          </a:xfrm>
        </p:spPr>
        <p:txBody>
          <a:bodyPr>
            <a:normAutofit/>
          </a:bodyPr>
          <a:lstStyle/>
          <a:p>
            <a:pPr marL="385763" indent="-385763">
              <a:buFont typeface="+mj-lt"/>
              <a:buAutoNum type="arabicPeriod"/>
            </a:pPr>
            <a:endParaRPr lang="en-US" dirty="0" smtClean="0">
              <a:solidFill>
                <a:schemeClr val="accent5">
                  <a:lumMod val="75000"/>
                </a:schemeClr>
              </a:solidFill>
            </a:endParaRPr>
          </a:p>
          <a:p>
            <a:pPr marL="728663" lvl="1" indent="-385763">
              <a:buFont typeface="+mj-lt"/>
              <a:buAutoNum type="arabicPeriod"/>
            </a:pPr>
            <a:r>
              <a:rPr lang="en-US" sz="2100" dirty="0"/>
              <a:t>Ambivalence is a normal part of the change process. Change happens by resolving ambivalence.</a:t>
            </a:r>
          </a:p>
          <a:p>
            <a:pPr marL="728663" lvl="1" indent="-385763">
              <a:buFont typeface="+mj-lt"/>
              <a:buAutoNum type="arabicPeriod"/>
            </a:pPr>
            <a:endParaRPr lang="en-US" sz="2100" dirty="0"/>
          </a:p>
          <a:p>
            <a:pPr marL="728663" lvl="1" indent="-385763">
              <a:buFont typeface="+mj-lt"/>
              <a:buAutoNum type="arabicPeriod"/>
            </a:pPr>
            <a:r>
              <a:rPr lang="en-US" sz="2100" dirty="0"/>
              <a:t>People want to be their best self.</a:t>
            </a:r>
          </a:p>
          <a:p>
            <a:pPr marL="728663" lvl="1" indent="-385763">
              <a:buFont typeface="+mj-lt"/>
              <a:buAutoNum type="arabicPeriod"/>
            </a:pPr>
            <a:endParaRPr lang="en-US" sz="2100" dirty="0"/>
          </a:p>
          <a:p>
            <a:pPr marL="728663" lvl="1" indent="-385763">
              <a:buFont typeface="+mj-lt"/>
              <a:buAutoNum type="arabicPeriod"/>
            </a:pPr>
            <a:r>
              <a:rPr lang="en-US" sz="2100" dirty="0"/>
              <a:t>People already have what they need to be that best self.</a:t>
            </a:r>
          </a:p>
          <a:p>
            <a:pPr marL="342900" lvl="1" indent="0">
              <a:buNone/>
            </a:pPr>
            <a:endParaRPr lang="en-US" sz="2100" dirty="0"/>
          </a:p>
          <a:p>
            <a:pPr lvl="1"/>
            <a:endParaRPr lang="en-US" dirty="0"/>
          </a:p>
        </p:txBody>
      </p:sp>
    </p:spTree>
    <p:extLst>
      <p:ext uri="{BB962C8B-B14F-4D97-AF65-F5344CB8AC3E}">
        <p14:creationId xmlns:p14="http://schemas.microsoft.com/office/powerpoint/2010/main" val="175713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57250"/>
            <a:ext cx="9144000" cy="1110697"/>
          </a:xfrm>
          <a:solidFill>
            <a:schemeClr val="accent6">
              <a:lumMod val="20000"/>
              <a:lumOff val="80000"/>
            </a:schemeClr>
          </a:solidFill>
          <a:ln w="19050">
            <a:solidFill>
              <a:schemeClr val="accent6">
                <a:lumMod val="75000"/>
              </a:schemeClr>
            </a:solidFill>
          </a:ln>
        </p:spPr>
        <p:txBody>
          <a:bodyPr/>
          <a:lstStyle/>
          <a:p>
            <a:pPr algn="ctr"/>
            <a:r>
              <a:rPr lang="en-US" dirty="0" smtClean="0">
                <a:latin typeface="+mn-lt"/>
              </a:rPr>
              <a:t>Acceptance</a:t>
            </a:r>
            <a:endParaRPr lang="en-US" dirty="0">
              <a:latin typeface="+mn-lt"/>
            </a:endParaRPr>
          </a:p>
        </p:txBody>
      </p:sp>
      <p:sp>
        <p:nvSpPr>
          <p:cNvPr id="3" name="Content Placeholder 2"/>
          <p:cNvSpPr>
            <a:spLocks noGrp="1"/>
          </p:cNvSpPr>
          <p:nvPr>
            <p:ph idx="4294967295"/>
          </p:nvPr>
        </p:nvSpPr>
        <p:spPr>
          <a:xfrm>
            <a:off x="3565525" y="2222500"/>
            <a:ext cx="5578475" cy="3394075"/>
          </a:xfrm>
          <a:solidFill>
            <a:schemeClr val="bg1"/>
          </a:solidFill>
          <a:ln w="19050">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a:normAutofit/>
          </a:bodyPr>
          <a:lstStyle/>
          <a:p>
            <a:pPr marL="20756" indent="0" algn="ctr">
              <a:buNone/>
            </a:pPr>
            <a:endParaRPr lang="en-US" sz="1350" b="1" u="sng" dirty="0">
              <a:solidFill>
                <a:schemeClr val="tx1">
                  <a:lumMod val="65000"/>
                  <a:lumOff val="35000"/>
                </a:schemeClr>
              </a:solidFill>
            </a:endParaRPr>
          </a:p>
          <a:p>
            <a:pPr marL="20756" indent="0" algn="ctr">
              <a:buNone/>
            </a:pPr>
            <a:r>
              <a:rPr lang="en-US" sz="1650" b="1" u="sng" dirty="0">
                <a:solidFill>
                  <a:schemeClr val="tx1"/>
                </a:solidFill>
              </a:rPr>
              <a:t>Absolute Worth</a:t>
            </a:r>
            <a:r>
              <a:rPr lang="en-US" sz="1650" b="1" dirty="0">
                <a:solidFill>
                  <a:schemeClr val="tx1"/>
                </a:solidFill>
              </a:rPr>
              <a:t>  </a:t>
            </a:r>
          </a:p>
          <a:p>
            <a:pPr marL="20756" indent="0" algn="ctr">
              <a:buNone/>
            </a:pPr>
            <a:r>
              <a:rPr lang="en-US" sz="1650" dirty="0">
                <a:solidFill>
                  <a:schemeClr val="tx1"/>
                </a:solidFill>
              </a:rPr>
              <a:t>Each person will grow if given optimal conditions.</a:t>
            </a:r>
          </a:p>
          <a:p>
            <a:pPr marL="20756" indent="0" algn="ctr">
              <a:buNone/>
            </a:pPr>
            <a:r>
              <a:rPr lang="en-US" sz="1650" b="1" u="sng" dirty="0">
                <a:solidFill>
                  <a:schemeClr val="tx1"/>
                </a:solidFill>
              </a:rPr>
              <a:t>Accurate Empathy</a:t>
            </a:r>
            <a:r>
              <a:rPr lang="en-US" sz="1650" b="1" dirty="0">
                <a:solidFill>
                  <a:schemeClr val="tx1"/>
                </a:solidFill>
              </a:rPr>
              <a:t>  </a:t>
            </a:r>
          </a:p>
          <a:p>
            <a:pPr marL="20756" indent="0" algn="ctr">
              <a:buNone/>
            </a:pPr>
            <a:r>
              <a:rPr lang="en-US" sz="1650" dirty="0">
                <a:solidFill>
                  <a:schemeClr val="tx1"/>
                </a:solidFill>
              </a:rPr>
              <a:t>See the world through their eyes.</a:t>
            </a:r>
            <a:endParaRPr lang="en-US" sz="450" dirty="0">
              <a:solidFill>
                <a:schemeClr val="tx1"/>
              </a:solidFill>
            </a:endParaRPr>
          </a:p>
          <a:p>
            <a:pPr marL="20756" indent="0" algn="ctr">
              <a:buNone/>
            </a:pPr>
            <a:r>
              <a:rPr lang="en-US" sz="1650" b="1" u="sng" dirty="0">
                <a:solidFill>
                  <a:schemeClr val="tx1"/>
                </a:solidFill>
              </a:rPr>
              <a:t>Autonomy</a:t>
            </a:r>
            <a:r>
              <a:rPr lang="en-US" sz="1650" b="1" dirty="0">
                <a:solidFill>
                  <a:schemeClr val="tx1"/>
                </a:solidFill>
              </a:rPr>
              <a:t>  </a:t>
            </a:r>
          </a:p>
          <a:p>
            <a:pPr marL="20756" indent="0" algn="ctr">
              <a:buNone/>
            </a:pPr>
            <a:r>
              <a:rPr lang="en-US" sz="1650" dirty="0">
                <a:solidFill>
                  <a:schemeClr val="tx1"/>
                </a:solidFill>
              </a:rPr>
              <a:t>Honoring and respecting each person’s choice.</a:t>
            </a:r>
            <a:endParaRPr lang="en-US" sz="450" dirty="0">
              <a:solidFill>
                <a:schemeClr val="tx1"/>
              </a:solidFill>
            </a:endParaRPr>
          </a:p>
          <a:p>
            <a:pPr marL="20756" indent="0" algn="ctr">
              <a:buNone/>
            </a:pPr>
            <a:r>
              <a:rPr lang="en-US" sz="1650" b="1" u="sng" dirty="0">
                <a:solidFill>
                  <a:schemeClr val="tx1"/>
                </a:solidFill>
              </a:rPr>
              <a:t>Affirmation</a:t>
            </a:r>
            <a:r>
              <a:rPr lang="en-US" sz="1650" b="1" dirty="0">
                <a:solidFill>
                  <a:schemeClr val="tx1"/>
                </a:solidFill>
              </a:rPr>
              <a:t>  </a:t>
            </a:r>
          </a:p>
          <a:p>
            <a:pPr marL="20756" indent="0" algn="ctr">
              <a:buNone/>
            </a:pPr>
            <a:r>
              <a:rPr lang="en-US" sz="1650" dirty="0">
                <a:solidFill>
                  <a:schemeClr val="tx1"/>
                </a:solidFill>
              </a:rPr>
              <a:t>Seek and acknowledge the person’s strengths and efforts. </a:t>
            </a:r>
            <a:endParaRPr lang="en-US" sz="1650" u="sng" dirty="0">
              <a:solidFill>
                <a:schemeClr val="tx1"/>
              </a:solidFill>
            </a:endParaRPr>
          </a:p>
        </p:txBody>
      </p:sp>
      <p:pic>
        <p:nvPicPr>
          <p:cNvPr id="5" name="Picture 4"/>
          <p:cNvPicPr>
            <a:picLocks noChangeAspect="1"/>
          </p:cNvPicPr>
          <p:nvPr/>
        </p:nvPicPr>
        <p:blipFill rotWithShape="1">
          <a:blip r:embed="rId3"/>
          <a:srcRect l="16273" t="2300" r="19782" b="2011"/>
          <a:stretch/>
        </p:blipFill>
        <p:spPr>
          <a:xfrm>
            <a:off x="349888" y="2063489"/>
            <a:ext cx="2233613" cy="3342386"/>
          </a:xfrm>
          <a:prstGeom prst="rect">
            <a:avLst/>
          </a:prstGeom>
        </p:spPr>
      </p:pic>
    </p:spTree>
    <p:extLst>
      <p:ext uri="{BB962C8B-B14F-4D97-AF65-F5344CB8AC3E}">
        <p14:creationId xmlns:p14="http://schemas.microsoft.com/office/powerpoint/2010/main" val="1603319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flipV="1">
            <a:off x="0" y="-2"/>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
        <p:nvSpPr>
          <p:cNvPr id="8" name="TextBox 7"/>
          <p:cNvSpPr txBox="1"/>
          <p:nvPr/>
        </p:nvSpPr>
        <p:spPr>
          <a:xfrm>
            <a:off x="256854" y="323737"/>
            <a:ext cx="5907640" cy="646331"/>
          </a:xfrm>
          <a:prstGeom prst="rect">
            <a:avLst/>
          </a:prstGeom>
          <a:noFill/>
        </p:spPr>
        <p:txBody>
          <a:bodyPr wrap="square" rtlCol="0">
            <a:spAutoFit/>
          </a:bodyPr>
          <a:lstStyle/>
          <a:p>
            <a:r>
              <a:rPr lang="en-US" sz="3600" b="1" dirty="0" smtClean="0">
                <a:solidFill>
                  <a:srgbClr val="0070C0"/>
                </a:solidFill>
              </a:rPr>
              <a:t>WIOA IMPLEMENTATION</a:t>
            </a:r>
            <a:endParaRPr lang="en-US" sz="3600" b="1" dirty="0">
              <a:solidFill>
                <a:srgbClr val="0070C0"/>
              </a:solidFill>
            </a:endParaRPr>
          </a:p>
        </p:txBody>
      </p:sp>
      <p:sp>
        <p:nvSpPr>
          <p:cNvPr id="9" name="Rectangle 8"/>
          <p:cNvSpPr/>
          <p:nvPr/>
        </p:nvSpPr>
        <p:spPr>
          <a:xfrm rot="10800000" flipV="1">
            <a:off x="0" y="6222679"/>
            <a:ext cx="9144000" cy="63532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6"/>
          <p:cNvGraphicFramePr>
            <a:graphicFrameLocks/>
          </p:cNvGraphicFramePr>
          <p:nvPr>
            <p:extLst/>
          </p:nvPr>
        </p:nvGraphicFramePr>
        <p:xfrm>
          <a:off x="609600" y="1598976"/>
          <a:ext cx="8534400" cy="3660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480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188244"/>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defRPr/>
            </a:pPr>
            <a:r>
              <a:rPr lang="en-US" u="sng" dirty="0" smtClean="0">
                <a:solidFill>
                  <a:schemeClr val="tx1"/>
                </a:solidFill>
                <a:ea typeface="ＭＳ Ｐゴシック" charset="0"/>
              </a:rPr>
              <a:t>A Taste of MI Skills:</a:t>
            </a:r>
            <a:r>
              <a:rPr lang="en-US" dirty="0" smtClean="0">
                <a:solidFill>
                  <a:schemeClr val="tx1"/>
                </a:solidFill>
                <a:ea typeface="ＭＳ Ｐゴシック" charset="0"/>
              </a:rPr>
              <a:t/>
            </a:r>
            <a:br>
              <a:rPr lang="en-US" dirty="0" smtClean="0">
                <a:solidFill>
                  <a:schemeClr val="tx1"/>
                </a:solidFill>
                <a:ea typeface="ＭＳ Ｐゴシック" charset="0"/>
              </a:rPr>
            </a:br>
            <a:r>
              <a:rPr lang="en-US" dirty="0" smtClean="0">
                <a:solidFill>
                  <a:schemeClr val="tx1"/>
                </a:solidFill>
                <a:ea typeface="ＭＳ Ｐゴシック" charset="0"/>
              </a:rPr>
              <a:t>Affirmations</a:t>
            </a:r>
            <a:endParaRPr lang="en-US" dirty="0">
              <a:solidFill>
                <a:schemeClr val="tx1"/>
              </a:solidFill>
              <a:ea typeface="ＭＳ Ｐゴシック" charset="0"/>
            </a:endParaRPr>
          </a:p>
        </p:txBody>
      </p:sp>
      <p:sp>
        <p:nvSpPr>
          <p:cNvPr id="3" name="Content Placeholder 2"/>
          <p:cNvSpPr>
            <a:spLocks noGrp="1"/>
          </p:cNvSpPr>
          <p:nvPr>
            <p:ph idx="1"/>
          </p:nvPr>
        </p:nvSpPr>
        <p:spPr>
          <a:xfrm>
            <a:off x="182632" y="2090538"/>
            <a:ext cx="8919127" cy="3820760"/>
          </a:xfrm>
          <a:ln>
            <a:noFill/>
          </a:ln>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spcBef>
                <a:spcPts val="404"/>
              </a:spcBef>
              <a:buSzPct val="85000"/>
              <a:buNone/>
            </a:pPr>
            <a:endParaRPr lang="en-US" altLang="en-US" sz="600" dirty="0">
              <a:solidFill>
                <a:srgbClr val="404040"/>
              </a:solidFill>
              <a:latin typeface="Georgia" panose="02040502050405020303" pitchFamily="18" charset="0"/>
              <a:sym typeface="Georgia" panose="02040502050405020303" pitchFamily="18" charset="0"/>
            </a:endParaRPr>
          </a:p>
          <a:p>
            <a:pPr marL="204788" indent="-204788">
              <a:spcBef>
                <a:spcPts val="404"/>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Respect and honor the customer as a person of worth, with the capability for growth and change as well as volitional choice about whether to do so.</a:t>
            </a:r>
          </a:p>
          <a:p>
            <a:pPr marL="0" indent="0">
              <a:spcBef>
                <a:spcPts val="404"/>
              </a:spcBef>
              <a:buSzPct val="85000"/>
              <a:buNone/>
            </a:pPr>
            <a:endParaRPr lang="en-US" altLang="en-US" dirty="0" smtClean="0">
              <a:solidFill>
                <a:srgbClr val="404040"/>
              </a:solidFill>
              <a:latin typeface="Georgia" panose="02040502050405020303" pitchFamily="18" charset="0"/>
              <a:sym typeface="Georgia" panose="02040502050405020303" pitchFamily="18" charset="0"/>
            </a:endParaRPr>
          </a:p>
          <a:p>
            <a:pPr marL="204788" indent="-204788">
              <a:spcBef>
                <a:spcPts val="404"/>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It is our responsibility to always be on the lookout for the client’s strengths, good steps, and intentions.</a:t>
            </a:r>
          </a:p>
          <a:p>
            <a:pPr marL="204788" indent="-204788">
              <a:spcBef>
                <a:spcPts val="404"/>
              </a:spcBef>
              <a:buSzPct val="85000"/>
              <a:buFont typeface="Noto Sans Symbols" charset="0"/>
              <a:buChar char="●"/>
            </a:pPr>
            <a:endParaRPr lang="en-US" altLang="en-US" dirty="0">
              <a:solidFill>
                <a:srgbClr val="404040"/>
              </a:solidFill>
              <a:latin typeface="Georgia" panose="02040502050405020303" pitchFamily="18" charset="0"/>
              <a:sym typeface="Georgia" panose="02040502050405020303" pitchFamily="18" charset="0"/>
            </a:endParaRPr>
          </a:p>
          <a:p>
            <a:pPr marL="204788" indent="-204788">
              <a:spcBef>
                <a:spcPts val="404"/>
              </a:spcBef>
              <a:buSzPct val="85000"/>
              <a:buFont typeface="Noto Sans Symbols" charset="0"/>
              <a:buChar char="●"/>
            </a:pPr>
            <a:r>
              <a:rPr lang="en-US" altLang="en-US" dirty="0">
                <a:solidFill>
                  <a:srgbClr val="404040"/>
                </a:solidFill>
                <a:latin typeface="Georgia" panose="02040502050405020303" pitchFamily="18" charset="0"/>
                <a:sym typeface="Georgia" panose="02040502050405020303" pitchFamily="18" charset="0"/>
              </a:rPr>
              <a:t>Pointing out a person’s strengths and resources can build confidence</a:t>
            </a:r>
            <a:r>
              <a:rPr lang="en-US" altLang="en-US" dirty="0" smtClean="0">
                <a:solidFill>
                  <a:srgbClr val="404040"/>
                </a:solidFill>
                <a:latin typeface="Georgia" panose="02040502050405020303" pitchFamily="18" charset="0"/>
                <a:sym typeface="Georgia" panose="02040502050405020303" pitchFamily="18" charset="0"/>
              </a:rPr>
              <a:t>.</a:t>
            </a:r>
          </a:p>
          <a:p>
            <a:pPr marL="204788" indent="-204788">
              <a:spcBef>
                <a:spcPts val="404"/>
              </a:spcBef>
              <a:buSzPct val="85000"/>
              <a:buFont typeface="Noto Sans Symbols" charset="0"/>
              <a:buChar char="●"/>
            </a:pPr>
            <a:endParaRPr lang="en-US" altLang="en-US" dirty="0" smtClean="0">
              <a:solidFill>
                <a:srgbClr val="404040"/>
              </a:solidFill>
              <a:latin typeface="Georgia" panose="02040502050405020303" pitchFamily="18" charset="0"/>
              <a:sym typeface="Georgia" panose="02040502050405020303" pitchFamily="18" charset="0"/>
            </a:endParaRPr>
          </a:p>
          <a:p>
            <a:pPr marL="204788" indent="-204788">
              <a:spcBef>
                <a:spcPts val="404"/>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Be Intentional and Specific.</a:t>
            </a:r>
          </a:p>
          <a:p>
            <a:pPr marL="204788" indent="-204788">
              <a:spcBef>
                <a:spcPts val="404"/>
              </a:spcBef>
              <a:buSzPct val="85000"/>
              <a:buFont typeface="Noto Sans Symbols" charset="0"/>
              <a:buChar char="●"/>
            </a:pPr>
            <a:endParaRPr lang="en-US" altLang="en-US" dirty="0">
              <a:solidFill>
                <a:srgbClr val="404040"/>
              </a:solidFill>
              <a:latin typeface="Georgia" panose="02040502050405020303" pitchFamily="18" charset="0"/>
              <a:sym typeface="Georgia" panose="02040502050405020303" pitchFamily="18" charset="0"/>
            </a:endParaRPr>
          </a:p>
          <a:p>
            <a:pPr marL="204788" indent="-204788">
              <a:spcBef>
                <a:spcPts val="404"/>
              </a:spcBef>
              <a:buSzPct val="85000"/>
              <a:buFont typeface="Noto Sans Symbols" charset="0"/>
              <a:buChar char="●"/>
            </a:pPr>
            <a:r>
              <a:rPr lang="en-US" altLang="en-US" dirty="0" smtClean="0">
                <a:solidFill>
                  <a:srgbClr val="404040"/>
                </a:solidFill>
                <a:latin typeface="Georgia" panose="02040502050405020303" pitchFamily="18" charset="0"/>
                <a:sym typeface="Georgia" panose="02040502050405020303" pitchFamily="18" charset="0"/>
              </a:rPr>
              <a:t>Avoid Positive Judgements!</a:t>
            </a:r>
          </a:p>
          <a:p>
            <a:pPr marL="204788" indent="-204788"/>
            <a:endParaRPr lang="en-US" altLang="en-US" dirty="0" smtClean="0"/>
          </a:p>
        </p:txBody>
      </p:sp>
    </p:spTree>
    <p:extLst>
      <p:ext uri="{BB962C8B-B14F-4D97-AF65-F5344CB8AC3E}">
        <p14:creationId xmlns:p14="http://schemas.microsoft.com/office/powerpoint/2010/main" val="1990118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256057"/>
          </a:xfrm>
          <a:solidFill>
            <a:schemeClr val="accent6">
              <a:lumMod val="20000"/>
              <a:lumOff val="80000"/>
            </a:schemeClr>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a:normAutofit/>
          </a:bodyPr>
          <a:lstStyle/>
          <a:p>
            <a:pPr algn="ctr"/>
            <a:r>
              <a:rPr lang="en-US" dirty="0" smtClean="0">
                <a:solidFill>
                  <a:schemeClr val="tx1"/>
                </a:solidFill>
                <a:effectLst/>
              </a:rPr>
              <a:t>Partnership</a:t>
            </a:r>
            <a:r>
              <a:rPr lang="en-US" sz="3000" b="1" dirty="0">
                <a:solidFill>
                  <a:schemeClr val="tx1"/>
                </a:solidFill>
                <a:ea typeface="ＭＳ Ｐゴシック" pitchFamily="-65" charset="-128"/>
                <a:cs typeface="ＭＳ Ｐゴシック" pitchFamily="-65" charset="-128"/>
              </a:rPr>
              <a:t/>
            </a:r>
            <a:br>
              <a:rPr lang="en-US" sz="3000" b="1" dirty="0">
                <a:solidFill>
                  <a:schemeClr val="tx1"/>
                </a:solidFill>
                <a:ea typeface="ＭＳ Ｐゴシック" pitchFamily="-65" charset="-128"/>
                <a:cs typeface="ＭＳ Ｐゴシック" pitchFamily="-65" charset="-128"/>
              </a:rPr>
            </a:br>
            <a:endParaRPr lang="en-US" sz="3000" dirty="0">
              <a:solidFill>
                <a:schemeClr val="tx1"/>
              </a:solidFill>
            </a:endParaRPr>
          </a:p>
        </p:txBody>
      </p:sp>
      <p:pic>
        <p:nvPicPr>
          <p:cNvPr id="8" name="Picture 7"/>
          <p:cNvPicPr>
            <a:picLocks noChangeAspect="1"/>
          </p:cNvPicPr>
          <p:nvPr/>
        </p:nvPicPr>
        <p:blipFill rotWithShape="1">
          <a:blip r:embed="rId3"/>
          <a:srcRect l="7591" t="22227" r="6022" b="20798"/>
          <a:stretch/>
        </p:blipFill>
        <p:spPr>
          <a:xfrm>
            <a:off x="4867446" y="2724565"/>
            <a:ext cx="3990384" cy="2631792"/>
          </a:xfrm>
          <a:prstGeom prst="rect">
            <a:avLst/>
          </a:prstGeom>
          <a:ln w="9525">
            <a:solidFill>
              <a:schemeClr val="accent6">
                <a:lumMod val="75000"/>
              </a:schemeClr>
            </a:solidFill>
          </a:ln>
        </p:spPr>
      </p:pic>
      <p:sp>
        <p:nvSpPr>
          <p:cNvPr id="3" name="Rounded Rectangle 2"/>
          <p:cNvSpPr/>
          <p:nvPr/>
        </p:nvSpPr>
        <p:spPr>
          <a:xfrm>
            <a:off x="8327572" y="5392751"/>
            <a:ext cx="754956" cy="5532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2" descr="Bench Press, Fight, Arm Wrestling, Winner, Los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206" y="2569257"/>
            <a:ext cx="2853876" cy="2853877"/>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8027" y="3823070"/>
            <a:ext cx="473973" cy="646331"/>
          </a:xfrm>
          <a:prstGeom prst="rect">
            <a:avLst/>
          </a:prstGeom>
          <a:noFill/>
        </p:spPr>
        <p:txBody>
          <a:bodyPr wrap="square" rtlCol="0">
            <a:spAutoFit/>
          </a:bodyPr>
          <a:lstStyle/>
          <a:p>
            <a:r>
              <a:rPr lang="en-US" dirty="0"/>
              <a:t>VS.</a:t>
            </a:r>
          </a:p>
        </p:txBody>
      </p:sp>
      <p:sp>
        <p:nvSpPr>
          <p:cNvPr id="10" name="Rectangle 9"/>
          <p:cNvSpPr/>
          <p:nvPr/>
        </p:nvSpPr>
        <p:spPr>
          <a:xfrm>
            <a:off x="0" y="5530877"/>
            <a:ext cx="9144000" cy="461665"/>
          </a:xfrm>
          <a:prstGeom prst="rect">
            <a:avLst/>
          </a:prstGeom>
        </p:spPr>
        <p:txBody>
          <a:bodyPr wrap="square">
            <a:spAutoFit/>
          </a:bodyPr>
          <a:lstStyle/>
          <a:p>
            <a:pPr algn="ctr"/>
            <a:r>
              <a:rPr lang="en-US" sz="2400" dirty="0">
                <a:ea typeface="ＭＳ Ｐゴシック" pitchFamily="-65" charset="-128"/>
                <a:cs typeface="ＭＳ Ｐゴシック" pitchFamily="-65" charset="-128"/>
              </a:rPr>
              <a:t>“Resistance is an </a:t>
            </a:r>
            <a:r>
              <a:rPr lang="en-US" sz="2400" i="1" dirty="0">
                <a:ea typeface="ＭＳ Ｐゴシック" pitchFamily="-65" charset="-128"/>
                <a:cs typeface="ＭＳ Ｐゴシック" pitchFamily="-65" charset="-128"/>
              </a:rPr>
              <a:t>Interpersonal</a:t>
            </a:r>
            <a:r>
              <a:rPr lang="en-US" sz="2400" dirty="0">
                <a:ea typeface="ＭＳ Ｐゴシック" pitchFamily="-65" charset="-128"/>
                <a:cs typeface="ＭＳ Ｐゴシック" pitchFamily="-65" charset="-128"/>
              </a:rPr>
              <a:t> Process”</a:t>
            </a:r>
            <a:endParaRPr lang="en-US" sz="2400" dirty="0"/>
          </a:p>
        </p:txBody>
      </p:sp>
    </p:spTree>
    <p:extLst>
      <p:ext uri="{BB962C8B-B14F-4D97-AF65-F5344CB8AC3E}">
        <p14:creationId xmlns:p14="http://schemas.microsoft.com/office/powerpoint/2010/main" val="5689570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8" y="2191578"/>
            <a:ext cx="9114182" cy="3689903"/>
          </a:xfrm>
        </p:spPr>
        <p:txBody>
          <a:bodyPr>
            <a:normAutofit fontScale="90000"/>
          </a:bodyPr>
          <a:lstStyle/>
          <a:p>
            <a:r>
              <a:rPr lang="en-US" sz="2700" b="1" i="1" dirty="0">
                <a:solidFill>
                  <a:schemeClr val="accent5">
                    <a:lumMod val="50000"/>
                  </a:schemeClr>
                </a:solidFill>
              </a:rPr>
              <a:t>	</a:t>
            </a:r>
            <a:r>
              <a:rPr lang="en-US" sz="3000" b="1" i="1" dirty="0"/>
              <a:t>Ask Permission:</a:t>
            </a:r>
            <a:r>
              <a:rPr lang="en-US" sz="2700" b="1" i="1" dirty="0"/>
              <a:t/>
            </a:r>
            <a:br>
              <a:rPr lang="en-US" sz="2700" b="1" i="1" dirty="0"/>
            </a:br>
            <a:r>
              <a:rPr lang="en-US" sz="3000" i="1" dirty="0"/>
              <a:t/>
            </a:r>
            <a:br>
              <a:rPr lang="en-US" sz="3000" i="1" dirty="0"/>
            </a:br>
            <a:r>
              <a:rPr lang="en-US" sz="3000" i="1" dirty="0"/>
              <a:t>	1. </a:t>
            </a:r>
            <a:r>
              <a:rPr lang="en-US" sz="3000" b="1" i="1" dirty="0"/>
              <a:t>Evoke</a:t>
            </a:r>
            <a:r>
              <a:rPr lang="en-US" sz="3000" dirty="0"/>
              <a:t>:  “</a:t>
            </a:r>
            <a:r>
              <a:rPr lang="en-US" sz="2325" i="1" dirty="0"/>
              <a:t>Would it be OK if I share some information with you?”</a:t>
            </a:r>
            <a:r>
              <a:rPr lang="en-US" sz="1650" dirty="0"/>
              <a:t>	</a:t>
            </a:r>
            <a:r>
              <a:rPr lang="en-US" dirty="0" smtClean="0"/>
              <a:t/>
            </a:r>
            <a:br>
              <a:rPr lang="en-US" dirty="0" smtClean="0"/>
            </a:br>
            <a:r>
              <a:rPr lang="en-US" dirty="0"/>
              <a:t>	</a:t>
            </a:r>
            <a:r>
              <a:rPr lang="en-US" dirty="0" smtClean="0"/>
              <a:t/>
            </a:r>
            <a:br>
              <a:rPr lang="en-US" dirty="0" smtClean="0"/>
            </a:br>
            <a:r>
              <a:rPr lang="en-US" dirty="0"/>
              <a:t>	</a:t>
            </a:r>
            <a:r>
              <a:rPr lang="en-US" dirty="0" smtClean="0"/>
              <a:t>2. </a:t>
            </a:r>
            <a:r>
              <a:rPr lang="en-US" sz="3000" b="1" i="1" dirty="0"/>
              <a:t>Offer</a:t>
            </a:r>
            <a:r>
              <a:rPr lang="en-US" sz="3000" i="1" dirty="0"/>
              <a:t>:</a:t>
            </a:r>
            <a:r>
              <a:rPr lang="en-US" sz="3000" dirty="0"/>
              <a:t>  </a:t>
            </a:r>
            <a:r>
              <a:rPr lang="en-US" sz="2325" i="1" dirty="0"/>
              <a:t>Share 1 or 2 facts or suggestions</a:t>
            </a:r>
            <a:r>
              <a:rPr lang="en-US" sz="2025" i="1" dirty="0"/>
              <a:t>. These are true facts and 			not value statements or commands, and as applicable to the person as possible.</a:t>
            </a:r>
            <a:br>
              <a:rPr lang="en-US" sz="2025" i="1" dirty="0"/>
            </a:br>
            <a:r>
              <a:rPr lang="en-US" dirty="0" smtClean="0"/>
              <a:t>           </a:t>
            </a:r>
            <a:br>
              <a:rPr lang="en-US" dirty="0" smtClean="0"/>
            </a:br>
            <a:r>
              <a:rPr lang="en-US" dirty="0"/>
              <a:t>	</a:t>
            </a:r>
            <a:r>
              <a:rPr lang="en-US" dirty="0" smtClean="0"/>
              <a:t>3. </a:t>
            </a:r>
            <a:r>
              <a:rPr lang="en-US" sz="3000" b="1" i="1" dirty="0"/>
              <a:t>Evoke</a:t>
            </a:r>
            <a:r>
              <a:rPr lang="en-US" sz="3000" i="1" dirty="0"/>
              <a:t>: “</a:t>
            </a:r>
            <a:r>
              <a:rPr lang="en-US" sz="2325" i="1" dirty="0"/>
              <a:t>What do you think about that?” </a:t>
            </a:r>
            <a:br>
              <a:rPr lang="en-US" sz="2325" i="1" dirty="0"/>
            </a:br>
            <a:r>
              <a:rPr lang="en-US" sz="2325" i="1" dirty="0"/>
              <a:t>			“How does that fit into your life?”</a:t>
            </a:r>
            <a:br>
              <a:rPr lang="en-US" sz="2325" i="1" dirty="0"/>
            </a:br>
            <a:endParaRPr lang="en-US" sz="2325" i="1" dirty="0"/>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0449" y="1247039"/>
            <a:ext cx="1275348" cy="1111367"/>
          </a:xfrm>
        </p:spPr>
      </p:pic>
      <p:sp>
        <p:nvSpPr>
          <p:cNvPr id="4" name="Title 1"/>
          <p:cNvSpPr txBox="1">
            <a:spLocks/>
          </p:cNvSpPr>
          <p:nvPr/>
        </p:nvSpPr>
        <p:spPr>
          <a:xfrm>
            <a:off x="-61784" y="857250"/>
            <a:ext cx="9205784" cy="1303094"/>
          </a:xfrm>
          <a:prstGeom prst="rect">
            <a:avLst/>
          </a:prstGeom>
          <a:solidFill>
            <a:schemeClr val="accent6">
              <a:lumMod val="20000"/>
              <a:lumOff val="80000"/>
            </a:schemeClr>
          </a:solidFill>
          <a:ln>
            <a:solidFill>
              <a:schemeClr val="accent6">
                <a:lumMod val="75000"/>
              </a:schemeClr>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300" u="sng" dirty="0">
                <a:latin typeface="+mn-lt"/>
              </a:rPr>
              <a:t>A Taste of MI Skills</a:t>
            </a:r>
            <a:r>
              <a:rPr lang="en-US" sz="3300" dirty="0">
                <a:latin typeface="+mn-lt"/>
              </a:rPr>
              <a:t>:</a:t>
            </a:r>
          </a:p>
          <a:p>
            <a:pPr algn="ctr">
              <a:defRPr/>
            </a:pPr>
            <a:r>
              <a:rPr lang="en-US" sz="3300" i="1" dirty="0">
                <a:latin typeface="+mn-lt"/>
              </a:rPr>
              <a:t>The MI Sandwich</a:t>
            </a:r>
          </a:p>
        </p:txBody>
      </p:sp>
    </p:spTree>
    <p:extLst>
      <p:ext uri="{BB962C8B-B14F-4D97-AF65-F5344CB8AC3E}">
        <p14:creationId xmlns:p14="http://schemas.microsoft.com/office/powerpoint/2010/main" val="1114464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190066" y="2145129"/>
            <a:ext cx="2642324" cy="2642324"/>
          </a:xfrm>
          <a:prstGeom prst="rect">
            <a:avLst/>
          </a:prstGeom>
        </p:spPr>
      </p:pic>
      <p:sp>
        <p:nvSpPr>
          <p:cNvPr id="2" name="Title 1"/>
          <p:cNvSpPr>
            <a:spLocks noGrp="1"/>
          </p:cNvSpPr>
          <p:nvPr>
            <p:ph type="title"/>
          </p:nvPr>
        </p:nvSpPr>
        <p:spPr>
          <a:xfrm>
            <a:off x="0" y="857251"/>
            <a:ext cx="9144000" cy="1044338"/>
          </a:xfrm>
          <a:solidFill>
            <a:schemeClr val="accent6">
              <a:lumMod val="20000"/>
              <a:lumOff val="80000"/>
            </a:schemeClr>
          </a:solidFill>
          <a:ln w="19050">
            <a:solidFill>
              <a:schemeClr val="accent6">
                <a:lumMod val="75000"/>
              </a:schemeClr>
            </a:solidFill>
          </a:ln>
        </p:spPr>
        <p:txBody>
          <a:bodyPr/>
          <a:lstStyle/>
          <a:p>
            <a:pPr algn="ctr"/>
            <a:r>
              <a:rPr lang="en-US" dirty="0" smtClean="0">
                <a:latin typeface="+mn-lt"/>
              </a:rPr>
              <a:t>Compassion</a:t>
            </a:r>
            <a:endParaRPr lang="en-US" dirty="0">
              <a:latin typeface="+mn-lt"/>
            </a:endParaRPr>
          </a:p>
        </p:txBody>
      </p:sp>
      <p:sp>
        <p:nvSpPr>
          <p:cNvPr id="3" name="Content Placeholder 2"/>
          <p:cNvSpPr>
            <a:spLocks noGrp="1"/>
          </p:cNvSpPr>
          <p:nvPr>
            <p:ph idx="1"/>
          </p:nvPr>
        </p:nvSpPr>
        <p:spPr>
          <a:xfrm>
            <a:off x="392042" y="5030993"/>
            <a:ext cx="8880822" cy="830172"/>
          </a:xfrm>
          <a:solidFill>
            <a:schemeClr val="bg1"/>
          </a:solidFill>
        </p:spPr>
        <p:txBody>
          <a:bodyPr>
            <a:normAutofit fontScale="25000" lnSpcReduction="20000"/>
          </a:bodyPr>
          <a:lstStyle/>
          <a:p>
            <a:pPr marL="20756" indent="0" algn="ctr">
              <a:buNone/>
            </a:pPr>
            <a:endParaRPr lang="en-US" dirty="0">
              <a:solidFill>
                <a:schemeClr val="bg1"/>
              </a:solidFill>
            </a:endParaRPr>
          </a:p>
          <a:p>
            <a:pPr marL="20756" indent="0" algn="ctr">
              <a:buNone/>
            </a:pPr>
            <a:r>
              <a:rPr lang="en-US" sz="7200" dirty="0">
                <a:solidFill>
                  <a:schemeClr val="accent6">
                    <a:lumMod val="75000"/>
                  </a:schemeClr>
                </a:solidFill>
              </a:rPr>
              <a:t>To work with a spirit of compassion is to have your heart in the right place </a:t>
            </a:r>
          </a:p>
          <a:p>
            <a:pPr marL="20756" indent="0" algn="ctr">
              <a:buNone/>
            </a:pPr>
            <a:r>
              <a:rPr lang="en-US" sz="7200" dirty="0">
                <a:solidFill>
                  <a:schemeClr val="accent6">
                    <a:lumMod val="75000"/>
                  </a:schemeClr>
                </a:solidFill>
              </a:rPr>
              <a:t>so that the trust you engender will be deserved</a:t>
            </a:r>
            <a:r>
              <a:rPr lang="en-US" sz="6000" dirty="0">
                <a:solidFill>
                  <a:srgbClr val="0070C0"/>
                </a:solidFill>
              </a:rPr>
              <a:t>.</a:t>
            </a:r>
            <a:endParaRPr lang="en-US" sz="3600" dirty="0">
              <a:solidFill>
                <a:srgbClr val="0070C0"/>
              </a:solidFill>
            </a:endParaRPr>
          </a:p>
        </p:txBody>
      </p:sp>
      <p:sp>
        <p:nvSpPr>
          <p:cNvPr id="5" name="TextBox 4"/>
          <p:cNvSpPr txBox="1"/>
          <p:nvPr/>
        </p:nvSpPr>
        <p:spPr>
          <a:xfrm>
            <a:off x="1811097" y="2625390"/>
            <a:ext cx="810660" cy="323165"/>
          </a:xfrm>
          <a:prstGeom prst="rect">
            <a:avLst/>
          </a:prstGeom>
          <a:noFill/>
        </p:spPr>
        <p:txBody>
          <a:bodyPr wrap="square" rtlCol="0">
            <a:spAutoFit/>
          </a:bodyPr>
          <a:lstStyle/>
          <a:p>
            <a:pPr defTabSz="514350"/>
            <a:r>
              <a:rPr lang="en-US" sz="1500" dirty="0">
                <a:solidFill>
                  <a:schemeClr val="tx1">
                    <a:lumMod val="65000"/>
                    <a:lumOff val="35000"/>
                  </a:schemeClr>
                </a:solidFill>
                <a:latin typeface="Calisto MT" panose="02040603050505030304"/>
              </a:rPr>
              <a:t>Listen</a:t>
            </a:r>
          </a:p>
        </p:txBody>
      </p:sp>
      <p:sp>
        <p:nvSpPr>
          <p:cNvPr id="6" name="TextBox 5"/>
          <p:cNvSpPr txBox="1"/>
          <p:nvPr/>
        </p:nvSpPr>
        <p:spPr>
          <a:xfrm>
            <a:off x="6876327" y="2625390"/>
            <a:ext cx="816251" cy="323165"/>
          </a:xfrm>
          <a:prstGeom prst="rect">
            <a:avLst/>
          </a:prstGeom>
          <a:noFill/>
        </p:spPr>
        <p:txBody>
          <a:bodyPr wrap="square" rtlCol="0">
            <a:spAutoFit/>
          </a:bodyPr>
          <a:lstStyle/>
          <a:p>
            <a:pPr defTabSz="514350"/>
            <a:r>
              <a:rPr lang="en-US" sz="1500" dirty="0">
                <a:solidFill>
                  <a:schemeClr val="tx1">
                    <a:lumMod val="65000"/>
                    <a:lumOff val="35000"/>
                  </a:schemeClr>
                </a:solidFill>
                <a:latin typeface="Calisto MT" panose="02040603050505030304"/>
              </a:rPr>
              <a:t>See</a:t>
            </a:r>
          </a:p>
        </p:txBody>
      </p:sp>
      <p:sp>
        <p:nvSpPr>
          <p:cNvPr id="7" name="TextBox 6"/>
          <p:cNvSpPr txBox="1"/>
          <p:nvPr/>
        </p:nvSpPr>
        <p:spPr>
          <a:xfrm>
            <a:off x="1331259" y="4322895"/>
            <a:ext cx="1457172" cy="323165"/>
          </a:xfrm>
          <a:prstGeom prst="rect">
            <a:avLst/>
          </a:prstGeom>
          <a:noFill/>
        </p:spPr>
        <p:txBody>
          <a:bodyPr wrap="square" rtlCol="0">
            <a:spAutoFit/>
          </a:bodyPr>
          <a:lstStyle/>
          <a:p>
            <a:pPr defTabSz="514350"/>
            <a:r>
              <a:rPr lang="en-US" sz="1500" dirty="0">
                <a:solidFill>
                  <a:schemeClr val="tx1">
                    <a:lumMod val="65000"/>
                    <a:lumOff val="35000"/>
                  </a:schemeClr>
                </a:solidFill>
                <a:latin typeface="Calisto MT" panose="02040603050505030304"/>
              </a:rPr>
              <a:t>Nonjudgment</a:t>
            </a:r>
          </a:p>
        </p:txBody>
      </p:sp>
      <p:sp>
        <p:nvSpPr>
          <p:cNvPr id="8" name="TextBox 7"/>
          <p:cNvSpPr txBox="1"/>
          <p:nvPr/>
        </p:nvSpPr>
        <p:spPr>
          <a:xfrm>
            <a:off x="6608772" y="4342683"/>
            <a:ext cx="1351360" cy="323165"/>
          </a:xfrm>
          <a:prstGeom prst="rect">
            <a:avLst/>
          </a:prstGeom>
          <a:noFill/>
        </p:spPr>
        <p:txBody>
          <a:bodyPr wrap="square" rtlCol="0">
            <a:spAutoFit/>
          </a:bodyPr>
          <a:lstStyle/>
          <a:p>
            <a:pPr defTabSz="514350"/>
            <a:r>
              <a:rPr lang="en-US" sz="1500" dirty="0">
                <a:solidFill>
                  <a:schemeClr val="tx1">
                    <a:lumMod val="65000"/>
                    <a:lumOff val="35000"/>
                  </a:schemeClr>
                </a:solidFill>
                <a:latin typeface="Calisto MT" panose="02040603050505030304"/>
              </a:rPr>
              <a:t>Understand</a:t>
            </a:r>
            <a:endParaRPr lang="en-US" sz="1050" dirty="0">
              <a:solidFill>
                <a:schemeClr val="tx1">
                  <a:lumMod val="65000"/>
                  <a:lumOff val="35000"/>
                </a:schemeClr>
              </a:solidFill>
              <a:latin typeface="Calisto MT" panose="02040603050505030304"/>
            </a:endParaRPr>
          </a:p>
        </p:txBody>
      </p:sp>
    </p:spTree>
    <p:extLst>
      <p:ext uri="{BB962C8B-B14F-4D97-AF65-F5344CB8AC3E}">
        <p14:creationId xmlns:p14="http://schemas.microsoft.com/office/powerpoint/2010/main" val="2044988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188244"/>
          </a:xfrm>
          <a:solidFill>
            <a:schemeClr val="accent6">
              <a:lumMod val="20000"/>
              <a:lumOff val="80000"/>
            </a:schemeClr>
          </a:solidFill>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eaLnBrk="1" hangingPunct="1">
              <a:defRPr/>
            </a:pPr>
            <a:r>
              <a:rPr lang="en-US" u="sng" dirty="0" smtClean="0">
                <a:solidFill>
                  <a:schemeClr val="tx1"/>
                </a:solidFill>
                <a:ea typeface="ＭＳ Ｐゴシック" charset="0"/>
              </a:rPr>
              <a:t>A Taste of MI Skills:</a:t>
            </a:r>
            <a:r>
              <a:rPr lang="en-US" dirty="0" smtClean="0">
                <a:solidFill>
                  <a:schemeClr val="tx1"/>
                </a:solidFill>
                <a:ea typeface="ＭＳ Ｐゴシック" charset="0"/>
              </a:rPr>
              <a:t/>
            </a:r>
            <a:br>
              <a:rPr lang="en-US" dirty="0" smtClean="0">
                <a:solidFill>
                  <a:schemeClr val="tx1"/>
                </a:solidFill>
                <a:ea typeface="ＭＳ Ｐゴシック" charset="0"/>
              </a:rPr>
            </a:br>
            <a:r>
              <a:rPr lang="en-US" dirty="0" smtClean="0">
                <a:solidFill>
                  <a:schemeClr val="tx1"/>
                </a:solidFill>
                <a:ea typeface="ＭＳ Ｐゴシック" charset="0"/>
              </a:rPr>
              <a:t>Reflection</a:t>
            </a:r>
            <a:endParaRPr lang="en-US" dirty="0">
              <a:solidFill>
                <a:schemeClr val="tx1"/>
              </a:solidFill>
              <a:ea typeface="ＭＳ Ｐゴシック" charset="0"/>
            </a:endParaRPr>
          </a:p>
        </p:txBody>
      </p:sp>
      <p:sp>
        <p:nvSpPr>
          <p:cNvPr id="3" name="Content Placeholder 2"/>
          <p:cNvSpPr>
            <a:spLocks noGrp="1"/>
          </p:cNvSpPr>
          <p:nvPr>
            <p:ph idx="1"/>
          </p:nvPr>
        </p:nvSpPr>
        <p:spPr>
          <a:xfrm>
            <a:off x="74544" y="2119352"/>
            <a:ext cx="9004853" cy="3821763"/>
          </a:xfrm>
          <a:ln>
            <a:noFill/>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eaLnBrk="1" hangingPunct="1">
              <a:buFont typeface="Arial" charset="0"/>
              <a:buChar char="•"/>
              <a:defRPr/>
            </a:pPr>
            <a:endParaRPr lang="en-US" sz="600" b="1" dirty="0">
              <a:ea typeface="ＭＳ Ｐゴシック" charset="0"/>
            </a:endParaRPr>
          </a:p>
          <a:p>
            <a:pPr eaLnBrk="1" hangingPunct="1">
              <a:buFont typeface="Arial" charset="0"/>
              <a:buChar char="•"/>
              <a:defRPr/>
            </a:pPr>
            <a:r>
              <a:rPr lang="en-US" b="1" dirty="0">
                <a:ea typeface="ＭＳ Ｐゴシック" charset="0"/>
              </a:rPr>
              <a:t>One of the most important Skills in MI</a:t>
            </a:r>
            <a:r>
              <a:rPr lang="en-US" b="1" dirty="0" smtClean="0">
                <a:ea typeface="ＭＳ Ｐゴシック" charset="0"/>
              </a:rPr>
              <a:t>.</a:t>
            </a:r>
            <a:endParaRPr lang="en-US" b="1" dirty="0">
              <a:ea typeface="ＭＳ Ｐゴシック" charset="0"/>
            </a:endParaRPr>
          </a:p>
          <a:p>
            <a:pPr eaLnBrk="1" hangingPunct="1">
              <a:buFont typeface="Arial" charset="0"/>
              <a:buChar char="•"/>
              <a:defRPr/>
            </a:pPr>
            <a:r>
              <a:rPr lang="en-US" dirty="0">
                <a:solidFill>
                  <a:schemeClr val="tx1">
                    <a:lumMod val="75000"/>
                    <a:lumOff val="25000"/>
                  </a:schemeClr>
                </a:solidFill>
                <a:ea typeface="ＭＳ Ｐゴシック" charset="0"/>
              </a:rPr>
              <a:t>It is a response to a client statement that is a clear assertive statement reflecting what the speaker said or meant</a:t>
            </a:r>
            <a:r>
              <a:rPr lang="en-US" dirty="0" smtClean="0">
                <a:solidFill>
                  <a:schemeClr val="tx1">
                    <a:lumMod val="75000"/>
                    <a:lumOff val="25000"/>
                  </a:schemeClr>
                </a:solidFill>
                <a:ea typeface="ＭＳ Ｐゴシック" charset="0"/>
              </a:rPr>
              <a:t>.</a:t>
            </a:r>
            <a:endParaRPr lang="en-US" dirty="0">
              <a:solidFill>
                <a:schemeClr val="tx1">
                  <a:lumMod val="75000"/>
                  <a:lumOff val="25000"/>
                </a:schemeClr>
              </a:solidFill>
              <a:ea typeface="ＭＳ Ｐゴシック" charset="0"/>
            </a:endParaRPr>
          </a:p>
          <a:p>
            <a:pPr eaLnBrk="1" hangingPunct="1">
              <a:buFont typeface="Arial" charset="0"/>
              <a:buChar char="•"/>
              <a:defRPr/>
            </a:pPr>
            <a:r>
              <a:rPr lang="en-US" dirty="0">
                <a:solidFill>
                  <a:schemeClr val="tx1">
                    <a:lumMod val="75000"/>
                    <a:lumOff val="25000"/>
                  </a:schemeClr>
                </a:solidFill>
                <a:ea typeface="ＭＳ Ｐゴシック" charset="0"/>
              </a:rPr>
              <a:t>It is NOT a question</a:t>
            </a:r>
            <a:r>
              <a:rPr lang="en-US" dirty="0" smtClean="0">
                <a:solidFill>
                  <a:schemeClr val="tx1">
                    <a:lumMod val="75000"/>
                    <a:lumOff val="25000"/>
                  </a:schemeClr>
                </a:solidFill>
                <a:ea typeface="ＭＳ Ｐゴシック" charset="0"/>
              </a:rPr>
              <a:t>!!</a:t>
            </a:r>
            <a:endParaRPr lang="en-US" dirty="0">
              <a:solidFill>
                <a:schemeClr val="tx1">
                  <a:lumMod val="75000"/>
                  <a:lumOff val="25000"/>
                </a:schemeClr>
              </a:solidFill>
              <a:ea typeface="ＭＳ Ｐゴシック" charset="0"/>
            </a:endParaRPr>
          </a:p>
          <a:p>
            <a:pPr eaLnBrk="1" hangingPunct="1">
              <a:buFont typeface="Arial" charset="0"/>
              <a:buChar char="•"/>
              <a:defRPr/>
            </a:pPr>
            <a:r>
              <a:rPr lang="en-US" dirty="0">
                <a:solidFill>
                  <a:schemeClr val="tx1">
                    <a:lumMod val="75000"/>
                    <a:lumOff val="25000"/>
                  </a:schemeClr>
                </a:solidFill>
                <a:ea typeface="ＭＳ Ｐゴシック" charset="0"/>
              </a:rPr>
              <a:t>It is a process of:</a:t>
            </a:r>
          </a:p>
          <a:p>
            <a:pPr lvl="1" eaLnBrk="1" hangingPunct="1">
              <a:buFont typeface="Arial" charset="0"/>
              <a:buChar char="•"/>
              <a:defRPr/>
            </a:pPr>
            <a:r>
              <a:rPr lang="en-US" sz="2100" dirty="0">
                <a:solidFill>
                  <a:schemeClr val="tx1">
                    <a:lumMod val="75000"/>
                    <a:lumOff val="25000"/>
                  </a:schemeClr>
                </a:solidFill>
                <a:ea typeface="ＭＳ Ｐゴシック" charset="0"/>
              </a:rPr>
              <a:t>Hearing what the speaker said </a:t>
            </a:r>
          </a:p>
          <a:p>
            <a:pPr lvl="1" eaLnBrk="1" hangingPunct="1">
              <a:buFont typeface="Arial" charset="0"/>
              <a:buChar char="•"/>
              <a:defRPr/>
            </a:pPr>
            <a:r>
              <a:rPr lang="en-US" sz="2100" dirty="0">
                <a:solidFill>
                  <a:schemeClr val="tx1">
                    <a:lumMod val="75000"/>
                    <a:lumOff val="25000"/>
                  </a:schemeClr>
                </a:solidFill>
                <a:ea typeface="ＭＳ Ｐゴシック" charset="0"/>
              </a:rPr>
              <a:t>Making a guess at what they mean</a:t>
            </a:r>
          </a:p>
          <a:p>
            <a:pPr lvl="1" eaLnBrk="1" hangingPunct="1">
              <a:buFont typeface="Arial" charset="0"/>
              <a:buChar char="•"/>
              <a:defRPr/>
            </a:pPr>
            <a:r>
              <a:rPr lang="en-US" sz="2100" dirty="0">
                <a:solidFill>
                  <a:schemeClr val="tx1">
                    <a:lumMod val="75000"/>
                    <a:lumOff val="25000"/>
                  </a:schemeClr>
                </a:solidFill>
                <a:ea typeface="ＭＳ Ｐゴシック" charset="0"/>
              </a:rPr>
              <a:t>Stating it back to them in different words </a:t>
            </a:r>
          </a:p>
          <a:p>
            <a:pPr lvl="1" eaLnBrk="1" hangingPunct="1">
              <a:buFont typeface="Arial" charset="0"/>
              <a:buChar char="•"/>
              <a:defRPr/>
            </a:pPr>
            <a:endParaRPr lang="en-US" sz="2100" dirty="0">
              <a:solidFill>
                <a:schemeClr val="tx1">
                  <a:lumMod val="75000"/>
                  <a:lumOff val="25000"/>
                </a:schemeClr>
              </a:solidFill>
              <a:ea typeface="ＭＳ Ｐゴシック" charset="0"/>
            </a:endParaRPr>
          </a:p>
          <a:p>
            <a:pPr marL="342900" lvl="1" indent="0" algn="ctr">
              <a:buNone/>
              <a:defRPr/>
            </a:pPr>
            <a:r>
              <a:rPr lang="en-US" sz="2100" dirty="0">
                <a:solidFill>
                  <a:schemeClr val="tx1">
                    <a:lumMod val="75000"/>
                    <a:lumOff val="25000"/>
                  </a:schemeClr>
                </a:solidFill>
                <a:ea typeface="ＭＳ Ｐゴシック" charset="0"/>
              </a:rPr>
              <a:t>“This has been a really challenging time for you and </a:t>
            </a:r>
          </a:p>
          <a:p>
            <a:pPr marL="342900" lvl="1" indent="0" algn="ctr">
              <a:buNone/>
              <a:defRPr/>
            </a:pPr>
            <a:r>
              <a:rPr lang="en-US" sz="2100" dirty="0">
                <a:solidFill>
                  <a:schemeClr val="tx1">
                    <a:lumMod val="75000"/>
                    <a:lumOff val="25000"/>
                  </a:schemeClr>
                </a:solidFill>
                <a:ea typeface="ＭＳ Ｐゴシック" charset="0"/>
              </a:rPr>
              <a:t>you’re ready to do whatever it takes to make your life better.”</a:t>
            </a:r>
          </a:p>
        </p:txBody>
      </p:sp>
      <p:sp>
        <p:nvSpPr>
          <p:cNvPr id="5" name="Down Arrow 4"/>
          <p:cNvSpPr/>
          <p:nvPr/>
        </p:nvSpPr>
        <p:spPr>
          <a:xfrm>
            <a:off x="4010439" y="3896055"/>
            <a:ext cx="279538" cy="268357"/>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own Arrow 5"/>
          <p:cNvSpPr/>
          <p:nvPr/>
        </p:nvSpPr>
        <p:spPr>
          <a:xfrm>
            <a:off x="4512366" y="4174350"/>
            <a:ext cx="279538" cy="268357"/>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own Arrow 6"/>
          <p:cNvSpPr/>
          <p:nvPr/>
        </p:nvSpPr>
        <p:spPr>
          <a:xfrm>
            <a:off x="5179530" y="4523548"/>
            <a:ext cx="279538" cy="268357"/>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63987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0"/>
            <a:ext cx="9144000" cy="1125607"/>
          </a:xfrm>
          <a:solidFill>
            <a:schemeClr val="accent6">
              <a:lumMod val="20000"/>
              <a:lumOff val="80000"/>
            </a:schemeClr>
          </a:solidFill>
          <a:ln w="19050">
            <a:solidFill>
              <a:schemeClr val="accent6">
                <a:lumMod val="75000"/>
              </a:schemeClr>
            </a:solidFill>
          </a:ln>
        </p:spPr>
        <p:txBody>
          <a:bodyPr>
            <a:normAutofit/>
          </a:bodyPr>
          <a:lstStyle/>
          <a:p>
            <a:pPr algn="ctr"/>
            <a:r>
              <a:rPr lang="en-US" dirty="0" smtClean="0">
                <a:latin typeface="+mn-lt"/>
              </a:rPr>
              <a:t>Evocation</a:t>
            </a:r>
            <a:endParaRPr lang="en-US" dirty="0">
              <a:latin typeface="+mn-lt"/>
            </a:endParaRPr>
          </a:p>
        </p:txBody>
      </p:sp>
      <p:sp>
        <p:nvSpPr>
          <p:cNvPr id="3" name="Content Placeholder 2"/>
          <p:cNvSpPr>
            <a:spLocks noGrp="1"/>
          </p:cNvSpPr>
          <p:nvPr>
            <p:ph idx="1"/>
          </p:nvPr>
        </p:nvSpPr>
        <p:spPr>
          <a:xfrm>
            <a:off x="52181" y="2067436"/>
            <a:ext cx="9045851" cy="3892315"/>
          </a:xfrm>
          <a:solidFill>
            <a:schemeClr val="bg1"/>
          </a:solidFill>
        </p:spPr>
        <p:txBody>
          <a:bodyPr>
            <a:normAutofit fontScale="70000" lnSpcReduction="20000"/>
          </a:bodyPr>
          <a:lstStyle/>
          <a:p>
            <a:pPr marL="20756" indent="0" algn="ctr">
              <a:buNone/>
            </a:pPr>
            <a:r>
              <a:rPr lang="en-US" sz="3825" dirty="0"/>
              <a:t>“You have what you need, and together we will find it”</a:t>
            </a:r>
          </a:p>
          <a:p>
            <a:pPr marL="20756" indent="0" algn="ctr">
              <a:buNone/>
            </a:pPr>
            <a:r>
              <a:rPr lang="en-US" sz="3825" dirty="0"/>
              <a:t>				</a:t>
            </a:r>
          </a:p>
          <a:p>
            <a:pPr marL="20756" indent="0">
              <a:buNone/>
            </a:pPr>
            <a:r>
              <a:rPr lang="en-US" sz="3825" dirty="0"/>
              <a:t>			         </a:t>
            </a:r>
            <a:r>
              <a:rPr lang="en-US" sz="3000" dirty="0"/>
              <a:t>People have good reasons for doing what they have 				been doing.</a:t>
            </a:r>
          </a:p>
          <a:p>
            <a:pPr marL="20756" indent="0" algn="ctr">
              <a:buNone/>
            </a:pPr>
            <a:r>
              <a:rPr lang="en-US" sz="3825" dirty="0"/>
              <a:t>			</a:t>
            </a:r>
            <a:r>
              <a:rPr lang="en-US" sz="3000" dirty="0"/>
              <a:t>People already have motivation and resources </a:t>
            </a:r>
          </a:p>
          <a:p>
            <a:pPr marL="20756" indent="0" algn="ctr">
              <a:buNone/>
            </a:pPr>
            <a:r>
              <a:rPr lang="en-US" sz="3000" dirty="0"/>
              <a:t>                	 within themselves that can be called on</a:t>
            </a:r>
            <a:r>
              <a:rPr lang="en-US" sz="3000" dirty="0">
                <a:solidFill>
                  <a:srgbClr val="0070C0"/>
                </a:solidFill>
              </a:rPr>
              <a:t>.</a:t>
            </a:r>
          </a:p>
          <a:p>
            <a:pPr marL="20756" indent="0" algn="ctr">
              <a:buNone/>
            </a:pPr>
            <a:endParaRPr lang="en-US" altLang="en-US" sz="4275" dirty="0">
              <a:solidFill>
                <a:schemeClr val="accent5">
                  <a:lumMod val="75000"/>
                </a:schemeClr>
              </a:solidFill>
            </a:endParaRPr>
          </a:p>
          <a:p>
            <a:pPr marL="20756" indent="0" algn="ctr">
              <a:buNone/>
            </a:pPr>
            <a:endParaRPr lang="en-US" altLang="en-US" sz="4275" dirty="0">
              <a:solidFill>
                <a:schemeClr val="accent5">
                  <a:lumMod val="75000"/>
                </a:schemeClr>
              </a:solidFill>
            </a:endParaRPr>
          </a:p>
          <a:p>
            <a:pPr marL="20756" indent="0" algn="ctr">
              <a:buNone/>
            </a:pPr>
            <a:r>
              <a:rPr lang="en-US" altLang="en-US" sz="4275" dirty="0">
                <a:solidFill>
                  <a:schemeClr val="accent6">
                    <a:lumMod val="50000"/>
                  </a:schemeClr>
                </a:solidFill>
              </a:rPr>
              <a:t>When people can voice their own reasons for change aloud, they are more likely to  make the change.</a:t>
            </a:r>
          </a:p>
          <a:p>
            <a:pPr marL="20756" indent="0" algn="ctr">
              <a:buNone/>
            </a:pPr>
            <a:endParaRPr lang="en-US" sz="4650" dirty="0"/>
          </a:p>
        </p:txBody>
      </p:sp>
      <p:pic>
        <p:nvPicPr>
          <p:cNvPr id="7" name="Picture 6"/>
          <p:cNvPicPr>
            <a:picLocks noChangeAspect="1"/>
          </p:cNvPicPr>
          <p:nvPr/>
        </p:nvPicPr>
        <p:blipFill rotWithShape="1">
          <a:blip r:embed="rId3"/>
          <a:srcRect l="3284" r="10448" b="1137"/>
          <a:stretch/>
        </p:blipFill>
        <p:spPr>
          <a:xfrm>
            <a:off x="996129" y="2591195"/>
            <a:ext cx="1034508" cy="2108436"/>
          </a:xfrm>
          <a:prstGeom prst="rect">
            <a:avLst/>
          </a:prstGeom>
        </p:spPr>
      </p:pic>
    </p:spTree>
    <p:extLst>
      <p:ext uri="{BB962C8B-B14F-4D97-AF65-F5344CB8AC3E}">
        <p14:creationId xmlns:p14="http://schemas.microsoft.com/office/powerpoint/2010/main" val="175070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jenniferwolkinphd.com/wp-content/uploads/2014/12/open-closed-doors-32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11" y="3540292"/>
            <a:ext cx="2726618" cy="2057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857252"/>
            <a:ext cx="9144000" cy="1263511"/>
          </a:xfrm>
          <a:solidFill>
            <a:schemeClr val="accent6">
              <a:lumMod val="20000"/>
              <a:lumOff val="80000"/>
            </a:schemeClr>
          </a:solidFill>
          <a:ln>
            <a:solidFill>
              <a:schemeClr val="accent6">
                <a:lumMod val="75000"/>
              </a:schemeClr>
            </a:solidFill>
          </a:ln>
        </p:spPr>
        <p:txBody>
          <a:bodyPr>
            <a:normAutofit/>
          </a:bodyPr>
          <a:lstStyle/>
          <a:p>
            <a:pPr marL="385763" indent="-385763" algn="ctr"/>
            <a:r>
              <a:rPr lang="en-US" sz="2700" u="sng" dirty="0">
                <a:latin typeface="+mn-lt"/>
              </a:rPr>
              <a:t>A Taste Of MI Skills:</a:t>
            </a:r>
            <a:r>
              <a:rPr lang="en-US" sz="2700" dirty="0">
                <a:latin typeface="+mn-lt"/>
              </a:rPr>
              <a:t/>
            </a:r>
            <a:br>
              <a:rPr lang="en-US" sz="2700" dirty="0">
                <a:latin typeface="+mn-lt"/>
              </a:rPr>
            </a:br>
            <a:r>
              <a:rPr lang="en-US" sz="2700" dirty="0">
                <a:latin typeface="+mn-lt"/>
              </a:rPr>
              <a:t>Open Ended Questions</a:t>
            </a:r>
          </a:p>
        </p:txBody>
      </p:sp>
      <p:sp>
        <p:nvSpPr>
          <p:cNvPr id="3" name="Content Placeholder 2"/>
          <p:cNvSpPr>
            <a:spLocks noGrp="1"/>
          </p:cNvSpPr>
          <p:nvPr>
            <p:ph idx="1"/>
          </p:nvPr>
        </p:nvSpPr>
        <p:spPr>
          <a:xfrm>
            <a:off x="37273" y="2295023"/>
            <a:ext cx="9038396" cy="3649820"/>
          </a:xfrm>
        </p:spPr>
        <p:txBody>
          <a:bodyPr>
            <a:normAutofit fontScale="92500" lnSpcReduction="20000"/>
          </a:bodyPr>
          <a:lstStyle/>
          <a:p>
            <a:pPr marL="0" indent="0" algn="ctr">
              <a:buNone/>
            </a:pPr>
            <a:r>
              <a:rPr lang="en-US" dirty="0" smtClean="0"/>
              <a:t>Open-Ended Questions Keep A Conversation Going</a:t>
            </a:r>
            <a:endParaRPr lang="en-US" dirty="0"/>
          </a:p>
          <a:p>
            <a:pPr marL="0" indent="0" algn="ctr">
              <a:buNone/>
            </a:pPr>
            <a:r>
              <a:rPr lang="en-US" dirty="0" smtClean="0"/>
              <a:t>The </a:t>
            </a:r>
            <a:r>
              <a:rPr lang="en-US" dirty="0"/>
              <a:t>Patient </a:t>
            </a:r>
            <a:r>
              <a:rPr lang="en-US" dirty="0" smtClean="0"/>
              <a:t>THINKS about the answering, instead of answering reflexively.</a:t>
            </a:r>
          </a:p>
          <a:p>
            <a:pPr marL="0" indent="0" algn="ctr">
              <a:buNone/>
            </a:pPr>
            <a:endParaRPr lang="en-US" sz="900" dirty="0"/>
          </a:p>
          <a:p>
            <a:pPr marL="0" indent="0">
              <a:buNone/>
            </a:pPr>
            <a:r>
              <a:rPr lang="en-US" sz="2400" i="1" dirty="0"/>
              <a:t>          			 </a:t>
            </a:r>
            <a:r>
              <a:rPr lang="en-US" i="1" dirty="0" smtClean="0"/>
              <a:t>“In what ways might attending this program improve 				   your life?”</a:t>
            </a:r>
          </a:p>
          <a:p>
            <a:pPr algn="ctr"/>
            <a:endParaRPr lang="en-US" i="1" dirty="0" smtClean="0"/>
          </a:p>
          <a:p>
            <a:pPr marL="342900" lvl="1" indent="0">
              <a:buNone/>
            </a:pPr>
            <a:r>
              <a:rPr lang="en-US" sz="2100" dirty="0"/>
              <a:t>				“</a:t>
            </a:r>
            <a:r>
              <a:rPr lang="en-US" sz="2100" i="1" dirty="0"/>
              <a:t>What is most important to you?”</a:t>
            </a:r>
          </a:p>
          <a:p>
            <a:pPr marL="1028700" lvl="3" indent="0">
              <a:buNone/>
            </a:pPr>
            <a:r>
              <a:rPr lang="en-US" sz="2100" dirty="0"/>
              <a:t>										</a:t>
            </a:r>
          </a:p>
          <a:p>
            <a:pPr marL="1028700" lvl="3" indent="0">
              <a:buNone/>
            </a:pPr>
            <a:r>
              <a:rPr lang="en-US" sz="2100" dirty="0"/>
              <a:t>			“</a:t>
            </a:r>
            <a:r>
              <a:rPr lang="en-US" sz="2100" i="1" dirty="0"/>
              <a:t>When you look forward five years, how would you like 			  to see your life different?”</a:t>
            </a:r>
          </a:p>
          <a:p>
            <a:pPr marL="0" indent="0" algn="ctr">
              <a:buNone/>
            </a:pPr>
            <a:endParaRPr lang="en-US" sz="2400" i="1" dirty="0"/>
          </a:p>
        </p:txBody>
      </p:sp>
    </p:spTree>
    <p:extLst>
      <p:ext uri="{BB962C8B-B14F-4D97-AF65-F5344CB8AC3E}">
        <p14:creationId xmlns:p14="http://schemas.microsoft.com/office/powerpoint/2010/main" val="242245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1244876"/>
          </a:xfrm>
          <a:solidFill>
            <a:schemeClr val="accent6">
              <a:lumMod val="20000"/>
              <a:lumOff val="80000"/>
            </a:schemeClr>
          </a:solidFill>
          <a:ln w="12700">
            <a:solidFill>
              <a:schemeClr val="accent6">
                <a:lumMod val="50000"/>
              </a:schemeClr>
            </a:solidFill>
          </a:ln>
        </p:spPr>
        <p:txBody>
          <a:bodyPr>
            <a:normAutofit/>
          </a:bodyPr>
          <a:lstStyle/>
          <a:p>
            <a:pPr algn="ctr">
              <a:defRPr/>
            </a:pPr>
            <a:r>
              <a:rPr lang="en-US" dirty="0" smtClean="0">
                <a:latin typeface="+mn-lt"/>
                <a:ea typeface="+mj-ea"/>
              </a:rPr>
              <a:t>Why Integrate MI into our Practice? </a:t>
            </a:r>
            <a:endParaRPr lang="en-US" dirty="0">
              <a:latin typeface="+mn-lt"/>
              <a:ea typeface="+mj-ea"/>
            </a:endParaRPr>
          </a:p>
        </p:txBody>
      </p:sp>
      <p:sp>
        <p:nvSpPr>
          <p:cNvPr id="19458" name="Content Placeholder 2"/>
          <p:cNvSpPr>
            <a:spLocks noGrp="1"/>
          </p:cNvSpPr>
          <p:nvPr>
            <p:ph idx="1"/>
          </p:nvPr>
        </p:nvSpPr>
        <p:spPr>
          <a:xfrm>
            <a:off x="52181" y="2171700"/>
            <a:ext cx="8941490" cy="3776870"/>
          </a:xfrm>
          <a:solidFill>
            <a:srgbClr val="FFFFFF"/>
          </a:solidFill>
          <a:ln w="12700">
            <a:noFill/>
            <a:miter lim="800000"/>
            <a:headEnd/>
            <a:tailEnd/>
          </a:ln>
        </p:spPr>
        <p:txBody>
          <a:bodyPr>
            <a:normAutofit fontScale="92500" lnSpcReduction="10000"/>
          </a:bodyPr>
          <a:lstStyle/>
          <a:p>
            <a:pPr marL="428625" indent="-342900">
              <a:buFont typeface="+mj-lt"/>
              <a:buAutoNum type="arabicPeriod"/>
            </a:pPr>
            <a:endParaRPr lang="en-US" altLang="en-US" sz="600" dirty="0"/>
          </a:p>
          <a:p>
            <a:pPr marL="428625" indent="-342900">
              <a:buFont typeface="+mj-lt"/>
              <a:buAutoNum type="arabicPeriod"/>
            </a:pPr>
            <a:r>
              <a:rPr lang="en-US" altLang="en-US" sz="2400" dirty="0">
                <a:solidFill>
                  <a:schemeClr val="tx1">
                    <a:lumMod val="75000"/>
                    <a:lumOff val="25000"/>
                  </a:schemeClr>
                </a:solidFill>
              </a:rPr>
              <a:t>2009 Motivational Interviewing is made an Evidence Based Practice.</a:t>
            </a:r>
          </a:p>
          <a:p>
            <a:pPr marL="428625" indent="-342900">
              <a:buFont typeface="+mj-lt"/>
              <a:buAutoNum type="arabicPeriod"/>
            </a:pPr>
            <a:endParaRPr lang="en-US" altLang="en-US" sz="675" dirty="0">
              <a:solidFill>
                <a:srgbClr val="404040"/>
              </a:solidFill>
            </a:endParaRPr>
          </a:p>
          <a:p>
            <a:pPr marL="428625" indent="-342900">
              <a:buFont typeface="+mj-lt"/>
              <a:buAutoNum type="arabicPeriod"/>
            </a:pPr>
            <a:r>
              <a:rPr lang="en-US" altLang="en-US" sz="2400" dirty="0">
                <a:solidFill>
                  <a:srgbClr val="404040"/>
                </a:solidFill>
              </a:rPr>
              <a:t>Multiple studies show that MI has an “Additive” effect when used in conjunction with other modalities.</a:t>
            </a:r>
          </a:p>
          <a:p>
            <a:pPr lvl="1"/>
            <a:r>
              <a:rPr lang="en-US" altLang="en-US" sz="1500" dirty="0">
                <a:solidFill>
                  <a:srgbClr val="404040"/>
                </a:solidFill>
              </a:rPr>
              <a:t>Increases in </a:t>
            </a:r>
            <a:r>
              <a:rPr lang="en-US" altLang="en-US" sz="1500" u="sng" dirty="0">
                <a:solidFill>
                  <a:srgbClr val="404040"/>
                </a:solidFill>
              </a:rPr>
              <a:t>retention, adherence to program and overall outcomes </a:t>
            </a:r>
            <a:r>
              <a:rPr lang="en-US" altLang="en-US" sz="1500" dirty="0">
                <a:solidFill>
                  <a:srgbClr val="404040"/>
                </a:solidFill>
              </a:rPr>
              <a:t>as well as post program duration of outcomes.</a:t>
            </a:r>
          </a:p>
          <a:p>
            <a:pPr lvl="1"/>
            <a:r>
              <a:rPr lang="en-US" sz="1575" dirty="0"/>
              <a:t>MI training improved worker satisfaction and led to self-reported improvements in burnout scores. It also improved team cohesion, perceived skills, and client satisfaction. </a:t>
            </a:r>
          </a:p>
          <a:p>
            <a:pPr marL="428625" indent="-342900">
              <a:buFont typeface="+mj-lt"/>
              <a:buAutoNum type="arabicPeriod"/>
            </a:pPr>
            <a:endParaRPr lang="en-US" altLang="en-US" sz="675" dirty="0">
              <a:solidFill>
                <a:srgbClr val="404040"/>
              </a:solidFill>
            </a:endParaRPr>
          </a:p>
          <a:p>
            <a:pPr marL="428625" indent="-342900">
              <a:buFont typeface="+mj-lt"/>
              <a:buAutoNum type="arabicPeriod"/>
            </a:pPr>
            <a:r>
              <a:rPr lang="en-US" altLang="en-US" sz="2400" dirty="0">
                <a:solidFill>
                  <a:srgbClr val="404040"/>
                </a:solidFill>
              </a:rPr>
              <a:t>Fidelity matters. </a:t>
            </a:r>
          </a:p>
          <a:p>
            <a:pPr lvl="1"/>
            <a:r>
              <a:rPr lang="en-US" altLang="en-US" sz="1500" dirty="0">
                <a:solidFill>
                  <a:srgbClr val="404040"/>
                </a:solidFill>
              </a:rPr>
              <a:t>Adding MI to other practices increases both the need for and the difficulty in maintaining fidelity to both practices. </a:t>
            </a:r>
          </a:p>
          <a:p>
            <a:pPr lvl="1"/>
            <a:r>
              <a:rPr lang="en-US" altLang="en-US" sz="1500" dirty="0">
                <a:solidFill>
                  <a:srgbClr val="404040"/>
                </a:solidFill>
              </a:rPr>
              <a:t>A strong implementation and training protocol can increase the likelihood of maintaining fidelity and reaching desired additive outcomes.</a:t>
            </a:r>
          </a:p>
        </p:txBody>
      </p:sp>
    </p:spTree>
    <p:extLst>
      <p:ext uri="{BB962C8B-B14F-4D97-AF65-F5344CB8AC3E}">
        <p14:creationId xmlns:p14="http://schemas.microsoft.com/office/powerpoint/2010/main" val="1654821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1229967"/>
          </a:xfrm>
          <a:solidFill>
            <a:schemeClr val="accent6">
              <a:lumMod val="20000"/>
              <a:lumOff val="80000"/>
            </a:schemeClr>
          </a:solidFill>
          <a:ln>
            <a:solidFill>
              <a:schemeClr val="accent6">
                <a:lumMod val="75000"/>
              </a:schemeClr>
            </a:solidFill>
          </a:ln>
        </p:spPr>
        <p:txBody>
          <a:bodyPr>
            <a:normAutofit fontScale="90000"/>
          </a:bodyPr>
          <a:lstStyle/>
          <a:p>
            <a:pPr algn="ctr"/>
            <a:r>
              <a:rPr lang="en-US" dirty="0" smtClean="0">
                <a:latin typeface="+mn-lt"/>
              </a:rPr>
              <a:t>Developing an MI Practice is a Commitment</a:t>
            </a:r>
            <a:r>
              <a:rPr lang="en-US" dirty="0" smtClean="0"/>
              <a:t>!</a:t>
            </a:r>
            <a:endParaRPr lang="en-US" dirty="0"/>
          </a:p>
        </p:txBody>
      </p:sp>
      <p:sp>
        <p:nvSpPr>
          <p:cNvPr id="3" name="Content Placeholder 2"/>
          <p:cNvSpPr>
            <a:spLocks noGrp="1"/>
          </p:cNvSpPr>
          <p:nvPr>
            <p:ph idx="1"/>
          </p:nvPr>
        </p:nvSpPr>
        <p:spPr>
          <a:xfrm>
            <a:off x="145360" y="2262394"/>
            <a:ext cx="8998640" cy="3701084"/>
          </a:xfrm>
        </p:spPr>
        <p:txBody>
          <a:bodyPr>
            <a:normAutofit/>
          </a:bodyPr>
          <a:lstStyle/>
          <a:p>
            <a:r>
              <a:rPr lang="en-US" sz="2400" dirty="0"/>
              <a:t>Leadership understanding and support!</a:t>
            </a:r>
          </a:p>
          <a:p>
            <a:r>
              <a:rPr lang="en-US" sz="2400" dirty="0"/>
              <a:t>Implementation Planning.</a:t>
            </a:r>
          </a:p>
          <a:p>
            <a:r>
              <a:rPr lang="en-US" sz="2400" dirty="0"/>
              <a:t>Fidelity Measures. </a:t>
            </a:r>
          </a:p>
          <a:p>
            <a:r>
              <a:rPr lang="en-US" sz="2400" dirty="0"/>
              <a:t>Ongoing Training &amp; Support:</a:t>
            </a:r>
          </a:p>
          <a:p>
            <a:pPr lvl="1"/>
            <a:r>
              <a:rPr lang="en-US" sz="2100" dirty="0"/>
              <a:t>2 Day Basic Training</a:t>
            </a:r>
          </a:p>
          <a:p>
            <a:pPr lvl="1"/>
            <a:r>
              <a:rPr lang="en-US" sz="2100" dirty="0"/>
              <a:t>1 Day Advanced Training</a:t>
            </a:r>
          </a:p>
          <a:p>
            <a:pPr lvl="1"/>
            <a:r>
              <a:rPr lang="en-US" sz="2100" dirty="0"/>
              <a:t>Ongoing Coaching &amp; Supervision</a:t>
            </a:r>
          </a:p>
        </p:txBody>
      </p:sp>
      <p:pic>
        <p:nvPicPr>
          <p:cNvPr id="2052" name="Picture 4" descr="Learn, School, Read, Children, Stu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372" y="2820125"/>
            <a:ext cx="2995508" cy="299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087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6881" y="2036211"/>
            <a:ext cx="5779213" cy="2627615"/>
          </a:xfrm>
          <a:solidFill>
            <a:schemeClr val="accent6">
              <a:lumMod val="20000"/>
              <a:lumOff val="80000"/>
            </a:schemeClr>
          </a:solidFill>
          <a:ln w="76200">
            <a:solidFill>
              <a:schemeClr val="accent6">
                <a:lumMod val="75000"/>
              </a:schemeClr>
            </a:solidFill>
          </a:ln>
        </p:spPr>
        <p:txBody>
          <a:bodyPr>
            <a:normAutofit/>
          </a:bodyPr>
          <a:lstStyle/>
          <a:p>
            <a:pPr marL="0" indent="0" algn="ctr">
              <a:buNone/>
            </a:pPr>
            <a:endParaRPr lang="en-US" dirty="0" smtClean="0">
              <a:latin typeface="Segoe UI Semibold" panose="020B0702040204020203" pitchFamily="34" charset="0"/>
              <a:cs typeface="BrowalliaUPC" panose="020B0604020202020204" pitchFamily="34" charset="-34"/>
            </a:endParaRPr>
          </a:p>
          <a:p>
            <a:pPr marL="0" indent="0" algn="ctr">
              <a:buNone/>
            </a:pPr>
            <a:r>
              <a:rPr lang="en-US" sz="6000" dirty="0">
                <a:latin typeface="Segoe UI Semibold" panose="020B0702040204020203" pitchFamily="34" charset="0"/>
                <a:cs typeface="BrowalliaUPC" panose="020B0604020202020204" pitchFamily="34" charset="-34"/>
              </a:rPr>
              <a:t>Thank you &amp;</a:t>
            </a:r>
          </a:p>
          <a:p>
            <a:pPr marL="0" indent="0" algn="ctr">
              <a:buNone/>
            </a:pPr>
            <a:r>
              <a:rPr lang="en-US" sz="6000" dirty="0">
                <a:latin typeface="Segoe UI Semibold" panose="020B0702040204020203" pitchFamily="34" charset="0"/>
                <a:cs typeface="BrowalliaUPC" panose="020B0604020202020204" pitchFamily="34" charset="-34"/>
              </a:rPr>
              <a:t>Questions?</a:t>
            </a:r>
          </a:p>
          <a:p>
            <a:pPr marL="0" indent="0">
              <a:buNone/>
            </a:pPr>
            <a:endParaRPr lang="en-US" sz="6000" dirty="0">
              <a:latin typeface="Segoe UI Semibold" panose="020B0702040204020203" pitchFamily="34" charset="0"/>
              <a:cs typeface="BrowalliaUPC" panose="020B0604020202020204" pitchFamily="34" charset="-34"/>
            </a:endParaRPr>
          </a:p>
          <a:p>
            <a:pPr marL="0" indent="0">
              <a:buNone/>
            </a:pPr>
            <a:endParaRPr lang="en-US" sz="6000" dirty="0">
              <a:latin typeface="Segoe UI Semibold" panose="020B0702040204020203" pitchFamily="34" charset="0"/>
              <a:cs typeface="BrowalliaUPC" panose="020B0604020202020204" pitchFamily="34" charset="-34"/>
            </a:endParaRPr>
          </a:p>
        </p:txBody>
      </p:sp>
    </p:spTree>
    <p:extLst>
      <p:ext uri="{BB962C8B-B14F-4D97-AF65-F5344CB8AC3E}">
        <p14:creationId xmlns:p14="http://schemas.microsoft.com/office/powerpoint/2010/main" val="2921702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76700"/>
            <a:ext cx="8809091" cy="990600"/>
          </a:xfrm>
        </p:spPr>
        <p:txBody>
          <a:bodyPr>
            <a:normAutofit fontScale="90000"/>
          </a:bodyPr>
          <a:lstStyle/>
          <a:p>
            <a:r>
              <a:rPr lang="en-US" sz="3600" b="1" dirty="0" smtClean="0">
                <a:solidFill>
                  <a:srgbClr val="0051A0"/>
                </a:solidFill>
              </a:rPr>
              <a:t>Back in 2016…. Overwhelm mode….where to start?</a:t>
            </a:r>
            <a:endParaRPr lang="en-US" sz="3600" b="1" dirty="0">
              <a:solidFill>
                <a:srgbClr val="0051A0"/>
              </a:solidFill>
            </a:endParaRPr>
          </a:p>
        </p:txBody>
      </p:sp>
      <p:sp>
        <p:nvSpPr>
          <p:cNvPr id="4" name="Slide Number Placeholder 3"/>
          <p:cNvSpPr>
            <a:spLocks noGrp="1"/>
          </p:cNvSpPr>
          <p:nvPr>
            <p:ph type="sldNum" sz="quarter" idx="12"/>
          </p:nvPr>
        </p:nvSpPr>
        <p:spPr/>
        <p:txBody>
          <a:bodyPr/>
          <a:lstStyle/>
          <a:p>
            <a:fld id="{2E3C7BC4-877A-4D01-9ACF-B146C046AFB2}" type="slidenum">
              <a:rPr lang="en-US" smtClean="0"/>
              <a:pPr/>
              <a:t>4</a:t>
            </a:fld>
            <a:endParaRPr lang="en-US" dirty="0"/>
          </a:p>
        </p:txBody>
      </p:sp>
      <p:pic>
        <p:nvPicPr>
          <p:cNvPr id="6" name="Picture 5"/>
          <p:cNvPicPr>
            <a:picLocks noChangeAspect="1"/>
          </p:cNvPicPr>
          <p:nvPr/>
        </p:nvPicPr>
        <p:blipFill>
          <a:blip r:embed="rId2" cstate="print"/>
          <a:stretch>
            <a:fillRect/>
          </a:stretch>
        </p:blipFill>
        <p:spPr>
          <a:xfrm>
            <a:off x="6172200" y="4267200"/>
            <a:ext cx="2387600" cy="1778000"/>
          </a:xfrm>
          <a:prstGeom prst="rect">
            <a:avLst/>
          </a:prstGeom>
        </p:spPr>
      </p:pic>
      <p:pic>
        <p:nvPicPr>
          <p:cNvPr id="5" name="Content Placeholder 4"/>
          <p:cNvPicPr>
            <a:picLocks noGrp="1" noChangeAspect="1"/>
          </p:cNvPicPr>
          <p:nvPr>
            <p:ph idx="1"/>
          </p:nvPr>
        </p:nvPicPr>
        <p:blipFill>
          <a:blip r:embed="rId3" cstate="print"/>
          <a:srcRect t="20370" b="20370"/>
          <a:stretch>
            <a:fillRect/>
          </a:stretch>
        </p:blipFill>
        <p:spPr>
          <a:xfrm>
            <a:off x="5105400" y="1447800"/>
            <a:ext cx="3838575" cy="2274711"/>
          </a:xfrm>
        </p:spPr>
      </p:pic>
      <p:pic>
        <p:nvPicPr>
          <p:cNvPr id="7" name="Picture 6"/>
          <p:cNvPicPr>
            <a:picLocks noChangeAspect="1"/>
          </p:cNvPicPr>
          <p:nvPr/>
        </p:nvPicPr>
        <p:blipFill>
          <a:blip r:embed="rId4" cstate="print"/>
          <a:stretch>
            <a:fillRect/>
          </a:stretch>
        </p:blipFill>
        <p:spPr>
          <a:xfrm>
            <a:off x="304800" y="1447800"/>
            <a:ext cx="3746500" cy="2171700"/>
          </a:xfrm>
          <a:prstGeom prst="rect">
            <a:avLst/>
          </a:prstGeom>
        </p:spPr>
      </p:pic>
      <p:pic>
        <p:nvPicPr>
          <p:cNvPr id="3" name="Picture 2"/>
          <p:cNvPicPr>
            <a:picLocks noChangeAspect="1"/>
          </p:cNvPicPr>
          <p:nvPr/>
        </p:nvPicPr>
        <p:blipFill>
          <a:blip r:embed="rId5" cstate="print"/>
          <a:stretch>
            <a:fillRect/>
          </a:stretch>
        </p:blipFill>
        <p:spPr>
          <a:xfrm>
            <a:off x="0" y="3581400"/>
            <a:ext cx="3350577" cy="1887649"/>
          </a:xfrm>
          <a:prstGeom prst="rect">
            <a:avLst/>
          </a:prstGeom>
        </p:spPr>
      </p:pic>
      <p:pic>
        <p:nvPicPr>
          <p:cNvPr id="8" name="Picture 7"/>
          <p:cNvPicPr>
            <a:picLocks noChangeAspect="1"/>
          </p:cNvPicPr>
          <p:nvPr/>
        </p:nvPicPr>
        <p:blipFill>
          <a:blip r:embed="rId6" cstate="print"/>
          <a:stretch>
            <a:fillRect/>
          </a:stretch>
        </p:blipFill>
        <p:spPr>
          <a:xfrm>
            <a:off x="3124200" y="2667000"/>
            <a:ext cx="2514600" cy="3584643"/>
          </a:xfrm>
          <a:prstGeom prst="rect">
            <a:avLst/>
          </a:prstGeom>
        </p:spPr>
      </p:pic>
    </p:spTree>
    <p:extLst>
      <p:ext uri="{BB962C8B-B14F-4D97-AF65-F5344CB8AC3E}">
        <p14:creationId xmlns:p14="http://schemas.microsoft.com/office/powerpoint/2010/main" val="397962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04800" y="750660"/>
            <a:ext cx="8348472" cy="4438496"/>
          </a:xfrm>
          <a:prstGeom prst="rect">
            <a:avLst/>
          </a:prstGeom>
        </p:spPr>
        <p:txBody>
          <a:bodyPr>
            <a:noAutofit/>
          </a:bodyPr>
          <a:lstStyle/>
          <a:p>
            <a:pPr algn="ctr"/>
            <a:endParaRPr lang="en-US" sz="3100" dirty="0" smtClean="0">
              <a:latin typeface="Calibri (Body)"/>
              <a:cs typeface="Calibri (Body)"/>
            </a:endParaRPr>
          </a:p>
          <a:p>
            <a:pPr marL="0" indent="0">
              <a:buNone/>
            </a:pPr>
            <a:r>
              <a:rPr lang="en-US" sz="3100" dirty="0" smtClean="0">
                <a:latin typeface="Calibri (Body)"/>
                <a:cs typeface="Calibri (Body)"/>
              </a:rPr>
              <a:t>COLLABORATION: </a:t>
            </a:r>
          </a:p>
          <a:p>
            <a:pPr marL="0" indent="0">
              <a:buNone/>
            </a:pPr>
            <a:r>
              <a:rPr lang="en-US" sz="3100" dirty="0" smtClean="0">
                <a:latin typeface="Calibri (Body)"/>
                <a:cs typeface="Calibri (Body)"/>
              </a:rPr>
              <a:t>An </a:t>
            </a:r>
            <a:r>
              <a:rPr lang="en-US" sz="3100" b="1" dirty="0" smtClean="0">
                <a:latin typeface="Calibri (Body)"/>
                <a:cs typeface="Calibri (Body)"/>
              </a:rPr>
              <a:t>unnatural</a:t>
            </a:r>
            <a:r>
              <a:rPr lang="en-US" sz="3100" dirty="0" smtClean="0">
                <a:latin typeface="Calibri (Body)"/>
                <a:cs typeface="Calibri (Body)"/>
              </a:rPr>
              <a:t> act between unconsenting adults.</a:t>
            </a:r>
          </a:p>
          <a:p>
            <a:pPr>
              <a:buFontTx/>
              <a:buChar char="-"/>
            </a:pPr>
            <a:r>
              <a:rPr lang="en-US" sz="3100" i="1" dirty="0" smtClean="0">
                <a:latin typeface="Calibri (Body)"/>
                <a:cs typeface="Calibri (Body)"/>
              </a:rPr>
              <a:t>Jocelyn Elders</a:t>
            </a:r>
          </a:p>
          <a:p>
            <a:pPr>
              <a:buFontTx/>
              <a:buChar char="-"/>
            </a:pPr>
            <a:endParaRPr lang="en-US" sz="3100" i="1" dirty="0" smtClean="0">
              <a:latin typeface="Calibri (Body)"/>
              <a:cs typeface="Calibri (Body)"/>
            </a:endParaRPr>
          </a:p>
          <a:p>
            <a:pPr marL="0" indent="0">
              <a:buNone/>
            </a:pPr>
            <a:r>
              <a:rPr lang="en-US" sz="3100" dirty="0">
                <a:latin typeface="Calibri (Body)"/>
                <a:cs typeface="Calibri (Body)"/>
              </a:rPr>
              <a:t>A team is not a group of people who work together.  A team is a group of people who </a:t>
            </a:r>
            <a:r>
              <a:rPr lang="en-US" sz="3100" b="1" dirty="0">
                <a:latin typeface="Calibri (Body)"/>
                <a:cs typeface="Calibri (Body)"/>
              </a:rPr>
              <a:t>trust</a:t>
            </a:r>
            <a:r>
              <a:rPr lang="en-US" sz="3100" dirty="0">
                <a:latin typeface="Calibri (Body)"/>
                <a:cs typeface="Calibri (Body)"/>
              </a:rPr>
              <a:t> each other.</a:t>
            </a:r>
          </a:p>
          <a:p>
            <a:pPr marL="0" indent="0">
              <a:buNone/>
            </a:pPr>
            <a:r>
              <a:rPr lang="en-US" sz="3100" dirty="0">
                <a:latin typeface="Calibri (Body)"/>
                <a:cs typeface="Calibri (Body)"/>
              </a:rPr>
              <a:t>- Simon Sinek</a:t>
            </a:r>
          </a:p>
          <a:p>
            <a:pPr algn="ctr">
              <a:buFontTx/>
              <a:buChar char="-"/>
            </a:pPr>
            <a:endParaRPr lang="en-US" sz="3100" i="1" dirty="0">
              <a:latin typeface="Calibri (Body)"/>
              <a:cs typeface="Calibri (Body)"/>
            </a:endParaRPr>
          </a:p>
        </p:txBody>
      </p:sp>
      <p:sp>
        <p:nvSpPr>
          <p:cNvPr id="3" name="Title 2"/>
          <p:cNvSpPr>
            <a:spLocks noGrp="1"/>
          </p:cNvSpPr>
          <p:nvPr>
            <p:ph type="title"/>
          </p:nvPr>
        </p:nvSpPr>
        <p:spPr>
          <a:xfrm>
            <a:off x="462685" y="372840"/>
            <a:ext cx="7751547" cy="374495"/>
          </a:xfrm>
        </p:spPr>
        <p:txBody>
          <a:bodyPr>
            <a:normAutofit fontScale="90000"/>
          </a:bodyPr>
          <a:lstStyle/>
          <a:p>
            <a:r>
              <a:rPr lang="en-US" b="1" dirty="0" smtClean="0">
                <a:solidFill>
                  <a:srgbClr val="0051A0"/>
                </a:solidFill>
              </a:rPr>
              <a:t>ITS  ALL  ABOUT  THE  TEAM</a:t>
            </a:r>
            <a:endParaRPr lang="en-US" b="1" dirty="0">
              <a:solidFill>
                <a:srgbClr val="0051A0"/>
              </a:solidFill>
            </a:endParaRPr>
          </a:p>
        </p:txBody>
      </p:sp>
      <p:cxnSp>
        <p:nvCxnSpPr>
          <p:cNvPr id="6" name="Straight Connector 5"/>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Tree>
    <p:extLst>
      <p:ext uri="{BB962C8B-B14F-4D97-AF65-F5344CB8AC3E}">
        <p14:creationId xmlns:p14="http://schemas.microsoft.com/office/powerpoint/2010/main" val="230779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80"/>
            <a:ext cx="8229600" cy="990600"/>
          </a:xfrm>
        </p:spPr>
        <p:txBody>
          <a:bodyPr vert="horz" lIns="91440" tIns="45720" rIns="91440" bIns="45720" rtlCol="0" anchor="ctr">
            <a:normAutofit/>
          </a:bodyPr>
          <a:lstStyle/>
          <a:p>
            <a:r>
              <a:rPr lang="en-US" sz="3600" b="1" dirty="0" smtClean="0">
                <a:solidFill>
                  <a:srgbClr val="0051A0"/>
                </a:solidFill>
              </a:rPr>
              <a:t>HOW DID WE GET HERE FROM THERE</a:t>
            </a:r>
            <a:endParaRPr lang="en-US" sz="3600" b="1" dirty="0">
              <a:solidFill>
                <a:srgbClr val="0051A0"/>
              </a:solidFill>
            </a:endParaRPr>
          </a:p>
        </p:txBody>
      </p:sp>
      <p:sp>
        <p:nvSpPr>
          <p:cNvPr id="3" name="Content Placeholder 2"/>
          <p:cNvSpPr>
            <a:spLocks noGrp="1"/>
          </p:cNvSpPr>
          <p:nvPr>
            <p:ph idx="1"/>
          </p:nvPr>
        </p:nvSpPr>
        <p:spPr>
          <a:xfrm>
            <a:off x="583290" y="1326665"/>
            <a:ext cx="7886700" cy="4351338"/>
          </a:xfrm>
        </p:spPr>
        <p:txBody>
          <a:bodyPr/>
          <a:lstStyle/>
          <a:p>
            <a:pPr marL="0" indent="0">
              <a:buNone/>
            </a:pPr>
            <a:r>
              <a:rPr lang="en-US" dirty="0" smtClean="0"/>
              <a:t>We asked everyone to focus on change-making conditions and not the minutia of WIOA.</a:t>
            </a:r>
          </a:p>
          <a:p>
            <a:pPr marL="0" indent="0">
              <a:buNone/>
            </a:pPr>
            <a:endParaRPr lang="en-US" dirty="0" smtClean="0"/>
          </a:p>
          <a:p>
            <a:pPr marL="0" indent="0">
              <a:buNone/>
            </a:pPr>
            <a:r>
              <a:rPr lang="en-US" sz="3000" dirty="0" smtClean="0"/>
              <a:t>PARTNERSHIP LESSONS</a:t>
            </a:r>
          </a:p>
          <a:p>
            <a:r>
              <a:rPr lang="en-US" dirty="0" smtClean="0"/>
              <a:t>From last </a:t>
            </a:r>
            <a:r>
              <a:rPr lang="en-US" dirty="0">
                <a:solidFill>
                  <a:srgbClr val="FF0000"/>
                </a:solidFill>
              </a:rPr>
              <a:t>3</a:t>
            </a:r>
            <a:r>
              <a:rPr lang="en-US" dirty="0" smtClean="0"/>
              <a:t> years (and the experts):</a:t>
            </a:r>
          </a:p>
          <a:p>
            <a:pPr marL="0" indent="0">
              <a:buNone/>
            </a:pPr>
            <a:endParaRPr lang="en-US" dirty="0"/>
          </a:p>
        </p:txBody>
      </p:sp>
      <p:sp>
        <p:nvSpPr>
          <p:cNvPr id="4" name="Slide Number Placeholder 3"/>
          <p:cNvSpPr>
            <a:spLocks noGrp="1"/>
          </p:cNvSpPr>
          <p:nvPr>
            <p:ph type="sldNum" sz="quarter" idx="12"/>
          </p:nvPr>
        </p:nvSpPr>
        <p:spPr/>
        <p:txBody>
          <a:bodyPr/>
          <a:lstStyle/>
          <a:p>
            <a:fld id="{2E3C7BC4-877A-4D01-9ACF-B146C046AFB2}" type="slidenum">
              <a:rPr lang="en-US" smtClean="0"/>
              <a:pPr/>
              <a:t>6</a:t>
            </a:fld>
            <a:endParaRPr lang="en-US" dirty="0"/>
          </a:p>
        </p:txBody>
      </p:sp>
      <p:grpSp>
        <p:nvGrpSpPr>
          <p:cNvPr id="12" name="Group 11"/>
          <p:cNvGrpSpPr/>
          <p:nvPr/>
        </p:nvGrpSpPr>
        <p:grpSpPr>
          <a:xfrm>
            <a:off x="1066800" y="4343400"/>
            <a:ext cx="1529162" cy="1912893"/>
            <a:chOff x="3423838" y="4267200"/>
            <a:chExt cx="1529162" cy="1912893"/>
          </a:xfrm>
        </p:grpSpPr>
        <p:pic>
          <p:nvPicPr>
            <p:cNvPr id="6" name="Picture 5"/>
            <p:cNvPicPr>
              <a:picLocks noChangeAspect="1"/>
            </p:cNvPicPr>
            <p:nvPr/>
          </p:nvPicPr>
          <p:blipFill>
            <a:blip r:embed="rId3" cstate="print"/>
            <a:stretch>
              <a:fillRect/>
            </a:stretch>
          </p:blipFill>
          <p:spPr>
            <a:xfrm>
              <a:off x="3423838" y="4648200"/>
              <a:ext cx="1529162" cy="1531893"/>
            </a:xfrm>
            <a:prstGeom prst="rect">
              <a:avLst/>
            </a:prstGeom>
          </p:spPr>
        </p:pic>
        <p:sp>
          <p:nvSpPr>
            <p:cNvPr id="7" name="TextBox 6"/>
            <p:cNvSpPr txBox="1"/>
            <p:nvPr/>
          </p:nvSpPr>
          <p:spPr>
            <a:xfrm>
              <a:off x="3657600" y="4267200"/>
              <a:ext cx="1143000" cy="369332"/>
            </a:xfrm>
            <a:prstGeom prst="rect">
              <a:avLst/>
            </a:prstGeom>
            <a:noFill/>
          </p:spPr>
          <p:txBody>
            <a:bodyPr wrap="square" rtlCol="0">
              <a:spAutoFit/>
            </a:bodyPr>
            <a:lstStyle/>
            <a:p>
              <a:r>
                <a:rPr lang="en-US" b="1" dirty="0" smtClean="0"/>
                <a:t>CHOICE</a:t>
              </a:r>
              <a:endParaRPr lang="en-US" b="1" dirty="0"/>
            </a:p>
          </p:txBody>
        </p:sp>
      </p:grpSp>
      <p:grpSp>
        <p:nvGrpSpPr>
          <p:cNvPr id="11" name="Group 10"/>
          <p:cNvGrpSpPr/>
          <p:nvPr/>
        </p:nvGrpSpPr>
        <p:grpSpPr>
          <a:xfrm>
            <a:off x="2954876" y="4267200"/>
            <a:ext cx="2455324" cy="2057400"/>
            <a:chOff x="609600" y="4267200"/>
            <a:chExt cx="2455324" cy="2057400"/>
          </a:xfrm>
        </p:grpSpPr>
        <p:pic>
          <p:nvPicPr>
            <p:cNvPr id="5" name="Picture 4"/>
            <p:cNvPicPr>
              <a:picLocks noChangeAspect="1"/>
            </p:cNvPicPr>
            <p:nvPr/>
          </p:nvPicPr>
          <p:blipFill>
            <a:blip r:embed="rId4" cstate="print"/>
            <a:stretch>
              <a:fillRect/>
            </a:stretch>
          </p:blipFill>
          <p:spPr>
            <a:xfrm>
              <a:off x="609600" y="4572000"/>
              <a:ext cx="2455324" cy="1752600"/>
            </a:xfrm>
            <a:prstGeom prst="rect">
              <a:avLst/>
            </a:prstGeom>
          </p:spPr>
        </p:pic>
        <p:sp>
          <p:nvSpPr>
            <p:cNvPr id="9" name="TextBox 8"/>
            <p:cNvSpPr txBox="1"/>
            <p:nvPr/>
          </p:nvSpPr>
          <p:spPr>
            <a:xfrm>
              <a:off x="1219200" y="4267200"/>
              <a:ext cx="1143000" cy="369332"/>
            </a:xfrm>
            <a:prstGeom prst="rect">
              <a:avLst/>
            </a:prstGeom>
            <a:noFill/>
          </p:spPr>
          <p:txBody>
            <a:bodyPr wrap="square" rtlCol="0">
              <a:spAutoFit/>
            </a:bodyPr>
            <a:lstStyle/>
            <a:p>
              <a:pPr algn="ctr"/>
              <a:r>
                <a:rPr lang="en-US" b="1" dirty="0" smtClean="0"/>
                <a:t>TEAM</a:t>
              </a:r>
              <a:endParaRPr lang="en-US" b="1" dirty="0"/>
            </a:p>
          </p:txBody>
        </p:sp>
      </p:grpSp>
      <p:grpSp>
        <p:nvGrpSpPr>
          <p:cNvPr id="13" name="Group 12"/>
          <p:cNvGrpSpPr/>
          <p:nvPr/>
        </p:nvGrpSpPr>
        <p:grpSpPr>
          <a:xfrm>
            <a:off x="6019800" y="4343400"/>
            <a:ext cx="1295400" cy="1752600"/>
            <a:chOff x="6172200" y="4267200"/>
            <a:chExt cx="1295400" cy="1752600"/>
          </a:xfrm>
        </p:grpSpPr>
        <p:pic>
          <p:nvPicPr>
            <p:cNvPr id="8" name="Picture 7"/>
            <p:cNvPicPr>
              <a:picLocks noChangeAspect="1"/>
            </p:cNvPicPr>
            <p:nvPr/>
          </p:nvPicPr>
          <p:blipFill>
            <a:blip r:embed="rId5" cstate="print"/>
            <a:stretch>
              <a:fillRect/>
            </a:stretch>
          </p:blipFill>
          <p:spPr>
            <a:xfrm>
              <a:off x="6172200" y="4724400"/>
              <a:ext cx="1295400" cy="1295400"/>
            </a:xfrm>
            <a:prstGeom prst="rect">
              <a:avLst/>
            </a:prstGeom>
          </p:spPr>
        </p:pic>
        <p:sp>
          <p:nvSpPr>
            <p:cNvPr id="10" name="TextBox 9"/>
            <p:cNvSpPr txBox="1"/>
            <p:nvPr/>
          </p:nvSpPr>
          <p:spPr>
            <a:xfrm>
              <a:off x="6248400" y="4267200"/>
              <a:ext cx="1143000" cy="369332"/>
            </a:xfrm>
            <a:prstGeom prst="rect">
              <a:avLst/>
            </a:prstGeom>
            <a:noFill/>
          </p:spPr>
          <p:txBody>
            <a:bodyPr wrap="square" rtlCol="0">
              <a:spAutoFit/>
            </a:bodyPr>
            <a:lstStyle/>
            <a:p>
              <a:pPr algn="ctr"/>
              <a:r>
                <a:rPr lang="en-US" b="1" dirty="0" smtClean="0"/>
                <a:t>TOOLS</a:t>
              </a:r>
              <a:endParaRPr lang="en-US" b="1" dirty="0"/>
            </a:p>
          </p:txBody>
        </p:sp>
      </p:grpSp>
      <p:cxnSp>
        <p:nvCxnSpPr>
          <p:cNvPr id="14" name="Straight Connector 13"/>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Tree>
    <p:extLst>
      <p:ext uri="{BB962C8B-B14F-4D97-AF65-F5344CB8AC3E}">
        <p14:creationId xmlns:p14="http://schemas.microsoft.com/office/powerpoint/2010/main" val="29410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406"/>
            <a:ext cx="7886700" cy="1325563"/>
          </a:xfrm>
        </p:spPr>
        <p:txBody>
          <a:bodyPr vert="horz" lIns="91440" tIns="45720" rIns="91440" bIns="45720" rtlCol="0" anchor="ctr">
            <a:normAutofit/>
          </a:bodyPr>
          <a:lstStyle/>
          <a:p>
            <a:r>
              <a:rPr lang="en-US" sz="3600" b="1" dirty="0" smtClean="0">
                <a:solidFill>
                  <a:srgbClr val="0051A0"/>
                </a:solidFill>
              </a:rPr>
              <a:t>ONE VISION FOR MA WORKFORCE PARTNERS:</a:t>
            </a:r>
            <a:endParaRPr lang="en-US" sz="3600" b="1" dirty="0">
              <a:solidFill>
                <a:srgbClr val="0051A0"/>
              </a:solidFill>
            </a:endParaRPr>
          </a:p>
        </p:txBody>
      </p:sp>
      <p:sp>
        <p:nvSpPr>
          <p:cNvPr id="3" name="Content Placeholder 2"/>
          <p:cNvSpPr>
            <a:spLocks noGrp="1"/>
          </p:cNvSpPr>
          <p:nvPr>
            <p:ph idx="1"/>
          </p:nvPr>
        </p:nvSpPr>
        <p:spPr/>
        <p:txBody>
          <a:bodyPr/>
          <a:lstStyle/>
          <a:p>
            <a:pPr marL="0" indent="0">
              <a:buNone/>
            </a:pPr>
            <a:endParaRPr lang="en-US" dirty="0"/>
          </a:p>
          <a:p>
            <a:pPr marL="548640" lvl="2" indent="0">
              <a:buNone/>
            </a:pPr>
            <a:endParaRPr lang="en-US" dirty="0" smtClean="0">
              <a:latin typeface="Calibri" panose="020F0502020204030204" pitchFamily="34" charset="0"/>
            </a:endParaRPr>
          </a:p>
          <a:p>
            <a:pPr marL="548640" lvl="2" indent="0">
              <a:buNone/>
            </a:pP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E3C7BC4-877A-4D01-9ACF-B146C046AFB2}" type="slidenum">
              <a:rPr lang="en-US" smtClean="0"/>
              <a:pPr/>
              <a:t>7</a:t>
            </a:fld>
            <a:endParaRPr lang="en-US" dirty="0"/>
          </a:p>
        </p:txBody>
      </p:sp>
      <p:sp>
        <p:nvSpPr>
          <p:cNvPr id="5" name="Rectangle 4"/>
          <p:cNvSpPr/>
          <p:nvPr/>
        </p:nvSpPr>
        <p:spPr>
          <a:xfrm>
            <a:off x="838200" y="2274838"/>
            <a:ext cx="7467600" cy="2893100"/>
          </a:xfrm>
          <a:prstGeom prst="rect">
            <a:avLst/>
          </a:prstGeom>
        </p:spPr>
        <p:txBody>
          <a:bodyPr wrap="square">
            <a:spAutoFit/>
          </a:bodyPr>
          <a:lstStyle/>
          <a:p>
            <a:pPr>
              <a:defRPr/>
            </a:pPr>
            <a:r>
              <a:rPr lang="en-US" sz="2600" dirty="0">
                <a:latin typeface="Arial (Body)"/>
              </a:rPr>
              <a:t>All Massachusetts residents will benefit from a seamless system of education and workforce services that </a:t>
            </a:r>
            <a:r>
              <a:rPr lang="en-US" sz="2600" u="sng" dirty="0">
                <a:latin typeface="Arial (Body)"/>
              </a:rPr>
              <a:t>supports</a:t>
            </a:r>
            <a:r>
              <a:rPr lang="en-US" sz="2600" i="1" u="sng" dirty="0">
                <a:latin typeface="Arial (Body)"/>
              </a:rPr>
              <a:t> </a:t>
            </a:r>
            <a:r>
              <a:rPr lang="en-US" sz="2600" b="1" i="1" u="sng" dirty="0">
                <a:latin typeface="Arial (Body)"/>
              </a:rPr>
              <a:t>career pathways</a:t>
            </a:r>
            <a:r>
              <a:rPr lang="en-US" sz="2600" u="sng" dirty="0">
                <a:latin typeface="Arial (Body)"/>
              </a:rPr>
              <a:t> for individuals</a:t>
            </a:r>
            <a:r>
              <a:rPr lang="en-US" sz="2600" dirty="0">
                <a:latin typeface="Arial (Body)"/>
              </a:rPr>
              <a:t> and leads to a more informed, educated, and skilled workforce, which meets the Commonwealth’s </a:t>
            </a:r>
            <a:r>
              <a:rPr lang="en-US" sz="2600" u="sng" dirty="0">
                <a:latin typeface="Arial (Body)"/>
              </a:rPr>
              <a:t>businesses’ demands </a:t>
            </a:r>
            <a:r>
              <a:rPr lang="en-US" sz="2600" dirty="0">
                <a:latin typeface="Arial (Body)"/>
              </a:rPr>
              <a:t>and sustains a thriving economy.</a:t>
            </a:r>
          </a:p>
        </p:txBody>
      </p:sp>
      <p:cxnSp>
        <p:nvCxnSpPr>
          <p:cNvPr id="6" name="Straight Connector 5"/>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Tree>
    <p:extLst>
      <p:ext uri="{BB962C8B-B14F-4D97-AF65-F5344CB8AC3E}">
        <p14:creationId xmlns:p14="http://schemas.microsoft.com/office/powerpoint/2010/main" val="2062957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90" y="-43114"/>
            <a:ext cx="7886700" cy="1325563"/>
          </a:xfrm>
        </p:spPr>
        <p:txBody>
          <a:bodyPr/>
          <a:lstStyle/>
          <a:p>
            <a:r>
              <a:rPr lang="en-US" dirty="0" smtClean="0">
                <a:solidFill>
                  <a:srgbClr val="0051A0"/>
                </a:solidFill>
              </a:rPr>
              <a:t>STATE VISION: BREAK IT DOWN</a:t>
            </a:r>
            <a:endParaRPr lang="en-US" dirty="0">
              <a:solidFill>
                <a:srgbClr val="0051A0"/>
              </a:solidFill>
            </a:endParaRPr>
          </a:p>
        </p:txBody>
      </p:sp>
      <p:sp>
        <p:nvSpPr>
          <p:cNvPr id="3" name="Content Placeholder 2"/>
          <p:cNvSpPr>
            <a:spLocks noGrp="1"/>
          </p:cNvSpPr>
          <p:nvPr>
            <p:ph idx="1"/>
          </p:nvPr>
        </p:nvSpPr>
        <p:spPr>
          <a:xfrm>
            <a:off x="628650" y="1417385"/>
            <a:ext cx="7886700" cy="4351338"/>
          </a:xfrm>
        </p:spPr>
        <p:txBody>
          <a:bodyPr/>
          <a:lstStyle/>
          <a:p>
            <a:pPr marL="0" indent="0">
              <a:spcAft>
                <a:spcPts val="600"/>
              </a:spcAft>
              <a:buNone/>
            </a:pPr>
            <a:r>
              <a:rPr lang="en-US" dirty="0" smtClean="0"/>
              <a:t>WE ASKED YOU TO START WITH A PROCESS…</a:t>
            </a:r>
          </a:p>
          <a:p>
            <a:pPr marL="0" indent="0">
              <a:spcAft>
                <a:spcPts val="600"/>
              </a:spcAft>
              <a:buNone/>
            </a:pPr>
            <a:r>
              <a:rPr lang="en-US" sz="2600" dirty="0" smtClean="0"/>
              <a:t>Build a team in the region to create:</a:t>
            </a:r>
          </a:p>
          <a:p>
            <a:pPr lvl="1">
              <a:spcAft>
                <a:spcPts val="600"/>
              </a:spcAft>
            </a:pPr>
            <a:r>
              <a:rPr lang="en-US" sz="2400" dirty="0" smtClean="0"/>
              <a:t>A Business-driven framework focused on business need</a:t>
            </a:r>
          </a:p>
          <a:p>
            <a:pPr lvl="1">
              <a:spcAft>
                <a:spcPts val="600"/>
              </a:spcAft>
            </a:pPr>
            <a:r>
              <a:rPr lang="en-US" sz="2400" dirty="0" smtClean="0"/>
              <a:t>Integrated, customer-centered service design</a:t>
            </a:r>
          </a:p>
          <a:p>
            <a:pPr lvl="1">
              <a:spcAft>
                <a:spcPts val="600"/>
              </a:spcAft>
            </a:pPr>
            <a:r>
              <a:rPr lang="en-US" sz="2400" dirty="0" smtClean="0"/>
              <a:t>Career pathways for priority populations</a:t>
            </a:r>
          </a:p>
          <a:p>
            <a:pPr lvl="1">
              <a:spcAft>
                <a:spcPts val="600"/>
              </a:spcAft>
            </a:pPr>
            <a:r>
              <a:rPr lang="en-US" sz="2400" dirty="0" smtClean="0"/>
              <a:t>IMPACT</a:t>
            </a:r>
            <a:endParaRPr lang="en-US" sz="2400" dirty="0"/>
          </a:p>
        </p:txBody>
      </p:sp>
      <p:sp>
        <p:nvSpPr>
          <p:cNvPr id="4" name="Slide Number Placeholder 3"/>
          <p:cNvSpPr>
            <a:spLocks noGrp="1"/>
          </p:cNvSpPr>
          <p:nvPr>
            <p:ph type="sldNum" sz="quarter" idx="12"/>
          </p:nvPr>
        </p:nvSpPr>
        <p:spPr/>
        <p:txBody>
          <a:bodyPr/>
          <a:lstStyle/>
          <a:p>
            <a:fld id="{2E3C7BC4-877A-4D01-9ACF-B146C046AFB2}" type="slidenum">
              <a:rPr lang="en-US" smtClean="0"/>
              <a:pPr/>
              <a:t>8</a:t>
            </a:fld>
            <a:endParaRPr lang="en-US" dirty="0"/>
          </a:p>
        </p:txBody>
      </p:sp>
      <p:pic>
        <p:nvPicPr>
          <p:cNvPr id="1026" name="Picture 2" descr="Image result for RESET BUTT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191000"/>
            <a:ext cx="3315118" cy="26511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56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6086" y="165242"/>
            <a:ext cx="1494076" cy="790255"/>
          </a:xfrm>
          <a:prstGeom prst="rect">
            <a:avLst/>
          </a:prstGeom>
        </p:spPr>
      </p:pic>
    </p:spTree>
    <p:extLst>
      <p:ext uri="{BB962C8B-B14F-4D97-AF65-F5344CB8AC3E}">
        <p14:creationId xmlns:p14="http://schemas.microsoft.com/office/powerpoint/2010/main" val="23670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1A0"/>
                </a:solidFill>
                <a:latin typeface="+mn-lt"/>
              </a:rPr>
              <a:t>WHAT HAS HAPPENED?</a:t>
            </a:r>
            <a:endParaRPr lang="en-US" dirty="0">
              <a:solidFill>
                <a:srgbClr val="0051A0"/>
              </a:solidFill>
              <a:latin typeface="+mn-lt"/>
            </a:endParaRPr>
          </a:p>
        </p:txBody>
      </p:sp>
      <p:sp>
        <p:nvSpPr>
          <p:cNvPr id="3" name="Content Placeholder 2"/>
          <p:cNvSpPr>
            <a:spLocks noGrp="1"/>
          </p:cNvSpPr>
          <p:nvPr>
            <p:ph idx="1"/>
          </p:nvPr>
        </p:nvSpPr>
        <p:spPr>
          <a:xfrm>
            <a:off x="628650" y="1428868"/>
            <a:ext cx="7886700" cy="5429132"/>
          </a:xfrm>
        </p:spPr>
        <p:txBody>
          <a:bodyPr>
            <a:normAutofit fontScale="62500" lnSpcReduction="20000"/>
          </a:bodyPr>
          <a:lstStyle/>
          <a:p>
            <a:r>
              <a:rPr lang="en-US" b="1" dirty="0"/>
              <a:t>Hundreds of partners across systems</a:t>
            </a:r>
            <a:r>
              <a:rPr lang="en-US" dirty="0"/>
              <a:t> and across the state engaging in </a:t>
            </a:r>
            <a:r>
              <a:rPr lang="en-US" dirty="0" smtClean="0"/>
              <a:t>ideas – dropping sterotypes and turf at the door, hitting the reset button -- </a:t>
            </a:r>
            <a:r>
              <a:rPr lang="en-US" dirty="0"/>
              <a:t>to shift the collective system and partner together</a:t>
            </a:r>
          </a:p>
          <a:p>
            <a:r>
              <a:rPr lang="en-US" b="1" dirty="0" smtClean="0"/>
              <a:t>Launched new regional planning process</a:t>
            </a:r>
            <a:r>
              <a:rPr lang="en-US" dirty="0" smtClean="0"/>
              <a:t> (7 regions) to focus on talent shortages in regions and data analysis of critical career pathways in region</a:t>
            </a:r>
          </a:p>
          <a:p>
            <a:r>
              <a:rPr lang="en-US" b="1" dirty="0" smtClean="0"/>
              <a:t>Completed procurement of One Stop Career Center operators</a:t>
            </a:r>
            <a:r>
              <a:rPr lang="en-US" dirty="0" smtClean="0"/>
              <a:t>, now 29 Centers statewide</a:t>
            </a:r>
          </a:p>
          <a:p>
            <a:r>
              <a:rPr lang="en-US" b="1" dirty="0" smtClean="0"/>
              <a:t>16 Signed Umbrella MOUs</a:t>
            </a:r>
            <a:r>
              <a:rPr lang="en-US" dirty="0" smtClean="0"/>
              <a:t> focused on WIOA priority populations (shared resources and infrastructure)</a:t>
            </a:r>
          </a:p>
          <a:p>
            <a:r>
              <a:rPr lang="en-US" b="1" dirty="0" smtClean="0"/>
              <a:t>Re-designed adult education (Title II) procurement process</a:t>
            </a:r>
            <a:r>
              <a:rPr lang="en-US" dirty="0" smtClean="0"/>
              <a:t> focused on career pathway vision and partnership across systems</a:t>
            </a:r>
          </a:p>
          <a:p>
            <a:r>
              <a:rPr lang="en-US" b="1" dirty="0" smtClean="0"/>
              <a:t>NEW, nationally recognized partnership between Department of Transitional Assistance and One Stop Career Centers</a:t>
            </a:r>
            <a:r>
              <a:rPr lang="en-US" dirty="0" smtClean="0"/>
              <a:t> serving 1,440 customers since May, 2017 462 in FY17 and 978 to date in FY18</a:t>
            </a:r>
            <a:endParaRPr lang="en-US" dirty="0"/>
          </a:p>
          <a:p>
            <a:r>
              <a:rPr lang="en-US" b="1" dirty="0" smtClean="0"/>
              <a:t>NEW pilots and integrated services </a:t>
            </a:r>
            <a:r>
              <a:rPr lang="en-US" dirty="0" smtClean="0"/>
              <a:t>with UI, Career Centers, SCEP, adult education, TANF/SNAP, and Vocational Rehabilitation for adults and youth.</a:t>
            </a:r>
          </a:p>
          <a:p>
            <a:r>
              <a:rPr lang="en-US" b="1" dirty="0" smtClean="0"/>
              <a:t>NEW data metrics and data sharing agreements</a:t>
            </a:r>
            <a:r>
              <a:rPr lang="en-US" dirty="0" smtClean="0"/>
              <a:t> to evaluate employment and wage impacts across WIOA partners</a:t>
            </a:r>
          </a:p>
          <a:p>
            <a:r>
              <a:rPr lang="en-US" b="1" dirty="0" smtClean="0"/>
              <a:t>NEW automated integrated registration process </a:t>
            </a:r>
            <a:r>
              <a:rPr lang="en-US" dirty="0" smtClean="0"/>
              <a:t>partners working together to develop automate process that will provide customers and staff with a dashboard of services for both job seeker and business customers</a:t>
            </a:r>
            <a:endParaRPr lang="en-US" b="1" dirty="0" smtClean="0"/>
          </a:p>
        </p:txBody>
      </p:sp>
    </p:spTree>
    <p:extLst>
      <p:ext uri="{BB962C8B-B14F-4D97-AF65-F5344CB8AC3E}">
        <p14:creationId xmlns:p14="http://schemas.microsoft.com/office/powerpoint/2010/main" val="195584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TotalTime>
  <Words>3019</Words>
  <Application>Microsoft Office PowerPoint</Application>
  <PresentationFormat>On-screen Show (4:3)</PresentationFormat>
  <Paragraphs>467</Paragraphs>
  <Slides>39</Slides>
  <Notes>11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39</vt:i4>
      </vt:variant>
    </vt:vector>
  </HeadingPairs>
  <TitlesOfParts>
    <vt:vector size="60" baseType="lpstr">
      <vt:lpstr>MS PGothic</vt:lpstr>
      <vt:lpstr>MS PGothic</vt:lpstr>
      <vt:lpstr>Arial</vt:lpstr>
      <vt:lpstr>Arial (Body)</vt:lpstr>
      <vt:lpstr>Arial Bold</vt:lpstr>
      <vt:lpstr>Arial Narrow</vt:lpstr>
      <vt:lpstr>BrowalliaUPC</vt:lpstr>
      <vt:lpstr>Calibri</vt:lpstr>
      <vt:lpstr>Calibri (Body)</vt:lpstr>
      <vt:lpstr>Calibri Light</vt:lpstr>
      <vt:lpstr>Calisto MT</vt:lpstr>
      <vt:lpstr>Georgia</vt:lpstr>
      <vt:lpstr>Noto Sans Symbols</vt:lpstr>
      <vt:lpstr>Segoe UI Semibold</vt:lpstr>
      <vt:lpstr>Times New Roman</vt:lpstr>
      <vt:lpstr>Trebuchet MS</vt:lpstr>
      <vt:lpstr>Trebuchet MS Bold</vt:lpstr>
      <vt:lpstr>Verdana</vt:lpstr>
      <vt:lpstr>Wingdings</vt:lpstr>
      <vt:lpstr>游ゴシック</vt:lpstr>
      <vt:lpstr>Office Theme</vt:lpstr>
      <vt:lpstr>PowerPoint Presentation</vt:lpstr>
      <vt:lpstr>PowerPoint Presentation</vt:lpstr>
      <vt:lpstr>PowerPoint Presentation</vt:lpstr>
      <vt:lpstr>Back in 2016…. Overwhelm mode….where to start?</vt:lpstr>
      <vt:lpstr>ITS  ALL  ABOUT  THE  TEAM</vt:lpstr>
      <vt:lpstr>HOW DID WE GET HERE FROM THERE</vt:lpstr>
      <vt:lpstr>ONE VISION FOR MA WORKFORCE PARTNERS:</vt:lpstr>
      <vt:lpstr>STATE VISION: BREAK IT DOWN</vt:lpstr>
      <vt:lpstr>WHAT HAS HAPPENED?</vt:lpstr>
      <vt:lpstr>PowerPoint Presentation</vt:lpstr>
      <vt:lpstr>REGIONAL PLANNING</vt:lpstr>
      <vt:lpstr>CUSTOMER-CENTERED DESIGN/MOUs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Motivational Interviewing (MI):  A Very Brief Overview  </vt:lpstr>
      <vt:lpstr>PowerPoint Presentation</vt:lpstr>
      <vt:lpstr> A Little Background on MI…. </vt:lpstr>
      <vt:lpstr>Applicability of MI</vt:lpstr>
      <vt:lpstr>MI Philosophy</vt:lpstr>
      <vt:lpstr>A Definition of MI </vt:lpstr>
      <vt:lpstr>Two Aspects of MI</vt:lpstr>
      <vt:lpstr>Three Key Concepts of MI: People and the Nature of Change</vt:lpstr>
      <vt:lpstr>Acceptance</vt:lpstr>
      <vt:lpstr>A Taste of MI Skills: Affirmations</vt:lpstr>
      <vt:lpstr>Partnership </vt:lpstr>
      <vt:lpstr> Ask Permission:   1. Evoke:  “Would it be OK if I share some information with you?”     2. Offer:  Share 1 or 2 facts or suggestions. These are true facts and    not value statements or commands, and as applicable to the person as possible.              3. Evoke: “What do you think about that?”     “How does that fit into your life?” </vt:lpstr>
      <vt:lpstr>Compassion</vt:lpstr>
      <vt:lpstr>A Taste of MI Skills: Reflection</vt:lpstr>
      <vt:lpstr>Evocation</vt:lpstr>
      <vt:lpstr>A Taste Of MI Skills: Open Ended Questions</vt:lpstr>
      <vt:lpstr>Why Integrate MI into our Practice? </vt:lpstr>
      <vt:lpstr>Developing an MI Practice is a Commitment!</vt:lpstr>
      <vt:lpstr>PowerPoint Presentation</vt:lpstr>
    </vt:vector>
  </TitlesOfParts>
  <Company>EOLWD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Pinkham, Laurie (EOL)</dc:creator>
  <cp:lastModifiedBy>Administrator</cp:lastModifiedBy>
  <cp:revision>17</cp:revision>
  <dcterms:created xsi:type="dcterms:W3CDTF">2018-01-02T14:43:05Z</dcterms:created>
  <dcterms:modified xsi:type="dcterms:W3CDTF">2018-01-08T13:04:45Z</dcterms:modified>
</cp:coreProperties>
</file>