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64" r:id="rId4"/>
    <p:sldId id="266" r:id="rId5"/>
    <p:sldId id="263" r:id="rId6"/>
    <p:sldId id="258" r:id="rId7"/>
    <p:sldId id="260" r:id="rId8"/>
    <p:sldId id="267" r:id="rId9"/>
    <p:sldId id="268" r:id="rId10"/>
    <p:sldId id="27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488" autoAdjust="0"/>
  </p:normalViewPr>
  <p:slideViewPr>
    <p:cSldViewPr>
      <p:cViewPr>
        <p:scale>
          <a:sx n="200" d="100"/>
          <a:sy n="200" d="100"/>
        </p:scale>
        <p:origin x="3318" y="46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3F1F-D61E-45DF-9028-308116AFAE2C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B74B-4BD6-4232-B916-163E2E5C4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4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3F1F-D61E-45DF-9028-308116AFAE2C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B74B-4BD6-4232-B916-163E2E5C4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7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3F1F-D61E-45DF-9028-308116AFAE2C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B74B-4BD6-4232-B916-163E2E5C4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5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3F1F-D61E-45DF-9028-308116AFAE2C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B74B-4BD6-4232-B916-163E2E5C4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5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3F1F-D61E-45DF-9028-308116AFAE2C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B74B-4BD6-4232-B916-163E2E5C4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3F1F-D61E-45DF-9028-308116AFAE2C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B74B-4BD6-4232-B916-163E2E5C4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8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3F1F-D61E-45DF-9028-308116AFAE2C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B74B-4BD6-4232-B916-163E2E5C4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3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3F1F-D61E-45DF-9028-308116AFAE2C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B74B-4BD6-4232-B916-163E2E5C4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7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3F1F-D61E-45DF-9028-308116AFAE2C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B74B-4BD6-4232-B916-163E2E5C4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0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3F1F-D61E-45DF-9028-308116AFAE2C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B74B-4BD6-4232-B916-163E2E5C4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9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33F1F-D61E-45DF-9028-308116AFAE2C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B74B-4BD6-4232-B916-163E2E5C4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8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3F1F-D61E-45DF-9028-308116AFAE2C}" type="datetimeFigureOut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9B74B-4BD6-4232-B916-163E2E5C49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6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5699562" cy="44672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18762" y="5896252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Title Sheet</a:t>
            </a:r>
            <a:endParaRPr lang="en-US" sz="1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R:\Dept\FACMGM\DMH LOGO\DMH L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5076631"/>
            <a:ext cx="2514600" cy="6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410200" y="50292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56400" y="5721254"/>
            <a:ext cx="0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0" y="5721254"/>
            <a:ext cx="10886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410200" y="5746394"/>
            <a:ext cx="3733800" cy="2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63857" y="5773579"/>
            <a:ext cx="725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Drawing #:</a:t>
            </a:r>
            <a:endParaRPr lang="en-US" sz="9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410200" y="5029200"/>
            <a:ext cx="373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14229" y="62043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82000" y="6019800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56400" y="609599"/>
            <a:ext cx="2067362" cy="25160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u="sng" dirty="0" smtClean="0"/>
              <a:t>List of Drawings</a:t>
            </a:r>
          </a:p>
          <a:p>
            <a:r>
              <a:rPr lang="en-US" sz="1050" dirty="0" smtClean="0"/>
              <a:t> </a:t>
            </a:r>
            <a:endParaRPr lang="en-US" sz="1050" dirty="0"/>
          </a:p>
          <a:p>
            <a:r>
              <a:rPr lang="en-US" sz="1050" dirty="0" smtClean="0"/>
              <a:t>1     Title Sheet</a:t>
            </a:r>
          </a:p>
          <a:p>
            <a:pPr marL="228600" indent="-228600">
              <a:buAutoNum type="arabicPlain" startAt="2"/>
            </a:pPr>
            <a:r>
              <a:rPr lang="en-US" sz="1050" dirty="0" smtClean="0"/>
              <a:t>Site  Plans</a:t>
            </a:r>
          </a:p>
          <a:p>
            <a:pPr marL="228600" indent="-228600">
              <a:buAutoNum type="arabicPlain" startAt="2"/>
            </a:pPr>
            <a:r>
              <a:rPr lang="en-US" sz="1050" dirty="0" smtClean="0"/>
              <a:t>C4 Floor Layout</a:t>
            </a:r>
          </a:p>
          <a:p>
            <a:pPr marL="228600" indent="-228600">
              <a:buAutoNum type="arabicPlain" startAt="2"/>
            </a:pPr>
            <a:r>
              <a:rPr lang="en-US" sz="1050" dirty="0" smtClean="0"/>
              <a:t>Demolition Plan (typical)</a:t>
            </a:r>
          </a:p>
          <a:p>
            <a:pPr marL="228600" indent="-228600">
              <a:buAutoNum type="arabicPlain" startAt="2"/>
            </a:pPr>
            <a:r>
              <a:rPr lang="en-US" sz="1050" dirty="0" smtClean="0"/>
              <a:t>New Construction Plan (Typical)</a:t>
            </a:r>
          </a:p>
          <a:p>
            <a:pPr marL="228600" indent="-228600">
              <a:buAutoNum type="arabicPlain" startAt="2"/>
            </a:pPr>
            <a:r>
              <a:rPr lang="en-US" sz="1050" dirty="0" smtClean="0"/>
              <a:t>Typical Wall Construction Details</a:t>
            </a:r>
          </a:p>
          <a:p>
            <a:pPr marL="228600" indent="-228600">
              <a:buAutoNum type="arabicPlain" startAt="2"/>
            </a:pPr>
            <a:r>
              <a:rPr lang="en-US" sz="1050" dirty="0" smtClean="0"/>
              <a:t>Typical Wall Accessories Plan</a:t>
            </a:r>
          </a:p>
          <a:p>
            <a:pPr marL="228600" indent="-228600">
              <a:buAutoNum type="arabicPlain" startAt="2"/>
            </a:pPr>
            <a:r>
              <a:rPr lang="en-US" sz="1050" dirty="0" smtClean="0"/>
              <a:t>Typical Electrical Plan</a:t>
            </a:r>
          </a:p>
          <a:p>
            <a:pPr marL="228600" indent="-228600">
              <a:buAutoNum type="arabicPlain" startAt="2"/>
            </a:pPr>
            <a:r>
              <a:rPr lang="en-US" sz="1050" dirty="0" smtClean="0"/>
              <a:t>Miscellaneous  Details</a:t>
            </a:r>
          </a:p>
          <a:p>
            <a:pPr marL="228600" indent="-228600">
              <a:buAutoNum type="arabicPlain" startAt="2"/>
            </a:pPr>
            <a:r>
              <a:rPr lang="en-US" sz="1050" dirty="0" smtClean="0"/>
              <a:t>C5 Floor Layout</a:t>
            </a:r>
          </a:p>
          <a:p>
            <a:pPr marL="228600" indent="-228600">
              <a:buAutoNum type="arabicPlain" startAt="2"/>
            </a:pPr>
            <a:endParaRPr lang="en-US" sz="105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56400" y="6304594"/>
            <a:ext cx="162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819400" y="1981200"/>
            <a:ext cx="18288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76800" y="1786844"/>
            <a:ext cx="1066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TEWKSBURY HOSPITAL</a:t>
            </a:r>
            <a:endParaRPr lang="en-US" sz="11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648200" y="2002287"/>
            <a:ext cx="228600" cy="1313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76800" y="2748646"/>
            <a:ext cx="1066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SAUNDERS BUILDING </a:t>
            </a:r>
            <a:endParaRPr lang="en-US" sz="11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810000" y="2946057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56400" y="6275339"/>
            <a:ext cx="1701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DMH Project No: 2019-106</a:t>
            </a:r>
            <a:endParaRPr lang="en-US" sz="10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756400" y="6477000"/>
            <a:ext cx="1607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0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62709" y="-871152"/>
            <a:ext cx="4667250" cy="67715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2600" y="5943600"/>
            <a:ext cx="148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C5 Floor Layout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5105400" y="2209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1200" y="2252662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0" y="2285999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2209800"/>
            <a:ext cx="381000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2062" y="4114800"/>
            <a:ext cx="381000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0" y="4114800"/>
            <a:ext cx="381000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43262" y="3629025"/>
            <a:ext cx="642938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2214560"/>
            <a:ext cx="381000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0" y="2252662"/>
            <a:ext cx="381000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76650" y="2228847"/>
            <a:ext cx="209550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4105275"/>
            <a:ext cx="261937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33850" y="2381247"/>
            <a:ext cx="209550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71887" y="4114800"/>
            <a:ext cx="214313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19587" y="4121944"/>
            <a:ext cx="261937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58528" y="4114800"/>
            <a:ext cx="218271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24600" y="3810000"/>
            <a:ext cx="533400" cy="550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10400" y="3188490"/>
            <a:ext cx="304800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38400" y="2895600"/>
            <a:ext cx="64293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07530" y="2890837"/>
            <a:ext cx="64293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40866" y="4121944"/>
            <a:ext cx="214313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58087" y="1533134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Room #061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5014912" y="1533134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Room #060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5676900" y="1533134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Room #056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91828" y="3000282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Room #035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5050630" y="3012281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Room #034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710237" y="3012281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Room #040</a:t>
            </a:r>
            <a:endParaRPr lang="en-US" sz="1000" dirty="0"/>
          </a:p>
        </p:txBody>
      </p:sp>
      <p:sp>
        <p:nvSpPr>
          <p:cNvPr id="24" name="Rectangle 23"/>
          <p:cNvSpPr/>
          <p:nvPr/>
        </p:nvSpPr>
        <p:spPr>
          <a:xfrm>
            <a:off x="1388268" y="4572000"/>
            <a:ext cx="3319463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09800" y="49530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53340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Rectangle 2047"/>
          <p:cNvSpPr/>
          <p:nvPr/>
        </p:nvSpPr>
        <p:spPr>
          <a:xfrm>
            <a:off x="7086600" y="16002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39000" y="2181255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10200" y="5029200"/>
            <a:ext cx="373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2048"/>
          <p:cNvSpPr/>
          <p:nvPr/>
        </p:nvSpPr>
        <p:spPr>
          <a:xfrm>
            <a:off x="2514600" y="1428690"/>
            <a:ext cx="304800" cy="17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129212" y="1428690"/>
            <a:ext cx="304800" cy="17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72387" y="1428600"/>
            <a:ext cx="304800" cy="17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791200" y="1418985"/>
            <a:ext cx="304800" cy="17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29123" y="3352800"/>
            <a:ext cx="348063" cy="192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105400" y="3352800"/>
            <a:ext cx="328611" cy="215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61736" y="1414042"/>
            <a:ext cx="348063" cy="17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581774" y="1414042"/>
            <a:ext cx="348063" cy="17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362698" y="838200"/>
            <a:ext cx="419102" cy="17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336703" y="2481262"/>
            <a:ext cx="419102" cy="17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2050"/>
          <p:cNvSpPr/>
          <p:nvPr/>
        </p:nvSpPr>
        <p:spPr>
          <a:xfrm>
            <a:off x="4319587" y="3810000"/>
            <a:ext cx="147161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Rectangle 2051"/>
          <p:cNvSpPr/>
          <p:nvPr/>
        </p:nvSpPr>
        <p:spPr>
          <a:xfrm>
            <a:off x="2438400" y="3886200"/>
            <a:ext cx="1785937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 descr="R:\Dept\FACMGM\DMH LOGO\DMH L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5076631"/>
            <a:ext cx="2514600" cy="6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Connector 51"/>
          <p:cNvCxnSpPr/>
          <p:nvPr/>
        </p:nvCxnSpPr>
        <p:spPr>
          <a:xfrm>
            <a:off x="5410200" y="50292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56400" y="5721254"/>
            <a:ext cx="0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382000" y="5721254"/>
            <a:ext cx="10886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410200" y="5746394"/>
            <a:ext cx="3733800" cy="2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914400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363857" y="5773579"/>
            <a:ext cx="725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Drawing #:</a:t>
            </a:r>
            <a:endParaRPr lang="en-US" sz="900" dirty="0"/>
          </a:p>
        </p:txBody>
      </p:sp>
      <p:sp>
        <p:nvSpPr>
          <p:cNvPr id="58" name="TextBox 57"/>
          <p:cNvSpPr txBox="1"/>
          <p:nvPr/>
        </p:nvSpPr>
        <p:spPr>
          <a:xfrm>
            <a:off x="8614229" y="62043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756400" y="6304594"/>
            <a:ext cx="162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angle 2052"/>
          <p:cNvSpPr/>
          <p:nvPr/>
        </p:nvSpPr>
        <p:spPr>
          <a:xfrm>
            <a:off x="3564731" y="2366962"/>
            <a:ext cx="111919" cy="157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756400" y="6275339"/>
            <a:ext cx="1701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DMH Project No: 2019-106</a:t>
            </a:r>
            <a:endParaRPr lang="en-US" sz="10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6756400" y="6477000"/>
            <a:ext cx="1607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2053"/>
          <p:cNvSpPr txBox="1"/>
          <p:nvPr/>
        </p:nvSpPr>
        <p:spPr>
          <a:xfrm>
            <a:off x="2743200" y="4224337"/>
            <a:ext cx="218202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Note: Rooms 061, 060, 056, 035, 034, and 040 are the rooms where the work will occur.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171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295399"/>
            <a:ext cx="4298661" cy="370321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14" y="915683"/>
            <a:ext cx="3505200" cy="346307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77100" y="5892842"/>
            <a:ext cx="9344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</a:t>
            </a:r>
            <a:r>
              <a:rPr lang="en-US" sz="1050" b="1" dirty="0" smtClean="0"/>
              <a:t>ite Plan</a:t>
            </a:r>
            <a:endParaRPr lang="en-US" sz="105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34200" y="1695310"/>
            <a:ext cx="451726" cy="11482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965043" y="1542910"/>
            <a:ext cx="435405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00448" y="1542910"/>
            <a:ext cx="419100" cy="1104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385926" y="2647218"/>
            <a:ext cx="467186" cy="1962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R:\Dept\FACMGM\DMH LOGO\DMH L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5076631"/>
            <a:ext cx="2514600" cy="6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5410200" y="50292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56400" y="5721254"/>
            <a:ext cx="0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382000" y="5721254"/>
            <a:ext cx="10886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410200" y="5746394"/>
            <a:ext cx="3733800" cy="2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63857" y="5773579"/>
            <a:ext cx="725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Drawing #:</a:t>
            </a:r>
            <a:endParaRPr lang="en-US" sz="9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410200" y="5029200"/>
            <a:ext cx="373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14229" y="62043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82000" y="6019800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76400" y="5257800"/>
            <a:ext cx="281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Aerial </a:t>
            </a:r>
            <a:r>
              <a:rPr lang="en-US" sz="1100" dirty="0" smtClean="0"/>
              <a:t>photograph</a:t>
            </a:r>
            <a:r>
              <a:rPr lang="en-US" sz="1050" dirty="0" smtClean="0"/>
              <a:t> of the Saunders Building</a:t>
            </a:r>
            <a:endParaRPr lang="en-US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5878286" y="4495800"/>
            <a:ext cx="23513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Location of “C” wing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7609998" y="1066800"/>
            <a:ext cx="10042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 Wing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385926" y="1295399"/>
            <a:ext cx="224072" cy="8474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56400" y="6304594"/>
            <a:ext cx="162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56400" y="6477000"/>
            <a:ext cx="1607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09228" y="6262008"/>
            <a:ext cx="1701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DMH Project No: 2019-106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933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62709" y="-871152"/>
            <a:ext cx="4667250" cy="67715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2600" y="5943600"/>
            <a:ext cx="148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C4 Floor Layout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5105400" y="2209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1200" y="2252662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0" y="2285999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2209800"/>
            <a:ext cx="381000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2062" y="4114800"/>
            <a:ext cx="381000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15000" y="4114800"/>
            <a:ext cx="381000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43262" y="3629025"/>
            <a:ext cx="642938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2214560"/>
            <a:ext cx="381000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0" y="2252662"/>
            <a:ext cx="381000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76650" y="2228847"/>
            <a:ext cx="209550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4105275"/>
            <a:ext cx="261937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33850" y="2381247"/>
            <a:ext cx="209550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71887" y="4114800"/>
            <a:ext cx="214313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19587" y="4121944"/>
            <a:ext cx="261937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58528" y="4114800"/>
            <a:ext cx="218271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24600" y="3810000"/>
            <a:ext cx="533400" cy="550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10400" y="3188490"/>
            <a:ext cx="304800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38400" y="2895600"/>
            <a:ext cx="64293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07530" y="2890837"/>
            <a:ext cx="64293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40866" y="4121944"/>
            <a:ext cx="214313" cy="271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58087" y="1533134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Room #061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5014912" y="1533134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Room #060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5676900" y="1533134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Room #056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91828" y="3000282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Room #035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5050630" y="3012281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Room #034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710237" y="3012281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Room #040</a:t>
            </a:r>
            <a:endParaRPr lang="en-US" sz="1000" dirty="0"/>
          </a:p>
        </p:txBody>
      </p:sp>
      <p:sp>
        <p:nvSpPr>
          <p:cNvPr id="24" name="Rectangle 23"/>
          <p:cNvSpPr/>
          <p:nvPr/>
        </p:nvSpPr>
        <p:spPr>
          <a:xfrm>
            <a:off x="1388268" y="4572000"/>
            <a:ext cx="3319463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09800" y="49530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05600" y="53340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Rectangle 2047"/>
          <p:cNvSpPr/>
          <p:nvPr/>
        </p:nvSpPr>
        <p:spPr>
          <a:xfrm>
            <a:off x="7086600" y="16002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39000" y="2181255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10200" y="5029200"/>
            <a:ext cx="373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2048"/>
          <p:cNvSpPr/>
          <p:nvPr/>
        </p:nvSpPr>
        <p:spPr>
          <a:xfrm>
            <a:off x="2514600" y="1428690"/>
            <a:ext cx="304800" cy="17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129212" y="1428690"/>
            <a:ext cx="304800" cy="17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72387" y="1428600"/>
            <a:ext cx="304800" cy="17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791200" y="1418985"/>
            <a:ext cx="304800" cy="17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29123" y="3352800"/>
            <a:ext cx="348063" cy="192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105400" y="3352800"/>
            <a:ext cx="328611" cy="215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61736" y="1414042"/>
            <a:ext cx="348063" cy="17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581774" y="1414042"/>
            <a:ext cx="348063" cy="17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362698" y="838200"/>
            <a:ext cx="419102" cy="17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336703" y="2481262"/>
            <a:ext cx="419102" cy="17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2050"/>
          <p:cNvSpPr/>
          <p:nvPr/>
        </p:nvSpPr>
        <p:spPr>
          <a:xfrm>
            <a:off x="4319587" y="3810000"/>
            <a:ext cx="147161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Rectangle 2051"/>
          <p:cNvSpPr/>
          <p:nvPr/>
        </p:nvSpPr>
        <p:spPr>
          <a:xfrm>
            <a:off x="2438400" y="3886200"/>
            <a:ext cx="1785937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 descr="R:\Dept\FACMGM\DMH LOGO\DMH L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5076631"/>
            <a:ext cx="2514600" cy="6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Connector 51"/>
          <p:cNvCxnSpPr/>
          <p:nvPr/>
        </p:nvCxnSpPr>
        <p:spPr>
          <a:xfrm>
            <a:off x="5410200" y="50292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756400" y="5721254"/>
            <a:ext cx="0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382000" y="5721254"/>
            <a:ext cx="10886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410200" y="5746394"/>
            <a:ext cx="3733800" cy="2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914400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363857" y="5773579"/>
            <a:ext cx="725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Drawing #:</a:t>
            </a:r>
            <a:endParaRPr lang="en-US" sz="900" dirty="0"/>
          </a:p>
        </p:txBody>
      </p:sp>
      <p:sp>
        <p:nvSpPr>
          <p:cNvPr id="58" name="TextBox 57"/>
          <p:cNvSpPr txBox="1"/>
          <p:nvPr/>
        </p:nvSpPr>
        <p:spPr>
          <a:xfrm>
            <a:off x="8614229" y="62043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756400" y="6304594"/>
            <a:ext cx="162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angle 2052"/>
          <p:cNvSpPr/>
          <p:nvPr/>
        </p:nvSpPr>
        <p:spPr>
          <a:xfrm>
            <a:off x="3564731" y="2366962"/>
            <a:ext cx="111919" cy="157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756400" y="6275339"/>
            <a:ext cx="1701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DMH Project No: 2019-106</a:t>
            </a:r>
            <a:endParaRPr lang="en-US" sz="10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6756400" y="6477000"/>
            <a:ext cx="1607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2053"/>
          <p:cNvSpPr txBox="1"/>
          <p:nvPr/>
        </p:nvSpPr>
        <p:spPr>
          <a:xfrm>
            <a:off x="2743200" y="4224337"/>
            <a:ext cx="218202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Note: Rooms 061, 060, 056, 035, 034, and 040 are the rooms where the work will occur.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763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8619"/>
            <a:ext cx="5333999" cy="450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74543" y="5888995"/>
            <a:ext cx="1607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Typical Demolition Plan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>
          <a:xfrm flipH="1">
            <a:off x="2914622" y="1752600"/>
            <a:ext cx="125733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2905115" y="3252561"/>
            <a:ext cx="125733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2886057" y="2732312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10200" y="5029200"/>
            <a:ext cx="373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10200" y="50292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410200" y="5746394"/>
            <a:ext cx="3733800" cy="2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56400" y="5721254"/>
            <a:ext cx="0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87443" y="5746394"/>
            <a:ext cx="5443" cy="11116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TextBox 1041"/>
          <p:cNvSpPr txBox="1"/>
          <p:nvPr/>
        </p:nvSpPr>
        <p:spPr>
          <a:xfrm>
            <a:off x="8614229" y="62043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43" name="TextBox 1042"/>
          <p:cNvSpPr txBox="1"/>
          <p:nvPr/>
        </p:nvSpPr>
        <p:spPr>
          <a:xfrm>
            <a:off x="8363857" y="5773579"/>
            <a:ext cx="725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Drawing #:</a:t>
            </a:r>
            <a:endParaRPr lang="en-US" sz="900" dirty="0"/>
          </a:p>
        </p:txBody>
      </p:sp>
      <p:cxnSp>
        <p:nvCxnSpPr>
          <p:cNvPr id="1045" name="Straight Connector 1044"/>
          <p:cNvCxnSpPr>
            <a:stCxn id="3" idx="3"/>
          </p:cNvCxnSpPr>
          <p:nvPr/>
        </p:nvCxnSpPr>
        <p:spPr>
          <a:xfrm>
            <a:off x="8382000" y="6019800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R:\Dept\FACMGM\DMH LOGO\DMH L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5076631"/>
            <a:ext cx="2514600" cy="6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Rectangle 5134"/>
          <p:cNvSpPr/>
          <p:nvPr/>
        </p:nvSpPr>
        <p:spPr>
          <a:xfrm>
            <a:off x="3581400" y="990600"/>
            <a:ext cx="533400" cy="1524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6" name="Rectangle 5135"/>
          <p:cNvSpPr/>
          <p:nvPr/>
        </p:nvSpPr>
        <p:spPr>
          <a:xfrm>
            <a:off x="2978452" y="1247775"/>
            <a:ext cx="61904" cy="1143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791260" y="4343400"/>
            <a:ext cx="145748" cy="1143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6"/>
          <p:cNvSpPr/>
          <p:nvPr/>
        </p:nvSpPr>
        <p:spPr>
          <a:xfrm>
            <a:off x="2943207" y="533400"/>
            <a:ext cx="1171593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39" name="Straight Arrow Connector 5138"/>
          <p:cNvCxnSpPr>
            <a:stCxn id="5142" idx="3"/>
          </p:cNvCxnSpPr>
          <p:nvPr/>
        </p:nvCxnSpPr>
        <p:spPr>
          <a:xfrm>
            <a:off x="3695682" y="441067"/>
            <a:ext cx="323868" cy="5495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2" name="TextBox 5141"/>
          <p:cNvSpPr txBox="1"/>
          <p:nvPr/>
        </p:nvSpPr>
        <p:spPr>
          <a:xfrm>
            <a:off x="1828800" y="164068"/>
            <a:ext cx="1866882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Remove existing  tile &amp; CMU needed for installation of new door frame</a:t>
            </a:r>
            <a:endParaRPr lang="en-US" sz="1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1371600" y="1504302"/>
            <a:ext cx="149253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Remove existing  tile needed for installation of new wall</a:t>
            </a:r>
            <a:endParaRPr lang="en-US" sz="1000" dirty="0"/>
          </a:p>
        </p:txBody>
      </p:sp>
      <p:cxnSp>
        <p:nvCxnSpPr>
          <p:cNvPr id="5147" name="Straight Arrow Connector 5146"/>
          <p:cNvCxnSpPr/>
          <p:nvPr/>
        </p:nvCxnSpPr>
        <p:spPr>
          <a:xfrm flipV="1">
            <a:off x="2886057" y="1362075"/>
            <a:ext cx="123347" cy="3143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339262" y="3286868"/>
            <a:ext cx="149253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Remove existing  heating </a:t>
            </a:r>
            <a:r>
              <a:rPr lang="en-US" sz="1000" dirty="0" smtClean="0"/>
              <a:t>system</a:t>
            </a:r>
            <a:r>
              <a:rPr lang="en-US" sz="1050" dirty="0" smtClean="0"/>
              <a:t> needed for installation of new wall</a:t>
            </a:r>
            <a:endParaRPr lang="en-US" sz="1050" dirty="0"/>
          </a:p>
        </p:txBody>
      </p:sp>
      <p:cxnSp>
        <p:nvCxnSpPr>
          <p:cNvPr id="5149" name="Straight Arrow Connector 5148"/>
          <p:cNvCxnSpPr>
            <a:endCxn id="113" idx="0"/>
          </p:cNvCxnSpPr>
          <p:nvPr/>
        </p:nvCxnSpPr>
        <p:spPr>
          <a:xfrm>
            <a:off x="2085529" y="4051510"/>
            <a:ext cx="778605" cy="29189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3276601" y="2351900"/>
            <a:ext cx="10668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Remove existing  light fixtures and smoke detector</a:t>
            </a:r>
            <a:endParaRPr lang="en-US" sz="1000" dirty="0"/>
          </a:p>
        </p:txBody>
      </p:sp>
      <p:cxnSp>
        <p:nvCxnSpPr>
          <p:cNvPr id="97" name="Straight Arrow Connector 96"/>
          <p:cNvCxnSpPr/>
          <p:nvPr/>
        </p:nvCxnSpPr>
        <p:spPr>
          <a:xfrm flipH="1" flipV="1">
            <a:off x="3040356" y="2058300"/>
            <a:ext cx="236245" cy="57059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31" idx="1"/>
          </p:cNvCxnSpPr>
          <p:nvPr/>
        </p:nvCxnSpPr>
        <p:spPr>
          <a:xfrm flipH="1">
            <a:off x="3009884" y="2628899"/>
            <a:ext cx="266717" cy="15240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1" idx="1"/>
          </p:cNvCxnSpPr>
          <p:nvPr/>
        </p:nvCxnSpPr>
        <p:spPr>
          <a:xfrm flipH="1">
            <a:off x="3040355" y="2628899"/>
            <a:ext cx="236246" cy="62366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904875" y="5094772"/>
            <a:ext cx="2933700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Legend</a:t>
            </a:r>
          </a:p>
          <a:p>
            <a:r>
              <a:rPr lang="en-US" sz="1000" b="1" dirty="0" smtClean="0"/>
              <a:t>              smoke detector</a:t>
            </a:r>
          </a:p>
          <a:p>
            <a:endParaRPr lang="en-US" sz="1000" b="1" dirty="0"/>
          </a:p>
          <a:p>
            <a:r>
              <a:rPr lang="en-US" sz="1000" b="1" dirty="0"/>
              <a:t> </a:t>
            </a:r>
            <a:r>
              <a:rPr lang="en-US" sz="1000" b="1" dirty="0" smtClean="0"/>
              <a:t>             1’ x 4’ lighting fixture</a:t>
            </a:r>
          </a:p>
          <a:p>
            <a:endParaRPr lang="en-US" sz="1000" b="1" dirty="0"/>
          </a:p>
          <a:p>
            <a:r>
              <a:rPr lang="en-US" sz="1000" b="1" dirty="0" smtClean="0"/>
              <a:t>              heating unit</a:t>
            </a:r>
          </a:p>
          <a:p>
            <a:endParaRPr lang="en-US" sz="1000" b="1" dirty="0"/>
          </a:p>
          <a:p>
            <a:r>
              <a:rPr lang="en-US" sz="1000" b="1" dirty="0" smtClean="0"/>
              <a:t>              mullion in window glass</a:t>
            </a:r>
            <a:endParaRPr lang="en-US" sz="1000" b="1" dirty="0"/>
          </a:p>
          <a:p>
            <a:r>
              <a:rPr lang="en-US" sz="1000" b="1" dirty="0" smtClean="0"/>
              <a:t>        </a:t>
            </a:r>
            <a:endParaRPr lang="en-US" sz="1000" b="1" dirty="0"/>
          </a:p>
        </p:txBody>
      </p:sp>
      <p:sp>
        <p:nvSpPr>
          <p:cNvPr id="141" name="Flowchart: Connector 140"/>
          <p:cNvSpPr/>
          <p:nvPr/>
        </p:nvSpPr>
        <p:spPr>
          <a:xfrm>
            <a:off x="1066800" y="5341792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123950" y="6247641"/>
            <a:ext cx="57150" cy="96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66800" y="5974443"/>
            <a:ext cx="152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1057275" y="6019800"/>
            <a:ext cx="152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 flipH="1">
            <a:off x="1083941" y="5566736"/>
            <a:ext cx="125733" cy="2068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Connector 151"/>
          <p:cNvCxnSpPr/>
          <p:nvPr/>
        </p:nvCxnSpPr>
        <p:spPr>
          <a:xfrm>
            <a:off x="6756400" y="6304594"/>
            <a:ext cx="162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486400" y="647700"/>
            <a:ext cx="2514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/>
              <a:t>DEMOLITION NOTES</a:t>
            </a:r>
          </a:p>
          <a:p>
            <a:endParaRPr lang="en-US" sz="1000" b="1" u="sng" dirty="0"/>
          </a:p>
          <a:p>
            <a:pPr marL="228600" indent="-228600">
              <a:buAutoNum type="arabicPeriod"/>
            </a:pPr>
            <a:r>
              <a:rPr lang="en-US" sz="1000" dirty="0" smtClean="0"/>
              <a:t>Cut existing tile and  CMU at new door frame locations to inside dimension of  frame.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Cut interior and corridor tile back to  edge of frame.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Cut existing interior title at proposed connection to new wall assembly.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Remove and properly store existing fixtures and smoke detectors.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Disconnect heating unit and remove required components to allow new wall assembly to be flush with existing window mullion.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Remove existing lighting wall switch at pipe chase.</a:t>
            </a:r>
            <a:endParaRPr lang="en-US" sz="1000" dirty="0"/>
          </a:p>
        </p:txBody>
      </p:sp>
      <p:sp>
        <p:nvSpPr>
          <p:cNvPr id="154" name="TextBox 153"/>
          <p:cNvSpPr txBox="1"/>
          <p:nvPr/>
        </p:nvSpPr>
        <p:spPr>
          <a:xfrm>
            <a:off x="228600" y="441067"/>
            <a:ext cx="14925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Remove existing light switch</a:t>
            </a:r>
            <a:endParaRPr lang="en-US" sz="1000" dirty="0"/>
          </a:p>
        </p:txBody>
      </p:sp>
      <p:cxnSp>
        <p:nvCxnSpPr>
          <p:cNvPr id="155" name="Straight Arrow Connector 154"/>
          <p:cNvCxnSpPr/>
          <p:nvPr/>
        </p:nvCxnSpPr>
        <p:spPr>
          <a:xfrm>
            <a:off x="1705453" y="718067"/>
            <a:ext cx="1272035" cy="5011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56400" y="6275339"/>
            <a:ext cx="1701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DMH Project No: 2019-106</a:t>
            </a:r>
            <a:endParaRPr lang="en-US" sz="10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756400" y="6477000"/>
            <a:ext cx="1607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5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65" y="685801"/>
            <a:ext cx="5333999" cy="450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10387" y="578896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Typical New Construction Plan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 flipH="1">
            <a:off x="2823206" y="2066925"/>
            <a:ext cx="125733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2819400" y="3543300"/>
            <a:ext cx="125733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2836537" y="2971800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0" name="Straight Connector 1029"/>
          <p:cNvCxnSpPr/>
          <p:nvPr/>
        </p:nvCxnSpPr>
        <p:spPr>
          <a:xfrm rot="10800000">
            <a:off x="3722364" y="1457325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 flipH="1">
            <a:off x="4284339" y="2066925"/>
            <a:ext cx="125733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H="1">
            <a:off x="4299583" y="3543300"/>
            <a:ext cx="125733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4284339" y="2981325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033"/>
          <p:cNvSpPr/>
          <p:nvPr/>
        </p:nvSpPr>
        <p:spPr>
          <a:xfrm>
            <a:off x="3590909" y="2219326"/>
            <a:ext cx="87636" cy="2519362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/>
          <p:cNvSpPr/>
          <p:nvPr/>
        </p:nvSpPr>
        <p:spPr>
          <a:xfrm>
            <a:off x="3722364" y="1600200"/>
            <a:ext cx="81918" cy="733425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/>
          <p:cNvSpPr/>
          <p:nvPr/>
        </p:nvSpPr>
        <p:spPr>
          <a:xfrm>
            <a:off x="3590909" y="2219325"/>
            <a:ext cx="172414" cy="1143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8" name="Straight Connector 1037"/>
          <p:cNvCxnSpPr/>
          <p:nvPr/>
        </p:nvCxnSpPr>
        <p:spPr>
          <a:xfrm rot="2700000">
            <a:off x="4664163" y="1353729"/>
            <a:ext cx="0" cy="4667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Connector 1041"/>
          <p:cNvCxnSpPr/>
          <p:nvPr/>
        </p:nvCxnSpPr>
        <p:spPr>
          <a:xfrm>
            <a:off x="4410072" y="1352544"/>
            <a:ext cx="0" cy="80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805361" y="1350165"/>
            <a:ext cx="0" cy="80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Rounded Rectangle 1042"/>
          <p:cNvSpPr/>
          <p:nvPr/>
        </p:nvSpPr>
        <p:spPr>
          <a:xfrm>
            <a:off x="3200400" y="1350165"/>
            <a:ext cx="434327" cy="4024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/>
          <p:cNvSpPr/>
          <p:nvPr/>
        </p:nvSpPr>
        <p:spPr>
          <a:xfrm>
            <a:off x="4410072" y="1295399"/>
            <a:ext cx="314328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/>
          <p:cNvSpPr/>
          <p:nvPr/>
        </p:nvSpPr>
        <p:spPr>
          <a:xfrm>
            <a:off x="4664161" y="1295399"/>
            <a:ext cx="136439" cy="126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/>
          <p:cNvSpPr/>
          <p:nvPr/>
        </p:nvSpPr>
        <p:spPr>
          <a:xfrm>
            <a:off x="4664161" y="1376361"/>
            <a:ext cx="136439" cy="8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rot="8100000">
            <a:off x="3347091" y="1335394"/>
            <a:ext cx="0" cy="4667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410200" y="5029200"/>
            <a:ext cx="373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 descr="R:\Dept\FACMGM\DMH LOGO\DMH L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5076631"/>
            <a:ext cx="2514600" cy="6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Connector 63"/>
          <p:cNvCxnSpPr/>
          <p:nvPr/>
        </p:nvCxnSpPr>
        <p:spPr>
          <a:xfrm>
            <a:off x="5410200" y="50292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756400" y="5721254"/>
            <a:ext cx="0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382000" y="5721254"/>
            <a:ext cx="10886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410200" y="5746394"/>
            <a:ext cx="3733800" cy="2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14400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363857" y="5773579"/>
            <a:ext cx="725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Drawing #:</a:t>
            </a:r>
            <a:endParaRPr lang="en-US" sz="9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382000" y="6019800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614229" y="62043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048" name="Straight Connector 1047"/>
          <p:cNvCxnSpPr>
            <a:endCxn id="1035" idx="2"/>
          </p:cNvCxnSpPr>
          <p:nvPr/>
        </p:nvCxnSpPr>
        <p:spPr>
          <a:xfrm>
            <a:off x="3677116" y="2333625"/>
            <a:ext cx="862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Connector 1049"/>
          <p:cNvCxnSpPr/>
          <p:nvPr/>
        </p:nvCxnSpPr>
        <p:spPr>
          <a:xfrm>
            <a:off x="3590909" y="2219325"/>
            <a:ext cx="13145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Connector 1052"/>
          <p:cNvCxnSpPr>
            <a:stCxn id="1036" idx="1"/>
          </p:cNvCxnSpPr>
          <p:nvPr/>
        </p:nvCxnSpPr>
        <p:spPr>
          <a:xfrm>
            <a:off x="3590909" y="2276475"/>
            <a:ext cx="0" cy="571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90909" y="2219326"/>
            <a:ext cx="0" cy="2952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09098" y="1722477"/>
            <a:ext cx="149253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New Light Switches (one double switch per bedroom)</a:t>
            </a:r>
            <a:endParaRPr lang="en-US" sz="1000" dirty="0"/>
          </a:p>
        </p:txBody>
      </p:sp>
      <p:sp>
        <p:nvSpPr>
          <p:cNvPr id="38" name="Rectangle 37"/>
          <p:cNvSpPr/>
          <p:nvPr/>
        </p:nvSpPr>
        <p:spPr>
          <a:xfrm>
            <a:off x="4398639" y="1352543"/>
            <a:ext cx="401961" cy="69535"/>
          </a:xfrm>
          <a:prstGeom prst="rect">
            <a:avLst/>
          </a:prstGeom>
          <a:pattFill prst="smChe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34727" y="990600"/>
            <a:ext cx="1089673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5441666" y="697765"/>
            <a:ext cx="149253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New Door Frame</a:t>
            </a:r>
            <a:endParaRPr lang="en-US" sz="1000" dirty="0"/>
          </a:p>
        </p:txBody>
      </p:sp>
      <p:cxnSp>
        <p:nvCxnSpPr>
          <p:cNvPr id="41" name="Straight Arrow Connector 40"/>
          <p:cNvCxnSpPr>
            <a:stCxn id="94" idx="1"/>
            <a:endCxn id="38" idx="0"/>
          </p:cNvCxnSpPr>
          <p:nvPr/>
        </p:nvCxnSpPr>
        <p:spPr>
          <a:xfrm flipH="1">
            <a:off x="4599620" y="820876"/>
            <a:ext cx="842046" cy="5316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486400" y="1753255"/>
            <a:ext cx="12700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New Wicket Doors</a:t>
            </a:r>
            <a:endParaRPr lang="en-US" sz="1000" dirty="0"/>
          </a:p>
        </p:txBody>
      </p:sp>
      <p:cxnSp>
        <p:nvCxnSpPr>
          <p:cNvPr id="98" name="Straight Arrow Connector 97"/>
          <p:cNvCxnSpPr/>
          <p:nvPr/>
        </p:nvCxnSpPr>
        <p:spPr>
          <a:xfrm flipH="1" flipV="1">
            <a:off x="4628195" y="1676400"/>
            <a:ext cx="842046" cy="1999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486400" y="3305235"/>
            <a:ext cx="17907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New Gypsum </a:t>
            </a:r>
            <a:r>
              <a:rPr lang="en-US" sz="1000" dirty="0"/>
              <a:t>W</a:t>
            </a:r>
            <a:r>
              <a:rPr lang="en-US" sz="1000" dirty="0" smtClean="0"/>
              <a:t>all Assembly</a:t>
            </a:r>
            <a:endParaRPr lang="en-US" sz="1000" dirty="0"/>
          </a:p>
        </p:txBody>
      </p:sp>
      <p:cxnSp>
        <p:nvCxnSpPr>
          <p:cNvPr id="101" name="Straight Arrow Connector 100"/>
          <p:cNvCxnSpPr>
            <a:endCxn id="1034" idx="3"/>
          </p:cNvCxnSpPr>
          <p:nvPr/>
        </p:nvCxnSpPr>
        <p:spPr>
          <a:xfrm flipH="1" flipV="1">
            <a:off x="3678545" y="3479007"/>
            <a:ext cx="1794912" cy="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486400" y="2268379"/>
            <a:ext cx="13716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New Lighting Fixtures</a:t>
            </a:r>
            <a:endParaRPr lang="en-US" sz="1000" dirty="0"/>
          </a:p>
        </p:txBody>
      </p:sp>
      <p:cxnSp>
        <p:nvCxnSpPr>
          <p:cNvPr id="106" name="Straight Arrow Connector 105"/>
          <p:cNvCxnSpPr>
            <a:stCxn id="105" idx="1"/>
          </p:cNvCxnSpPr>
          <p:nvPr/>
        </p:nvCxnSpPr>
        <p:spPr>
          <a:xfrm flipH="1" flipV="1">
            <a:off x="4425316" y="2292162"/>
            <a:ext cx="1061084" cy="993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486400" y="2910601"/>
            <a:ext cx="13716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New Smoke Detectors</a:t>
            </a:r>
            <a:endParaRPr lang="en-US" sz="1000" dirty="0"/>
          </a:p>
        </p:txBody>
      </p:sp>
      <p:cxnSp>
        <p:nvCxnSpPr>
          <p:cNvPr id="110" name="Straight Arrow Connector 109"/>
          <p:cNvCxnSpPr/>
          <p:nvPr/>
        </p:nvCxnSpPr>
        <p:spPr>
          <a:xfrm flipH="1">
            <a:off x="4409157" y="3028950"/>
            <a:ext cx="1061084" cy="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467600" y="2743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722364" y="1838325"/>
            <a:ext cx="819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590909" y="3062287"/>
            <a:ext cx="876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591848" y="2552699"/>
            <a:ext cx="8763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591848" y="3962400"/>
            <a:ext cx="8763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5455953" y="4067145"/>
            <a:ext cx="1371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New Night Lights (two per bedroom)</a:t>
            </a:r>
            <a:endParaRPr lang="en-US" sz="1000" dirty="0"/>
          </a:p>
        </p:txBody>
      </p:sp>
      <p:cxnSp>
        <p:nvCxnSpPr>
          <p:cNvPr id="133" name="Straight Arrow Connector 132"/>
          <p:cNvCxnSpPr/>
          <p:nvPr/>
        </p:nvCxnSpPr>
        <p:spPr>
          <a:xfrm flipH="1" flipV="1">
            <a:off x="3667591" y="3962401"/>
            <a:ext cx="1742609" cy="3047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02923" y="3100907"/>
            <a:ext cx="13716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New Thermostat </a:t>
            </a:r>
          </a:p>
          <a:p>
            <a:r>
              <a:rPr lang="en-US" sz="1000" dirty="0" smtClean="0"/>
              <a:t>(one per bedroom)</a:t>
            </a:r>
            <a:endParaRPr lang="en-US" sz="1000" dirty="0"/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1674523" y="3086100"/>
            <a:ext cx="1916386" cy="214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2945133" y="669522"/>
            <a:ext cx="777231" cy="854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756400" y="6304594"/>
            <a:ext cx="162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143000" y="392522"/>
            <a:ext cx="1802133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Cover existing light switch opening with epoxy-painted 12 GA. Steel covers.</a:t>
            </a:r>
            <a:endParaRPr lang="en-US" sz="1000" dirty="0"/>
          </a:p>
        </p:txBody>
      </p:sp>
      <p:cxnSp>
        <p:nvCxnSpPr>
          <p:cNvPr id="145" name="Straight Arrow Connector 144"/>
          <p:cNvCxnSpPr/>
          <p:nvPr/>
        </p:nvCxnSpPr>
        <p:spPr>
          <a:xfrm flipV="1">
            <a:off x="1801631" y="1838325"/>
            <a:ext cx="1961692" cy="128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756400" y="6275339"/>
            <a:ext cx="1701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DMH Project No: 2019-106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6756400" y="6477000"/>
            <a:ext cx="1607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9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48512"/>
            <a:ext cx="3352802" cy="62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1371600"/>
            <a:ext cx="1524001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67000" y="12954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9906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4" idx="3"/>
          </p:cNvCxnSpPr>
          <p:nvPr/>
        </p:nvCxnSpPr>
        <p:spPr>
          <a:xfrm>
            <a:off x="1371600" y="1371600"/>
            <a:ext cx="1676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52575" y="1128712"/>
            <a:ext cx="1419225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457200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0800" y="1676400"/>
            <a:ext cx="76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90800" y="1371600"/>
            <a:ext cx="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67000" y="1371600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38325" y="1371600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71762" y="2667000"/>
            <a:ext cx="0" cy="1219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28800" y="2667000"/>
            <a:ext cx="0" cy="1219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67000" y="4114800"/>
            <a:ext cx="0" cy="1600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95562" y="5257800"/>
            <a:ext cx="457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1828800" y="4114800"/>
            <a:ext cx="0" cy="15778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971800" y="45720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71800" y="49530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71800" y="5448300"/>
            <a:ext cx="4572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2971800" y="2743200"/>
            <a:ext cx="1143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56400" y="5844452"/>
            <a:ext cx="162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Typical Wall Construction Details</a:t>
            </a:r>
            <a:endParaRPr lang="en-US" sz="11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10200" y="5029200"/>
            <a:ext cx="373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R:\Dept\FACMGM\DMH LOGO\DMH L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5076631"/>
            <a:ext cx="2514600" cy="6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5410200" y="50292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56400" y="5721254"/>
            <a:ext cx="0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382000" y="5721254"/>
            <a:ext cx="10886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410200" y="5746394"/>
            <a:ext cx="3733800" cy="2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363857" y="5773579"/>
            <a:ext cx="725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Drawing #:</a:t>
            </a:r>
            <a:endParaRPr lang="en-US" sz="9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82000" y="6019800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614229" y="62043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14400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756400" y="6304594"/>
            <a:ext cx="162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47800" y="16764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32766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0" y="2909887"/>
            <a:ext cx="76199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81200" y="3048000"/>
            <a:ext cx="2286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62199" y="3048000"/>
            <a:ext cx="7620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47800" y="4724400"/>
            <a:ext cx="328612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1524000" y="5710237"/>
            <a:ext cx="152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981200" y="1409696"/>
            <a:ext cx="520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981200" y="1371600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514600" y="1371600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048000" y="1409696"/>
            <a:ext cx="167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Fire Stop Track w</a:t>
            </a:r>
            <a:r>
              <a:rPr lang="en-US" sz="1050" dirty="0"/>
              <a:t>/ </a:t>
            </a:r>
            <a:r>
              <a:rPr lang="en-US" sz="1050" dirty="0" smtClean="0"/>
              <a:t>fasteners </a:t>
            </a:r>
            <a:r>
              <a:rPr lang="en-US" sz="1050" dirty="0"/>
              <a:t>24 in. </a:t>
            </a:r>
            <a:r>
              <a:rPr lang="en-US" sz="1050" dirty="0" err="1"/>
              <a:t>o.c</a:t>
            </a:r>
            <a:r>
              <a:rPr lang="en-US" sz="1050" dirty="0"/>
              <a:t>. max</a:t>
            </a:r>
          </a:p>
        </p:txBody>
      </p:sp>
      <p:cxnSp>
        <p:nvCxnSpPr>
          <p:cNvPr id="61" name="Straight Arrow Connector 60"/>
          <p:cNvCxnSpPr>
            <a:stCxn id="58" idx="1"/>
          </p:cNvCxnSpPr>
          <p:nvPr/>
        </p:nvCxnSpPr>
        <p:spPr>
          <a:xfrm flipH="1" flipV="1">
            <a:off x="2549844" y="1447800"/>
            <a:ext cx="498156" cy="1696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990725" y="5540278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514600" y="5543550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990725" y="5692678"/>
            <a:ext cx="5200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048000" y="5321342"/>
            <a:ext cx="2286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Bottom rail w/ fasteners 24 in. </a:t>
            </a:r>
            <a:r>
              <a:rPr lang="en-US" sz="1050" dirty="0" err="1" smtClean="0"/>
              <a:t>o.c</a:t>
            </a:r>
            <a:r>
              <a:rPr lang="en-US" sz="1050" dirty="0" smtClean="0"/>
              <a:t>. max</a:t>
            </a:r>
            <a:endParaRPr lang="en-US" sz="1050" dirty="0"/>
          </a:p>
        </p:txBody>
      </p:sp>
      <p:sp>
        <p:nvSpPr>
          <p:cNvPr id="64" name="Rectangle 63"/>
          <p:cNvSpPr/>
          <p:nvPr/>
        </p:nvSpPr>
        <p:spPr>
          <a:xfrm>
            <a:off x="2671762" y="5495925"/>
            <a:ext cx="330519" cy="57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2549843" y="5448300"/>
            <a:ext cx="498157" cy="1681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625916" y="6172200"/>
            <a:ext cx="939167" cy="103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23" y="612268"/>
            <a:ext cx="1676348" cy="149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7086600" y="838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772400" y="990600"/>
            <a:ext cx="533400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467600" y="1371600"/>
            <a:ext cx="390097" cy="120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569199" y="1409696"/>
            <a:ext cx="288497" cy="114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924800" y="1663612"/>
            <a:ext cx="3048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1981200" y="3124200"/>
            <a:ext cx="5686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995487" y="3124200"/>
            <a:ext cx="0" cy="170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514600" y="3138487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990725" y="3276600"/>
            <a:ext cx="1047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438400" y="3276600"/>
            <a:ext cx="1047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905000" y="3581400"/>
            <a:ext cx="10668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2324099" y="3138487"/>
            <a:ext cx="114301" cy="7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2671762" y="3169443"/>
            <a:ext cx="3305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671762" y="3459843"/>
            <a:ext cx="330519" cy="121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618421" y="3169443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3124198" y="3373651"/>
            <a:ext cx="13716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25-ga. 3-5/8”  metal studs 16”o.c.</a:t>
            </a:r>
            <a:endParaRPr lang="en-US" sz="1050" dirty="0"/>
          </a:p>
        </p:txBody>
      </p:sp>
      <p:cxnSp>
        <p:nvCxnSpPr>
          <p:cNvPr id="103" name="Straight Arrow Connector 102"/>
          <p:cNvCxnSpPr>
            <a:stCxn id="104" idx="1"/>
          </p:cNvCxnSpPr>
          <p:nvPr/>
        </p:nvCxnSpPr>
        <p:spPr>
          <a:xfrm flipH="1" flipV="1">
            <a:off x="2590800" y="3209487"/>
            <a:ext cx="533398" cy="3719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971800" y="4419600"/>
            <a:ext cx="1752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Thermafiber</a:t>
            </a:r>
            <a:r>
              <a:rPr lang="en-US" sz="1050" dirty="0" smtClean="0"/>
              <a:t> Sound Attenuation Blankets (</a:t>
            </a:r>
            <a:r>
              <a:rPr lang="en-US" sz="1050" dirty="0" err="1" smtClean="0"/>
              <a:t>SAFB</a:t>
            </a:r>
            <a:r>
              <a:rPr lang="en-US" sz="1050" dirty="0" smtClean="0"/>
              <a:t>) </a:t>
            </a:r>
            <a:endParaRPr lang="en-US" sz="1050" dirty="0"/>
          </a:p>
        </p:txBody>
      </p:sp>
      <p:sp>
        <p:nvSpPr>
          <p:cNvPr id="108" name="TextBox 107"/>
          <p:cNvSpPr txBox="1"/>
          <p:nvPr/>
        </p:nvSpPr>
        <p:spPr>
          <a:xfrm>
            <a:off x="2971800" y="4927684"/>
            <a:ext cx="13716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5/8” Plywood </a:t>
            </a:r>
            <a:endParaRPr lang="en-US" sz="1050" dirty="0"/>
          </a:p>
        </p:txBody>
      </p:sp>
      <p:sp>
        <p:nvSpPr>
          <p:cNvPr id="110" name="TextBox 109"/>
          <p:cNvSpPr txBox="1"/>
          <p:nvPr/>
        </p:nvSpPr>
        <p:spPr>
          <a:xfrm>
            <a:off x="2978468" y="2655361"/>
            <a:ext cx="13716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5/8” Gypsum Panel</a:t>
            </a:r>
            <a:endParaRPr lang="en-US" sz="1050" dirty="0"/>
          </a:p>
        </p:txBody>
      </p:sp>
      <p:cxnSp>
        <p:nvCxnSpPr>
          <p:cNvPr id="109" name="Straight Arrow Connector 108"/>
          <p:cNvCxnSpPr/>
          <p:nvPr/>
        </p:nvCxnSpPr>
        <p:spPr>
          <a:xfrm flipH="1">
            <a:off x="1838325" y="2824162"/>
            <a:ext cx="6667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2676525" y="2824162"/>
            <a:ext cx="6667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2618421" y="2986087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2770821" y="3138487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flipV="1">
            <a:off x="2618421" y="2801301"/>
            <a:ext cx="56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286000" y="3520621"/>
            <a:ext cx="20478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7391400" y="1295400"/>
            <a:ext cx="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162800" y="1295400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162800" y="1876425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7162800" y="1952625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7162800" y="12954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7772400" y="1952625"/>
            <a:ext cx="6204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7772400" y="1691233"/>
            <a:ext cx="0" cy="2613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8403772" y="1698104"/>
            <a:ext cx="0" cy="2613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7810500" y="1671231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8365672" y="1685112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7772400" y="685800"/>
            <a:ext cx="0" cy="2613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7766957" y="947192"/>
            <a:ext cx="6368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8406494" y="707504"/>
            <a:ext cx="0" cy="2613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8403772" y="719137"/>
            <a:ext cx="0" cy="2613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7805057" y="647700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8354786" y="655598"/>
            <a:ext cx="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1031"/>
          <p:cNvSpPr txBox="1"/>
          <p:nvPr/>
        </p:nvSpPr>
        <p:spPr>
          <a:xfrm>
            <a:off x="3276600" y="5692678"/>
            <a:ext cx="99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FLOOR SLAB</a:t>
            </a:r>
            <a:endParaRPr lang="en-US" sz="1050" dirty="0"/>
          </a:p>
        </p:txBody>
      </p:sp>
      <p:cxnSp>
        <p:nvCxnSpPr>
          <p:cNvPr id="1034" name="Straight Arrow Connector 1033"/>
          <p:cNvCxnSpPr/>
          <p:nvPr/>
        </p:nvCxnSpPr>
        <p:spPr>
          <a:xfrm flipH="1" flipV="1">
            <a:off x="3048000" y="5721254"/>
            <a:ext cx="228600" cy="1231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endCxn id="4" idx="3"/>
          </p:cNvCxnSpPr>
          <p:nvPr/>
        </p:nvCxnSpPr>
        <p:spPr>
          <a:xfrm flipH="1">
            <a:off x="3048000" y="1220640"/>
            <a:ext cx="330518" cy="1509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3390900" y="1111589"/>
            <a:ext cx="99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CEILING SLAB</a:t>
            </a:r>
            <a:endParaRPr lang="en-US" sz="1050" dirty="0"/>
          </a:p>
        </p:txBody>
      </p:sp>
      <p:sp>
        <p:nvSpPr>
          <p:cNvPr id="1037" name="Rectangle 1036"/>
          <p:cNvSpPr/>
          <p:nvPr/>
        </p:nvSpPr>
        <p:spPr>
          <a:xfrm>
            <a:off x="2286000" y="2947987"/>
            <a:ext cx="204787" cy="83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22254" y="2429856"/>
            <a:ext cx="1450180" cy="138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47309" y="2337462"/>
            <a:ext cx="1450180" cy="138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0" name="Straight Connector 1039"/>
          <p:cNvCxnSpPr/>
          <p:nvPr/>
        </p:nvCxnSpPr>
        <p:spPr>
          <a:xfrm>
            <a:off x="4933951" y="2648484"/>
            <a:ext cx="12706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5004406" y="3543480"/>
            <a:ext cx="1219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7233556" y="3520621"/>
            <a:ext cx="12718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5105400" y="2807761"/>
            <a:ext cx="1219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7200899" y="2590800"/>
            <a:ext cx="131830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Rectangle 1044"/>
          <p:cNvSpPr/>
          <p:nvPr/>
        </p:nvSpPr>
        <p:spPr>
          <a:xfrm>
            <a:off x="4876800" y="23622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/>
          <p:cNvSpPr/>
          <p:nvPr/>
        </p:nvSpPr>
        <p:spPr>
          <a:xfrm>
            <a:off x="5029200" y="3124200"/>
            <a:ext cx="76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Connector 171"/>
          <p:cNvCxnSpPr/>
          <p:nvPr/>
        </p:nvCxnSpPr>
        <p:spPr>
          <a:xfrm flipV="1">
            <a:off x="4905370" y="2782319"/>
            <a:ext cx="2" cy="6131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2400299" y="3161346"/>
            <a:ext cx="9048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886324" y="2102355"/>
            <a:ext cx="47627" cy="640845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4491035" y="2102355"/>
            <a:ext cx="381001" cy="1991594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4886324" y="3459843"/>
            <a:ext cx="47627" cy="634106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4919661" y="2801301"/>
            <a:ext cx="109539" cy="64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4883941" y="3376134"/>
            <a:ext cx="1333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5004406" y="2782319"/>
            <a:ext cx="6443" cy="126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5004406" y="3276600"/>
            <a:ext cx="3221" cy="1178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5029200" y="2847020"/>
            <a:ext cx="304800" cy="39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4950617" y="2989896"/>
            <a:ext cx="116683" cy="202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5334000" y="2824162"/>
            <a:ext cx="313344" cy="54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5067300" y="3238500"/>
            <a:ext cx="304800" cy="137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Connector 192"/>
          <p:cNvCxnSpPr/>
          <p:nvPr/>
        </p:nvCxnSpPr>
        <p:spPr>
          <a:xfrm>
            <a:off x="5867400" y="2591410"/>
            <a:ext cx="0" cy="31847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4724400" y="4270802"/>
            <a:ext cx="20097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 smtClean="0"/>
              <a:t>Wall Assembly At Corridor  Wall</a:t>
            </a:r>
            <a:endParaRPr lang="en-US" sz="1050" b="1" u="sng" dirty="0"/>
          </a:p>
        </p:txBody>
      </p:sp>
      <p:sp>
        <p:nvSpPr>
          <p:cNvPr id="195" name="Rectangle 194"/>
          <p:cNvSpPr/>
          <p:nvPr/>
        </p:nvSpPr>
        <p:spPr>
          <a:xfrm>
            <a:off x="5004406" y="2476500"/>
            <a:ext cx="100994" cy="176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8519202" y="2509359"/>
            <a:ext cx="381001" cy="1066801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>
            <a:off x="6934199" y="4267200"/>
            <a:ext cx="21372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 smtClean="0"/>
              <a:t>Wall Assembly At Window Mullion</a:t>
            </a:r>
            <a:endParaRPr lang="en-US" sz="1050" b="1" u="sng" dirty="0"/>
          </a:p>
        </p:txBody>
      </p:sp>
      <p:sp>
        <p:nvSpPr>
          <p:cNvPr id="199" name="Rectangle 198"/>
          <p:cNvSpPr/>
          <p:nvPr/>
        </p:nvSpPr>
        <p:spPr>
          <a:xfrm>
            <a:off x="8085364" y="2782319"/>
            <a:ext cx="381380" cy="55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/>
          <p:cNvCxnSpPr/>
          <p:nvPr/>
        </p:nvCxnSpPr>
        <p:spPr>
          <a:xfrm flipV="1">
            <a:off x="8447317" y="2770358"/>
            <a:ext cx="2" cy="6131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8332673" y="2782319"/>
            <a:ext cx="1377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8337096" y="3352800"/>
            <a:ext cx="1333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8320675" y="2783541"/>
            <a:ext cx="0" cy="126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8337096" y="3231294"/>
            <a:ext cx="0" cy="126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8466742" y="2667000"/>
            <a:ext cx="45719" cy="762000"/>
          </a:xfrm>
          <a:prstGeom prst="rect">
            <a:avLst/>
          </a:prstGeom>
          <a:pattFill prst="solid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TextBox 204"/>
          <p:cNvSpPr txBox="1"/>
          <p:nvPr/>
        </p:nvSpPr>
        <p:spPr>
          <a:xfrm>
            <a:off x="5219700" y="2102355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Tile</a:t>
            </a:r>
            <a:endParaRPr lang="en-US" sz="1050" dirty="0"/>
          </a:p>
        </p:txBody>
      </p:sp>
      <p:cxnSp>
        <p:nvCxnSpPr>
          <p:cNvPr id="207" name="Straight Arrow Connector 206"/>
          <p:cNvCxnSpPr>
            <a:stCxn id="205" idx="1"/>
            <a:endCxn id="158" idx="3"/>
          </p:cNvCxnSpPr>
          <p:nvPr/>
        </p:nvCxnSpPr>
        <p:spPr>
          <a:xfrm flipH="1">
            <a:off x="4933951" y="2229313"/>
            <a:ext cx="285749" cy="1934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5029200" y="1690420"/>
            <a:ext cx="838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4” CMU</a:t>
            </a:r>
            <a:endParaRPr lang="en-US" sz="1050" dirty="0"/>
          </a:p>
        </p:txBody>
      </p:sp>
      <p:cxnSp>
        <p:nvCxnSpPr>
          <p:cNvPr id="210" name="Straight Arrow Connector 209"/>
          <p:cNvCxnSpPr>
            <a:endCxn id="160" idx="0"/>
          </p:cNvCxnSpPr>
          <p:nvPr/>
        </p:nvCxnSpPr>
        <p:spPr>
          <a:xfrm flipH="1">
            <a:off x="4681536" y="1821929"/>
            <a:ext cx="324480" cy="2804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 210"/>
          <p:cNvSpPr/>
          <p:nvPr/>
        </p:nvSpPr>
        <p:spPr>
          <a:xfrm>
            <a:off x="5448300" y="2564873"/>
            <a:ext cx="165706" cy="10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/>
          <p:cNvSpPr txBox="1"/>
          <p:nvPr/>
        </p:nvSpPr>
        <p:spPr>
          <a:xfrm>
            <a:off x="7391400" y="3849291"/>
            <a:ext cx="11353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Window Mullion</a:t>
            </a:r>
            <a:endParaRPr lang="en-US" sz="1050" dirty="0"/>
          </a:p>
        </p:txBody>
      </p:sp>
      <p:cxnSp>
        <p:nvCxnSpPr>
          <p:cNvPr id="213" name="Straight Arrow Connector 212"/>
          <p:cNvCxnSpPr>
            <a:stCxn id="252" idx="3"/>
            <a:endCxn id="231" idx="2"/>
          </p:cNvCxnSpPr>
          <p:nvPr/>
        </p:nvCxnSpPr>
        <p:spPr>
          <a:xfrm flipV="1">
            <a:off x="8526748" y="3576160"/>
            <a:ext cx="182955" cy="40008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7486706" y="3553168"/>
            <a:ext cx="92931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Isolation strip</a:t>
            </a:r>
            <a:endParaRPr lang="en-US" sz="1050" dirty="0"/>
          </a:p>
        </p:txBody>
      </p:sp>
      <p:cxnSp>
        <p:nvCxnSpPr>
          <p:cNvPr id="216" name="Straight Arrow Connector 215"/>
          <p:cNvCxnSpPr>
            <a:stCxn id="214" idx="3"/>
            <a:endCxn id="204" idx="2"/>
          </p:cNvCxnSpPr>
          <p:nvPr/>
        </p:nvCxnSpPr>
        <p:spPr>
          <a:xfrm flipV="1">
            <a:off x="8416020" y="3429000"/>
            <a:ext cx="73582" cy="2511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7860050" y="992708"/>
            <a:ext cx="7541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2” to 6”</a:t>
            </a:r>
            <a:endParaRPr lang="en-US" sz="1050" dirty="0"/>
          </a:p>
        </p:txBody>
      </p:sp>
      <p:sp>
        <p:nvSpPr>
          <p:cNvPr id="218" name="TextBox 217"/>
          <p:cNvSpPr txBox="1"/>
          <p:nvPr/>
        </p:nvSpPr>
        <p:spPr>
          <a:xfrm>
            <a:off x="7486705" y="1320842"/>
            <a:ext cx="73660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Steel Stud</a:t>
            </a:r>
            <a:endParaRPr lang="en-US" sz="1050" dirty="0"/>
          </a:p>
        </p:txBody>
      </p:sp>
      <p:sp>
        <p:nvSpPr>
          <p:cNvPr id="263" name="TextBox 262"/>
          <p:cNvSpPr txBox="1"/>
          <p:nvPr/>
        </p:nvSpPr>
        <p:spPr>
          <a:xfrm>
            <a:off x="7019523" y="2118711"/>
            <a:ext cx="17332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 smtClean="0"/>
              <a:t>Wall Assembly At Corner</a:t>
            </a:r>
            <a:endParaRPr lang="en-US" sz="1050" b="1" u="sng" dirty="0"/>
          </a:p>
        </p:txBody>
      </p:sp>
      <p:sp>
        <p:nvSpPr>
          <p:cNvPr id="264" name="TextBox 263"/>
          <p:cNvSpPr txBox="1"/>
          <p:nvPr/>
        </p:nvSpPr>
        <p:spPr>
          <a:xfrm>
            <a:off x="6756400" y="6275339"/>
            <a:ext cx="1701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DMH Project No: 2019-106</a:t>
            </a:r>
            <a:endParaRPr lang="en-US" sz="1000" dirty="0"/>
          </a:p>
        </p:txBody>
      </p:sp>
      <p:cxnSp>
        <p:nvCxnSpPr>
          <p:cNvPr id="265" name="Straight Connector 264"/>
          <p:cNvCxnSpPr/>
          <p:nvPr/>
        </p:nvCxnSpPr>
        <p:spPr>
          <a:xfrm>
            <a:off x="6756400" y="6477000"/>
            <a:ext cx="1607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H="1">
            <a:off x="7887936" y="965100"/>
            <a:ext cx="9097" cy="3272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4974430" y="2648484"/>
            <a:ext cx="130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ectangle 228"/>
          <p:cNvSpPr/>
          <p:nvPr/>
        </p:nvSpPr>
        <p:spPr>
          <a:xfrm>
            <a:off x="5448300" y="2648484"/>
            <a:ext cx="1657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3" name="Straight Connector 232"/>
          <p:cNvCxnSpPr/>
          <p:nvPr/>
        </p:nvCxnSpPr>
        <p:spPr>
          <a:xfrm>
            <a:off x="5410200" y="2648484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Rectangle 233"/>
          <p:cNvSpPr/>
          <p:nvPr/>
        </p:nvSpPr>
        <p:spPr>
          <a:xfrm>
            <a:off x="7829550" y="3429000"/>
            <a:ext cx="129524" cy="91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Connector 236"/>
          <p:cNvCxnSpPr/>
          <p:nvPr/>
        </p:nvCxnSpPr>
        <p:spPr>
          <a:xfrm>
            <a:off x="7467600" y="2750648"/>
            <a:ext cx="139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7467600" y="3374057"/>
            <a:ext cx="1396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7467600" y="3429000"/>
            <a:ext cx="5352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7766957" y="3520621"/>
            <a:ext cx="2721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5816373" y="2736360"/>
            <a:ext cx="1396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5797323" y="2815208"/>
            <a:ext cx="1396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5004406" y="3383482"/>
            <a:ext cx="926493" cy="172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75907" y="2218723"/>
            <a:ext cx="1295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Direct Furring Strip</a:t>
            </a:r>
            <a:endParaRPr lang="en-US" sz="105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919662" y="2372627"/>
            <a:ext cx="649592" cy="751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0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7286" y="5829300"/>
            <a:ext cx="162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Typical  Wall Accessories</a:t>
            </a:r>
          </a:p>
          <a:p>
            <a:r>
              <a:rPr lang="en-US" sz="1050" dirty="0"/>
              <a:t> </a:t>
            </a:r>
            <a:r>
              <a:rPr lang="en-US" sz="1050" dirty="0" smtClean="0"/>
              <a:t>                   Plan</a:t>
            </a:r>
            <a:endParaRPr lang="en-US" sz="105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90600" y="4305300"/>
            <a:ext cx="4038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flipV="1">
            <a:off x="1272721" y="3369775"/>
            <a:ext cx="381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1861525" y="2514600"/>
            <a:ext cx="3810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2819400" y="2514600"/>
            <a:ext cx="381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3334657" y="1186543"/>
            <a:ext cx="4953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50042" y="2628900"/>
            <a:ext cx="3779158" cy="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72721" y="3533322"/>
            <a:ext cx="375647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32806" y="1429657"/>
            <a:ext cx="3796394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98042" y="1446892"/>
            <a:ext cx="0" cy="283754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582307" y="2628900"/>
            <a:ext cx="0" cy="1676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/>
          <p:nvPr/>
        </p:nvCxnSpPr>
        <p:spPr>
          <a:xfrm>
            <a:off x="2362200" y="3533322"/>
            <a:ext cx="0" cy="810078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31396" y="4863130"/>
            <a:ext cx="2933700" cy="16312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Legend</a:t>
            </a:r>
          </a:p>
          <a:p>
            <a:r>
              <a:rPr lang="en-US" sz="1000" b="1" dirty="0" smtClean="0"/>
              <a:t>              night light (recessed)</a:t>
            </a:r>
          </a:p>
          <a:p>
            <a:endParaRPr lang="en-US" sz="1000" b="1" dirty="0" smtClean="0"/>
          </a:p>
          <a:p>
            <a:endParaRPr lang="en-US" sz="1000" b="1" dirty="0"/>
          </a:p>
          <a:p>
            <a:r>
              <a:rPr lang="en-US" sz="1000" b="1" dirty="0"/>
              <a:t> </a:t>
            </a:r>
            <a:r>
              <a:rPr lang="en-US" sz="1000" b="1" dirty="0" smtClean="0"/>
              <a:t>             Lighting switch (recessed)</a:t>
            </a:r>
          </a:p>
          <a:p>
            <a:endParaRPr lang="en-US" sz="1000" b="1" dirty="0"/>
          </a:p>
          <a:p>
            <a:r>
              <a:rPr lang="en-US" sz="1000" b="1" dirty="0" smtClean="0"/>
              <a:t>              Thermostat (recessed)</a:t>
            </a:r>
          </a:p>
          <a:p>
            <a:endParaRPr lang="en-US" sz="1000" b="1" dirty="0" smtClean="0"/>
          </a:p>
          <a:p>
            <a:endParaRPr lang="en-US" sz="1000" b="1" dirty="0"/>
          </a:p>
          <a:p>
            <a:r>
              <a:rPr lang="en-US" sz="1000" b="1" dirty="0" smtClean="0"/>
              <a:t>              access panel (surface mount)       </a:t>
            </a:r>
            <a:endParaRPr lang="en-US" sz="10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5410200" y="5029200"/>
            <a:ext cx="373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410200" y="50292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410200" y="5746394"/>
            <a:ext cx="3733800" cy="2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756400" y="5721254"/>
            <a:ext cx="0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382000" y="5721254"/>
            <a:ext cx="10886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82000" y="6019800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614229" y="62043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14400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214" y="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363857" y="5773579"/>
            <a:ext cx="725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Drawing #:</a:t>
            </a:r>
            <a:endParaRPr lang="en-US" sz="900" dirty="0"/>
          </a:p>
        </p:txBody>
      </p:sp>
      <p:pic>
        <p:nvPicPr>
          <p:cNvPr id="49" name="Picture 2" descr="R:\Dept\FACMGM\DMH LOGO\DMH L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5076631"/>
            <a:ext cx="2514600" cy="6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/>
        </p:nvSpPr>
        <p:spPr>
          <a:xfrm flipV="1">
            <a:off x="990600" y="5076631"/>
            <a:ext cx="242206" cy="19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flipV="1">
            <a:off x="977446" y="5829300"/>
            <a:ext cx="272596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flipV="1">
            <a:off x="973364" y="5459361"/>
            <a:ext cx="259442" cy="2501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flipV="1">
            <a:off x="973364" y="6160366"/>
            <a:ext cx="259442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3067050" y="3128090"/>
            <a:ext cx="535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5’ -0”</a:t>
            </a:r>
            <a:endParaRPr lang="en-US" sz="1000" dirty="0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1907529" y="3815250"/>
            <a:ext cx="535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  <a:r>
              <a:rPr lang="en-US" sz="1000" dirty="0" smtClean="0"/>
              <a:t>’ -0”</a:t>
            </a:r>
            <a:endParaRPr lang="en-US" sz="1000" dirty="0"/>
          </a:p>
        </p:txBody>
      </p:sp>
      <p:sp>
        <p:nvSpPr>
          <p:cNvPr id="59" name="TextBox 58"/>
          <p:cNvSpPr txBox="1"/>
          <p:nvPr/>
        </p:nvSpPr>
        <p:spPr>
          <a:xfrm rot="16200000">
            <a:off x="3907325" y="2006860"/>
            <a:ext cx="535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</a:t>
            </a:r>
            <a:r>
              <a:rPr lang="en-US" sz="1000" dirty="0" smtClean="0"/>
              <a:t>’ - 9”</a:t>
            </a:r>
            <a:endParaRPr lang="en-US" sz="10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6756400" y="6304594"/>
            <a:ext cx="162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562600" y="1160383"/>
            <a:ext cx="2667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/>
              <a:t>WALL ACCESSORIES NOTES</a:t>
            </a:r>
          </a:p>
          <a:p>
            <a:endParaRPr lang="en-US" sz="1000" b="1" u="sng" dirty="0"/>
          </a:p>
          <a:p>
            <a:pPr marL="228600" indent="-228600">
              <a:buAutoNum type="arabicPeriod"/>
            </a:pPr>
            <a:r>
              <a:rPr lang="en-US" sz="1000" dirty="0" smtClean="0"/>
              <a:t>Three 1’ x 1’ plastic access panels  are to be installed in six of the bedrooms providing access to the electrical and smoke detector junction boxes.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One new light switch shall be installed in each bedroom and shall be approximately 3’ from interior side of corridor wall.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Two night lights shall be installed in each bedroom with a switch connection at the lighting switch location.  Night lights shall be installed at approximately 8’ and 16’ from interior side of corridor wall.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smtClean="0"/>
              <a:t>One new thermostat shall be installed in each bedroom. Thermostat </a:t>
            </a:r>
            <a:r>
              <a:rPr lang="en-US" sz="1000" dirty="0"/>
              <a:t>shall be installed at approximately </a:t>
            </a:r>
            <a:r>
              <a:rPr lang="en-US" sz="1000" dirty="0" smtClean="0"/>
              <a:t>12’ from </a:t>
            </a:r>
            <a:r>
              <a:rPr lang="en-US" sz="1000" dirty="0"/>
              <a:t>interior side of corridor wall.</a:t>
            </a:r>
          </a:p>
          <a:p>
            <a:pPr marL="228600" indent="-228600">
              <a:buAutoNum type="arabicPeriod"/>
            </a:pPr>
            <a:endParaRPr lang="en-US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6756400" y="6275339"/>
            <a:ext cx="1701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DMH Project No: 2019-106</a:t>
            </a:r>
            <a:endParaRPr lang="en-US" sz="10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6756400" y="6477000"/>
            <a:ext cx="1607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9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0" y="1110343"/>
            <a:ext cx="7915275" cy="3543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798" y="1146392"/>
            <a:ext cx="457199" cy="342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00800" y="1905000"/>
            <a:ext cx="121919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61759" y="1981200"/>
            <a:ext cx="243841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00799" y="3505200"/>
            <a:ext cx="121919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3655" y="2407919"/>
            <a:ext cx="45719" cy="4571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97941" y="2891790"/>
            <a:ext cx="45719" cy="4571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91271" y="3459481"/>
            <a:ext cx="45719" cy="4571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567360" y="4129087"/>
            <a:ext cx="1752600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71594" y="5868895"/>
            <a:ext cx="162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Typical Electrical  Plan</a:t>
            </a:r>
            <a:endParaRPr lang="en-US" sz="11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10200" y="5029200"/>
            <a:ext cx="373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56400" y="5721254"/>
            <a:ext cx="0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0" y="5721254"/>
            <a:ext cx="10886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410200" y="5750008"/>
            <a:ext cx="3733800" cy="2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63857" y="5773579"/>
            <a:ext cx="725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Drawing #:</a:t>
            </a:r>
            <a:endParaRPr lang="en-US" sz="9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10200" y="50292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82000" y="6019800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14229" y="62043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23" name="Picture 2" descr="R:\Dept\FACMGM\DMH LOGO\DMH L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5076631"/>
            <a:ext cx="2514600" cy="6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7800" y="44958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Existing  Electrical Layout</a:t>
            </a:r>
            <a:endParaRPr lang="en-US" sz="1200" b="1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5500914" y="4634299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P</a:t>
            </a:r>
            <a:r>
              <a:rPr lang="en-US" sz="1200" b="1" u="sng" dirty="0" smtClean="0"/>
              <a:t>roposed Electrical Layout</a:t>
            </a:r>
            <a:endParaRPr lang="en-US" sz="1200" b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831396" y="4863130"/>
            <a:ext cx="2933700" cy="224676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Legend</a:t>
            </a:r>
          </a:p>
          <a:p>
            <a:r>
              <a:rPr lang="en-US" sz="1000" b="1" dirty="0" smtClean="0"/>
              <a:t>              night light (recessed)</a:t>
            </a:r>
          </a:p>
          <a:p>
            <a:endParaRPr lang="en-US" sz="1000" b="1" dirty="0" smtClean="0"/>
          </a:p>
          <a:p>
            <a:endParaRPr lang="en-US" sz="1000" b="1" dirty="0"/>
          </a:p>
          <a:p>
            <a:r>
              <a:rPr lang="en-US" sz="1000" b="1" dirty="0"/>
              <a:t> </a:t>
            </a:r>
            <a:r>
              <a:rPr lang="en-US" sz="1000" b="1" dirty="0" smtClean="0"/>
              <a:t>             Smoke Detector (Surface Mounted)</a:t>
            </a:r>
          </a:p>
          <a:p>
            <a:endParaRPr lang="en-US" sz="1000" b="1" dirty="0"/>
          </a:p>
          <a:p>
            <a:r>
              <a:rPr lang="en-US" sz="1000" b="1" dirty="0" smtClean="0"/>
              <a:t>              Thermostat (recessed)</a:t>
            </a:r>
          </a:p>
          <a:p>
            <a:endParaRPr lang="en-US" sz="1000" b="1" dirty="0" smtClean="0"/>
          </a:p>
          <a:p>
            <a:endParaRPr lang="en-US" sz="1000" b="1" dirty="0"/>
          </a:p>
          <a:p>
            <a:r>
              <a:rPr lang="en-US" sz="1000" b="1" dirty="0" smtClean="0"/>
              <a:t>              1’ x 4’ surface mounted light fixture</a:t>
            </a:r>
          </a:p>
          <a:p>
            <a:endParaRPr lang="en-US" sz="1000" b="1" dirty="0"/>
          </a:p>
          <a:p>
            <a:r>
              <a:rPr lang="en-US" sz="1000" b="1" dirty="0" smtClean="0"/>
              <a:t>               </a:t>
            </a:r>
            <a:r>
              <a:rPr lang="en-US" sz="1000" b="1" dirty="0"/>
              <a:t>E</a:t>
            </a:r>
            <a:r>
              <a:rPr lang="en-US" sz="1000" b="1" dirty="0" smtClean="0"/>
              <a:t>xisting Junction Box  </a:t>
            </a:r>
          </a:p>
          <a:p>
            <a:endParaRPr lang="en-US" sz="1000" b="1" dirty="0"/>
          </a:p>
          <a:p>
            <a:r>
              <a:rPr lang="en-US" sz="1000" b="1" dirty="0" smtClean="0"/>
              <a:t>     </a:t>
            </a:r>
            <a:endParaRPr lang="en-US" sz="1000" b="1" dirty="0"/>
          </a:p>
        </p:txBody>
      </p:sp>
      <p:sp>
        <p:nvSpPr>
          <p:cNvPr id="27" name="Flowchart: Connector 26"/>
          <p:cNvSpPr/>
          <p:nvPr/>
        </p:nvSpPr>
        <p:spPr>
          <a:xfrm flipV="1">
            <a:off x="1066800" y="5551342"/>
            <a:ext cx="114300" cy="1065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V="1">
            <a:off x="990600" y="5076630"/>
            <a:ext cx="190500" cy="181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V="1">
            <a:off x="977446" y="5829300"/>
            <a:ext cx="215086" cy="1751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H="1">
            <a:off x="1066799" y="6201173"/>
            <a:ext cx="125733" cy="2068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438400" y="2209800"/>
            <a:ext cx="762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433637" y="3268981"/>
            <a:ext cx="762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88490" y="2240278"/>
            <a:ext cx="70757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97333" y="3291840"/>
            <a:ext cx="70757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934200" y="3276600"/>
            <a:ext cx="70757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937598" y="2253615"/>
            <a:ext cx="70757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endCxn id="6" idx="1"/>
          </p:cNvCxnSpPr>
          <p:nvPr/>
        </p:nvCxnSpPr>
        <p:spPr>
          <a:xfrm>
            <a:off x="5968090" y="2430778"/>
            <a:ext cx="43556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37540" y="2914649"/>
            <a:ext cx="43556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94074" y="3482339"/>
            <a:ext cx="43556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468693" y="2430777"/>
            <a:ext cx="4655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55408" y="2926075"/>
            <a:ext cx="47879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449374" y="3473762"/>
            <a:ext cx="47879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522718" y="1905000"/>
            <a:ext cx="106682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85850" y="6629400"/>
            <a:ext cx="45719" cy="4571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514600" y="13716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491514" y="1447800"/>
            <a:ext cx="747486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914400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756400" y="6304594"/>
            <a:ext cx="162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38600" y="2005235"/>
            <a:ext cx="99060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New surface mounted </a:t>
            </a:r>
            <a:r>
              <a:rPr lang="en-US" sz="1050" dirty="0" err="1" smtClean="0"/>
              <a:t>wiremold</a:t>
            </a:r>
            <a:endParaRPr lang="en-US" sz="105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029201" y="2272843"/>
            <a:ext cx="1182655" cy="618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756400" y="6275339"/>
            <a:ext cx="1701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DMH Project No: 2019-106</a:t>
            </a:r>
            <a:endParaRPr lang="en-US" sz="1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6756400" y="6477000"/>
            <a:ext cx="1607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5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6400" y="5943600"/>
            <a:ext cx="162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Miscellaneous Details</a:t>
            </a:r>
            <a:endParaRPr lang="en-US" sz="1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410200" y="5029200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410200" y="5029200"/>
            <a:ext cx="373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756400" y="5721254"/>
            <a:ext cx="0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410200" y="5746394"/>
            <a:ext cx="3733800" cy="2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63857" y="5773579"/>
            <a:ext cx="725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Drawing #:</a:t>
            </a:r>
            <a:endParaRPr lang="en-US" sz="9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0"/>
            <a:ext cx="0" cy="69196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2000" y="6019800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R:\Dept\FACMGM\DMH LOGO\DMH L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5076631"/>
            <a:ext cx="2514600" cy="6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14229" y="62043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382000" y="5721254"/>
            <a:ext cx="10886" cy="113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28800" y="990601"/>
            <a:ext cx="1734695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981200" y="1295400"/>
            <a:ext cx="228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0" y="990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1104900"/>
            <a:ext cx="744095" cy="163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752600" y="1295400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52600" y="2224087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38400" y="1295400"/>
            <a:ext cx="0" cy="928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696147" y="1104900"/>
            <a:ext cx="199453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752600" y="1238249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52600" y="22860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209800" y="23622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696147" y="1981200"/>
            <a:ext cx="19945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696147" y="1981200"/>
            <a:ext cx="961453" cy="3048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828798" y="2667000"/>
            <a:ext cx="16764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 smtClean="0"/>
              <a:t>Metal Door Frame Detail</a:t>
            </a:r>
            <a:endParaRPr lang="en-US" sz="105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756400" y="6275339"/>
            <a:ext cx="17017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DMH Project No: 2019-106</a:t>
            </a:r>
            <a:endParaRPr lang="en-US" sz="10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6756400" y="6477000"/>
            <a:ext cx="1607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56400" y="6304594"/>
            <a:ext cx="162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38400" y="1371600"/>
            <a:ext cx="228599" cy="800100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736</Words>
  <Application>Microsoft Office PowerPoint</Application>
  <PresentationFormat>On-screen Show (4:3)</PresentationFormat>
  <Paragraphs>159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EOHHS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O'Donnell, John M (DMH)</dc:creator>
  <cp:lastModifiedBy> Andrew Marken</cp:lastModifiedBy>
  <cp:revision>122</cp:revision>
  <cp:lastPrinted>2019-04-24T12:12:49Z</cp:lastPrinted>
  <dcterms:created xsi:type="dcterms:W3CDTF">2019-04-08T21:19:28Z</dcterms:created>
  <dcterms:modified xsi:type="dcterms:W3CDTF">2019-04-24T15:37:39Z</dcterms:modified>
</cp:coreProperties>
</file>