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2.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3.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4.xml" ContentType="application/vnd.openxmlformats-officedocument.presentationml.notesSl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7.xml" ContentType="application/vnd.openxmlformats-officedocument.presentationml.notesSlid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8.xml" ContentType="application/vnd.openxmlformats-officedocument.presentationml.notesSlide+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9.xml" ContentType="application/vnd.openxmlformats-officedocument.presentationml.notesSlide+xml"/>
  <Override PartName="/ppt/charts/chart24.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50.xml" ContentType="application/vnd.openxmlformats-officedocument.presentationml.notesSlide+xml"/>
  <Override PartName="/ppt/charts/chart25.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6.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7.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4.xml" ContentType="application/vnd.openxmlformats-officedocument.presentationml.notesSlide+xml"/>
  <Override PartName="/ppt/charts/chart28.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9.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0.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1.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2.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57.xml" ContentType="application/vnd.openxmlformats-officedocument.presentationml.notesSlide+xml"/>
  <Override PartName="/ppt/charts/chart33.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4.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5.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36.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7.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60.xml" ContentType="application/vnd.openxmlformats-officedocument.presentationml.notesSlide+xml"/>
  <Override PartName="/ppt/charts/chart38.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9.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0.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1.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64.xml" ContentType="application/vnd.openxmlformats-officedocument.presentationml.notesSlide+xml"/>
  <Override PartName="/ppt/charts/chart42.xml" ContentType="application/vnd.openxmlformats-officedocument.drawingml.chart+xml"/>
  <Override PartName="/ppt/notesSlides/notesSlide65.xml" ContentType="application/vnd.openxmlformats-officedocument.presentationml.notesSlide+xml"/>
  <Override PartName="/ppt/charts/chart4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4.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66.xml" ContentType="application/vnd.openxmlformats-officedocument.presentationml.notesSlide+xml"/>
  <Override PartName="/ppt/charts/chart4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7.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48.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notesSlides/notesSlide70.xml" ContentType="application/vnd.openxmlformats-officedocument.presentationml.notesSlide+xml"/>
  <Override PartName="/ppt/charts/chart5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71.xml" ContentType="application/vnd.openxmlformats-officedocument.presentationml.notesSlide+xml"/>
  <Override PartName="/ppt/charts/chart5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3.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4.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5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74.xml" ContentType="application/vnd.openxmlformats-officedocument.presentationml.notesSlide+xml"/>
  <Override PartName="/ppt/charts/chart56.xml" ContentType="application/vnd.openxmlformats-officedocument.drawingml.chart+xml"/>
  <Override PartName="/ppt/notesSlides/notesSlide75.xml" ContentType="application/vnd.openxmlformats-officedocument.presentationml.notesSlide+xml"/>
  <Override PartName="/ppt/charts/chart57.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8.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6.xml" ContentType="application/vnd.openxmlformats-officedocument.presentationml.notesSlide+xml"/>
  <Override PartName="/ppt/charts/chart5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0.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1.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62.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9.xml" ContentType="application/vnd.openxmlformats-officedocument.presentationml.notesSlide+xml"/>
  <Override PartName="/ppt/charts/chart63.xml" ContentType="application/vnd.openxmlformats-officedocument.drawingml.chart+xml"/>
  <Override PartName="/ppt/notesSlides/notesSlide80.xml" ContentType="application/vnd.openxmlformats-officedocument.presentationml.notesSlide+xml"/>
  <Override PartName="/ppt/charts/chart64.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65.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81.xml" ContentType="application/vnd.openxmlformats-officedocument.presentationml.notesSlide+xml"/>
  <Override PartName="/ppt/charts/chart66.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67.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8.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803" r:id="rId2"/>
    <p:sldId id="804" r:id="rId3"/>
    <p:sldId id="860" r:id="rId4"/>
    <p:sldId id="857" r:id="rId5"/>
    <p:sldId id="858" r:id="rId6"/>
    <p:sldId id="859" r:id="rId7"/>
    <p:sldId id="808" r:id="rId8"/>
    <p:sldId id="809" r:id="rId9"/>
    <p:sldId id="542" r:id="rId10"/>
    <p:sldId id="543" r:id="rId11"/>
    <p:sldId id="683" r:id="rId12"/>
    <p:sldId id="741" r:id="rId13"/>
    <p:sldId id="734" r:id="rId14"/>
    <p:sldId id="735" r:id="rId15"/>
    <p:sldId id="743" r:id="rId16"/>
    <p:sldId id="548" r:id="rId17"/>
    <p:sldId id="684" r:id="rId18"/>
    <p:sldId id="742" r:id="rId19"/>
    <p:sldId id="810" r:id="rId20"/>
    <p:sldId id="811" r:id="rId21"/>
    <p:sldId id="833" r:id="rId22"/>
    <p:sldId id="865" r:id="rId23"/>
    <p:sldId id="866" r:id="rId24"/>
    <p:sldId id="867" r:id="rId25"/>
    <p:sldId id="840" r:id="rId26"/>
    <p:sldId id="818" r:id="rId27"/>
    <p:sldId id="819" r:id="rId28"/>
    <p:sldId id="862" r:id="rId29"/>
    <p:sldId id="863" r:id="rId30"/>
    <p:sldId id="853" r:id="rId31"/>
    <p:sldId id="854" r:id="rId32"/>
    <p:sldId id="855" r:id="rId33"/>
    <p:sldId id="838" r:id="rId34"/>
    <p:sldId id="864" r:id="rId35"/>
    <p:sldId id="834" r:id="rId36"/>
    <p:sldId id="851" r:id="rId37"/>
    <p:sldId id="861" r:id="rId38"/>
    <p:sldId id="830" r:id="rId39"/>
    <p:sldId id="831" r:id="rId40"/>
    <p:sldId id="832" r:id="rId41"/>
    <p:sldId id="534" r:id="rId42"/>
    <p:sldId id="725" r:id="rId43"/>
    <p:sldId id="726" r:id="rId44"/>
    <p:sldId id="754" r:id="rId45"/>
    <p:sldId id="712" r:id="rId46"/>
    <p:sldId id="580" r:id="rId47"/>
    <p:sldId id="744" r:id="rId48"/>
    <p:sldId id="748" r:id="rId49"/>
    <p:sldId id="745" r:id="rId50"/>
    <p:sldId id="746" r:id="rId51"/>
    <p:sldId id="747" r:id="rId52"/>
    <p:sldId id="845" r:id="rId53"/>
    <p:sldId id="841" r:id="rId54"/>
    <p:sldId id="749" r:id="rId55"/>
    <p:sldId id="715" r:id="rId56"/>
    <p:sldId id="842" r:id="rId57"/>
    <p:sldId id="752" r:id="rId58"/>
    <p:sldId id="738" r:id="rId59"/>
    <p:sldId id="843" r:id="rId60"/>
    <p:sldId id="750" r:id="rId61"/>
    <p:sldId id="716" r:id="rId62"/>
    <p:sldId id="767" r:id="rId63"/>
    <p:sldId id="793" r:id="rId64"/>
    <p:sldId id="794" r:id="rId65"/>
    <p:sldId id="795" r:id="rId66"/>
    <p:sldId id="796" r:id="rId67"/>
    <p:sldId id="797" r:id="rId68"/>
    <p:sldId id="788" r:id="rId69"/>
    <p:sldId id="789" r:id="rId70"/>
    <p:sldId id="790" r:id="rId71"/>
    <p:sldId id="791" r:id="rId72"/>
    <p:sldId id="792" r:id="rId73"/>
    <p:sldId id="798" r:id="rId74"/>
    <p:sldId id="799" r:id="rId75"/>
    <p:sldId id="800" r:id="rId76"/>
    <p:sldId id="801" r:id="rId77"/>
    <p:sldId id="802" r:id="rId78"/>
    <p:sldId id="553" r:id="rId79"/>
    <p:sldId id="685" r:id="rId80"/>
    <p:sldId id="740" r:id="rId81"/>
    <p:sldId id="751" r:id="rId82"/>
    <p:sldId id="718" r:id="rId83"/>
    <p:sldId id="846" r:id="rId84"/>
    <p:sldId id="848" r:id="rId85"/>
    <p:sldId id="661" r:id="rId86"/>
    <p:sldId id="680" r:id="rId87"/>
    <p:sldId id="634" r:id="rId88"/>
    <p:sldId id="656" r:id="rId8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76DC93-5DF7-4E64-A602-DF66F8D331EB}">
          <p14:sldIdLst>
            <p14:sldId id="803"/>
            <p14:sldId id="804"/>
            <p14:sldId id="860"/>
          </p14:sldIdLst>
        </p14:section>
        <p14:section name="Regional Industry Overview" id="{8AE7E04E-28C0-4ABF-91FC-A4CA0BC70D7B}">
          <p14:sldIdLst>
            <p14:sldId id="857"/>
            <p14:sldId id="858"/>
            <p14:sldId id="859"/>
            <p14:sldId id="808"/>
            <p14:sldId id="809"/>
            <p14:sldId id="542"/>
          </p14:sldIdLst>
        </p14:section>
        <p14:section name="Healthcare and Social Assistance" id="{FEF9ED6A-86FE-4774-A3CD-91EC2EE1FB4D}">
          <p14:sldIdLst>
            <p14:sldId id="543"/>
            <p14:sldId id="683"/>
            <p14:sldId id="741"/>
          </p14:sldIdLst>
        </p14:section>
        <p14:section name="Hospitality and Management" id="{E777A07A-111C-402D-BF62-36FB08607A8A}">
          <p14:sldIdLst>
            <p14:sldId id="734"/>
            <p14:sldId id="735"/>
            <p14:sldId id="743"/>
          </p14:sldIdLst>
        </p14:section>
        <p14:section name="Manufacturing" id="{E90EB626-B0F4-4274-8925-F8824371E3ED}">
          <p14:sldIdLst>
            <p14:sldId id="548"/>
            <p14:sldId id="684"/>
            <p14:sldId id="742"/>
          </p14:sldIdLst>
        </p14:section>
        <p14:section name="Occupations" id="{63CF5F21-76E7-46AF-9A91-3FF00F1343FC}">
          <p14:sldIdLst>
            <p14:sldId id="810"/>
            <p14:sldId id="811"/>
            <p14:sldId id="833"/>
          </p14:sldIdLst>
        </p14:section>
        <p14:section name="Supply Gap Analysis" id="{92921A73-FF07-4926-9F8A-2B8BAD4518D5}">
          <p14:sldIdLst>
            <p14:sldId id="865"/>
            <p14:sldId id="866"/>
            <p14:sldId id="867"/>
            <p14:sldId id="840"/>
            <p14:sldId id="818"/>
            <p14:sldId id="819"/>
          </p14:sldIdLst>
        </p14:section>
        <p14:section name="Workforce Supply Analysis" id="{4E301FE4-06D8-412E-9615-6024F4EA115A}">
          <p14:sldIdLst>
            <p14:sldId id="862"/>
            <p14:sldId id="863"/>
            <p14:sldId id="853"/>
            <p14:sldId id="854"/>
            <p14:sldId id="855"/>
            <p14:sldId id="838"/>
            <p14:sldId id="864"/>
            <p14:sldId id="834"/>
            <p14:sldId id="851"/>
          </p14:sldIdLst>
        </p14:section>
        <p14:section name="New Data Tools" id="{7F3DA177-3CCA-4A33-9D0B-2BED1087D729}">
          <p14:sldIdLst>
            <p14:sldId id="861"/>
            <p14:sldId id="830"/>
            <p14:sldId id="831"/>
            <p14:sldId id="832"/>
          </p14:sldIdLst>
        </p14:section>
        <p14:section name="Appendix: Regional Context" id="{405D0B82-47A8-4351-B4BC-A996802419FB}">
          <p14:sldIdLst>
            <p14:sldId id="534"/>
            <p14:sldId id="725"/>
            <p14:sldId id="726"/>
            <p14:sldId id="754"/>
            <p14:sldId id="712"/>
          </p14:sldIdLst>
        </p14:section>
        <p14:section name="Appendix: Worker Characteristics" id="{023ACDDC-64F3-4E0F-806A-A32EBA4283DE}">
          <p14:sldIdLst>
            <p14:sldId id="580"/>
            <p14:sldId id="744"/>
            <p14:sldId id="748"/>
            <p14:sldId id="745"/>
            <p14:sldId id="746"/>
            <p14:sldId id="747"/>
          </p14:sldIdLst>
        </p14:section>
        <p14:section name="Appendix: Priority Industries" id="{02500D61-B80B-4A96-8491-EFEE5C090B5F}">
          <p14:sldIdLst>
            <p14:sldId id="845"/>
            <p14:sldId id="841"/>
            <p14:sldId id="749"/>
            <p14:sldId id="715"/>
            <p14:sldId id="842"/>
            <p14:sldId id="752"/>
            <p14:sldId id="738"/>
            <p14:sldId id="843"/>
            <p14:sldId id="750"/>
            <p14:sldId id="716"/>
          </p14:sldIdLst>
        </p14:section>
        <p14:section name="Appendix: Critical Industry Profiles" id="{746BC705-2ABE-402D-8EDA-2C785A80F98E}">
          <p14:sldIdLst>
            <p14:sldId id="767"/>
            <p14:sldId id="793"/>
            <p14:sldId id="794"/>
            <p14:sldId id="795"/>
            <p14:sldId id="796"/>
            <p14:sldId id="797"/>
            <p14:sldId id="788"/>
            <p14:sldId id="789"/>
            <p14:sldId id="790"/>
            <p14:sldId id="791"/>
            <p14:sldId id="792"/>
            <p14:sldId id="798"/>
            <p14:sldId id="799"/>
            <p14:sldId id="800"/>
            <p14:sldId id="801"/>
            <p14:sldId id="802"/>
            <p14:sldId id="553"/>
            <p14:sldId id="685"/>
            <p14:sldId id="740"/>
            <p14:sldId id="751"/>
            <p14:sldId id="718"/>
          </p14:sldIdLst>
        </p14:section>
        <p14:section name="Appendix: Licensing Deep Dive" id="{CF8D1339-6514-4FE2-9A6F-737369814D31}">
          <p14:sldIdLst>
            <p14:sldId id="846"/>
            <p14:sldId id="848"/>
          </p14:sldIdLst>
        </p14:section>
        <p14:section name="Glossary" id="{1E106C2D-210B-4658-88D1-04AF62905057}">
          <p14:sldIdLst>
            <p14:sldId id="661"/>
            <p14:sldId id="680"/>
            <p14:sldId id="634"/>
            <p14:sldId id="6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7" autoAdjust="0"/>
    <p:restoredTop sz="82169" autoAdjust="0"/>
  </p:normalViewPr>
  <p:slideViewPr>
    <p:cSldViewPr snapToGrid="0">
      <p:cViewPr varScale="1">
        <p:scale>
          <a:sx n="91" d="100"/>
          <a:sy n="91" d="100"/>
        </p:scale>
        <p:origin x="666" y="90"/>
      </p:cViewPr>
      <p:guideLst/>
    </p:cSldViewPr>
  </p:slideViewPr>
  <p:notesTextViewPr>
    <p:cViewPr>
      <p:scale>
        <a:sx n="1" d="1"/>
        <a:sy n="1" d="1"/>
      </p:scale>
      <p:origin x="0" y="0"/>
    </p:cViewPr>
  </p:notesTextViewPr>
  <p:sorterViewPr>
    <p:cViewPr>
      <p:scale>
        <a:sx n="80" d="100"/>
        <a:sy n="80" d="100"/>
      </p:scale>
      <p:origin x="0" y="-130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Berkshire\2-A.%20Regional%20Industry%20Overview\Berkshire%20-%20Sector%20Makeup.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Apprentices\Apprentices%20(2019).xlsx" TargetMode="External"/><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Apprentices\Apprentices%20(2019)%20-%20Charta.xlsx" TargetMode="External"/><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icensing%20Charts.xlsx" TargetMode="External"/><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icensing%20Charts%20(Unlinked).xlsx" TargetMode="External"/><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1.%20Regional%20Context\Berkshire%20-%20Labor%20Force.xlsx" TargetMode="External"/><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1.%20Regional%20Context\Berkshire%20-%20Labor%20Force.xlsx" TargetMode="External"/><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Median%20Wage.xlsx" TargetMode="External"/><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1.%20Regional%20Context\Berkshire%20-%20LT%20Employment%20by%20Education.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Berkshire\2-A.%20Regional%20Industry%20Overview\Berkshire%20-%20Sector%20Makeup.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1.%20Regional%20Context\Berkshire%20-%20LT%20Employment%20by%20Education.xlsx" TargetMode="External"/><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Appendix\Berkshire%20-%20Worker%20Characteristics.xlsx" TargetMode="External"/><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Appendix\Berkshire%20-%20Worker%20Characteristics.xlsx" TargetMode="External"/><Relationship Id="rId2" Type="http://schemas.microsoft.com/office/2011/relationships/chartColorStyle" Target="colors17.xml"/><Relationship Id="rId1" Type="http://schemas.microsoft.com/office/2011/relationships/chartStyle" Target="style17.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Appendix\Berkshire%20-%20Worker%20Characteristics.xlsx" TargetMode="External"/><Relationship Id="rId2" Type="http://schemas.microsoft.com/office/2011/relationships/chartColorStyle" Target="colors18.xml"/><Relationship Id="rId1" Type="http://schemas.microsoft.com/office/2011/relationships/chartStyle" Target="style18.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Appendix\Berkshire%20-%20Worker%20Characteristics.xlsx" TargetMode="External"/><Relationship Id="rId2" Type="http://schemas.microsoft.com/office/2011/relationships/chartColorStyle" Target="colors19.xml"/><Relationship Id="rId1" Type="http://schemas.microsoft.com/office/2011/relationships/chartStyle" Target="style19.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Appendix\Berkshire%20-%20Worker%20Characteristics.xlsx" TargetMode="External"/><Relationship Id="rId2" Type="http://schemas.microsoft.com/office/2011/relationships/chartColorStyle" Target="colors20.xml"/><Relationship Id="rId1" Type="http://schemas.microsoft.com/office/2011/relationships/chartStyle" Target="style20.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Employment\Berkshire%20-%20Employment%20by%20Gender.xlsx" TargetMode="External"/><Relationship Id="rId2" Type="http://schemas.microsoft.com/office/2011/relationships/chartColorStyle" Target="colors21.xml"/><Relationship Id="rId1" Type="http://schemas.microsoft.com/office/2011/relationships/chartStyle" Target="style21.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Employment\Berkshire%20-%20Employment%20by%20Gender.xlsx" TargetMode="External"/><Relationship Id="rId2" Type="http://schemas.microsoft.com/office/2011/relationships/chartColorStyle" Target="colors22.xml"/><Relationship Id="rId1" Type="http://schemas.microsoft.com/office/2011/relationships/chartStyle" Target="style22.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Employment\Berkshire%20-%20Employment%20by%20Race%20and%20Ethnicity.xlsx" TargetMode="External"/><Relationship Id="rId2" Type="http://schemas.microsoft.com/office/2011/relationships/chartColorStyle" Target="colors23.xml"/><Relationship Id="rId1" Type="http://schemas.microsoft.com/office/2011/relationships/chartStyle" Target="style23.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Employment\Berkshire%20-%20Employment%20by%20Race%20and%20Ethnicity.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Groups%20and%20Employers\Berkshire%20-%20Industry%20Groups.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Employment\Berkshire%20-%20Employment%20by%20Race%20and%20Ethnicity.xlsx" TargetMode="External"/><Relationship Id="rId2" Type="http://schemas.microsoft.com/office/2011/relationships/chartColorStyle" Target="colors25.xml"/><Relationship Id="rId1" Type="http://schemas.microsoft.com/office/2011/relationships/chartStyle" Target="style25.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Employment\Berkshire%20-%20Employment%20by%20Gender.xlsx" TargetMode="External"/><Relationship Id="rId2" Type="http://schemas.microsoft.com/office/2011/relationships/chartColorStyle" Target="colors26.xml"/><Relationship Id="rId1" Type="http://schemas.microsoft.com/office/2011/relationships/chartStyle" Target="style26.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Employment\Berkshire%20-%20Employment%20by%20Gender.xlsx" TargetMode="External"/><Relationship Id="rId2" Type="http://schemas.microsoft.com/office/2011/relationships/chartColorStyle" Target="colors27.xml"/><Relationship Id="rId1" Type="http://schemas.microsoft.com/office/2011/relationships/chartStyle" Target="style27.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Employment\Berkshire%20-%20Employment%20by%20Race%20and%20Ethnicity.xlsx" TargetMode="External"/><Relationship Id="rId2" Type="http://schemas.microsoft.com/office/2011/relationships/chartColorStyle" Target="colors28.xml"/><Relationship Id="rId1" Type="http://schemas.microsoft.com/office/2011/relationships/chartStyle" Target="style28.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Employment\Berkshire%20-%20Employment%20by%20Race%20and%20Ethnicity.xlsx" TargetMode="External"/><Relationship Id="rId2" Type="http://schemas.microsoft.com/office/2011/relationships/chartColorStyle" Target="colors29.xml"/><Relationship Id="rId1" Type="http://schemas.microsoft.com/office/2011/relationships/chartStyle" Target="style29.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Employment\Berkshire%20-%20Employment%20by%20Race%20and%20Ethnicity.xlsx" TargetMode="External"/><Relationship Id="rId2" Type="http://schemas.microsoft.com/office/2011/relationships/chartColorStyle" Target="colors30.xml"/><Relationship Id="rId1" Type="http://schemas.microsoft.com/office/2011/relationships/chartStyle" Target="style30.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Employment\Berkshire%20-%20Employment%20by%20Gender.xlsx" TargetMode="External"/><Relationship Id="rId2" Type="http://schemas.microsoft.com/office/2011/relationships/chartColorStyle" Target="colors31.xml"/><Relationship Id="rId1" Type="http://schemas.microsoft.com/office/2011/relationships/chartStyle" Target="style31.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Employment\Berkshire%20-%20Employment%20by%20Gender.xlsx" TargetMode="External"/><Relationship Id="rId2" Type="http://schemas.microsoft.com/office/2011/relationships/chartColorStyle" Target="colors32.xml"/><Relationship Id="rId1" Type="http://schemas.microsoft.com/office/2011/relationships/chartStyle" Target="style32.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Employment\Berkshire%20-%20Employment%20by%20Race%20and%20Ethnicity.xlsx" TargetMode="External"/><Relationship Id="rId2" Type="http://schemas.microsoft.com/office/2011/relationships/chartColorStyle" Target="colors33.xml"/><Relationship Id="rId1" Type="http://schemas.microsoft.com/office/2011/relationships/chartStyle" Target="style33.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Employment\Berkshire%20-%20Employment%20by%20Race%20and%20Ethnicity.xlsx" TargetMode="External"/><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Berkshire\2-B.%20Priority%20Industry%20Profiles\Employment\Berkshire%20-%20Employment%20by%20Education.xlsx" TargetMode="External"/></Relationships>
</file>

<file path=ppt/charts/_rels/chart4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Employment\Berkshire%20-%20Employment%20by%20Race%20and%20Ethnicity.xlsx" TargetMode="External"/><Relationship Id="rId2" Type="http://schemas.microsoft.com/office/2011/relationships/chartColorStyle" Target="colors35.xml"/><Relationship Id="rId1" Type="http://schemas.microsoft.com/office/2011/relationships/chartStyle" Target="style35.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Groups%20and%20Employers\Berkshire%20-%20Industry%20Groups.xlsx" TargetMode="External"/><Relationship Id="rId2" Type="http://schemas.microsoft.com/office/2011/relationships/chartColorStyle" Target="colors36.xml"/><Relationship Id="rId1" Type="http://schemas.microsoft.com/office/2011/relationships/chartStyle" Target="style36.xml"/></Relationships>
</file>

<file path=ppt/charts/_rels/chart42.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Berkshire\2-C.%20Critical%20Industry%20Profiles\Employment\Berkshire%20-%20Employment%20by%20Education.xlsx" TargetMode="External"/></Relationships>
</file>

<file path=ppt/charts/_rels/chart4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Gender.xlsx" TargetMode="External"/><Relationship Id="rId2" Type="http://schemas.microsoft.com/office/2011/relationships/chartColorStyle" Target="colors37.xml"/><Relationship Id="rId1" Type="http://schemas.microsoft.com/office/2011/relationships/chartStyle" Target="style37.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Gender.xlsx" TargetMode="External"/><Relationship Id="rId2" Type="http://schemas.microsoft.com/office/2011/relationships/chartColorStyle" Target="colors38.xml"/><Relationship Id="rId1" Type="http://schemas.microsoft.com/office/2011/relationships/chartStyle" Target="style38.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Race%20and%20Ethnicity.xlsx" TargetMode="External"/><Relationship Id="rId2" Type="http://schemas.microsoft.com/office/2011/relationships/chartColorStyle" Target="colors39.xml"/><Relationship Id="rId1" Type="http://schemas.microsoft.com/office/2011/relationships/chartStyle" Target="style39.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Race%20and%20Ethnicity.xlsx" TargetMode="External"/><Relationship Id="rId2" Type="http://schemas.microsoft.com/office/2011/relationships/chartColorStyle" Target="colors40.xml"/><Relationship Id="rId1" Type="http://schemas.microsoft.com/office/2011/relationships/chartStyle" Target="style40.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Race%20and%20Ethnicity.xlsx" TargetMode="External"/><Relationship Id="rId2" Type="http://schemas.microsoft.com/office/2011/relationships/chartColorStyle" Target="colors41.xml"/><Relationship Id="rId1" Type="http://schemas.microsoft.com/office/2011/relationships/chartStyle" Target="style41.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Groups%20and%20Employers\Berkshire%20-%20Industry%20Groups.xlsx" TargetMode="External"/><Relationship Id="rId2" Type="http://schemas.microsoft.com/office/2011/relationships/chartColorStyle" Target="colors42.xml"/><Relationship Id="rId1" Type="http://schemas.microsoft.com/office/2011/relationships/chartStyle" Target="style42.xml"/></Relationships>
</file>

<file path=ppt/charts/_rels/chart49.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Berkshire\2-C.%20Critical%20Industry%20Profiles\Employment\Berkshire%20-%20Employment%20by%20Education.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Groups%20and%20Employers\Berkshire%20-%20Industry%20Groups.xlsx" TargetMode="External"/><Relationship Id="rId2" Type="http://schemas.microsoft.com/office/2011/relationships/chartColorStyle" Target="colors2.xml"/><Relationship Id="rId1" Type="http://schemas.microsoft.com/office/2011/relationships/chartStyle" Target="style2.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Gender.xlsx" TargetMode="External"/><Relationship Id="rId2" Type="http://schemas.microsoft.com/office/2011/relationships/chartColorStyle" Target="colors43.xml"/><Relationship Id="rId1" Type="http://schemas.microsoft.com/office/2011/relationships/chartStyle" Target="style43.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Gender.xlsx" TargetMode="External"/><Relationship Id="rId2" Type="http://schemas.microsoft.com/office/2011/relationships/chartColorStyle" Target="colors44.xml"/><Relationship Id="rId1" Type="http://schemas.microsoft.com/office/2011/relationships/chartStyle" Target="style44.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Race%20and%20Ethnicity.xlsx" TargetMode="External"/><Relationship Id="rId2" Type="http://schemas.microsoft.com/office/2011/relationships/chartColorStyle" Target="colors45.xml"/><Relationship Id="rId1" Type="http://schemas.microsoft.com/office/2011/relationships/chartStyle" Target="style45.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Race%20and%20Ethnicity.xlsx" TargetMode="External"/><Relationship Id="rId2" Type="http://schemas.microsoft.com/office/2011/relationships/chartColorStyle" Target="colors46.xml"/><Relationship Id="rId1" Type="http://schemas.microsoft.com/office/2011/relationships/chartStyle" Target="style46.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Race%20and%20Ethnicity.xlsx" TargetMode="External"/><Relationship Id="rId2" Type="http://schemas.microsoft.com/office/2011/relationships/chartColorStyle" Target="colors47.xml"/><Relationship Id="rId1" Type="http://schemas.microsoft.com/office/2011/relationships/chartStyle" Target="style47.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Groups%20and%20Employers\Berkshire%20-%20Industry%20Groups.xlsx" TargetMode="External"/><Relationship Id="rId2" Type="http://schemas.microsoft.com/office/2011/relationships/chartColorStyle" Target="colors48.xml"/><Relationship Id="rId1" Type="http://schemas.microsoft.com/office/2011/relationships/chartStyle" Target="style48.xml"/></Relationships>
</file>

<file path=ppt/charts/_rels/chart56.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Berkshire\2-C.%20Critical%20Industry%20Profiles\Employment\Berkshire%20-%20Employment%20by%20Education.xlsx" TargetMode="External"/></Relationships>
</file>

<file path=ppt/charts/_rels/chart5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Gender.xlsx" TargetMode="External"/><Relationship Id="rId2" Type="http://schemas.microsoft.com/office/2011/relationships/chartColorStyle" Target="colors49.xml"/><Relationship Id="rId1" Type="http://schemas.microsoft.com/office/2011/relationships/chartStyle" Target="style49.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Gender.xlsx" TargetMode="External"/><Relationship Id="rId2" Type="http://schemas.microsoft.com/office/2011/relationships/chartColorStyle" Target="colors50.xml"/><Relationship Id="rId1" Type="http://schemas.microsoft.com/office/2011/relationships/chartStyle" Target="style50.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Race%20and%20Ethnicity.xlsx" TargetMode="External"/><Relationship Id="rId2" Type="http://schemas.microsoft.com/office/2011/relationships/chartColorStyle" Target="colors51.xml"/><Relationship Id="rId1" Type="http://schemas.microsoft.com/office/2011/relationships/chartStyle" Target="style5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Berkshire\2-B.%20Priority%20Industry%20Profiles\Employment\Berkshire%20-%20Employment%20by%20Education.xlsx" TargetMode="External"/></Relationships>
</file>

<file path=ppt/charts/_rels/chart6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Race%20and%20Ethnicity.xlsx" TargetMode="External"/><Relationship Id="rId2" Type="http://schemas.microsoft.com/office/2011/relationships/chartColorStyle" Target="colors52.xml"/><Relationship Id="rId1" Type="http://schemas.microsoft.com/office/2011/relationships/chartStyle" Target="style52.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Race%20and%20Ethnicity.xlsx" TargetMode="External"/><Relationship Id="rId2" Type="http://schemas.microsoft.com/office/2011/relationships/chartColorStyle" Target="colors53.xml"/><Relationship Id="rId1" Type="http://schemas.microsoft.com/office/2011/relationships/chartStyle" Target="style53.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Groups%20and%20Employers\Berkshire%20-%20Industry%20Groups.xlsx" TargetMode="External"/><Relationship Id="rId2" Type="http://schemas.microsoft.com/office/2011/relationships/chartColorStyle" Target="colors54.xml"/><Relationship Id="rId1" Type="http://schemas.microsoft.com/office/2011/relationships/chartStyle" Target="style54.xml"/></Relationships>
</file>

<file path=ppt/charts/_rels/chart63.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Berkshire\2-C.%20Critical%20Industry%20Profiles\Employment\Berkshire%20-%20Employment%20by%20Education.xlsx" TargetMode="External"/></Relationships>
</file>

<file path=ppt/charts/_rels/chart6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Gender.xlsx" TargetMode="External"/><Relationship Id="rId2" Type="http://schemas.microsoft.com/office/2011/relationships/chartColorStyle" Target="colors55.xml"/><Relationship Id="rId1" Type="http://schemas.microsoft.com/office/2011/relationships/chartStyle" Target="style55.xml"/></Relationships>
</file>

<file path=ppt/charts/_rels/chart6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Gender.xlsx" TargetMode="External"/><Relationship Id="rId2" Type="http://schemas.microsoft.com/office/2011/relationships/chartColorStyle" Target="colors56.xml"/><Relationship Id="rId1" Type="http://schemas.microsoft.com/office/2011/relationships/chartStyle" Target="style56.xml"/></Relationships>
</file>

<file path=ppt/charts/_rels/chart6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Race%20and%20Ethnicity.xlsx" TargetMode="External"/><Relationship Id="rId2" Type="http://schemas.microsoft.com/office/2011/relationships/chartColorStyle" Target="colors57.xml"/><Relationship Id="rId1" Type="http://schemas.microsoft.com/office/2011/relationships/chartStyle" Target="style57.xml"/></Relationships>
</file>

<file path=ppt/charts/_rels/chart6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Race%20and%20Ethnicity.xlsx" TargetMode="External"/><Relationship Id="rId2" Type="http://schemas.microsoft.com/office/2011/relationships/chartColorStyle" Target="colors58.xml"/><Relationship Id="rId1" Type="http://schemas.microsoft.com/office/2011/relationships/chartStyle" Target="style58.xml"/></Relationships>
</file>

<file path=ppt/charts/_rels/chart6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C.%20Critical%20Industry%20Profiles\Employment\Berkshire%20-%20Employment%20by%20Race%20and%20Ethnicity.xlsx" TargetMode="External"/><Relationship Id="rId2" Type="http://schemas.microsoft.com/office/2011/relationships/chartColorStyle" Target="colors59.xml"/><Relationship Id="rId1" Type="http://schemas.microsoft.com/office/2011/relationships/chartStyle" Target="style59.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2-B.%20Priority%20Industry%20Profiles\Groups%20and%20Employers\Berkshire%20-%20Industry%20Groups.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Berkshire\2-B.%20Priority%20Industry%20Profiles\Employment\Berkshire%20-%20Employment%20by%20Education.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Berkshire\3.%20Workforce%20Supply%20Analysis\Berkshire%20-%20Supply%20and%20Demand%20Char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4DE1-484C-8A12-89A2C7B889F0}"/>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4DE1-484C-8A12-89A2C7B889F0}"/>
              </c:ext>
            </c:extLst>
          </c:dPt>
          <c:dPt>
            <c:idx val="2"/>
            <c:invertIfNegative val="0"/>
            <c:bubble3D val="0"/>
            <c:extLst>
              <c:ext xmlns:c16="http://schemas.microsoft.com/office/drawing/2014/chart" uri="{C3380CC4-5D6E-409C-BE32-E72D297353CC}">
                <c16:uniqueId val="{00000004-4DE1-484C-8A12-89A2C7B889F0}"/>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6-4DE1-484C-8A12-89A2C7B889F0}"/>
              </c:ext>
            </c:extLst>
          </c:dPt>
          <c:dPt>
            <c:idx val="7"/>
            <c:invertIfNegative val="0"/>
            <c:bubble3D val="0"/>
            <c:extLst>
              <c:ext xmlns:c16="http://schemas.microsoft.com/office/drawing/2014/chart" uri="{C3380CC4-5D6E-409C-BE32-E72D297353CC}">
                <c16:uniqueId val="{00000008-4DE1-484C-8A12-89A2C7B889F0}"/>
              </c:ext>
            </c:extLst>
          </c:dPt>
          <c:dPt>
            <c:idx val="8"/>
            <c:invertIfNegative val="0"/>
            <c:bubble3D val="0"/>
            <c:extLst>
              <c:ext xmlns:c16="http://schemas.microsoft.com/office/drawing/2014/chart" uri="{C3380CC4-5D6E-409C-BE32-E72D297353CC}">
                <c16:uniqueId val="{00000009-4DE1-484C-8A12-89A2C7B889F0}"/>
              </c:ext>
            </c:extLst>
          </c:dPt>
          <c:dPt>
            <c:idx val="10"/>
            <c:invertIfNegative val="0"/>
            <c:bubble3D val="0"/>
            <c:extLst>
              <c:ext xmlns:c16="http://schemas.microsoft.com/office/drawing/2014/chart" uri="{C3380CC4-5D6E-409C-BE32-E72D297353CC}">
                <c16:uniqueId val="{0000000B-4DE1-484C-8A12-89A2C7B889F0}"/>
              </c:ext>
            </c:extLst>
          </c:dPt>
          <c:dPt>
            <c:idx val="11"/>
            <c:invertIfNegative val="0"/>
            <c:bubble3D val="0"/>
            <c:extLst>
              <c:ext xmlns:c16="http://schemas.microsoft.com/office/drawing/2014/chart" uri="{C3380CC4-5D6E-409C-BE32-E72D297353CC}">
                <c16:uniqueId val="{0000000C-4DE1-484C-8A12-89A2C7B889F0}"/>
              </c:ext>
            </c:extLst>
          </c:dPt>
          <c:dPt>
            <c:idx val="12"/>
            <c:invertIfNegative val="0"/>
            <c:bubble3D val="0"/>
            <c:extLst>
              <c:ext xmlns:c16="http://schemas.microsoft.com/office/drawing/2014/chart" uri="{C3380CC4-5D6E-409C-BE32-E72D297353CC}">
                <c16:uniqueId val="{0000000D-4DE1-484C-8A12-89A2C7B889F0}"/>
              </c:ext>
            </c:extLst>
          </c:dPt>
          <c:dPt>
            <c:idx val="17"/>
            <c:invertIfNegative val="0"/>
            <c:bubble3D val="0"/>
            <c:spPr>
              <a:solidFill>
                <a:schemeClr val="accent4"/>
              </a:solidFill>
              <a:ln>
                <a:noFill/>
              </a:ln>
              <a:effectLst/>
            </c:spPr>
            <c:extLst>
              <c:ext xmlns:c16="http://schemas.microsoft.com/office/drawing/2014/chart" uri="{C3380CC4-5D6E-409C-BE32-E72D297353CC}">
                <c16:uniqueId val="{00000017-4DE1-484C-8A12-89A2C7B889F0}"/>
              </c:ext>
            </c:extLst>
          </c:dPt>
          <c:dPt>
            <c:idx val="18"/>
            <c:invertIfNegative val="0"/>
            <c:bubble3D val="0"/>
            <c:extLst>
              <c:ext xmlns:c16="http://schemas.microsoft.com/office/drawing/2014/chart" uri="{C3380CC4-5D6E-409C-BE32-E72D297353CC}">
                <c16:uniqueId val="{0000000E-4DE1-484C-8A12-89A2C7B889F0}"/>
              </c:ext>
            </c:extLst>
          </c:dPt>
          <c:dLbls>
            <c:dLbl>
              <c:idx val="0"/>
              <c:tx>
                <c:rich>
                  <a:bodyPr/>
                  <a:lstStyle/>
                  <a:p>
                    <a:fld id="{ADD7CC9C-862F-4946-BA5D-57E76E79D63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DE1-484C-8A12-89A2C7B889F0}"/>
                </c:ext>
              </c:extLst>
            </c:dLbl>
            <c:dLbl>
              <c:idx val="1"/>
              <c:tx>
                <c:rich>
                  <a:bodyPr/>
                  <a:lstStyle/>
                  <a:p>
                    <a:fld id="{4A2789AB-E66A-482E-803A-ACD94025761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DE1-484C-8A12-89A2C7B889F0}"/>
                </c:ext>
              </c:extLst>
            </c:dLbl>
            <c:dLbl>
              <c:idx val="2"/>
              <c:tx>
                <c:rich>
                  <a:bodyPr/>
                  <a:lstStyle/>
                  <a:p>
                    <a:fld id="{2438091B-59F9-4683-9D2D-58E37100DB9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DE1-484C-8A12-89A2C7B889F0}"/>
                </c:ext>
              </c:extLst>
            </c:dLbl>
            <c:dLbl>
              <c:idx val="3"/>
              <c:tx>
                <c:rich>
                  <a:bodyPr/>
                  <a:lstStyle/>
                  <a:p>
                    <a:fld id="{04D5F911-D1BA-4970-981C-7C8D5E8C255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DE1-484C-8A12-89A2C7B889F0}"/>
                </c:ext>
              </c:extLst>
            </c:dLbl>
            <c:dLbl>
              <c:idx val="4"/>
              <c:tx>
                <c:rich>
                  <a:bodyPr/>
                  <a:lstStyle/>
                  <a:p>
                    <a:fld id="{DA430B4F-A65A-4B38-9FED-92802F093E3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DE1-484C-8A12-89A2C7B889F0}"/>
                </c:ext>
              </c:extLst>
            </c:dLbl>
            <c:dLbl>
              <c:idx val="5"/>
              <c:tx>
                <c:rich>
                  <a:bodyPr/>
                  <a:lstStyle/>
                  <a:p>
                    <a:fld id="{D3C56D6C-D6C0-4FC1-AF84-2C2446493D0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DE1-484C-8A12-89A2C7B889F0}"/>
                </c:ext>
              </c:extLst>
            </c:dLbl>
            <c:dLbl>
              <c:idx val="6"/>
              <c:tx>
                <c:rich>
                  <a:bodyPr/>
                  <a:lstStyle/>
                  <a:p>
                    <a:fld id="{4F059285-9C93-4DB5-9194-CB62FD977CD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DE1-484C-8A12-89A2C7B889F0}"/>
                </c:ext>
              </c:extLst>
            </c:dLbl>
            <c:dLbl>
              <c:idx val="7"/>
              <c:tx>
                <c:rich>
                  <a:bodyPr/>
                  <a:lstStyle/>
                  <a:p>
                    <a:fld id="{A39C4D90-1781-496A-996F-D7C21AB6613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DE1-484C-8A12-89A2C7B889F0}"/>
                </c:ext>
              </c:extLst>
            </c:dLbl>
            <c:dLbl>
              <c:idx val="8"/>
              <c:tx>
                <c:rich>
                  <a:bodyPr/>
                  <a:lstStyle/>
                  <a:p>
                    <a:fld id="{353A9E35-8714-46F6-8E17-B922449A9C2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DE1-484C-8A12-89A2C7B889F0}"/>
                </c:ext>
              </c:extLst>
            </c:dLbl>
            <c:dLbl>
              <c:idx val="9"/>
              <c:tx>
                <c:rich>
                  <a:bodyPr/>
                  <a:lstStyle/>
                  <a:p>
                    <a:fld id="{01385FB2-7DF2-415E-9251-CA3CCA4CDDB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DE1-484C-8A12-89A2C7B889F0}"/>
                </c:ext>
              </c:extLst>
            </c:dLbl>
            <c:dLbl>
              <c:idx val="10"/>
              <c:tx>
                <c:rich>
                  <a:bodyPr/>
                  <a:lstStyle/>
                  <a:p>
                    <a:fld id="{AB85583D-E45F-4B42-8C10-433817A8FDA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DE1-484C-8A12-89A2C7B889F0}"/>
                </c:ext>
              </c:extLst>
            </c:dLbl>
            <c:dLbl>
              <c:idx val="11"/>
              <c:tx>
                <c:rich>
                  <a:bodyPr/>
                  <a:lstStyle/>
                  <a:p>
                    <a:fld id="{8905A187-45D0-497D-82BD-8D641D4C33C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DE1-484C-8A12-89A2C7B889F0}"/>
                </c:ext>
              </c:extLst>
            </c:dLbl>
            <c:dLbl>
              <c:idx val="12"/>
              <c:tx>
                <c:rich>
                  <a:bodyPr/>
                  <a:lstStyle/>
                  <a:p>
                    <a:fld id="{953C78E8-A15E-4B3B-B3EC-37579E2EE83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DE1-484C-8A12-89A2C7B889F0}"/>
                </c:ext>
              </c:extLst>
            </c:dLbl>
            <c:dLbl>
              <c:idx val="13"/>
              <c:tx>
                <c:rich>
                  <a:bodyPr/>
                  <a:lstStyle/>
                  <a:p>
                    <a:fld id="{10F6F0BA-61F3-492B-B113-C827444A0C6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DE1-484C-8A12-89A2C7B889F0}"/>
                </c:ext>
              </c:extLst>
            </c:dLbl>
            <c:dLbl>
              <c:idx val="14"/>
              <c:tx>
                <c:rich>
                  <a:bodyPr/>
                  <a:lstStyle/>
                  <a:p>
                    <a:fld id="{366BF457-80A7-4004-BD6A-03A287A9A84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4DE1-484C-8A12-89A2C7B889F0}"/>
                </c:ext>
              </c:extLst>
            </c:dLbl>
            <c:dLbl>
              <c:idx val="15"/>
              <c:layout>
                <c:manualLayout>
                  <c:x val="0"/>
                  <c:y val="3.7843208428733642E-2"/>
                </c:manualLayout>
              </c:layout>
              <c:tx>
                <c:rich>
                  <a:bodyPr/>
                  <a:lstStyle/>
                  <a:p>
                    <a:fld id="{36B4F388-BE9F-47A8-80AF-8194095472C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4DE1-484C-8A12-89A2C7B889F0}"/>
                </c:ext>
              </c:extLst>
            </c:dLbl>
            <c:dLbl>
              <c:idx val="16"/>
              <c:delete val="1"/>
              <c:extLst>
                <c:ext xmlns:c15="http://schemas.microsoft.com/office/drawing/2012/chart" uri="{CE6537A1-D6FC-4f65-9D91-7224C49458BB}"/>
                <c:ext xmlns:c16="http://schemas.microsoft.com/office/drawing/2014/chart" uri="{C3380CC4-5D6E-409C-BE32-E72D297353CC}">
                  <c16:uniqueId val="{00000016-4DE1-484C-8A12-89A2C7B889F0}"/>
                </c:ext>
              </c:extLst>
            </c:dLbl>
            <c:dLbl>
              <c:idx val="17"/>
              <c:delete val="1"/>
              <c:extLst>
                <c:ext xmlns:c15="http://schemas.microsoft.com/office/drawing/2012/chart" uri="{CE6537A1-D6FC-4f65-9D91-7224C49458BB}"/>
                <c:ext xmlns:c16="http://schemas.microsoft.com/office/drawing/2014/chart" uri="{C3380CC4-5D6E-409C-BE32-E72D297353CC}">
                  <c16:uniqueId val="{00000017-4DE1-484C-8A12-89A2C7B889F0}"/>
                </c:ext>
              </c:extLst>
            </c:dLbl>
            <c:dLbl>
              <c:idx val="18"/>
              <c:delete val="1"/>
              <c:extLst>
                <c:ext xmlns:c15="http://schemas.microsoft.com/office/drawing/2012/chart" uri="{CE6537A1-D6FC-4f65-9D91-7224C49458BB}"/>
                <c:ext xmlns:c16="http://schemas.microsoft.com/office/drawing/2014/chart" uri="{C3380CC4-5D6E-409C-BE32-E72D297353CC}">
                  <c16:uniqueId val="{0000000E-4DE1-484C-8A12-89A2C7B889F0}"/>
                </c:ext>
              </c:extLst>
            </c:dLbl>
            <c:dLbl>
              <c:idx val="19"/>
              <c:delete val="1"/>
              <c:extLst>
                <c:ext xmlns:c15="http://schemas.microsoft.com/office/drawing/2012/chart" uri="{CE6537A1-D6FC-4f65-9D91-7224C49458BB}"/>
                <c:ext xmlns:c16="http://schemas.microsoft.com/office/drawing/2014/chart" uri="{C3380CC4-5D6E-409C-BE32-E72D297353CC}">
                  <c16:uniqueId val="{00000018-4DE1-484C-8A12-89A2C7B889F0}"/>
                </c:ext>
              </c:extLst>
            </c:dLbl>
            <c:spPr>
              <a:noFill/>
              <a:ln>
                <a:noFill/>
              </a:ln>
              <a:effectLst/>
            </c:spPr>
            <c:txPr>
              <a:bodyPr rot="0" spcFirstLastPara="1" vertOverflow="overflow" horzOverflow="overflow" vert="horz" wrap="square" lIns="0" tIns="0" rIns="0" bIns="36576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Employment!$E$6:$E$25</c:f>
              <c:strCache>
                <c:ptCount val="20"/>
                <c:pt idx="0">
                  <c:v>Health Care and Social Assistance</c:v>
                </c:pt>
                <c:pt idx="1">
                  <c:v>Accommodation and Food Services</c:v>
                </c:pt>
                <c:pt idx="2">
                  <c:v>Retail Trade</c:v>
                </c:pt>
                <c:pt idx="3">
                  <c:v>Educational Services</c:v>
                </c:pt>
                <c:pt idx="4">
                  <c:v>Manufacturing</c:v>
                </c:pt>
                <c:pt idx="5">
                  <c:v>Construction</c:v>
                </c:pt>
                <c:pt idx="6">
                  <c:v>Administrative and Support and Waste Management and Remediation Services</c:v>
                </c:pt>
                <c:pt idx="7">
                  <c:v>Professional, Scientific, and Technical Services</c:v>
                </c:pt>
                <c:pt idx="8">
                  <c:v>Public Administration</c:v>
                </c:pt>
                <c:pt idx="9">
                  <c:v>Other Services (except Public Administration)</c:v>
                </c:pt>
                <c:pt idx="10">
                  <c:v>Arts, Entertainment, and Recreation</c:v>
                </c:pt>
                <c:pt idx="11">
                  <c:v>Finance and Insurance</c:v>
                </c:pt>
                <c:pt idx="12">
                  <c:v>Wholesale Trade</c:v>
                </c:pt>
                <c:pt idx="13">
                  <c:v>Transportation and Warehousing</c:v>
                </c:pt>
                <c:pt idx="14">
                  <c:v>Information</c:v>
                </c:pt>
                <c:pt idx="15">
                  <c:v>Real Estate and Rental and Leasing</c:v>
                </c:pt>
                <c:pt idx="16">
                  <c:v>Utilities</c:v>
                </c:pt>
                <c:pt idx="17">
                  <c:v>Management of Companies and Enterprises</c:v>
                </c:pt>
                <c:pt idx="18">
                  <c:v>Agriculture, Forestry, Fishing and Hunting</c:v>
                </c:pt>
                <c:pt idx="19">
                  <c:v>Mining, Quarrying, and Oil and Gas Extraction</c:v>
                </c:pt>
              </c:strCache>
            </c:strRef>
          </c:cat>
          <c:val>
            <c:numRef>
              <c:f>Employment!$F$6:$F$25</c:f>
              <c:numCache>
                <c:formatCode>_(* #,##0_);_(* \(#,##0\);_(* "-"??_);_(@_)</c:formatCode>
                <c:ptCount val="20"/>
                <c:pt idx="0">
                  <c:v>12966</c:v>
                </c:pt>
                <c:pt idx="1">
                  <c:v>7895</c:v>
                </c:pt>
                <c:pt idx="2">
                  <c:v>7659</c:v>
                </c:pt>
                <c:pt idx="3">
                  <c:v>6636</c:v>
                </c:pt>
                <c:pt idx="4">
                  <c:v>4003</c:v>
                </c:pt>
                <c:pt idx="5">
                  <c:v>3499</c:v>
                </c:pt>
                <c:pt idx="6">
                  <c:v>2987</c:v>
                </c:pt>
                <c:pt idx="7">
                  <c:v>2944</c:v>
                </c:pt>
                <c:pt idx="8">
                  <c:v>2533</c:v>
                </c:pt>
                <c:pt idx="9">
                  <c:v>2515</c:v>
                </c:pt>
                <c:pt idx="10">
                  <c:v>2497</c:v>
                </c:pt>
                <c:pt idx="11">
                  <c:v>1818</c:v>
                </c:pt>
                <c:pt idx="12">
                  <c:v>1109</c:v>
                </c:pt>
                <c:pt idx="13">
                  <c:v>1100</c:v>
                </c:pt>
                <c:pt idx="14">
                  <c:v>848</c:v>
                </c:pt>
                <c:pt idx="15">
                  <c:v>591</c:v>
                </c:pt>
                <c:pt idx="16">
                  <c:v>285</c:v>
                </c:pt>
                <c:pt idx="17">
                  <c:v>276</c:v>
                </c:pt>
                <c:pt idx="18">
                  <c:v>224</c:v>
                </c:pt>
                <c:pt idx="19">
                  <c:v>73</c:v>
                </c:pt>
              </c:numCache>
            </c:numRef>
          </c:val>
          <c:extLst>
            <c:ext xmlns:c15="http://schemas.microsoft.com/office/drawing/2012/chart" uri="{02D57815-91ED-43cb-92C2-25804820EDAC}">
              <c15:datalabelsRange>
                <c15:f>Employment!$I$6:$I$25</c15:f>
                <c15:dlblRangeCache>
                  <c:ptCount val="20"/>
                  <c:pt idx="0">
                    <c:v>13 K</c:v>
                  </c:pt>
                  <c:pt idx="1">
                    <c:v>8 K</c:v>
                  </c:pt>
                  <c:pt idx="2">
                    <c:v>8 K</c:v>
                  </c:pt>
                  <c:pt idx="3">
                    <c:v>7 K</c:v>
                  </c:pt>
                  <c:pt idx="4">
                    <c:v>4 K</c:v>
                  </c:pt>
                  <c:pt idx="5">
                    <c:v>3 K</c:v>
                  </c:pt>
                  <c:pt idx="6">
                    <c:v>3 K</c:v>
                  </c:pt>
                  <c:pt idx="7">
                    <c:v>3 K</c:v>
                  </c:pt>
                  <c:pt idx="8">
                    <c:v>3 K</c:v>
                  </c:pt>
                  <c:pt idx="9">
                    <c:v>3 K</c:v>
                  </c:pt>
                  <c:pt idx="10">
                    <c:v>2 K</c:v>
                  </c:pt>
                  <c:pt idx="11">
                    <c:v>2 K</c:v>
                  </c:pt>
                  <c:pt idx="12">
                    <c:v>1 K</c:v>
                  </c:pt>
                  <c:pt idx="13">
                    <c:v>1 K</c:v>
                  </c:pt>
                  <c:pt idx="14">
                    <c:v>1 K</c:v>
                  </c:pt>
                  <c:pt idx="15">
                    <c:v>1 K</c:v>
                  </c:pt>
                  <c:pt idx="16">
                    <c:v> K</c:v>
                  </c:pt>
                  <c:pt idx="17">
                    <c:v> K</c:v>
                  </c:pt>
                  <c:pt idx="18">
                    <c:v> K</c:v>
                  </c:pt>
                  <c:pt idx="19">
                    <c:v> K</c:v>
                  </c:pt>
                </c15:dlblRangeCache>
              </c15:datalabelsRange>
            </c:ext>
            <c:ext xmlns:c16="http://schemas.microsoft.com/office/drawing/2014/chart" uri="{C3380CC4-5D6E-409C-BE32-E72D297353CC}">
              <c16:uniqueId val="{00000019-4DE1-484C-8A12-89A2C7B889F0}"/>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Employment!$M$5</c:f>
              <c:strCache>
                <c:ptCount val="1"/>
                <c:pt idx="0">
                  <c:v>Increase</c:v>
                </c:pt>
              </c:strCache>
            </c:strRef>
          </c:tx>
          <c:spPr>
            <a:ln w="25400" cap="rnd">
              <a:noFill/>
              <a:round/>
            </a:ln>
            <a:effectLst/>
          </c:spPr>
          <c:marker>
            <c:symbol val="none"/>
          </c:marker>
          <c:dLbls>
            <c:dLbl>
              <c:idx val="0"/>
              <c:tx>
                <c:rich>
                  <a:bodyPr/>
                  <a:lstStyle/>
                  <a:p>
                    <a:fld id="{934A0CD4-67B9-49F7-9833-B16514ACF86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4DE1-484C-8A12-89A2C7B889F0}"/>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DE1-484C-8A12-89A2C7B889F0}"/>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DE1-484C-8A12-89A2C7B889F0}"/>
                </c:ext>
              </c:extLst>
            </c:dLbl>
            <c:dLbl>
              <c:idx val="3"/>
              <c:tx>
                <c:rich>
                  <a:bodyPr/>
                  <a:lstStyle/>
                  <a:p>
                    <a:fld id="{AA68D187-4028-483D-936E-E3BDB637DA1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4DE1-484C-8A12-89A2C7B889F0}"/>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DE1-484C-8A12-89A2C7B889F0}"/>
                </c:ext>
              </c:extLst>
            </c:dLbl>
            <c:dLbl>
              <c:idx val="5"/>
              <c:tx>
                <c:rich>
                  <a:bodyPr/>
                  <a:lstStyle/>
                  <a:p>
                    <a:fld id="{60E36AC7-C51B-47BD-A371-72A01FAB4D3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4DE1-484C-8A12-89A2C7B889F0}"/>
                </c:ext>
              </c:extLst>
            </c:dLbl>
            <c:dLbl>
              <c:idx val="6"/>
              <c:tx>
                <c:rich>
                  <a:bodyPr/>
                  <a:lstStyle/>
                  <a:p>
                    <a:fld id="{61F4177E-0D52-4320-BDCC-4C51A8CF8A2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4DE1-484C-8A12-89A2C7B889F0}"/>
                </c:ext>
              </c:extLst>
            </c:dLbl>
            <c:dLbl>
              <c:idx val="7"/>
              <c:tx>
                <c:rich>
                  <a:bodyPr/>
                  <a:lstStyle/>
                  <a:p>
                    <a:fld id="{6663192A-4914-4E19-99F8-1E8DADAD858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4DE1-484C-8A12-89A2C7B889F0}"/>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4DE1-484C-8A12-89A2C7B889F0}"/>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4DE1-484C-8A12-89A2C7B889F0}"/>
                </c:ext>
              </c:extLst>
            </c:dLbl>
            <c:dLbl>
              <c:idx val="10"/>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E6E5479B-C8B3-4FB9-98E3-AC193101A7D6}" type="CELLRANGE">
                      <a:rPr lang="en-US"/>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24-4DE1-484C-8A12-89A2C7B889F0}"/>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4DE1-484C-8A12-89A2C7B889F0}"/>
                </c:ext>
              </c:extLst>
            </c:dLbl>
            <c:dLbl>
              <c:idx val="12"/>
              <c:tx>
                <c:rich>
                  <a:bodyPr/>
                  <a:lstStyle/>
                  <a:p>
                    <a:fld id="{46510F61-AA29-4E17-BF4F-4EE9833088F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4DE1-484C-8A12-89A2C7B889F0}"/>
                </c:ext>
              </c:extLst>
            </c:dLbl>
            <c:dLbl>
              <c:idx val="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4DE1-484C-8A12-89A2C7B889F0}"/>
                </c:ext>
              </c:extLst>
            </c:dLbl>
            <c:dLbl>
              <c:idx val="14"/>
              <c:tx>
                <c:rich>
                  <a:bodyPr/>
                  <a:lstStyle/>
                  <a:p>
                    <a:fld id="{CD9F66CF-1963-443A-97C6-2326F0B7CF9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4DE1-484C-8A12-89A2C7B889F0}"/>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4DE1-484C-8A12-89A2C7B889F0}"/>
                </c:ext>
              </c:extLst>
            </c:dLbl>
            <c:dLbl>
              <c:idx val="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4DE1-484C-8A12-89A2C7B889F0}"/>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4DE1-484C-8A12-89A2C7B889F0}"/>
                </c:ext>
              </c:extLst>
            </c:dLbl>
            <c:dLbl>
              <c:idx val="18"/>
              <c:tx>
                <c:rich>
                  <a:bodyPr/>
                  <a:lstStyle/>
                  <a:p>
                    <a:fld id="{A46668F4-069B-4374-8232-AE9DD68BDCC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4DE1-484C-8A12-89A2C7B889F0}"/>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4DE1-484C-8A12-89A2C7B889F0}"/>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Employment!$O$6:$O$25</c:f>
                <c:numCache>
                  <c:formatCode>General</c:formatCode>
                  <c:ptCount val="20"/>
                  <c:pt idx="0">
                    <c:v>518.64</c:v>
                  </c:pt>
                  <c:pt idx="1">
                    <c:v>518.64</c:v>
                  </c:pt>
                  <c:pt idx="2">
                    <c:v>518.64</c:v>
                  </c:pt>
                  <c:pt idx="3">
                    <c:v>518.64</c:v>
                  </c:pt>
                  <c:pt idx="4">
                    <c:v>518.64</c:v>
                  </c:pt>
                  <c:pt idx="5">
                    <c:v>518.64</c:v>
                  </c:pt>
                  <c:pt idx="6">
                    <c:v>518.64</c:v>
                  </c:pt>
                  <c:pt idx="7">
                    <c:v>518.64</c:v>
                  </c:pt>
                  <c:pt idx="8">
                    <c:v>518.64</c:v>
                  </c:pt>
                  <c:pt idx="9">
                    <c:v>518.64</c:v>
                  </c:pt>
                  <c:pt idx="10">
                    <c:v>518.64</c:v>
                  </c:pt>
                  <c:pt idx="11">
                    <c:v>518.64</c:v>
                  </c:pt>
                  <c:pt idx="12">
                    <c:v>518.64</c:v>
                  </c:pt>
                  <c:pt idx="13">
                    <c:v>518.64</c:v>
                  </c:pt>
                  <c:pt idx="14">
                    <c:v>518.64</c:v>
                  </c:pt>
                  <c:pt idx="15">
                    <c:v>518.64</c:v>
                  </c:pt>
                  <c:pt idx="16">
                    <c:v>518.64</c:v>
                  </c:pt>
                  <c:pt idx="17">
                    <c:v>518.64</c:v>
                  </c:pt>
                  <c:pt idx="18">
                    <c:v>518.64</c:v>
                  </c:pt>
                  <c:pt idx="19">
                    <c:v>518.64</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Employment!$M$6:$M$25</c:f>
              <c:numCache>
                <c:formatCode>_(* #,##0_);_(* \(#,##0\);_(* "-"_);_(@_)</c:formatCode>
                <c:ptCount val="20"/>
                <c:pt idx="0">
                  <c:v>12966</c:v>
                </c:pt>
                <c:pt idx="1">
                  <c:v>#N/A</c:v>
                </c:pt>
                <c:pt idx="2">
                  <c:v>#N/A</c:v>
                </c:pt>
                <c:pt idx="3">
                  <c:v>6636</c:v>
                </c:pt>
                <c:pt idx="4">
                  <c:v>#N/A</c:v>
                </c:pt>
                <c:pt idx="5">
                  <c:v>3499</c:v>
                </c:pt>
                <c:pt idx="6">
                  <c:v>2987</c:v>
                </c:pt>
                <c:pt idx="7">
                  <c:v>2944</c:v>
                </c:pt>
                <c:pt idx="8">
                  <c:v>#N/A</c:v>
                </c:pt>
                <c:pt idx="9">
                  <c:v>#N/A</c:v>
                </c:pt>
                <c:pt idx="10">
                  <c:v>2497</c:v>
                </c:pt>
                <c:pt idx="11">
                  <c:v>#N/A</c:v>
                </c:pt>
                <c:pt idx="12">
                  <c:v>1109</c:v>
                </c:pt>
                <c:pt idx="13">
                  <c:v>#N/A</c:v>
                </c:pt>
                <c:pt idx="14">
                  <c:v>848</c:v>
                </c:pt>
                <c:pt idx="15">
                  <c:v>#N/A</c:v>
                </c:pt>
                <c:pt idx="16">
                  <c:v>#N/A</c:v>
                </c:pt>
                <c:pt idx="17">
                  <c:v>#N/A</c:v>
                </c:pt>
                <c:pt idx="18">
                  <c:v>224</c:v>
                </c:pt>
                <c:pt idx="19">
                  <c:v>#N/A</c:v>
                </c:pt>
              </c:numCache>
            </c:numRef>
          </c:yVal>
          <c:smooth val="0"/>
          <c:extLst>
            <c:ext xmlns:c15="http://schemas.microsoft.com/office/drawing/2012/chart" uri="{02D57815-91ED-43cb-92C2-25804820EDAC}">
              <c15:datalabelsRange>
                <c15:f>Employment!$H$6:$H$25</c15:f>
                <c15:dlblRangeCache>
                  <c:ptCount val="20"/>
                  <c:pt idx="0">
                    <c:v>+1%</c:v>
                  </c:pt>
                  <c:pt idx="1">
                    <c:v> -0%</c:v>
                  </c:pt>
                  <c:pt idx="2">
                    <c:v> -7%</c:v>
                  </c:pt>
                  <c:pt idx="3">
                    <c:v>+1%</c:v>
                  </c:pt>
                  <c:pt idx="4">
                    <c:v> -13%</c:v>
                  </c:pt>
                  <c:pt idx="5">
                    <c:v>+3%</c:v>
                  </c:pt>
                  <c:pt idx="6">
                    <c:v>+21%</c:v>
                  </c:pt>
                  <c:pt idx="7">
                    <c:v>+7%</c:v>
                  </c:pt>
                  <c:pt idx="8">
                    <c:v> -1%</c:v>
                  </c:pt>
                  <c:pt idx="9">
                    <c:v> -3%</c:v>
                  </c:pt>
                  <c:pt idx="10">
                    <c:v>+1%</c:v>
                  </c:pt>
                  <c:pt idx="11">
                    <c:v> -10%</c:v>
                  </c:pt>
                  <c:pt idx="12">
                    <c:v>+3%</c:v>
                  </c:pt>
                  <c:pt idx="13">
                    <c:v> -1%</c:v>
                  </c:pt>
                  <c:pt idx="14">
                    <c:v>+3%</c:v>
                  </c:pt>
                  <c:pt idx="15">
                    <c:v> 0%</c:v>
                  </c:pt>
                  <c:pt idx="16">
                    <c:v> -8%</c:v>
                  </c:pt>
                  <c:pt idx="17">
                    <c:v> -2%</c:v>
                  </c:pt>
                  <c:pt idx="18">
                    <c:v>+8%</c:v>
                  </c:pt>
                  <c:pt idx="19">
                    <c:v> 0%</c:v>
                  </c:pt>
                </c15:dlblRangeCache>
              </c15:datalabelsRange>
            </c:ext>
            <c:ext xmlns:c16="http://schemas.microsoft.com/office/drawing/2014/chart" uri="{C3380CC4-5D6E-409C-BE32-E72D297353CC}">
              <c16:uniqueId val="{0000002E-4DE1-484C-8A12-89A2C7B889F0}"/>
            </c:ext>
          </c:extLst>
        </c:ser>
        <c:ser>
          <c:idx val="2"/>
          <c:order val="2"/>
          <c:tx>
            <c:strRef>
              <c:f>Employment!$N$5</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4DE1-484C-8A12-89A2C7B889F0}"/>
                </c:ext>
              </c:extLst>
            </c:dLbl>
            <c:dLbl>
              <c:idx val="1"/>
              <c:tx>
                <c:rich>
                  <a:bodyPr/>
                  <a:lstStyle/>
                  <a:p>
                    <a:fld id="{3912861D-7857-4EF2-AEB3-25736E8EAAD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4DE1-484C-8A12-89A2C7B889F0}"/>
                </c:ext>
              </c:extLst>
            </c:dLbl>
            <c:dLbl>
              <c:idx val="2"/>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B772E828-2939-4F8C-A4A9-F3DE69ED6157}" type="CELLRANGE">
                      <a:rPr lang="en-US"/>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31-4DE1-484C-8A12-89A2C7B889F0}"/>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4DE1-484C-8A12-89A2C7B889F0}"/>
                </c:ext>
              </c:extLst>
            </c:dLbl>
            <c:dLbl>
              <c:idx val="4"/>
              <c:tx>
                <c:rich>
                  <a:bodyPr/>
                  <a:lstStyle/>
                  <a:p>
                    <a:fld id="{B52EF749-D41B-4CC1-9D78-01C2E0F07BF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4DE1-484C-8A12-89A2C7B889F0}"/>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4DE1-484C-8A12-89A2C7B889F0}"/>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4DE1-484C-8A12-89A2C7B889F0}"/>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4DE1-484C-8A12-89A2C7B889F0}"/>
                </c:ext>
              </c:extLst>
            </c:dLbl>
            <c:dLbl>
              <c:idx val="8"/>
              <c:tx>
                <c:rich>
                  <a:bodyPr/>
                  <a:lstStyle/>
                  <a:p>
                    <a:fld id="{41A989C4-B5D3-4603-AE4F-2A68B6836EC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7-4DE1-484C-8A12-89A2C7B889F0}"/>
                </c:ext>
              </c:extLst>
            </c:dLbl>
            <c:dLbl>
              <c:idx val="9"/>
              <c:tx>
                <c:rich>
                  <a:bodyPr/>
                  <a:lstStyle/>
                  <a:p>
                    <a:fld id="{D41C9A8A-CD10-4382-8C03-1ECA87DEF18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4DE1-484C-8A12-89A2C7B889F0}"/>
                </c:ext>
              </c:extLst>
            </c:dLbl>
            <c:dLbl>
              <c:idx val="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4DE1-484C-8A12-89A2C7B889F0}"/>
                </c:ext>
              </c:extLst>
            </c:dLbl>
            <c:dLbl>
              <c:idx val="11"/>
              <c:tx>
                <c:rich>
                  <a:bodyPr/>
                  <a:lstStyle/>
                  <a:p>
                    <a:fld id="{E3A5089A-D021-4187-BB13-CD40B6A9F42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A-4DE1-484C-8A12-89A2C7B889F0}"/>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4DE1-484C-8A12-89A2C7B889F0}"/>
                </c:ext>
              </c:extLst>
            </c:dLbl>
            <c:dLbl>
              <c:idx val="13"/>
              <c:tx>
                <c:rich>
                  <a:bodyPr/>
                  <a:lstStyle/>
                  <a:p>
                    <a:fld id="{A8FAD629-4204-4126-A16D-C6B53B6EC26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C-4DE1-484C-8A12-89A2C7B889F0}"/>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4DE1-484C-8A12-89A2C7B889F0}"/>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4DE1-484C-8A12-89A2C7B889F0}"/>
                </c:ext>
              </c:extLst>
            </c:dLbl>
            <c:dLbl>
              <c:idx val="16"/>
              <c:tx>
                <c:rich>
                  <a:bodyPr/>
                  <a:lstStyle/>
                  <a:p>
                    <a:fld id="{FB64FED4-2C3D-403F-9740-BDBC6B66666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F-4DE1-484C-8A12-89A2C7B889F0}"/>
                </c:ext>
              </c:extLst>
            </c:dLbl>
            <c:dLbl>
              <c:idx val="17"/>
              <c:tx>
                <c:rich>
                  <a:bodyPr/>
                  <a:lstStyle/>
                  <a:p>
                    <a:fld id="{99D2BD9E-ADEB-4864-B24A-B80B520B2CA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0-4DE1-484C-8A12-89A2C7B889F0}"/>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4DE1-484C-8A12-89A2C7B889F0}"/>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4DE1-484C-8A12-89A2C7B889F0}"/>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Employment!$O$6:$O$25</c:f>
                <c:numCache>
                  <c:formatCode>General</c:formatCode>
                  <c:ptCount val="20"/>
                  <c:pt idx="0">
                    <c:v>518.64</c:v>
                  </c:pt>
                  <c:pt idx="1">
                    <c:v>518.64</c:v>
                  </c:pt>
                  <c:pt idx="2">
                    <c:v>518.64</c:v>
                  </c:pt>
                  <c:pt idx="3">
                    <c:v>518.64</c:v>
                  </c:pt>
                  <c:pt idx="4">
                    <c:v>518.64</c:v>
                  </c:pt>
                  <c:pt idx="5">
                    <c:v>518.64</c:v>
                  </c:pt>
                  <c:pt idx="6">
                    <c:v>518.64</c:v>
                  </c:pt>
                  <c:pt idx="7">
                    <c:v>518.64</c:v>
                  </c:pt>
                  <c:pt idx="8">
                    <c:v>518.64</c:v>
                  </c:pt>
                  <c:pt idx="9">
                    <c:v>518.64</c:v>
                  </c:pt>
                  <c:pt idx="10">
                    <c:v>518.64</c:v>
                  </c:pt>
                  <c:pt idx="11">
                    <c:v>518.64</c:v>
                  </c:pt>
                  <c:pt idx="12">
                    <c:v>518.64</c:v>
                  </c:pt>
                  <c:pt idx="13">
                    <c:v>518.64</c:v>
                  </c:pt>
                  <c:pt idx="14">
                    <c:v>518.64</c:v>
                  </c:pt>
                  <c:pt idx="15">
                    <c:v>518.64</c:v>
                  </c:pt>
                  <c:pt idx="16">
                    <c:v>518.64</c:v>
                  </c:pt>
                  <c:pt idx="17">
                    <c:v>518.64</c:v>
                  </c:pt>
                  <c:pt idx="18">
                    <c:v>518.64</c:v>
                  </c:pt>
                  <c:pt idx="19">
                    <c:v>518.64</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Employment!$N$6:$N$25</c:f>
              <c:numCache>
                <c:formatCode>_(* #,##0_);_(* \(#,##0\);_(* "-"_);_(@_)</c:formatCode>
                <c:ptCount val="20"/>
                <c:pt idx="0">
                  <c:v>#N/A</c:v>
                </c:pt>
                <c:pt idx="1">
                  <c:v>7895</c:v>
                </c:pt>
                <c:pt idx="2">
                  <c:v>7659</c:v>
                </c:pt>
                <c:pt idx="3">
                  <c:v>#N/A</c:v>
                </c:pt>
                <c:pt idx="4">
                  <c:v>4003</c:v>
                </c:pt>
                <c:pt idx="5">
                  <c:v>#N/A</c:v>
                </c:pt>
                <c:pt idx="6">
                  <c:v>#N/A</c:v>
                </c:pt>
                <c:pt idx="7">
                  <c:v>#N/A</c:v>
                </c:pt>
                <c:pt idx="8">
                  <c:v>2533</c:v>
                </c:pt>
                <c:pt idx="9">
                  <c:v>2515</c:v>
                </c:pt>
                <c:pt idx="10">
                  <c:v>#N/A</c:v>
                </c:pt>
                <c:pt idx="11">
                  <c:v>1818</c:v>
                </c:pt>
                <c:pt idx="12">
                  <c:v>#N/A</c:v>
                </c:pt>
                <c:pt idx="13">
                  <c:v>1100</c:v>
                </c:pt>
                <c:pt idx="14">
                  <c:v>#N/A</c:v>
                </c:pt>
                <c:pt idx="15">
                  <c:v>#N/A</c:v>
                </c:pt>
                <c:pt idx="16">
                  <c:v>285</c:v>
                </c:pt>
                <c:pt idx="17">
                  <c:v>276</c:v>
                </c:pt>
                <c:pt idx="18">
                  <c:v>#N/A</c:v>
                </c:pt>
                <c:pt idx="19">
                  <c:v>#N/A</c:v>
                </c:pt>
              </c:numCache>
            </c:numRef>
          </c:yVal>
          <c:smooth val="0"/>
          <c:extLst>
            <c:ext xmlns:c15="http://schemas.microsoft.com/office/drawing/2012/chart" uri="{02D57815-91ED-43cb-92C2-25804820EDAC}">
              <c15:datalabelsRange>
                <c15:f>Employment!$H$6:$H$25</c15:f>
                <c15:dlblRangeCache>
                  <c:ptCount val="20"/>
                  <c:pt idx="0">
                    <c:v>+1%</c:v>
                  </c:pt>
                  <c:pt idx="1">
                    <c:v> -0%</c:v>
                  </c:pt>
                  <c:pt idx="2">
                    <c:v> -7%</c:v>
                  </c:pt>
                  <c:pt idx="3">
                    <c:v>+1%</c:v>
                  </c:pt>
                  <c:pt idx="4">
                    <c:v> -13%</c:v>
                  </c:pt>
                  <c:pt idx="5">
                    <c:v>+3%</c:v>
                  </c:pt>
                  <c:pt idx="6">
                    <c:v>+21%</c:v>
                  </c:pt>
                  <c:pt idx="7">
                    <c:v>+7%</c:v>
                  </c:pt>
                  <c:pt idx="8">
                    <c:v> -1%</c:v>
                  </c:pt>
                  <c:pt idx="9">
                    <c:v> -3%</c:v>
                  </c:pt>
                  <c:pt idx="10">
                    <c:v>+1%</c:v>
                  </c:pt>
                  <c:pt idx="11">
                    <c:v> -10%</c:v>
                  </c:pt>
                  <c:pt idx="12">
                    <c:v>+3%</c:v>
                  </c:pt>
                  <c:pt idx="13">
                    <c:v> -1%</c:v>
                  </c:pt>
                  <c:pt idx="14">
                    <c:v>+3%</c:v>
                  </c:pt>
                  <c:pt idx="15">
                    <c:v> 0%</c:v>
                  </c:pt>
                  <c:pt idx="16">
                    <c:v> -8%</c:v>
                  </c:pt>
                  <c:pt idx="17">
                    <c:v> -2%</c:v>
                  </c:pt>
                  <c:pt idx="18">
                    <c:v>+8%</c:v>
                  </c:pt>
                  <c:pt idx="19">
                    <c:v> 0%</c:v>
                  </c:pt>
                </c15:dlblRangeCache>
              </c15:datalabelsRange>
            </c:ext>
            <c:ext xmlns:c16="http://schemas.microsoft.com/office/drawing/2014/chart" uri="{C3380CC4-5D6E-409C-BE32-E72D297353CC}">
              <c16:uniqueId val="{00000043-4DE1-484C-8A12-89A2C7B889F0}"/>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sz="1000" b="1">
                    <a:solidFill>
                      <a:schemeClr val="tx1"/>
                    </a:solidFill>
                    <a:latin typeface="Helvetica" panose="020B0604020202020204" pitchFamily="34" charset="0"/>
                    <a:cs typeface="Helvetica" panose="020B0604020202020204" pitchFamily="34" charset="0"/>
                  </a:rPr>
                  <a:t>Average Monthly Employment (Thousands)</a:t>
                </a:r>
              </a:p>
            </c:rich>
          </c:tx>
          <c:layout>
            <c:manualLayout>
              <c:xMode val="edge"/>
              <c:yMode val="edge"/>
              <c:x val="7.6804899387576554E-3"/>
              <c:y val="1.0101010101010102E-2"/>
            </c:manualLayout>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Clusters'!$F$6</c:f>
              <c:strCache>
                <c:ptCount val="1"/>
                <c:pt idx="0">
                  <c:v>Supply Gap Ratio</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3C5-4090-B8B3-31DBEA3C90F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3C5-4090-B8B3-31DBEA3C90F2}"/>
              </c:ext>
            </c:extLst>
          </c:dPt>
          <c:cat>
            <c:strRef>
              <c:f>'State Clusters'!$E$7:$E$17</c:f>
              <c:strCache>
                <c:ptCount val="11"/>
                <c:pt idx="0">
                  <c:v>Management Occupations</c:v>
                </c:pt>
                <c:pt idx="1">
                  <c:v>Arts, Design, Entertainment, Sports, and Media Occupations</c:v>
                </c:pt>
                <c:pt idx="2">
                  <c:v>Business and Financial Operations Occupations</c:v>
                </c:pt>
                <c:pt idx="3">
                  <c:v>Education, Training, and Library Occupations</c:v>
                </c:pt>
                <c:pt idx="4">
                  <c:v>Legal Occupations</c:v>
                </c:pt>
                <c:pt idx="5">
                  <c:v>Architecture and Engineering Occupations</c:v>
                </c:pt>
                <c:pt idx="6">
                  <c:v>Computer and Mathematical Occupations</c:v>
                </c:pt>
                <c:pt idx="7">
                  <c:v>Life, Physical, and Social Science Occupations</c:v>
                </c:pt>
                <c:pt idx="8">
                  <c:v>Community and Social Service Occupations</c:v>
                </c:pt>
                <c:pt idx="9">
                  <c:v>Healthcare Practitioners and Technical Occupations</c:v>
                </c:pt>
                <c:pt idx="10">
                  <c:v>Sales and Related Occupations</c:v>
                </c:pt>
              </c:strCache>
            </c:strRef>
          </c:cat>
          <c:val>
            <c:numRef>
              <c:f>'State Clusters'!$F$7:$F$17</c:f>
              <c:numCache>
                <c:formatCode>#,##0.00</c:formatCode>
                <c:ptCount val="11"/>
                <c:pt idx="0">
                  <c:v>1.5036892172005225</c:v>
                </c:pt>
                <c:pt idx="1">
                  <c:v>1.0562061958832447</c:v>
                </c:pt>
                <c:pt idx="2">
                  <c:v>0.91442934384111463</c:v>
                </c:pt>
                <c:pt idx="3">
                  <c:v>0.89855455497229564</c:v>
                </c:pt>
                <c:pt idx="4">
                  <c:v>0.88233624376336406</c:v>
                </c:pt>
                <c:pt idx="5">
                  <c:v>0.58885885730161247</c:v>
                </c:pt>
                <c:pt idx="6">
                  <c:v>0.50688014812912852</c:v>
                </c:pt>
                <c:pt idx="7">
                  <c:v>0.4390028564765151</c:v>
                </c:pt>
                <c:pt idx="8">
                  <c:v>0.36473357457069439</c:v>
                </c:pt>
                <c:pt idx="9">
                  <c:v>0.34814873822753478</c:v>
                </c:pt>
                <c:pt idx="10">
                  <c:v>0.3032212755990103</c:v>
                </c:pt>
              </c:numCache>
            </c:numRef>
          </c:val>
          <c:extLst>
            <c:ext xmlns:c16="http://schemas.microsoft.com/office/drawing/2014/chart" uri="{C3380CC4-5D6E-409C-BE32-E72D297353CC}">
              <c16:uniqueId val="{00000004-73C5-4090-B8B3-31DBEA3C90F2}"/>
            </c:ext>
          </c:extLst>
        </c:ser>
        <c:dLbls>
          <c:showLegendKey val="0"/>
          <c:showVal val="0"/>
          <c:showCatName val="0"/>
          <c:showSerName val="0"/>
          <c:showPercent val="0"/>
          <c:showBubbleSize val="0"/>
        </c:dLbls>
        <c:gapWidth val="182"/>
        <c:axId val="383292784"/>
        <c:axId val="383293112"/>
      </c:barChart>
      <c:catAx>
        <c:axId val="38329278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3112"/>
        <c:crosses val="autoZero"/>
        <c:auto val="1"/>
        <c:lblAlgn val="ctr"/>
        <c:lblOffset val="100"/>
        <c:noMultiLvlLbl val="0"/>
      </c:catAx>
      <c:valAx>
        <c:axId val="38329311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27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Occupations (4-5 star (2'!$F$6</c:f>
              <c:strCache>
                <c:ptCount val="1"/>
                <c:pt idx="0">
                  <c:v>Sum of Ratio</c:v>
                </c:pt>
              </c:strCache>
            </c:strRef>
          </c:tx>
          <c:spPr>
            <a:solidFill>
              <a:schemeClr val="accent1"/>
            </a:solidFill>
            <a:ln>
              <a:noFill/>
            </a:ln>
            <a:effectLst/>
          </c:spPr>
          <c:invertIfNegative val="0"/>
          <c:cat>
            <c:strRef>
              <c:f>'State Occupations (4-5 star (2'!$E$7:$E$31</c:f>
              <c:strCache>
                <c:ptCount val="25"/>
                <c:pt idx="0">
                  <c:v>Physical Therapists</c:v>
                </c:pt>
                <c:pt idx="1">
                  <c:v>Middle School Teachers, Except Special and Career/Technical Education</c:v>
                </c:pt>
                <c:pt idx="2">
                  <c:v>Human Resources Specialists</c:v>
                </c:pt>
                <c:pt idx="3">
                  <c:v>Software Developers, Applications</c:v>
                </c:pt>
                <c:pt idx="4">
                  <c:v>Registered Nurses</c:v>
                </c:pt>
                <c:pt idx="5">
                  <c:v>Educational, Guidance, School, and Vocational Counselors</c:v>
                </c:pt>
                <c:pt idx="6">
                  <c:v>Public Relations and Fundraising Managers</c:v>
                </c:pt>
                <c:pt idx="7">
                  <c:v>Elementary School Teachers, Except Special Education</c:v>
                </c:pt>
                <c:pt idx="8">
                  <c:v>Medical and Health Services Managers</c:v>
                </c:pt>
                <c:pt idx="9">
                  <c:v>Market Research Analysts and Marketing Specialists</c:v>
                </c:pt>
                <c:pt idx="10">
                  <c:v>Coaches and Scouts</c:v>
                </c:pt>
                <c:pt idx="11">
                  <c:v>Nurse Practitioners</c:v>
                </c:pt>
                <c:pt idx="12">
                  <c:v>Mental Health Counselors</c:v>
                </c:pt>
                <c:pt idx="13">
                  <c:v>Accountants and Auditors</c:v>
                </c:pt>
                <c:pt idx="14">
                  <c:v>Sales Representatives, Wholesale and Manufacturing, Technical and Scientific Products</c:v>
                </c:pt>
                <c:pt idx="15">
                  <c:v>Computer Systems Analysts</c:v>
                </c:pt>
                <c:pt idx="16">
                  <c:v>Marketing Managers</c:v>
                </c:pt>
                <c:pt idx="17">
                  <c:v>Healthcare Social Workers</c:v>
                </c:pt>
                <c:pt idx="18">
                  <c:v>Financial Analysts</c:v>
                </c:pt>
                <c:pt idx="19">
                  <c:v>Network and Computer Systems Administrators</c:v>
                </c:pt>
                <c:pt idx="20">
                  <c:v>Financial Managers</c:v>
                </c:pt>
                <c:pt idx="21">
                  <c:v>Information Security Analysts</c:v>
                </c:pt>
                <c:pt idx="22">
                  <c:v>Mechanical Engineers</c:v>
                </c:pt>
                <c:pt idx="23">
                  <c:v>Management Analysts</c:v>
                </c:pt>
                <c:pt idx="24">
                  <c:v>Lawyers</c:v>
                </c:pt>
              </c:strCache>
            </c:strRef>
          </c:cat>
          <c:val>
            <c:numRef>
              <c:f>'State Occupations (4-5 star (2'!$F$7:$F$31</c:f>
              <c:numCache>
                <c:formatCode>#,##0.00</c:formatCode>
                <c:ptCount val="25"/>
                <c:pt idx="0">
                  <c:v>0.13969710372378372</c:v>
                </c:pt>
                <c:pt idx="1">
                  <c:v>0.15093210427197939</c:v>
                </c:pt>
                <c:pt idx="2">
                  <c:v>0.18083353527194398</c:v>
                </c:pt>
                <c:pt idx="3">
                  <c:v>0.19254455549160171</c:v>
                </c:pt>
                <c:pt idx="4">
                  <c:v>0.19451593139808698</c:v>
                </c:pt>
                <c:pt idx="5">
                  <c:v>0.20836877745241583</c:v>
                </c:pt>
                <c:pt idx="6">
                  <c:v>0.21049853438556934</c:v>
                </c:pt>
                <c:pt idx="7">
                  <c:v>0.23824192880794703</c:v>
                </c:pt>
                <c:pt idx="8">
                  <c:v>0.27020114627156883</c:v>
                </c:pt>
                <c:pt idx="9">
                  <c:v>0.28248267367383806</c:v>
                </c:pt>
                <c:pt idx="10">
                  <c:v>0.29232814526588846</c:v>
                </c:pt>
                <c:pt idx="11">
                  <c:v>0.30593568840579716</c:v>
                </c:pt>
                <c:pt idx="12">
                  <c:v>0.35956619360305014</c:v>
                </c:pt>
                <c:pt idx="13">
                  <c:v>0.38973088437071218</c:v>
                </c:pt>
                <c:pt idx="14">
                  <c:v>0.4311539620367581</c:v>
                </c:pt>
                <c:pt idx="15">
                  <c:v>0.44718447694038249</c:v>
                </c:pt>
                <c:pt idx="16">
                  <c:v>0.50392657788071793</c:v>
                </c:pt>
                <c:pt idx="17">
                  <c:v>0.53564593406593408</c:v>
                </c:pt>
                <c:pt idx="18">
                  <c:v>0.55329558404558399</c:v>
                </c:pt>
                <c:pt idx="19">
                  <c:v>0.58508351126927638</c:v>
                </c:pt>
                <c:pt idx="20">
                  <c:v>0.59078705447969249</c:v>
                </c:pt>
                <c:pt idx="21">
                  <c:v>0.60443987929433618</c:v>
                </c:pt>
                <c:pt idx="22">
                  <c:v>0.80107314836046772</c:v>
                </c:pt>
                <c:pt idx="23">
                  <c:v>0.84319122302158278</c:v>
                </c:pt>
                <c:pt idx="24">
                  <c:v>0.88233624376336406</c:v>
                </c:pt>
              </c:numCache>
            </c:numRef>
          </c:val>
          <c:extLst>
            <c:ext xmlns:c16="http://schemas.microsoft.com/office/drawing/2014/chart" uri="{C3380CC4-5D6E-409C-BE32-E72D297353CC}">
              <c16:uniqueId val="{00000000-D3D8-498E-90F9-7B43F4985D52}"/>
            </c:ext>
          </c:extLst>
        </c:ser>
        <c:dLbls>
          <c:showLegendKey val="0"/>
          <c:showVal val="0"/>
          <c:showCatName val="0"/>
          <c:showSerName val="0"/>
          <c:showPercent val="0"/>
          <c:showBubbleSize val="0"/>
        </c:dLbls>
        <c:gapWidth val="182"/>
        <c:axId val="431644728"/>
        <c:axId val="431643744"/>
      </c:barChart>
      <c:catAx>
        <c:axId val="43164472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3744"/>
        <c:crosses val="autoZero"/>
        <c:auto val="1"/>
        <c:lblAlgn val="ctr"/>
        <c:lblOffset val="100"/>
        <c:noMultiLvlLbl val="0"/>
      </c:catAx>
      <c:valAx>
        <c:axId val="431643744"/>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4728"/>
        <c:crosses val="max"/>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[Apprentices (2019) - Charta.xlsx]Top Occupations!PivotTable1</c:name>
    <c:fmtId val="6"/>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4"/>
          </a:solidFill>
          <a:ln>
            <a:noFill/>
          </a:ln>
          <a:effectLst/>
        </c:spPr>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4"/>
          </a:solidFill>
          <a:ln>
            <a:noFill/>
          </a:ln>
          <a:effectLst/>
        </c:spP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4"/>
          </a:solidFill>
          <a:ln>
            <a:noFill/>
          </a:ln>
          <a:effectLst/>
        </c:spPr>
      </c:pivotFmt>
    </c:pivotFmts>
    <c:plotArea>
      <c:layout/>
      <c:barChart>
        <c:barDir val="bar"/>
        <c:grouping val="clustered"/>
        <c:varyColors val="0"/>
        <c:ser>
          <c:idx val="0"/>
          <c:order val="0"/>
          <c:tx>
            <c:strRef>
              <c:f>'Top Occupations'!$B$3</c:f>
              <c:strCache>
                <c:ptCount val="1"/>
                <c:pt idx="0">
                  <c:v>Total</c:v>
                </c:pt>
              </c:strCache>
            </c:strRef>
          </c:tx>
          <c:spPr>
            <a:solidFill>
              <a:schemeClr val="accent1"/>
            </a:solidFill>
            <a:ln>
              <a:noFill/>
            </a:ln>
            <a:effectLst/>
          </c:spPr>
          <c:invertIfNegative val="0"/>
          <c:dPt>
            <c:idx val="4"/>
            <c:invertIfNegative val="0"/>
            <c:bubble3D val="0"/>
            <c:spPr>
              <a:solidFill>
                <a:schemeClr val="accent4"/>
              </a:solidFill>
              <a:ln>
                <a:noFill/>
              </a:ln>
              <a:effectLst/>
            </c:spPr>
            <c:extLst>
              <c:ext xmlns:c16="http://schemas.microsoft.com/office/drawing/2014/chart" uri="{C3380CC4-5D6E-409C-BE32-E72D297353CC}">
                <c16:uniqueId val="{00000001-D220-4056-BD88-34438CD0C5ED}"/>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3-D220-4056-BD88-34438CD0C5ED}"/>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5-D220-4056-BD88-34438CD0C5ED}"/>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7-D220-4056-BD88-34438CD0C5ED}"/>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09-D220-4056-BD88-34438CD0C5ED}"/>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0B-D220-4056-BD88-34438CD0C5ED}"/>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0D-D220-4056-BD88-34438CD0C5E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Occupations'!$A$4:$A$19</c:f>
              <c:strCache>
                <c:ptCount val="15"/>
                <c:pt idx="0">
                  <c:v>Painting, Coating, and Decorating Workers</c:v>
                </c:pt>
                <c:pt idx="1">
                  <c:v>Telecommunications Equipment Installers and Repairers, Except Line Installers</c:v>
                </c:pt>
                <c:pt idx="2">
                  <c:v>Brickmasons and Blockmasons</c:v>
                </c:pt>
                <c:pt idx="3">
                  <c:v>Floor Layers, Except Carpet, Wood, and Hard Tiles</c:v>
                </c:pt>
                <c:pt idx="4">
                  <c:v>Police and Sheriff's Patrol Officers</c:v>
                </c:pt>
                <c:pt idx="5">
                  <c:v>Roofers</c:v>
                </c:pt>
                <c:pt idx="6">
                  <c:v>Opticians, Dispensing</c:v>
                </c:pt>
                <c:pt idx="7">
                  <c:v>Elevator Installers and Repairers</c:v>
                </c:pt>
                <c:pt idx="8">
                  <c:v>Sheet Metal Workers</c:v>
                </c:pt>
                <c:pt idx="9">
                  <c:v>Structural Iron and Steel Workers</c:v>
                </c:pt>
                <c:pt idx="10">
                  <c:v>Heating, Air Conditioning, and Refrigeration Mechanics and Installers</c:v>
                </c:pt>
                <c:pt idx="11">
                  <c:v>Construction Laborers</c:v>
                </c:pt>
                <c:pt idx="12">
                  <c:v>Plumbers, Pipefitters, and Steamfitters</c:v>
                </c:pt>
                <c:pt idx="13">
                  <c:v>Carpenters</c:v>
                </c:pt>
                <c:pt idx="14">
                  <c:v>Electricians</c:v>
                </c:pt>
              </c:strCache>
            </c:strRef>
          </c:cat>
          <c:val>
            <c:numRef>
              <c:f>'Top Occupations'!$B$4:$B$19</c:f>
              <c:numCache>
                <c:formatCode>#,##0</c:formatCode>
                <c:ptCount val="15"/>
                <c:pt idx="0">
                  <c:v>126</c:v>
                </c:pt>
                <c:pt idx="1">
                  <c:v>129</c:v>
                </c:pt>
                <c:pt idx="2">
                  <c:v>133</c:v>
                </c:pt>
                <c:pt idx="3">
                  <c:v>133</c:v>
                </c:pt>
                <c:pt idx="4">
                  <c:v>147</c:v>
                </c:pt>
                <c:pt idx="5">
                  <c:v>227</c:v>
                </c:pt>
                <c:pt idx="6">
                  <c:v>264</c:v>
                </c:pt>
                <c:pt idx="7">
                  <c:v>382</c:v>
                </c:pt>
                <c:pt idx="8">
                  <c:v>414</c:v>
                </c:pt>
                <c:pt idx="9">
                  <c:v>415</c:v>
                </c:pt>
                <c:pt idx="10">
                  <c:v>425</c:v>
                </c:pt>
                <c:pt idx="11">
                  <c:v>655</c:v>
                </c:pt>
                <c:pt idx="12">
                  <c:v>1041</c:v>
                </c:pt>
                <c:pt idx="13">
                  <c:v>1329</c:v>
                </c:pt>
                <c:pt idx="14">
                  <c:v>1994</c:v>
                </c:pt>
              </c:numCache>
            </c:numRef>
          </c:val>
          <c:extLst>
            <c:ext xmlns:c16="http://schemas.microsoft.com/office/drawing/2014/chart" uri="{C3380CC4-5D6E-409C-BE32-E72D297353CC}">
              <c16:uniqueId val="{0000000E-D220-4056-BD88-34438CD0C5ED}"/>
            </c:ext>
          </c:extLst>
        </c:ser>
        <c:dLbls>
          <c:showLegendKey val="0"/>
          <c:showVal val="1"/>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Apprentices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[Apprentices (2019) - Charta.xlsx]Supply Gap!PivotTable1</c:name>
    <c:fmtId val="21"/>
  </c:pivotSource>
  <c:chart>
    <c:autoTitleDeleted val="1"/>
    <c:pivotFmts>
      <c:pivotFmt>
        <c:idx val="0"/>
        <c:spPr>
          <a:solidFill>
            <a:schemeClr val="accent1"/>
          </a:solidFill>
          <a:ln>
            <a:noFill/>
          </a:ln>
          <a:effectLst/>
        </c:spPr>
        <c:marker>
          <c:symbol val="none"/>
        </c:marker>
      </c:pivotFmt>
      <c:pivotFmt>
        <c:idx val="1"/>
        <c:spPr>
          <a:solidFill>
            <a:schemeClr val="accent4"/>
          </a:solidFill>
          <a:ln>
            <a:noFill/>
          </a:ln>
          <a:effectLst/>
        </c:spPr>
      </c:pivotFmt>
      <c:pivotFmt>
        <c:idx val="2"/>
        <c:spPr>
          <a:solidFill>
            <a:schemeClr val="accent4"/>
          </a:solidFill>
          <a:ln>
            <a:noFill/>
          </a:ln>
          <a:effectLst/>
        </c:spPr>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1"/>
          </a:solidFill>
          <a:ln>
            <a:noFill/>
          </a:ln>
          <a:effectLst/>
        </c:spPr>
        <c:marker>
          <c:symbol val="none"/>
        </c:marker>
      </c:pivotFmt>
      <c:pivotFmt>
        <c:idx val="10"/>
        <c:spPr>
          <a:solidFill>
            <a:schemeClr val="accent4"/>
          </a:solidFill>
          <a:ln>
            <a:noFill/>
          </a:ln>
          <a:effectLst/>
        </c:spPr>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1"/>
          </a:solidFill>
          <a:ln>
            <a:noFill/>
          </a:ln>
          <a:effectLst/>
        </c:spPr>
        <c:marker>
          <c:symbol val="none"/>
        </c:marker>
      </c:pivotFmt>
      <c:pivotFmt>
        <c:idx val="18"/>
        <c:spPr>
          <a:solidFill>
            <a:schemeClr val="accent4"/>
          </a:solidFill>
          <a:ln>
            <a:noFill/>
          </a:ln>
          <a:effectLst/>
        </c:spPr>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1"/>
          </a:solidFill>
          <a:ln>
            <a:noFill/>
          </a:ln>
          <a:effectLst/>
        </c:spPr>
        <c:marker>
          <c:symbol val="none"/>
        </c:marker>
      </c:pivotFmt>
      <c:pivotFmt>
        <c:idx val="26"/>
        <c:spPr>
          <a:solidFill>
            <a:schemeClr val="accent4"/>
          </a:solidFill>
          <a:ln>
            <a:noFill/>
          </a:ln>
          <a:effectLst/>
        </c:spPr>
      </c:pivotFmt>
      <c:pivotFmt>
        <c:idx val="27"/>
        <c:spPr>
          <a:solidFill>
            <a:schemeClr val="accent4"/>
          </a:solidFill>
          <a:ln>
            <a:noFill/>
          </a:ln>
          <a:effectLst/>
        </c:spPr>
      </c:pivotFmt>
      <c:pivotFmt>
        <c:idx val="28"/>
        <c:spPr>
          <a:solidFill>
            <a:schemeClr val="accent4"/>
          </a:solidFill>
          <a:ln>
            <a:noFill/>
          </a:ln>
          <a:effectLst/>
        </c:spPr>
      </c:pivotFmt>
      <c:pivotFmt>
        <c:idx val="29"/>
        <c:spPr>
          <a:solidFill>
            <a:schemeClr val="accent4"/>
          </a:solidFill>
          <a:ln>
            <a:noFill/>
          </a:ln>
          <a:effectLst/>
        </c:spPr>
      </c:pivotFmt>
      <c:pivotFmt>
        <c:idx val="30"/>
        <c:spPr>
          <a:solidFill>
            <a:schemeClr val="accent4"/>
          </a:solidFill>
          <a:ln>
            <a:noFill/>
          </a:ln>
          <a:effectLst/>
        </c:spPr>
      </c:pivotFmt>
      <c:pivotFmt>
        <c:idx val="31"/>
        <c:spPr>
          <a:solidFill>
            <a:schemeClr val="accent4"/>
          </a:solidFill>
          <a:ln>
            <a:noFill/>
          </a:ln>
          <a:effectLst/>
        </c:spPr>
      </c:pivotFmt>
      <c:pivotFmt>
        <c:idx val="32"/>
        <c:spPr>
          <a:solidFill>
            <a:schemeClr val="accent4"/>
          </a:solidFill>
          <a:ln>
            <a:noFill/>
          </a:ln>
          <a:effectLst/>
        </c:spPr>
      </c:pivotFmt>
    </c:pivotFmts>
    <c:plotArea>
      <c:layout/>
      <c:barChart>
        <c:barDir val="bar"/>
        <c:grouping val="clustered"/>
        <c:varyColors val="0"/>
        <c:ser>
          <c:idx val="0"/>
          <c:order val="0"/>
          <c:tx>
            <c:strRef>
              <c:f>'Supply Gap'!$B$3</c:f>
              <c:strCache>
                <c:ptCount val="1"/>
                <c:pt idx="0">
                  <c:v>Total</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2A73-46AE-AF1F-57EEA95A7AF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2-2A73-46AE-AF1F-57EEA95A7AFC}"/>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4-2A73-46AE-AF1F-57EEA95A7AFC}"/>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6-2A73-46AE-AF1F-57EEA95A7AFC}"/>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8-2A73-46AE-AF1F-57EEA95A7AFC}"/>
              </c:ext>
            </c:extLst>
          </c:dPt>
          <c:dPt>
            <c:idx val="8"/>
            <c:invertIfNegative val="0"/>
            <c:bubble3D val="0"/>
            <c:extLst>
              <c:ext xmlns:c16="http://schemas.microsoft.com/office/drawing/2014/chart" uri="{C3380CC4-5D6E-409C-BE32-E72D297353CC}">
                <c16:uniqueId val="{00000009-2A73-46AE-AF1F-57EEA95A7AFC}"/>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B-2A73-46AE-AF1F-57EEA95A7AFC}"/>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D-2A73-46AE-AF1F-57EEA95A7AFC}"/>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F-2A73-46AE-AF1F-57EEA95A7AFC}"/>
              </c:ext>
            </c:extLst>
          </c:dPt>
          <c:dPt>
            <c:idx val="12"/>
            <c:invertIfNegative val="0"/>
            <c:bubble3D val="0"/>
            <c:extLst>
              <c:ext xmlns:c16="http://schemas.microsoft.com/office/drawing/2014/chart" uri="{C3380CC4-5D6E-409C-BE32-E72D297353CC}">
                <c16:uniqueId val="{00000010-2A73-46AE-AF1F-57EEA95A7AFC}"/>
              </c:ext>
            </c:extLst>
          </c:dPt>
          <c:dPt>
            <c:idx val="14"/>
            <c:invertIfNegative val="0"/>
            <c:bubble3D val="0"/>
            <c:extLst>
              <c:ext xmlns:c16="http://schemas.microsoft.com/office/drawing/2014/chart" uri="{C3380CC4-5D6E-409C-BE32-E72D297353CC}">
                <c16:uniqueId val="{00000011-2A73-46AE-AF1F-57EEA95A7AFC}"/>
              </c:ext>
            </c:extLst>
          </c:dPt>
          <c:cat>
            <c:strRef>
              <c:f>'Supply Gap'!$A$4:$A$16</c:f>
              <c:strCache>
                <c:ptCount val="12"/>
                <c:pt idx="0">
                  <c:v>Glaziers</c:v>
                </c:pt>
                <c:pt idx="1">
                  <c:v>Roofers</c:v>
                </c:pt>
                <c:pt idx="2">
                  <c:v>Sheet Metal Workers</c:v>
                </c:pt>
                <c:pt idx="3">
                  <c:v>Electricians</c:v>
                </c:pt>
                <c:pt idx="4">
                  <c:v>Brickmasons and Blockmasons</c:v>
                </c:pt>
                <c:pt idx="5">
                  <c:v>Plumbers, Pipefitters, and Steamfitters</c:v>
                </c:pt>
                <c:pt idx="6">
                  <c:v>Carpenters</c:v>
                </c:pt>
                <c:pt idx="7">
                  <c:v>Heating, Air Conditioning, and Refrigeration Mechanics and Installers</c:v>
                </c:pt>
                <c:pt idx="8">
                  <c:v>Telecommunications Equipment Installers and Repairers, Except Line Installers</c:v>
                </c:pt>
                <c:pt idx="9">
                  <c:v>Construction Laborers</c:v>
                </c:pt>
                <c:pt idx="10">
                  <c:v>Firefighters</c:v>
                </c:pt>
                <c:pt idx="11">
                  <c:v>Police and Sheriff's Patrol Officers</c:v>
                </c:pt>
              </c:strCache>
            </c:strRef>
          </c:cat>
          <c:val>
            <c:numRef>
              <c:f>'Supply Gap'!$B$4:$B$16</c:f>
              <c:numCache>
                <c:formatCode>0.00</c:formatCode>
                <c:ptCount val="12"/>
                <c:pt idx="0">
                  <c:v>0.97552515770990045</c:v>
                </c:pt>
                <c:pt idx="1">
                  <c:v>0.90544871794871795</c:v>
                </c:pt>
                <c:pt idx="2">
                  <c:v>0.72843336117408419</c:v>
                </c:pt>
                <c:pt idx="3">
                  <c:v>0.69547490967025005</c:v>
                </c:pt>
                <c:pt idx="4">
                  <c:v>0.68565867468813579</c:v>
                </c:pt>
                <c:pt idx="5">
                  <c:v>0.4394536284063742</c:v>
                </c:pt>
                <c:pt idx="6">
                  <c:v>0.34854760311266392</c:v>
                </c:pt>
                <c:pt idx="7">
                  <c:v>0.28493415766083402</c:v>
                </c:pt>
                <c:pt idx="8">
                  <c:v>0.25523497569950337</c:v>
                </c:pt>
                <c:pt idx="9">
                  <c:v>0.16005400900060535</c:v>
                </c:pt>
                <c:pt idx="10">
                  <c:v>9.5934893452111064E-2</c:v>
                </c:pt>
                <c:pt idx="11">
                  <c:v>7.0495631285021218E-2</c:v>
                </c:pt>
              </c:numCache>
            </c:numRef>
          </c:val>
          <c:extLst>
            <c:ext xmlns:c16="http://schemas.microsoft.com/office/drawing/2014/chart" uri="{C3380CC4-5D6E-409C-BE32-E72D297353CC}">
              <c16:uniqueId val="{00000012-2A73-46AE-AF1F-57EEA95A7AFC}"/>
            </c:ext>
          </c:extLst>
        </c:ser>
        <c:dLbls>
          <c:showLegendKey val="0"/>
          <c:showVal val="0"/>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Final'!$E$3</c:f>
              <c:strCache>
                <c:ptCount val="1"/>
                <c:pt idx="0">
                  <c:v># of Licenses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'State Final'!$D$4:$D$18</c:f>
              <c:strCache>
                <c:ptCount val="15"/>
                <c:pt idx="0">
                  <c:v>Speech-Language Pathologists</c:v>
                </c:pt>
                <c:pt idx="1">
                  <c:v>Water and Wastewater Treatment Plant and System Operators</c:v>
                </c:pt>
                <c:pt idx="2">
                  <c:v>Physical Therapists</c:v>
                </c:pt>
                <c:pt idx="3">
                  <c:v>Mental Health Counselors</c:v>
                </c:pt>
                <c:pt idx="4">
                  <c:v>Massage Therapist</c:v>
                </c:pt>
                <c:pt idx="5">
                  <c:v>Engineers</c:v>
                </c:pt>
                <c:pt idx="6">
                  <c:v>Real Estate Brokers</c:v>
                </c:pt>
                <c:pt idx="7">
                  <c:v>Skincare Specialists</c:v>
                </c:pt>
                <c:pt idx="8">
                  <c:v>Accountants</c:v>
                </c:pt>
                <c:pt idx="9">
                  <c:v>Plumbers, Pipefitters, and Steamfitters</c:v>
                </c:pt>
                <c:pt idx="10">
                  <c:v>Manicurists and Pedicurists</c:v>
                </c:pt>
                <c:pt idx="11">
                  <c:v>Electricians</c:v>
                </c:pt>
                <c:pt idx="12">
                  <c:v>Social Workers</c:v>
                </c:pt>
                <c:pt idx="13">
                  <c:v>Hairdressers, Hairstylists, and Cosmetologists</c:v>
                </c:pt>
                <c:pt idx="14">
                  <c:v>Real Estate Sales Agents</c:v>
                </c:pt>
              </c:strCache>
            </c:strRef>
          </c:cat>
          <c:val>
            <c:numRef>
              <c:f>'State Final'!$E$4:$E$18</c:f>
              <c:numCache>
                <c:formatCode>#,##0</c:formatCode>
                <c:ptCount val="15"/>
                <c:pt idx="0">
                  <c:v>4035</c:v>
                </c:pt>
                <c:pt idx="1">
                  <c:v>4384</c:v>
                </c:pt>
                <c:pt idx="2">
                  <c:v>4482</c:v>
                </c:pt>
                <c:pt idx="3">
                  <c:v>5028</c:v>
                </c:pt>
                <c:pt idx="4">
                  <c:v>7742</c:v>
                </c:pt>
                <c:pt idx="5">
                  <c:v>8300</c:v>
                </c:pt>
                <c:pt idx="6">
                  <c:v>9238</c:v>
                </c:pt>
                <c:pt idx="7">
                  <c:v>9444</c:v>
                </c:pt>
                <c:pt idx="8">
                  <c:v>9542</c:v>
                </c:pt>
                <c:pt idx="9">
                  <c:v>11348</c:v>
                </c:pt>
                <c:pt idx="10">
                  <c:v>12576</c:v>
                </c:pt>
                <c:pt idx="11">
                  <c:v>12781</c:v>
                </c:pt>
                <c:pt idx="12">
                  <c:v>16392</c:v>
                </c:pt>
                <c:pt idx="13">
                  <c:v>23352</c:v>
                </c:pt>
                <c:pt idx="14">
                  <c:v>36172</c:v>
                </c:pt>
              </c:numCache>
            </c:numRef>
          </c:val>
          <c:extLst>
            <c:ext xmlns:c16="http://schemas.microsoft.com/office/drawing/2014/chart" uri="{C3380CC4-5D6E-409C-BE32-E72D297353CC}">
              <c16:uniqueId val="{00000000-04E0-4DF2-9CD9-1B2B4BC68695}"/>
            </c:ext>
          </c:extLst>
        </c:ser>
        <c:dLbls>
          <c:dLblPos val="outEnd"/>
          <c:showLegendKey val="0"/>
          <c:showVal val="1"/>
          <c:showCatName val="0"/>
          <c:showSerName val="0"/>
          <c:showPercent val="0"/>
          <c:showBubbleSize val="0"/>
        </c:dLbls>
        <c:gapWidth val="182"/>
        <c:axId val="513280008"/>
        <c:axId val="513276072"/>
      </c:barChart>
      <c:catAx>
        <c:axId val="513280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13276072"/>
        <c:crosses val="autoZero"/>
        <c:auto val="1"/>
        <c:lblAlgn val="ctr"/>
        <c:lblOffset val="100"/>
        <c:noMultiLvlLbl val="0"/>
      </c:catAx>
      <c:valAx>
        <c:axId val="513276072"/>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Licenses</a:t>
                </a:r>
              </a:p>
            </c:rich>
          </c:tx>
          <c:layout>
            <c:manualLayout>
              <c:xMode val="edge"/>
              <c:yMode val="edge"/>
              <c:x val="0.62281237930844235"/>
              <c:y val="0.9241927951573620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132800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Berk1!$F$4</c:f>
              <c:strCache>
                <c:ptCount val="1"/>
                <c:pt idx="0">
                  <c:v># of Licenses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F7F-43C8-8864-D4AFABC37413}"/>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3F7F-43C8-8864-D4AFABC37413}"/>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3F7F-43C8-8864-D4AFABC3741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3F7F-43C8-8864-D4AFABC37413}"/>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3F7F-43C8-8864-D4AFABC37413}"/>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B-3F7F-43C8-8864-D4AFABC37413}"/>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3F7F-43C8-8864-D4AFABC37413}"/>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F-3F7F-43C8-8864-D4AFABC37413}"/>
              </c:ext>
            </c:extLst>
          </c:dPt>
          <c:dPt>
            <c:idx val="8"/>
            <c:invertIfNegative val="0"/>
            <c:bubble3D val="0"/>
            <c:spPr>
              <a:solidFill>
                <a:schemeClr val="accent4"/>
              </a:solidFill>
              <a:ln>
                <a:noFill/>
              </a:ln>
              <a:effectLst/>
            </c:spPr>
            <c:extLst>
              <c:ext xmlns:c16="http://schemas.microsoft.com/office/drawing/2014/chart" uri="{C3380CC4-5D6E-409C-BE32-E72D297353CC}">
                <c16:uniqueId val="{00000011-3F7F-43C8-8864-D4AFABC37413}"/>
              </c:ext>
            </c:extLst>
          </c:dPt>
          <c:dPt>
            <c:idx val="9"/>
            <c:invertIfNegative val="0"/>
            <c:bubble3D val="0"/>
            <c:spPr>
              <a:solidFill>
                <a:schemeClr val="accent4"/>
              </a:solidFill>
              <a:ln>
                <a:noFill/>
              </a:ln>
              <a:effectLst/>
            </c:spPr>
            <c:extLst>
              <c:ext xmlns:c16="http://schemas.microsoft.com/office/drawing/2014/chart" uri="{C3380CC4-5D6E-409C-BE32-E72D297353CC}">
                <c16:uniqueId val="{00000013-3F7F-43C8-8864-D4AFABC37413}"/>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15-3F7F-43C8-8864-D4AFABC37413}"/>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17-3F7F-43C8-8864-D4AFABC37413}"/>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19-3F7F-43C8-8864-D4AFABC37413}"/>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50000"/>
                        <a:lumOff val="5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Berk1!$E$7:$E$19</c:f>
              <c:strCache>
                <c:ptCount val="13"/>
                <c:pt idx="0">
                  <c:v>Substance Abuse and Behavioral Disorder Counselors</c:v>
                </c:pt>
                <c:pt idx="1">
                  <c:v>Accountants and Auditors</c:v>
                </c:pt>
                <c:pt idx="2">
                  <c:v>Occupational Therapists</c:v>
                </c:pt>
                <c:pt idx="3">
                  <c:v>Clinical, Counseling, and School Psychologists</c:v>
                </c:pt>
                <c:pt idx="4">
                  <c:v>Engineers</c:v>
                </c:pt>
                <c:pt idx="5">
                  <c:v>Physical Therapists</c:v>
                </c:pt>
                <c:pt idx="6">
                  <c:v>Manicurists and Pedicurists</c:v>
                </c:pt>
                <c:pt idx="7">
                  <c:v>Social and Human Service Assistants</c:v>
                </c:pt>
                <c:pt idx="8">
                  <c:v>Electricians</c:v>
                </c:pt>
                <c:pt idx="9">
                  <c:v>Plumbers, Pipefitters, and Steamfitters</c:v>
                </c:pt>
                <c:pt idx="10">
                  <c:v>Social Workers</c:v>
                </c:pt>
                <c:pt idx="11">
                  <c:v>Hairdressers, Hairstylists, and Cosmetologists</c:v>
                </c:pt>
                <c:pt idx="12">
                  <c:v>Real Estate Sales Agents</c:v>
                </c:pt>
              </c:strCache>
            </c:strRef>
          </c:cat>
          <c:val>
            <c:numRef>
              <c:f>Berk1!$F$7:$F$19</c:f>
              <c:numCache>
                <c:formatCode>#,##0</c:formatCode>
                <c:ptCount val="13"/>
                <c:pt idx="0">
                  <c:v>18</c:v>
                </c:pt>
                <c:pt idx="1">
                  <c:v>46</c:v>
                </c:pt>
                <c:pt idx="2">
                  <c:v>49</c:v>
                </c:pt>
                <c:pt idx="3">
                  <c:v>53</c:v>
                </c:pt>
                <c:pt idx="4">
                  <c:v>61</c:v>
                </c:pt>
                <c:pt idx="5">
                  <c:v>63</c:v>
                </c:pt>
                <c:pt idx="6">
                  <c:v>81</c:v>
                </c:pt>
                <c:pt idx="7">
                  <c:v>82</c:v>
                </c:pt>
                <c:pt idx="8">
                  <c:v>222</c:v>
                </c:pt>
                <c:pt idx="9">
                  <c:v>283</c:v>
                </c:pt>
                <c:pt idx="10">
                  <c:v>315</c:v>
                </c:pt>
                <c:pt idx="11">
                  <c:v>387</c:v>
                </c:pt>
                <c:pt idx="12">
                  <c:v>387</c:v>
                </c:pt>
              </c:numCache>
            </c:numRef>
          </c:val>
          <c:extLst>
            <c:ext xmlns:c16="http://schemas.microsoft.com/office/drawing/2014/chart" uri="{C3380CC4-5D6E-409C-BE32-E72D297353CC}">
              <c16:uniqueId val="{0000001A-3F7F-43C8-8864-D4AFABC37413}"/>
            </c:ext>
          </c:extLst>
        </c:ser>
        <c:dLbls>
          <c:dLblPos val="outEnd"/>
          <c:showLegendKey val="0"/>
          <c:showVal val="1"/>
          <c:showCatName val="0"/>
          <c:showSerName val="0"/>
          <c:showPercent val="0"/>
          <c:showBubbleSize val="0"/>
        </c:dLbls>
        <c:gapWidth val="182"/>
        <c:axId val="631746688"/>
        <c:axId val="631747344"/>
      </c:barChart>
      <c:catAx>
        <c:axId val="631746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7344"/>
        <c:crosses val="autoZero"/>
        <c:auto val="1"/>
        <c:lblAlgn val="ctr"/>
        <c:lblOffset val="100"/>
        <c:noMultiLvlLbl val="0"/>
      </c:catAx>
      <c:valAx>
        <c:axId val="631747344"/>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Licenses</a:t>
                </a:r>
              </a:p>
            </c:rich>
          </c:tx>
          <c:layout/>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66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Charts!$G$10</c:f>
              <c:strCache>
                <c:ptCount val="1"/>
                <c:pt idx="0">
                  <c:v>Berkshire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Charts!$G$11:$G$23</c:f>
              <c:numCache>
                <c:formatCode>0.0%</c:formatCode>
                <c:ptCount val="13"/>
                <c:pt idx="0">
                  <c:v>3.6000000000000004E-2</c:v>
                </c:pt>
                <c:pt idx="1">
                  <c:v>3.4000000000000002E-2</c:v>
                </c:pt>
                <c:pt idx="2">
                  <c:v>4.0999999999999995E-2</c:v>
                </c:pt>
                <c:pt idx="3">
                  <c:v>4.2000000000000003E-2</c:v>
                </c:pt>
                <c:pt idx="4">
                  <c:v>4.7E-2</c:v>
                </c:pt>
                <c:pt idx="5">
                  <c:v>3.6000000000000004E-2</c:v>
                </c:pt>
                <c:pt idx="6">
                  <c:v>3.2000000000000001E-2</c:v>
                </c:pt>
                <c:pt idx="7">
                  <c:v>3.1E-2</c:v>
                </c:pt>
                <c:pt idx="8">
                  <c:v>3.4000000000000002E-2</c:v>
                </c:pt>
                <c:pt idx="9">
                  <c:v>3.3000000000000002E-2</c:v>
                </c:pt>
                <c:pt idx="10">
                  <c:v>3.7999999999999999E-2</c:v>
                </c:pt>
                <c:pt idx="11">
                  <c:v>4.0999999999999995E-2</c:v>
                </c:pt>
                <c:pt idx="12">
                  <c:v>0.04</c:v>
                </c:pt>
              </c:numCache>
            </c:numRef>
          </c:val>
          <c:smooth val="0"/>
          <c:extLst>
            <c:ext xmlns:c16="http://schemas.microsoft.com/office/drawing/2014/chart" uri="{C3380CC4-5D6E-409C-BE32-E72D297353CC}">
              <c16:uniqueId val="{00000000-46BE-44DE-A052-F47E046C7A50}"/>
            </c:ext>
          </c:extLst>
        </c:ser>
        <c:ser>
          <c:idx val="1"/>
          <c:order val="1"/>
          <c:tx>
            <c:strRef>
              <c:f>Charts!$H$10</c:f>
              <c:strCache>
                <c:ptCount val="1"/>
                <c:pt idx="0">
                  <c:v>State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Charts!$H$11:$H$23</c:f>
              <c:numCache>
                <c:formatCode>0.0%</c:formatCode>
                <c:ptCount val="13"/>
                <c:pt idx="0">
                  <c:v>3.1E-2</c:v>
                </c:pt>
                <c:pt idx="1">
                  <c:v>2.6000000000000002E-2</c:v>
                </c:pt>
                <c:pt idx="2">
                  <c:v>3.1E-2</c:v>
                </c:pt>
                <c:pt idx="3">
                  <c:v>3.2000000000000001E-2</c:v>
                </c:pt>
                <c:pt idx="4">
                  <c:v>3.6000000000000004E-2</c:v>
                </c:pt>
                <c:pt idx="5">
                  <c:v>2.7000000000000003E-2</c:v>
                </c:pt>
                <c:pt idx="6">
                  <c:v>2.6000000000000002E-2</c:v>
                </c:pt>
                <c:pt idx="7">
                  <c:v>2.7000000000000003E-2</c:v>
                </c:pt>
                <c:pt idx="8">
                  <c:v>0.03</c:v>
                </c:pt>
                <c:pt idx="9">
                  <c:v>3.2000000000000001E-2</c:v>
                </c:pt>
                <c:pt idx="10">
                  <c:v>3.6000000000000004E-2</c:v>
                </c:pt>
                <c:pt idx="11">
                  <c:v>3.7000000000000005E-2</c:v>
                </c:pt>
                <c:pt idx="12">
                  <c:v>3.3000000000000002E-2</c:v>
                </c:pt>
              </c:numCache>
            </c:numRef>
          </c:val>
          <c:smooth val="0"/>
          <c:extLst>
            <c:ext xmlns:c16="http://schemas.microsoft.com/office/drawing/2014/chart" uri="{C3380CC4-5D6E-409C-BE32-E72D297353CC}">
              <c16:uniqueId val="{00000001-46BE-44DE-A052-F47E046C7A50}"/>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927391120"/>
        <c:axId val="927211536"/>
      </c:lineChart>
      <c:dateAx>
        <c:axId val="927391120"/>
        <c:scaling>
          <c:orientation val="minMax"/>
        </c:scaling>
        <c:delete val="0"/>
        <c:axPos val="b"/>
        <c:numFmt formatCode="[$-409]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27211536"/>
        <c:crosses val="autoZero"/>
        <c:auto val="1"/>
        <c:lblOffset val="100"/>
        <c:baseTimeUnit val="months"/>
      </c:dateAx>
      <c:valAx>
        <c:axId val="927211536"/>
        <c:scaling>
          <c:orientation val="minMax"/>
        </c:scaling>
        <c:delete val="0"/>
        <c:axPos val="l"/>
        <c:majorGridlines>
          <c:spPr>
            <a:ln w="9525" cap="flat" cmpd="sng" algn="ctr">
              <a:solidFill>
                <a:schemeClr val="bg2"/>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273911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Charts!$E$10</c:f>
              <c:strCache>
                <c:ptCount val="1"/>
                <c:pt idx="0">
                  <c:v>Employed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Charts!$E$11:$E$23</c:f>
              <c:numCache>
                <c:formatCode>#,##0</c:formatCode>
                <c:ptCount val="13"/>
                <c:pt idx="0">
                  <c:v>63032</c:v>
                </c:pt>
                <c:pt idx="1">
                  <c:v>61982</c:v>
                </c:pt>
                <c:pt idx="2">
                  <c:v>62594</c:v>
                </c:pt>
                <c:pt idx="3">
                  <c:v>63096</c:v>
                </c:pt>
                <c:pt idx="4">
                  <c:v>63640</c:v>
                </c:pt>
                <c:pt idx="5">
                  <c:v>63795</c:v>
                </c:pt>
                <c:pt idx="6">
                  <c:v>63269</c:v>
                </c:pt>
                <c:pt idx="7">
                  <c:v>63515</c:v>
                </c:pt>
                <c:pt idx="8">
                  <c:v>63227</c:v>
                </c:pt>
                <c:pt idx="9">
                  <c:v>65957</c:v>
                </c:pt>
                <c:pt idx="10">
                  <c:v>66757</c:v>
                </c:pt>
                <c:pt idx="11">
                  <c:v>65066</c:v>
                </c:pt>
                <c:pt idx="12">
                  <c:v>62684</c:v>
                </c:pt>
              </c:numCache>
            </c:numRef>
          </c:val>
          <c:extLst>
            <c:ext xmlns:c16="http://schemas.microsoft.com/office/drawing/2014/chart" uri="{C3380CC4-5D6E-409C-BE32-E72D297353CC}">
              <c16:uniqueId val="{00000000-1389-48B9-A1C5-4CFEECC67235}"/>
            </c:ext>
          </c:extLst>
        </c:ser>
        <c:ser>
          <c:idx val="1"/>
          <c:order val="1"/>
          <c:tx>
            <c:strRef>
              <c:f>Charts!$F$10</c:f>
              <c:strCache>
                <c:ptCount val="1"/>
                <c:pt idx="0">
                  <c:v>Unemployed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Charts!$F$11:$F$23</c:f>
              <c:numCache>
                <c:formatCode>#,##0</c:formatCode>
                <c:ptCount val="13"/>
                <c:pt idx="0">
                  <c:v>2383</c:v>
                </c:pt>
                <c:pt idx="1">
                  <c:v>2182</c:v>
                </c:pt>
                <c:pt idx="2">
                  <c:v>2666</c:v>
                </c:pt>
                <c:pt idx="3">
                  <c:v>2796</c:v>
                </c:pt>
                <c:pt idx="4">
                  <c:v>3105</c:v>
                </c:pt>
                <c:pt idx="5">
                  <c:v>2391</c:v>
                </c:pt>
                <c:pt idx="6">
                  <c:v>2100</c:v>
                </c:pt>
                <c:pt idx="7">
                  <c:v>2027</c:v>
                </c:pt>
                <c:pt idx="8">
                  <c:v>2206</c:v>
                </c:pt>
                <c:pt idx="9">
                  <c:v>2283</c:v>
                </c:pt>
                <c:pt idx="10">
                  <c:v>2609</c:v>
                </c:pt>
                <c:pt idx="11">
                  <c:v>2794</c:v>
                </c:pt>
                <c:pt idx="12">
                  <c:v>2621</c:v>
                </c:pt>
              </c:numCache>
            </c:numRef>
          </c:val>
          <c:extLst>
            <c:ext xmlns:c16="http://schemas.microsoft.com/office/drawing/2014/chart" uri="{C3380CC4-5D6E-409C-BE32-E72D297353CC}">
              <c16:uniqueId val="{00000001-1389-48B9-A1C5-4CFEECC67235}"/>
            </c:ext>
          </c:extLst>
        </c:ser>
        <c:dLbls>
          <c:dLblPos val="ctr"/>
          <c:showLegendKey val="0"/>
          <c:showVal val="1"/>
          <c:showCatName val="0"/>
          <c:showSerName val="0"/>
          <c:showPercent val="0"/>
          <c:showBubbleSize val="0"/>
        </c:dLbls>
        <c:gapWidth val="50"/>
        <c:overlap val="100"/>
        <c:axId val="553120512"/>
        <c:axId val="553122560"/>
      </c:barChart>
      <c:scatterChart>
        <c:scatterStyle val="lineMarker"/>
        <c:varyColors val="0"/>
        <c:ser>
          <c:idx val="2"/>
          <c:order val="2"/>
          <c:tx>
            <c:strRef>
              <c:f>Charts!$D$10</c:f>
              <c:strCache>
                <c:ptCount val="1"/>
                <c:pt idx="0">
                  <c:v>Labor Force</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xVal>
          <c:yVal>
            <c:numRef>
              <c:f>Charts!$D$11:$D$23</c:f>
              <c:numCache>
                <c:formatCode>#,##0</c:formatCode>
                <c:ptCount val="13"/>
                <c:pt idx="0">
                  <c:v>65415</c:v>
                </c:pt>
                <c:pt idx="1">
                  <c:v>64164</c:v>
                </c:pt>
                <c:pt idx="2">
                  <c:v>65260</c:v>
                </c:pt>
                <c:pt idx="3">
                  <c:v>65892</c:v>
                </c:pt>
                <c:pt idx="4">
                  <c:v>66745</c:v>
                </c:pt>
                <c:pt idx="5">
                  <c:v>66186</c:v>
                </c:pt>
                <c:pt idx="6">
                  <c:v>65369</c:v>
                </c:pt>
                <c:pt idx="7">
                  <c:v>65542</c:v>
                </c:pt>
                <c:pt idx="8">
                  <c:v>65433</c:v>
                </c:pt>
                <c:pt idx="9">
                  <c:v>68240</c:v>
                </c:pt>
                <c:pt idx="10">
                  <c:v>69366</c:v>
                </c:pt>
                <c:pt idx="11">
                  <c:v>67860</c:v>
                </c:pt>
                <c:pt idx="12">
                  <c:v>65305</c:v>
                </c:pt>
              </c:numCache>
            </c:numRef>
          </c:yVal>
          <c:smooth val="0"/>
          <c:extLst>
            <c:ext xmlns:c16="http://schemas.microsoft.com/office/drawing/2014/chart" uri="{C3380CC4-5D6E-409C-BE32-E72D297353CC}">
              <c16:uniqueId val="{00000002-1389-48B9-A1C5-4CFEECC67235}"/>
            </c:ext>
          </c:extLst>
        </c:ser>
        <c:dLbls>
          <c:showLegendKey val="0"/>
          <c:showVal val="0"/>
          <c:showCatName val="0"/>
          <c:showSerName val="0"/>
          <c:showPercent val="0"/>
          <c:showBubbleSize val="0"/>
        </c:dLbls>
        <c:axId val="553120512"/>
        <c:axId val="553122560"/>
      </c:scatterChart>
      <c:dateAx>
        <c:axId val="553120512"/>
        <c:scaling>
          <c:orientation val="minMax"/>
        </c:scaling>
        <c:delete val="0"/>
        <c:axPos val="b"/>
        <c:numFmt formatCode="[$-409]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553122560"/>
        <c:crosses val="autoZero"/>
        <c:auto val="1"/>
        <c:lblOffset val="100"/>
        <c:baseTimeUnit val="months"/>
      </c:dateAx>
      <c:valAx>
        <c:axId val="553122560"/>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553120512"/>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'Median Wage'!$D$32</c:f>
              <c:strCache>
                <c:ptCount val="1"/>
                <c:pt idx="0">
                  <c:v>2015 Median Annual Wage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Wage'!$D$33:$D$40</c:f>
              <c:numCache>
                <c:formatCode>"$"#,##0</c:formatCode>
                <c:ptCount val="8"/>
                <c:pt idx="0">
                  <c:v>36317</c:v>
                </c:pt>
                <c:pt idx="1">
                  <c:v>38433</c:v>
                </c:pt>
                <c:pt idx="2">
                  <c:v>40646</c:v>
                </c:pt>
                <c:pt idx="3">
                  <c:v>53153</c:v>
                </c:pt>
                <c:pt idx="4">
                  <c:v>42225</c:v>
                </c:pt>
                <c:pt idx="5">
                  <c:v>38601</c:v>
                </c:pt>
                <c:pt idx="6">
                  <c:v>38797</c:v>
                </c:pt>
                <c:pt idx="7">
                  <c:v>46690</c:v>
                </c:pt>
              </c:numCache>
            </c:numRef>
          </c:val>
          <c:extLst>
            <c:ext xmlns:c16="http://schemas.microsoft.com/office/drawing/2014/chart" uri="{C3380CC4-5D6E-409C-BE32-E72D297353CC}">
              <c16:uniqueId val="{00000000-39C7-4016-B8B9-BB34A7E2CB09}"/>
            </c:ext>
          </c:extLst>
        </c:ser>
        <c:ser>
          <c:idx val="1"/>
          <c:order val="1"/>
          <c:tx>
            <c:strRef>
              <c:f>'Median Wage'!$E$32</c:f>
              <c:strCache>
                <c:ptCount val="1"/>
                <c:pt idx="0">
                  <c:v>2018 Median Annual Wage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Wage'!$E$33:$E$40</c:f>
              <c:numCache>
                <c:formatCode>"$"#,##0</c:formatCode>
                <c:ptCount val="8"/>
                <c:pt idx="0">
                  <c:v>38179</c:v>
                </c:pt>
                <c:pt idx="1">
                  <c:v>42366</c:v>
                </c:pt>
                <c:pt idx="2">
                  <c:v>43133</c:v>
                </c:pt>
                <c:pt idx="3">
                  <c:v>56732</c:v>
                </c:pt>
                <c:pt idx="4">
                  <c:v>45698</c:v>
                </c:pt>
                <c:pt idx="5">
                  <c:v>40163</c:v>
                </c:pt>
                <c:pt idx="6">
                  <c:v>41303</c:v>
                </c:pt>
                <c:pt idx="7">
                  <c:v>48680</c:v>
                </c:pt>
              </c:numCache>
            </c:numRef>
          </c:val>
          <c:extLst>
            <c:ext xmlns:c16="http://schemas.microsoft.com/office/drawing/2014/chart" uri="{C3380CC4-5D6E-409C-BE32-E72D297353CC}">
              <c16:uniqueId val="{00000001-39C7-4016-B8B9-BB34A7E2CB09}"/>
            </c:ext>
          </c:extLst>
        </c:ser>
        <c:dLbls>
          <c:showLegendKey val="0"/>
          <c:showVal val="0"/>
          <c:showCatName val="0"/>
          <c:showSerName val="0"/>
          <c:showPercent val="0"/>
          <c:showBubbleSize val="0"/>
        </c:dLbls>
        <c:gapWidth val="100"/>
        <c:axId val="502975552"/>
        <c:axId val="502982768"/>
      </c:barChart>
      <c:catAx>
        <c:axId val="502975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82768"/>
        <c:crosses val="autoZero"/>
        <c:auto val="1"/>
        <c:lblAlgn val="ctr"/>
        <c:lblOffset val="100"/>
        <c:noMultiLvlLbl val="0"/>
      </c:catAx>
      <c:valAx>
        <c:axId val="502982768"/>
        <c:scaling>
          <c:orientation val="minMax"/>
        </c:scaling>
        <c:delete val="0"/>
        <c:axPos val="l"/>
        <c:numFmt formatCode="&quot;$&quot;#,##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75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'[Berkshire - LT Employment by Education.xlsx]Charts'!$C$12</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DE-4FD2-90FF-54757934932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DE-4FD2-90FF-54757934932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DE-4FD2-90FF-54757934932A}"/>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'[Berkshire - LT Employment by Education.xlsx]Charts'!$B$13:$B$15</c:f>
              <c:strCache>
                <c:ptCount val="3"/>
                <c:pt idx="0">
                  <c:v>HS or Below</c:v>
                </c:pt>
                <c:pt idx="1">
                  <c:v>BA+</c:v>
                </c:pt>
                <c:pt idx="2">
                  <c:v>AS, Cert, Some College</c:v>
                </c:pt>
              </c:strCache>
            </c:strRef>
          </c:cat>
          <c:val>
            <c:numRef>
              <c:f>'[Berkshire - LT Employment by Education.xlsx]Charts'!$C$13:$C$15</c:f>
              <c:numCache>
                <c:formatCode>_(* #,##0_);_(* \(#,##0\);_(* "-"??_);_(@_)</c:formatCode>
                <c:ptCount val="3"/>
                <c:pt idx="0">
                  <c:v>32657</c:v>
                </c:pt>
                <c:pt idx="1">
                  <c:v>9387</c:v>
                </c:pt>
                <c:pt idx="2">
                  <c:v>5940</c:v>
                </c:pt>
              </c:numCache>
            </c:numRef>
          </c:val>
          <c:extLst>
            <c:ext xmlns:c16="http://schemas.microsoft.com/office/drawing/2014/chart" uri="{C3380CC4-5D6E-409C-BE32-E72D297353CC}">
              <c16:uniqueId val="{00000006-34DE-4FD2-90FF-54757934932A}"/>
            </c:ext>
          </c:extLst>
        </c:ser>
        <c:dLbls>
          <c:dLblPos val="outEnd"/>
          <c:showLegendKey val="0"/>
          <c:showVal val="0"/>
          <c:showCatName val="0"/>
          <c:showSerName val="0"/>
          <c:showPercent val="1"/>
          <c:showBubbleSize val="0"/>
          <c:showLeaderLines val="1"/>
        </c:dLbls>
        <c:firstSliceAng val="116"/>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a:solidFill>
            <a:schemeClr val="tx1"/>
          </a:solidFill>
          <a:latin typeface="Helvetica" charset="0"/>
          <a:ea typeface="Helvetica" charset="0"/>
          <a:cs typeface="Helvetica"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5B3B-4AA3-B462-C32E4DE548F4}"/>
              </c:ext>
            </c:extLst>
          </c:dPt>
          <c:dPt>
            <c:idx val="1"/>
            <c:invertIfNegative val="0"/>
            <c:bubble3D val="0"/>
            <c:extLst>
              <c:ext xmlns:c16="http://schemas.microsoft.com/office/drawing/2014/chart" uri="{C3380CC4-5D6E-409C-BE32-E72D297353CC}">
                <c16:uniqueId val="{00000002-5B3B-4AA3-B462-C32E4DE548F4}"/>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4-5B3B-4AA3-B462-C32E4DE548F4}"/>
              </c:ext>
            </c:extLst>
          </c:dPt>
          <c:dPt>
            <c:idx val="4"/>
            <c:invertIfNegative val="0"/>
            <c:bubble3D val="0"/>
            <c:extLst>
              <c:ext xmlns:c16="http://schemas.microsoft.com/office/drawing/2014/chart" uri="{C3380CC4-5D6E-409C-BE32-E72D297353CC}">
                <c16:uniqueId val="{00000006-5B3B-4AA3-B462-C32E4DE548F4}"/>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8-5B3B-4AA3-B462-C32E4DE548F4}"/>
              </c:ext>
            </c:extLst>
          </c:dPt>
          <c:dPt>
            <c:idx val="11"/>
            <c:invertIfNegative val="0"/>
            <c:bubble3D val="0"/>
            <c:extLst>
              <c:ext xmlns:c16="http://schemas.microsoft.com/office/drawing/2014/chart" uri="{C3380CC4-5D6E-409C-BE32-E72D297353CC}">
                <c16:uniqueId val="{0000000A-5B3B-4AA3-B462-C32E4DE548F4}"/>
              </c:ext>
            </c:extLst>
          </c:dPt>
          <c:dPt>
            <c:idx val="12"/>
            <c:invertIfNegative val="0"/>
            <c:bubble3D val="0"/>
            <c:extLst>
              <c:ext xmlns:c16="http://schemas.microsoft.com/office/drawing/2014/chart" uri="{C3380CC4-5D6E-409C-BE32-E72D297353CC}">
                <c16:uniqueId val="{0000000B-5B3B-4AA3-B462-C32E4DE548F4}"/>
              </c:ext>
            </c:extLst>
          </c:dPt>
          <c:dPt>
            <c:idx val="17"/>
            <c:invertIfNegative val="0"/>
            <c:bubble3D val="0"/>
            <c:spPr>
              <a:solidFill>
                <a:schemeClr val="accent4"/>
              </a:solidFill>
              <a:ln>
                <a:noFill/>
              </a:ln>
              <a:effectLst/>
            </c:spPr>
            <c:extLst>
              <c:ext xmlns:c16="http://schemas.microsoft.com/office/drawing/2014/chart" uri="{C3380CC4-5D6E-409C-BE32-E72D297353CC}">
                <c16:uniqueId val="{00000017-5B3B-4AA3-B462-C32E4DE548F4}"/>
              </c:ext>
            </c:extLst>
          </c:dPt>
          <c:dPt>
            <c:idx val="18"/>
            <c:invertIfNegative val="0"/>
            <c:bubble3D val="0"/>
            <c:extLst>
              <c:ext xmlns:c16="http://schemas.microsoft.com/office/drawing/2014/chart" uri="{C3380CC4-5D6E-409C-BE32-E72D297353CC}">
                <c16:uniqueId val="{0000000C-5B3B-4AA3-B462-C32E4DE548F4}"/>
              </c:ext>
            </c:extLst>
          </c:dPt>
          <c:dLbls>
            <c:dLbl>
              <c:idx val="0"/>
              <c:tx>
                <c:rich>
                  <a:bodyPr/>
                  <a:lstStyle/>
                  <a:p>
                    <a:fld id="{56945B21-2A54-4CCE-92E1-E520C2D9BC6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B3B-4AA3-B462-C32E4DE548F4}"/>
                </c:ext>
              </c:extLst>
            </c:dLbl>
            <c:dLbl>
              <c:idx val="1"/>
              <c:tx>
                <c:rich>
                  <a:bodyPr/>
                  <a:lstStyle/>
                  <a:p>
                    <a:fld id="{25FA0B18-F001-480A-B4EC-FC536FD0D17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B3B-4AA3-B462-C32E4DE548F4}"/>
                </c:ext>
              </c:extLst>
            </c:dLbl>
            <c:dLbl>
              <c:idx val="2"/>
              <c:tx>
                <c:rich>
                  <a:bodyPr/>
                  <a:lstStyle/>
                  <a:p>
                    <a:fld id="{6B2D1D80-4552-4E40-9718-2A3B9CD795E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B3B-4AA3-B462-C32E4DE548F4}"/>
                </c:ext>
              </c:extLst>
            </c:dLbl>
            <c:dLbl>
              <c:idx val="3"/>
              <c:tx>
                <c:rich>
                  <a:bodyPr/>
                  <a:lstStyle/>
                  <a:p>
                    <a:fld id="{657B56F0-CBAB-4C19-A195-676415478BA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B3B-4AA3-B462-C32E4DE548F4}"/>
                </c:ext>
              </c:extLst>
            </c:dLbl>
            <c:dLbl>
              <c:idx val="4"/>
              <c:tx>
                <c:rich>
                  <a:bodyPr/>
                  <a:lstStyle/>
                  <a:p>
                    <a:fld id="{AC952707-D743-4CD3-9105-3285C774BB9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B3B-4AA3-B462-C32E4DE548F4}"/>
                </c:ext>
              </c:extLst>
            </c:dLbl>
            <c:dLbl>
              <c:idx val="5"/>
              <c:tx>
                <c:rich>
                  <a:bodyPr/>
                  <a:lstStyle/>
                  <a:p>
                    <a:fld id="{B11E9966-0F2A-40CA-866E-23BF4C762B5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B3B-4AA3-B462-C32E4DE548F4}"/>
                </c:ext>
              </c:extLst>
            </c:dLbl>
            <c:dLbl>
              <c:idx val="6"/>
              <c:tx>
                <c:rich>
                  <a:bodyPr/>
                  <a:lstStyle/>
                  <a:p>
                    <a:fld id="{4C603BB7-BDF4-44A5-952F-14F1275A3CE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B3B-4AA3-B462-C32E4DE548F4}"/>
                </c:ext>
              </c:extLst>
            </c:dLbl>
            <c:dLbl>
              <c:idx val="7"/>
              <c:tx>
                <c:rich>
                  <a:bodyPr/>
                  <a:lstStyle/>
                  <a:p>
                    <a:fld id="{E93AB15B-6BFD-4BB2-95B5-4221BD3D07A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B3B-4AA3-B462-C32E4DE548F4}"/>
                </c:ext>
              </c:extLst>
            </c:dLbl>
            <c:dLbl>
              <c:idx val="8"/>
              <c:tx>
                <c:rich>
                  <a:bodyPr/>
                  <a:lstStyle/>
                  <a:p>
                    <a:fld id="{08E020DC-6046-45B4-91FC-EC958D0C1B7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B3B-4AA3-B462-C32E4DE548F4}"/>
                </c:ext>
              </c:extLst>
            </c:dLbl>
            <c:dLbl>
              <c:idx val="9"/>
              <c:tx>
                <c:rich>
                  <a:bodyPr/>
                  <a:lstStyle/>
                  <a:p>
                    <a:fld id="{1D848EFB-B49B-4F97-9E65-FC301E19CB6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B3B-4AA3-B462-C32E4DE548F4}"/>
                </c:ext>
              </c:extLst>
            </c:dLbl>
            <c:dLbl>
              <c:idx val="10"/>
              <c:tx>
                <c:rich>
                  <a:bodyPr/>
                  <a:lstStyle/>
                  <a:p>
                    <a:fld id="{412142CE-2B1F-4564-9B58-CD42FC4C978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B3B-4AA3-B462-C32E4DE548F4}"/>
                </c:ext>
              </c:extLst>
            </c:dLbl>
            <c:dLbl>
              <c:idx val="11"/>
              <c:tx>
                <c:rich>
                  <a:bodyPr/>
                  <a:lstStyle/>
                  <a:p>
                    <a:fld id="{0DF76018-8139-49ED-963A-0016AFAD7DD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B3B-4AA3-B462-C32E4DE548F4}"/>
                </c:ext>
              </c:extLst>
            </c:dLbl>
            <c:dLbl>
              <c:idx val="12"/>
              <c:tx>
                <c:rich>
                  <a:bodyPr/>
                  <a:lstStyle/>
                  <a:p>
                    <a:fld id="{B94A9B2D-8547-40FE-9B5D-99A3F932974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B3B-4AA3-B462-C32E4DE548F4}"/>
                </c:ext>
              </c:extLst>
            </c:dLbl>
            <c:dLbl>
              <c:idx val="13"/>
              <c:tx>
                <c:rich>
                  <a:bodyPr/>
                  <a:lstStyle/>
                  <a:p>
                    <a:fld id="{76B3338A-B921-48C4-A1B4-3C061643071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B3B-4AA3-B462-C32E4DE548F4}"/>
                </c:ext>
              </c:extLst>
            </c:dLbl>
            <c:dLbl>
              <c:idx val="14"/>
              <c:tx>
                <c:rich>
                  <a:bodyPr/>
                  <a:lstStyle/>
                  <a:p>
                    <a:fld id="{6E37BE1F-478E-4139-9A50-9DE7613DC1E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5B3B-4AA3-B462-C32E4DE548F4}"/>
                </c:ext>
              </c:extLst>
            </c:dLbl>
            <c:dLbl>
              <c:idx val="15"/>
              <c:layout>
                <c:manualLayout>
                  <c:x val="-1.1671335200746965E-3"/>
                  <c:y val="3.6777982539416616E-2"/>
                </c:manualLayout>
              </c:layout>
              <c:tx>
                <c:rich>
                  <a:bodyPr/>
                  <a:lstStyle/>
                  <a:p>
                    <a:fld id="{06E4C6CA-5C66-4EB9-B159-F643A07D1CA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5B3B-4AA3-B462-C32E4DE548F4}"/>
                </c:ext>
              </c:extLst>
            </c:dLbl>
            <c:dLbl>
              <c:idx val="16"/>
              <c:layout>
                <c:manualLayout>
                  <c:x val="0"/>
                  <c:y val="3.5836079000763202E-2"/>
                </c:manualLayout>
              </c:layout>
              <c:tx>
                <c:rich>
                  <a:bodyPr/>
                  <a:lstStyle/>
                  <a:p>
                    <a:fld id="{F4C9F67D-2926-4B18-B4F2-3B86E5D077A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5B3B-4AA3-B462-C32E4DE548F4}"/>
                </c:ext>
              </c:extLst>
            </c:dLbl>
            <c:dLbl>
              <c:idx val="17"/>
              <c:delete val="1"/>
              <c:extLst>
                <c:ext xmlns:c15="http://schemas.microsoft.com/office/drawing/2012/chart" uri="{CE6537A1-D6FC-4f65-9D91-7224C49458BB}"/>
                <c:ext xmlns:c16="http://schemas.microsoft.com/office/drawing/2014/chart" uri="{C3380CC4-5D6E-409C-BE32-E72D297353CC}">
                  <c16:uniqueId val="{00000017-5B3B-4AA3-B462-C32E4DE548F4}"/>
                </c:ext>
              </c:extLst>
            </c:dLbl>
            <c:dLbl>
              <c:idx val="18"/>
              <c:delete val="1"/>
              <c:extLst>
                <c:ext xmlns:c15="http://schemas.microsoft.com/office/drawing/2012/chart" uri="{CE6537A1-D6FC-4f65-9D91-7224C49458BB}"/>
                <c:ext xmlns:c16="http://schemas.microsoft.com/office/drawing/2014/chart" uri="{C3380CC4-5D6E-409C-BE32-E72D297353CC}">
                  <c16:uniqueId val="{0000000C-5B3B-4AA3-B462-C32E4DE548F4}"/>
                </c:ext>
              </c:extLst>
            </c:dLbl>
            <c:dLbl>
              <c:idx val="19"/>
              <c:delete val="1"/>
              <c:extLst>
                <c:ext xmlns:c15="http://schemas.microsoft.com/office/drawing/2012/chart" uri="{CE6537A1-D6FC-4f65-9D91-7224C49458BB}"/>
                <c:ext xmlns:c16="http://schemas.microsoft.com/office/drawing/2014/chart" uri="{C3380CC4-5D6E-409C-BE32-E72D297353CC}">
                  <c16:uniqueId val="{00000018-5B3B-4AA3-B462-C32E4DE548F4}"/>
                </c:ext>
              </c:extLst>
            </c:dLbl>
            <c:spPr>
              <a:noFill/>
              <a:ln>
                <a:noFill/>
              </a:ln>
              <a:effectLst/>
            </c:spPr>
            <c:txPr>
              <a:bodyPr rot="0" spcFirstLastPara="1" vertOverflow="ellipsis" vert="horz" wrap="square" lIns="0" tIns="0" rIns="0" bIns="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Wages!$E$6:$E$25</c:f>
              <c:strCache>
                <c:ptCount val="20"/>
                <c:pt idx="0">
                  <c:v>Health Care and Social Assistance</c:v>
                </c:pt>
                <c:pt idx="1">
                  <c:v>Educational Services</c:v>
                </c:pt>
                <c:pt idx="2">
                  <c:v>Manufacturing</c:v>
                </c:pt>
                <c:pt idx="3">
                  <c:v>Retail Trade</c:v>
                </c:pt>
                <c:pt idx="4">
                  <c:v>Professional, Scientific, and Technical Services</c:v>
                </c:pt>
                <c:pt idx="5">
                  <c:v>Construction</c:v>
                </c:pt>
                <c:pt idx="6">
                  <c:v>Accommodation and Food Services</c:v>
                </c:pt>
                <c:pt idx="7">
                  <c:v>Finance and Insurance</c:v>
                </c:pt>
                <c:pt idx="8">
                  <c:v>Public Administration</c:v>
                </c:pt>
                <c:pt idx="9">
                  <c:v>Administrative and Support and Waste Management and Remediation Services</c:v>
                </c:pt>
                <c:pt idx="10">
                  <c:v>Other Services (except Public Administration)</c:v>
                </c:pt>
                <c:pt idx="11">
                  <c:v>Arts, Entertainment, and Recreation</c:v>
                </c:pt>
                <c:pt idx="12">
                  <c:v>Wholesale Trade</c:v>
                </c:pt>
                <c:pt idx="13">
                  <c:v>Transportation and Warehousing</c:v>
                </c:pt>
                <c:pt idx="14">
                  <c:v>Information</c:v>
                </c:pt>
                <c:pt idx="15">
                  <c:v>Real Estate and Rental and Leasing</c:v>
                </c:pt>
                <c:pt idx="16">
                  <c:v>Utilities</c:v>
                </c:pt>
                <c:pt idx="17">
                  <c:v>Management of Companies and Enterprises</c:v>
                </c:pt>
                <c:pt idx="18">
                  <c:v>Agriculture, Forestry, Fishing and Hunting</c:v>
                </c:pt>
                <c:pt idx="19">
                  <c:v>Mining, Quarrying, and Oil and Gas Extraction</c:v>
                </c:pt>
              </c:strCache>
            </c:strRef>
          </c:cat>
          <c:val>
            <c:numRef>
              <c:f>Wages!$F$6:$F$25</c:f>
              <c:numCache>
                <c:formatCode>_("$"* #,##0_);_("$"* \(#,##0\);_("$"* "-"_);_(@_)</c:formatCode>
                <c:ptCount val="20"/>
                <c:pt idx="0">
                  <c:v>160684201</c:v>
                </c:pt>
                <c:pt idx="1">
                  <c:v>87674965</c:v>
                </c:pt>
                <c:pt idx="2">
                  <c:v>76240343</c:v>
                </c:pt>
                <c:pt idx="3">
                  <c:v>58687449</c:v>
                </c:pt>
                <c:pt idx="4">
                  <c:v>53183500</c:v>
                </c:pt>
                <c:pt idx="5">
                  <c:v>47760445</c:v>
                </c:pt>
                <c:pt idx="6">
                  <c:v>45065688</c:v>
                </c:pt>
                <c:pt idx="7">
                  <c:v>33260948</c:v>
                </c:pt>
                <c:pt idx="8">
                  <c:v>31180025</c:v>
                </c:pt>
                <c:pt idx="9">
                  <c:v>25656750</c:v>
                </c:pt>
                <c:pt idx="10">
                  <c:v>19326977</c:v>
                </c:pt>
                <c:pt idx="11">
                  <c:v>17833338</c:v>
                </c:pt>
                <c:pt idx="12">
                  <c:v>13580988</c:v>
                </c:pt>
                <c:pt idx="13">
                  <c:v>11120648</c:v>
                </c:pt>
                <c:pt idx="14">
                  <c:v>10318482</c:v>
                </c:pt>
                <c:pt idx="15">
                  <c:v>6404381</c:v>
                </c:pt>
                <c:pt idx="16">
                  <c:v>6188258</c:v>
                </c:pt>
                <c:pt idx="17">
                  <c:v>3654190</c:v>
                </c:pt>
                <c:pt idx="18">
                  <c:v>1695359</c:v>
                </c:pt>
                <c:pt idx="19">
                  <c:v>1076868</c:v>
                </c:pt>
              </c:numCache>
            </c:numRef>
          </c:val>
          <c:extLst>
            <c:ext xmlns:c15="http://schemas.microsoft.com/office/drawing/2012/chart" uri="{02D57815-91ED-43cb-92C2-25804820EDAC}">
              <c15:datalabelsRange>
                <c15:f>Wages!$I$6:$I$25</c15:f>
                <c15:dlblRangeCache>
                  <c:ptCount val="20"/>
                  <c:pt idx="0">
                    <c:v>$161 M</c:v>
                  </c:pt>
                  <c:pt idx="1">
                    <c:v>$88 M</c:v>
                  </c:pt>
                  <c:pt idx="2">
                    <c:v>$76 M</c:v>
                  </c:pt>
                  <c:pt idx="3">
                    <c:v>$59 M</c:v>
                  </c:pt>
                  <c:pt idx="4">
                    <c:v>$53 M</c:v>
                  </c:pt>
                  <c:pt idx="5">
                    <c:v>$48 M</c:v>
                  </c:pt>
                  <c:pt idx="6">
                    <c:v>$45 M</c:v>
                  </c:pt>
                  <c:pt idx="7">
                    <c:v>$33 M</c:v>
                  </c:pt>
                  <c:pt idx="8">
                    <c:v>$31 M</c:v>
                  </c:pt>
                  <c:pt idx="9">
                    <c:v>$26 M</c:v>
                  </c:pt>
                  <c:pt idx="10">
                    <c:v>$19 M</c:v>
                  </c:pt>
                  <c:pt idx="11">
                    <c:v>$18 M</c:v>
                  </c:pt>
                  <c:pt idx="12">
                    <c:v>$14 M</c:v>
                  </c:pt>
                  <c:pt idx="13">
                    <c:v>$11 M</c:v>
                  </c:pt>
                  <c:pt idx="14">
                    <c:v>$10 M</c:v>
                  </c:pt>
                  <c:pt idx="15">
                    <c:v>$6 M</c:v>
                  </c:pt>
                  <c:pt idx="16">
                    <c:v>$6 M</c:v>
                  </c:pt>
                  <c:pt idx="17">
                    <c:v>$4 M</c:v>
                  </c:pt>
                  <c:pt idx="18">
                    <c:v>$2 M</c:v>
                  </c:pt>
                  <c:pt idx="19">
                    <c:v>$1 M</c:v>
                  </c:pt>
                </c15:dlblRangeCache>
              </c15:datalabelsRange>
            </c:ext>
            <c:ext xmlns:c16="http://schemas.microsoft.com/office/drawing/2014/chart" uri="{C3380CC4-5D6E-409C-BE32-E72D297353CC}">
              <c16:uniqueId val="{00000019-5B3B-4AA3-B462-C32E4DE548F4}"/>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Wages!$L$5</c:f>
              <c:strCache>
                <c:ptCount val="1"/>
                <c:pt idx="0">
                  <c:v>Increase</c:v>
                </c:pt>
              </c:strCache>
            </c:strRef>
          </c:tx>
          <c:spPr>
            <a:ln w="25400" cap="rnd">
              <a:noFill/>
              <a:round/>
            </a:ln>
            <a:effectLst/>
          </c:spPr>
          <c:marker>
            <c:symbol val="none"/>
          </c:marker>
          <c:dLbls>
            <c:dLbl>
              <c:idx val="0"/>
              <c:layout>
                <c:manualLayout>
                  <c:x val="-2.0542249927092457E-2"/>
                  <c:y val="-4.5439413823272094E-2"/>
                </c:manualLayout>
              </c:layout>
              <c:tx>
                <c:rich>
                  <a:bodyPr/>
                  <a:lstStyle/>
                  <a:p>
                    <a:fld id="{63210AAD-5B97-43FB-AE7B-678BD2D5847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5B3B-4AA3-B462-C32E4DE548F4}"/>
                </c:ext>
              </c:extLst>
            </c:dLbl>
            <c:dLbl>
              <c:idx val="1"/>
              <c:layout>
                <c:manualLayout>
                  <c:x val="-2.0542249927092446E-2"/>
                  <c:y val="-4.5439413823272094E-2"/>
                </c:manualLayout>
              </c:layout>
              <c:tx>
                <c:rich>
                  <a:bodyPr/>
                  <a:lstStyle/>
                  <a:p>
                    <a:fld id="{5FCB0AA2-1803-4791-9712-B938AEAFA37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5B3B-4AA3-B462-C32E4DE548F4}"/>
                </c:ext>
              </c:extLst>
            </c:dLbl>
            <c:dLbl>
              <c:idx val="2"/>
              <c:tx>
                <c:rich>
                  <a:bodyPr/>
                  <a:lstStyle/>
                  <a:p>
                    <a:fld id="{5FA8C802-B6BC-48E4-84C7-4872C46C470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5B3B-4AA3-B462-C32E4DE548F4}"/>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B3B-4AA3-B462-C32E4DE548F4}"/>
                </c:ext>
              </c:extLst>
            </c:dLbl>
            <c:dLbl>
              <c:idx val="4"/>
              <c:layout>
                <c:manualLayout>
                  <c:x val="-2.3466936424613633E-2"/>
                  <c:y val="-4.5439413823272094E-2"/>
                </c:manualLayout>
              </c:layout>
              <c:tx>
                <c:rich>
                  <a:bodyPr/>
                  <a:lstStyle/>
                  <a:p>
                    <a:fld id="{713EFDD1-42D2-4E4A-ACF0-9BDDD1C49E3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5B3B-4AA3-B462-C32E4DE548F4}"/>
                </c:ext>
              </c:extLst>
            </c:dLbl>
            <c:dLbl>
              <c:idx val="5"/>
              <c:layout>
                <c:manualLayout>
                  <c:x val="-2.0542249927092446E-2"/>
                  <c:y val="-4.8217191601049869E-2"/>
                </c:manualLayout>
              </c:layout>
              <c:tx>
                <c:rich>
                  <a:bodyPr/>
                  <a:lstStyle/>
                  <a:p>
                    <a:fld id="{BC60E6D5-53BE-4BE2-AB1B-8EC2BC651CF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5B3B-4AA3-B462-C32E4DE548F4}"/>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B3B-4AA3-B462-C32E4DE548F4}"/>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B3B-4AA3-B462-C32E4DE548F4}"/>
                </c:ext>
              </c:extLst>
            </c:dLbl>
            <c:dLbl>
              <c:idx val="8"/>
              <c:layout>
                <c:manualLayout>
                  <c:x val="-2.0542249927092446E-2"/>
                  <c:y val="-4.5439413823272094E-2"/>
                </c:manualLayout>
              </c:layout>
              <c:tx>
                <c:rich>
                  <a:bodyPr/>
                  <a:lstStyle/>
                  <a:p>
                    <a:fld id="{6560C39F-3A65-4F72-B464-E13B9CDE92C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5B3B-4AA3-B462-C32E4DE548F4}"/>
                </c:ext>
              </c:extLst>
            </c:dLbl>
            <c:dLbl>
              <c:idx val="9"/>
              <c:layout>
                <c:manualLayout>
                  <c:x val="-2.0542249927092446E-2"/>
                  <c:y val="-4.5439413823272191E-2"/>
                </c:manualLayout>
              </c:layout>
              <c:tx>
                <c:rich>
                  <a:bodyPr/>
                  <a:lstStyle/>
                  <a:p>
                    <a:fld id="{E714FAB3-5498-44AB-A847-84181213897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5B3B-4AA3-B462-C32E4DE548F4}"/>
                </c:ext>
              </c:extLst>
            </c:dLbl>
            <c:dLbl>
              <c:idx val="10"/>
              <c:layout>
                <c:manualLayout>
                  <c:x val="-2.0405092592592593E-2"/>
                  <c:y val="-4.7979221347331687E-2"/>
                </c:manualLayout>
              </c:layout>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1403B7D4-CACD-4FB0-83CD-1419F69D05FE}" type="CELLRANGE">
                      <a:rPr lang="en-US"/>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4-5B3B-4AA3-B462-C32E4DE548F4}"/>
                </c:ext>
              </c:extLst>
            </c:dLbl>
            <c:dLbl>
              <c:idx val="11"/>
              <c:layout>
                <c:manualLayout>
                  <c:x val="-2.3466936424613675E-2"/>
                  <c:y val="-4.5439413823272094E-2"/>
                </c:manualLayout>
              </c:layout>
              <c:tx>
                <c:rich>
                  <a:bodyPr/>
                  <a:lstStyle/>
                  <a:p>
                    <a:fld id="{2ECA0F4D-4A41-430E-A3C7-405C7311F37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5B3B-4AA3-B462-C32E4DE548F4}"/>
                </c:ext>
              </c:extLst>
            </c:dLbl>
            <c:dLbl>
              <c:idx val="12"/>
              <c:tx>
                <c:rich>
                  <a:bodyPr/>
                  <a:lstStyle/>
                  <a:p>
                    <a:fld id="{C23791CD-A697-429C-811A-2E214D0472B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5B3B-4AA3-B462-C32E4DE548F4}"/>
                </c:ext>
              </c:extLst>
            </c:dLbl>
            <c:dLbl>
              <c:idx val="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3B-4AA3-B462-C32E4DE548F4}"/>
                </c:ext>
              </c:extLst>
            </c:dLbl>
            <c:dLbl>
              <c:idx val="14"/>
              <c:tx>
                <c:rich>
                  <a:bodyPr/>
                  <a:lstStyle/>
                  <a:p>
                    <a:fld id="{FEDA73E6-01DF-49A6-AAC1-4AC1804C107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5B3B-4AA3-B462-C32E4DE548F4}"/>
                </c:ext>
              </c:extLst>
            </c:dLbl>
            <c:dLbl>
              <c:idx val="15"/>
              <c:layout>
                <c:manualLayout>
                  <c:x val="-2.0542249927092616E-2"/>
                  <c:y val="-5.0994969378827644E-2"/>
                </c:manualLayout>
              </c:layout>
              <c:tx>
                <c:rich>
                  <a:bodyPr/>
                  <a:lstStyle/>
                  <a:p>
                    <a:fld id="{4BDADF22-10FB-4863-BC8E-13C5746F8F4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9-5B3B-4AA3-B462-C32E4DE548F4}"/>
                </c:ext>
              </c:extLst>
            </c:dLbl>
            <c:dLbl>
              <c:idx val="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B3B-4AA3-B462-C32E4DE548F4}"/>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5B3B-4AA3-B462-C32E4DE548F4}"/>
                </c:ext>
              </c:extLst>
            </c:dLbl>
            <c:dLbl>
              <c:idx val="18"/>
              <c:layout>
                <c:manualLayout>
                  <c:x val="-2.3466936424613592E-2"/>
                  <c:y val="-4.8217191601049973E-2"/>
                </c:manualLayout>
              </c:layout>
              <c:tx>
                <c:rich>
                  <a:bodyPr/>
                  <a:lstStyle/>
                  <a:p>
                    <a:fld id="{6274936B-CF99-475A-9762-13705689378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C-5B3B-4AA3-B462-C32E4DE548F4}"/>
                </c:ext>
              </c:extLst>
            </c:dLbl>
            <c:dLbl>
              <c:idx val="19"/>
              <c:layout>
                <c:manualLayout>
                  <c:x val="-6.3730314960631623E-3"/>
                  <c:y val="-4.8217191601049973E-2"/>
                </c:manualLayout>
              </c:layout>
              <c:tx>
                <c:rich>
                  <a:bodyPr/>
                  <a:lstStyle/>
                  <a:p>
                    <a:fld id="{F4C09721-7826-4F39-8FBA-A9808436C15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5B3B-4AA3-B462-C32E4DE548F4}"/>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Wages!$N$6:$N$25</c:f>
                <c:numCache>
                  <c:formatCode>General</c:formatCode>
                  <c:ptCount val="20"/>
                  <c:pt idx="0">
                    <c:v>6427368.04</c:v>
                  </c:pt>
                  <c:pt idx="1">
                    <c:v>6427368.04</c:v>
                  </c:pt>
                  <c:pt idx="2">
                    <c:v>6427368.04</c:v>
                  </c:pt>
                  <c:pt idx="3">
                    <c:v>6427368.04</c:v>
                  </c:pt>
                  <c:pt idx="4">
                    <c:v>6427368.04</c:v>
                  </c:pt>
                  <c:pt idx="5">
                    <c:v>6427368.04</c:v>
                  </c:pt>
                  <c:pt idx="6">
                    <c:v>6427368.04</c:v>
                  </c:pt>
                  <c:pt idx="7">
                    <c:v>6427368.04</c:v>
                  </c:pt>
                  <c:pt idx="8">
                    <c:v>6427368.04</c:v>
                  </c:pt>
                  <c:pt idx="9">
                    <c:v>6427368.04</c:v>
                  </c:pt>
                  <c:pt idx="10">
                    <c:v>6427368.04</c:v>
                  </c:pt>
                  <c:pt idx="11">
                    <c:v>6427368.04</c:v>
                  </c:pt>
                  <c:pt idx="12">
                    <c:v>6427368.04</c:v>
                  </c:pt>
                  <c:pt idx="13">
                    <c:v>6427368.04</c:v>
                  </c:pt>
                  <c:pt idx="14">
                    <c:v>6427368.04</c:v>
                  </c:pt>
                  <c:pt idx="15">
                    <c:v>6427368.04</c:v>
                  </c:pt>
                  <c:pt idx="16">
                    <c:v>6427368.04</c:v>
                  </c:pt>
                  <c:pt idx="17">
                    <c:v>6427368.04</c:v>
                  </c:pt>
                  <c:pt idx="18">
                    <c:v>6427368.04</c:v>
                  </c:pt>
                  <c:pt idx="19">
                    <c:v>6427368.04</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Wages!$L$6:$L$25</c:f>
              <c:numCache>
                <c:formatCode>_("$"* #,##0_);_("$"* \(#,##0\);_("$"* "-"_);_(@_)</c:formatCode>
                <c:ptCount val="20"/>
                <c:pt idx="0">
                  <c:v>160684201</c:v>
                </c:pt>
                <c:pt idx="1">
                  <c:v>87674965</c:v>
                </c:pt>
                <c:pt idx="2">
                  <c:v>76240343</c:v>
                </c:pt>
                <c:pt idx="3">
                  <c:v>#N/A</c:v>
                </c:pt>
                <c:pt idx="4">
                  <c:v>53183500</c:v>
                </c:pt>
                <c:pt idx="5">
                  <c:v>47760445</c:v>
                </c:pt>
                <c:pt idx="6">
                  <c:v>#N/A</c:v>
                </c:pt>
                <c:pt idx="7">
                  <c:v>#N/A</c:v>
                </c:pt>
                <c:pt idx="8">
                  <c:v>31180025</c:v>
                </c:pt>
                <c:pt idx="9">
                  <c:v>25656750</c:v>
                </c:pt>
                <c:pt idx="10">
                  <c:v>19326977</c:v>
                </c:pt>
                <c:pt idx="11">
                  <c:v>17833338</c:v>
                </c:pt>
                <c:pt idx="12">
                  <c:v>13580988</c:v>
                </c:pt>
                <c:pt idx="13">
                  <c:v>#N/A</c:v>
                </c:pt>
                <c:pt idx="14">
                  <c:v>10318482</c:v>
                </c:pt>
                <c:pt idx="15">
                  <c:v>6404381</c:v>
                </c:pt>
                <c:pt idx="16">
                  <c:v>#N/A</c:v>
                </c:pt>
                <c:pt idx="17">
                  <c:v>#N/A</c:v>
                </c:pt>
                <c:pt idx="18">
                  <c:v>1695359</c:v>
                </c:pt>
                <c:pt idx="19">
                  <c:v>1076868</c:v>
                </c:pt>
              </c:numCache>
            </c:numRef>
          </c:yVal>
          <c:smooth val="0"/>
          <c:extLst>
            <c:ext xmlns:c15="http://schemas.microsoft.com/office/drawing/2012/chart" uri="{02D57815-91ED-43cb-92C2-25804820EDAC}">
              <c15:datalabelsRange>
                <c15:f>Wages!$H$6:$H$25</c15:f>
                <c15:dlblRangeCache>
                  <c:ptCount val="20"/>
                  <c:pt idx="0">
                    <c:v>+4%</c:v>
                  </c:pt>
                  <c:pt idx="1">
                    <c:v>+1%</c:v>
                  </c:pt>
                  <c:pt idx="2">
                    <c:v>+2%</c:v>
                  </c:pt>
                  <c:pt idx="3">
                    <c:v> -6%</c:v>
                  </c:pt>
                  <c:pt idx="4">
                    <c:v>+14%</c:v>
                  </c:pt>
                  <c:pt idx="5">
                    <c:v>+0%</c:v>
                  </c:pt>
                  <c:pt idx="6">
                    <c:v> -0%</c:v>
                  </c:pt>
                  <c:pt idx="7">
                    <c:v> -11%</c:v>
                  </c:pt>
                  <c:pt idx="8">
                    <c:v>+6%</c:v>
                  </c:pt>
                  <c:pt idx="9">
                    <c:v>+6%</c:v>
                  </c:pt>
                  <c:pt idx="10">
                    <c:v>+1%</c:v>
                  </c:pt>
                  <c:pt idx="11">
                    <c:v>+10%</c:v>
                  </c:pt>
                  <c:pt idx="12">
                    <c:v>+3%</c:v>
                  </c:pt>
                  <c:pt idx="13">
                    <c:v> -2%</c:v>
                  </c:pt>
                  <c:pt idx="14">
                    <c:v>+12%</c:v>
                  </c:pt>
                  <c:pt idx="15">
                    <c:v>+0%</c:v>
                  </c:pt>
                  <c:pt idx="16">
                    <c:v> -15%</c:v>
                  </c:pt>
                  <c:pt idx="17">
                    <c:v> -17%</c:v>
                  </c:pt>
                  <c:pt idx="18">
                    <c:v>+16%</c:v>
                  </c:pt>
                  <c:pt idx="19">
                    <c:v>+12%</c:v>
                  </c:pt>
                </c15:dlblRangeCache>
              </c15:datalabelsRange>
            </c:ext>
            <c:ext xmlns:c16="http://schemas.microsoft.com/office/drawing/2014/chart" uri="{C3380CC4-5D6E-409C-BE32-E72D297353CC}">
              <c16:uniqueId val="{0000002E-5B3B-4AA3-B462-C32E4DE548F4}"/>
            </c:ext>
          </c:extLst>
        </c:ser>
        <c:ser>
          <c:idx val="2"/>
          <c:order val="2"/>
          <c:tx>
            <c:strRef>
              <c:f>Wages!$M$5</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5B3B-4AA3-B462-C32E4DE548F4}"/>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5B3B-4AA3-B462-C32E4DE548F4}"/>
                </c:ext>
              </c:extLst>
            </c:dLbl>
            <c:dLbl>
              <c:idx val="2"/>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5B3B-4AA3-B462-C32E4DE548F4}"/>
                </c:ext>
              </c:extLst>
            </c:dLbl>
            <c:dLbl>
              <c:idx val="3"/>
              <c:layout>
                <c:manualLayout>
                  <c:x val="-2.0682505832604257E-2"/>
                  <c:y val="-4.5439413823272094E-2"/>
                </c:manualLayout>
              </c:layout>
              <c:tx>
                <c:rich>
                  <a:bodyPr/>
                  <a:lstStyle/>
                  <a:p>
                    <a:fld id="{321EF285-DAA1-42C8-AFEE-E9A9E45E8EF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2-5B3B-4AA3-B462-C32E4DE548F4}"/>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5B3B-4AA3-B462-C32E4DE548F4}"/>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5B3B-4AA3-B462-C32E4DE548F4}"/>
                </c:ext>
              </c:extLst>
            </c:dLbl>
            <c:dLbl>
              <c:idx val="6"/>
              <c:layout>
                <c:manualLayout>
                  <c:x val="-2.0682505832604302E-2"/>
                  <c:y val="-5.0994969378827644E-2"/>
                </c:manualLayout>
              </c:layout>
              <c:tx>
                <c:rich>
                  <a:bodyPr/>
                  <a:lstStyle/>
                  <a:p>
                    <a:fld id="{B76291B0-E166-4278-BA83-4ECC59BDE9B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5B3B-4AA3-B462-C32E4DE548F4}"/>
                </c:ext>
              </c:extLst>
            </c:dLbl>
            <c:dLbl>
              <c:idx val="7"/>
              <c:tx>
                <c:rich>
                  <a:bodyPr/>
                  <a:lstStyle/>
                  <a:p>
                    <a:fld id="{B7F8116F-E2A5-4373-A61D-66EA12B94CC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6-5B3B-4AA3-B462-C32E4DE548F4}"/>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5B3B-4AA3-B462-C32E4DE548F4}"/>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5B3B-4AA3-B462-C32E4DE548F4}"/>
                </c:ext>
              </c:extLst>
            </c:dLbl>
            <c:dLbl>
              <c:idx val="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5B3B-4AA3-B462-C32E4DE548F4}"/>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5B3B-4AA3-B462-C32E4DE548F4}"/>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5B3B-4AA3-B462-C32E4DE548F4}"/>
                </c:ext>
              </c:extLst>
            </c:dLbl>
            <c:dLbl>
              <c:idx val="13"/>
              <c:layout>
                <c:manualLayout>
                  <c:x val="-2.0682505832604343E-2"/>
                  <c:y val="-5.0994969378827644E-2"/>
                </c:manualLayout>
              </c:layout>
              <c:tx>
                <c:rich>
                  <a:bodyPr/>
                  <a:lstStyle/>
                  <a:p>
                    <a:fld id="{B5CB2A89-1643-4BD8-8D68-C6812DAE87C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C-5B3B-4AA3-B462-C32E4DE548F4}"/>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5B3B-4AA3-B462-C32E4DE548F4}"/>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5B3B-4AA3-B462-C32E4DE548F4}"/>
                </c:ext>
              </c:extLst>
            </c:dLbl>
            <c:dLbl>
              <c:idx val="16"/>
              <c:layout>
                <c:manualLayout>
                  <c:x val="-2.3607101195683874E-2"/>
                  <c:y val="-4.5439413823272191E-2"/>
                </c:manualLayout>
              </c:layout>
              <c:tx>
                <c:rich>
                  <a:bodyPr/>
                  <a:lstStyle/>
                  <a:p>
                    <a:fld id="{B7BB68F9-55CB-4C35-A4BB-670107CD0DC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F-5B3B-4AA3-B462-C32E4DE548F4}"/>
                </c:ext>
              </c:extLst>
            </c:dLbl>
            <c:dLbl>
              <c:idx val="17"/>
              <c:layout>
                <c:manualLayout>
                  <c:x val="-2.3607101195684044E-2"/>
                  <c:y val="-4.5439413823272094E-2"/>
                </c:manualLayout>
              </c:layout>
              <c:tx>
                <c:rich>
                  <a:bodyPr/>
                  <a:lstStyle/>
                  <a:p>
                    <a:fld id="{1D3C35EE-20B4-4F54-AC1A-355ACC78579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0-5B3B-4AA3-B462-C32E4DE548F4}"/>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5B3B-4AA3-B462-C32E4DE548F4}"/>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5B3B-4AA3-B462-C32E4DE548F4}"/>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Wages!$N$6:$N$25</c:f>
                <c:numCache>
                  <c:formatCode>General</c:formatCode>
                  <c:ptCount val="20"/>
                  <c:pt idx="0">
                    <c:v>6427368.04</c:v>
                  </c:pt>
                  <c:pt idx="1">
                    <c:v>6427368.04</c:v>
                  </c:pt>
                  <c:pt idx="2">
                    <c:v>6427368.04</c:v>
                  </c:pt>
                  <c:pt idx="3">
                    <c:v>6427368.04</c:v>
                  </c:pt>
                  <c:pt idx="4">
                    <c:v>6427368.04</c:v>
                  </c:pt>
                  <c:pt idx="5">
                    <c:v>6427368.04</c:v>
                  </c:pt>
                  <c:pt idx="6">
                    <c:v>6427368.04</c:v>
                  </c:pt>
                  <c:pt idx="7">
                    <c:v>6427368.04</c:v>
                  </c:pt>
                  <c:pt idx="8">
                    <c:v>6427368.04</c:v>
                  </c:pt>
                  <c:pt idx="9">
                    <c:v>6427368.04</c:v>
                  </c:pt>
                  <c:pt idx="10">
                    <c:v>6427368.04</c:v>
                  </c:pt>
                  <c:pt idx="11">
                    <c:v>6427368.04</c:v>
                  </c:pt>
                  <c:pt idx="12">
                    <c:v>6427368.04</c:v>
                  </c:pt>
                  <c:pt idx="13">
                    <c:v>6427368.04</c:v>
                  </c:pt>
                  <c:pt idx="14">
                    <c:v>6427368.04</c:v>
                  </c:pt>
                  <c:pt idx="15">
                    <c:v>6427368.04</c:v>
                  </c:pt>
                  <c:pt idx="16">
                    <c:v>6427368.04</c:v>
                  </c:pt>
                  <c:pt idx="17">
                    <c:v>6427368.04</c:v>
                  </c:pt>
                  <c:pt idx="18">
                    <c:v>6427368.04</c:v>
                  </c:pt>
                  <c:pt idx="19">
                    <c:v>6427368.04</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Wages!$M$6:$M$25</c:f>
              <c:numCache>
                <c:formatCode>_("$"* #,##0_);_("$"* \(#,##0\);_("$"* "-"_);_(@_)</c:formatCode>
                <c:ptCount val="20"/>
                <c:pt idx="0">
                  <c:v>#N/A</c:v>
                </c:pt>
                <c:pt idx="1">
                  <c:v>#N/A</c:v>
                </c:pt>
                <c:pt idx="2">
                  <c:v>#N/A</c:v>
                </c:pt>
                <c:pt idx="3">
                  <c:v>58687449</c:v>
                </c:pt>
                <c:pt idx="4">
                  <c:v>#N/A</c:v>
                </c:pt>
                <c:pt idx="5">
                  <c:v>#N/A</c:v>
                </c:pt>
                <c:pt idx="6">
                  <c:v>45065688</c:v>
                </c:pt>
                <c:pt idx="7">
                  <c:v>33260948</c:v>
                </c:pt>
                <c:pt idx="8">
                  <c:v>#N/A</c:v>
                </c:pt>
                <c:pt idx="9">
                  <c:v>#N/A</c:v>
                </c:pt>
                <c:pt idx="10">
                  <c:v>#N/A</c:v>
                </c:pt>
                <c:pt idx="11">
                  <c:v>#N/A</c:v>
                </c:pt>
                <c:pt idx="12">
                  <c:v>#N/A</c:v>
                </c:pt>
                <c:pt idx="13">
                  <c:v>11120648</c:v>
                </c:pt>
                <c:pt idx="14">
                  <c:v>#N/A</c:v>
                </c:pt>
                <c:pt idx="15">
                  <c:v>#N/A</c:v>
                </c:pt>
                <c:pt idx="16">
                  <c:v>6188258</c:v>
                </c:pt>
                <c:pt idx="17">
                  <c:v>3654190</c:v>
                </c:pt>
                <c:pt idx="18">
                  <c:v>#N/A</c:v>
                </c:pt>
                <c:pt idx="19">
                  <c:v>#N/A</c:v>
                </c:pt>
              </c:numCache>
            </c:numRef>
          </c:yVal>
          <c:smooth val="0"/>
          <c:extLst>
            <c:ext xmlns:c15="http://schemas.microsoft.com/office/drawing/2012/chart" uri="{02D57815-91ED-43cb-92C2-25804820EDAC}">
              <c15:datalabelsRange>
                <c15:f>Wages!$H$6:$H$25</c15:f>
                <c15:dlblRangeCache>
                  <c:ptCount val="20"/>
                  <c:pt idx="0">
                    <c:v>+4%</c:v>
                  </c:pt>
                  <c:pt idx="1">
                    <c:v>+1%</c:v>
                  </c:pt>
                  <c:pt idx="2">
                    <c:v>+2%</c:v>
                  </c:pt>
                  <c:pt idx="3">
                    <c:v> -6%</c:v>
                  </c:pt>
                  <c:pt idx="4">
                    <c:v>+14%</c:v>
                  </c:pt>
                  <c:pt idx="5">
                    <c:v>+0%</c:v>
                  </c:pt>
                  <c:pt idx="6">
                    <c:v> -0%</c:v>
                  </c:pt>
                  <c:pt idx="7">
                    <c:v> -11%</c:v>
                  </c:pt>
                  <c:pt idx="8">
                    <c:v>+6%</c:v>
                  </c:pt>
                  <c:pt idx="9">
                    <c:v>+6%</c:v>
                  </c:pt>
                  <c:pt idx="10">
                    <c:v>+1%</c:v>
                  </c:pt>
                  <c:pt idx="11">
                    <c:v>+10%</c:v>
                  </c:pt>
                  <c:pt idx="12">
                    <c:v>+3%</c:v>
                  </c:pt>
                  <c:pt idx="13">
                    <c:v> -2%</c:v>
                  </c:pt>
                  <c:pt idx="14">
                    <c:v>+12%</c:v>
                  </c:pt>
                  <c:pt idx="15">
                    <c:v>+0%</c:v>
                  </c:pt>
                  <c:pt idx="16">
                    <c:v> -15%</c:v>
                  </c:pt>
                  <c:pt idx="17">
                    <c:v> -17%</c:v>
                  </c:pt>
                  <c:pt idx="18">
                    <c:v>+16%</c:v>
                  </c:pt>
                  <c:pt idx="19">
                    <c:v>+12%</c:v>
                  </c:pt>
                </c15:dlblRangeCache>
              </c15:datalabelsRange>
            </c:ext>
            <c:ext xmlns:c16="http://schemas.microsoft.com/office/drawing/2014/chart" uri="{C3380CC4-5D6E-409C-BE32-E72D297353CC}">
              <c16:uniqueId val="{00000043-5B3B-4AA3-B462-C32E4DE548F4}"/>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sz="1000" b="1">
                    <a:solidFill>
                      <a:sysClr val="windowText" lastClr="000000"/>
                    </a:solidFill>
                    <a:latin typeface="Helvetica" panose="020B0604020202020204" pitchFamily="34" charset="0"/>
                    <a:cs typeface="Helvetica" panose="020B0604020202020204" pitchFamily="34" charset="0"/>
                  </a:rPr>
                  <a:t>Total Wages (Millions)</a:t>
                </a:r>
              </a:p>
            </c:rich>
          </c:tx>
          <c:layout>
            <c:manualLayout>
              <c:xMode val="edge"/>
              <c:yMode val="edge"/>
              <c:x val="7.6804461942257219E-3"/>
              <c:y val="1.9444444444444445E-2"/>
            </c:manualLayout>
          </c:layout>
          <c:overlay val="0"/>
          <c:spPr>
            <a:noFill/>
            <a:ln>
              <a:noFill/>
            </a:ln>
            <a:effectLst/>
          </c:spPr>
        </c:title>
        <c:numFmt formatCode="_(&quot;$&quot;* #,##0_);_(&quot;$&quot;* \(#,##0\);_(&quot;$&quot;* &quot;-&quot;_);_(@_)"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million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'[Berkshire - LT Employment by Education.xlsx]Charts'!$C$26</c:f>
              <c:strCache>
                <c:ptCount val="1"/>
                <c:pt idx="0">
                  <c:v>2026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89-4B93-9436-6B327F16ED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E89-4B93-9436-6B327F16EDD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E89-4B93-9436-6B327F16EDDC}"/>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'[Berkshire - LT Employment by Education.xlsx]Charts'!$B$27:$B$29</c:f>
              <c:strCache>
                <c:ptCount val="3"/>
                <c:pt idx="0">
                  <c:v>HS or Below</c:v>
                </c:pt>
                <c:pt idx="1">
                  <c:v>BA+</c:v>
                </c:pt>
                <c:pt idx="2">
                  <c:v>AS, Cert, Some College</c:v>
                </c:pt>
              </c:strCache>
            </c:strRef>
          </c:cat>
          <c:val>
            <c:numRef>
              <c:f>'[Berkshire - LT Employment by Education.xlsx]Charts'!$C$27:$C$29</c:f>
              <c:numCache>
                <c:formatCode>_(* #,##0_);_(* \(#,##0\);_(* "-"??_);_(@_)</c:formatCode>
                <c:ptCount val="3"/>
                <c:pt idx="0">
                  <c:v>33779</c:v>
                </c:pt>
                <c:pt idx="1">
                  <c:v>10425</c:v>
                </c:pt>
                <c:pt idx="2">
                  <c:v>6311</c:v>
                </c:pt>
              </c:numCache>
            </c:numRef>
          </c:val>
          <c:extLst>
            <c:ext xmlns:c16="http://schemas.microsoft.com/office/drawing/2014/chart" uri="{C3380CC4-5D6E-409C-BE32-E72D297353CC}">
              <c16:uniqueId val="{00000006-AE89-4B93-9436-6B327F16EDDC}"/>
            </c:ext>
          </c:extLst>
        </c:ser>
        <c:ser>
          <c:idx val="1"/>
          <c:order val="1"/>
          <c:tx>
            <c:strRef>
              <c:f>'[Berkshire - LT Employment by Education.xlsx]Charts'!$D$26</c:f>
              <c:strCache>
                <c:ptCount val="1"/>
                <c:pt idx="0">
                  <c:v>Delta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AE89-4B93-9436-6B327F16ED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AE89-4B93-9436-6B327F16EDD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AE89-4B93-9436-6B327F16EDDC}"/>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'[Berkshire - LT Employment by Education.xlsx]Charts'!$B$27:$B$29</c:f>
              <c:strCache>
                <c:ptCount val="3"/>
                <c:pt idx="0">
                  <c:v>HS or Below</c:v>
                </c:pt>
                <c:pt idx="1">
                  <c:v>BA+</c:v>
                </c:pt>
                <c:pt idx="2">
                  <c:v>AS, Cert, Some College</c:v>
                </c:pt>
              </c:strCache>
            </c:strRef>
          </c:cat>
          <c:val>
            <c:numRef>
              <c:f>'[Berkshire - LT Employment by Education.xlsx]Charts'!$D$27:$D$29</c:f>
              <c:numCache>
                <c:formatCode>\+#,##0;\ \-#,##0;\ #,##0</c:formatCode>
                <c:ptCount val="3"/>
                <c:pt idx="0">
                  <c:v>1122</c:v>
                </c:pt>
                <c:pt idx="1">
                  <c:v>1038</c:v>
                </c:pt>
                <c:pt idx="2">
                  <c:v>371</c:v>
                </c:pt>
              </c:numCache>
            </c:numRef>
          </c:val>
          <c:extLst>
            <c:ext xmlns:c16="http://schemas.microsoft.com/office/drawing/2014/chart" uri="{C3380CC4-5D6E-409C-BE32-E72D297353CC}">
              <c16:uniqueId val="{0000000D-AE89-4B93-9436-6B327F16EDDC}"/>
            </c:ext>
          </c:extLst>
        </c:ser>
        <c:dLbls>
          <c:dLblPos val="outEnd"/>
          <c:showLegendKey val="0"/>
          <c:showVal val="0"/>
          <c:showCatName val="0"/>
          <c:showSerName val="0"/>
          <c:showPercent val="1"/>
          <c:showBubbleSize val="0"/>
          <c:showLeaderLines val="1"/>
        </c:dLbls>
        <c:firstSliceAng val="118"/>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a:solidFill>
            <a:schemeClr val="tx1"/>
          </a:solidFill>
          <a:latin typeface="Helvetica" charset="0"/>
          <a:ea typeface="Helvetica" charset="0"/>
          <a:cs typeface="Helvetica"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[Berkshire - Worker Characteristics.xlsx]Age!PivotTable17</c:name>
    <c:fmtId val="28"/>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Age!$AD$5:$AD$6</c:f>
              <c:strCache>
                <c:ptCount val="1"/>
                <c:pt idx="0">
                  <c:v>14-21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Age!$AD$7:$AD$13</c:f>
              <c:numCache>
                <c:formatCode>#,##0</c:formatCode>
                <c:ptCount val="7"/>
                <c:pt idx="0">
                  <c:v>1043</c:v>
                </c:pt>
                <c:pt idx="1">
                  <c:v>171</c:v>
                </c:pt>
                <c:pt idx="2">
                  <c:v>241</c:v>
                </c:pt>
                <c:pt idx="3">
                  <c:v>43</c:v>
                </c:pt>
                <c:pt idx="4">
                  <c:v>474</c:v>
                </c:pt>
                <c:pt idx="5">
                  <c:v>89</c:v>
                </c:pt>
                <c:pt idx="6">
                  <c:v>76</c:v>
                </c:pt>
              </c:numCache>
            </c:numRef>
          </c:val>
          <c:extLst>
            <c:ext xmlns:c16="http://schemas.microsoft.com/office/drawing/2014/chart" uri="{C3380CC4-5D6E-409C-BE32-E72D297353CC}">
              <c16:uniqueId val="{00000000-0D7F-475D-B235-75041BBDC3A8}"/>
            </c:ext>
          </c:extLst>
        </c:ser>
        <c:ser>
          <c:idx val="1"/>
          <c:order val="1"/>
          <c:tx>
            <c:strRef>
              <c:f>Age!$AE$5:$AE$6</c:f>
              <c:strCache>
                <c:ptCount val="1"/>
                <c:pt idx="0">
                  <c:v>22-34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Age!$AE$7:$AE$13</c:f>
              <c:numCache>
                <c:formatCode>#,##0</c:formatCode>
                <c:ptCount val="7"/>
                <c:pt idx="0">
                  <c:v>2011</c:v>
                </c:pt>
                <c:pt idx="1">
                  <c:v>531</c:v>
                </c:pt>
                <c:pt idx="2">
                  <c:v>1231</c:v>
                </c:pt>
                <c:pt idx="3">
                  <c:v>472</c:v>
                </c:pt>
                <c:pt idx="4">
                  <c:v>3132</c:v>
                </c:pt>
                <c:pt idx="5">
                  <c:v>861</c:v>
                </c:pt>
                <c:pt idx="6">
                  <c:v>845</c:v>
                </c:pt>
              </c:numCache>
            </c:numRef>
          </c:val>
          <c:extLst>
            <c:ext xmlns:c16="http://schemas.microsoft.com/office/drawing/2014/chart" uri="{C3380CC4-5D6E-409C-BE32-E72D297353CC}">
              <c16:uniqueId val="{00000001-0D7F-475D-B235-75041BBDC3A8}"/>
            </c:ext>
          </c:extLst>
        </c:ser>
        <c:ser>
          <c:idx val="2"/>
          <c:order val="2"/>
          <c:tx>
            <c:strRef>
              <c:f>Age!$AF$5:$AF$6</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Age!$AF$7:$AF$13</c:f>
              <c:numCache>
                <c:formatCode>#,##0</c:formatCode>
                <c:ptCount val="7"/>
                <c:pt idx="0">
                  <c:v>1141</c:v>
                </c:pt>
                <c:pt idx="1">
                  <c:v>230</c:v>
                </c:pt>
                <c:pt idx="2">
                  <c:v>1380</c:v>
                </c:pt>
                <c:pt idx="3">
                  <c:v>408</c:v>
                </c:pt>
                <c:pt idx="4">
                  <c:v>2225</c:v>
                </c:pt>
                <c:pt idx="5">
                  <c:v>654</c:v>
                </c:pt>
                <c:pt idx="6">
                  <c:v>585</c:v>
                </c:pt>
              </c:numCache>
            </c:numRef>
          </c:val>
          <c:extLst>
            <c:ext xmlns:c16="http://schemas.microsoft.com/office/drawing/2014/chart" uri="{C3380CC4-5D6E-409C-BE32-E72D297353CC}">
              <c16:uniqueId val="{00000002-0D7F-475D-B235-75041BBDC3A8}"/>
            </c:ext>
          </c:extLst>
        </c:ser>
        <c:ser>
          <c:idx val="3"/>
          <c:order val="3"/>
          <c:tx>
            <c:strRef>
              <c:f>Age!$AG$5:$AG$6</c:f>
              <c:strCache>
                <c:ptCount val="1"/>
                <c:pt idx="0">
                  <c:v>45-54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Age!$AG$7:$AG$13</c:f>
              <c:numCache>
                <c:formatCode>#,##0</c:formatCode>
                <c:ptCount val="7"/>
                <c:pt idx="0">
                  <c:v>965</c:v>
                </c:pt>
                <c:pt idx="1">
                  <c:v>257</c:v>
                </c:pt>
                <c:pt idx="2">
                  <c:v>1629</c:v>
                </c:pt>
                <c:pt idx="3">
                  <c:v>499</c:v>
                </c:pt>
                <c:pt idx="4">
                  <c:v>2646</c:v>
                </c:pt>
                <c:pt idx="5">
                  <c:v>931</c:v>
                </c:pt>
                <c:pt idx="6">
                  <c:v>640</c:v>
                </c:pt>
              </c:numCache>
            </c:numRef>
          </c:val>
          <c:extLst>
            <c:ext xmlns:c16="http://schemas.microsoft.com/office/drawing/2014/chart" uri="{C3380CC4-5D6E-409C-BE32-E72D297353CC}">
              <c16:uniqueId val="{00000003-0D7F-475D-B235-75041BBDC3A8}"/>
            </c:ext>
          </c:extLst>
        </c:ser>
        <c:ser>
          <c:idx val="4"/>
          <c:order val="4"/>
          <c:tx>
            <c:strRef>
              <c:f>Age!$AH$5:$AH$6</c:f>
              <c:strCache>
                <c:ptCount val="1"/>
                <c:pt idx="0">
                  <c:v>55-64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Age!$AH$7:$AH$13</c:f>
              <c:numCache>
                <c:formatCode>#,##0</c:formatCode>
                <c:ptCount val="7"/>
                <c:pt idx="0">
                  <c:v>829</c:v>
                </c:pt>
                <c:pt idx="1">
                  <c:v>322</c:v>
                </c:pt>
                <c:pt idx="2">
                  <c:v>1707</c:v>
                </c:pt>
                <c:pt idx="3">
                  <c:v>404</c:v>
                </c:pt>
                <c:pt idx="4">
                  <c:v>2820</c:v>
                </c:pt>
                <c:pt idx="5">
                  <c:v>1022</c:v>
                </c:pt>
                <c:pt idx="6">
                  <c:v>716</c:v>
                </c:pt>
              </c:numCache>
            </c:numRef>
          </c:val>
          <c:extLst>
            <c:ext xmlns:c16="http://schemas.microsoft.com/office/drawing/2014/chart" uri="{C3380CC4-5D6E-409C-BE32-E72D297353CC}">
              <c16:uniqueId val="{00000004-0D7F-475D-B235-75041BBDC3A8}"/>
            </c:ext>
          </c:extLst>
        </c:ser>
        <c:ser>
          <c:idx val="5"/>
          <c:order val="5"/>
          <c:tx>
            <c:strRef>
              <c:f>Age!$AI$5:$AI$6</c:f>
              <c:strCache>
                <c:ptCount val="1"/>
                <c:pt idx="0">
                  <c:v>65-99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Age!$AI$7:$AI$13</c:f>
              <c:numCache>
                <c:formatCode>#,##0</c:formatCode>
                <c:ptCount val="7"/>
                <c:pt idx="0">
                  <c:v>340</c:v>
                </c:pt>
                <c:pt idx="1">
                  <c:v>168</c:v>
                </c:pt>
                <c:pt idx="2">
                  <c:v>741</c:v>
                </c:pt>
                <c:pt idx="3">
                  <c:v>102</c:v>
                </c:pt>
                <c:pt idx="4">
                  <c:v>1048</c:v>
                </c:pt>
                <c:pt idx="5">
                  <c:v>252</c:v>
                </c:pt>
                <c:pt idx="6">
                  <c:v>232</c:v>
                </c:pt>
              </c:numCache>
            </c:numRef>
          </c:val>
          <c:extLst>
            <c:ext xmlns:c16="http://schemas.microsoft.com/office/drawing/2014/chart" uri="{C3380CC4-5D6E-409C-BE32-E72D297353CC}">
              <c16:uniqueId val="{00000005-0D7F-475D-B235-75041BBDC3A8}"/>
            </c:ext>
          </c:extLst>
        </c:ser>
        <c:dLbls>
          <c:dLblPos val="ctr"/>
          <c:showLegendKey val="0"/>
          <c:showVal val="1"/>
          <c:showCatName val="0"/>
          <c:showSerName val="0"/>
          <c:showPercent val="0"/>
          <c:showBubbleSize val="0"/>
        </c:dLbls>
        <c:gapWidth val="50"/>
        <c:overlap val="100"/>
        <c:axId val="486004600"/>
        <c:axId val="485995416"/>
      </c:barChart>
      <c:catAx>
        <c:axId val="486004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5995416"/>
        <c:crosses val="autoZero"/>
        <c:auto val="1"/>
        <c:lblAlgn val="ctr"/>
        <c:lblOffset val="100"/>
        <c:noMultiLvlLbl val="0"/>
      </c:catAx>
      <c:valAx>
        <c:axId val="4859954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60046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[Berkshire - Worker Characteristics.xlsx]Sex!PivotTable3</c:name>
    <c:fmtId val="5"/>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Sex!$AD$16:$AD$17</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Sex!$AC$18:$AC$25</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Sex!$AD$18:$AD$25</c:f>
              <c:numCache>
                <c:formatCode>#,##0</c:formatCode>
                <c:ptCount val="7"/>
                <c:pt idx="0">
                  <c:v>2811</c:v>
                </c:pt>
                <c:pt idx="1">
                  <c:v>862</c:v>
                </c:pt>
                <c:pt idx="2">
                  <c:v>2657</c:v>
                </c:pt>
                <c:pt idx="3">
                  <c:v>636</c:v>
                </c:pt>
                <c:pt idx="4">
                  <c:v>3041</c:v>
                </c:pt>
                <c:pt idx="5">
                  <c:v>2900</c:v>
                </c:pt>
                <c:pt idx="6">
                  <c:v>1860</c:v>
                </c:pt>
              </c:numCache>
            </c:numRef>
          </c:val>
          <c:extLst>
            <c:ext xmlns:c16="http://schemas.microsoft.com/office/drawing/2014/chart" uri="{C3380CC4-5D6E-409C-BE32-E72D297353CC}">
              <c16:uniqueId val="{00000000-B0D7-49A3-B6FC-56FF76A255F6}"/>
            </c:ext>
          </c:extLst>
        </c:ser>
        <c:ser>
          <c:idx val="1"/>
          <c:order val="1"/>
          <c:tx>
            <c:strRef>
              <c:f>Sex!$AE$16:$AE$17</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Sex!$AC$18:$AC$25</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Sex!$AE$18:$AE$25</c:f>
              <c:numCache>
                <c:formatCode>#,##0</c:formatCode>
                <c:ptCount val="7"/>
                <c:pt idx="0">
                  <c:v>3519</c:v>
                </c:pt>
                <c:pt idx="1">
                  <c:v>816</c:v>
                </c:pt>
                <c:pt idx="2">
                  <c:v>4272</c:v>
                </c:pt>
                <c:pt idx="3">
                  <c:v>1294</c:v>
                </c:pt>
                <c:pt idx="4">
                  <c:v>9304</c:v>
                </c:pt>
                <c:pt idx="5">
                  <c:v>908</c:v>
                </c:pt>
                <c:pt idx="6">
                  <c:v>1233</c:v>
                </c:pt>
              </c:numCache>
            </c:numRef>
          </c:val>
          <c:extLst>
            <c:ext xmlns:c16="http://schemas.microsoft.com/office/drawing/2014/chart" uri="{C3380CC4-5D6E-409C-BE32-E72D297353CC}">
              <c16:uniqueId val="{00000001-B0D7-49A3-B6FC-56FF76A255F6}"/>
            </c:ext>
          </c:extLst>
        </c:ser>
        <c:dLbls>
          <c:dLblPos val="ctr"/>
          <c:showLegendKey val="0"/>
          <c:showVal val="1"/>
          <c:showCatName val="0"/>
          <c:showSerName val="0"/>
          <c:showPercent val="0"/>
          <c:showBubbleSize val="0"/>
        </c:dLbls>
        <c:gapWidth val="50"/>
        <c:overlap val="100"/>
        <c:axId val="573118456"/>
        <c:axId val="573116816"/>
      </c:barChart>
      <c:catAx>
        <c:axId val="5731184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573116816"/>
        <c:crosses val="autoZero"/>
        <c:auto val="1"/>
        <c:lblAlgn val="ctr"/>
        <c:lblOffset val="100"/>
        <c:noMultiLvlLbl val="0"/>
      </c:catAx>
      <c:valAx>
        <c:axId val="5731168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5731184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[Berkshire - Worker Characteristics.xlsx]Educ!PivotTable19</c:name>
    <c:fmtId val="23"/>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Educ!$AD$5:$AD$6</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Educ!$AD$7:$AD$13</c:f>
              <c:numCache>
                <c:formatCode>#,##0</c:formatCode>
                <c:ptCount val="7"/>
                <c:pt idx="0">
                  <c:v>729</c:v>
                </c:pt>
                <c:pt idx="1">
                  <c:v>141</c:v>
                </c:pt>
                <c:pt idx="2">
                  <c:v>448</c:v>
                </c:pt>
                <c:pt idx="3">
                  <c:v>103</c:v>
                </c:pt>
                <c:pt idx="4">
                  <c:v>1043</c:v>
                </c:pt>
                <c:pt idx="5">
                  <c:v>394</c:v>
                </c:pt>
                <c:pt idx="6">
                  <c:v>200</c:v>
                </c:pt>
              </c:numCache>
            </c:numRef>
          </c:val>
          <c:extLst>
            <c:ext xmlns:c16="http://schemas.microsoft.com/office/drawing/2014/chart" uri="{C3380CC4-5D6E-409C-BE32-E72D297353CC}">
              <c16:uniqueId val="{00000000-8529-4DB7-9F5E-98231A85DA9C}"/>
            </c:ext>
          </c:extLst>
        </c:ser>
        <c:ser>
          <c:idx val="1"/>
          <c:order val="1"/>
          <c:tx>
            <c:strRef>
              <c:f>Educ!$AE$5:$AE$6</c:f>
              <c:strCache>
                <c:ptCount val="1"/>
                <c:pt idx="0">
                  <c:v>High school or equivalent, no college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Educ!$AE$7:$AE$13</c:f>
              <c:numCache>
                <c:formatCode>#,##0</c:formatCode>
                <c:ptCount val="7"/>
                <c:pt idx="0">
                  <c:v>1476</c:v>
                </c:pt>
                <c:pt idx="1">
                  <c:v>360</c:v>
                </c:pt>
                <c:pt idx="2">
                  <c:v>1423</c:v>
                </c:pt>
                <c:pt idx="3">
                  <c:v>409</c:v>
                </c:pt>
                <c:pt idx="4">
                  <c:v>2918</c:v>
                </c:pt>
                <c:pt idx="5">
                  <c:v>1340</c:v>
                </c:pt>
                <c:pt idx="6">
                  <c:v>587</c:v>
                </c:pt>
              </c:numCache>
            </c:numRef>
          </c:val>
          <c:extLst>
            <c:ext xmlns:c16="http://schemas.microsoft.com/office/drawing/2014/chart" uri="{C3380CC4-5D6E-409C-BE32-E72D297353CC}">
              <c16:uniqueId val="{00000001-8529-4DB7-9F5E-98231A85DA9C}"/>
            </c:ext>
          </c:extLst>
        </c:ser>
        <c:ser>
          <c:idx val="2"/>
          <c:order val="2"/>
          <c:tx>
            <c:strRef>
              <c:f>Educ!$AF$5:$AF$6</c:f>
              <c:strCache>
                <c:ptCount val="1"/>
                <c:pt idx="0">
                  <c:v>Some college or Associate degree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Educ!$AF$7:$AF$13</c:f>
              <c:numCache>
                <c:formatCode>#,##0</c:formatCode>
                <c:ptCount val="7"/>
                <c:pt idx="0">
                  <c:v>1479</c:v>
                </c:pt>
                <c:pt idx="1">
                  <c:v>415</c:v>
                </c:pt>
                <c:pt idx="2">
                  <c:v>1832</c:v>
                </c:pt>
                <c:pt idx="3">
                  <c:v>578</c:v>
                </c:pt>
                <c:pt idx="4">
                  <c:v>4034</c:v>
                </c:pt>
                <c:pt idx="5">
                  <c:v>1124</c:v>
                </c:pt>
                <c:pt idx="6">
                  <c:v>808</c:v>
                </c:pt>
              </c:numCache>
            </c:numRef>
          </c:val>
          <c:extLst>
            <c:ext xmlns:c16="http://schemas.microsoft.com/office/drawing/2014/chart" uri="{C3380CC4-5D6E-409C-BE32-E72D297353CC}">
              <c16:uniqueId val="{00000002-8529-4DB7-9F5E-98231A85DA9C}"/>
            </c:ext>
          </c:extLst>
        </c:ser>
        <c:ser>
          <c:idx val="3"/>
          <c:order val="3"/>
          <c:tx>
            <c:strRef>
              <c:f>Educ!$AG$5:$AG$6</c:f>
              <c:strCache>
                <c:ptCount val="1"/>
                <c:pt idx="0">
                  <c:v>Bachelor's degree or advanced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Educ!$AG$7:$AG$13</c:f>
              <c:numCache>
                <c:formatCode>#,##0</c:formatCode>
                <c:ptCount val="7"/>
                <c:pt idx="0">
                  <c:v>1114</c:v>
                </c:pt>
                <c:pt idx="1">
                  <c:v>437</c:v>
                </c:pt>
                <c:pt idx="2">
                  <c:v>2788</c:v>
                </c:pt>
                <c:pt idx="3">
                  <c:v>703</c:v>
                </c:pt>
                <c:pt idx="4">
                  <c:v>3248</c:v>
                </c:pt>
                <c:pt idx="5">
                  <c:v>718</c:v>
                </c:pt>
                <c:pt idx="6">
                  <c:v>1254</c:v>
                </c:pt>
              </c:numCache>
            </c:numRef>
          </c:val>
          <c:extLst>
            <c:ext xmlns:c16="http://schemas.microsoft.com/office/drawing/2014/chart" uri="{C3380CC4-5D6E-409C-BE32-E72D297353CC}">
              <c16:uniqueId val="{00000003-8529-4DB7-9F5E-98231A85DA9C}"/>
            </c:ext>
          </c:extLst>
        </c:ser>
        <c:dLbls>
          <c:dLblPos val="ctr"/>
          <c:showLegendKey val="0"/>
          <c:showVal val="1"/>
          <c:showCatName val="0"/>
          <c:showSerName val="0"/>
          <c:showPercent val="0"/>
          <c:showBubbleSize val="0"/>
        </c:dLbls>
        <c:gapWidth val="50"/>
        <c:overlap val="100"/>
        <c:axId val="825191272"/>
        <c:axId val="825191600"/>
      </c:barChart>
      <c:catAx>
        <c:axId val="8251912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600"/>
        <c:crosses val="autoZero"/>
        <c:auto val="1"/>
        <c:lblAlgn val="ctr"/>
        <c:lblOffset val="100"/>
        <c:noMultiLvlLbl val="0"/>
      </c:catAx>
      <c:valAx>
        <c:axId val="82519160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[Berkshire - Worker Characteristics.xlsx]Race!PivotTable23</c:name>
    <c:fmtId val="20"/>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Race!$AD$5:$AD$6</c:f>
              <c:strCache>
                <c:ptCount val="1"/>
                <c:pt idx="0">
                  <c:v>White</c:v>
                </c:pt>
              </c:strCache>
            </c:strRef>
          </c:tx>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Race!$AD$7:$AD$13</c:f>
              <c:numCache>
                <c:formatCode>#,##0</c:formatCode>
                <c:ptCount val="7"/>
                <c:pt idx="0">
                  <c:v>5518</c:v>
                </c:pt>
                <c:pt idx="1">
                  <c:v>1596</c:v>
                </c:pt>
                <c:pt idx="2">
                  <c:v>6441</c:v>
                </c:pt>
                <c:pt idx="3">
                  <c:v>1856</c:v>
                </c:pt>
                <c:pt idx="4">
                  <c:v>10886</c:v>
                </c:pt>
                <c:pt idx="5">
                  <c:v>3607</c:v>
                </c:pt>
                <c:pt idx="6">
                  <c:v>2870</c:v>
                </c:pt>
              </c:numCache>
            </c:numRef>
          </c:val>
          <c:extLst>
            <c:ext xmlns:c16="http://schemas.microsoft.com/office/drawing/2014/chart" uri="{C3380CC4-5D6E-409C-BE32-E72D297353CC}">
              <c16:uniqueId val="{00000000-1401-4E40-979D-881551884E6C}"/>
            </c:ext>
          </c:extLst>
        </c:ser>
        <c:ser>
          <c:idx val="1"/>
          <c:order val="1"/>
          <c:tx>
            <c:strRef>
              <c:f>Race!$AE$5:$AE$6</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Race!$AE$7:$AE$13</c:f>
              <c:numCache>
                <c:formatCode>#,##0</c:formatCode>
                <c:ptCount val="7"/>
                <c:pt idx="0">
                  <c:v>288</c:v>
                </c:pt>
                <c:pt idx="1">
                  <c:v>24</c:v>
                </c:pt>
                <c:pt idx="2">
                  <c:v>220</c:v>
                </c:pt>
                <c:pt idx="3">
                  <c:v>28</c:v>
                </c:pt>
                <c:pt idx="4">
                  <c:v>976</c:v>
                </c:pt>
                <c:pt idx="5">
                  <c:v>113</c:v>
                </c:pt>
                <c:pt idx="6">
                  <c:v>58</c:v>
                </c:pt>
              </c:numCache>
            </c:numRef>
          </c:val>
          <c:extLst>
            <c:ext xmlns:c16="http://schemas.microsoft.com/office/drawing/2014/chart" uri="{C3380CC4-5D6E-409C-BE32-E72D297353CC}">
              <c16:uniqueId val="{00000001-1401-4E40-979D-881551884E6C}"/>
            </c:ext>
          </c:extLst>
        </c:ser>
        <c:ser>
          <c:idx val="2"/>
          <c:order val="2"/>
          <c:tx>
            <c:strRef>
              <c:f>Race!$AF$5:$AF$6</c:f>
              <c:strCache>
                <c:ptCount val="1"/>
                <c:pt idx="0">
                  <c:v>Asian Alone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Race!$AF$7:$AF$13</c:f>
              <c:numCache>
                <c:formatCode>#,##0</c:formatCode>
                <c:ptCount val="7"/>
                <c:pt idx="0">
                  <c:v>331</c:v>
                </c:pt>
                <c:pt idx="1">
                  <c:v>25</c:v>
                </c:pt>
                <c:pt idx="2">
                  <c:v>162</c:v>
                </c:pt>
                <c:pt idx="3">
                  <c:v>25</c:v>
                </c:pt>
                <c:pt idx="4">
                  <c:v>215</c:v>
                </c:pt>
                <c:pt idx="5">
                  <c:v>32</c:v>
                </c:pt>
                <c:pt idx="6">
                  <c:v>127</c:v>
                </c:pt>
              </c:numCache>
            </c:numRef>
          </c:val>
          <c:extLst>
            <c:ext xmlns:c16="http://schemas.microsoft.com/office/drawing/2014/chart" uri="{C3380CC4-5D6E-409C-BE32-E72D297353CC}">
              <c16:uniqueId val="{00000002-1401-4E40-979D-881551884E6C}"/>
            </c:ext>
          </c:extLst>
        </c:ser>
        <c:ser>
          <c:idx val="3"/>
          <c:order val="3"/>
          <c:tx>
            <c:strRef>
              <c:f>Race!$AG$5:$AG$6</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Race!$AG$7:$AG$13</c:f>
              <c:numCache>
                <c:formatCode>#,##0</c:formatCode>
                <c:ptCount val="7"/>
                <c:pt idx="0">
                  <c:v>193</c:v>
                </c:pt>
                <c:pt idx="1">
                  <c:v>32</c:v>
                </c:pt>
                <c:pt idx="2">
                  <c:v>106</c:v>
                </c:pt>
                <c:pt idx="3">
                  <c:v>20</c:v>
                </c:pt>
                <c:pt idx="4">
                  <c:v>269</c:v>
                </c:pt>
                <c:pt idx="5">
                  <c:v>57</c:v>
                </c:pt>
                <c:pt idx="6">
                  <c:v>38</c:v>
                </c:pt>
              </c:numCache>
            </c:numRef>
          </c:val>
          <c:extLst>
            <c:ext xmlns:c16="http://schemas.microsoft.com/office/drawing/2014/chart" uri="{C3380CC4-5D6E-409C-BE32-E72D297353CC}">
              <c16:uniqueId val="{00000003-1401-4E40-979D-881551884E6C}"/>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[Berkshire - Worker Characteristics.xlsx]Ethnicity!PivotTable23</c:name>
    <c:fmtId val="37"/>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Ethnicity!$AD$5:$AD$6</c:f>
              <c:strCache>
                <c:ptCount val="1"/>
                <c:pt idx="0">
                  <c:v>Not Hispanic or Latino</c:v>
                </c:pt>
              </c:strCache>
            </c:strRef>
          </c:tx>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Ethnicity!$AD$7:$AD$13</c:f>
              <c:numCache>
                <c:formatCode>#,##0</c:formatCode>
                <c:ptCount val="7"/>
                <c:pt idx="0">
                  <c:v>5816</c:v>
                </c:pt>
                <c:pt idx="1">
                  <c:v>1633</c:v>
                </c:pt>
                <c:pt idx="2">
                  <c:v>6656</c:v>
                </c:pt>
                <c:pt idx="3">
                  <c:v>1877</c:v>
                </c:pt>
                <c:pt idx="4">
                  <c:v>11684</c:v>
                </c:pt>
                <c:pt idx="5">
                  <c:v>3668</c:v>
                </c:pt>
                <c:pt idx="6">
                  <c:v>3008</c:v>
                </c:pt>
              </c:numCache>
            </c:numRef>
          </c:val>
          <c:extLst>
            <c:ext xmlns:c16="http://schemas.microsoft.com/office/drawing/2014/chart" uri="{C3380CC4-5D6E-409C-BE32-E72D297353CC}">
              <c16:uniqueId val="{00000000-9CE3-4592-B00A-4C17F584668B}"/>
            </c:ext>
          </c:extLst>
        </c:ser>
        <c:ser>
          <c:idx val="1"/>
          <c:order val="1"/>
          <c:tx>
            <c:strRef>
              <c:f>Ethnicity!$AE$5:$AE$6</c:f>
              <c:strCache>
                <c:ptCount val="1"/>
                <c:pt idx="0">
                  <c:v>Hispanic or Latino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Ethnicity!$AC$7:$AC$13</c:f>
              <c:strCache>
                <c:ptCount val="7"/>
                <c:pt idx="0">
                  <c:v>Hospitality and Management</c:v>
                </c:pt>
                <c:pt idx="1">
                  <c:v>Arts, Entertainment, and Recreation</c:v>
                </c:pt>
                <c:pt idx="2">
                  <c:v>Educational Services</c:v>
                </c:pt>
                <c:pt idx="3">
                  <c:v>Finance and Insurance</c:v>
                </c:pt>
                <c:pt idx="4">
                  <c:v>Health Care and Social Assistance</c:v>
                </c:pt>
                <c:pt idx="5">
                  <c:v>Manufacturing</c:v>
                </c:pt>
                <c:pt idx="6">
                  <c:v>Professional, Scientific, and Technical Services</c:v>
                </c:pt>
              </c:strCache>
            </c:strRef>
          </c:cat>
          <c:val>
            <c:numRef>
              <c:f>Ethnicity!$AE$7:$AE$13</c:f>
              <c:numCache>
                <c:formatCode>#,##0</c:formatCode>
                <c:ptCount val="7"/>
                <c:pt idx="0">
                  <c:v>515</c:v>
                </c:pt>
                <c:pt idx="1">
                  <c:v>46</c:v>
                </c:pt>
                <c:pt idx="2">
                  <c:v>273</c:v>
                </c:pt>
                <c:pt idx="3">
                  <c:v>53</c:v>
                </c:pt>
                <c:pt idx="4">
                  <c:v>661</c:v>
                </c:pt>
                <c:pt idx="5">
                  <c:v>141</c:v>
                </c:pt>
                <c:pt idx="6">
                  <c:v>84</c:v>
                </c:pt>
              </c:numCache>
            </c:numRef>
          </c:val>
          <c:extLst>
            <c:ext xmlns:c16="http://schemas.microsoft.com/office/drawing/2014/chart" uri="{C3380CC4-5D6E-409C-BE32-E72D297353CC}">
              <c16:uniqueId val="{00000001-9CE3-4592-B00A-4C17F584668B}"/>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Healthcare!$J$13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Healthcare!$L$13</c:f>
              <c:numCache>
                <c:formatCode>#,##0</c:formatCode>
                <c:ptCount val="1"/>
                <c:pt idx="0">
                  <c:v>3041</c:v>
                </c:pt>
              </c:numCache>
            </c:numRef>
          </c:val>
          <c:extLst>
            <c:ext xmlns:c16="http://schemas.microsoft.com/office/drawing/2014/chart" uri="{C3380CC4-5D6E-409C-BE32-E72D297353CC}">
              <c16:uniqueId val="{00000000-7904-44CE-B57D-940D1EAC1370}"/>
            </c:ext>
          </c:extLst>
        </c:ser>
        <c:ser>
          <c:idx val="1"/>
          <c:order val="1"/>
          <c:tx>
            <c:strRef>
              <c:f>Healthcare!$J$14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Healthcare!$L$14</c:f>
              <c:numCache>
                <c:formatCode>#,##0</c:formatCode>
                <c:ptCount val="1"/>
                <c:pt idx="0">
                  <c:v>9304</c:v>
                </c:pt>
              </c:numCache>
            </c:numRef>
          </c:val>
          <c:extLst>
            <c:ext xmlns:c16="http://schemas.microsoft.com/office/drawing/2014/chart" uri="{C3380CC4-5D6E-409C-BE32-E72D297353CC}">
              <c16:uniqueId val="{00000001-7904-44CE-B57D-940D1EAC1370}"/>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1A8-4FEB-A455-4714D1B2422E}"/>
              </c:ext>
            </c:extLst>
          </c:dPt>
          <c:dLbls>
            <c:dLbl>
              <c:idx val="0"/>
              <c:tx>
                <c:rich>
                  <a:bodyPr/>
                  <a:lstStyle/>
                  <a:p>
                    <a:fld id="{EFF1E855-11B6-487A-9A74-8BD7A4D3ECF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A8-4FEB-A455-4714D1B2422E}"/>
                </c:ext>
              </c:extLst>
            </c:dLbl>
            <c:dLbl>
              <c:idx val="1"/>
              <c:tx>
                <c:rich>
                  <a:bodyPr/>
                  <a:lstStyle/>
                  <a:p>
                    <a:fld id="{D6ABA17F-16BD-422E-84B7-3DF526EBE2F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A8-4FEB-A455-4714D1B2422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Healthcare!$J$13:$J$14</c:f>
              <c:strCache>
                <c:ptCount val="2"/>
                <c:pt idx="0">
                  <c:v>Male</c:v>
                </c:pt>
                <c:pt idx="1">
                  <c:v>Female</c:v>
                </c:pt>
              </c:strCache>
            </c:strRef>
          </c:cat>
          <c:val>
            <c:numRef>
              <c:f>Healthcare!$M$13:$M$14</c:f>
              <c:numCache>
                <c:formatCode>\+#,##0;\-#,##0;\ #,##0</c:formatCode>
                <c:ptCount val="2"/>
                <c:pt idx="0">
                  <c:v>145</c:v>
                </c:pt>
                <c:pt idx="1">
                  <c:v>496</c:v>
                </c:pt>
              </c:numCache>
            </c:numRef>
          </c:val>
          <c:extLst>
            <c:ext xmlns:c15="http://schemas.microsoft.com/office/drawing/2012/chart" uri="{02D57815-91ED-43cb-92C2-25804820EDAC}">
              <c15:datalabelsRange>
                <c15:f>Healthcare!$N$13:$N$14</c15:f>
                <c15:dlblRangeCache>
                  <c:ptCount val="2"/>
                  <c:pt idx="0">
                    <c:v>+5%</c:v>
                  </c:pt>
                  <c:pt idx="1">
                    <c:v>+6%</c:v>
                  </c:pt>
                </c15:dlblRangeCache>
              </c15:datalabelsRange>
            </c:ext>
            <c:ext xmlns:c16="http://schemas.microsoft.com/office/drawing/2014/chart" uri="{C3380CC4-5D6E-409C-BE32-E72D297353CC}">
              <c16:uniqueId val="{00000003-11A8-4FEB-A455-4714D1B2422E}"/>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Healthcare!$K$4</c:f>
              <c:strCache>
                <c:ptCount val="1"/>
                <c:pt idx="0">
                  <c:v>White</c:v>
                </c:pt>
              </c:strCache>
            </c:strRef>
          </c:tx>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Healthcare!$M$4</c:f>
              <c:numCache>
                <c:formatCode>_(* #,##0_);_(* \(#,##0\);_(* "-"??_);_(@_)</c:formatCode>
                <c:ptCount val="1"/>
                <c:pt idx="0">
                  <c:v>10886</c:v>
                </c:pt>
              </c:numCache>
            </c:numRef>
          </c:val>
          <c:extLst>
            <c:ext xmlns:c16="http://schemas.microsoft.com/office/drawing/2014/chart" uri="{C3380CC4-5D6E-409C-BE32-E72D297353CC}">
              <c16:uniqueId val="{00000000-CCDD-4E15-929D-35A989DDD273}"/>
            </c:ext>
          </c:extLst>
        </c:ser>
        <c:ser>
          <c:idx val="1"/>
          <c:order val="1"/>
          <c:tx>
            <c:strRef>
              <c:f>Healthcare!$K$5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Healthcare!$M$5</c:f>
              <c:numCache>
                <c:formatCode>_(* #,##0_);_(* \(#,##0\);_(* "-"??_);_(@_)</c:formatCode>
                <c:ptCount val="1"/>
                <c:pt idx="0">
                  <c:v>976</c:v>
                </c:pt>
              </c:numCache>
            </c:numRef>
          </c:val>
          <c:extLst>
            <c:ext xmlns:c16="http://schemas.microsoft.com/office/drawing/2014/chart" uri="{C3380CC4-5D6E-409C-BE32-E72D297353CC}">
              <c16:uniqueId val="{00000001-CCDD-4E15-929D-35A989DDD273}"/>
            </c:ext>
          </c:extLst>
        </c:ser>
        <c:ser>
          <c:idx val="2"/>
          <c:order val="2"/>
          <c:tx>
            <c:strRef>
              <c:f>Healthcare!$K$6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Healthcare!$M$6</c:f>
              <c:numCache>
                <c:formatCode>_(* #,##0_);_(* \(#,##0\);_(* "-"??_);_(@_)</c:formatCode>
                <c:ptCount val="1"/>
                <c:pt idx="0">
                  <c:v>215</c:v>
                </c:pt>
              </c:numCache>
            </c:numRef>
          </c:val>
          <c:extLst>
            <c:ext xmlns:c16="http://schemas.microsoft.com/office/drawing/2014/chart" uri="{C3380CC4-5D6E-409C-BE32-E72D297353CC}">
              <c16:uniqueId val="{00000002-CCDD-4E15-929D-35A989DDD273}"/>
            </c:ext>
          </c:extLst>
        </c:ser>
        <c:ser>
          <c:idx val="3"/>
          <c:order val="3"/>
          <c:tx>
            <c:strRef>
              <c:f>Healthcare!$K$7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Healthcare!$M$7</c:f>
              <c:numCache>
                <c:formatCode>_(* #,##0_);_(* \(#,##0\);_(* "-"??_);_(@_)</c:formatCode>
                <c:ptCount val="1"/>
                <c:pt idx="0">
                  <c:v>269</c:v>
                </c:pt>
              </c:numCache>
            </c:numRef>
          </c:val>
          <c:extLst>
            <c:ext xmlns:c16="http://schemas.microsoft.com/office/drawing/2014/chart" uri="{C3380CC4-5D6E-409C-BE32-E72D297353CC}">
              <c16:uniqueId val="{00000003-CCDD-4E15-929D-35A989DDD273}"/>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8BC-4B23-A775-044D41ECE31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38BC-4B23-A775-044D41ECE31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38BC-4B23-A775-044D41ECE313}"/>
              </c:ext>
            </c:extLst>
          </c:dPt>
          <c:dLbls>
            <c:dLbl>
              <c:idx val="0"/>
              <c:tx>
                <c:rich>
                  <a:bodyPr/>
                  <a:lstStyle/>
                  <a:p>
                    <a:fld id="{E010D82D-07F4-4096-93AE-92D3960E7DA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8BC-4B23-A775-044D41ECE313}"/>
                </c:ext>
              </c:extLst>
            </c:dLbl>
            <c:dLbl>
              <c:idx val="1"/>
              <c:tx>
                <c:rich>
                  <a:bodyPr/>
                  <a:lstStyle/>
                  <a:p>
                    <a:fld id="{30758A64-D39E-4007-87D4-88180A9A8B3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8BC-4B23-A775-044D41ECE313}"/>
                </c:ext>
              </c:extLst>
            </c:dLbl>
            <c:dLbl>
              <c:idx val="2"/>
              <c:tx>
                <c:rich>
                  <a:bodyPr/>
                  <a:lstStyle/>
                  <a:p>
                    <a:fld id="{3685213E-43B5-4085-A75E-63E0AB7639C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8BC-4B23-A775-044D41ECE313}"/>
                </c:ext>
              </c:extLst>
            </c:dLbl>
            <c:dLbl>
              <c:idx val="3"/>
              <c:tx>
                <c:rich>
                  <a:bodyPr/>
                  <a:lstStyle/>
                  <a:p>
                    <a:fld id="{DD08F990-3776-4F6E-9CFE-4C53FA7A8C4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8BC-4B23-A775-044D41ECE31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Healthcare!$K$4:$K$7</c:f>
              <c:strCache>
                <c:ptCount val="4"/>
                <c:pt idx="0">
                  <c:v>White</c:v>
                </c:pt>
                <c:pt idx="1">
                  <c:v>Black or African American</c:v>
                </c:pt>
                <c:pt idx="2">
                  <c:v>Asian</c:v>
                </c:pt>
                <c:pt idx="3">
                  <c:v>Other</c:v>
                </c:pt>
              </c:strCache>
            </c:strRef>
          </c:cat>
          <c:val>
            <c:numRef>
              <c:f>Healthcare!$N$4:$N$7</c:f>
              <c:numCache>
                <c:formatCode>\+#,##0;\-#,##0;\ #,##0</c:formatCode>
                <c:ptCount val="4"/>
                <c:pt idx="0">
                  <c:v>351</c:v>
                </c:pt>
                <c:pt idx="1">
                  <c:v>225</c:v>
                </c:pt>
                <c:pt idx="2">
                  <c:v>26</c:v>
                </c:pt>
                <c:pt idx="3">
                  <c:v>38</c:v>
                </c:pt>
              </c:numCache>
            </c:numRef>
          </c:val>
          <c:extLst>
            <c:ext xmlns:c15="http://schemas.microsoft.com/office/drawing/2012/chart" uri="{02D57815-91ED-43cb-92C2-25804820EDAC}">
              <c15:datalabelsRange>
                <c15:f>Healthcare!$O$4:$O$7</c15:f>
                <c15:dlblRangeCache>
                  <c:ptCount val="4"/>
                  <c:pt idx="0">
                    <c:v>+3%</c:v>
                  </c:pt>
                  <c:pt idx="1">
                    <c:v>+30%</c:v>
                  </c:pt>
                  <c:pt idx="2">
                    <c:v>+14%</c:v>
                  </c:pt>
                  <c:pt idx="3">
                    <c:v>+16%</c:v>
                  </c:pt>
                </c15:dlblRangeCache>
              </c15:datalabelsRange>
            </c:ext>
            <c:ext xmlns:c16="http://schemas.microsoft.com/office/drawing/2014/chart" uri="{C3380CC4-5D6E-409C-BE32-E72D297353CC}">
              <c16:uniqueId val="{00000007-38BC-4B23-A775-044D41ECE313}"/>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dirty="0"/>
              <a:t>Top </a:t>
            </a:r>
            <a:r>
              <a:rPr lang="en-US" sz="1100" dirty="0" smtClean="0"/>
              <a:t>5 </a:t>
            </a:r>
            <a:r>
              <a:rPr lang="en-US" sz="1100" b="0" i="0" u="none" strike="noStrike" baseline="0" dirty="0" smtClean="0">
                <a:effectLst/>
              </a:rPr>
              <a:t>Industry</a:t>
            </a:r>
            <a:r>
              <a:rPr lang="en-US" sz="1100" dirty="0" smtClean="0"/>
              <a:t> </a:t>
            </a:r>
            <a:r>
              <a:rPr lang="en-US" sz="1100" dirty="0"/>
              <a:t>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physicians</c:v>
                </c:pt>
                <c:pt idx="3">
                  <c:v>Offices of other health practitioners</c:v>
                </c:pt>
                <c:pt idx="4">
                  <c:v>Offices of dentists</c:v>
                </c:pt>
                <c:pt idx="5">
                  <c:v>Residential mental health facilities</c:v>
                </c:pt>
              </c:strCache>
            </c:strRef>
          </c:cat>
          <c:val>
            <c:numRef>
              <c:f>Healthcare!$R$18:$R$23</c:f>
              <c:numCache>
                <c:formatCode>#,##0</c:formatCode>
                <c:ptCount val="6"/>
                <c:pt idx="0">
                  <c:v>1227</c:v>
                </c:pt>
                <c:pt idx="1">
                  <c:v>885</c:v>
                </c:pt>
                <c:pt idx="2">
                  <c:v>70</c:v>
                </c:pt>
                <c:pt idx="3">
                  <c:v>54</c:v>
                </c:pt>
                <c:pt idx="4">
                  <c:v>61</c:v>
                </c:pt>
                <c:pt idx="5">
                  <c:v>34</c:v>
                </c:pt>
              </c:numCache>
            </c:numRef>
          </c:val>
          <c:extLst>
            <c:ext xmlns:c16="http://schemas.microsoft.com/office/drawing/2014/chart" uri="{C3380CC4-5D6E-409C-BE32-E72D297353CC}">
              <c16:uniqueId val="{00000000-6033-4F4D-8FC4-0EA3BF8EC33A}"/>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physicians</c:v>
                </c:pt>
                <c:pt idx="3">
                  <c:v>Offices of other health practitioners</c:v>
                </c:pt>
                <c:pt idx="4">
                  <c:v>Offices of dentists</c:v>
                </c:pt>
                <c:pt idx="5">
                  <c:v>Residential mental health facilities</c:v>
                </c:pt>
              </c:strCache>
            </c:strRef>
          </c:cat>
          <c:val>
            <c:numRef>
              <c:f>Healthcare!$S$18:$S$23</c:f>
              <c:numCache>
                <c:formatCode>#,##0</c:formatCode>
                <c:ptCount val="6"/>
                <c:pt idx="0">
                  <c:v>1388</c:v>
                </c:pt>
                <c:pt idx="1">
                  <c:v>1024</c:v>
                </c:pt>
                <c:pt idx="2">
                  <c:v>72</c:v>
                </c:pt>
                <c:pt idx="3">
                  <c:v>59</c:v>
                </c:pt>
                <c:pt idx="4">
                  <c:v>58</c:v>
                </c:pt>
                <c:pt idx="5">
                  <c:v>41</c:v>
                </c:pt>
              </c:numCache>
            </c:numRef>
          </c:val>
          <c:extLst>
            <c:ext xmlns:c16="http://schemas.microsoft.com/office/drawing/2014/chart" uri="{C3380CC4-5D6E-409C-BE32-E72D297353CC}">
              <c16:uniqueId val="{00000001-6033-4F4D-8FC4-0EA3BF8EC33A}"/>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Healthcare!$N$9</c:f>
              <c:strCache>
                <c:ptCount val="1"/>
                <c:pt idx="0">
                  <c:v>Change</c:v>
                </c:pt>
              </c:strCache>
            </c:strRef>
          </c:tx>
          <c:spPr>
            <a:solidFill>
              <a:schemeClr val="accent5"/>
            </a:solidFill>
            <a:ln>
              <a:noFill/>
            </a:ln>
            <a:effectLst/>
          </c:spPr>
          <c:invertIfNegative val="0"/>
          <c:dLbls>
            <c:dLbl>
              <c:idx val="0"/>
              <c:tx>
                <c:rich>
                  <a:bodyPr/>
                  <a:lstStyle/>
                  <a:p>
                    <a:fld id="{93626E59-DD99-40A0-B0F9-F3CDC6FFB78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D93-4141-9D1C-A02EAB68FAA6}"/>
                </c:ext>
              </c:extLst>
            </c:dLbl>
            <c:dLbl>
              <c:idx val="1"/>
              <c:tx>
                <c:rich>
                  <a:bodyPr/>
                  <a:lstStyle/>
                  <a:p>
                    <a:fld id="{2CC4D05D-CCAF-49C4-8FB2-C9B1D9E492B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D93-4141-9D1C-A02EAB68FAA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Healthcare!$K$10:$K$11</c:f>
              <c:strCache>
                <c:ptCount val="2"/>
                <c:pt idx="0">
                  <c:v>Hispanic or Latino</c:v>
                </c:pt>
                <c:pt idx="1">
                  <c:v>Not Hispanic or Latino</c:v>
                </c:pt>
              </c:strCache>
            </c:strRef>
          </c:cat>
          <c:val>
            <c:numRef>
              <c:f>Healthcare!$N$10:$N$11</c:f>
              <c:numCache>
                <c:formatCode>\+#,##0;\-#,##0;\ #,##0</c:formatCode>
                <c:ptCount val="2"/>
                <c:pt idx="0">
                  <c:v>126</c:v>
                </c:pt>
                <c:pt idx="1">
                  <c:v>515</c:v>
                </c:pt>
              </c:numCache>
            </c:numRef>
          </c:val>
          <c:extLst>
            <c:ext xmlns:c15="http://schemas.microsoft.com/office/drawing/2012/chart" uri="{02D57815-91ED-43cb-92C2-25804820EDAC}">
              <c15:datalabelsRange>
                <c15:f>Healthcare!$O$10:$O$11</c15:f>
                <c15:dlblRangeCache>
                  <c:ptCount val="2"/>
                  <c:pt idx="0">
                    <c:v>+24%</c:v>
                  </c:pt>
                  <c:pt idx="1">
                    <c:v>+5%</c:v>
                  </c:pt>
                </c15:dlblRangeCache>
              </c15:datalabelsRange>
            </c:ext>
            <c:ext xmlns:c16="http://schemas.microsoft.com/office/drawing/2014/chart" uri="{C3380CC4-5D6E-409C-BE32-E72D297353CC}">
              <c16:uniqueId val="{00000002-CD93-4141-9D1C-A02EAB68FAA6}"/>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Healthcare!$L$9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Healthcare!$K$10:$K$11</c15:sqref>
                        </c15:formulaRef>
                      </c:ext>
                    </c:extLst>
                    <c:strCache>
                      <c:ptCount val="2"/>
                      <c:pt idx="0">
                        <c:v>Hispanic or Latino</c:v>
                      </c:pt>
                      <c:pt idx="1">
                        <c:v>Not Hispanic or Latino</c:v>
                      </c:pt>
                    </c:strCache>
                  </c:strRef>
                </c:cat>
                <c:val>
                  <c:numRef>
                    <c:extLst>
                      <c:ext uri="{02D57815-91ED-43cb-92C2-25804820EDAC}">
                        <c15:formulaRef>
                          <c15:sqref>Healthcare!$L$10:$L$11</c15:sqref>
                        </c15:formulaRef>
                      </c:ext>
                    </c:extLst>
                    <c:numCache>
                      <c:formatCode>_(* #,##0_);_(* \(#,##0\);_(* "-"??_);_(@_)</c:formatCode>
                      <c:ptCount val="2"/>
                      <c:pt idx="0">
                        <c:v>535</c:v>
                      </c:pt>
                      <c:pt idx="1">
                        <c:v>11169</c:v>
                      </c:pt>
                    </c:numCache>
                  </c:numRef>
                </c:val>
                <c:extLst>
                  <c:ext xmlns:c16="http://schemas.microsoft.com/office/drawing/2014/chart" uri="{C3380CC4-5D6E-409C-BE32-E72D297353CC}">
                    <c16:uniqueId val="{00000003-CD93-4141-9D1C-A02EAB68FAA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Healthcare!$M$9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Healthcare!$K$10:$K$11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Healthcare!$M$10:$M$11</c15:sqref>
                        </c15:formulaRef>
                      </c:ext>
                    </c:extLst>
                    <c:numCache>
                      <c:formatCode>_(* #,##0_);_(* \(#,##0\);_(* "-"??_);_(@_)</c:formatCode>
                      <c:ptCount val="2"/>
                      <c:pt idx="0">
                        <c:v>661</c:v>
                      </c:pt>
                      <c:pt idx="1">
                        <c:v>11684</c:v>
                      </c:pt>
                    </c:numCache>
                  </c:numRef>
                </c:val>
                <c:extLst xmlns:c15="http://schemas.microsoft.com/office/drawing/2012/chart">
                  <c:ext xmlns:c16="http://schemas.microsoft.com/office/drawing/2014/chart" uri="{C3380CC4-5D6E-409C-BE32-E72D297353CC}">
                    <c16:uniqueId val="{00000004-CD93-4141-9D1C-A02EAB68FAA6}"/>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Hospitality!$M$12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89F-433A-8111-B9C486E70205}"/>
              </c:ext>
            </c:extLst>
          </c:dPt>
          <c:dLbls>
            <c:dLbl>
              <c:idx val="0"/>
              <c:tx>
                <c:rich>
                  <a:bodyPr/>
                  <a:lstStyle/>
                  <a:p>
                    <a:fld id="{ECD5FB44-B1F9-41AC-8954-B238E3BF5A0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89F-433A-8111-B9C486E70205}"/>
                </c:ext>
              </c:extLst>
            </c:dLbl>
            <c:dLbl>
              <c:idx val="1"/>
              <c:tx>
                <c:rich>
                  <a:bodyPr/>
                  <a:lstStyle/>
                  <a:p>
                    <a:fld id="{389B3E82-A6DD-48C8-8CC2-9F0899A30D6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89F-433A-8111-B9C486E7020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Hospitality!$J$13:$J$14</c:f>
              <c:strCache>
                <c:ptCount val="2"/>
                <c:pt idx="0">
                  <c:v>Male</c:v>
                </c:pt>
                <c:pt idx="1">
                  <c:v>Female</c:v>
                </c:pt>
              </c:strCache>
            </c:strRef>
          </c:cat>
          <c:val>
            <c:numRef>
              <c:f>Hospitality!$M$13:$M$14</c:f>
              <c:numCache>
                <c:formatCode>\+#,##0;\-#,##0;\ #,##0</c:formatCode>
                <c:ptCount val="2"/>
                <c:pt idx="0">
                  <c:v>-163</c:v>
                </c:pt>
                <c:pt idx="1">
                  <c:v>-228</c:v>
                </c:pt>
              </c:numCache>
            </c:numRef>
          </c:val>
          <c:extLst>
            <c:ext xmlns:c15="http://schemas.microsoft.com/office/drawing/2012/chart" uri="{02D57815-91ED-43cb-92C2-25804820EDAC}">
              <c15:datalabelsRange>
                <c15:f>Hospitality!$N$13:$N$14</c15:f>
                <c15:dlblRangeCache>
                  <c:ptCount val="2"/>
                  <c:pt idx="0">
                    <c:v> -4%</c:v>
                  </c:pt>
                  <c:pt idx="1">
                    <c:v> -5%</c:v>
                  </c:pt>
                </c15:dlblRangeCache>
              </c15:datalabelsRange>
            </c:ext>
            <c:ext xmlns:c16="http://schemas.microsoft.com/office/drawing/2014/chart" uri="{C3380CC4-5D6E-409C-BE32-E72D297353CC}">
              <c16:uniqueId val="{00000003-989F-433A-8111-B9C486E70205}"/>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Hospitality!$J$13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Hospitality!$L$12</c:f>
              <c:strCache>
                <c:ptCount val="1"/>
                <c:pt idx="0">
                  <c:v>2018</c:v>
                </c:pt>
              </c:strCache>
            </c:strRef>
          </c:cat>
          <c:val>
            <c:numRef>
              <c:f>Hospitality!$L$13</c:f>
              <c:numCache>
                <c:formatCode>#,##0</c:formatCode>
                <c:ptCount val="1"/>
                <c:pt idx="0">
                  <c:v>3574</c:v>
                </c:pt>
              </c:numCache>
            </c:numRef>
          </c:val>
          <c:extLst>
            <c:ext xmlns:c16="http://schemas.microsoft.com/office/drawing/2014/chart" uri="{C3380CC4-5D6E-409C-BE32-E72D297353CC}">
              <c16:uniqueId val="{00000000-D397-4697-9768-A71A49A58353}"/>
            </c:ext>
          </c:extLst>
        </c:ser>
        <c:ser>
          <c:idx val="1"/>
          <c:order val="1"/>
          <c:tx>
            <c:strRef>
              <c:f>Hospitality!$J$14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Hospitality!$L$12</c:f>
              <c:strCache>
                <c:ptCount val="1"/>
                <c:pt idx="0">
                  <c:v>2018</c:v>
                </c:pt>
              </c:strCache>
            </c:strRef>
          </c:cat>
          <c:val>
            <c:numRef>
              <c:f>Hospitality!$L$14</c:f>
              <c:numCache>
                <c:formatCode>#,##0</c:formatCode>
                <c:ptCount val="1"/>
                <c:pt idx="0">
                  <c:v>4143</c:v>
                </c:pt>
              </c:numCache>
            </c:numRef>
          </c:val>
          <c:extLst>
            <c:ext xmlns:c16="http://schemas.microsoft.com/office/drawing/2014/chart" uri="{C3380CC4-5D6E-409C-BE32-E72D297353CC}">
              <c16:uniqueId val="{00000001-D397-4697-9768-A71A49A58353}"/>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Hospitality!$K$4</c:f>
              <c:strCache>
                <c:ptCount val="1"/>
                <c:pt idx="0">
                  <c:v>White</c:v>
                </c:pt>
              </c:strCache>
            </c:strRef>
          </c:tx>
          <c:spPr>
            <a:gradFill flip="none" rotWithShape="1">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Hospitality!$M$4</c:f>
              <c:numCache>
                <c:formatCode>_(* #,##0_);_(* \(#,##0\);_(* "-"??_);_(@_)</c:formatCode>
                <c:ptCount val="1"/>
                <c:pt idx="0">
                  <c:v>6857</c:v>
                </c:pt>
              </c:numCache>
            </c:numRef>
          </c:val>
          <c:extLst>
            <c:ext xmlns:c16="http://schemas.microsoft.com/office/drawing/2014/chart" uri="{C3380CC4-5D6E-409C-BE32-E72D297353CC}">
              <c16:uniqueId val="{00000000-8540-4C22-9342-AF3AC75C194A}"/>
            </c:ext>
          </c:extLst>
        </c:ser>
        <c:ser>
          <c:idx val="1"/>
          <c:order val="1"/>
          <c:tx>
            <c:strRef>
              <c:f>Hospitality!$K$5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Hospitality!$M$5</c:f>
              <c:numCache>
                <c:formatCode>_(* #,##0_);_(* \(#,##0\);_(* "-"??_);_(@_)</c:formatCode>
                <c:ptCount val="1"/>
                <c:pt idx="0">
                  <c:v>289</c:v>
                </c:pt>
              </c:numCache>
            </c:numRef>
          </c:val>
          <c:extLst>
            <c:ext xmlns:c16="http://schemas.microsoft.com/office/drawing/2014/chart" uri="{C3380CC4-5D6E-409C-BE32-E72D297353CC}">
              <c16:uniqueId val="{00000001-8540-4C22-9342-AF3AC75C194A}"/>
            </c:ext>
          </c:extLst>
        </c:ser>
        <c:ser>
          <c:idx val="2"/>
          <c:order val="2"/>
          <c:tx>
            <c:strRef>
              <c:f>Hospitality!$K$6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Hospitality!$M$6</c:f>
              <c:numCache>
                <c:formatCode>_(* #,##0_);_(* \(#,##0\);_(* "-"??_);_(@_)</c:formatCode>
                <c:ptCount val="1"/>
                <c:pt idx="0">
                  <c:v>350</c:v>
                </c:pt>
              </c:numCache>
            </c:numRef>
          </c:val>
          <c:extLst>
            <c:ext xmlns:c16="http://schemas.microsoft.com/office/drawing/2014/chart" uri="{C3380CC4-5D6E-409C-BE32-E72D297353CC}">
              <c16:uniqueId val="{00000002-8540-4C22-9342-AF3AC75C194A}"/>
            </c:ext>
          </c:extLst>
        </c:ser>
        <c:ser>
          <c:idx val="3"/>
          <c:order val="3"/>
          <c:tx>
            <c:strRef>
              <c:f>Hospitality!$K$7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Hospitality!$M$7</c:f>
              <c:numCache>
                <c:formatCode>_(* #,##0_);_(* \(#,##0\);_(* "-"??_);_(@_)</c:formatCode>
                <c:ptCount val="1"/>
                <c:pt idx="0">
                  <c:v>221</c:v>
                </c:pt>
              </c:numCache>
            </c:numRef>
          </c:val>
          <c:extLst>
            <c:ext xmlns:c16="http://schemas.microsoft.com/office/drawing/2014/chart" uri="{C3380CC4-5D6E-409C-BE32-E72D297353CC}">
              <c16:uniqueId val="{00000003-8540-4C22-9342-AF3AC75C194A}"/>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Hospitality!$N$3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676-4C99-965A-FED0BF963D87}"/>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B676-4C99-965A-FED0BF963D8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B676-4C99-965A-FED0BF963D87}"/>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20E747E2-0403-4F8D-953A-F963DF46EEC3}"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676-4C99-965A-FED0BF963D87}"/>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F91CFFB2-2EBB-4FA4-B775-A1C59398C0BC}"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676-4C99-965A-FED0BF963D87}"/>
                </c:ext>
              </c:extLst>
            </c:dLbl>
            <c:dLbl>
              <c:idx val="2"/>
              <c:tx>
                <c:rich>
                  <a:bodyPr/>
                  <a:lstStyle/>
                  <a:p>
                    <a:fld id="{71EB93E1-445A-46E5-BEC0-5DE7843E7CC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676-4C99-965A-FED0BF963D87}"/>
                </c:ext>
              </c:extLst>
            </c:dLbl>
            <c:dLbl>
              <c:idx val="3"/>
              <c:tx>
                <c:rich>
                  <a:bodyPr/>
                  <a:lstStyle/>
                  <a:p>
                    <a:fld id="{41D3B95B-FF22-43D6-8088-FC104F195B7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676-4C99-965A-FED0BF963D8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Hospitality!$K$4:$K$7</c:f>
              <c:strCache>
                <c:ptCount val="4"/>
                <c:pt idx="0">
                  <c:v>White</c:v>
                </c:pt>
                <c:pt idx="1">
                  <c:v>Black or African American</c:v>
                </c:pt>
                <c:pt idx="2">
                  <c:v>Asian</c:v>
                </c:pt>
                <c:pt idx="3">
                  <c:v>Other</c:v>
                </c:pt>
              </c:strCache>
            </c:strRef>
          </c:cat>
          <c:val>
            <c:numRef>
              <c:f>Hospitality!$N$4:$N$7</c:f>
              <c:numCache>
                <c:formatCode>\+#,##0;\-#,##0;\ #,##0</c:formatCode>
                <c:ptCount val="4"/>
                <c:pt idx="0">
                  <c:v>-426</c:v>
                </c:pt>
                <c:pt idx="1">
                  <c:v>-6</c:v>
                </c:pt>
                <c:pt idx="2">
                  <c:v>33</c:v>
                </c:pt>
                <c:pt idx="3">
                  <c:v>9</c:v>
                </c:pt>
              </c:numCache>
            </c:numRef>
          </c:val>
          <c:extLst>
            <c:ext xmlns:c15="http://schemas.microsoft.com/office/drawing/2012/chart" uri="{02D57815-91ED-43cb-92C2-25804820EDAC}">
              <c15:datalabelsRange>
                <c15:f>Hospitality!$O$4:$O$7</c15:f>
                <c15:dlblRangeCache>
                  <c:ptCount val="4"/>
                  <c:pt idx="0">
                    <c:v> -6%</c:v>
                  </c:pt>
                  <c:pt idx="1">
                    <c:v> -2%</c:v>
                  </c:pt>
                  <c:pt idx="2">
                    <c:v>+10%</c:v>
                  </c:pt>
                  <c:pt idx="3">
                    <c:v>+4%</c:v>
                  </c:pt>
                </c15:dlblRangeCache>
              </c15:datalabelsRange>
            </c:ext>
            <c:ext xmlns:c16="http://schemas.microsoft.com/office/drawing/2014/chart" uri="{C3380CC4-5D6E-409C-BE32-E72D297353CC}">
              <c16:uniqueId val="{00000007-B676-4C99-965A-FED0BF963D87}"/>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Hospitality!$N$9</c:f>
              <c:strCache>
                <c:ptCount val="1"/>
                <c:pt idx="0">
                  <c:v>Change</c:v>
                </c:pt>
              </c:strCache>
            </c:strRef>
          </c:tx>
          <c:spPr>
            <a:solidFill>
              <a:schemeClr val="accent5"/>
            </a:solidFill>
            <a:ln>
              <a:noFill/>
            </a:ln>
            <a:effectLst/>
          </c:spPr>
          <c:invertIfNegative val="0"/>
          <c:dLbls>
            <c:dLbl>
              <c:idx val="0"/>
              <c:tx>
                <c:rich>
                  <a:bodyPr/>
                  <a:lstStyle/>
                  <a:p>
                    <a:fld id="{7F603C7A-4B09-425B-A495-52C8A7F547F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F15-4EF1-9165-7DE9AC0128F4}"/>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C404D8B9-49A7-4198-885F-0E8CB5085A8B}"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F15-4EF1-9165-7DE9AC0128F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Hospitality!$K$10:$K$11</c:f>
              <c:strCache>
                <c:ptCount val="2"/>
                <c:pt idx="0">
                  <c:v>Hispanic or Latino</c:v>
                </c:pt>
                <c:pt idx="1">
                  <c:v>Not Hispanic or Latino</c:v>
                </c:pt>
              </c:strCache>
            </c:strRef>
          </c:cat>
          <c:val>
            <c:numRef>
              <c:f>Hospitality!$N$10:$N$11</c:f>
              <c:numCache>
                <c:formatCode>\+#,##0;\-#,##0;\ #,##0</c:formatCode>
                <c:ptCount val="2"/>
                <c:pt idx="0">
                  <c:v>16</c:v>
                </c:pt>
                <c:pt idx="1">
                  <c:v>-405</c:v>
                </c:pt>
              </c:numCache>
            </c:numRef>
          </c:val>
          <c:extLst>
            <c:ext xmlns:c15="http://schemas.microsoft.com/office/drawing/2012/chart" uri="{02D57815-91ED-43cb-92C2-25804820EDAC}">
              <c15:datalabelsRange>
                <c15:f>Hospitality!$O$10:$O$11</c15:f>
                <c15:dlblRangeCache>
                  <c:ptCount val="2"/>
                  <c:pt idx="0">
                    <c:v>+3%</c:v>
                  </c:pt>
                  <c:pt idx="1">
                    <c:v> -5%</c:v>
                  </c:pt>
                </c15:dlblRangeCache>
              </c15:datalabelsRange>
            </c:ext>
            <c:ext xmlns:c16="http://schemas.microsoft.com/office/drawing/2014/chart" uri="{C3380CC4-5D6E-409C-BE32-E72D297353CC}">
              <c16:uniqueId val="{00000002-EF15-4EF1-9165-7DE9AC0128F4}"/>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Hospitality!$L$9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Hospitality!$K$10:$K$11</c15:sqref>
                        </c15:formulaRef>
                      </c:ext>
                    </c:extLst>
                    <c:strCache>
                      <c:ptCount val="2"/>
                      <c:pt idx="0">
                        <c:v>Hispanic or Latino</c:v>
                      </c:pt>
                      <c:pt idx="1">
                        <c:v>Not Hispanic or Latino</c:v>
                      </c:pt>
                    </c:strCache>
                  </c:strRef>
                </c:cat>
                <c:val>
                  <c:numRef>
                    <c:extLst>
                      <c:ext uri="{02D57815-91ED-43cb-92C2-25804820EDAC}">
                        <c15:formulaRef>
                          <c15:sqref>Hospitality!$L$10:$L$11</c15:sqref>
                        </c15:formulaRef>
                      </c:ext>
                    </c:extLst>
                    <c:numCache>
                      <c:formatCode>_(* #,##0_);_(* \(#,##0\);_(* "-"??_);_(@_)</c:formatCode>
                      <c:ptCount val="2"/>
                      <c:pt idx="0">
                        <c:v>532</c:v>
                      </c:pt>
                      <c:pt idx="1">
                        <c:v>7576</c:v>
                      </c:pt>
                    </c:numCache>
                  </c:numRef>
                </c:val>
                <c:extLst>
                  <c:ext xmlns:c16="http://schemas.microsoft.com/office/drawing/2014/chart" uri="{C3380CC4-5D6E-409C-BE32-E72D297353CC}">
                    <c16:uniqueId val="{00000003-EF15-4EF1-9165-7DE9AC0128F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Hospitality!$M$9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Hospitality!$K$10:$K$11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Hospitality!$M$10:$M$11</c15:sqref>
                        </c15:formulaRef>
                      </c:ext>
                    </c:extLst>
                    <c:numCache>
                      <c:formatCode>_(* #,##0_);_(* \(#,##0\);_(* "-"??_);_(@_)</c:formatCode>
                      <c:ptCount val="2"/>
                      <c:pt idx="0">
                        <c:v>548</c:v>
                      </c:pt>
                      <c:pt idx="1">
                        <c:v>7171</c:v>
                      </c:pt>
                    </c:numCache>
                  </c:numRef>
                </c:val>
                <c:extLst xmlns:c15="http://schemas.microsoft.com/office/drawing/2012/chart">
                  <c:ext xmlns:c16="http://schemas.microsoft.com/office/drawing/2014/chart" uri="{C3380CC4-5D6E-409C-BE32-E72D297353CC}">
                    <c16:uniqueId val="{00000004-EF15-4EF1-9165-7DE9AC0128F4}"/>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30A-4C07-81B6-E6C448877203}"/>
              </c:ext>
            </c:extLst>
          </c:dPt>
          <c:dLbls>
            <c:dLbl>
              <c:idx val="0"/>
              <c:tx>
                <c:rich>
                  <a:bodyPr/>
                  <a:lstStyle/>
                  <a:p>
                    <a:fld id="{F3418F07-DF17-487C-A18F-B197205D96F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0A-4C07-81B6-E6C448877203}"/>
                </c:ext>
              </c:extLst>
            </c:dLbl>
            <c:dLbl>
              <c:idx val="1"/>
              <c:tx>
                <c:rich>
                  <a:bodyPr/>
                  <a:lstStyle/>
                  <a:p>
                    <a:fld id="{3BE4ACE0-72AF-456F-9F66-73CC63B2B76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0A-4C07-81B6-E6C44887720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Manufacturing!$J$13:$J$14</c:f>
              <c:strCache>
                <c:ptCount val="2"/>
                <c:pt idx="0">
                  <c:v>Male</c:v>
                </c:pt>
                <c:pt idx="1">
                  <c:v>Female</c:v>
                </c:pt>
              </c:strCache>
            </c:strRef>
          </c:cat>
          <c:val>
            <c:numRef>
              <c:f>Manufacturing!$M$13:$M$14</c:f>
              <c:numCache>
                <c:formatCode>\+#,##0;\-#,##0;\ #,##0</c:formatCode>
                <c:ptCount val="2"/>
                <c:pt idx="0">
                  <c:v>-420</c:v>
                </c:pt>
                <c:pt idx="1">
                  <c:v>-154</c:v>
                </c:pt>
              </c:numCache>
            </c:numRef>
          </c:val>
          <c:extLst>
            <c:ext xmlns:c15="http://schemas.microsoft.com/office/drawing/2012/chart" uri="{02D57815-91ED-43cb-92C2-25804820EDAC}">
              <c15:datalabelsRange>
                <c15:f>Manufacturing!$N$13:$N$14</c15:f>
                <c15:dlblRangeCache>
                  <c:ptCount val="2"/>
                  <c:pt idx="0">
                    <c:v> -13%</c:v>
                  </c:pt>
                  <c:pt idx="1">
                    <c:v> -15%</c:v>
                  </c:pt>
                </c15:dlblRangeCache>
              </c15:datalabelsRange>
            </c:ext>
            <c:ext xmlns:c16="http://schemas.microsoft.com/office/drawing/2014/chart" uri="{C3380CC4-5D6E-409C-BE32-E72D297353CC}">
              <c16:uniqueId val="{00000003-330A-4C07-81B6-E6C448877203}"/>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Manufacturing!$J$13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Manufacturing!$L$13</c:f>
              <c:numCache>
                <c:formatCode>#,##0</c:formatCode>
                <c:ptCount val="1"/>
                <c:pt idx="0">
                  <c:v>2900</c:v>
                </c:pt>
              </c:numCache>
            </c:numRef>
          </c:val>
          <c:extLst>
            <c:ext xmlns:c16="http://schemas.microsoft.com/office/drawing/2014/chart" uri="{C3380CC4-5D6E-409C-BE32-E72D297353CC}">
              <c16:uniqueId val="{00000000-2F96-4026-A032-7268B3E12766}"/>
            </c:ext>
          </c:extLst>
        </c:ser>
        <c:ser>
          <c:idx val="1"/>
          <c:order val="1"/>
          <c:tx>
            <c:strRef>
              <c:f>Manufacturing!$J$14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Manufacturing!$L$14</c:f>
              <c:numCache>
                <c:formatCode>#,##0</c:formatCode>
                <c:ptCount val="1"/>
                <c:pt idx="0">
                  <c:v>908</c:v>
                </c:pt>
              </c:numCache>
            </c:numRef>
          </c:val>
          <c:extLst>
            <c:ext xmlns:c16="http://schemas.microsoft.com/office/drawing/2014/chart" uri="{C3380CC4-5D6E-409C-BE32-E72D297353CC}">
              <c16:uniqueId val="{00000001-2F96-4026-A032-7268B3E12766}"/>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46B-4133-8591-B6212EE16C6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146B-4133-8591-B6212EE16C6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146B-4133-8591-B6212EE16C6D}"/>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7D76E4BB-B546-439F-9E71-FA652DCBCAE6}"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46B-4133-8591-B6212EE16C6D}"/>
                </c:ext>
              </c:extLst>
            </c:dLbl>
            <c:dLbl>
              <c:idx val="1"/>
              <c:tx>
                <c:rich>
                  <a:bodyPr/>
                  <a:lstStyle/>
                  <a:p>
                    <a:fld id="{C5A4881E-0318-4E4C-A12D-94170EEFA0D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46B-4133-8591-B6212EE16C6D}"/>
                </c:ext>
              </c:extLst>
            </c:dLbl>
            <c:dLbl>
              <c:idx val="2"/>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BCFBFE2B-174B-478D-A503-34B1379F3A81}"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46B-4133-8591-B6212EE16C6D}"/>
                </c:ext>
              </c:extLst>
            </c:dLbl>
            <c:dLbl>
              <c:idx val="3"/>
              <c:tx>
                <c:rich>
                  <a:bodyPr/>
                  <a:lstStyle/>
                  <a:p>
                    <a:fld id="{C9C3480E-8CD4-4D81-BE95-9961CF89713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46B-4133-8591-B6212EE16C6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Manufacturing!$K$4:$K$7</c:f>
              <c:strCache>
                <c:ptCount val="4"/>
                <c:pt idx="0">
                  <c:v>White</c:v>
                </c:pt>
                <c:pt idx="1">
                  <c:v>Black or African American</c:v>
                </c:pt>
                <c:pt idx="2">
                  <c:v>Asian</c:v>
                </c:pt>
                <c:pt idx="3">
                  <c:v>Other</c:v>
                </c:pt>
              </c:strCache>
            </c:strRef>
          </c:cat>
          <c:val>
            <c:numRef>
              <c:f>Manufacturing!$N$4:$N$7</c:f>
              <c:numCache>
                <c:formatCode>\+#,##0;\-#,##0;\ #,##0</c:formatCode>
                <c:ptCount val="4"/>
                <c:pt idx="0">
                  <c:v>-571</c:v>
                </c:pt>
                <c:pt idx="1">
                  <c:v>3</c:v>
                </c:pt>
                <c:pt idx="2">
                  <c:v>-18</c:v>
                </c:pt>
                <c:pt idx="3">
                  <c:v>13</c:v>
                </c:pt>
              </c:numCache>
            </c:numRef>
          </c:val>
          <c:extLst>
            <c:ext xmlns:c15="http://schemas.microsoft.com/office/drawing/2012/chart" uri="{02D57815-91ED-43cb-92C2-25804820EDAC}">
              <c15:datalabelsRange>
                <c15:f>Manufacturing!$O$4:$O$7</c15:f>
                <c15:dlblRangeCache>
                  <c:ptCount val="4"/>
                  <c:pt idx="0">
                    <c:v> -14%</c:v>
                  </c:pt>
                  <c:pt idx="1">
                    <c:v>+3%</c:v>
                  </c:pt>
                  <c:pt idx="2">
                    <c:v> -36%</c:v>
                  </c:pt>
                  <c:pt idx="3">
                    <c:v>+30%</c:v>
                  </c:pt>
                </c15:dlblRangeCache>
              </c15:datalabelsRange>
            </c:ext>
            <c:ext xmlns:c16="http://schemas.microsoft.com/office/drawing/2014/chart" uri="{C3380CC4-5D6E-409C-BE32-E72D297353CC}">
              <c16:uniqueId val="{00000007-146B-4133-8591-B6212EE16C6D}"/>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Manufacturing!$N$9</c:f>
              <c:strCache>
                <c:ptCount val="1"/>
                <c:pt idx="0">
                  <c:v>Change</c:v>
                </c:pt>
              </c:strCache>
            </c:strRef>
          </c:tx>
          <c:spPr>
            <a:solidFill>
              <a:schemeClr val="accent5"/>
            </a:solidFill>
            <a:ln>
              <a:noFill/>
            </a:ln>
            <a:effectLst/>
          </c:spPr>
          <c:invertIfNegative val="0"/>
          <c:dLbls>
            <c:dLbl>
              <c:idx val="0"/>
              <c:tx>
                <c:rich>
                  <a:bodyPr/>
                  <a:lstStyle/>
                  <a:p>
                    <a:fld id="{C28F9F4A-F069-4FF6-9FC4-029BC87AAD5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6536-4EDE-8D5D-6B55A9F0F1B6}"/>
                </c:ext>
              </c:extLst>
            </c:dLbl>
            <c:dLbl>
              <c:idx val="1"/>
              <c:tx>
                <c:rich>
                  <a:bodyPr/>
                  <a:lstStyle/>
                  <a:p>
                    <a:fld id="{F117137E-8A7C-4221-94EC-8A9865F7494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536-4EDE-8D5D-6B55A9F0F1B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Manufacturing!$K$10:$K$11</c:f>
              <c:strCache>
                <c:ptCount val="2"/>
                <c:pt idx="0">
                  <c:v>Hispanic or Latino</c:v>
                </c:pt>
                <c:pt idx="1">
                  <c:v>Not Hispanic or Latino</c:v>
                </c:pt>
              </c:strCache>
            </c:strRef>
          </c:cat>
          <c:val>
            <c:numRef>
              <c:f>Manufacturing!$N$10:$N$11</c:f>
              <c:numCache>
                <c:formatCode>\+#,##0;\-#,##0;\ #,##0</c:formatCode>
                <c:ptCount val="2"/>
                <c:pt idx="0">
                  <c:v>-15</c:v>
                </c:pt>
                <c:pt idx="1">
                  <c:v>-558</c:v>
                </c:pt>
              </c:numCache>
            </c:numRef>
          </c:val>
          <c:extLst>
            <c:ext xmlns:c15="http://schemas.microsoft.com/office/drawing/2012/chart" uri="{02D57815-91ED-43cb-92C2-25804820EDAC}">
              <c15:datalabelsRange>
                <c15:f>Manufacturing!$O$10:$O$11</c15:f>
                <c15:dlblRangeCache>
                  <c:ptCount val="2"/>
                  <c:pt idx="0">
                    <c:v> -10%</c:v>
                  </c:pt>
                  <c:pt idx="1">
                    <c:v> -13%</c:v>
                  </c:pt>
                </c15:dlblRangeCache>
              </c15:datalabelsRange>
            </c:ext>
            <c:ext xmlns:c16="http://schemas.microsoft.com/office/drawing/2014/chart" uri="{C3380CC4-5D6E-409C-BE32-E72D297353CC}">
              <c16:uniqueId val="{00000002-6536-4EDE-8D5D-6B55A9F0F1B6}"/>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Manufacturing!$L$9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Manufacturing!$K$10:$K$11</c15:sqref>
                        </c15:formulaRef>
                      </c:ext>
                    </c:extLst>
                    <c:strCache>
                      <c:ptCount val="2"/>
                      <c:pt idx="0">
                        <c:v>Hispanic or Latino</c:v>
                      </c:pt>
                      <c:pt idx="1">
                        <c:v>Not Hispanic or Latino</c:v>
                      </c:pt>
                    </c:strCache>
                  </c:strRef>
                </c:cat>
                <c:val>
                  <c:numRef>
                    <c:extLst>
                      <c:ext uri="{02D57815-91ED-43cb-92C2-25804820EDAC}">
                        <c15:formulaRef>
                          <c15:sqref>Manufacturing!$L$10:$L$11</c15:sqref>
                        </c15:formulaRef>
                      </c:ext>
                    </c:extLst>
                    <c:numCache>
                      <c:formatCode>_(* #,##0_);_(* \(#,##0\);_(* "-"??_);_(@_)</c:formatCode>
                      <c:ptCount val="2"/>
                      <c:pt idx="0">
                        <c:v>156</c:v>
                      </c:pt>
                      <c:pt idx="1">
                        <c:v>4226</c:v>
                      </c:pt>
                    </c:numCache>
                  </c:numRef>
                </c:val>
                <c:extLst>
                  <c:ext xmlns:c16="http://schemas.microsoft.com/office/drawing/2014/chart" uri="{C3380CC4-5D6E-409C-BE32-E72D297353CC}">
                    <c16:uniqueId val="{00000003-6536-4EDE-8D5D-6B55A9F0F1B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Manufacturing!$M$9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Manufacturing!$K$10:$K$11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Manufacturing!$M$10:$M$11</c15:sqref>
                        </c15:formulaRef>
                      </c:ext>
                    </c:extLst>
                    <c:numCache>
                      <c:formatCode>_(* #,##0_);_(* \(#,##0\);_(* "-"??_);_(@_)</c:formatCode>
                      <c:ptCount val="2"/>
                      <c:pt idx="0">
                        <c:v>141</c:v>
                      </c:pt>
                      <c:pt idx="1">
                        <c:v>3668</c:v>
                      </c:pt>
                    </c:numCache>
                  </c:numRef>
                </c:val>
                <c:extLst xmlns:c15="http://schemas.microsoft.com/office/drawing/2012/chart">
                  <c:ext xmlns:c16="http://schemas.microsoft.com/office/drawing/2014/chart" uri="{C3380CC4-5D6E-409C-BE32-E72D297353CC}">
                    <c16:uniqueId val="{00000004-6536-4EDE-8D5D-6B55A9F0F1B6}"/>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Healthcare!$B$32</c:f>
              <c:strCache>
                <c:ptCount val="1"/>
                <c:pt idx="0">
                  <c:v>Less than high school</c:v>
                </c:pt>
              </c:strCache>
            </c:strRef>
          </c:tx>
          <c:spPr>
            <a:solidFill>
              <a:schemeClr val="accent1"/>
            </a:solidFill>
            <a:ln>
              <a:noFill/>
            </a:ln>
            <a:effectLst/>
          </c:spPr>
          <c:invertIfNegative val="0"/>
          <c:dLbls>
            <c:dLbl>
              <c:idx val="0"/>
              <c:tx>
                <c:rich>
                  <a:bodyPr/>
                  <a:lstStyle/>
                  <a:p>
                    <a:fld id="{D3F385AF-6136-4D9F-98E6-CE834CBE7BE1}" type="CELLRANGE">
                      <a:rPr lang="en-US"/>
                      <a:pPr/>
                      <a:t>[CELLRANGE]</a:t>
                    </a:fld>
                    <a:r>
                      <a:rPr lang="en-US" baseline="0"/>
                      <a:t>, </a:t>
                    </a:r>
                    <a:fld id="{E1A143C1-7AA0-447B-B731-A616B9A5695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BBF-4FAF-8B75-2E28716E2F3C}"/>
                </c:ext>
              </c:extLst>
            </c:dLbl>
            <c:dLbl>
              <c:idx val="1"/>
              <c:tx>
                <c:rich>
                  <a:bodyPr/>
                  <a:lstStyle/>
                  <a:p>
                    <a:fld id="{29CA4B99-0812-480F-936C-F14D7661834A}" type="CELLRANGE">
                      <a:rPr lang="en-US"/>
                      <a:pPr/>
                      <a:t>[CELLRANGE]</a:t>
                    </a:fld>
                    <a:r>
                      <a:rPr lang="en-US" baseline="0"/>
                      <a:t>, </a:t>
                    </a:r>
                    <a:fld id="{CC59FBD2-8F7F-4DFB-A35D-75BBDC284CE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BBF-4FAF-8B75-2E28716E2F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Healthcare!$C$32:$D$32</c:f>
              <c:numCache>
                <c:formatCode>#,##0</c:formatCode>
                <c:ptCount val="2"/>
                <c:pt idx="0">
                  <c:v>898</c:v>
                </c:pt>
                <c:pt idx="1">
                  <c:v>1043</c:v>
                </c:pt>
              </c:numCache>
            </c:numRef>
          </c:val>
          <c:extLst>
            <c:ext xmlns:c15="http://schemas.microsoft.com/office/drawing/2012/chart" uri="{02D57815-91ED-43cb-92C2-25804820EDAC}">
              <c15:datalabelsRange>
                <c15:f>Healthcare!$E$32:$F$32</c15:f>
                <c15:dlblRangeCache>
                  <c:ptCount val="2"/>
                  <c:pt idx="0">
                    <c:v>8%</c:v>
                  </c:pt>
                  <c:pt idx="1">
                    <c:v>8%</c:v>
                  </c:pt>
                </c15:dlblRangeCache>
              </c15:datalabelsRange>
            </c:ext>
            <c:ext xmlns:c16="http://schemas.microsoft.com/office/drawing/2014/chart" uri="{C3380CC4-5D6E-409C-BE32-E72D297353CC}">
              <c16:uniqueId val="{00000002-3BBF-4FAF-8B75-2E28716E2F3C}"/>
            </c:ext>
          </c:extLst>
        </c:ser>
        <c:ser>
          <c:idx val="1"/>
          <c:order val="1"/>
          <c:tx>
            <c:strRef>
              <c:f>Healthcare!$B$33</c:f>
              <c:strCache>
                <c:ptCount val="1"/>
                <c:pt idx="0">
                  <c:v>High school or equivalent, no college</c:v>
                </c:pt>
              </c:strCache>
            </c:strRef>
          </c:tx>
          <c:spPr>
            <a:solidFill>
              <a:schemeClr val="accent2"/>
            </a:solidFill>
            <a:ln>
              <a:noFill/>
            </a:ln>
            <a:effectLst/>
          </c:spPr>
          <c:invertIfNegative val="0"/>
          <c:dLbls>
            <c:dLbl>
              <c:idx val="0"/>
              <c:tx>
                <c:rich>
                  <a:bodyPr/>
                  <a:lstStyle/>
                  <a:p>
                    <a:fld id="{25D4488A-C4F1-4CBD-BE8D-452486C1B27C}" type="CELLRANGE">
                      <a:rPr lang="en-US"/>
                      <a:pPr/>
                      <a:t>[CELLRANGE]</a:t>
                    </a:fld>
                    <a:r>
                      <a:rPr lang="en-US" baseline="0"/>
                      <a:t>, </a:t>
                    </a:r>
                    <a:fld id="{BB8991A8-76AA-4115-BAFD-9DFCC514671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BBF-4FAF-8B75-2E28716E2F3C}"/>
                </c:ext>
              </c:extLst>
            </c:dLbl>
            <c:dLbl>
              <c:idx val="1"/>
              <c:tx>
                <c:rich>
                  <a:bodyPr/>
                  <a:lstStyle/>
                  <a:p>
                    <a:fld id="{A6A73C42-C18E-4B0D-88C8-00BC039427DF}" type="CELLRANGE">
                      <a:rPr lang="en-US"/>
                      <a:pPr/>
                      <a:t>[CELLRANGE]</a:t>
                    </a:fld>
                    <a:r>
                      <a:rPr lang="en-US" baseline="0"/>
                      <a:t>, </a:t>
                    </a:r>
                    <a:fld id="{6E8EC22C-2F76-4BC5-9F55-81040F28309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BBF-4FAF-8B75-2E28716E2F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Healthcare!$C$33:$D$33</c:f>
              <c:numCache>
                <c:formatCode>#,##0</c:formatCode>
                <c:ptCount val="2"/>
                <c:pt idx="0">
                  <c:v>2727</c:v>
                </c:pt>
                <c:pt idx="1">
                  <c:v>2918</c:v>
                </c:pt>
              </c:numCache>
            </c:numRef>
          </c:val>
          <c:extLst>
            <c:ext xmlns:c15="http://schemas.microsoft.com/office/drawing/2012/chart" uri="{02D57815-91ED-43cb-92C2-25804820EDAC}">
              <c15:datalabelsRange>
                <c15:f>Healthcare!$E$33:$F$33</c15:f>
                <c15:dlblRangeCache>
                  <c:ptCount val="2"/>
                  <c:pt idx="0">
                    <c:v>23%</c:v>
                  </c:pt>
                  <c:pt idx="1">
                    <c:v>24%</c:v>
                  </c:pt>
                </c15:dlblRangeCache>
              </c15:datalabelsRange>
            </c:ext>
            <c:ext xmlns:c16="http://schemas.microsoft.com/office/drawing/2014/chart" uri="{C3380CC4-5D6E-409C-BE32-E72D297353CC}">
              <c16:uniqueId val="{00000005-3BBF-4FAF-8B75-2E28716E2F3C}"/>
            </c:ext>
          </c:extLst>
        </c:ser>
        <c:ser>
          <c:idx val="2"/>
          <c:order val="2"/>
          <c:tx>
            <c:strRef>
              <c:f>Healthcare!$B$34</c:f>
              <c:strCache>
                <c:ptCount val="1"/>
                <c:pt idx="0">
                  <c:v>Some college or Associate degree</c:v>
                </c:pt>
              </c:strCache>
            </c:strRef>
          </c:tx>
          <c:spPr>
            <a:solidFill>
              <a:schemeClr val="accent3"/>
            </a:solidFill>
            <a:ln>
              <a:noFill/>
            </a:ln>
            <a:effectLst/>
          </c:spPr>
          <c:invertIfNegative val="0"/>
          <c:dLbls>
            <c:dLbl>
              <c:idx val="0"/>
              <c:tx>
                <c:rich>
                  <a:bodyPr/>
                  <a:lstStyle/>
                  <a:p>
                    <a:fld id="{902B80FF-93E5-419C-9029-75C8B2673053}" type="CELLRANGE">
                      <a:rPr lang="en-US"/>
                      <a:pPr/>
                      <a:t>[CELLRANGE]</a:t>
                    </a:fld>
                    <a:r>
                      <a:rPr lang="en-US" baseline="0"/>
                      <a:t>, </a:t>
                    </a:r>
                    <a:fld id="{3B076AB2-81DA-4C38-8AF8-43DEB020107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BBF-4FAF-8B75-2E28716E2F3C}"/>
                </c:ext>
              </c:extLst>
            </c:dLbl>
            <c:dLbl>
              <c:idx val="1"/>
              <c:tx>
                <c:rich>
                  <a:bodyPr/>
                  <a:lstStyle/>
                  <a:p>
                    <a:fld id="{EE99A8F1-7B79-4510-952C-B7161D40C7BF}" type="CELLRANGE">
                      <a:rPr lang="en-US"/>
                      <a:pPr/>
                      <a:t>[CELLRANGE]</a:t>
                    </a:fld>
                    <a:r>
                      <a:rPr lang="en-US" baseline="0"/>
                      <a:t>, </a:t>
                    </a:r>
                    <a:fld id="{5B9CF489-0D63-428D-93F4-AD52940A4CA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BBF-4FAF-8B75-2E28716E2F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Healthcare!$C$34:$D$34</c:f>
              <c:numCache>
                <c:formatCode>#,##0</c:formatCode>
                <c:ptCount val="2"/>
                <c:pt idx="0">
                  <c:v>3845</c:v>
                </c:pt>
                <c:pt idx="1">
                  <c:v>4034</c:v>
                </c:pt>
              </c:numCache>
            </c:numRef>
          </c:val>
          <c:extLst>
            <c:ext xmlns:c15="http://schemas.microsoft.com/office/drawing/2012/chart" uri="{02D57815-91ED-43cb-92C2-25804820EDAC}">
              <c15:datalabelsRange>
                <c15:f>Healthcare!$E$34:$F$34</c15:f>
                <c15:dlblRangeCache>
                  <c:ptCount val="2"/>
                  <c:pt idx="0">
                    <c:v>33%</c:v>
                  </c:pt>
                  <c:pt idx="1">
                    <c:v>33%</c:v>
                  </c:pt>
                </c15:dlblRangeCache>
              </c15:datalabelsRange>
            </c:ext>
            <c:ext xmlns:c16="http://schemas.microsoft.com/office/drawing/2014/chart" uri="{C3380CC4-5D6E-409C-BE32-E72D297353CC}">
              <c16:uniqueId val="{00000008-3BBF-4FAF-8B75-2E28716E2F3C}"/>
            </c:ext>
          </c:extLst>
        </c:ser>
        <c:ser>
          <c:idx val="3"/>
          <c:order val="3"/>
          <c:tx>
            <c:strRef>
              <c:f>Healthcare!$B$35</c:f>
              <c:strCache>
                <c:ptCount val="1"/>
                <c:pt idx="0">
                  <c:v>Bachelor's degree or advanced degree</c:v>
                </c:pt>
              </c:strCache>
            </c:strRef>
          </c:tx>
          <c:spPr>
            <a:solidFill>
              <a:schemeClr val="accent4"/>
            </a:solidFill>
            <a:ln>
              <a:noFill/>
            </a:ln>
            <a:effectLst/>
          </c:spPr>
          <c:invertIfNegative val="0"/>
          <c:dLbls>
            <c:dLbl>
              <c:idx val="0"/>
              <c:tx>
                <c:rich>
                  <a:bodyPr/>
                  <a:lstStyle/>
                  <a:p>
                    <a:fld id="{BACBC626-4304-4359-8D4B-59B372201B72}" type="CELLRANGE">
                      <a:rPr lang="en-US"/>
                      <a:pPr/>
                      <a:t>[CELLRANGE]</a:t>
                    </a:fld>
                    <a:r>
                      <a:rPr lang="en-US" baseline="0"/>
                      <a:t>, </a:t>
                    </a:r>
                    <a:fld id="{31413106-CA97-421E-AF2C-6D81703D28B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BBF-4FAF-8B75-2E28716E2F3C}"/>
                </c:ext>
              </c:extLst>
            </c:dLbl>
            <c:dLbl>
              <c:idx val="1"/>
              <c:tx>
                <c:rich>
                  <a:bodyPr/>
                  <a:lstStyle/>
                  <a:p>
                    <a:fld id="{B35EED91-B47A-4F6F-BDD8-489262F4D531}" type="CELLRANGE">
                      <a:rPr lang="en-US"/>
                      <a:pPr/>
                      <a:t>[CELLRANGE]</a:t>
                    </a:fld>
                    <a:r>
                      <a:rPr lang="en-US" baseline="0"/>
                      <a:t>, </a:t>
                    </a:r>
                    <a:fld id="{52D73DB8-C314-4860-8FE9-611BAB6C22F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BBF-4FAF-8B75-2E28716E2F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Healthcare!$C$35:$D$35</c:f>
              <c:numCache>
                <c:formatCode>#,##0</c:formatCode>
                <c:ptCount val="2"/>
                <c:pt idx="0">
                  <c:v>3184</c:v>
                </c:pt>
                <c:pt idx="1">
                  <c:v>3248</c:v>
                </c:pt>
              </c:numCache>
            </c:numRef>
          </c:val>
          <c:extLst>
            <c:ext xmlns:c15="http://schemas.microsoft.com/office/drawing/2012/chart" uri="{02D57815-91ED-43cb-92C2-25804820EDAC}">
              <c15:datalabelsRange>
                <c15:f>Healthcare!$E$35:$F$35</c15:f>
                <c15:dlblRangeCache>
                  <c:ptCount val="2"/>
                  <c:pt idx="0">
                    <c:v>27%</c:v>
                  </c:pt>
                  <c:pt idx="1">
                    <c:v>26%</c:v>
                  </c:pt>
                </c15:dlblRangeCache>
              </c15:datalabelsRange>
            </c:ext>
            <c:ext xmlns:c16="http://schemas.microsoft.com/office/drawing/2014/chart" uri="{C3380CC4-5D6E-409C-BE32-E72D297353CC}">
              <c16:uniqueId val="{0000000B-3BBF-4FAF-8B75-2E28716E2F3C}"/>
            </c:ext>
          </c:extLst>
        </c:ser>
        <c:ser>
          <c:idx val="4"/>
          <c:order val="4"/>
          <c:tx>
            <c:strRef>
              <c:f>Healthcare!$B$36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E4EC05AA-26D2-435D-9E79-BF97365E8E15}" type="CELLRANGE">
                      <a:rPr lang="en-US"/>
                      <a:pPr/>
                      <a:t>[CELLRANGE]</a:t>
                    </a:fld>
                    <a:r>
                      <a:rPr lang="en-US" baseline="0"/>
                      <a:t>, </a:t>
                    </a:r>
                    <a:fld id="{33042390-6F6F-48BB-96AF-3CC48C71203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BBF-4FAF-8B75-2E28716E2F3C}"/>
                </c:ext>
              </c:extLst>
            </c:dLbl>
            <c:dLbl>
              <c:idx val="1"/>
              <c:tx>
                <c:rich>
                  <a:bodyPr/>
                  <a:lstStyle/>
                  <a:p>
                    <a:fld id="{DD7CA682-1516-4E2E-94CE-4A88D55ABFA8}" type="CELLRANGE">
                      <a:rPr lang="en-US"/>
                      <a:pPr/>
                      <a:t>[CELLRANGE]</a:t>
                    </a:fld>
                    <a:r>
                      <a:rPr lang="en-US" baseline="0"/>
                      <a:t>, </a:t>
                    </a:r>
                    <a:fld id="{121A667F-7A32-43C9-BED2-64E61D32788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BBF-4FAF-8B75-2E28716E2F3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Healthcare!$C$36:$D$36</c:f>
              <c:numCache>
                <c:formatCode>#,##0</c:formatCode>
                <c:ptCount val="2"/>
                <c:pt idx="0">
                  <c:v>1051</c:v>
                </c:pt>
                <c:pt idx="1">
                  <c:v>1102</c:v>
                </c:pt>
              </c:numCache>
            </c:numRef>
          </c:val>
          <c:extLst>
            <c:ext xmlns:c15="http://schemas.microsoft.com/office/drawing/2012/chart" uri="{02D57815-91ED-43cb-92C2-25804820EDAC}">
              <c15:datalabelsRange>
                <c15:f>Healthcare!$E$36:$F$36</c15:f>
                <c15:dlblRangeCache>
                  <c:ptCount val="2"/>
                  <c:pt idx="0">
                    <c:v>9%</c:v>
                  </c:pt>
                  <c:pt idx="1">
                    <c:v>9%</c:v>
                  </c:pt>
                </c15:dlblRangeCache>
              </c15:datalabelsRange>
            </c:ext>
            <c:ext xmlns:c16="http://schemas.microsoft.com/office/drawing/2014/chart" uri="{C3380CC4-5D6E-409C-BE32-E72D297353CC}">
              <c16:uniqueId val="{0000000E-3BBF-4FAF-8B75-2E28716E2F3C}"/>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Healthcare!$K$17</c:f>
              <c:strCache>
                <c:ptCount val="1"/>
                <c:pt idx="0">
                  <c:v>Increase</c:v>
                </c:pt>
              </c:strCache>
            </c:strRef>
          </c:tx>
          <c:spPr>
            <a:ln w="25400" cap="rnd">
              <a:noFill/>
              <a:round/>
            </a:ln>
            <a:effectLst/>
          </c:spPr>
          <c:marker>
            <c:symbol val="none"/>
          </c:marker>
          <c:dLbls>
            <c:dLbl>
              <c:idx val="0"/>
              <c:tx>
                <c:rich>
                  <a:bodyPr/>
                  <a:lstStyle/>
                  <a:p>
                    <a:fld id="{D9C77252-33E8-49A1-8728-1D6D12A6B74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BBF-4FAF-8B75-2E28716E2F3C}"/>
                </c:ext>
              </c:extLst>
            </c:dLbl>
            <c:dLbl>
              <c:idx val="1"/>
              <c:tx>
                <c:rich>
                  <a:bodyPr/>
                  <a:lstStyle/>
                  <a:p>
                    <a:fld id="{2A2FAAC6-39ED-425F-8BE7-88E3F6953725}"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BBF-4FAF-8B75-2E28716E2F3C}"/>
                </c:ext>
              </c:extLst>
            </c:dLbl>
            <c:dLbl>
              <c:idx val="2"/>
              <c:tx>
                <c:rich>
                  <a:bodyPr/>
                  <a:lstStyle/>
                  <a:p>
                    <a:fld id="{1E0BC33D-0D4B-494D-A9BF-821EC3E2464C}"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3BBF-4FAF-8B75-2E28716E2F3C}"/>
                </c:ext>
              </c:extLst>
            </c:dLbl>
            <c:dLbl>
              <c:idx val="3"/>
              <c:tx>
                <c:rich>
                  <a:bodyPr/>
                  <a:lstStyle/>
                  <a:p>
                    <a:fld id="{5885439D-4720-4500-BFDF-BEAA1F59D5B3}"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3BBF-4FAF-8B75-2E28716E2F3C}"/>
                </c:ext>
              </c:extLst>
            </c:dLbl>
            <c:dLbl>
              <c:idx val="4"/>
              <c:tx>
                <c:rich>
                  <a:bodyPr/>
                  <a:lstStyle/>
                  <a:p>
                    <a:fld id="{89AB8CA2-8E13-42B8-ADE4-A8366CEAEC4D}"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3BBF-4FAF-8B75-2E28716E2F3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Healthcare!$K$18:$K$22</c:f>
              <c:numCache>
                <c:formatCode>0%</c:formatCode>
                <c:ptCount val="5"/>
                <c:pt idx="0">
                  <c:v>7.0000000000000007E-2</c:v>
                </c:pt>
                <c:pt idx="1">
                  <c:v>0.26176589712434184</c:v>
                </c:pt>
                <c:pt idx="2">
                  <c:v>0.56593762656946134</c:v>
                </c:pt>
                <c:pt idx="3">
                  <c:v>0.84495747266099641</c:v>
                </c:pt>
                <c:pt idx="4">
                  <c:v>0.99</c:v>
                </c:pt>
              </c:numCache>
            </c:numRef>
          </c:yVal>
          <c:smooth val="0"/>
          <c:extLst>
            <c:ext xmlns:c15="http://schemas.microsoft.com/office/drawing/2012/chart" uri="{02D57815-91ED-43cb-92C2-25804820EDAC}">
              <c15:datalabelsRange>
                <c15:f>Healthcare!$H$32:$H$36</c15:f>
                <c15:dlblRangeCache>
                  <c:ptCount val="5"/>
                  <c:pt idx="0">
                    <c:v>+16.1%</c:v>
                  </c:pt>
                  <c:pt idx="1">
                    <c:v>+7.0%</c:v>
                  </c:pt>
                  <c:pt idx="2">
                    <c:v>+4.9%</c:v>
                  </c:pt>
                  <c:pt idx="3">
                    <c:v>+2.0%</c:v>
                  </c:pt>
                  <c:pt idx="4">
                    <c:v>+4.9%</c:v>
                  </c:pt>
                </c15:dlblRangeCache>
              </c15:datalabelsRange>
            </c:ext>
            <c:ext xmlns:c16="http://schemas.microsoft.com/office/drawing/2014/chart" uri="{C3380CC4-5D6E-409C-BE32-E72D297353CC}">
              <c16:uniqueId val="{00000014-3BBF-4FAF-8B75-2E28716E2F3C}"/>
            </c:ext>
          </c:extLst>
        </c:ser>
        <c:ser>
          <c:idx val="6"/>
          <c:order val="6"/>
          <c:tx>
            <c:strRef>
              <c:f>Healthcare!$L$17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BBF-4FAF-8B75-2E28716E2F3C}"/>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BBF-4FAF-8B75-2E28716E2F3C}"/>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BBF-4FAF-8B75-2E28716E2F3C}"/>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BBF-4FAF-8B75-2E28716E2F3C}"/>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BBF-4FAF-8B75-2E28716E2F3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3BBF-4FAF-8B75-2E28716E2F3C}"/>
            </c:ext>
          </c:extLst>
        </c:ser>
        <c:ser>
          <c:idx val="7"/>
          <c:order val="7"/>
          <c:tx>
            <c:strRef>
              <c:f>Healthcare!$K$13</c:f>
              <c:strCache>
                <c:ptCount val="1"/>
                <c:pt idx="0">
                  <c:v>Share</c:v>
                </c:pt>
              </c:strCache>
            </c:strRef>
          </c:tx>
          <c:spPr>
            <a:ln w="25400" cap="rnd">
              <a:noFill/>
              <a:round/>
            </a:ln>
            <a:effectLst/>
          </c:spPr>
          <c:marker>
            <c:symbol val="none"/>
          </c:marker>
          <c:dLbls>
            <c:dLbl>
              <c:idx val="0"/>
              <c:tx>
                <c:rich>
                  <a:bodyPr/>
                  <a:lstStyle/>
                  <a:p>
                    <a:fld id="{0A489DA2-8101-4C64-B8F7-F0A0BBAEF1E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3BBF-4FAF-8B75-2E28716E2F3C}"/>
                </c:ext>
              </c:extLst>
            </c:dLbl>
            <c:dLbl>
              <c:idx val="1"/>
              <c:tx>
                <c:rich>
                  <a:bodyPr/>
                  <a:lstStyle/>
                  <a:p>
                    <a:fld id="{08204B65-4F92-47A1-8C2F-736461DEF9E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3BBF-4FAF-8B75-2E28716E2F3C}"/>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Healthcare!$J$14:$J$15</c:f>
              <c:numCache>
                <c:formatCode>General</c:formatCode>
                <c:ptCount val="2"/>
                <c:pt idx="0">
                  <c:v>1</c:v>
                </c:pt>
                <c:pt idx="1">
                  <c:v>2</c:v>
                </c:pt>
              </c:numCache>
            </c:numRef>
          </c:xVal>
          <c:yVal>
            <c:numRef>
              <c:f>Healthcare!$K$14:$K$15</c:f>
              <c:numCache>
                <c:formatCode>0%</c:formatCode>
                <c:ptCount val="2"/>
                <c:pt idx="0">
                  <c:v>1</c:v>
                </c:pt>
                <c:pt idx="1">
                  <c:v>1</c:v>
                </c:pt>
              </c:numCache>
            </c:numRef>
          </c:yVal>
          <c:smooth val="0"/>
          <c:extLst>
            <c:ext xmlns:c15="http://schemas.microsoft.com/office/drawing/2012/chart" uri="{02D57815-91ED-43cb-92C2-25804820EDAC}">
              <c15:datalabelsRange>
                <c15:f>Healthcare!$L$14:$L$15</c15:f>
                <c15:dlblRangeCache>
                  <c:ptCount val="2"/>
                  <c:pt idx="0">
                    <c:v> 11,705 </c:v>
                  </c:pt>
                  <c:pt idx="1">
                    <c:v> 12,345 </c:v>
                  </c:pt>
                </c15:dlblRangeCache>
              </c15:datalabelsRange>
            </c:ext>
            <c:ext xmlns:c16="http://schemas.microsoft.com/office/drawing/2014/chart" uri="{C3380CC4-5D6E-409C-BE32-E72D297353CC}">
              <c16:uniqueId val="{0000001D-3BBF-4FAF-8B75-2E28716E2F3C}"/>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Manufacturing!$K$4</c:f>
              <c:strCache>
                <c:ptCount val="1"/>
                <c:pt idx="0">
                  <c:v>White</c:v>
                </c:pt>
              </c:strCache>
            </c:strRef>
          </c:tx>
          <c:spPr>
            <a:gradFill flip="none" rotWithShape="1">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c:spPr>
          <c:invertIfNegative val="0"/>
          <c:dPt>
            <c:idx val="0"/>
            <c:invertIfNegative val="0"/>
            <c:bubble3D val="0"/>
            <c:spPr>
              <a:gradFill flip="none" rotWithShape="1">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tileRect/>
              </a:gradFill>
              <a:ln>
                <a:noFill/>
              </a:ln>
              <a:effectLst/>
            </c:spPr>
            <c:extLst>
              <c:ext xmlns:c16="http://schemas.microsoft.com/office/drawing/2014/chart" uri="{C3380CC4-5D6E-409C-BE32-E72D297353CC}">
                <c16:uniqueId val="{00000001-2E72-4378-8E7C-C927AE0ED86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Manufacturing!$M$4</c:f>
              <c:numCache>
                <c:formatCode>_(* #,##0_);_(* \(#,##0\);_(* "-"??_);_(@_)</c:formatCode>
                <c:ptCount val="1"/>
                <c:pt idx="0">
                  <c:v>3607</c:v>
                </c:pt>
              </c:numCache>
            </c:numRef>
          </c:val>
          <c:extLst>
            <c:ext xmlns:c16="http://schemas.microsoft.com/office/drawing/2014/chart" uri="{C3380CC4-5D6E-409C-BE32-E72D297353CC}">
              <c16:uniqueId val="{00000002-2E72-4378-8E7C-C927AE0ED86C}"/>
            </c:ext>
          </c:extLst>
        </c:ser>
        <c:ser>
          <c:idx val="1"/>
          <c:order val="1"/>
          <c:tx>
            <c:strRef>
              <c:f>Manufacturing!$K$5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Manufacturing!$M$5</c:f>
              <c:numCache>
                <c:formatCode>_(* #,##0_);_(* \(#,##0\);_(* "-"??_);_(@_)</c:formatCode>
                <c:ptCount val="1"/>
                <c:pt idx="0">
                  <c:v>113</c:v>
                </c:pt>
              </c:numCache>
            </c:numRef>
          </c:val>
          <c:extLst>
            <c:ext xmlns:c16="http://schemas.microsoft.com/office/drawing/2014/chart" uri="{C3380CC4-5D6E-409C-BE32-E72D297353CC}">
              <c16:uniqueId val="{00000003-2E72-4378-8E7C-C927AE0ED86C}"/>
            </c:ext>
          </c:extLst>
        </c:ser>
        <c:ser>
          <c:idx val="2"/>
          <c:order val="2"/>
          <c:tx>
            <c:strRef>
              <c:f>Manufacturing!$K$6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Manufacturing!$M$6</c:f>
              <c:numCache>
                <c:formatCode>_(* #,##0_);_(* \(#,##0\);_(* "-"??_);_(@_)</c:formatCode>
                <c:ptCount val="1"/>
                <c:pt idx="0">
                  <c:v>32</c:v>
                </c:pt>
              </c:numCache>
            </c:numRef>
          </c:val>
          <c:extLst>
            <c:ext xmlns:c16="http://schemas.microsoft.com/office/drawing/2014/chart" uri="{C3380CC4-5D6E-409C-BE32-E72D297353CC}">
              <c16:uniqueId val="{00000004-2E72-4378-8E7C-C927AE0ED86C}"/>
            </c:ext>
          </c:extLst>
        </c:ser>
        <c:ser>
          <c:idx val="3"/>
          <c:order val="3"/>
          <c:tx>
            <c:strRef>
              <c:f>Manufacturing!$K$7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Manufacturing!$M$7</c:f>
              <c:numCache>
                <c:formatCode>_(* #,##0_);_(* \(#,##0\);_(* "-"??_);_(@_)</c:formatCode>
                <c:ptCount val="1"/>
                <c:pt idx="0">
                  <c:v>57</c:v>
                </c:pt>
              </c:numCache>
            </c:numRef>
          </c:val>
          <c:extLst>
            <c:ext xmlns:c16="http://schemas.microsoft.com/office/drawing/2014/chart" uri="{C3380CC4-5D6E-409C-BE32-E72D297353CC}">
              <c16:uniqueId val="{00000005-2E72-4378-8E7C-C927AE0ED86C}"/>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a:effectLst/>
              </a:rPr>
              <a:t>Top </a:t>
            </a:r>
            <a:r>
              <a:rPr lang="en-US" sz="1100" b="0" i="0" u="none" strike="noStrike" baseline="0" dirty="0" smtClean="0">
                <a:effectLst/>
              </a:rPr>
              <a:t>5 Industry </a:t>
            </a:r>
            <a:r>
              <a:rPr lang="en-US" sz="1100" b="0" i="0" u="none" strike="noStrike" baseline="0" dirty="0">
                <a:effectLst/>
              </a:rPr>
              <a:t>Groups by </a:t>
            </a:r>
            <a:r>
              <a:rPr lang="en-US" sz="1100" dirty="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Education!$Q$18:$Q$23</c:f>
              <c:strCache>
                <c:ptCount val="6"/>
                <c:pt idx="0">
                  <c:v>Educational Services Total</c:v>
                </c:pt>
                <c:pt idx="1">
                  <c:v>Elementary and secondary schools</c:v>
                </c:pt>
                <c:pt idx="2">
                  <c:v>Other schools and instruction</c:v>
                </c:pt>
                <c:pt idx="3">
                  <c:v>Business, computer and management training</c:v>
                </c:pt>
                <c:pt idx="4">
                  <c:v>Colleges and universities</c:v>
                </c:pt>
                <c:pt idx="5">
                  <c:v>Educational support services</c:v>
                </c:pt>
              </c:strCache>
            </c:strRef>
          </c:cat>
          <c:val>
            <c:numRef>
              <c:f>Education!$R$18:$R$23</c:f>
              <c:numCache>
                <c:formatCode>#,##0</c:formatCode>
                <c:ptCount val="6"/>
                <c:pt idx="0">
                  <c:v>102</c:v>
                </c:pt>
                <c:pt idx="1">
                  <c:v>44</c:v>
                </c:pt>
                <c:pt idx="2">
                  <c:v>37</c:v>
                </c:pt>
                <c:pt idx="3">
                  <c:v>6</c:v>
                </c:pt>
                <c:pt idx="4">
                  <c:v>4</c:v>
                </c:pt>
                <c:pt idx="5">
                  <c:v>8</c:v>
                </c:pt>
              </c:numCache>
            </c:numRef>
          </c:val>
          <c:extLst>
            <c:ext xmlns:c16="http://schemas.microsoft.com/office/drawing/2014/chart" uri="{C3380CC4-5D6E-409C-BE32-E72D297353CC}">
              <c16:uniqueId val="{00000000-4962-4EB6-BF9C-74A8FB469649}"/>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Education!$Q$18:$Q$23</c:f>
              <c:strCache>
                <c:ptCount val="6"/>
                <c:pt idx="0">
                  <c:v>Educational Services Total</c:v>
                </c:pt>
                <c:pt idx="1">
                  <c:v>Elementary and secondary schools</c:v>
                </c:pt>
                <c:pt idx="2">
                  <c:v>Other schools and instruction</c:v>
                </c:pt>
                <c:pt idx="3">
                  <c:v>Business, computer and management training</c:v>
                </c:pt>
                <c:pt idx="4">
                  <c:v>Colleges and universities</c:v>
                </c:pt>
                <c:pt idx="5">
                  <c:v>Educational support services</c:v>
                </c:pt>
              </c:strCache>
            </c:strRef>
          </c:cat>
          <c:val>
            <c:numRef>
              <c:f>Education!$S$18:$S$23</c:f>
              <c:numCache>
                <c:formatCode>#,##0</c:formatCode>
                <c:ptCount val="6"/>
                <c:pt idx="0">
                  <c:v>101</c:v>
                </c:pt>
                <c:pt idx="1">
                  <c:v>42</c:v>
                </c:pt>
                <c:pt idx="2">
                  <c:v>35</c:v>
                </c:pt>
                <c:pt idx="3">
                  <c:v>6</c:v>
                </c:pt>
                <c:pt idx="4">
                  <c:v>4</c:v>
                </c:pt>
              </c:numCache>
            </c:numRef>
          </c:val>
          <c:extLst>
            <c:ext xmlns:c16="http://schemas.microsoft.com/office/drawing/2014/chart" uri="{C3380CC4-5D6E-409C-BE32-E72D297353CC}">
              <c16:uniqueId val="{00000001-4962-4EB6-BF9C-74A8FB469649}"/>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Education!$B$32</c:f>
              <c:strCache>
                <c:ptCount val="1"/>
                <c:pt idx="0">
                  <c:v>Less than high school</c:v>
                </c:pt>
              </c:strCache>
            </c:strRef>
          </c:tx>
          <c:spPr>
            <a:solidFill>
              <a:schemeClr val="accent1"/>
            </a:solidFill>
            <a:ln>
              <a:noFill/>
            </a:ln>
            <a:effectLst/>
          </c:spPr>
          <c:invertIfNegative val="0"/>
          <c:dLbls>
            <c:dLbl>
              <c:idx val="0"/>
              <c:tx>
                <c:rich>
                  <a:bodyPr/>
                  <a:lstStyle/>
                  <a:p>
                    <a:fld id="{B931B558-5F37-4E30-94D6-5667B09C23C1}" type="CELLRANGE">
                      <a:rPr lang="en-US"/>
                      <a:pPr/>
                      <a:t>[CELLRANGE]</a:t>
                    </a:fld>
                    <a:r>
                      <a:rPr lang="en-US" baseline="0"/>
                      <a:t>, </a:t>
                    </a:r>
                    <a:fld id="{D5FFB798-66E0-4AD1-A8DB-ED8EC1F2E4C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66BD-41C4-A57D-A8698EC08766}"/>
                </c:ext>
              </c:extLst>
            </c:dLbl>
            <c:dLbl>
              <c:idx val="1"/>
              <c:tx>
                <c:rich>
                  <a:bodyPr/>
                  <a:lstStyle/>
                  <a:p>
                    <a:fld id="{0E897742-2B92-4A7F-9DCF-7DAA71FD9D4B}" type="CELLRANGE">
                      <a:rPr lang="en-US"/>
                      <a:pPr/>
                      <a:t>[CELLRANGE]</a:t>
                    </a:fld>
                    <a:r>
                      <a:rPr lang="en-US" baseline="0"/>
                      <a:t>, </a:t>
                    </a:r>
                    <a:fld id="{16C51C79-2FE1-4695-B4B9-4D58434B1A5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6BD-41C4-A57D-A8698EC087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Education!$C$32:$D$32</c:f>
              <c:numCache>
                <c:formatCode>#,##0</c:formatCode>
                <c:ptCount val="2"/>
                <c:pt idx="0">
                  <c:v>432</c:v>
                </c:pt>
                <c:pt idx="1">
                  <c:v>448</c:v>
                </c:pt>
              </c:numCache>
            </c:numRef>
          </c:val>
          <c:extLst>
            <c:ext xmlns:c15="http://schemas.microsoft.com/office/drawing/2012/chart" uri="{02D57815-91ED-43cb-92C2-25804820EDAC}">
              <c15:datalabelsRange>
                <c15:f>Education!$E$32:$F$32</c15:f>
                <c15:dlblRangeCache>
                  <c:ptCount val="2"/>
                  <c:pt idx="0">
                    <c:v>6%</c:v>
                  </c:pt>
                  <c:pt idx="1">
                    <c:v>6%</c:v>
                  </c:pt>
                </c15:dlblRangeCache>
              </c15:datalabelsRange>
            </c:ext>
            <c:ext xmlns:c16="http://schemas.microsoft.com/office/drawing/2014/chart" uri="{C3380CC4-5D6E-409C-BE32-E72D297353CC}">
              <c16:uniqueId val="{00000002-66BD-41C4-A57D-A8698EC08766}"/>
            </c:ext>
          </c:extLst>
        </c:ser>
        <c:ser>
          <c:idx val="1"/>
          <c:order val="1"/>
          <c:tx>
            <c:strRef>
              <c:f>Education!$B$33</c:f>
              <c:strCache>
                <c:ptCount val="1"/>
                <c:pt idx="0">
                  <c:v>High school or equivalent, no college</c:v>
                </c:pt>
              </c:strCache>
            </c:strRef>
          </c:tx>
          <c:spPr>
            <a:solidFill>
              <a:schemeClr val="accent2"/>
            </a:solidFill>
            <a:ln>
              <a:noFill/>
            </a:ln>
            <a:effectLst/>
          </c:spPr>
          <c:invertIfNegative val="0"/>
          <c:dLbls>
            <c:dLbl>
              <c:idx val="0"/>
              <c:tx>
                <c:rich>
                  <a:bodyPr/>
                  <a:lstStyle/>
                  <a:p>
                    <a:fld id="{BD5CB6EC-B8C8-4CCA-A0DF-177C2481E4BA}" type="CELLRANGE">
                      <a:rPr lang="en-US"/>
                      <a:pPr/>
                      <a:t>[CELLRANGE]</a:t>
                    </a:fld>
                    <a:r>
                      <a:rPr lang="en-US" baseline="0"/>
                      <a:t>, </a:t>
                    </a:r>
                    <a:fld id="{F0E59694-AAEF-4C88-B5D6-92E807045A6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6BD-41C4-A57D-A8698EC08766}"/>
                </c:ext>
              </c:extLst>
            </c:dLbl>
            <c:dLbl>
              <c:idx val="1"/>
              <c:tx>
                <c:rich>
                  <a:bodyPr/>
                  <a:lstStyle/>
                  <a:p>
                    <a:fld id="{C4224669-3012-4C1C-B2F8-DAE88A4519B7}" type="CELLRANGE">
                      <a:rPr lang="en-US"/>
                      <a:pPr/>
                      <a:t>[CELLRANGE]</a:t>
                    </a:fld>
                    <a:r>
                      <a:rPr lang="en-US" baseline="0"/>
                      <a:t>, </a:t>
                    </a:r>
                    <a:fld id="{426F0990-54DC-4AAB-96FC-4646883824D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6BD-41C4-A57D-A8698EC087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Education!$C$33:$D$33</c:f>
              <c:numCache>
                <c:formatCode>#,##0</c:formatCode>
                <c:ptCount val="2"/>
                <c:pt idx="0">
                  <c:v>1523</c:v>
                </c:pt>
                <c:pt idx="1">
                  <c:v>1423</c:v>
                </c:pt>
              </c:numCache>
            </c:numRef>
          </c:val>
          <c:extLst>
            <c:ext xmlns:c15="http://schemas.microsoft.com/office/drawing/2012/chart" uri="{02D57815-91ED-43cb-92C2-25804820EDAC}">
              <c15:datalabelsRange>
                <c15:f>Education!$E$33:$F$33</c15:f>
                <c15:dlblRangeCache>
                  <c:ptCount val="2"/>
                  <c:pt idx="0">
                    <c:v>21%</c:v>
                  </c:pt>
                  <c:pt idx="1">
                    <c:v>21%</c:v>
                  </c:pt>
                </c15:dlblRangeCache>
              </c15:datalabelsRange>
            </c:ext>
            <c:ext xmlns:c16="http://schemas.microsoft.com/office/drawing/2014/chart" uri="{C3380CC4-5D6E-409C-BE32-E72D297353CC}">
              <c16:uniqueId val="{00000005-66BD-41C4-A57D-A8698EC08766}"/>
            </c:ext>
          </c:extLst>
        </c:ser>
        <c:ser>
          <c:idx val="2"/>
          <c:order val="2"/>
          <c:tx>
            <c:strRef>
              <c:f>Education!$B$34</c:f>
              <c:strCache>
                <c:ptCount val="1"/>
                <c:pt idx="0">
                  <c:v>Some college or Associate degree</c:v>
                </c:pt>
              </c:strCache>
            </c:strRef>
          </c:tx>
          <c:spPr>
            <a:solidFill>
              <a:schemeClr val="accent3"/>
            </a:solidFill>
            <a:ln>
              <a:noFill/>
            </a:ln>
            <a:effectLst/>
          </c:spPr>
          <c:invertIfNegative val="0"/>
          <c:dLbls>
            <c:dLbl>
              <c:idx val="0"/>
              <c:tx>
                <c:rich>
                  <a:bodyPr/>
                  <a:lstStyle/>
                  <a:p>
                    <a:fld id="{4DC84505-4565-4B15-ACD7-AFB6E5315C04}" type="CELLRANGE">
                      <a:rPr lang="en-US"/>
                      <a:pPr/>
                      <a:t>[CELLRANGE]</a:t>
                    </a:fld>
                    <a:r>
                      <a:rPr lang="en-US" baseline="0"/>
                      <a:t>, </a:t>
                    </a:r>
                    <a:fld id="{B81DAC49-ACCD-4A54-B1A8-AB4E5F4D208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6BD-41C4-A57D-A8698EC08766}"/>
                </c:ext>
              </c:extLst>
            </c:dLbl>
            <c:dLbl>
              <c:idx val="1"/>
              <c:tx>
                <c:rich>
                  <a:bodyPr/>
                  <a:lstStyle/>
                  <a:p>
                    <a:fld id="{84B2BB8C-C88D-4126-98F2-43C51CB4A9F6}" type="CELLRANGE">
                      <a:rPr lang="en-US"/>
                      <a:pPr/>
                      <a:t>[CELLRANGE]</a:t>
                    </a:fld>
                    <a:r>
                      <a:rPr lang="en-US" baseline="0"/>
                      <a:t>, </a:t>
                    </a:r>
                    <a:fld id="{E3180E34-C559-4210-A586-2835B315023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6BD-41C4-A57D-A8698EC087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Education!$C$34:$D$34</c:f>
              <c:numCache>
                <c:formatCode>#,##0</c:formatCode>
                <c:ptCount val="2"/>
                <c:pt idx="0">
                  <c:v>1923</c:v>
                </c:pt>
                <c:pt idx="1">
                  <c:v>1832</c:v>
                </c:pt>
              </c:numCache>
            </c:numRef>
          </c:val>
          <c:extLst>
            <c:ext xmlns:c15="http://schemas.microsoft.com/office/drawing/2012/chart" uri="{02D57815-91ED-43cb-92C2-25804820EDAC}">
              <c15:datalabelsRange>
                <c15:f>Education!$E$34:$F$34</c15:f>
                <c15:dlblRangeCache>
                  <c:ptCount val="2"/>
                  <c:pt idx="0">
                    <c:v>26%</c:v>
                  </c:pt>
                  <c:pt idx="1">
                    <c:v>26%</c:v>
                  </c:pt>
                </c15:dlblRangeCache>
              </c15:datalabelsRange>
            </c:ext>
            <c:ext xmlns:c16="http://schemas.microsoft.com/office/drawing/2014/chart" uri="{C3380CC4-5D6E-409C-BE32-E72D297353CC}">
              <c16:uniqueId val="{00000008-66BD-41C4-A57D-A8698EC08766}"/>
            </c:ext>
          </c:extLst>
        </c:ser>
        <c:ser>
          <c:idx val="3"/>
          <c:order val="3"/>
          <c:tx>
            <c:strRef>
              <c:f>Education!$B$35</c:f>
              <c:strCache>
                <c:ptCount val="1"/>
                <c:pt idx="0">
                  <c:v>Bachelor's degree or advanced degree</c:v>
                </c:pt>
              </c:strCache>
            </c:strRef>
          </c:tx>
          <c:spPr>
            <a:solidFill>
              <a:schemeClr val="accent4"/>
            </a:solidFill>
            <a:ln>
              <a:noFill/>
            </a:ln>
            <a:effectLst/>
          </c:spPr>
          <c:invertIfNegative val="0"/>
          <c:dLbls>
            <c:dLbl>
              <c:idx val="0"/>
              <c:tx>
                <c:rich>
                  <a:bodyPr/>
                  <a:lstStyle/>
                  <a:p>
                    <a:fld id="{76675B92-438E-4ABD-945E-43365783C9AA}" type="CELLRANGE">
                      <a:rPr lang="en-US"/>
                      <a:pPr/>
                      <a:t>[CELLRANGE]</a:t>
                    </a:fld>
                    <a:r>
                      <a:rPr lang="en-US" baseline="0"/>
                      <a:t>, </a:t>
                    </a:r>
                    <a:fld id="{BF9455DA-09A0-4BA4-B910-6AF3F2FA2E1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6BD-41C4-A57D-A8698EC08766}"/>
                </c:ext>
              </c:extLst>
            </c:dLbl>
            <c:dLbl>
              <c:idx val="1"/>
              <c:tx>
                <c:rich>
                  <a:bodyPr/>
                  <a:lstStyle/>
                  <a:p>
                    <a:fld id="{85029C2B-1306-4E77-94AB-8C4AD1695770}" type="CELLRANGE">
                      <a:rPr lang="en-US"/>
                      <a:pPr/>
                      <a:t>[CELLRANGE]</a:t>
                    </a:fld>
                    <a:r>
                      <a:rPr lang="en-US" baseline="0"/>
                      <a:t>, </a:t>
                    </a:r>
                    <a:fld id="{369C7859-EC3C-423E-A49A-219C00E49A9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6BD-41C4-A57D-A8698EC087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Education!$C$35:$D$35</c:f>
              <c:numCache>
                <c:formatCode>#,##0</c:formatCode>
                <c:ptCount val="2"/>
                <c:pt idx="0">
                  <c:v>3080</c:v>
                </c:pt>
                <c:pt idx="1">
                  <c:v>2788</c:v>
                </c:pt>
              </c:numCache>
            </c:numRef>
          </c:val>
          <c:extLst>
            <c:ext xmlns:c15="http://schemas.microsoft.com/office/drawing/2012/chart" uri="{02D57815-91ED-43cb-92C2-25804820EDAC}">
              <c15:datalabelsRange>
                <c15:f>Education!$E$35:$F$35</c15:f>
                <c15:dlblRangeCache>
                  <c:ptCount val="2"/>
                  <c:pt idx="0">
                    <c:v>42%</c:v>
                  </c:pt>
                  <c:pt idx="1">
                    <c:v>40%</c:v>
                  </c:pt>
                </c15:dlblRangeCache>
              </c15:datalabelsRange>
            </c:ext>
            <c:ext xmlns:c16="http://schemas.microsoft.com/office/drawing/2014/chart" uri="{C3380CC4-5D6E-409C-BE32-E72D297353CC}">
              <c16:uniqueId val="{0000000B-66BD-41C4-A57D-A8698EC08766}"/>
            </c:ext>
          </c:extLst>
        </c:ser>
        <c:ser>
          <c:idx val="4"/>
          <c:order val="4"/>
          <c:tx>
            <c:strRef>
              <c:f>Education!$B$36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C302B978-B9FA-4FE0-B09F-A805D0E1F7A1}" type="CELLRANGE">
                      <a:rPr lang="en-US"/>
                      <a:pPr/>
                      <a:t>[CELLRANGE]</a:t>
                    </a:fld>
                    <a:r>
                      <a:rPr lang="en-US" baseline="0"/>
                      <a:t>, </a:t>
                    </a:r>
                    <a:fld id="{3FCBC449-D015-4562-9EDE-4F4B8738E0D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6BD-41C4-A57D-A8698EC08766}"/>
                </c:ext>
              </c:extLst>
            </c:dLbl>
            <c:dLbl>
              <c:idx val="1"/>
              <c:tx>
                <c:rich>
                  <a:bodyPr/>
                  <a:lstStyle/>
                  <a:p>
                    <a:fld id="{DD7C9F36-E896-4FDF-B461-4D7E18F17A72}" type="CELLRANGE">
                      <a:rPr lang="en-US"/>
                      <a:pPr/>
                      <a:t>[CELLRANGE]</a:t>
                    </a:fld>
                    <a:r>
                      <a:rPr lang="en-US" baseline="0"/>
                      <a:t>, </a:t>
                    </a:r>
                    <a:fld id="{56AE7A80-1FFD-428A-9B5E-215FFCAAE01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6BD-41C4-A57D-A8698EC087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Education!$C$36:$D$36</c:f>
              <c:numCache>
                <c:formatCode>#,##0</c:formatCode>
                <c:ptCount val="2"/>
                <c:pt idx="0">
                  <c:v>422</c:v>
                </c:pt>
                <c:pt idx="1">
                  <c:v>439</c:v>
                </c:pt>
              </c:numCache>
            </c:numRef>
          </c:val>
          <c:extLst>
            <c:ext xmlns:c15="http://schemas.microsoft.com/office/drawing/2012/chart" uri="{02D57815-91ED-43cb-92C2-25804820EDAC}">
              <c15:datalabelsRange>
                <c15:f>Education!$E$36:$F$36</c15:f>
                <c15:dlblRangeCache>
                  <c:ptCount val="2"/>
                  <c:pt idx="0">
                    <c:v>6%</c:v>
                  </c:pt>
                  <c:pt idx="1">
                    <c:v>6%</c:v>
                  </c:pt>
                </c15:dlblRangeCache>
              </c15:datalabelsRange>
            </c:ext>
            <c:ext xmlns:c16="http://schemas.microsoft.com/office/drawing/2014/chart" uri="{C3380CC4-5D6E-409C-BE32-E72D297353CC}">
              <c16:uniqueId val="{0000000E-66BD-41C4-A57D-A8698EC08766}"/>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Education!$K$17</c:f>
              <c:strCache>
                <c:ptCount val="1"/>
                <c:pt idx="0">
                  <c:v>Increase</c:v>
                </c:pt>
              </c:strCache>
            </c:strRef>
          </c:tx>
          <c:spPr>
            <a:ln w="25400" cap="rnd">
              <a:noFill/>
              <a:round/>
            </a:ln>
            <a:effectLst/>
          </c:spPr>
          <c:marker>
            <c:symbol val="none"/>
          </c:marker>
          <c:dLbls>
            <c:dLbl>
              <c:idx val="0"/>
              <c:tx>
                <c:rich>
                  <a:bodyPr/>
                  <a:lstStyle/>
                  <a:p>
                    <a:fld id="{73E7D547-322F-405B-A7F3-D3C452F8E3B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6BD-41C4-A57D-A8698EC08766}"/>
                </c:ext>
              </c:extLst>
            </c:dLbl>
            <c:dLbl>
              <c:idx val="1"/>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6BD-41C4-A57D-A8698EC08766}"/>
                </c:ext>
              </c:extLst>
            </c:dLbl>
            <c:dLbl>
              <c:idx val="2"/>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BD-41C4-A57D-A8698EC08766}"/>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6BD-41C4-A57D-A8698EC08766}"/>
                </c:ext>
              </c:extLst>
            </c:dLbl>
            <c:dLbl>
              <c:idx val="4"/>
              <c:tx>
                <c:rich>
                  <a:bodyPr/>
                  <a:lstStyle/>
                  <a:p>
                    <a:fld id="{55A727A1-DD48-4A4D-9BF6-6FE9526FA45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66BD-41C4-A57D-A8698EC0876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Education!$J$18:$J$22</c:f>
              <c:numCache>
                <c:formatCode>General</c:formatCode>
                <c:ptCount val="5"/>
                <c:pt idx="0">
                  <c:v>1.59</c:v>
                </c:pt>
                <c:pt idx="1">
                  <c:v>1.59</c:v>
                </c:pt>
                <c:pt idx="2">
                  <c:v>1.59</c:v>
                </c:pt>
                <c:pt idx="3">
                  <c:v>1.59</c:v>
                </c:pt>
                <c:pt idx="4">
                  <c:v>1.59</c:v>
                </c:pt>
              </c:numCache>
            </c:numRef>
          </c:xVal>
          <c:yVal>
            <c:numRef>
              <c:f>Education!$K$18:$K$22</c:f>
              <c:numCache>
                <c:formatCode>0%</c:formatCode>
                <c:ptCount val="5"/>
                <c:pt idx="0">
                  <c:v>7.0000000000000007E-2</c:v>
                </c:pt>
                <c:pt idx="1">
                  <c:v>#N/A</c:v>
                </c:pt>
                <c:pt idx="2">
                  <c:v>#N/A</c:v>
                </c:pt>
                <c:pt idx="3">
                  <c:v>#N/A</c:v>
                </c:pt>
                <c:pt idx="4">
                  <c:v>0.99</c:v>
                </c:pt>
              </c:numCache>
            </c:numRef>
          </c:yVal>
          <c:smooth val="0"/>
          <c:extLst>
            <c:ext xmlns:c15="http://schemas.microsoft.com/office/drawing/2012/chart" uri="{02D57815-91ED-43cb-92C2-25804820EDAC}">
              <c15:datalabelsRange>
                <c15:f>Education!$H$32:$H$36</c15:f>
                <c15:dlblRangeCache>
                  <c:ptCount val="5"/>
                  <c:pt idx="0">
                    <c:v>+3.7%</c:v>
                  </c:pt>
                  <c:pt idx="1">
                    <c:v> -6.6%</c:v>
                  </c:pt>
                  <c:pt idx="2">
                    <c:v> -4.7%</c:v>
                  </c:pt>
                  <c:pt idx="3">
                    <c:v> -9.5%</c:v>
                  </c:pt>
                  <c:pt idx="4">
                    <c:v>+4.0%</c:v>
                  </c:pt>
                </c15:dlblRangeCache>
              </c15:datalabelsRange>
            </c:ext>
            <c:ext xmlns:c16="http://schemas.microsoft.com/office/drawing/2014/chart" uri="{C3380CC4-5D6E-409C-BE32-E72D297353CC}">
              <c16:uniqueId val="{00000014-66BD-41C4-A57D-A8698EC08766}"/>
            </c:ext>
          </c:extLst>
        </c:ser>
        <c:ser>
          <c:idx val="6"/>
          <c:order val="6"/>
          <c:tx>
            <c:strRef>
              <c:f>Education!$L$17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6BD-41C4-A57D-A8698EC08766}"/>
                </c:ext>
              </c:extLst>
            </c:dLbl>
            <c:dLbl>
              <c:idx val="1"/>
              <c:tx>
                <c:rich>
                  <a:bodyPr/>
                  <a:lstStyle/>
                  <a:p>
                    <a:fld id="{031DED13-878A-4B4F-9A0C-211268D4BD4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66BD-41C4-A57D-A8698EC08766}"/>
                </c:ext>
              </c:extLst>
            </c:dLbl>
            <c:dLbl>
              <c:idx val="2"/>
              <c:tx>
                <c:rich>
                  <a:bodyPr/>
                  <a:lstStyle/>
                  <a:p>
                    <a:fld id="{78DB75B4-B807-48CB-9071-A080FDA872B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6BD-41C4-A57D-A8698EC08766}"/>
                </c:ext>
              </c:extLst>
            </c:dLbl>
            <c:dLbl>
              <c:idx val="3"/>
              <c:tx>
                <c:rich>
                  <a:bodyPr/>
                  <a:lstStyle/>
                  <a:p>
                    <a:fld id="{B7FC970C-9657-4F2E-911C-647B7B7B677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6BD-41C4-A57D-A8698EC08766}"/>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6BD-41C4-A57D-A8698EC0876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Education!$J$18:$J$22</c:f>
              <c:numCache>
                <c:formatCode>General</c:formatCode>
                <c:ptCount val="5"/>
                <c:pt idx="0">
                  <c:v>1.59</c:v>
                </c:pt>
                <c:pt idx="1">
                  <c:v>1.59</c:v>
                </c:pt>
                <c:pt idx="2">
                  <c:v>1.59</c:v>
                </c:pt>
                <c:pt idx="3">
                  <c:v>1.59</c:v>
                </c:pt>
                <c:pt idx="4">
                  <c:v>1.59</c:v>
                </c:pt>
              </c:numCache>
            </c:numRef>
          </c:xVal>
          <c:yVal>
            <c:numRef>
              <c:f>Education!$L$18:$L$22</c:f>
              <c:numCache>
                <c:formatCode>0%</c:formatCode>
                <c:ptCount val="5"/>
                <c:pt idx="0">
                  <c:v>#N/A</c:v>
                </c:pt>
                <c:pt idx="1">
                  <c:v>0.18784992784992785</c:v>
                </c:pt>
                <c:pt idx="2">
                  <c:v>0.42860028860028859</c:v>
                </c:pt>
                <c:pt idx="3">
                  <c:v>0.77572871572871571</c:v>
                </c:pt>
                <c:pt idx="4">
                  <c:v>#N/A</c:v>
                </c:pt>
              </c:numCache>
            </c:numRef>
          </c:yVal>
          <c:smooth val="0"/>
          <c:extLst>
            <c:ext xmlns:c15="http://schemas.microsoft.com/office/drawing/2012/chart" uri="{02D57815-91ED-43cb-92C2-25804820EDAC}">
              <c15:datalabelsRange>
                <c15:f>Education!$H$32:$H$36</c15:f>
                <c15:dlblRangeCache>
                  <c:ptCount val="5"/>
                  <c:pt idx="0">
                    <c:v>+3.7%</c:v>
                  </c:pt>
                  <c:pt idx="1">
                    <c:v> -6.6%</c:v>
                  </c:pt>
                  <c:pt idx="2">
                    <c:v> -4.7%</c:v>
                  </c:pt>
                  <c:pt idx="3">
                    <c:v> -9.5%</c:v>
                  </c:pt>
                  <c:pt idx="4">
                    <c:v>+4.0%</c:v>
                  </c:pt>
                </c15:dlblRangeCache>
              </c15:datalabelsRange>
            </c:ext>
            <c:ext xmlns:c16="http://schemas.microsoft.com/office/drawing/2014/chart" uri="{C3380CC4-5D6E-409C-BE32-E72D297353CC}">
              <c16:uniqueId val="{0000001A-66BD-41C4-A57D-A8698EC08766}"/>
            </c:ext>
          </c:extLst>
        </c:ser>
        <c:ser>
          <c:idx val="7"/>
          <c:order val="7"/>
          <c:tx>
            <c:strRef>
              <c:f>Education!$K$13</c:f>
              <c:strCache>
                <c:ptCount val="1"/>
                <c:pt idx="0">
                  <c:v>Share</c:v>
                </c:pt>
              </c:strCache>
            </c:strRef>
          </c:tx>
          <c:spPr>
            <a:ln w="25400" cap="rnd">
              <a:noFill/>
              <a:round/>
            </a:ln>
            <a:effectLst/>
          </c:spPr>
          <c:marker>
            <c:symbol val="none"/>
          </c:marker>
          <c:dLbls>
            <c:dLbl>
              <c:idx val="0"/>
              <c:tx>
                <c:rich>
                  <a:bodyPr/>
                  <a:lstStyle/>
                  <a:p>
                    <a:fld id="{723F1E71-9867-45E1-8FC4-6440F0A9F65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66BD-41C4-A57D-A8698EC08766}"/>
                </c:ext>
              </c:extLst>
            </c:dLbl>
            <c:dLbl>
              <c:idx val="1"/>
              <c:tx>
                <c:rich>
                  <a:bodyPr/>
                  <a:lstStyle/>
                  <a:p>
                    <a:fld id="{7E51358C-48FC-4C3E-B44E-E28621C3B62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6BD-41C4-A57D-A8698EC08766}"/>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Education!$J$14:$J$15</c:f>
              <c:numCache>
                <c:formatCode>General</c:formatCode>
                <c:ptCount val="2"/>
                <c:pt idx="0">
                  <c:v>1</c:v>
                </c:pt>
                <c:pt idx="1">
                  <c:v>2</c:v>
                </c:pt>
              </c:numCache>
            </c:numRef>
          </c:xVal>
          <c:yVal>
            <c:numRef>
              <c:f>Education!$K$14:$K$15</c:f>
              <c:numCache>
                <c:formatCode>0%</c:formatCode>
                <c:ptCount val="2"/>
                <c:pt idx="0">
                  <c:v>1</c:v>
                </c:pt>
                <c:pt idx="1">
                  <c:v>1</c:v>
                </c:pt>
              </c:numCache>
            </c:numRef>
          </c:yVal>
          <c:smooth val="0"/>
          <c:extLst>
            <c:ext xmlns:c15="http://schemas.microsoft.com/office/drawing/2012/chart" uri="{02D57815-91ED-43cb-92C2-25804820EDAC}">
              <c15:datalabelsRange>
                <c15:f>Education!$L$14:$L$15</c15:f>
                <c15:dlblRangeCache>
                  <c:ptCount val="2"/>
                  <c:pt idx="0">
                    <c:v> 7,380 </c:v>
                  </c:pt>
                  <c:pt idx="1">
                    <c:v> 6,930 </c:v>
                  </c:pt>
                </c15:dlblRangeCache>
              </c15:datalabelsRange>
            </c:ext>
            <c:ext xmlns:c16="http://schemas.microsoft.com/office/drawing/2014/chart" uri="{C3380CC4-5D6E-409C-BE32-E72D297353CC}">
              <c16:uniqueId val="{0000001D-66BD-41C4-A57D-A8698EC08766}"/>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Education!$J$13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Education!$L$12</c:f>
              <c:strCache>
                <c:ptCount val="1"/>
                <c:pt idx="0">
                  <c:v>2018</c:v>
                </c:pt>
              </c:strCache>
            </c:strRef>
          </c:cat>
          <c:val>
            <c:numRef>
              <c:f>Education!$L$13</c:f>
              <c:numCache>
                <c:formatCode>#,##0</c:formatCode>
                <c:ptCount val="1"/>
                <c:pt idx="0">
                  <c:v>2657</c:v>
                </c:pt>
              </c:numCache>
            </c:numRef>
          </c:val>
          <c:extLst>
            <c:ext xmlns:c16="http://schemas.microsoft.com/office/drawing/2014/chart" uri="{C3380CC4-5D6E-409C-BE32-E72D297353CC}">
              <c16:uniqueId val="{00000000-7400-48DB-A7E6-FE2841C62FDA}"/>
            </c:ext>
          </c:extLst>
        </c:ser>
        <c:ser>
          <c:idx val="1"/>
          <c:order val="1"/>
          <c:tx>
            <c:strRef>
              <c:f>Education!$J$14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Education!$L$12</c:f>
              <c:strCache>
                <c:ptCount val="1"/>
                <c:pt idx="0">
                  <c:v>2018</c:v>
                </c:pt>
              </c:strCache>
            </c:strRef>
          </c:cat>
          <c:val>
            <c:numRef>
              <c:f>Education!$L$14</c:f>
              <c:numCache>
                <c:formatCode>#,##0</c:formatCode>
                <c:ptCount val="1"/>
                <c:pt idx="0">
                  <c:v>4272</c:v>
                </c:pt>
              </c:numCache>
            </c:numRef>
          </c:val>
          <c:extLst>
            <c:ext xmlns:c16="http://schemas.microsoft.com/office/drawing/2014/chart" uri="{C3380CC4-5D6E-409C-BE32-E72D297353CC}">
              <c16:uniqueId val="{00000001-7400-48DB-A7E6-FE2841C62FDA}"/>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Education!$M$12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6C1-4B9E-BEA0-67CB93EC7DBD}"/>
              </c:ext>
            </c:extLst>
          </c:dPt>
          <c:dLbls>
            <c:dLbl>
              <c:idx val="0"/>
              <c:tx>
                <c:rich>
                  <a:bodyPr/>
                  <a:lstStyle/>
                  <a:p>
                    <a:fld id="{408BD6A6-DB5C-4CD5-9A6A-40A441F9518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6C1-4B9E-BEA0-67CB93EC7DBD}"/>
                </c:ext>
              </c:extLst>
            </c:dLbl>
            <c:dLbl>
              <c:idx val="1"/>
              <c:tx>
                <c:rich>
                  <a:bodyPr/>
                  <a:lstStyle/>
                  <a:p>
                    <a:fld id="{3A96D632-6F93-403D-B136-8CFA7333D3C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C1-4B9E-BEA0-67CB93EC7DB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Education!$J$13:$J$14</c:f>
              <c:strCache>
                <c:ptCount val="2"/>
                <c:pt idx="0">
                  <c:v>Male</c:v>
                </c:pt>
                <c:pt idx="1">
                  <c:v>Female</c:v>
                </c:pt>
              </c:strCache>
            </c:strRef>
          </c:cat>
          <c:val>
            <c:numRef>
              <c:f>Education!$M$13:$M$14</c:f>
              <c:numCache>
                <c:formatCode>\+#,##0;\-#,##0;\ #,##0</c:formatCode>
                <c:ptCount val="2"/>
                <c:pt idx="0">
                  <c:v>-177</c:v>
                </c:pt>
                <c:pt idx="1">
                  <c:v>-275</c:v>
                </c:pt>
              </c:numCache>
            </c:numRef>
          </c:val>
          <c:extLst>
            <c:ext xmlns:c15="http://schemas.microsoft.com/office/drawing/2012/chart" uri="{02D57815-91ED-43cb-92C2-25804820EDAC}">
              <c15:datalabelsRange>
                <c15:f>Education!$N$13:$N$14</c15:f>
                <c15:dlblRangeCache>
                  <c:ptCount val="2"/>
                  <c:pt idx="0">
                    <c:v> -6%</c:v>
                  </c:pt>
                  <c:pt idx="1">
                    <c:v> -6%</c:v>
                  </c:pt>
                </c15:dlblRangeCache>
              </c15:datalabelsRange>
            </c:ext>
            <c:ext xmlns:c16="http://schemas.microsoft.com/office/drawing/2014/chart" uri="{C3380CC4-5D6E-409C-BE32-E72D297353CC}">
              <c16:uniqueId val="{00000003-06C1-4B9E-BEA0-67CB93EC7DBD}"/>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Education!$N$3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D422-4F73-AF7A-88F7B94A6FE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D422-4F73-AF7A-88F7B94A6FE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D422-4F73-AF7A-88F7B94A6FE8}"/>
              </c:ext>
            </c:extLst>
          </c:dPt>
          <c:dLbls>
            <c:dLbl>
              <c:idx val="0"/>
              <c:tx>
                <c:rich>
                  <a:bodyPr/>
                  <a:lstStyle/>
                  <a:p>
                    <a:fld id="{2548D0C9-EC3A-42EE-9424-C46C91DC0DD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422-4F73-AF7A-88F7B94A6FE8}"/>
                </c:ext>
              </c:extLst>
            </c:dLbl>
            <c:dLbl>
              <c:idx val="1"/>
              <c:tx>
                <c:rich>
                  <a:bodyPr/>
                  <a:lstStyle/>
                  <a:p>
                    <a:fld id="{57DD5242-D6B4-4FBC-AAF1-B6DFF19D317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422-4F73-AF7A-88F7B94A6FE8}"/>
                </c:ext>
              </c:extLst>
            </c:dLbl>
            <c:dLbl>
              <c:idx val="2"/>
              <c:tx>
                <c:rich>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0D48157B-23DF-4A04-A813-99D44B46BB65}" type="CELLRANGE">
                      <a:rPr lang="en-US"/>
                      <a:pPr>
                        <a:defRPr b="1">
                          <a:solidFill>
                            <a:srgbClr val="00B05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422-4F73-AF7A-88F7B94A6FE8}"/>
                </c:ext>
              </c:extLst>
            </c:dLbl>
            <c:dLbl>
              <c:idx val="3"/>
              <c:tx>
                <c:rich>
                  <a:bodyPr/>
                  <a:lstStyle/>
                  <a:p>
                    <a:fld id="{A0E292F3-B9A3-42ED-B47F-6D19F3D1F1F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422-4F73-AF7A-88F7B94A6FE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Education!$K$4:$K$7</c:f>
              <c:strCache>
                <c:ptCount val="4"/>
                <c:pt idx="0">
                  <c:v>White</c:v>
                </c:pt>
                <c:pt idx="1">
                  <c:v>Black or African American</c:v>
                </c:pt>
                <c:pt idx="2">
                  <c:v>Asian</c:v>
                </c:pt>
                <c:pt idx="3">
                  <c:v>Other</c:v>
                </c:pt>
              </c:strCache>
            </c:strRef>
          </c:cat>
          <c:val>
            <c:numRef>
              <c:f>Education!$N$4:$N$7</c:f>
              <c:numCache>
                <c:formatCode>\+#,##0;\-#,##0;\ #,##0</c:formatCode>
                <c:ptCount val="4"/>
                <c:pt idx="0">
                  <c:v>-451</c:v>
                </c:pt>
                <c:pt idx="1">
                  <c:v>-16</c:v>
                </c:pt>
                <c:pt idx="2">
                  <c:v>26</c:v>
                </c:pt>
                <c:pt idx="3">
                  <c:v>-12</c:v>
                </c:pt>
              </c:numCache>
            </c:numRef>
          </c:val>
          <c:extLst>
            <c:ext xmlns:c15="http://schemas.microsoft.com/office/drawing/2012/chart" uri="{02D57815-91ED-43cb-92C2-25804820EDAC}">
              <c15:datalabelsRange>
                <c15:f>Education!$O$4:$O$7</c15:f>
                <c15:dlblRangeCache>
                  <c:ptCount val="4"/>
                  <c:pt idx="0">
                    <c:v> -7%</c:v>
                  </c:pt>
                  <c:pt idx="1">
                    <c:v> -7%</c:v>
                  </c:pt>
                  <c:pt idx="2">
                    <c:v>+19%</c:v>
                  </c:pt>
                  <c:pt idx="3">
                    <c:v> -10%</c:v>
                  </c:pt>
                </c15:dlblRangeCache>
              </c15:datalabelsRange>
            </c:ext>
            <c:ext xmlns:c16="http://schemas.microsoft.com/office/drawing/2014/chart" uri="{C3380CC4-5D6E-409C-BE32-E72D297353CC}">
              <c16:uniqueId val="{00000007-D422-4F73-AF7A-88F7B94A6FE8}"/>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Education!$N$9</c:f>
              <c:strCache>
                <c:ptCount val="1"/>
                <c:pt idx="0">
                  <c:v>Change</c:v>
                </c:pt>
              </c:strCache>
            </c:strRef>
          </c:tx>
          <c:spPr>
            <a:solidFill>
              <a:schemeClr val="accent5"/>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2270491E-5957-4C15-B576-67FCBAE2CF16}" type="CELLRANGE">
                      <a:rPr lang="en-US"/>
                      <a:pPr>
                        <a:defRPr b="1">
                          <a:solidFill>
                            <a:srgbClr val="00B05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D9C5-4F4A-BA1E-884596595984}"/>
                </c:ext>
              </c:extLst>
            </c:dLbl>
            <c:dLbl>
              <c:idx val="1"/>
              <c:tx>
                <c:rich>
                  <a:bodyPr/>
                  <a:lstStyle/>
                  <a:p>
                    <a:fld id="{B33CB16C-D7BC-4EA3-95F3-68EA94B2CA7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9C5-4F4A-BA1E-88459659598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Education!$K$10:$K$11</c:f>
              <c:strCache>
                <c:ptCount val="2"/>
                <c:pt idx="0">
                  <c:v>Hispanic or Latino</c:v>
                </c:pt>
                <c:pt idx="1">
                  <c:v>Not Hispanic or Latino</c:v>
                </c:pt>
              </c:strCache>
            </c:strRef>
          </c:cat>
          <c:val>
            <c:numRef>
              <c:f>Education!$N$10:$N$11</c:f>
              <c:numCache>
                <c:formatCode>\+#,##0;\-#,##0;\ #,##0</c:formatCode>
                <c:ptCount val="2"/>
                <c:pt idx="0">
                  <c:v>24</c:v>
                </c:pt>
                <c:pt idx="1">
                  <c:v>-476</c:v>
                </c:pt>
              </c:numCache>
            </c:numRef>
          </c:val>
          <c:extLst>
            <c:ext xmlns:c15="http://schemas.microsoft.com/office/drawing/2012/chart" uri="{02D57815-91ED-43cb-92C2-25804820EDAC}">
              <c15:datalabelsRange>
                <c15:f>Education!$O$10:$O$11</c15:f>
                <c15:dlblRangeCache>
                  <c:ptCount val="2"/>
                  <c:pt idx="0">
                    <c:v>+10%</c:v>
                  </c:pt>
                  <c:pt idx="1">
                    <c:v> -7%</c:v>
                  </c:pt>
                </c15:dlblRangeCache>
              </c15:datalabelsRange>
            </c:ext>
            <c:ext xmlns:c16="http://schemas.microsoft.com/office/drawing/2014/chart" uri="{C3380CC4-5D6E-409C-BE32-E72D297353CC}">
              <c16:uniqueId val="{00000002-D9C5-4F4A-BA1E-884596595984}"/>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Education!$L$9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Education!$K$10:$K$11</c15:sqref>
                        </c15:formulaRef>
                      </c:ext>
                    </c:extLst>
                    <c:strCache>
                      <c:ptCount val="2"/>
                      <c:pt idx="0">
                        <c:v>Hispanic or Latino</c:v>
                      </c:pt>
                      <c:pt idx="1">
                        <c:v>Not Hispanic or Latino</c:v>
                      </c:pt>
                    </c:strCache>
                  </c:strRef>
                </c:cat>
                <c:val>
                  <c:numRef>
                    <c:extLst>
                      <c:ext uri="{02D57815-91ED-43cb-92C2-25804820EDAC}">
                        <c15:formulaRef>
                          <c15:sqref>Education!$L$10:$L$11</c15:sqref>
                        </c15:formulaRef>
                      </c:ext>
                    </c:extLst>
                    <c:numCache>
                      <c:formatCode>_(* #,##0_);_(* \(#,##0\);_(* "-"??_);_(@_)</c:formatCode>
                      <c:ptCount val="2"/>
                      <c:pt idx="0">
                        <c:v>249</c:v>
                      </c:pt>
                      <c:pt idx="1">
                        <c:v>7132</c:v>
                      </c:pt>
                    </c:numCache>
                  </c:numRef>
                </c:val>
                <c:extLst>
                  <c:ext xmlns:c16="http://schemas.microsoft.com/office/drawing/2014/chart" uri="{C3380CC4-5D6E-409C-BE32-E72D297353CC}">
                    <c16:uniqueId val="{00000003-D9C5-4F4A-BA1E-88459659598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Education!$M$9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Education!$K$10:$K$11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Education!$M$10:$M$11</c15:sqref>
                        </c15:formulaRef>
                      </c:ext>
                    </c:extLst>
                    <c:numCache>
                      <c:formatCode>_(* #,##0_);_(* \(#,##0\);_(* "-"??_);_(@_)</c:formatCode>
                      <c:ptCount val="2"/>
                      <c:pt idx="0">
                        <c:v>273</c:v>
                      </c:pt>
                      <c:pt idx="1">
                        <c:v>6656</c:v>
                      </c:pt>
                    </c:numCache>
                  </c:numRef>
                </c:val>
                <c:extLst xmlns:c15="http://schemas.microsoft.com/office/drawing/2012/chart">
                  <c:ext xmlns:c16="http://schemas.microsoft.com/office/drawing/2014/chart" uri="{C3380CC4-5D6E-409C-BE32-E72D297353CC}">
                    <c16:uniqueId val="{00000004-D9C5-4F4A-BA1E-884596595984}"/>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Education!$K$4</c:f>
              <c:strCache>
                <c:ptCount val="1"/>
                <c:pt idx="0">
                  <c:v>White</c:v>
                </c:pt>
              </c:strCache>
            </c:strRef>
          </c:tx>
          <c:spPr>
            <a:gradFill flip="none" rotWithShape="1">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Education!$M$3</c:f>
              <c:strCache>
                <c:ptCount val="1"/>
                <c:pt idx="0">
                  <c:v>2018</c:v>
                </c:pt>
              </c:strCache>
            </c:strRef>
          </c:cat>
          <c:val>
            <c:numRef>
              <c:f>Education!$M$4</c:f>
              <c:numCache>
                <c:formatCode>_(* #,##0_);_(* \(#,##0\);_(* "-"??_);_(@_)</c:formatCode>
                <c:ptCount val="1"/>
                <c:pt idx="0">
                  <c:v>6441</c:v>
                </c:pt>
              </c:numCache>
            </c:numRef>
          </c:val>
          <c:extLst>
            <c:ext xmlns:c16="http://schemas.microsoft.com/office/drawing/2014/chart" uri="{C3380CC4-5D6E-409C-BE32-E72D297353CC}">
              <c16:uniqueId val="{00000000-1A0C-4379-B20D-09FB4EEA2A62}"/>
            </c:ext>
          </c:extLst>
        </c:ser>
        <c:ser>
          <c:idx val="1"/>
          <c:order val="1"/>
          <c:tx>
            <c:strRef>
              <c:f>Education!$K$5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Education!$M$3</c:f>
              <c:strCache>
                <c:ptCount val="1"/>
                <c:pt idx="0">
                  <c:v>2018</c:v>
                </c:pt>
              </c:strCache>
            </c:strRef>
          </c:cat>
          <c:val>
            <c:numRef>
              <c:f>Education!$M$5</c:f>
              <c:numCache>
                <c:formatCode>_(* #,##0_);_(* \(#,##0\);_(* "-"??_);_(@_)</c:formatCode>
                <c:ptCount val="1"/>
                <c:pt idx="0">
                  <c:v>220</c:v>
                </c:pt>
              </c:numCache>
            </c:numRef>
          </c:val>
          <c:extLst>
            <c:ext xmlns:c16="http://schemas.microsoft.com/office/drawing/2014/chart" uri="{C3380CC4-5D6E-409C-BE32-E72D297353CC}">
              <c16:uniqueId val="{00000001-1A0C-4379-B20D-09FB4EEA2A62}"/>
            </c:ext>
          </c:extLst>
        </c:ser>
        <c:ser>
          <c:idx val="2"/>
          <c:order val="2"/>
          <c:tx>
            <c:strRef>
              <c:f>Education!$K$6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Education!$M$3</c:f>
              <c:strCache>
                <c:ptCount val="1"/>
                <c:pt idx="0">
                  <c:v>2018</c:v>
                </c:pt>
              </c:strCache>
            </c:strRef>
          </c:cat>
          <c:val>
            <c:numRef>
              <c:f>Education!$M$6</c:f>
              <c:numCache>
                <c:formatCode>_(* #,##0_);_(* \(#,##0\);_(* "-"??_);_(@_)</c:formatCode>
                <c:ptCount val="1"/>
                <c:pt idx="0">
                  <c:v>162</c:v>
                </c:pt>
              </c:numCache>
            </c:numRef>
          </c:val>
          <c:extLst>
            <c:ext xmlns:c16="http://schemas.microsoft.com/office/drawing/2014/chart" uri="{C3380CC4-5D6E-409C-BE32-E72D297353CC}">
              <c16:uniqueId val="{00000002-1A0C-4379-B20D-09FB4EEA2A62}"/>
            </c:ext>
          </c:extLst>
        </c:ser>
        <c:ser>
          <c:idx val="3"/>
          <c:order val="3"/>
          <c:tx>
            <c:strRef>
              <c:f>Education!$K$7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Education!$M$3</c:f>
              <c:strCache>
                <c:ptCount val="1"/>
                <c:pt idx="0">
                  <c:v>2018</c:v>
                </c:pt>
              </c:strCache>
            </c:strRef>
          </c:cat>
          <c:val>
            <c:numRef>
              <c:f>Education!$M$7</c:f>
              <c:numCache>
                <c:formatCode>_(* #,##0_);_(* \(#,##0\);_(* "-"??_);_(@_)</c:formatCode>
                <c:ptCount val="1"/>
                <c:pt idx="0">
                  <c:v>106</c:v>
                </c:pt>
              </c:numCache>
            </c:numRef>
          </c:val>
          <c:extLst>
            <c:ext xmlns:c16="http://schemas.microsoft.com/office/drawing/2014/chart" uri="{C3380CC4-5D6E-409C-BE32-E72D297353CC}">
              <c16:uniqueId val="{00000003-1A0C-4379-B20D-09FB4EEA2A62}"/>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a:effectLst/>
              </a:rPr>
              <a:t>Top </a:t>
            </a:r>
            <a:r>
              <a:rPr lang="en-US" sz="1100" b="0" i="0" u="none" strike="noStrike" baseline="0" dirty="0" smtClean="0">
                <a:effectLst/>
              </a:rPr>
              <a:t>5 Industry </a:t>
            </a:r>
            <a:r>
              <a:rPr lang="en-US" sz="1100" b="0" i="0" u="none" strike="noStrike" baseline="0" dirty="0">
                <a:effectLst/>
              </a:rPr>
              <a:t>Groups by </a:t>
            </a:r>
            <a:r>
              <a:rPr lang="en-US" sz="1100" dirty="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Arts!$Q$18:$Q$23</c:f>
              <c:strCache>
                <c:ptCount val="6"/>
                <c:pt idx="0">
                  <c:v>Arts, Entertainment, and Recreation Total</c:v>
                </c:pt>
                <c:pt idx="1">
                  <c:v>Other amusement and recreation industries</c:v>
                </c:pt>
                <c:pt idx="2">
                  <c:v>Museums, historical sites, zoos, and parks</c:v>
                </c:pt>
                <c:pt idx="3">
                  <c:v>Performing arts companies</c:v>
                </c:pt>
                <c:pt idx="4">
                  <c:v>Promoters of performing arts and sports</c:v>
                </c:pt>
                <c:pt idx="5">
                  <c:v>Independent artists, writers, and performers</c:v>
                </c:pt>
              </c:strCache>
            </c:strRef>
          </c:cat>
          <c:val>
            <c:numRef>
              <c:f>Arts!$R$18:$R$23</c:f>
              <c:numCache>
                <c:formatCode>#,##0</c:formatCode>
                <c:ptCount val="6"/>
                <c:pt idx="0">
                  <c:v>124</c:v>
                </c:pt>
                <c:pt idx="1">
                  <c:v>62</c:v>
                </c:pt>
                <c:pt idx="2">
                  <c:v>14</c:v>
                </c:pt>
                <c:pt idx="3">
                  <c:v>14</c:v>
                </c:pt>
                <c:pt idx="4">
                  <c:v>13</c:v>
                </c:pt>
                <c:pt idx="5">
                  <c:v>6</c:v>
                </c:pt>
              </c:numCache>
            </c:numRef>
          </c:val>
          <c:extLst>
            <c:ext xmlns:c16="http://schemas.microsoft.com/office/drawing/2014/chart" uri="{C3380CC4-5D6E-409C-BE32-E72D297353CC}">
              <c16:uniqueId val="{00000000-8D7D-4AD0-A5DC-44805B3554E5}"/>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Arts!$Q$18:$Q$23</c:f>
              <c:strCache>
                <c:ptCount val="6"/>
                <c:pt idx="0">
                  <c:v>Arts, Entertainment, and Recreation Total</c:v>
                </c:pt>
                <c:pt idx="1">
                  <c:v>Other amusement and recreation industries</c:v>
                </c:pt>
                <c:pt idx="2">
                  <c:v>Museums, historical sites, zoos, and parks</c:v>
                </c:pt>
                <c:pt idx="3">
                  <c:v>Performing arts companies</c:v>
                </c:pt>
                <c:pt idx="4">
                  <c:v>Promoters of performing arts and sports</c:v>
                </c:pt>
                <c:pt idx="5">
                  <c:v>Independent artists, writers, and performers</c:v>
                </c:pt>
              </c:strCache>
            </c:strRef>
          </c:cat>
          <c:val>
            <c:numRef>
              <c:f>Arts!$S$18:$S$23</c:f>
              <c:numCache>
                <c:formatCode>#,##0</c:formatCode>
                <c:ptCount val="6"/>
                <c:pt idx="0">
                  <c:v>125</c:v>
                </c:pt>
                <c:pt idx="1">
                  <c:v>58</c:v>
                </c:pt>
                <c:pt idx="2">
                  <c:v>17</c:v>
                </c:pt>
                <c:pt idx="3">
                  <c:v>13</c:v>
                </c:pt>
                <c:pt idx="4">
                  <c:v>11</c:v>
                </c:pt>
                <c:pt idx="5">
                  <c:v>10</c:v>
                </c:pt>
              </c:numCache>
            </c:numRef>
          </c:val>
          <c:extLst>
            <c:ext xmlns:c16="http://schemas.microsoft.com/office/drawing/2014/chart" uri="{C3380CC4-5D6E-409C-BE32-E72D297353CC}">
              <c16:uniqueId val="{00000001-8D7D-4AD0-A5DC-44805B3554E5}"/>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'Arts and Entertainment'!$B$32</c:f>
              <c:strCache>
                <c:ptCount val="1"/>
                <c:pt idx="0">
                  <c:v>Less than high school</c:v>
                </c:pt>
              </c:strCache>
            </c:strRef>
          </c:tx>
          <c:spPr>
            <a:solidFill>
              <a:schemeClr val="accent1"/>
            </a:solidFill>
            <a:ln>
              <a:noFill/>
            </a:ln>
            <a:effectLst/>
          </c:spPr>
          <c:invertIfNegative val="0"/>
          <c:dLbls>
            <c:dLbl>
              <c:idx val="0"/>
              <c:tx>
                <c:rich>
                  <a:bodyPr/>
                  <a:lstStyle/>
                  <a:p>
                    <a:fld id="{5B507F5A-788E-485B-9DD9-F6E2112A92DF}" type="CELLRANGE">
                      <a:rPr lang="en-US"/>
                      <a:pPr/>
                      <a:t>[CELLRANGE]</a:t>
                    </a:fld>
                    <a:r>
                      <a:rPr lang="en-US" baseline="0"/>
                      <a:t>, </a:t>
                    </a:r>
                    <a:fld id="{319B7E8C-8B16-4075-B501-EF66F80306B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CE5-4D60-AE77-0A1287290F2E}"/>
                </c:ext>
              </c:extLst>
            </c:dLbl>
            <c:dLbl>
              <c:idx val="1"/>
              <c:tx>
                <c:rich>
                  <a:bodyPr/>
                  <a:lstStyle/>
                  <a:p>
                    <a:fld id="{9CB3F311-4975-47A7-8881-13A8759D83CD}" type="CELLRANGE">
                      <a:rPr lang="en-US"/>
                      <a:pPr/>
                      <a:t>[CELLRANGE]</a:t>
                    </a:fld>
                    <a:r>
                      <a:rPr lang="en-US" baseline="0"/>
                      <a:t>, </a:t>
                    </a:r>
                    <a:fld id="{B13BAF81-79E2-495D-B352-0B85378A079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CE5-4D60-AE77-0A1287290F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'Arts and Entertainment'!$C$31:$D$31</c:f>
              <c:strCache>
                <c:ptCount val="2"/>
                <c:pt idx="0">
                  <c:v>2015</c:v>
                </c:pt>
                <c:pt idx="1">
                  <c:v>2018</c:v>
                </c:pt>
              </c:strCache>
            </c:strRef>
          </c:cat>
          <c:val>
            <c:numRef>
              <c:f>'Arts and Entertainment'!$C$32:$D$32</c:f>
              <c:numCache>
                <c:formatCode>#,##0</c:formatCode>
                <c:ptCount val="2"/>
                <c:pt idx="0">
                  <c:v>130</c:v>
                </c:pt>
                <c:pt idx="1">
                  <c:v>141</c:v>
                </c:pt>
              </c:numCache>
            </c:numRef>
          </c:val>
          <c:extLst>
            <c:ext xmlns:c15="http://schemas.microsoft.com/office/drawing/2012/chart" uri="{02D57815-91ED-43cb-92C2-25804820EDAC}">
              <c15:datalabelsRange>
                <c15:f>'Arts and Entertainment'!$E$32:$F$32</c15:f>
                <c15:dlblRangeCache>
                  <c:ptCount val="2"/>
                  <c:pt idx="0">
                    <c:v>7%</c:v>
                  </c:pt>
                  <c:pt idx="1">
                    <c:v>8%</c:v>
                  </c:pt>
                </c15:dlblRangeCache>
              </c15:datalabelsRange>
            </c:ext>
            <c:ext xmlns:c16="http://schemas.microsoft.com/office/drawing/2014/chart" uri="{C3380CC4-5D6E-409C-BE32-E72D297353CC}">
              <c16:uniqueId val="{00000002-4CE5-4D60-AE77-0A1287290F2E}"/>
            </c:ext>
          </c:extLst>
        </c:ser>
        <c:ser>
          <c:idx val="1"/>
          <c:order val="1"/>
          <c:tx>
            <c:strRef>
              <c:f>'Arts and Entertainment'!$B$33</c:f>
              <c:strCache>
                <c:ptCount val="1"/>
                <c:pt idx="0">
                  <c:v>High school or equivalent, no college</c:v>
                </c:pt>
              </c:strCache>
            </c:strRef>
          </c:tx>
          <c:spPr>
            <a:solidFill>
              <a:schemeClr val="accent2"/>
            </a:solidFill>
            <a:ln>
              <a:noFill/>
            </a:ln>
            <a:effectLst/>
          </c:spPr>
          <c:invertIfNegative val="0"/>
          <c:dLbls>
            <c:dLbl>
              <c:idx val="0"/>
              <c:tx>
                <c:rich>
                  <a:bodyPr/>
                  <a:lstStyle/>
                  <a:p>
                    <a:fld id="{2CC6B587-1857-4FD3-AC4C-DAC7AFBF0FE9}" type="CELLRANGE">
                      <a:rPr lang="en-US"/>
                      <a:pPr/>
                      <a:t>[CELLRANGE]</a:t>
                    </a:fld>
                    <a:r>
                      <a:rPr lang="en-US" baseline="0"/>
                      <a:t>, </a:t>
                    </a:r>
                    <a:fld id="{AD0F9BB9-BA23-44A4-96A8-AF7B8F8B635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CE5-4D60-AE77-0A1287290F2E}"/>
                </c:ext>
              </c:extLst>
            </c:dLbl>
            <c:dLbl>
              <c:idx val="1"/>
              <c:tx>
                <c:rich>
                  <a:bodyPr/>
                  <a:lstStyle/>
                  <a:p>
                    <a:fld id="{41268DDE-BC99-4D43-AAEB-02CA29820677}" type="CELLRANGE">
                      <a:rPr lang="en-US"/>
                      <a:pPr/>
                      <a:t>[CELLRANGE]</a:t>
                    </a:fld>
                    <a:r>
                      <a:rPr lang="en-US" baseline="0"/>
                      <a:t>, </a:t>
                    </a:r>
                    <a:fld id="{E666BF8F-AFBC-4DDD-B0A9-BB75F7790D1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CE5-4D60-AE77-0A1287290F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'Arts and Entertainment'!$C$31:$D$31</c:f>
              <c:strCache>
                <c:ptCount val="2"/>
                <c:pt idx="0">
                  <c:v>2015</c:v>
                </c:pt>
                <c:pt idx="1">
                  <c:v>2018</c:v>
                </c:pt>
              </c:strCache>
            </c:strRef>
          </c:cat>
          <c:val>
            <c:numRef>
              <c:f>'Arts and Entertainment'!$C$33:$D$33</c:f>
              <c:numCache>
                <c:formatCode>#,##0</c:formatCode>
                <c:ptCount val="2"/>
                <c:pt idx="0">
                  <c:v>351</c:v>
                </c:pt>
                <c:pt idx="1">
                  <c:v>360</c:v>
                </c:pt>
              </c:numCache>
            </c:numRef>
          </c:val>
          <c:extLst>
            <c:ext xmlns:c15="http://schemas.microsoft.com/office/drawing/2012/chart" uri="{02D57815-91ED-43cb-92C2-25804820EDAC}">
              <c15:datalabelsRange>
                <c15:f>'Arts and Entertainment'!$E$33:$F$33</c15:f>
                <c15:dlblRangeCache>
                  <c:ptCount val="2"/>
                  <c:pt idx="0">
                    <c:v>20%</c:v>
                  </c:pt>
                  <c:pt idx="1">
                    <c:v>21%</c:v>
                  </c:pt>
                </c15:dlblRangeCache>
              </c15:datalabelsRange>
            </c:ext>
            <c:ext xmlns:c16="http://schemas.microsoft.com/office/drawing/2014/chart" uri="{C3380CC4-5D6E-409C-BE32-E72D297353CC}">
              <c16:uniqueId val="{00000005-4CE5-4D60-AE77-0A1287290F2E}"/>
            </c:ext>
          </c:extLst>
        </c:ser>
        <c:ser>
          <c:idx val="2"/>
          <c:order val="2"/>
          <c:tx>
            <c:strRef>
              <c:f>'Arts and Entertainment'!$B$34</c:f>
              <c:strCache>
                <c:ptCount val="1"/>
                <c:pt idx="0">
                  <c:v>Some college or Associate degree</c:v>
                </c:pt>
              </c:strCache>
            </c:strRef>
          </c:tx>
          <c:spPr>
            <a:solidFill>
              <a:schemeClr val="accent3"/>
            </a:solidFill>
            <a:ln>
              <a:noFill/>
            </a:ln>
            <a:effectLst/>
          </c:spPr>
          <c:invertIfNegative val="0"/>
          <c:dLbls>
            <c:dLbl>
              <c:idx val="0"/>
              <c:tx>
                <c:rich>
                  <a:bodyPr/>
                  <a:lstStyle/>
                  <a:p>
                    <a:fld id="{876D504C-9F9C-4212-8E10-D43B6E221481}" type="CELLRANGE">
                      <a:rPr lang="en-US"/>
                      <a:pPr/>
                      <a:t>[CELLRANGE]</a:t>
                    </a:fld>
                    <a:r>
                      <a:rPr lang="en-US" baseline="0"/>
                      <a:t>, </a:t>
                    </a:r>
                    <a:fld id="{4F4B5D4C-2C95-426F-BD4E-57F37D86F78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CE5-4D60-AE77-0A1287290F2E}"/>
                </c:ext>
              </c:extLst>
            </c:dLbl>
            <c:dLbl>
              <c:idx val="1"/>
              <c:tx>
                <c:rich>
                  <a:bodyPr/>
                  <a:lstStyle/>
                  <a:p>
                    <a:fld id="{4FFD1478-BE23-483A-BD88-8584062A7157}" type="CELLRANGE">
                      <a:rPr lang="en-US"/>
                      <a:pPr/>
                      <a:t>[CELLRANGE]</a:t>
                    </a:fld>
                    <a:r>
                      <a:rPr lang="en-US" baseline="0"/>
                      <a:t>, </a:t>
                    </a:r>
                    <a:fld id="{37E8612F-3BBE-4D36-A62D-CB0D278EC0E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CE5-4D60-AE77-0A1287290F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'Arts and Entertainment'!$C$31:$D$31</c:f>
              <c:strCache>
                <c:ptCount val="2"/>
                <c:pt idx="0">
                  <c:v>2015</c:v>
                </c:pt>
                <c:pt idx="1">
                  <c:v>2018</c:v>
                </c:pt>
              </c:strCache>
            </c:strRef>
          </c:cat>
          <c:val>
            <c:numRef>
              <c:f>'Arts and Entertainment'!$C$34:$D$34</c:f>
              <c:numCache>
                <c:formatCode>#,##0</c:formatCode>
                <c:ptCount val="2"/>
                <c:pt idx="0">
                  <c:v>401</c:v>
                </c:pt>
                <c:pt idx="1">
                  <c:v>415</c:v>
                </c:pt>
              </c:numCache>
            </c:numRef>
          </c:val>
          <c:extLst>
            <c:ext xmlns:c15="http://schemas.microsoft.com/office/drawing/2012/chart" uri="{02D57815-91ED-43cb-92C2-25804820EDAC}">
              <c15:datalabelsRange>
                <c15:f>'Arts and Entertainment'!$E$34:$F$34</c15:f>
                <c15:dlblRangeCache>
                  <c:ptCount val="2"/>
                  <c:pt idx="0">
                    <c:v>23%</c:v>
                  </c:pt>
                  <c:pt idx="1">
                    <c:v>25%</c:v>
                  </c:pt>
                </c15:dlblRangeCache>
              </c15:datalabelsRange>
            </c:ext>
            <c:ext xmlns:c16="http://schemas.microsoft.com/office/drawing/2014/chart" uri="{C3380CC4-5D6E-409C-BE32-E72D297353CC}">
              <c16:uniqueId val="{00000008-4CE5-4D60-AE77-0A1287290F2E}"/>
            </c:ext>
          </c:extLst>
        </c:ser>
        <c:ser>
          <c:idx val="3"/>
          <c:order val="3"/>
          <c:tx>
            <c:strRef>
              <c:f>'Arts and Entertainment'!$B$35</c:f>
              <c:strCache>
                <c:ptCount val="1"/>
                <c:pt idx="0">
                  <c:v>Bachelor's degree or advanced degree</c:v>
                </c:pt>
              </c:strCache>
            </c:strRef>
          </c:tx>
          <c:spPr>
            <a:solidFill>
              <a:schemeClr val="accent4"/>
            </a:solidFill>
            <a:ln>
              <a:noFill/>
            </a:ln>
            <a:effectLst/>
          </c:spPr>
          <c:invertIfNegative val="0"/>
          <c:dLbls>
            <c:dLbl>
              <c:idx val="0"/>
              <c:tx>
                <c:rich>
                  <a:bodyPr/>
                  <a:lstStyle/>
                  <a:p>
                    <a:fld id="{921DD625-F885-44B0-BE4F-5AEEB6F79303}" type="CELLRANGE">
                      <a:rPr lang="en-US"/>
                      <a:pPr/>
                      <a:t>[CELLRANGE]</a:t>
                    </a:fld>
                    <a:r>
                      <a:rPr lang="en-US" baseline="0"/>
                      <a:t>, </a:t>
                    </a:r>
                    <a:fld id="{6CBF9496-1B77-4B27-97B1-8566833F50C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CE5-4D60-AE77-0A1287290F2E}"/>
                </c:ext>
              </c:extLst>
            </c:dLbl>
            <c:dLbl>
              <c:idx val="1"/>
              <c:tx>
                <c:rich>
                  <a:bodyPr/>
                  <a:lstStyle/>
                  <a:p>
                    <a:fld id="{5292A5C1-FF2F-4E44-BA51-7407CCF337E9}" type="CELLRANGE">
                      <a:rPr lang="en-US"/>
                      <a:pPr/>
                      <a:t>[CELLRANGE]</a:t>
                    </a:fld>
                    <a:r>
                      <a:rPr lang="en-US" baseline="0"/>
                      <a:t>, </a:t>
                    </a:r>
                    <a:fld id="{A1031110-1516-4476-85C5-A8C6C2A60AB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CE5-4D60-AE77-0A1287290F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'Arts and Entertainment'!$C$31:$D$31</c:f>
              <c:strCache>
                <c:ptCount val="2"/>
                <c:pt idx="0">
                  <c:v>2015</c:v>
                </c:pt>
                <c:pt idx="1">
                  <c:v>2018</c:v>
                </c:pt>
              </c:strCache>
            </c:strRef>
          </c:cat>
          <c:val>
            <c:numRef>
              <c:f>'Arts and Entertainment'!$C$35:$D$35</c:f>
              <c:numCache>
                <c:formatCode>#,##0</c:formatCode>
                <c:ptCount val="2"/>
                <c:pt idx="0">
                  <c:v>458</c:v>
                </c:pt>
                <c:pt idx="1">
                  <c:v>437</c:v>
                </c:pt>
              </c:numCache>
            </c:numRef>
          </c:val>
          <c:extLst>
            <c:ext xmlns:c15="http://schemas.microsoft.com/office/drawing/2012/chart" uri="{02D57815-91ED-43cb-92C2-25804820EDAC}">
              <c15:datalabelsRange>
                <c15:f>'Arts and Entertainment'!$E$35:$F$35</c15:f>
                <c15:dlblRangeCache>
                  <c:ptCount val="2"/>
                  <c:pt idx="0">
                    <c:v>26%</c:v>
                  </c:pt>
                  <c:pt idx="1">
                    <c:v>26%</c:v>
                  </c:pt>
                </c15:dlblRangeCache>
              </c15:datalabelsRange>
            </c:ext>
            <c:ext xmlns:c16="http://schemas.microsoft.com/office/drawing/2014/chart" uri="{C3380CC4-5D6E-409C-BE32-E72D297353CC}">
              <c16:uniqueId val="{0000000B-4CE5-4D60-AE77-0A1287290F2E}"/>
            </c:ext>
          </c:extLst>
        </c:ser>
        <c:ser>
          <c:idx val="4"/>
          <c:order val="4"/>
          <c:tx>
            <c:strRef>
              <c:f>'Arts and Entertainment'!$B$36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B4F48A4B-F828-46D4-B68F-570509AD25AB}" type="CELLRANGE">
                      <a:rPr lang="en-US"/>
                      <a:pPr/>
                      <a:t>[CELLRANGE]</a:t>
                    </a:fld>
                    <a:r>
                      <a:rPr lang="en-US" baseline="0"/>
                      <a:t>, </a:t>
                    </a:r>
                    <a:fld id="{CC66A24F-B6E2-4324-AAE6-5147CF15D57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CE5-4D60-AE77-0A1287290F2E}"/>
                </c:ext>
              </c:extLst>
            </c:dLbl>
            <c:dLbl>
              <c:idx val="1"/>
              <c:tx>
                <c:rich>
                  <a:bodyPr/>
                  <a:lstStyle/>
                  <a:p>
                    <a:fld id="{62B3A013-0F53-4987-833D-62FCB32F930E}" type="CELLRANGE">
                      <a:rPr lang="en-US"/>
                      <a:pPr/>
                      <a:t>[CELLRANGE]</a:t>
                    </a:fld>
                    <a:r>
                      <a:rPr lang="en-US" baseline="0"/>
                      <a:t>, </a:t>
                    </a:r>
                    <a:fld id="{2A3DD4F4-A3FF-4A6F-9381-A1354D6418C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CE5-4D60-AE77-0A1287290F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'Arts and Entertainment'!$C$31:$D$31</c:f>
              <c:strCache>
                <c:ptCount val="2"/>
                <c:pt idx="0">
                  <c:v>2015</c:v>
                </c:pt>
                <c:pt idx="1">
                  <c:v>2018</c:v>
                </c:pt>
              </c:strCache>
            </c:strRef>
          </c:cat>
          <c:val>
            <c:numRef>
              <c:f>'Arts and Entertainment'!$C$36:$D$36</c:f>
              <c:numCache>
                <c:formatCode>#,##0</c:formatCode>
                <c:ptCount val="2"/>
                <c:pt idx="0">
                  <c:v>399</c:v>
                </c:pt>
                <c:pt idx="1">
                  <c:v>326</c:v>
                </c:pt>
              </c:numCache>
            </c:numRef>
          </c:val>
          <c:extLst>
            <c:ext xmlns:c15="http://schemas.microsoft.com/office/drawing/2012/chart" uri="{02D57815-91ED-43cb-92C2-25804820EDAC}">
              <c15:datalabelsRange>
                <c15:f>'Arts and Entertainment'!$E$36:$F$36</c15:f>
                <c15:dlblRangeCache>
                  <c:ptCount val="2"/>
                  <c:pt idx="0">
                    <c:v>23%</c:v>
                  </c:pt>
                  <c:pt idx="1">
                    <c:v>19%</c:v>
                  </c:pt>
                </c15:dlblRangeCache>
              </c15:datalabelsRange>
            </c:ext>
            <c:ext xmlns:c16="http://schemas.microsoft.com/office/drawing/2014/chart" uri="{C3380CC4-5D6E-409C-BE32-E72D297353CC}">
              <c16:uniqueId val="{0000000E-4CE5-4D60-AE77-0A1287290F2E}"/>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'Arts and Entertainment'!$K$17</c:f>
              <c:strCache>
                <c:ptCount val="1"/>
                <c:pt idx="0">
                  <c:v>Increase</c:v>
                </c:pt>
              </c:strCache>
            </c:strRef>
          </c:tx>
          <c:spPr>
            <a:ln w="25400" cap="rnd">
              <a:noFill/>
              <a:round/>
            </a:ln>
            <a:effectLst/>
          </c:spPr>
          <c:marker>
            <c:symbol val="none"/>
          </c:marker>
          <c:dLbls>
            <c:dLbl>
              <c:idx val="0"/>
              <c:tx>
                <c:rich>
                  <a:bodyPr/>
                  <a:lstStyle/>
                  <a:p>
                    <a:fld id="{F0A55D6B-BAD0-409B-9DD0-247E565E26C3}"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CE5-4D60-AE77-0A1287290F2E}"/>
                </c:ext>
              </c:extLst>
            </c:dLbl>
            <c:dLbl>
              <c:idx val="1"/>
              <c:tx>
                <c:rich>
                  <a:bodyPr/>
                  <a:lstStyle/>
                  <a:p>
                    <a:fld id="{075E5D93-94F6-4547-B124-9C9D46E1E93B}"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CE5-4D60-AE77-0A1287290F2E}"/>
                </c:ext>
              </c:extLst>
            </c:dLbl>
            <c:dLbl>
              <c:idx val="2"/>
              <c:tx>
                <c:rich>
                  <a:bodyPr/>
                  <a:lstStyle/>
                  <a:p>
                    <a:fld id="{AE87B29E-343A-4B71-B298-7E483B9085E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CE5-4D60-AE77-0A1287290F2E}"/>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CE5-4D60-AE77-0A1287290F2E}"/>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CE5-4D60-AE77-0A1287290F2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'Arts and Entertainment'!$J$18:$J$22</c:f>
              <c:numCache>
                <c:formatCode>General</c:formatCode>
                <c:ptCount val="5"/>
                <c:pt idx="0">
                  <c:v>1.59</c:v>
                </c:pt>
                <c:pt idx="1">
                  <c:v>1.59</c:v>
                </c:pt>
                <c:pt idx="2">
                  <c:v>1.59</c:v>
                </c:pt>
                <c:pt idx="3">
                  <c:v>1.59</c:v>
                </c:pt>
                <c:pt idx="4">
                  <c:v>1.59</c:v>
                </c:pt>
              </c:numCache>
            </c:numRef>
          </c:xVal>
          <c:yVal>
            <c:numRef>
              <c:f>'Arts and Entertainment'!$K$18:$K$22</c:f>
              <c:numCache>
                <c:formatCode>0%</c:formatCode>
                <c:ptCount val="5"/>
                <c:pt idx="0">
                  <c:v>7.0000000000000007E-2</c:v>
                </c:pt>
                <c:pt idx="1">
                  <c:v>0.24478856462179871</c:v>
                </c:pt>
                <c:pt idx="2">
                  <c:v>0.48377010125074449</c:v>
                </c:pt>
                <c:pt idx="3">
                  <c:v>#N/A</c:v>
                </c:pt>
                <c:pt idx="4">
                  <c:v>#N/A</c:v>
                </c:pt>
              </c:numCache>
            </c:numRef>
          </c:yVal>
          <c:smooth val="0"/>
          <c:extLst>
            <c:ext xmlns:c15="http://schemas.microsoft.com/office/drawing/2012/chart" uri="{02D57815-91ED-43cb-92C2-25804820EDAC}">
              <c15:datalabelsRange>
                <c15:f>'Arts and Entertainment'!$H$32:$H$36</c15:f>
                <c15:dlblRangeCache>
                  <c:ptCount val="5"/>
                  <c:pt idx="0">
                    <c:v>+8.5%</c:v>
                  </c:pt>
                  <c:pt idx="1">
                    <c:v>+2.6%</c:v>
                  </c:pt>
                  <c:pt idx="2">
                    <c:v>+3.5%</c:v>
                  </c:pt>
                  <c:pt idx="3">
                    <c:v> -4.6%</c:v>
                  </c:pt>
                  <c:pt idx="4">
                    <c:v> -18.3%</c:v>
                  </c:pt>
                </c15:dlblRangeCache>
              </c15:datalabelsRange>
            </c:ext>
            <c:ext xmlns:c16="http://schemas.microsoft.com/office/drawing/2014/chart" uri="{C3380CC4-5D6E-409C-BE32-E72D297353CC}">
              <c16:uniqueId val="{00000014-4CE5-4D60-AE77-0A1287290F2E}"/>
            </c:ext>
          </c:extLst>
        </c:ser>
        <c:ser>
          <c:idx val="6"/>
          <c:order val="6"/>
          <c:tx>
            <c:strRef>
              <c:f>'Arts and Entertainment'!$L$17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CE5-4D60-AE77-0A1287290F2E}"/>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CE5-4D60-AE77-0A1287290F2E}"/>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CE5-4D60-AE77-0A1287290F2E}"/>
                </c:ext>
              </c:extLst>
            </c:dLbl>
            <c:dLbl>
              <c:idx val="3"/>
              <c:tx>
                <c:rich>
                  <a:bodyPr/>
                  <a:lstStyle/>
                  <a:p>
                    <a:fld id="{6FC2448D-CAAF-4616-B59E-8AB4FC5C083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4CE5-4D60-AE77-0A1287290F2E}"/>
                </c:ext>
              </c:extLst>
            </c:dLbl>
            <c:dLbl>
              <c:idx val="4"/>
              <c:tx>
                <c:rich>
                  <a:bodyPr/>
                  <a:lstStyle/>
                  <a:p>
                    <a:fld id="{46BDBE6C-49D6-4B05-BCC2-A52DC55356D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4CE5-4D60-AE77-0A1287290F2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'Arts and Entertainment'!$J$18:$J$22</c:f>
              <c:numCache>
                <c:formatCode>General</c:formatCode>
                <c:ptCount val="5"/>
                <c:pt idx="0">
                  <c:v>1.59</c:v>
                </c:pt>
                <c:pt idx="1">
                  <c:v>1.59</c:v>
                </c:pt>
                <c:pt idx="2">
                  <c:v>1.59</c:v>
                </c:pt>
                <c:pt idx="3">
                  <c:v>1.59</c:v>
                </c:pt>
                <c:pt idx="4">
                  <c:v>1.59</c:v>
                </c:pt>
              </c:numCache>
            </c:numRef>
          </c:xVal>
          <c:yVal>
            <c:numRef>
              <c:f>'Arts and Entertainment'!$L$18:$L$22</c:f>
              <c:numCache>
                <c:formatCode>0%</c:formatCode>
                <c:ptCount val="5"/>
                <c:pt idx="0">
                  <c:v>#N/A</c:v>
                </c:pt>
                <c:pt idx="1">
                  <c:v>#N/A</c:v>
                </c:pt>
                <c:pt idx="2">
                  <c:v>#N/A</c:v>
                </c:pt>
                <c:pt idx="3">
                  <c:v>0.70172721858248954</c:v>
                </c:pt>
                <c:pt idx="4">
                  <c:v>0.95</c:v>
                </c:pt>
              </c:numCache>
            </c:numRef>
          </c:yVal>
          <c:smooth val="0"/>
          <c:extLst>
            <c:ext xmlns:c15="http://schemas.microsoft.com/office/drawing/2012/chart" uri="{02D57815-91ED-43cb-92C2-25804820EDAC}">
              <c15:datalabelsRange>
                <c15:f>'Arts and Entertainment'!$H$32:$H$36</c15:f>
                <c15:dlblRangeCache>
                  <c:ptCount val="5"/>
                  <c:pt idx="0">
                    <c:v>+8.5%</c:v>
                  </c:pt>
                  <c:pt idx="1">
                    <c:v>+2.6%</c:v>
                  </c:pt>
                  <c:pt idx="2">
                    <c:v>+3.5%</c:v>
                  </c:pt>
                  <c:pt idx="3">
                    <c:v> -4.6%</c:v>
                  </c:pt>
                  <c:pt idx="4">
                    <c:v> -18.3%</c:v>
                  </c:pt>
                </c15:dlblRangeCache>
              </c15:datalabelsRange>
            </c:ext>
            <c:ext xmlns:c16="http://schemas.microsoft.com/office/drawing/2014/chart" uri="{C3380CC4-5D6E-409C-BE32-E72D297353CC}">
              <c16:uniqueId val="{0000001A-4CE5-4D60-AE77-0A1287290F2E}"/>
            </c:ext>
          </c:extLst>
        </c:ser>
        <c:ser>
          <c:idx val="7"/>
          <c:order val="7"/>
          <c:tx>
            <c:strRef>
              <c:f>'Arts and Entertainment'!$K$13</c:f>
              <c:strCache>
                <c:ptCount val="1"/>
                <c:pt idx="0">
                  <c:v>Share</c:v>
                </c:pt>
              </c:strCache>
            </c:strRef>
          </c:tx>
          <c:spPr>
            <a:ln w="25400" cap="rnd">
              <a:noFill/>
              <a:round/>
            </a:ln>
            <a:effectLst/>
          </c:spPr>
          <c:marker>
            <c:symbol val="none"/>
          </c:marker>
          <c:dLbls>
            <c:dLbl>
              <c:idx val="0"/>
              <c:tx>
                <c:rich>
                  <a:bodyPr/>
                  <a:lstStyle/>
                  <a:p>
                    <a:fld id="{DB0CE240-66F2-453F-BDAB-50B2C18230F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4CE5-4D60-AE77-0A1287290F2E}"/>
                </c:ext>
              </c:extLst>
            </c:dLbl>
            <c:dLbl>
              <c:idx val="1"/>
              <c:tx>
                <c:rich>
                  <a:bodyPr/>
                  <a:lstStyle/>
                  <a:p>
                    <a:fld id="{AE071CEB-30A0-4370-B7DE-C99C1962797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4CE5-4D60-AE77-0A1287290F2E}"/>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'Arts and Entertainment'!$J$14:$J$15</c:f>
              <c:numCache>
                <c:formatCode>General</c:formatCode>
                <c:ptCount val="2"/>
                <c:pt idx="0">
                  <c:v>1</c:v>
                </c:pt>
                <c:pt idx="1">
                  <c:v>2</c:v>
                </c:pt>
              </c:numCache>
            </c:numRef>
          </c:xVal>
          <c:yVal>
            <c:numRef>
              <c:f>'Arts and Entertainment'!$K$14:$K$15</c:f>
              <c:numCache>
                <c:formatCode>0%</c:formatCode>
                <c:ptCount val="2"/>
                <c:pt idx="0">
                  <c:v>1</c:v>
                </c:pt>
                <c:pt idx="1">
                  <c:v>1</c:v>
                </c:pt>
              </c:numCache>
            </c:numRef>
          </c:yVal>
          <c:smooth val="0"/>
          <c:extLst>
            <c:ext xmlns:c15="http://schemas.microsoft.com/office/drawing/2012/chart" uri="{02D57815-91ED-43cb-92C2-25804820EDAC}">
              <c15:datalabelsRange>
                <c15:f>'Arts and Entertainment'!$L$14:$L$15</c15:f>
                <c15:dlblRangeCache>
                  <c:ptCount val="2"/>
                  <c:pt idx="0">
                    <c:v> 1,739 </c:v>
                  </c:pt>
                  <c:pt idx="1">
                    <c:v> 1,679 </c:v>
                  </c:pt>
                </c15:dlblRangeCache>
              </c15:datalabelsRange>
            </c:ext>
            <c:ext xmlns:c16="http://schemas.microsoft.com/office/drawing/2014/chart" uri="{C3380CC4-5D6E-409C-BE32-E72D297353CC}">
              <c16:uniqueId val="{0000001D-4CE5-4D60-AE77-0A1287290F2E}"/>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a:effectLst/>
              </a:rPr>
              <a:t>Top 5 </a:t>
            </a:r>
            <a:r>
              <a:rPr lang="en-US" sz="1100" b="0" i="0" u="none" strike="noStrike" baseline="0" dirty="0" smtClean="0">
                <a:effectLst/>
              </a:rPr>
              <a:t>Industry Groups </a:t>
            </a:r>
            <a:r>
              <a:rPr lang="en-US" sz="1100" b="0" i="0" u="none" strike="noStrike" baseline="0" dirty="0">
                <a:effectLst/>
              </a:rPr>
              <a:t>by </a:t>
            </a:r>
            <a:r>
              <a:rPr lang="en-US" sz="1100" dirty="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Hospitality!$Q$18:$Q$23</c:f>
              <c:strCache>
                <c:ptCount val="6"/>
                <c:pt idx="0">
                  <c:v>Hospitality and Management Total</c:v>
                </c:pt>
                <c:pt idx="1">
                  <c:v>Restaurants and other eating places</c:v>
                </c:pt>
                <c:pt idx="2">
                  <c:v>Traveler accommodation</c:v>
                </c:pt>
                <c:pt idx="3">
                  <c:v>Drinking places, alcoholic beverages</c:v>
                </c:pt>
                <c:pt idx="4">
                  <c:v>Special food services</c:v>
                </c:pt>
                <c:pt idx="5">
                  <c:v>Management of companies and enterprises</c:v>
                </c:pt>
              </c:strCache>
            </c:strRef>
          </c:cat>
          <c:val>
            <c:numRef>
              <c:f>Hospitality!$R$18:$R$23</c:f>
              <c:numCache>
                <c:formatCode>#,##0</c:formatCode>
                <c:ptCount val="6"/>
                <c:pt idx="0">
                  <c:v>497</c:v>
                </c:pt>
                <c:pt idx="1">
                  <c:v>351</c:v>
                </c:pt>
                <c:pt idx="2">
                  <c:v>85</c:v>
                </c:pt>
                <c:pt idx="3">
                  <c:v>25</c:v>
                </c:pt>
                <c:pt idx="4">
                  <c:v>21</c:v>
                </c:pt>
                <c:pt idx="5">
                  <c:v>18</c:v>
                </c:pt>
              </c:numCache>
            </c:numRef>
          </c:val>
          <c:extLst>
            <c:ext xmlns:c16="http://schemas.microsoft.com/office/drawing/2014/chart" uri="{C3380CC4-5D6E-409C-BE32-E72D297353CC}">
              <c16:uniqueId val="{00000000-86F6-4DD0-A899-2F3793F94CD7}"/>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Hospitality!$Q$18:$Q$23</c:f>
              <c:strCache>
                <c:ptCount val="6"/>
                <c:pt idx="0">
                  <c:v>Hospitality and Management Total</c:v>
                </c:pt>
                <c:pt idx="1">
                  <c:v>Restaurants and other eating places</c:v>
                </c:pt>
                <c:pt idx="2">
                  <c:v>Traveler accommodation</c:v>
                </c:pt>
                <c:pt idx="3">
                  <c:v>Drinking places, alcoholic beverages</c:v>
                </c:pt>
                <c:pt idx="4">
                  <c:v>Special food services</c:v>
                </c:pt>
                <c:pt idx="5">
                  <c:v>Management of companies and enterprises</c:v>
                </c:pt>
              </c:strCache>
            </c:strRef>
          </c:cat>
          <c:val>
            <c:numRef>
              <c:f>Hospitality!$S$18:$S$23</c:f>
              <c:numCache>
                <c:formatCode>#,##0</c:formatCode>
                <c:ptCount val="6"/>
                <c:pt idx="0">
                  <c:v>472</c:v>
                </c:pt>
                <c:pt idx="1">
                  <c:v>325</c:v>
                </c:pt>
                <c:pt idx="2">
                  <c:v>85</c:v>
                </c:pt>
                <c:pt idx="3">
                  <c:v>25</c:v>
                </c:pt>
                <c:pt idx="4">
                  <c:v>21</c:v>
                </c:pt>
                <c:pt idx="5">
                  <c:v>16</c:v>
                </c:pt>
              </c:numCache>
            </c:numRef>
          </c:val>
          <c:extLst>
            <c:ext xmlns:c16="http://schemas.microsoft.com/office/drawing/2014/chart" uri="{C3380CC4-5D6E-409C-BE32-E72D297353CC}">
              <c16:uniqueId val="{00000001-86F6-4DD0-A899-2F3793F94CD7}"/>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'Arts and Entertainment'!$J$13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 and Entertainment'!$L$12</c:f>
              <c:strCache>
                <c:ptCount val="1"/>
                <c:pt idx="0">
                  <c:v>2018</c:v>
                </c:pt>
              </c:strCache>
            </c:strRef>
          </c:cat>
          <c:val>
            <c:numRef>
              <c:f>'Arts and Entertainment'!$L$13</c:f>
              <c:numCache>
                <c:formatCode>#,##0</c:formatCode>
                <c:ptCount val="1"/>
                <c:pt idx="0">
                  <c:v>862</c:v>
                </c:pt>
              </c:numCache>
            </c:numRef>
          </c:val>
          <c:extLst>
            <c:ext xmlns:c16="http://schemas.microsoft.com/office/drawing/2014/chart" uri="{C3380CC4-5D6E-409C-BE32-E72D297353CC}">
              <c16:uniqueId val="{00000000-217A-4995-AA91-0DC247E4E5DD}"/>
            </c:ext>
          </c:extLst>
        </c:ser>
        <c:ser>
          <c:idx val="1"/>
          <c:order val="1"/>
          <c:tx>
            <c:strRef>
              <c:f>'Arts and Entertainment'!$J$14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 and Entertainment'!$L$12</c:f>
              <c:strCache>
                <c:ptCount val="1"/>
                <c:pt idx="0">
                  <c:v>2018</c:v>
                </c:pt>
              </c:strCache>
            </c:strRef>
          </c:cat>
          <c:val>
            <c:numRef>
              <c:f>'Arts and Entertainment'!$L$14</c:f>
              <c:numCache>
                <c:formatCode>#,##0</c:formatCode>
                <c:ptCount val="1"/>
                <c:pt idx="0">
                  <c:v>816</c:v>
                </c:pt>
              </c:numCache>
            </c:numRef>
          </c:val>
          <c:extLst>
            <c:ext xmlns:c16="http://schemas.microsoft.com/office/drawing/2014/chart" uri="{C3380CC4-5D6E-409C-BE32-E72D297353CC}">
              <c16:uniqueId val="{00000001-217A-4995-AA91-0DC247E4E5DD}"/>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'Arts and Entertainment'!$M$12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DD2-4D75-8B2D-76B71F649172}"/>
              </c:ext>
            </c:extLst>
          </c:dPt>
          <c:dLbls>
            <c:dLbl>
              <c:idx val="0"/>
              <c:tx>
                <c:rich>
                  <a:bodyPr/>
                  <a:lstStyle/>
                  <a:p>
                    <a:fld id="{FF021B3E-3CD1-424F-A959-4A152E60A8D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DD2-4D75-8B2D-76B71F649172}"/>
                </c:ext>
              </c:extLst>
            </c:dLbl>
            <c:dLbl>
              <c:idx val="1"/>
              <c:tx>
                <c:rich>
                  <a:bodyPr/>
                  <a:lstStyle/>
                  <a:p>
                    <a:fld id="{CF7553E4-CB5F-4AD5-BAF6-D2FC78D6C21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DD2-4D75-8B2D-76B71F64917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'Arts and Entertainment'!$J$13:$J$14</c:f>
              <c:strCache>
                <c:ptCount val="2"/>
                <c:pt idx="0">
                  <c:v>Male</c:v>
                </c:pt>
                <c:pt idx="1">
                  <c:v>Female</c:v>
                </c:pt>
              </c:strCache>
            </c:strRef>
          </c:cat>
          <c:val>
            <c:numRef>
              <c:f>'Arts and Entertainment'!$M$13:$M$14</c:f>
              <c:numCache>
                <c:formatCode>\+#,##0;\-#,##0;\ #,##0</c:formatCode>
                <c:ptCount val="2"/>
                <c:pt idx="0">
                  <c:v>-52</c:v>
                </c:pt>
                <c:pt idx="1">
                  <c:v>-8</c:v>
                </c:pt>
              </c:numCache>
            </c:numRef>
          </c:val>
          <c:extLst>
            <c:ext xmlns:c15="http://schemas.microsoft.com/office/drawing/2012/chart" uri="{02D57815-91ED-43cb-92C2-25804820EDAC}">
              <c15:datalabelsRange>
                <c15:f>'Arts and Entertainment'!$N$13:$N$14</c15:f>
                <c15:dlblRangeCache>
                  <c:ptCount val="2"/>
                  <c:pt idx="0">
                    <c:v> -6%</c:v>
                  </c:pt>
                  <c:pt idx="1">
                    <c:v> -1%</c:v>
                  </c:pt>
                </c15:dlblRangeCache>
              </c15:datalabelsRange>
            </c:ext>
            <c:ext xmlns:c16="http://schemas.microsoft.com/office/drawing/2014/chart" uri="{C3380CC4-5D6E-409C-BE32-E72D297353CC}">
              <c16:uniqueId val="{00000003-7DD2-4D75-8B2D-76B71F649172}"/>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'Arts and Entertainment'!$N$3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C4E-4F2F-91BA-053DA17BE3F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BC4E-4F2F-91BA-053DA17BE3F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BC4E-4F2F-91BA-053DA17BE3F9}"/>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2B810D88-15F5-4042-8386-34F3FD095CEC}"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C4E-4F2F-91BA-053DA17BE3F9}"/>
                </c:ext>
              </c:extLst>
            </c:dLbl>
            <c:dLbl>
              <c:idx val="1"/>
              <c:tx>
                <c:rich>
                  <a:bodyPr/>
                  <a:lstStyle/>
                  <a:p>
                    <a:fld id="{233289E4-3B00-40C8-8D63-A0DC219AC2F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C4E-4F2F-91BA-053DA17BE3F9}"/>
                </c:ext>
              </c:extLst>
            </c:dLbl>
            <c:dLbl>
              <c:idx val="2"/>
              <c:tx>
                <c:rich>
                  <a:bodyPr/>
                  <a:lstStyle/>
                  <a:p>
                    <a:fld id="{EF7B3FDD-E5B9-4D0A-8F94-503520273F6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C4E-4F2F-91BA-053DA17BE3F9}"/>
                </c:ext>
              </c:extLst>
            </c:dLbl>
            <c:dLbl>
              <c:idx val="3"/>
              <c:tx>
                <c:rich>
                  <a:bodyPr/>
                  <a:lstStyle/>
                  <a:p>
                    <a:fld id="{7430D986-54C8-420A-ABAD-C0D58F83FF2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C4E-4F2F-91BA-053DA17BE3F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'Arts and Entertainment'!$K$4:$K$7</c:f>
              <c:strCache>
                <c:ptCount val="4"/>
                <c:pt idx="0">
                  <c:v>White</c:v>
                </c:pt>
                <c:pt idx="1">
                  <c:v>Black or African American</c:v>
                </c:pt>
                <c:pt idx="2">
                  <c:v>Asian</c:v>
                </c:pt>
                <c:pt idx="3">
                  <c:v>Other</c:v>
                </c:pt>
              </c:strCache>
            </c:strRef>
          </c:cat>
          <c:val>
            <c:numRef>
              <c:f>'Arts and Entertainment'!$N$4:$N$7</c:f>
              <c:numCache>
                <c:formatCode>\+#,##0;\-#,##0;\ #,##0</c:formatCode>
                <c:ptCount val="4"/>
                <c:pt idx="0">
                  <c:v>-74</c:v>
                </c:pt>
                <c:pt idx="1">
                  <c:v>0</c:v>
                </c:pt>
                <c:pt idx="2">
                  <c:v>6</c:v>
                </c:pt>
                <c:pt idx="3">
                  <c:v>9</c:v>
                </c:pt>
              </c:numCache>
            </c:numRef>
          </c:val>
          <c:extLst>
            <c:ext xmlns:c15="http://schemas.microsoft.com/office/drawing/2012/chart" uri="{02D57815-91ED-43cb-92C2-25804820EDAC}">
              <c15:datalabelsRange>
                <c15:f>'Arts and Entertainment'!$O$4:$O$7</c15:f>
                <c15:dlblRangeCache>
                  <c:ptCount val="4"/>
                  <c:pt idx="0">
                    <c:v> -4%</c:v>
                  </c:pt>
                  <c:pt idx="1">
                    <c:v> 0%</c:v>
                  </c:pt>
                  <c:pt idx="2">
                    <c:v>+32%</c:v>
                  </c:pt>
                  <c:pt idx="3">
                    <c:v>+39%</c:v>
                  </c:pt>
                </c15:dlblRangeCache>
              </c15:datalabelsRange>
            </c:ext>
            <c:ext xmlns:c16="http://schemas.microsoft.com/office/drawing/2014/chart" uri="{C3380CC4-5D6E-409C-BE32-E72D297353CC}">
              <c16:uniqueId val="{00000007-BC4E-4F2F-91BA-053DA17BE3F9}"/>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'Arts and Entertainment'!$N$9</c:f>
              <c:strCache>
                <c:ptCount val="1"/>
                <c:pt idx="0">
                  <c:v>Change</c:v>
                </c:pt>
              </c:strCache>
            </c:strRef>
          </c:tx>
          <c:spPr>
            <a:solidFill>
              <a:schemeClr val="accent5"/>
            </a:solidFill>
            <a:ln>
              <a:noFill/>
            </a:ln>
            <a:effectLst/>
          </c:spPr>
          <c:invertIfNegative val="0"/>
          <c:dLbls>
            <c:dLbl>
              <c:idx val="0"/>
              <c:tx>
                <c:rich>
                  <a:bodyPr/>
                  <a:lstStyle/>
                  <a:p>
                    <a:fld id="{A5A6C0C9-79CC-44FE-974E-B8E9D759E15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218-475A-B93D-EDE7CA9F7DEB}"/>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7ABC5BB6-0775-49A3-BE6F-220BDEC853A5}"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218-475A-B93D-EDE7CA9F7DE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'Arts and Entertainment'!$K$10:$K$11</c:f>
              <c:strCache>
                <c:ptCount val="2"/>
                <c:pt idx="0">
                  <c:v>Hispanic or Latino</c:v>
                </c:pt>
                <c:pt idx="1">
                  <c:v>Not Hispanic or Latino</c:v>
                </c:pt>
              </c:strCache>
            </c:strRef>
          </c:cat>
          <c:val>
            <c:numRef>
              <c:f>'Arts and Entertainment'!$N$10:$N$11</c:f>
              <c:numCache>
                <c:formatCode>\+#,##0;\-#,##0;\ #,##0</c:formatCode>
                <c:ptCount val="2"/>
                <c:pt idx="0">
                  <c:v>2</c:v>
                </c:pt>
                <c:pt idx="1">
                  <c:v>-61</c:v>
                </c:pt>
              </c:numCache>
            </c:numRef>
          </c:val>
          <c:extLst>
            <c:ext xmlns:c15="http://schemas.microsoft.com/office/drawing/2012/chart" uri="{02D57815-91ED-43cb-92C2-25804820EDAC}">
              <c15:datalabelsRange>
                <c15:f>'Arts and Entertainment'!$O$10:$O$11</c15:f>
                <c15:dlblRangeCache>
                  <c:ptCount val="2"/>
                  <c:pt idx="0">
                    <c:v>+5%</c:v>
                  </c:pt>
                  <c:pt idx="1">
                    <c:v> -4%</c:v>
                  </c:pt>
                </c15:dlblRangeCache>
              </c15:datalabelsRange>
            </c:ext>
            <c:ext xmlns:c16="http://schemas.microsoft.com/office/drawing/2014/chart" uri="{C3380CC4-5D6E-409C-BE32-E72D297353CC}">
              <c16:uniqueId val="{00000002-E218-475A-B93D-EDE7CA9F7DEB}"/>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'Arts and Entertainment'!$L$9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'Arts and Entertainment'!$K$10:$K$11</c15:sqref>
                        </c15:formulaRef>
                      </c:ext>
                    </c:extLst>
                    <c:strCache>
                      <c:ptCount val="2"/>
                      <c:pt idx="0">
                        <c:v>Hispanic or Latino</c:v>
                      </c:pt>
                      <c:pt idx="1">
                        <c:v>Not Hispanic or Latino</c:v>
                      </c:pt>
                    </c:strCache>
                  </c:strRef>
                </c:cat>
                <c:val>
                  <c:numRef>
                    <c:extLst>
                      <c:ext uri="{02D57815-91ED-43cb-92C2-25804820EDAC}">
                        <c15:formulaRef>
                          <c15:sqref>'Arts and Entertainment'!$L$10:$L$11</c15:sqref>
                        </c15:formulaRef>
                      </c:ext>
                    </c:extLst>
                    <c:numCache>
                      <c:formatCode>_(* #,##0_);_(* \(#,##0\);_(* "-"??_);_(@_)</c:formatCode>
                      <c:ptCount val="2"/>
                      <c:pt idx="0">
                        <c:v>44</c:v>
                      </c:pt>
                      <c:pt idx="1">
                        <c:v>1694</c:v>
                      </c:pt>
                    </c:numCache>
                  </c:numRef>
                </c:val>
                <c:extLst>
                  <c:ext xmlns:c16="http://schemas.microsoft.com/office/drawing/2014/chart" uri="{C3380CC4-5D6E-409C-BE32-E72D297353CC}">
                    <c16:uniqueId val="{00000003-E218-475A-B93D-EDE7CA9F7DE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'Arts and Entertainment'!$M$9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'Arts and Entertainment'!$K$10:$K$11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'Arts and Entertainment'!$M$10:$M$11</c15:sqref>
                        </c15:formulaRef>
                      </c:ext>
                    </c:extLst>
                    <c:numCache>
                      <c:formatCode>_(* #,##0_);_(* \(#,##0\);_(* "-"??_);_(@_)</c:formatCode>
                      <c:ptCount val="2"/>
                      <c:pt idx="0">
                        <c:v>46</c:v>
                      </c:pt>
                      <c:pt idx="1">
                        <c:v>1633</c:v>
                      </c:pt>
                    </c:numCache>
                  </c:numRef>
                </c:val>
                <c:extLst xmlns:c15="http://schemas.microsoft.com/office/drawing/2012/chart">
                  <c:ext xmlns:c16="http://schemas.microsoft.com/office/drawing/2014/chart" uri="{C3380CC4-5D6E-409C-BE32-E72D297353CC}">
                    <c16:uniqueId val="{00000004-E218-475A-B93D-EDE7CA9F7DEB}"/>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'Arts and Entertainment'!$K$4</c:f>
              <c:strCache>
                <c:ptCount val="1"/>
                <c:pt idx="0">
                  <c:v>White</c:v>
                </c:pt>
              </c:strCache>
            </c:strRef>
          </c:tx>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 and Entertainment'!$M$3</c:f>
              <c:strCache>
                <c:ptCount val="1"/>
                <c:pt idx="0">
                  <c:v>2018</c:v>
                </c:pt>
              </c:strCache>
            </c:strRef>
          </c:cat>
          <c:val>
            <c:numRef>
              <c:f>'Arts and Entertainment'!$M$4</c:f>
              <c:numCache>
                <c:formatCode>_(* #,##0_);_(* \(#,##0\);_(* "-"??_);_(@_)</c:formatCode>
                <c:ptCount val="1"/>
                <c:pt idx="0">
                  <c:v>1596</c:v>
                </c:pt>
              </c:numCache>
            </c:numRef>
          </c:val>
          <c:extLst>
            <c:ext xmlns:c16="http://schemas.microsoft.com/office/drawing/2014/chart" uri="{C3380CC4-5D6E-409C-BE32-E72D297353CC}">
              <c16:uniqueId val="{00000000-79AC-4D09-9811-B0D3C0E3CB1E}"/>
            </c:ext>
          </c:extLst>
        </c:ser>
        <c:ser>
          <c:idx val="1"/>
          <c:order val="1"/>
          <c:tx>
            <c:strRef>
              <c:f>'Arts and Entertainment'!$K$5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 and Entertainment'!$M$3</c:f>
              <c:strCache>
                <c:ptCount val="1"/>
                <c:pt idx="0">
                  <c:v>2018</c:v>
                </c:pt>
              </c:strCache>
            </c:strRef>
          </c:cat>
          <c:val>
            <c:numRef>
              <c:f>'Arts and Entertainment'!$M$5</c:f>
              <c:numCache>
                <c:formatCode>_(* #,##0_);_(* \(#,##0\);_(* "-"??_);_(@_)</c:formatCode>
                <c:ptCount val="1"/>
                <c:pt idx="0">
                  <c:v>24</c:v>
                </c:pt>
              </c:numCache>
            </c:numRef>
          </c:val>
          <c:extLst>
            <c:ext xmlns:c16="http://schemas.microsoft.com/office/drawing/2014/chart" uri="{C3380CC4-5D6E-409C-BE32-E72D297353CC}">
              <c16:uniqueId val="{00000001-79AC-4D09-9811-B0D3C0E3CB1E}"/>
            </c:ext>
          </c:extLst>
        </c:ser>
        <c:ser>
          <c:idx val="2"/>
          <c:order val="2"/>
          <c:tx>
            <c:strRef>
              <c:f>'Arts and Entertainment'!$K$6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 and Entertainment'!$M$3</c:f>
              <c:strCache>
                <c:ptCount val="1"/>
                <c:pt idx="0">
                  <c:v>2018</c:v>
                </c:pt>
              </c:strCache>
            </c:strRef>
          </c:cat>
          <c:val>
            <c:numRef>
              <c:f>'Arts and Entertainment'!$M$6</c:f>
              <c:numCache>
                <c:formatCode>_(* #,##0_);_(* \(#,##0\);_(* "-"??_);_(@_)</c:formatCode>
                <c:ptCount val="1"/>
                <c:pt idx="0">
                  <c:v>25</c:v>
                </c:pt>
              </c:numCache>
            </c:numRef>
          </c:val>
          <c:extLst>
            <c:ext xmlns:c16="http://schemas.microsoft.com/office/drawing/2014/chart" uri="{C3380CC4-5D6E-409C-BE32-E72D297353CC}">
              <c16:uniqueId val="{00000002-79AC-4D09-9811-B0D3C0E3CB1E}"/>
            </c:ext>
          </c:extLst>
        </c:ser>
        <c:ser>
          <c:idx val="3"/>
          <c:order val="3"/>
          <c:tx>
            <c:strRef>
              <c:f>'Arts and Entertainment'!$K$7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'Arts and Entertainment'!$M$3</c:f>
              <c:strCache>
                <c:ptCount val="1"/>
                <c:pt idx="0">
                  <c:v>2018</c:v>
                </c:pt>
              </c:strCache>
            </c:strRef>
          </c:cat>
          <c:val>
            <c:numRef>
              <c:f>'Arts and Entertainment'!$M$7</c:f>
              <c:numCache>
                <c:formatCode>_(* #,##0_);_(* \(#,##0\);_(* "-"??_);_(@_)</c:formatCode>
                <c:ptCount val="1"/>
                <c:pt idx="0">
                  <c:v>32</c:v>
                </c:pt>
              </c:numCache>
            </c:numRef>
          </c:val>
          <c:extLst>
            <c:ext xmlns:c16="http://schemas.microsoft.com/office/drawing/2014/chart" uri="{C3380CC4-5D6E-409C-BE32-E72D297353CC}">
              <c16:uniqueId val="{00000003-79AC-4D09-9811-B0D3C0E3CB1E}"/>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 Groups by </a:t>
            </a:r>
            <a:r>
              <a:rPr lang="en-US" sz="110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Finance!$Q$18:$Q$23</c:f>
              <c:strCache>
                <c:ptCount val="6"/>
                <c:pt idx="0">
                  <c:v>Finance and Insurance Total</c:v>
                </c:pt>
                <c:pt idx="1">
                  <c:v>Depository credit intermediation</c:v>
                </c:pt>
                <c:pt idx="2">
                  <c:v>Insurance agencies and brokerages</c:v>
                </c:pt>
                <c:pt idx="3">
                  <c:v>Other financial investment activities</c:v>
                </c:pt>
                <c:pt idx="4">
                  <c:v>Securities and commodity contracts brokerage</c:v>
                </c:pt>
                <c:pt idx="5">
                  <c:v>Nondepository credit intermediation</c:v>
                </c:pt>
              </c:strCache>
            </c:strRef>
          </c:cat>
          <c:val>
            <c:numRef>
              <c:f>Finance!$R$18:$R$23</c:f>
              <c:numCache>
                <c:formatCode>#,##0</c:formatCode>
                <c:ptCount val="6"/>
                <c:pt idx="0">
                  <c:v>158</c:v>
                </c:pt>
                <c:pt idx="1">
                  <c:v>68</c:v>
                </c:pt>
                <c:pt idx="2">
                  <c:v>44</c:v>
                </c:pt>
                <c:pt idx="3">
                  <c:v>25</c:v>
                </c:pt>
                <c:pt idx="4">
                  <c:v>12</c:v>
                </c:pt>
                <c:pt idx="5">
                  <c:v>5</c:v>
                </c:pt>
              </c:numCache>
            </c:numRef>
          </c:val>
          <c:extLst>
            <c:ext xmlns:c16="http://schemas.microsoft.com/office/drawing/2014/chart" uri="{C3380CC4-5D6E-409C-BE32-E72D297353CC}">
              <c16:uniqueId val="{00000000-AA8D-4158-9E8D-94B2EEB096BB}"/>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Finance!$Q$18:$Q$23</c:f>
              <c:strCache>
                <c:ptCount val="6"/>
                <c:pt idx="0">
                  <c:v>Finance and Insurance Total</c:v>
                </c:pt>
                <c:pt idx="1">
                  <c:v>Depository credit intermediation</c:v>
                </c:pt>
                <c:pt idx="2">
                  <c:v>Insurance agencies and brokerages</c:v>
                </c:pt>
                <c:pt idx="3">
                  <c:v>Other financial investment activities</c:v>
                </c:pt>
                <c:pt idx="4">
                  <c:v>Securities and commodity contracts brokerage</c:v>
                </c:pt>
                <c:pt idx="5">
                  <c:v>Nondepository credit intermediation</c:v>
                </c:pt>
              </c:strCache>
            </c:strRef>
          </c:cat>
          <c:val>
            <c:numRef>
              <c:f>Finance!$S$18:$S$23</c:f>
              <c:numCache>
                <c:formatCode>#,##0</c:formatCode>
                <c:ptCount val="6"/>
                <c:pt idx="0">
                  <c:v>158</c:v>
                </c:pt>
                <c:pt idx="1">
                  <c:v>67</c:v>
                </c:pt>
                <c:pt idx="2">
                  <c:v>45</c:v>
                </c:pt>
                <c:pt idx="3">
                  <c:v>25</c:v>
                </c:pt>
                <c:pt idx="4">
                  <c:v>14</c:v>
                </c:pt>
              </c:numCache>
            </c:numRef>
          </c:val>
          <c:extLst>
            <c:ext xmlns:c16="http://schemas.microsoft.com/office/drawing/2014/chart" uri="{C3380CC4-5D6E-409C-BE32-E72D297353CC}">
              <c16:uniqueId val="{00000001-AA8D-4158-9E8D-94B2EEB096BB}"/>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'Finance and Insurance'!$B$32</c:f>
              <c:strCache>
                <c:ptCount val="1"/>
                <c:pt idx="0">
                  <c:v>Less than high school</c:v>
                </c:pt>
              </c:strCache>
            </c:strRef>
          </c:tx>
          <c:spPr>
            <a:solidFill>
              <a:schemeClr val="accent1"/>
            </a:solidFill>
            <a:ln>
              <a:noFill/>
            </a:ln>
            <a:effectLst/>
          </c:spPr>
          <c:invertIfNegative val="0"/>
          <c:dLbls>
            <c:dLbl>
              <c:idx val="0"/>
              <c:tx>
                <c:rich>
                  <a:bodyPr/>
                  <a:lstStyle/>
                  <a:p>
                    <a:fld id="{96CD729B-FD24-4F94-8464-822A5D7A2AAB}" type="CELLRANGE">
                      <a:rPr lang="en-US"/>
                      <a:pPr/>
                      <a:t>[CELLRANGE]</a:t>
                    </a:fld>
                    <a:r>
                      <a:rPr lang="en-US" baseline="0"/>
                      <a:t>, </a:t>
                    </a:r>
                    <a:fld id="{25F2BB85-7110-4C01-BC3F-CCD08F2BD90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06D-4D30-B9CF-9145BCE79E56}"/>
                </c:ext>
              </c:extLst>
            </c:dLbl>
            <c:dLbl>
              <c:idx val="1"/>
              <c:tx>
                <c:rich>
                  <a:bodyPr/>
                  <a:lstStyle/>
                  <a:p>
                    <a:fld id="{AEEF6A68-5997-463C-8082-72599FF5D1E6}" type="CELLRANGE">
                      <a:rPr lang="en-US"/>
                      <a:pPr/>
                      <a:t>[CELLRANGE]</a:t>
                    </a:fld>
                    <a:r>
                      <a:rPr lang="en-US" baseline="0"/>
                      <a:t>, </a:t>
                    </a:r>
                    <a:fld id="{F25E2F81-D106-4D98-90FA-DD1665BADE0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06D-4D30-B9CF-9145BCE79E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Insurance'!$C$32:$D$32</c:f>
              <c:numCache>
                <c:formatCode>#,##0</c:formatCode>
                <c:ptCount val="2"/>
                <c:pt idx="0">
                  <c:v>92</c:v>
                </c:pt>
                <c:pt idx="1">
                  <c:v>103</c:v>
                </c:pt>
              </c:numCache>
            </c:numRef>
          </c:val>
          <c:extLst>
            <c:ext xmlns:c15="http://schemas.microsoft.com/office/drawing/2012/chart" uri="{02D57815-91ED-43cb-92C2-25804820EDAC}">
              <c15:datalabelsRange>
                <c15:f>'Finance and Insurance'!$E$32:$F$32</c15:f>
                <c15:dlblRangeCache>
                  <c:ptCount val="2"/>
                  <c:pt idx="0">
                    <c:v>4%</c:v>
                  </c:pt>
                  <c:pt idx="1">
                    <c:v>5%</c:v>
                  </c:pt>
                </c15:dlblRangeCache>
              </c15:datalabelsRange>
            </c:ext>
            <c:ext xmlns:c16="http://schemas.microsoft.com/office/drawing/2014/chart" uri="{C3380CC4-5D6E-409C-BE32-E72D297353CC}">
              <c16:uniqueId val="{00000002-B06D-4D30-B9CF-9145BCE79E56}"/>
            </c:ext>
          </c:extLst>
        </c:ser>
        <c:ser>
          <c:idx val="1"/>
          <c:order val="1"/>
          <c:tx>
            <c:strRef>
              <c:f>'Finance and Insurance'!$B$33</c:f>
              <c:strCache>
                <c:ptCount val="1"/>
                <c:pt idx="0">
                  <c:v>High school or equivalent, no college</c:v>
                </c:pt>
              </c:strCache>
            </c:strRef>
          </c:tx>
          <c:spPr>
            <a:solidFill>
              <a:schemeClr val="accent2"/>
            </a:solidFill>
            <a:ln>
              <a:noFill/>
            </a:ln>
            <a:effectLst/>
          </c:spPr>
          <c:invertIfNegative val="0"/>
          <c:dLbls>
            <c:dLbl>
              <c:idx val="0"/>
              <c:tx>
                <c:rich>
                  <a:bodyPr/>
                  <a:lstStyle/>
                  <a:p>
                    <a:fld id="{C2A670B5-1DD7-4E75-A4FE-614EA761A5D9}" type="CELLRANGE">
                      <a:rPr lang="en-US"/>
                      <a:pPr/>
                      <a:t>[CELLRANGE]</a:t>
                    </a:fld>
                    <a:r>
                      <a:rPr lang="en-US" baseline="0"/>
                      <a:t>, </a:t>
                    </a:r>
                    <a:fld id="{E4A75EE0-48C7-4D6A-B94E-D966F01E8CC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06D-4D30-B9CF-9145BCE79E56}"/>
                </c:ext>
              </c:extLst>
            </c:dLbl>
            <c:dLbl>
              <c:idx val="1"/>
              <c:tx>
                <c:rich>
                  <a:bodyPr/>
                  <a:lstStyle/>
                  <a:p>
                    <a:fld id="{CF4EC845-B1CD-4DDB-B625-0014D91DEC0D}" type="CELLRANGE">
                      <a:rPr lang="en-US"/>
                      <a:pPr/>
                      <a:t>[CELLRANGE]</a:t>
                    </a:fld>
                    <a:r>
                      <a:rPr lang="en-US" baseline="0"/>
                      <a:t>, </a:t>
                    </a:r>
                    <a:fld id="{60ADF14C-BFF1-4466-B6DD-6EE1E4E2AB1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06D-4D30-B9CF-9145BCE79E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Insurance'!$C$33:$D$33</c:f>
              <c:numCache>
                <c:formatCode>#,##0</c:formatCode>
                <c:ptCount val="2"/>
                <c:pt idx="0">
                  <c:v>440</c:v>
                </c:pt>
                <c:pt idx="1">
                  <c:v>409</c:v>
                </c:pt>
              </c:numCache>
            </c:numRef>
          </c:val>
          <c:extLst>
            <c:ext xmlns:c15="http://schemas.microsoft.com/office/drawing/2012/chart" uri="{02D57815-91ED-43cb-92C2-25804820EDAC}">
              <c15:datalabelsRange>
                <c15:f>'Finance and Insurance'!$E$33:$F$33</c15:f>
                <c15:dlblRangeCache>
                  <c:ptCount val="2"/>
                  <c:pt idx="0">
                    <c:v>21%</c:v>
                  </c:pt>
                  <c:pt idx="1">
                    <c:v>21%</c:v>
                  </c:pt>
                </c15:dlblRangeCache>
              </c15:datalabelsRange>
            </c:ext>
            <c:ext xmlns:c16="http://schemas.microsoft.com/office/drawing/2014/chart" uri="{C3380CC4-5D6E-409C-BE32-E72D297353CC}">
              <c16:uniqueId val="{00000005-B06D-4D30-B9CF-9145BCE79E56}"/>
            </c:ext>
          </c:extLst>
        </c:ser>
        <c:ser>
          <c:idx val="2"/>
          <c:order val="2"/>
          <c:tx>
            <c:strRef>
              <c:f>'Finance and Insurance'!$B$34</c:f>
              <c:strCache>
                <c:ptCount val="1"/>
                <c:pt idx="0">
                  <c:v>Some college or Associate degree</c:v>
                </c:pt>
              </c:strCache>
            </c:strRef>
          </c:tx>
          <c:spPr>
            <a:solidFill>
              <a:schemeClr val="accent3"/>
            </a:solidFill>
            <a:ln>
              <a:noFill/>
            </a:ln>
            <a:effectLst/>
          </c:spPr>
          <c:invertIfNegative val="0"/>
          <c:dLbls>
            <c:dLbl>
              <c:idx val="0"/>
              <c:tx>
                <c:rich>
                  <a:bodyPr/>
                  <a:lstStyle/>
                  <a:p>
                    <a:fld id="{46AF3C4E-D884-4C7D-9E4D-902F43A6862C}" type="CELLRANGE">
                      <a:rPr lang="en-US"/>
                      <a:pPr/>
                      <a:t>[CELLRANGE]</a:t>
                    </a:fld>
                    <a:r>
                      <a:rPr lang="en-US" baseline="0"/>
                      <a:t>, </a:t>
                    </a:r>
                    <a:fld id="{B98A295A-54CC-437A-9D9B-E660B884820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06D-4D30-B9CF-9145BCE79E56}"/>
                </c:ext>
              </c:extLst>
            </c:dLbl>
            <c:dLbl>
              <c:idx val="1"/>
              <c:tx>
                <c:rich>
                  <a:bodyPr/>
                  <a:lstStyle/>
                  <a:p>
                    <a:fld id="{F95EBECC-BDA1-4240-B018-CE189C9AB0C3}" type="CELLRANGE">
                      <a:rPr lang="en-US"/>
                      <a:pPr/>
                      <a:t>[CELLRANGE]</a:t>
                    </a:fld>
                    <a:r>
                      <a:rPr lang="en-US" baseline="0"/>
                      <a:t>, </a:t>
                    </a:r>
                    <a:fld id="{EDEECC43-200A-448C-B114-FAEE4493AA9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06D-4D30-B9CF-9145BCE79E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Insurance'!$C$34:$D$34</c:f>
              <c:numCache>
                <c:formatCode>#,##0</c:formatCode>
                <c:ptCount val="2"/>
                <c:pt idx="0">
                  <c:v>638</c:v>
                </c:pt>
                <c:pt idx="1">
                  <c:v>578</c:v>
                </c:pt>
              </c:numCache>
            </c:numRef>
          </c:val>
          <c:extLst>
            <c:ext xmlns:c15="http://schemas.microsoft.com/office/drawing/2012/chart" uri="{02D57815-91ED-43cb-92C2-25804820EDAC}">
              <c15:datalabelsRange>
                <c15:f>'Finance and Insurance'!$E$34:$F$34</c15:f>
                <c15:dlblRangeCache>
                  <c:ptCount val="2"/>
                  <c:pt idx="0">
                    <c:v>30%</c:v>
                  </c:pt>
                  <c:pt idx="1">
                    <c:v>30%</c:v>
                  </c:pt>
                </c15:dlblRangeCache>
              </c15:datalabelsRange>
            </c:ext>
            <c:ext xmlns:c16="http://schemas.microsoft.com/office/drawing/2014/chart" uri="{C3380CC4-5D6E-409C-BE32-E72D297353CC}">
              <c16:uniqueId val="{00000008-B06D-4D30-B9CF-9145BCE79E56}"/>
            </c:ext>
          </c:extLst>
        </c:ser>
        <c:ser>
          <c:idx val="3"/>
          <c:order val="3"/>
          <c:tx>
            <c:strRef>
              <c:f>'Finance and Insurance'!$B$35</c:f>
              <c:strCache>
                <c:ptCount val="1"/>
                <c:pt idx="0">
                  <c:v>Bachelor's degree or advanced degree</c:v>
                </c:pt>
              </c:strCache>
            </c:strRef>
          </c:tx>
          <c:spPr>
            <a:solidFill>
              <a:schemeClr val="accent4"/>
            </a:solidFill>
            <a:ln>
              <a:noFill/>
            </a:ln>
            <a:effectLst/>
          </c:spPr>
          <c:invertIfNegative val="0"/>
          <c:dLbls>
            <c:dLbl>
              <c:idx val="0"/>
              <c:tx>
                <c:rich>
                  <a:bodyPr/>
                  <a:lstStyle/>
                  <a:p>
                    <a:fld id="{AA19E780-7470-476B-B14C-DA9E3366B524}" type="CELLRANGE">
                      <a:rPr lang="en-US"/>
                      <a:pPr/>
                      <a:t>[CELLRANGE]</a:t>
                    </a:fld>
                    <a:r>
                      <a:rPr lang="en-US" baseline="0"/>
                      <a:t>, </a:t>
                    </a:r>
                    <a:fld id="{47F2ADA6-79F6-4371-9FA5-22E9B898CFF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06D-4D30-B9CF-9145BCE79E56}"/>
                </c:ext>
              </c:extLst>
            </c:dLbl>
            <c:dLbl>
              <c:idx val="1"/>
              <c:tx>
                <c:rich>
                  <a:bodyPr/>
                  <a:lstStyle/>
                  <a:p>
                    <a:fld id="{A79B20A0-F413-4E2D-9FC4-853F31EBC5E6}" type="CELLRANGE">
                      <a:rPr lang="en-US"/>
                      <a:pPr/>
                      <a:t>[CELLRANGE]</a:t>
                    </a:fld>
                    <a:r>
                      <a:rPr lang="en-US" baseline="0"/>
                      <a:t>, </a:t>
                    </a:r>
                    <a:fld id="{CB42A04F-B177-4C60-91B4-C3F9BFC65B8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06D-4D30-B9CF-9145BCE79E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Insurance'!$C$35:$D$35</c:f>
              <c:numCache>
                <c:formatCode>#,##0</c:formatCode>
                <c:ptCount val="2"/>
                <c:pt idx="0">
                  <c:v>869</c:v>
                </c:pt>
                <c:pt idx="1">
                  <c:v>703</c:v>
                </c:pt>
              </c:numCache>
            </c:numRef>
          </c:val>
          <c:extLst>
            <c:ext xmlns:c15="http://schemas.microsoft.com/office/drawing/2012/chart" uri="{02D57815-91ED-43cb-92C2-25804820EDAC}">
              <c15:datalabelsRange>
                <c15:f>'Finance and Insurance'!$E$35:$F$35</c15:f>
                <c15:dlblRangeCache>
                  <c:ptCount val="2"/>
                  <c:pt idx="0">
                    <c:v>40%</c:v>
                  </c:pt>
                  <c:pt idx="1">
                    <c:v>36%</c:v>
                  </c:pt>
                </c15:dlblRangeCache>
              </c15:datalabelsRange>
            </c:ext>
            <c:ext xmlns:c16="http://schemas.microsoft.com/office/drawing/2014/chart" uri="{C3380CC4-5D6E-409C-BE32-E72D297353CC}">
              <c16:uniqueId val="{0000000B-B06D-4D30-B9CF-9145BCE79E56}"/>
            </c:ext>
          </c:extLst>
        </c:ser>
        <c:ser>
          <c:idx val="4"/>
          <c:order val="4"/>
          <c:tx>
            <c:strRef>
              <c:f>'Finance and Insurance'!$B$36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EF817251-591B-492E-B744-37158611979D}" type="CELLRANGE">
                      <a:rPr lang="en-US"/>
                      <a:pPr/>
                      <a:t>[CELLRANGE]</a:t>
                    </a:fld>
                    <a:r>
                      <a:rPr lang="en-US" baseline="0"/>
                      <a:t>, </a:t>
                    </a:r>
                    <a:fld id="{D4BD7E97-09CF-4DD5-8594-91AF50E79B3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06D-4D30-B9CF-9145BCE79E56}"/>
                </c:ext>
              </c:extLst>
            </c:dLbl>
            <c:dLbl>
              <c:idx val="1"/>
              <c:tx>
                <c:rich>
                  <a:bodyPr/>
                  <a:lstStyle/>
                  <a:p>
                    <a:fld id="{2DF333D7-3426-42C4-B663-B7D2BC1EA00A}" type="CELLRANGE">
                      <a:rPr lang="en-US"/>
                      <a:pPr/>
                      <a:t>[CELLRANGE]</a:t>
                    </a:fld>
                    <a:r>
                      <a:rPr lang="en-US" baseline="0"/>
                      <a:t>, </a:t>
                    </a:r>
                    <a:fld id="{814F89F3-D3CD-45A3-8781-10F14D31DA5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06D-4D30-B9CF-9145BCE79E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Insurance'!$C$31:$D$31</c:f>
              <c:strCache>
                <c:ptCount val="2"/>
                <c:pt idx="0">
                  <c:v>2015</c:v>
                </c:pt>
                <c:pt idx="1">
                  <c:v>2018</c:v>
                </c:pt>
              </c:strCache>
            </c:strRef>
          </c:cat>
          <c:val>
            <c:numRef>
              <c:f>'Finance and Insurance'!$C$36:$D$36</c:f>
              <c:numCache>
                <c:formatCode>#,##0</c:formatCode>
                <c:ptCount val="2"/>
                <c:pt idx="0">
                  <c:v>107</c:v>
                </c:pt>
                <c:pt idx="1">
                  <c:v>137</c:v>
                </c:pt>
              </c:numCache>
            </c:numRef>
          </c:val>
          <c:extLst>
            <c:ext xmlns:c15="http://schemas.microsoft.com/office/drawing/2012/chart" uri="{02D57815-91ED-43cb-92C2-25804820EDAC}">
              <c15:datalabelsRange>
                <c15:f>'Finance and Insurance'!$E$36:$F$36</c15:f>
                <c15:dlblRangeCache>
                  <c:ptCount val="2"/>
                  <c:pt idx="0">
                    <c:v>5%</c:v>
                  </c:pt>
                  <c:pt idx="1">
                    <c:v>7%</c:v>
                  </c:pt>
                </c15:dlblRangeCache>
              </c15:datalabelsRange>
            </c:ext>
            <c:ext xmlns:c16="http://schemas.microsoft.com/office/drawing/2014/chart" uri="{C3380CC4-5D6E-409C-BE32-E72D297353CC}">
              <c16:uniqueId val="{0000000E-B06D-4D30-B9CF-9145BCE79E56}"/>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'Finance and Insurance'!$K$17</c:f>
              <c:strCache>
                <c:ptCount val="1"/>
                <c:pt idx="0">
                  <c:v>Increase</c:v>
                </c:pt>
              </c:strCache>
            </c:strRef>
          </c:tx>
          <c:spPr>
            <a:ln w="25400" cap="rnd">
              <a:noFill/>
              <a:round/>
            </a:ln>
            <a:effectLst/>
          </c:spPr>
          <c:marker>
            <c:symbol val="none"/>
          </c:marker>
          <c:dLbls>
            <c:dLbl>
              <c:idx val="0"/>
              <c:tx>
                <c:rich>
                  <a:bodyPr/>
                  <a:lstStyle/>
                  <a:p>
                    <a:fld id="{F2B9C64F-D73E-4DBD-9982-CADE9A50CD6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B06D-4D30-B9CF-9145BCE79E56}"/>
                </c:ext>
              </c:extLst>
            </c:dLbl>
            <c:dLbl>
              <c:idx val="1"/>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06D-4D30-B9CF-9145BCE79E56}"/>
                </c:ext>
              </c:extLst>
            </c:dLbl>
            <c:dLbl>
              <c:idx val="2"/>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06D-4D30-B9CF-9145BCE79E56}"/>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06D-4D30-B9CF-9145BCE79E56}"/>
                </c:ext>
              </c:extLst>
            </c:dLbl>
            <c:dLbl>
              <c:idx val="4"/>
              <c:tx>
                <c:rich>
                  <a:bodyPr/>
                  <a:lstStyle/>
                  <a:p>
                    <a:fld id="{A63FD3B1-6659-4D22-9B9B-49A8296E740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B06D-4D30-B9CF-9145BCE79E5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'Finance and Insurance'!$J$18:$J$22</c:f>
              <c:numCache>
                <c:formatCode>General</c:formatCode>
                <c:ptCount val="5"/>
                <c:pt idx="0">
                  <c:v>1.59</c:v>
                </c:pt>
                <c:pt idx="1">
                  <c:v>1.59</c:v>
                </c:pt>
                <c:pt idx="2">
                  <c:v>1.59</c:v>
                </c:pt>
                <c:pt idx="3">
                  <c:v>1.59</c:v>
                </c:pt>
                <c:pt idx="4">
                  <c:v>1.59</c:v>
                </c:pt>
              </c:numCache>
            </c:numRef>
          </c:xVal>
          <c:yVal>
            <c:numRef>
              <c:f>'Finance and Insurance'!$K$18:$K$22</c:f>
              <c:numCache>
                <c:formatCode>0%</c:formatCode>
                <c:ptCount val="5"/>
                <c:pt idx="0">
                  <c:v>7.0000000000000007E-2</c:v>
                </c:pt>
                <c:pt idx="1">
                  <c:v>#N/A</c:v>
                </c:pt>
                <c:pt idx="2">
                  <c:v>#N/A</c:v>
                </c:pt>
                <c:pt idx="3">
                  <c:v>#N/A</c:v>
                </c:pt>
                <c:pt idx="4">
                  <c:v>0.99</c:v>
                </c:pt>
              </c:numCache>
            </c:numRef>
          </c:yVal>
          <c:smooth val="0"/>
          <c:extLst>
            <c:ext xmlns:c15="http://schemas.microsoft.com/office/drawing/2012/chart" uri="{02D57815-91ED-43cb-92C2-25804820EDAC}">
              <c15:datalabelsRange>
                <c15:f>'Finance and Insurance'!$H$32:$H$36</c15:f>
                <c15:dlblRangeCache>
                  <c:ptCount val="5"/>
                  <c:pt idx="0">
                    <c:v>+12.0%</c:v>
                  </c:pt>
                  <c:pt idx="1">
                    <c:v> -7.0%</c:v>
                  </c:pt>
                  <c:pt idx="2">
                    <c:v> -9.4%</c:v>
                  </c:pt>
                  <c:pt idx="3">
                    <c:v> -19.1%</c:v>
                  </c:pt>
                  <c:pt idx="4">
                    <c:v>+28.0%</c:v>
                  </c:pt>
                </c15:dlblRangeCache>
              </c15:datalabelsRange>
            </c:ext>
            <c:ext xmlns:c16="http://schemas.microsoft.com/office/drawing/2014/chart" uri="{C3380CC4-5D6E-409C-BE32-E72D297353CC}">
              <c16:uniqueId val="{00000014-B06D-4D30-B9CF-9145BCE79E56}"/>
            </c:ext>
          </c:extLst>
        </c:ser>
        <c:ser>
          <c:idx val="6"/>
          <c:order val="6"/>
          <c:tx>
            <c:strRef>
              <c:f>'Finance and Insurance'!$L$17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06D-4D30-B9CF-9145BCE79E56}"/>
                </c:ext>
              </c:extLst>
            </c:dLbl>
            <c:dLbl>
              <c:idx val="1"/>
              <c:tx>
                <c:rich>
                  <a:bodyPr/>
                  <a:lstStyle/>
                  <a:p>
                    <a:fld id="{B17D19FB-B5D6-4104-854D-D5558C9E1B9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B06D-4D30-B9CF-9145BCE79E56}"/>
                </c:ext>
              </c:extLst>
            </c:dLbl>
            <c:dLbl>
              <c:idx val="2"/>
              <c:tx>
                <c:rich>
                  <a:bodyPr/>
                  <a:lstStyle/>
                  <a:p>
                    <a:fld id="{275A91B7-2DFE-4127-B291-6F0ED45502A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B06D-4D30-B9CF-9145BCE79E56}"/>
                </c:ext>
              </c:extLst>
            </c:dLbl>
            <c:dLbl>
              <c:idx val="3"/>
              <c:tx>
                <c:rich>
                  <a:bodyPr/>
                  <a:lstStyle/>
                  <a:p>
                    <a:fld id="{67D2A63E-2830-46F2-972C-73C7C2D3702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B06D-4D30-B9CF-9145BCE79E56}"/>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06D-4D30-B9CF-9145BCE79E5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'Finance and Insurance'!$J$18:$J$22</c:f>
              <c:numCache>
                <c:formatCode>General</c:formatCode>
                <c:ptCount val="5"/>
                <c:pt idx="0">
                  <c:v>1.59</c:v>
                </c:pt>
                <c:pt idx="1">
                  <c:v>1.59</c:v>
                </c:pt>
                <c:pt idx="2">
                  <c:v>1.59</c:v>
                </c:pt>
                <c:pt idx="3">
                  <c:v>1.59</c:v>
                </c:pt>
                <c:pt idx="4">
                  <c:v>1.59</c:v>
                </c:pt>
              </c:numCache>
            </c:numRef>
          </c:xVal>
          <c:yVal>
            <c:numRef>
              <c:f>'Finance and Insurance'!$L$18:$L$22</c:f>
              <c:numCache>
                <c:formatCode>0%</c:formatCode>
                <c:ptCount val="5"/>
                <c:pt idx="0">
                  <c:v>#N/A</c:v>
                </c:pt>
                <c:pt idx="1">
                  <c:v>0.18051813471502592</c:v>
                </c:pt>
                <c:pt idx="2">
                  <c:v>0.44497409326424869</c:v>
                </c:pt>
                <c:pt idx="3">
                  <c:v>0.78331606217616578</c:v>
                </c:pt>
                <c:pt idx="4">
                  <c:v>#N/A</c:v>
                </c:pt>
              </c:numCache>
            </c:numRef>
          </c:yVal>
          <c:smooth val="0"/>
          <c:extLst>
            <c:ext xmlns:c15="http://schemas.microsoft.com/office/drawing/2012/chart" uri="{02D57815-91ED-43cb-92C2-25804820EDAC}">
              <c15:datalabelsRange>
                <c15:f>'Finance and Insurance'!$H$32:$H$36</c15:f>
                <c15:dlblRangeCache>
                  <c:ptCount val="5"/>
                  <c:pt idx="0">
                    <c:v>+12.0%</c:v>
                  </c:pt>
                  <c:pt idx="1">
                    <c:v> -7.0%</c:v>
                  </c:pt>
                  <c:pt idx="2">
                    <c:v> -9.4%</c:v>
                  </c:pt>
                  <c:pt idx="3">
                    <c:v> -19.1%</c:v>
                  </c:pt>
                  <c:pt idx="4">
                    <c:v>+28.0%</c:v>
                  </c:pt>
                </c15:dlblRangeCache>
              </c15:datalabelsRange>
            </c:ext>
            <c:ext xmlns:c16="http://schemas.microsoft.com/office/drawing/2014/chart" uri="{C3380CC4-5D6E-409C-BE32-E72D297353CC}">
              <c16:uniqueId val="{0000001A-B06D-4D30-B9CF-9145BCE79E56}"/>
            </c:ext>
          </c:extLst>
        </c:ser>
        <c:ser>
          <c:idx val="7"/>
          <c:order val="7"/>
          <c:tx>
            <c:strRef>
              <c:f>'Finance and Insurance'!$K$13</c:f>
              <c:strCache>
                <c:ptCount val="1"/>
                <c:pt idx="0">
                  <c:v>Share</c:v>
                </c:pt>
              </c:strCache>
            </c:strRef>
          </c:tx>
          <c:spPr>
            <a:ln w="25400" cap="rnd">
              <a:noFill/>
              <a:round/>
            </a:ln>
            <a:effectLst/>
          </c:spPr>
          <c:marker>
            <c:symbol val="none"/>
          </c:marker>
          <c:dLbls>
            <c:dLbl>
              <c:idx val="0"/>
              <c:tx>
                <c:rich>
                  <a:bodyPr/>
                  <a:lstStyle/>
                  <a:p>
                    <a:fld id="{FF5D1921-91E9-4E63-AF1A-98BBDFC6031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B06D-4D30-B9CF-9145BCE79E56}"/>
                </c:ext>
              </c:extLst>
            </c:dLbl>
            <c:dLbl>
              <c:idx val="1"/>
              <c:tx>
                <c:rich>
                  <a:bodyPr/>
                  <a:lstStyle/>
                  <a:p>
                    <a:fld id="{2E9652A8-CBBD-4673-8F28-9CF45F5AA01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B06D-4D30-B9CF-9145BCE79E56}"/>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'Finance and Insurance'!$J$14:$J$15</c:f>
              <c:numCache>
                <c:formatCode>General</c:formatCode>
                <c:ptCount val="2"/>
                <c:pt idx="0">
                  <c:v>1</c:v>
                </c:pt>
                <c:pt idx="1">
                  <c:v>2</c:v>
                </c:pt>
              </c:numCache>
            </c:numRef>
          </c:xVal>
          <c:yVal>
            <c:numRef>
              <c:f>'Finance and Insurance'!$K$14:$K$15</c:f>
              <c:numCache>
                <c:formatCode>0%</c:formatCode>
                <c:ptCount val="2"/>
                <c:pt idx="0">
                  <c:v>1</c:v>
                </c:pt>
                <c:pt idx="1">
                  <c:v>1</c:v>
                </c:pt>
              </c:numCache>
            </c:numRef>
          </c:yVal>
          <c:smooth val="0"/>
          <c:extLst>
            <c:ext xmlns:c15="http://schemas.microsoft.com/office/drawing/2012/chart" uri="{02D57815-91ED-43cb-92C2-25804820EDAC}">
              <c15:datalabelsRange>
                <c15:f>'Finance and Insurance'!$L$14:$L$15</c15:f>
                <c15:dlblRangeCache>
                  <c:ptCount val="2"/>
                  <c:pt idx="0">
                    <c:v> 2,146 </c:v>
                  </c:pt>
                  <c:pt idx="1">
                    <c:v> 1,930 </c:v>
                  </c:pt>
                </c15:dlblRangeCache>
              </c15:datalabelsRange>
            </c:ext>
            <c:ext xmlns:c16="http://schemas.microsoft.com/office/drawing/2014/chart" uri="{C3380CC4-5D6E-409C-BE32-E72D297353CC}">
              <c16:uniqueId val="{0000001D-B06D-4D30-B9CF-9145BCE79E56}"/>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'Finance and Insurance'!$J$13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Insurance'!$L$12</c:f>
              <c:strCache>
                <c:ptCount val="1"/>
                <c:pt idx="0">
                  <c:v>2018</c:v>
                </c:pt>
              </c:strCache>
            </c:strRef>
          </c:cat>
          <c:val>
            <c:numRef>
              <c:f>'Finance and Insurance'!$L$13</c:f>
              <c:numCache>
                <c:formatCode>#,##0</c:formatCode>
                <c:ptCount val="1"/>
                <c:pt idx="0">
                  <c:v>636</c:v>
                </c:pt>
              </c:numCache>
            </c:numRef>
          </c:val>
          <c:extLst>
            <c:ext xmlns:c16="http://schemas.microsoft.com/office/drawing/2014/chart" uri="{C3380CC4-5D6E-409C-BE32-E72D297353CC}">
              <c16:uniqueId val="{00000000-CED4-402B-B98A-E218B2BC7966}"/>
            </c:ext>
          </c:extLst>
        </c:ser>
        <c:ser>
          <c:idx val="1"/>
          <c:order val="1"/>
          <c:tx>
            <c:strRef>
              <c:f>'Finance and Insurance'!$J$14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Insurance'!$L$12</c:f>
              <c:strCache>
                <c:ptCount val="1"/>
                <c:pt idx="0">
                  <c:v>2018</c:v>
                </c:pt>
              </c:strCache>
            </c:strRef>
          </c:cat>
          <c:val>
            <c:numRef>
              <c:f>'Finance and Insurance'!$L$14</c:f>
              <c:numCache>
                <c:formatCode>#,##0</c:formatCode>
                <c:ptCount val="1"/>
                <c:pt idx="0">
                  <c:v>1294</c:v>
                </c:pt>
              </c:numCache>
            </c:numRef>
          </c:val>
          <c:extLst>
            <c:ext xmlns:c16="http://schemas.microsoft.com/office/drawing/2014/chart" uri="{C3380CC4-5D6E-409C-BE32-E72D297353CC}">
              <c16:uniqueId val="{00000001-CED4-402B-B98A-E218B2BC7966}"/>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'Finance and Insurance'!$M$12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E1F9-496A-A349-E495EF4A280B}"/>
              </c:ext>
            </c:extLst>
          </c:dPt>
          <c:dLbls>
            <c:dLbl>
              <c:idx val="0"/>
              <c:tx>
                <c:rich>
                  <a:bodyPr/>
                  <a:lstStyle/>
                  <a:p>
                    <a:fld id="{9305FC9F-9398-4CA4-8AEB-1294A31316B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1F9-496A-A349-E495EF4A280B}"/>
                </c:ext>
              </c:extLst>
            </c:dLbl>
            <c:dLbl>
              <c:idx val="1"/>
              <c:tx>
                <c:rich>
                  <a:bodyPr/>
                  <a:lstStyle/>
                  <a:p>
                    <a:fld id="{C8B25BFD-E374-4FC2-87BD-409C6B52364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1F9-496A-A349-E495EF4A280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'Finance and Insurance'!$J$13:$J$14</c:f>
              <c:strCache>
                <c:ptCount val="2"/>
                <c:pt idx="0">
                  <c:v>Male</c:v>
                </c:pt>
                <c:pt idx="1">
                  <c:v>Female</c:v>
                </c:pt>
              </c:strCache>
            </c:strRef>
          </c:cat>
          <c:val>
            <c:numRef>
              <c:f>'Finance and Insurance'!$M$13:$M$14</c:f>
              <c:numCache>
                <c:formatCode>\+#,##0;\-#,##0;\ #,##0</c:formatCode>
                <c:ptCount val="2"/>
                <c:pt idx="0">
                  <c:v>-125</c:v>
                </c:pt>
                <c:pt idx="1">
                  <c:v>-91</c:v>
                </c:pt>
              </c:numCache>
            </c:numRef>
          </c:val>
          <c:extLst>
            <c:ext xmlns:c15="http://schemas.microsoft.com/office/drawing/2012/chart" uri="{02D57815-91ED-43cb-92C2-25804820EDAC}">
              <c15:datalabelsRange>
                <c15:f>'Finance and Insurance'!$N$13:$N$14</c15:f>
                <c15:dlblRangeCache>
                  <c:ptCount val="2"/>
                  <c:pt idx="0">
                    <c:v> -16%</c:v>
                  </c:pt>
                  <c:pt idx="1">
                    <c:v> -7%</c:v>
                  </c:pt>
                </c15:dlblRangeCache>
              </c15:datalabelsRange>
            </c:ext>
            <c:ext xmlns:c16="http://schemas.microsoft.com/office/drawing/2014/chart" uri="{C3380CC4-5D6E-409C-BE32-E72D297353CC}">
              <c16:uniqueId val="{00000003-E1F9-496A-A349-E495EF4A280B}"/>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'Finance and Insurance'!$N$3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FA9B-4192-90BE-A7D8714DFE0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FA9B-4192-90BE-A7D8714DFE0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FA9B-4192-90BE-A7D8714DFE09}"/>
              </c:ext>
            </c:extLst>
          </c:dPt>
          <c:dLbls>
            <c:dLbl>
              <c:idx val="0"/>
              <c:tx>
                <c:rich>
                  <a:bodyPr/>
                  <a:lstStyle/>
                  <a:p>
                    <a:fld id="{23B12677-4DA4-486D-8766-9779642B00E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A9B-4192-90BE-A7D8714DFE09}"/>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27554618-F33F-4EFE-8EEB-37883AEDA1DE}" type="CELLRANGE">
                      <a:rPr lang="en-US"/>
                      <a:pPr>
                        <a:defRPr b="1">
                          <a:solidFill>
                            <a:srgbClr val="00B05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A9B-4192-90BE-A7D8714DFE09}"/>
                </c:ext>
              </c:extLst>
            </c:dLbl>
            <c:dLbl>
              <c:idx val="2"/>
              <c:tx>
                <c:rich>
                  <a:bodyPr/>
                  <a:lstStyle/>
                  <a:p>
                    <a:fld id="{2AD511CC-15E1-4443-BDA7-6ABBA00985F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9B-4192-90BE-A7D8714DFE09}"/>
                </c:ext>
              </c:extLst>
            </c:dLbl>
            <c:dLbl>
              <c:idx val="3"/>
              <c:tx>
                <c:rich>
                  <a:bodyPr/>
                  <a:lstStyle/>
                  <a:p>
                    <a:fld id="{41B98F7B-60DE-499F-9F27-7AEBDEA59CB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A9B-4192-90BE-A7D8714DFE0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Insurance'!$K$4:$K$7</c:f>
              <c:strCache>
                <c:ptCount val="4"/>
                <c:pt idx="0">
                  <c:v>White</c:v>
                </c:pt>
                <c:pt idx="1">
                  <c:v>Black or African American</c:v>
                </c:pt>
                <c:pt idx="2">
                  <c:v>Asian</c:v>
                </c:pt>
                <c:pt idx="3">
                  <c:v>Other</c:v>
                </c:pt>
              </c:strCache>
            </c:strRef>
          </c:cat>
          <c:val>
            <c:numRef>
              <c:f>'Finance and Insurance'!$N$4:$N$7</c:f>
              <c:numCache>
                <c:formatCode>\+#,##0;\-#,##0;\ #,##0</c:formatCode>
                <c:ptCount val="4"/>
                <c:pt idx="0">
                  <c:v>-214</c:v>
                </c:pt>
                <c:pt idx="1">
                  <c:v>4</c:v>
                </c:pt>
                <c:pt idx="2">
                  <c:v>-2</c:v>
                </c:pt>
                <c:pt idx="3">
                  <c:v>-3</c:v>
                </c:pt>
              </c:numCache>
            </c:numRef>
          </c:val>
          <c:extLst>
            <c:ext xmlns:c15="http://schemas.microsoft.com/office/drawing/2012/chart" uri="{02D57815-91ED-43cb-92C2-25804820EDAC}">
              <c15:datalabelsRange>
                <c15:f>'Finance and Insurance'!$O$4:$O$7</c15:f>
                <c15:dlblRangeCache>
                  <c:ptCount val="4"/>
                  <c:pt idx="0">
                    <c:v> -10%</c:v>
                  </c:pt>
                  <c:pt idx="1">
                    <c:v>+17%</c:v>
                  </c:pt>
                  <c:pt idx="2">
                    <c:v> -7%</c:v>
                  </c:pt>
                  <c:pt idx="3">
                    <c:v> -13%</c:v>
                  </c:pt>
                </c15:dlblRangeCache>
              </c15:datalabelsRange>
            </c:ext>
            <c:ext xmlns:c16="http://schemas.microsoft.com/office/drawing/2014/chart" uri="{C3380CC4-5D6E-409C-BE32-E72D297353CC}">
              <c16:uniqueId val="{00000007-FA9B-4192-90BE-A7D8714DFE09}"/>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Hospitality!$B$32</c:f>
              <c:strCache>
                <c:ptCount val="1"/>
                <c:pt idx="0">
                  <c:v>Less than high school</c:v>
                </c:pt>
              </c:strCache>
            </c:strRef>
          </c:tx>
          <c:spPr>
            <a:solidFill>
              <a:schemeClr val="accent1"/>
            </a:solidFill>
            <a:ln>
              <a:noFill/>
            </a:ln>
            <a:effectLst/>
          </c:spPr>
          <c:invertIfNegative val="0"/>
          <c:dLbls>
            <c:dLbl>
              <c:idx val="0"/>
              <c:tx>
                <c:rich>
                  <a:bodyPr/>
                  <a:lstStyle/>
                  <a:p>
                    <a:fld id="{A7DB9E52-F773-4F81-8178-BA971DCEEBE8}" type="CELLRANGE">
                      <a:rPr lang="en-US"/>
                      <a:pPr/>
                      <a:t>[CELLRANGE]</a:t>
                    </a:fld>
                    <a:r>
                      <a:rPr lang="en-US" baseline="0"/>
                      <a:t>, </a:t>
                    </a:r>
                    <a:fld id="{A99BE6FB-236B-4563-AA2C-312AF14E7FD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DAF-4273-81AB-5F4EBC3AE9D9}"/>
                </c:ext>
              </c:extLst>
            </c:dLbl>
            <c:dLbl>
              <c:idx val="1"/>
              <c:tx>
                <c:rich>
                  <a:bodyPr/>
                  <a:lstStyle/>
                  <a:p>
                    <a:fld id="{3E702C2C-7CE4-4B32-8821-B30B127E9B87}" type="CELLRANGE">
                      <a:rPr lang="en-US"/>
                      <a:pPr/>
                      <a:t>[CELLRANGE]</a:t>
                    </a:fld>
                    <a:r>
                      <a:rPr lang="en-US" baseline="0"/>
                      <a:t>, </a:t>
                    </a:r>
                    <a:fld id="{D52E6064-F02C-40F3-AE89-C456CB9BC62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DAF-4273-81AB-5F4EBC3AE9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Hospitality!$C$32:$D$32</c:f>
              <c:numCache>
                <c:formatCode>#,##0</c:formatCode>
                <c:ptCount val="2"/>
                <c:pt idx="0">
                  <c:v>760</c:v>
                </c:pt>
                <c:pt idx="1">
                  <c:v>729</c:v>
                </c:pt>
              </c:numCache>
            </c:numRef>
          </c:val>
          <c:extLst>
            <c:ext xmlns:c15="http://schemas.microsoft.com/office/drawing/2012/chart" uri="{02D57815-91ED-43cb-92C2-25804820EDAC}">
              <c15:datalabelsRange>
                <c15:f>Hospitality!$E$32:$F$32</c15:f>
                <c15:dlblRangeCache>
                  <c:ptCount val="2"/>
                  <c:pt idx="0">
                    <c:v>11%</c:v>
                  </c:pt>
                  <c:pt idx="1">
                    <c:v>12%</c:v>
                  </c:pt>
                </c15:dlblRangeCache>
              </c15:datalabelsRange>
            </c:ext>
            <c:ext xmlns:c16="http://schemas.microsoft.com/office/drawing/2014/chart" uri="{C3380CC4-5D6E-409C-BE32-E72D297353CC}">
              <c16:uniqueId val="{00000002-EDAF-4273-81AB-5F4EBC3AE9D9}"/>
            </c:ext>
          </c:extLst>
        </c:ser>
        <c:ser>
          <c:idx val="1"/>
          <c:order val="1"/>
          <c:tx>
            <c:strRef>
              <c:f>Hospitality!$B$33</c:f>
              <c:strCache>
                <c:ptCount val="1"/>
                <c:pt idx="0">
                  <c:v>High school or equivalent, no college</c:v>
                </c:pt>
              </c:strCache>
            </c:strRef>
          </c:tx>
          <c:spPr>
            <a:solidFill>
              <a:schemeClr val="accent2"/>
            </a:solidFill>
            <a:ln>
              <a:noFill/>
            </a:ln>
            <a:effectLst/>
          </c:spPr>
          <c:invertIfNegative val="0"/>
          <c:dLbls>
            <c:dLbl>
              <c:idx val="0"/>
              <c:tx>
                <c:rich>
                  <a:bodyPr/>
                  <a:lstStyle/>
                  <a:p>
                    <a:fld id="{38B84369-87C2-4D9E-AF96-9902728DC2AB}" type="CELLRANGE">
                      <a:rPr lang="en-US"/>
                      <a:pPr/>
                      <a:t>[CELLRANGE]</a:t>
                    </a:fld>
                    <a:r>
                      <a:rPr lang="en-US" baseline="0"/>
                      <a:t>, </a:t>
                    </a:r>
                    <a:fld id="{D1992C90-E157-42BD-B6B2-CE8F7056F9F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DAF-4273-81AB-5F4EBC3AE9D9}"/>
                </c:ext>
              </c:extLst>
            </c:dLbl>
            <c:dLbl>
              <c:idx val="1"/>
              <c:tx>
                <c:rich>
                  <a:bodyPr/>
                  <a:lstStyle/>
                  <a:p>
                    <a:fld id="{C2779D46-F4E7-4F3D-83D1-9BECB5D1E802}" type="CELLRANGE">
                      <a:rPr lang="en-US"/>
                      <a:pPr/>
                      <a:t>[CELLRANGE]</a:t>
                    </a:fld>
                    <a:r>
                      <a:rPr lang="en-US" baseline="0"/>
                      <a:t>, </a:t>
                    </a:r>
                    <a:fld id="{203D8C0B-4F73-4CA9-B1C7-4E93580A7DA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DAF-4273-81AB-5F4EBC3AE9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Hospitality!$C$33:$D$33</c:f>
              <c:numCache>
                <c:formatCode>#,##0</c:formatCode>
                <c:ptCount val="2"/>
                <c:pt idx="0">
                  <c:v>1546</c:v>
                </c:pt>
                <c:pt idx="1">
                  <c:v>1476</c:v>
                </c:pt>
              </c:numCache>
            </c:numRef>
          </c:val>
          <c:extLst>
            <c:ext xmlns:c15="http://schemas.microsoft.com/office/drawing/2012/chart" uri="{02D57815-91ED-43cb-92C2-25804820EDAC}">
              <c15:datalabelsRange>
                <c15:f>Hospitality!$E$33:$F$33</c15:f>
                <c15:dlblRangeCache>
                  <c:ptCount val="2"/>
                  <c:pt idx="0">
                    <c:v>23%</c:v>
                  </c:pt>
                  <c:pt idx="1">
                    <c:v>23%</c:v>
                  </c:pt>
                </c15:dlblRangeCache>
              </c15:datalabelsRange>
            </c:ext>
            <c:ext xmlns:c16="http://schemas.microsoft.com/office/drawing/2014/chart" uri="{C3380CC4-5D6E-409C-BE32-E72D297353CC}">
              <c16:uniqueId val="{00000005-EDAF-4273-81AB-5F4EBC3AE9D9}"/>
            </c:ext>
          </c:extLst>
        </c:ser>
        <c:ser>
          <c:idx val="2"/>
          <c:order val="2"/>
          <c:tx>
            <c:strRef>
              <c:f>Hospitality!$B$34</c:f>
              <c:strCache>
                <c:ptCount val="1"/>
                <c:pt idx="0">
                  <c:v>Some college or Associate degree</c:v>
                </c:pt>
              </c:strCache>
            </c:strRef>
          </c:tx>
          <c:spPr>
            <a:solidFill>
              <a:schemeClr val="accent3"/>
            </a:solidFill>
            <a:ln>
              <a:noFill/>
            </a:ln>
            <a:effectLst/>
          </c:spPr>
          <c:invertIfNegative val="0"/>
          <c:dLbls>
            <c:dLbl>
              <c:idx val="0"/>
              <c:tx>
                <c:rich>
                  <a:bodyPr/>
                  <a:lstStyle/>
                  <a:p>
                    <a:fld id="{362E6622-A807-4F19-913A-11A1BFC77123}" type="CELLRANGE">
                      <a:rPr lang="en-US"/>
                      <a:pPr/>
                      <a:t>[CELLRANGE]</a:t>
                    </a:fld>
                    <a:r>
                      <a:rPr lang="en-US" baseline="0"/>
                      <a:t>, </a:t>
                    </a:r>
                    <a:fld id="{71C1753A-9C7C-406F-A10C-FCA80E46E13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DAF-4273-81AB-5F4EBC3AE9D9}"/>
                </c:ext>
              </c:extLst>
            </c:dLbl>
            <c:dLbl>
              <c:idx val="1"/>
              <c:tx>
                <c:rich>
                  <a:bodyPr/>
                  <a:lstStyle/>
                  <a:p>
                    <a:fld id="{090BE56A-9FA7-4CAF-93B6-59929A85159B}" type="CELLRANGE">
                      <a:rPr lang="en-US"/>
                      <a:pPr/>
                      <a:t>[CELLRANGE]</a:t>
                    </a:fld>
                    <a:r>
                      <a:rPr lang="en-US" baseline="0"/>
                      <a:t>, </a:t>
                    </a:r>
                    <a:fld id="{46E3E055-5C06-4551-94E5-B6F17C9072D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DAF-4273-81AB-5F4EBC3AE9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Hospitality!$C$34:$D$34</c:f>
              <c:numCache>
                <c:formatCode>#,##0</c:formatCode>
                <c:ptCount val="2"/>
                <c:pt idx="0">
                  <c:v>1520</c:v>
                </c:pt>
                <c:pt idx="1">
                  <c:v>1479</c:v>
                </c:pt>
              </c:numCache>
            </c:numRef>
          </c:val>
          <c:extLst>
            <c:ext xmlns:c15="http://schemas.microsoft.com/office/drawing/2012/chart" uri="{02D57815-91ED-43cb-92C2-25804820EDAC}">
              <c15:datalabelsRange>
                <c15:f>Hospitality!$E$34:$F$34</c15:f>
                <c15:dlblRangeCache>
                  <c:ptCount val="2"/>
                  <c:pt idx="0">
                    <c:v>23%</c:v>
                  </c:pt>
                  <c:pt idx="1">
                    <c:v>23%</c:v>
                  </c:pt>
                </c15:dlblRangeCache>
              </c15:datalabelsRange>
            </c:ext>
            <c:ext xmlns:c16="http://schemas.microsoft.com/office/drawing/2014/chart" uri="{C3380CC4-5D6E-409C-BE32-E72D297353CC}">
              <c16:uniqueId val="{00000008-EDAF-4273-81AB-5F4EBC3AE9D9}"/>
            </c:ext>
          </c:extLst>
        </c:ser>
        <c:ser>
          <c:idx val="3"/>
          <c:order val="3"/>
          <c:tx>
            <c:strRef>
              <c:f>Hospitality!$B$35</c:f>
              <c:strCache>
                <c:ptCount val="1"/>
                <c:pt idx="0">
                  <c:v>Bachelor's degree or advanced degree</c:v>
                </c:pt>
              </c:strCache>
            </c:strRef>
          </c:tx>
          <c:spPr>
            <a:solidFill>
              <a:schemeClr val="accent4"/>
            </a:solidFill>
            <a:ln>
              <a:noFill/>
            </a:ln>
            <a:effectLst/>
          </c:spPr>
          <c:invertIfNegative val="0"/>
          <c:dLbls>
            <c:dLbl>
              <c:idx val="0"/>
              <c:tx>
                <c:rich>
                  <a:bodyPr/>
                  <a:lstStyle/>
                  <a:p>
                    <a:fld id="{50A42F61-6526-4A08-87E6-15F92BD77EAA}" type="CELLRANGE">
                      <a:rPr lang="en-US"/>
                      <a:pPr/>
                      <a:t>[CELLRANGE]</a:t>
                    </a:fld>
                    <a:r>
                      <a:rPr lang="en-US" baseline="0"/>
                      <a:t>, </a:t>
                    </a:r>
                    <a:fld id="{1D363465-FBE1-4424-A610-7FA82B10EB5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DAF-4273-81AB-5F4EBC3AE9D9}"/>
                </c:ext>
              </c:extLst>
            </c:dLbl>
            <c:dLbl>
              <c:idx val="1"/>
              <c:tx>
                <c:rich>
                  <a:bodyPr/>
                  <a:lstStyle/>
                  <a:p>
                    <a:fld id="{7236A2FA-CC00-4178-AC07-84130AE1D6D9}" type="CELLRANGE">
                      <a:rPr lang="en-US"/>
                      <a:pPr/>
                      <a:t>[CELLRANGE]</a:t>
                    </a:fld>
                    <a:r>
                      <a:rPr lang="en-US" baseline="0"/>
                      <a:t>, </a:t>
                    </a:r>
                    <a:fld id="{6E4D14DD-AC5C-4BE8-8618-184DDEC4BE7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DAF-4273-81AB-5F4EBC3AE9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Hospitality!$C$35:$D$35</c:f>
              <c:numCache>
                <c:formatCode>#,##0</c:formatCode>
                <c:ptCount val="2"/>
                <c:pt idx="0">
                  <c:v>1123</c:v>
                </c:pt>
                <c:pt idx="1">
                  <c:v>1114</c:v>
                </c:pt>
              </c:numCache>
            </c:numRef>
          </c:val>
          <c:extLst>
            <c:ext xmlns:c15="http://schemas.microsoft.com/office/drawing/2012/chart" uri="{02D57815-91ED-43cb-92C2-25804820EDAC}">
              <c15:datalabelsRange>
                <c15:f>Hospitality!$E$35:$F$35</c15:f>
                <c15:dlblRangeCache>
                  <c:ptCount val="2"/>
                  <c:pt idx="0">
                    <c:v>17%</c:v>
                  </c:pt>
                  <c:pt idx="1">
                    <c:v>18%</c:v>
                  </c:pt>
                </c15:dlblRangeCache>
              </c15:datalabelsRange>
            </c:ext>
            <c:ext xmlns:c16="http://schemas.microsoft.com/office/drawing/2014/chart" uri="{C3380CC4-5D6E-409C-BE32-E72D297353CC}">
              <c16:uniqueId val="{0000000B-EDAF-4273-81AB-5F4EBC3AE9D9}"/>
            </c:ext>
          </c:extLst>
        </c:ser>
        <c:ser>
          <c:idx val="4"/>
          <c:order val="4"/>
          <c:tx>
            <c:strRef>
              <c:f>Hospitality!$B$36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5759BDF5-BADC-491B-ACD1-9011B630B8F5}" type="CELLRANGE">
                      <a:rPr lang="en-US"/>
                      <a:pPr/>
                      <a:t>[CELLRANGE]</a:t>
                    </a:fld>
                    <a:r>
                      <a:rPr lang="en-US" baseline="0"/>
                      <a:t>, </a:t>
                    </a:r>
                    <a:fld id="{B4033A33-FAA8-4611-AA54-4BE1DD8E081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DAF-4273-81AB-5F4EBC3AE9D9}"/>
                </c:ext>
              </c:extLst>
            </c:dLbl>
            <c:dLbl>
              <c:idx val="1"/>
              <c:tx>
                <c:rich>
                  <a:bodyPr/>
                  <a:lstStyle/>
                  <a:p>
                    <a:fld id="{8379062D-77DD-44D1-A9A8-44353F6A411F}" type="CELLRANGE">
                      <a:rPr lang="en-US"/>
                      <a:pPr/>
                      <a:t>[CELLRANGE]</a:t>
                    </a:fld>
                    <a:r>
                      <a:rPr lang="en-US" baseline="0"/>
                      <a:t>, </a:t>
                    </a:r>
                    <a:fld id="{84E84277-6A4C-4A5C-B19B-829561CBD6C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DAF-4273-81AB-5F4EBC3AE9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Hospitality!$C$36:$D$36</c:f>
              <c:numCache>
                <c:formatCode>#,##0</c:formatCode>
                <c:ptCount val="2"/>
                <c:pt idx="0">
                  <c:v>1700</c:v>
                </c:pt>
                <c:pt idx="1">
                  <c:v>1532</c:v>
                </c:pt>
              </c:numCache>
            </c:numRef>
          </c:val>
          <c:extLst>
            <c:ext xmlns:c15="http://schemas.microsoft.com/office/drawing/2012/chart" uri="{02D57815-91ED-43cb-92C2-25804820EDAC}">
              <c15:datalabelsRange>
                <c15:f>Hospitality!$E$36:$F$36</c15:f>
                <c15:dlblRangeCache>
                  <c:ptCount val="2"/>
                  <c:pt idx="0">
                    <c:v>26%</c:v>
                  </c:pt>
                  <c:pt idx="1">
                    <c:v>24%</c:v>
                  </c:pt>
                </c15:dlblRangeCache>
              </c15:datalabelsRange>
            </c:ext>
            <c:ext xmlns:c16="http://schemas.microsoft.com/office/drawing/2014/chart" uri="{C3380CC4-5D6E-409C-BE32-E72D297353CC}">
              <c16:uniqueId val="{0000000E-EDAF-4273-81AB-5F4EBC3AE9D9}"/>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Hospitality!$K$17</c:f>
              <c:strCache>
                <c:ptCount val="1"/>
                <c:pt idx="0">
                  <c:v>Increase</c:v>
                </c:pt>
              </c:strCache>
            </c:strRef>
          </c:tx>
          <c:spPr>
            <a:ln w="25400" cap="rnd">
              <a:noFill/>
              <a:round/>
            </a:ln>
            <a:effectLst/>
          </c:spPr>
          <c:marker>
            <c:symbol val="none"/>
          </c:marker>
          <c:dLbls>
            <c:dLbl>
              <c:idx val="0"/>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DAF-4273-81AB-5F4EBC3AE9D9}"/>
                </c:ext>
              </c:extLst>
            </c:dLbl>
            <c:dLbl>
              <c:idx val="1"/>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DAF-4273-81AB-5F4EBC3AE9D9}"/>
                </c:ext>
              </c:extLst>
            </c:dLbl>
            <c:dLbl>
              <c:idx val="2"/>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DAF-4273-81AB-5F4EBC3AE9D9}"/>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DAF-4273-81AB-5F4EBC3AE9D9}"/>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DAF-4273-81AB-5F4EBC3AE9D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Hospitality!$J$18:$J$22</c:f>
              <c:numCache>
                <c:formatCode>General</c:formatCode>
                <c:ptCount val="5"/>
                <c:pt idx="0">
                  <c:v>1.59</c:v>
                </c:pt>
                <c:pt idx="1">
                  <c:v>1.59</c:v>
                </c:pt>
                <c:pt idx="2">
                  <c:v>1.59</c:v>
                </c:pt>
                <c:pt idx="3">
                  <c:v>1.59</c:v>
                </c:pt>
                <c:pt idx="4">
                  <c:v>1.59</c:v>
                </c:pt>
              </c:numCache>
            </c:numRef>
          </c:xVal>
          <c:yVal>
            <c:numRef>
              <c:f>Hospitality!$K$18:$K$22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4-EDAF-4273-81AB-5F4EBC3AE9D9}"/>
            </c:ext>
          </c:extLst>
        </c:ser>
        <c:ser>
          <c:idx val="6"/>
          <c:order val="6"/>
          <c:tx>
            <c:strRef>
              <c:f>Hospitality!$L$17</c:f>
              <c:strCache>
                <c:ptCount val="1"/>
                <c:pt idx="0">
                  <c:v>Decrease</c:v>
                </c:pt>
              </c:strCache>
            </c:strRef>
          </c:tx>
          <c:spPr>
            <a:ln w="25400" cap="rnd">
              <a:noFill/>
              <a:round/>
            </a:ln>
            <a:effectLst/>
          </c:spPr>
          <c:marker>
            <c:symbol val="none"/>
          </c:marker>
          <c:dLbls>
            <c:dLbl>
              <c:idx val="0"/>
              <c:tx>
                <c:rich>
                  <a:bodyPr/>
                  <a:lstStyle/>
                  <a:p>
                    <a:fld id="{ABE4CE52-C856-483C-BB0C-908831EC81F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DAF-4273-81AB-5F4EBC3AE9D9}"/>
                </c:ext>
              </c:extLst>
            </c:dLbl>
            <c:dLbl>
              <c:idx val="1"/>
              <c:tx>
                <c:rich>
                  <a:bodyPr/>
                  <a:lstStyle/>
                  <a:p>
                    <a:fld id="{916A94A7-15EF-4CFB-8E9A-C2EB9990A69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DAF-4273-81AB-5F4EBC3AE9D9}"/>
                </c:ext>
              </c:extLst>
            </c:dLbl>
            <c:dLbl>
              <c:idx val="2"/>
              <c:tx>
                <c:rich>
                  <a:bodyPr/>
                  <a:lstStyle/>
                  <a:p>
                    <a:fld id="{8FE18D5D-CDB2-44C2-A4EE-C91DD03942F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DAF-4273-81AB-5F4EBC3AE9D9}"/>
                </c:ext>
              </c:extLst>
            </c:dLbl>
            <c:dLbl>
              <c:idx val="3"/>
              <c:tx>
                <c:rich>
                  <a:bodyPr/>
                  <a:lstStyle/>
                  <a:p>
                    <a:fld id="{52041065-08A0-4742-AE9A-AF9A532DAF3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EDAF-4273-81AB-5F4EBC3AE9D9}"/>
                </c:ext>
              </c:extLst>
            </c:dLbl>
            <c:dLbl>
              <c:idx val="4"/>
              <c:tx>
                <c:rich>
                  <a:bodyPr/>
                  <a:lstStyle/>
                  <a:p>
                    <a:fld id="{7B42CA5C-6C78-4BF6-9D81-1650918BF63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DAF-4273-81AB-5F4EBC3AE9D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Hospitality!$J$18:$J$22</c:f>
              <c:numCache>
                <c:formatCode>General</c:formatCode>
                <c:ptCount val="5"/>
                <c:pt idx="0">
                  <c:v>1.59</c:v>
                </c:pt>
                <c:pt idx="1">
                  <c:v>1.59</c:v>
                </c:pt>
                <c:pt idx="2">
                  <c:v>1.59</c:v>
                </c:pt>
                <c:pt idx="3">
                  <c:v>1.59</c:v>
                </c:pt>
                <c:pt idx="4">
                  <c:v>1.59</c:v>
                </c:pt>
              </c:numCache>
            </c:numRef>
          </c:xVal>
          <c:yVal>
            <c:numRef>
              <c:f>Hospitality!$L$18:$L$22</c:f>
              <c:numCache>
                <c:formatCode>0%</c:formatCode>
                <c:ptCount val="5"/>
                <c:pt idx="0">
                  <c:v>0.02</c:v>
                </c:pt>
                <c:pt idx="1">
                  <c:v>0.25507109004739337</c:v>
                </c:pt>
                <c:pt idx="2">
                  <c:v>0.48853080568720375</c:v>
                </c:pt>
                <c:pt idx="3">
                  <c:v>0.68758293838862561</c:v>
                </c:pt>
                <c:pt idx="4">
                  <c:v>0.95</c:v>
                </c:pt>
              </c:numCache>
            </c:numRef>
          </c:yVal>
          <c:smooth val="0"/>
          <c:extLst>
            <c:ext xmlns:c15="http://schemas.microsoft.com/office/drawing/2012/chart" uri="{02D57815-91ED-43cb-92C2-25804820EDAC}">
              <c15:datalabelsRange>
                <c15:f>Hospitality!$H$32:$H$36</c15:f>
                <c15:dlblRangeCache>
                  <c:ptCount val="5"/>
                  <c:pt idx="0">
                    <c:v> -4.1%</c:v>
                  </c:pt>
                  <c:pt idx="1">
                    <c:v> -4.5%</c:v>
                  </c:pt>
                  <c:pt idx="2">
                    <c:v> -2.7%</c:v>
                  </c:pt>
                  <c:pt idx="3">
                    <c:v> -0.8%</c:v>
                  </c:pt>
                  <c:pt idx="4">
                    <c:v> -9.9%</c:v>
                  </c:pt>
                </c15:dlblRangeCache>
              </c15:datalabelsRange>
            </c:ext>
            <c:ext xmlns:c16="http://schemas.microsoft.com/office/drawing/2014/chart" uri="{C3380CC4-5D6E-409C-BE32-E72D297353CC}">
              <c16:uniqueId val="{0000001A-EDAF-4273-81AB-5F4EBC3AE9D9}"/>
            </c:ext>
          </c:extLst>
        </c:ser>
        <c:ser>
          <c:idx val="7"/>
          <c:order val="7"/>
          <c:tx>
            <c:strRef>
              <c:f>Hospitality!$K$13</c:f>
              <c:strCache>
                <c:ptCount val="1"/>
                <c:pt idx="0">
                  <c:v>Share</c:v>
                </c:pt>
              </c:strCache>
            </c:strRef>
          </c:tx>
          <c:spPr>
            <a:ln w="25400" cap="rnd">
              <a:noFill/>
              <a:round/>
            </a:ln>
            <a:effectLst/>
          </c:spPr>
          <c:marker>
            <c:symbol val="none"/>
          </c:marker>
          <c:dLbls>
            <c:dLbl>
              <c:idx val="0"/>
              <c:tx>
                <c:rich>
                  <a:bodyPr/>
                  <a:lstStyle/>
                  <a:p>
                    <a:fld id="{18F3533E-0754-4271-94FA-437DB2AC38F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EDAF-4273-81AB-5F4EBC3AE9D9}"/>
                </c:ext>
              </c:extLst>
            </c:dLbl>
            <c:dLbl>
              <c:idx val="1"/>
              <c:tx>
                <c:rich>
                  <a:bodyPr/>
                  <a:lstStyle/>
                  <a:p>
                    <a:fld id="{7F6C2C7D-44A3-4661-9CB6-9AFB60AAD63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EDAF-4273-81AB-5F4EBC3AE9D9}"/>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Hospitality!$J$14:$J$15</c:f>
              <c:numCache>
                <c:formatCode>General</c:formatCode>
                <c:ptCount val="2"/>
                <c:pt idx="0">
                  <c:v>1</c:v>
                </c:pt>
                <c:pt idx="1">
                  <c:v>2</c:v>
                </c:pt>
              </c:numCache>
            </c:numRef>
          </c:xVal>
          <c:yVal>
            <c:numRef>
              <c:f>Hospitality!$K$14:$K$15</c:f>
              <c:numCache>
                <c:formatCode>0%</c:formatCode>
                <c:ptCount val="2"/>
                <c:pt idx="0">
                  <c:v>1</c:v>
                </c:pt>
                <c:pt idx="1">
                  <c:v>1</c:v>
                </c:pt>
              </c:numCache>
            </c:numRef>
          </c:yVal>
          <c:smooth val="0"/>
          <c:extLst>
            <c:ext xmlns:c15="http://schemas.microsoft.com/office/drawing/2012/chart" uri="{02D57815-91ED-43cb-92C2-25804820EDAC}">
              <c15:datalabelsRange>
                <c15:f>Hospitality!$L$14:$L$15</c15:f>
                <c15:dlblRangeCache>
                  <c:ptCount val="2"/>
                  <c:pt idx="0">
                    <c:v> 6,649 </c:v>
                  </c:pt>
                  <c:pt idx="1">
                    <c:v> 6,330 </c:v>
                  </c:pt>
                </c15:dlblRangeCache>
              </c15:datalabelsRange>
            </c:ext>
            <c:ext xmlns:c16="http://schemas.microsoft.com/office/drawing/2014/chart" uri="{C3380CC4-5D6E-409C-BE32-E72D297353CC}">
              <c16:uniqueId val="{0000001D-EDAF-4273-81AB-5F4EBC3AE9D9}"/>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'Finance and Insurance'!$N$9</c:f>
              <c:strCache>
                <c:ptCount val="1"/>
                <c:pt idx="0">
                  <c:v>Change</c:v>
                </c:pt>
              </c:strCache>
            </c:strRef>
          </c:tx>
          <c:spPr>
            <a:solidFill>
              <a:schemeClr val="accent5"/>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4F21EEA6-87FE-442B-9AEE-C16FF3EDCAF7}" type="CELLRANGE">
                      <a:rPr lang="en-US"/>
                      <a:pPr>
                        <a:defRPr b="1">
                          <a:solidFill>
                            <a:srgbClr val="00B05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C85-4B6D-A374-5BB17B28DC75}"/>
                </c:ext>
              </c:extLst>
            </c:dLbl>
            <c:dLbl>
              <c:idx val="1"/>
              <c:tx>
                <c:rich>
                  <a:bodyPr/>
                  <a:lstStyle/>
                  <a:p>
                    <a:fld id="{07DE7040-9182-4181-BEAA-595546F5385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C85-4B6D-A374-5BB17B28DC7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'Finance and Insurance'!$K$10:$K$11</c:f>
              <c:strCache>
                <c:ptCount val="2"/>
                <c:pt idx="0">
                  <c:v>Hispanic or Latino</c:v>
                </c:pt>
                <c:pt idx="1">
                  <c:v>Not Hispanic or Latino</c:v>
                </c:pt>
              </c:strCache>
            </c:strRef>
          </c:cat>
          <c:val>
            <c:numRef>
              <c:f>'Finance and Insurance'!$N$10:$N$11</c:f>
              <c:numCache>
                <c:formatCode>\+#,##0;\-#,##0;\ #,##0</c:formatCode>
                <c:ptCount val="2"/>
                <c:pt idx="0">
                  <c:v>15</c:v>
                </c:pt>
                <c:pt idx="1">
                  <c:v>-231</c:v>
                </c:pt>
              </c:numCache>
            </c:numRef>
          </c:val>
          <c:extLst>
            <c:ext xmlns:c15="http://schemas.microsoft.com/office/drawing/2012/chart" uri="{02D57815-91ED-43cb-92C2-25804820EDAC}">
              <c15:datalabelsRange>
                <c15:f>'Finance and Insurance'!$O$10:$O$11</c15:f>
                <c15:dlblRangeCache>
                  <c:ptCount val="2"/>
                  <c:pt idx="0">
                    <c:v>+39%</c:v>
                  </c:pt>
                  <c:pt idx="1">
                    <c:v> -11%</c:v>
                  </c:pt>
                </c15:dlblRangeCache>
              </c15:datalabelsRange>
            </c:ext>
            <c:ext xmlns:c16="http://schemas.microsoft.com/office/drawing/2014/chart" uri="{C3380CC4-5D6E-409C-BE32-E72D297353CC}">
              <c16:uniqueId val="{00000002-9C85-4B6D-A374-5BB17B28DC75}"/>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'Finance and Insurance'!$L$9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'Finance and Insurance'!$K$10:$K$11</c15:sqref>
                        </c15:formulaRef>
                      </c:ext>
                    </c:extLst>
                    <c:strCache>
                      <c:ptCount val="2"/>
                      <c:pt idx="0">
                        <c:v>Hispanic or Latino</c:v>
                      </c:pt>
                      <c:pt idx="1">
                        <c:v>Not Hispanic or Latino</c:v>
                      </c:pt>
                    </c:strCache>
                  </c:strRef>
                </c:cat>
                <c:val>
                  <c:numRef>
                    <c:extLst>
                      <c:ext uri="{02D57815-91ED-43cb-92C2-25804820EDAC}">
                        <c15:formulaRef>
                          <c15:sqref>'Finance and Insurance'!$L$10:$L$11</c15:sqref>
                        </c15:formulaRef>
                      </c:ext>
                    </c:extLst>
                    <c:numCache>
                      <c:formatCode>_(* #,##0_);_(* \(#,##0\);_(* "-"??_);_(@_)</c:formatCode>
                      <c:ptCount val="2"/>
                      <c:pt idx="0">
                        <c:v>38</c:v>
                      </c:pt>
                      <c:pt idx="1">
                        <c:v>2108</c:v>
                      </c:pt>
                    </c:numCache>
                  </c:numRef>
                </c:val>
                <c:extLst>
                  <c:ext xmlns:c16="http://schemas.microsoft.com/office/drawing/2014/chart" uri="{C3380CC4-5D6E-409C-BE32-E72D297353CC}">
                    <c16:uniqueId val="{00000003-9C85-4B6D-A374-5BB17B28DC7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'Finance and Insurance'!$M$9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'Finance and Insurance'!$K$10:$K$11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'Finance and Insurance'!$M$10:$M$11</c15:sqref>
                        </c15:formulaRef>
                      </c:ext>
                    </c:extLst>
                    <c:numCache>
                      <c:formatCode>_(* #,##0_);_(* \(#,##0\);_(* "-"??_);_(@_)</c:formatCode>
                      <c:ptCount val="2"/>
                      <c:pt idx="0">
                        <c:v>53</c:v>
                      </c:pt>
                      <c:pt idx="1">
                        <c:v>1877</c:v>
                      </c:pt>
                    </c:numCache>
                  </c:numRef>
                </c:val>
                <c:extLst xmlns:c15="http://schemas.microsoft.com/office/drawing/2012/chart">
                  <c:ext xmlns:c16="http://schemas.microsoft.com/office/drawing/2014/chart" uri="{C3380CC4-5D6E-409C-BE32-E72D297353CC}">
                    <c16:uniqueId val="{00000004-9C85-4B6D-A374-5BB17B28DC75}"/>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'Finance and Insurance'!$K$4</c:f>
              <c:strCache>
                <c:ptCount val="1"/>
                <c:pt idx="0">
                  <c:v>White</c:v>
                </c:pt>
              </c:strCache>
            </c:strRef>
          </c:tx>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Insurance'!$M$4</c:f>
              <c:numCache>
                <c:formatCode>_(* #,##0_);_(* \(#,##0\);_(* "-"??_);_(@_)</c:formatCode>
                <c:ptCount val="1"/>
                <c:pt idx="0">
                  <c:v>1856</c:v>
                </c:pt>
              </c:numCache>
            </c:numRef>
          </c:val>
          <c:extLst>
            <c:ext xmlns:c16="http://schemas.microsoft.com/office/drawing/2014/chart" uri="{C3380CC4-5D6E-409C-BE32-E72D297353CC}">
              <c16:uniqueId val="{00000000-45BC-45B0-8674-F733EA1D994D}"/>
            </c:ext>
          </c:extLst>
        </c:ser>
        <c:ser>
          <c:idx val="1"/>
          <c:order val="1"/>
          <c:tx>
            <c:strRef>
              <c:f>'Finance and Insurance'!$K$5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Insurance'!$M$5</c:f>
              <c:numCache>
                <c:formatCode>_(* #,##0_);_(* \(#,##0\);_(* "-"??_);_(@_)</c:formatCode>
                <c:ptCount val="1"/>
                <c:pt idx="0">
                  <c:v>28</c:v>
                </c:pt>
              </c:numCache>
            </c:numRef>
          </c:val>
          <c:extLst>
            <c:ext xmlns:c16="http://schemas.microsoft.com/office/drawing/2014/chart" uri="{C3380CC4-5D6E-409C-BE32-E72D297353CC}">
              <c16:uniqueId val="{00000001-45BC-45B0-8674-F733EA1D994D}"/>
            </c:ext>
          </c:extLst>
        </c:ser>
        <c:ser>
          <c:idx val="2"/>
          <c:order val="2"/>
          <c:tx>
            <c:strRef>
              <c:f>'Finance and Insurance'!$K$6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Insurance'!$M$6</c:f>
              <c:numCache>
                <c:formatCode>_(* #,##0_);_(* \(#,##0\);_(* "-"??_);_(@_)</c:formatCode>
                <c:ptCount val="1"/>
                <c:pt idx="0">
                  <c:v>25</c:v>
                </c:pt>
              </c:numCache>
            </c:numRef>
          </c:val>
          <c:extLst>
            <c:ext xmlns:c16="http://schemas.microsoft.com/office/drawing/2014/chart" uri="{C3380CC4-5D6E-409C-BE32-E72D297353CC}">
              <c16:uniqueId val="{00000002-45BC-45B0-8674-F733EA1D994D}"/>
            </c:ext>
          </c:extLst>
        </c:ser>
        <c:ser>
          <c:idx val="3"/>
          <c:order val="3"/>
          <c:tx>
            <c:strRef>
              <c:f>'Finance and Insurance'!$K$7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 and Insurance'!$M$3</c:f>
              <c:strCache>
                <c:ptCount val="1"/>
                <c:pt idx="0">
                  <c:v>2018</c:v>
                </c:pt>
              </c:strCache>
            </c:strRef>
          </c:cat>
          <c:val>
            <c:numRef>
              <c:f>'Finance and Insurance'!$M$7</c:f>
              <c:numCache>
                <c:formatCode>_(* #,##0_);_(* \(#,##0\);_(* "-"??_);_(@_)</c:formatCode>
                <c:ptCount val="1"/>
                <c:pt idx="0">
                  <c:v>20</c:v>
                </c:pt>
              </c:numCache>
            </c:numRef>
          </c:val>
          <c:extLst>
            <c:ext xmlns:c16="http://schemas.microsoft.com/office/drawing/2014/chart" uri="{C3380CC4-5D6E-409C-BE32-E72D297353CC}">
              <c16:uniqueId val="{00000003-45BC-45B0-8674-F733EA1D994D}"/>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 Groups by </a:t>
            </a:r>
            <a:r>
              <a:rPr lang="en-US" sz="110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Legal services</c:v>
                </c:pt>
                <c:pt idx="2">
                  <c:v>Accounting and bookkeeping services</c:v>
                </c:pt>
                <c:pt idx="3">
                  <c:v>Computer systems design and related services</c:v>
                </c:pt>
                <c:pt idx="4">
                  <c:v>Management and technical consulting services</c:v>
                </c:pt>
                <c:pt idx="5">
                  <c:v>Other professional and technical services</c:v>
                </c:pt>
              </c:strCache>
            </c:strRef>
          </c:cat>
          <c:val>
            <c:numRef>
              <c:f>Tech!$R$18:$R$23</c:f>
              <c:numCache>
                <c:formatCode>#,##0</c:formatCode>
                <c:ptCount val="6"/>
                <c:pt idx="0">
                  <c:v>368</c:v>
                </c:pt>
                <c:pt idx="1">
                  <c:v>71</c:v>
                </c:pt>
                <c:pt idx="2">
                  <c:v>60</c:v>
                </c:pt>
                <c:pt idx="3">
                  <c:v>51</c:v>
                </c:pt>
                <c:pt idx="4">
                  <c:v>50</c:v>
                </c:pt>
                <c:pt idx="5">
                  <c:v>41</c:v>
                </c:pt>
              </c:numCache>
            </c:numRef>
          </c:val>
          <c:extLst>
            <c:ext xmlns:c16="http://schemas.microsoft.com/office/drawing/2014/chart" uri="{C3380CC4-5D6E-409C-BE32-E72D297353CC}">
              <c16:uniqueId val="{00000000-AE83-4674-9B2F-DA8F05451B6B}"/>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Legal services</c:v>
                </c:pt>
                <c:pt idx="2">
                  <c:v>Accounting and bookkeeping services</c:v>
                </c:pt>
                <c:pt idx="3">
                  <c:v>Computer systems design and related services</c:v>
                </c:pt>
                <c:pt idx="4">
                  <c:v>Management and technical consulting services</c:v>
                </c:pt>
                <c:pt idx="5">
                  <c:v>Other professional and technical services</c:v>
                </c:pt>
              </c:strCache>
            </c:strRef>
          </c:cat>
          <c:val>
            <c:numRef>
              <c:f>Tech!$S$18:$S$23</c:f>
              <c:numCache>
                <c:formatCode>#,##0</c:formatCode>
                <c:ptCount val="6"/>
                <c:pt idx="0">
                  <c:v>378</c:v>
                </c:pt>
                <c:pt idx="1">
                  <c:v>66</c:v>
                </c:pt>
                <c:pt idx="2">
                  <c:v>61</c:v>
                </c:pt>
                <c:pt idx="3">
                  <c:v>61</c:v>
                </c:pt>
                <c:pt idx="4">
                  <c:v>56</c:v>
                </c:pt>
                <c:pt idx="5">
                  <c:v>37</c:v>
                </c:pt>
              </c:numCache>
            </c:numRef>
          </c:val>
          <c:extLst>
            <c:ext xmlns:c16="http://schemas.microsoft.com/office/drawing/2014/chart" uri="{C3380CC4-5D6E-409C-BE32-E72D297353CC}">
              <c16:uniqueId val="{00000001-AE83-4674-9B2F-DA8F05451B6B}"/>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Tech!$B$32</c:f>
              <c:strCache>
                <c:ptCount val="1"/>
                <c:pt idx="0">
                  <c:v>Less than high school</c:v>
                </c:pt>
              </c:strCache>
            </c:strRef>
          </c:tx>
          <c:spPr>
            <a:solidFill>
              <a:schemeClr val="accent1"/>
            </a:solidFill>
            <a:ln>
              <a:noFill/>
            </a:ln>
            <a:effectLst/>
          </c:spPr>
          <c:invertIfNegative val="0"/>
          <c:dLbls>
            <c:dLbl>
              <c:idx val="0"/>
              <c:tx>
                <c:rich>
                  <a:bodyPr/>
                  <a:lstStyle/>
                  <a:p>
                    <a:fld id="{8A247A0B-C02F-4E54-9AF8-2E23B500F5AD}" type="CELLRANGE">
                      <a:rPr lang="en-US"/>
                      <a:pPr/>
                      <a:t>[CELLRANGE]</a:t>
                    </a:fld>
                    <a:r>
                      <a:rPr lang="en-US" baseline="0"/>
                      <a:t>, </a:t>
                    </a:r>
                    <a:fld id="{09D09A8A-561A-4D53-BFEB-D7B0F74D63D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F7A-4D29-94C9-8E6F2A8D8E13}"/>
                </c:ext>
              </c:extLst>
            </c:dLbl>
            <c:dLbl>
              <c:idx val="1"/>
              <c:tx>
                <c:rich>
                  <a:bodyPr/>
                  <a:lstStyle/>
                  <a:p>
                    <a:fld id="{D027E241-1D91-4A75-9330-A54F4FC51892}" type="CELLRANGE">
                      <a:rPr lang="en-US"/>
                      <a:pPr/>
                      <a:t>[CELLRANGE]</a:t>
                    </a:fld>
                    <a:r>
                      <a:rPr lang="en-US" baseline="0"/>
                      <a:t>, </a:t>
                    </a:r>
                    <a:fld id="{9A5C01AD-CC2C-4429-B095-D41EAE0F571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7A-4D29-94C9-8E6F2A8D8E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Tech!$C$32:$D$32</c:f>
              <c:numCache>
                <c:formatCode>#,##0</c:formatCode>
                <c:ptCount val="2"/>
                <c:pt idx="0">
                  <c:v>147</c:v>
                </c:pt>
                <c:pt idx="1">
                  <c:v>200</c:v>
                </c:pt>
              </c:numCache>
            </c:numRef>
          </c:val>
          <c:extLst>
            <c:ext xmlns:c15="http://schemas.microsoft.com/office/drawing/2012/chart" uri="{02D57815-91ED-43cb-92C2-25804820EDAC}">
              <c15:datalabelsRange>
                <c15:f>Tech!$E$32:$F$32</c15:f>
                <c15:dlblRangeCache>
                  <c:ptCount val="2"/>
                  <c:pt idx="0">
                    <c:v>6%</c:v>
                  </c:pt>
                  <c:pt idx="1">
                    <c:v>6%</c:v>
                  </c:pt>
                </c15:dlblRangeCache>
              </c15:datalabelsRange>
            </c:ext>
            <c:ext xmlns:c16="http://schemas.microsoft.com/office/drawing/2014/chart" uri="{C3380CC4-5D6E-409C-BE32-E72D297353CC}">
              <c16:uniqueId val="{00000002-2F7A-4D29-94C9-8E6F2A8D8E13}"/>
            </c:ext>
          </c:extLst>
        </c:ser>
        <c:ser>
          <c:idx val="1"/>
          <c:order val="1"/>
          <c:tx>
            <c:strRef>
              <c:f>Tech!$B$33</c:f>
              <c:strCache>
                <c:ptCount val="1"/>
                <c:pt idx="0">
                  <c:v>High school or equivalent, no college</c:v>
                </c:pt>
              </c:strCache>
            </c:strRef>
          </c:tx>
          <c:spPr>
            <a:solidFill>
              <a:schemeClr val="accent2"/>
            </a:solidFill>
            <a:ln>
              <a:noFill/>
            </a:ln>
            <a:effectLst/>
          </c:spPr>
          <c:invertIfNegative val="0"/>
          <c:dLbls>
            <c:dLbl>
              <c:idx val="0"/>
              <c:tx>
                <c:rich>
                  <a:bodyPr/>
                  <a:lstStyle/>
                  <a:p>
                    <a:fld id="{332268ED-3C73-434E-AA88-2C17E1267EFA}" type="CELLRANGE">
                      <a:rPr lang="en-US"/>
                      <a:pPr/>
                      <a:t>[CELLRANGE]</a:t>
                    </a:fld>
                    <a:r>
                      <a:rPr lang="en-US" baseline="0"/>
                      <a:t>, </a:t>
                    </a:r>
                    <a:fld id="{4726E341-7E51-4778-8E6D-BA10D544195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7A-4D29-94C9-8E6F2A8D8E13}"/>
                </c:ext>
              </c:extLst>
            </c:dLbl>
            <c:dLbl>
              <c:idx val="1"/>
              <c:tx>
                <c:rich>
                  <a:bodyPr/>
                  <a:lstStyle/>
                  <a:p>
                    <a:fld id="{6948181A-2593-4D47-A60F-CB5C8BCFC350}" type="CELLRANGE">
                      <a:rPr lang="en-US"/>
                      <a:pPr/>
                      <a:t>[CELLRANGE]</a:t>
                    </a:fld>
                    <a:r>
                      <a:rPr lang="en-US" baseline="0"/>
                      <a:t>, </a:t>
                    </a:r>
                    <a:fld id="{A771E83B-A272-433E-9A66-0A03E268118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F7A-4D29-94C9-8E6F2A8D8E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Tech!$C$33:$D$33</c:f>
              <c:numCache>
                <c:formatCode>#,##0</c:formatCode>
                <c:ptCount val="2"/>
                <c:pt idx="0">
                  <c:v>481</c:v>
                </c:pt>
                <c:pt idx="1">
                  <c:v>587</c:v>
                </c:pt>
              </c:numCache>
            </c:numRef>
          </c:val>
          <c:extLst>
            <c:ext xmlns:c15="http://schemas.microsoft.com/office/drawing/2012/chart" uri="{02D57815-91ED-43cb-92C2-25804820EDAC}">
              <c15:datalabelsRange>
                <c15:f>Tech!$E$33:$F$33</c15:f>
                <c15:dlblRangeCache>
                  <c:ptCount val="2"/>
                  <c:pt idx="0">
                    <c:v>18%</c:v>
                  </c:pt>
                  <c:pt idx="1">
                    <c:v>19%</c:v>
                  </c:pt>
                </c15:dlblRangeCache>
              </c15:datalabelsRange>
            </c:ext>
            <c:ext xmlns:c16="http://schemas.microsoft.com/office/drawing/2014/chart" uri="{C3380CC4-5D6E-409C-BE32-E72D297353CC}">
              <c16:uniqueId val="{00000005-2F7A-4D29-94C9-8E6F2A8D8E13}"/>
            </c:ext>
          </c:extLst>
        </c:ser>
        <c:ser>
          <c:idx val="2"/>
          <c:order val="2"/>
          <c:tx>
            <c:strRef>
              <c:f>Tech!$B$34</c:f>
              <c:strCache>
                <c:ptCount val="1"/>
                <c:pt idx="0">
                  <c:v>Some college or Associate degree</c:v>
                </c:pt>
              </c:strCache>
            </c:strRef>
          </c:tx>
          <c:spPr>
            <a:solidFill>
              <a:schemeClr val="accent3"/>
            </a:solidFill>
            <a:ln>
              <a:noFill/>
            </a:ln>
            <a:effectLst/>
          </c:spPr>
          <c:invertIfNegative val="0"/>
          <c:dLbls>
            <c:dLbl>
              <c:idx val="0"/>
              <c:tx>
                <c:rich>
                  <a:bodyPr/>
                  <a:lstStyle/>
                  <a:p>
                    <a:fld id="{C036EFCA-017C-4065-981C-87382D4411F5}" type="CELLRANGE">
                      <a:rPr lang="en-US"/>
                      <a:pPr/>
                      <a:t>[CELLRANGE]</a:t>
                    </a:fld>
                    <a:r>
                      <a:rPr lang="en-US" baseline="0"/>
                      <a:t>, </a:t>
                    </a:r>
                    <a:fld id="{885DDC39-61C1-4C3E-881D-FD361FE16B8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F7A-4D29-94C9-8E6F2A8D8E13}"/>
                </c:ext>
              </c:extLst>
            </c:dLbl>
            <c:dLbl>
              <c:idx val="1"/>
              <c:tx>
                <c:rich>
                  <a:bodyPr/>
                  <a:lstStyle/>
                  <a:p>
                    <a:fld id="{50598D07-5A4A-4491-9DB9-6193E273C7DA}" type="CELLRANGE">
                      <a:rPr lang="en-US"/>
                      <a:pPr/>
                      <a:t>[CELLRANGE]</a:t>
                    </a:fld>
                    <a:r>
                      <a:rPr lang="en-US" baseline="0"/>
                      <a:t>, </a:t>
                    </a:r>
                    <a:fld id="{6763CD4F-43FA-47F2-BECA-3134891D365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7A-4D29-94C9-8E6F2A8D8E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Tech!$C$34:$D$34</c:f>
              <c:numCache>
                <c:formatCode>#,##0</c:formatCode>
                <c:ptCount val="2"/>
                <c:pt idx="0">
                  <c:v>684</c:v>
                </c:pt>
                <c:pt idx="1">
                  <c:v>808</c:v>
                </c:pt>
              </c:numCache>
            </c:numRef>
          </c:val>
          <c:extLst>
            <c:ext xmlns:c15="http://schemas.microsoft.com/office/drawing/2012/chart" uri="{02D57815-91ED-43cb-92C2-25804820EDAC}">
              <c15:datalabelsRange>
                <c15:f>Tech!$E$34:$F$34</c15:f>
                <c15:dlblRangeCache>
                  <c:ptCount val="2"/>
                  <c:pt idx="0">
                    <c:v>26%</c:v>
                  </c:pt>
                  <c:pt idx="1">
                    <c:v>26%</c:v>
                  </c:pt>
                </c15:dlblRangeCache>
              </c15:datalabelsRange>
            </c:ext>
            <c:ext xmlns:c16="http://schemas.microsoft.com/office/drawing/2014/chart" uri="{C3380CC4-5D6E-409C-BE32-E72D297353CC}">
              <c16:uniqueId val="{00000008-2F7A-4D29-94C9-8E6F2A8D8E13}"/>
            </c:ext>
          </c:extLst>
        </c:ser>
        <c:ser>
          <c:idx val="3"/>
          <c:order val="3"/>
          <c:tx>
            <c:strRef>
              <c:f>Tech!$B$35</c:f>
              <c:strCache>
                <c:ptCount val="1"/>
                <c:pt idx="0">
                  <c:v>Bachelor's degree or advanced degree</c:v>
                </c:pt>
              </c:strCache>
            </c:strRef>
          </c:tx>
          <c:spPr>
            <a:solidFill>
              <a:schemeClr val="accent4"/>
            </a:solidFill>
            <a:ln>
              <a:noFill/>
            </a:ln>
            <a:effectLst/>
          </c:spPr>
          <c:invertIfNegative val="0"/>
          <c:dLbls>
            <c:dLbl>
              <c:idx val="0"/>
              <c:tx>
                <c:rich>
                  <a:bodyPr/>
                  <a:lstStyle/>
                  <a:p>
                    <a:fld id="{B901CF1D-8769-456B-B326-AE3D2580C86C}" type="CELLRANGE">
                      <a:rPr lang="en-US"/>
                      <a:pPr/>
                      <a:t>[CELLRANGE]</a:t>
                    </a:fld>
                    <a:r>
                      <a:rPr lang="en-US" baseline="0"/>
                      <a:t>, </a:t>
                    </a:r>
                    <a:fld id="{953E4A2D-D840-44CF-B6DA-290D6750731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7A-4D29-94C9-8E6F2A8D8E13}"/>
                </c:ext>
              </c:extLst>
            </c:dLbl>
            <c:dLbl>
              <c:idx val="1"/>
              <c:tx>
                <c:rich>
                  <a:bodyPr/>
                  <a:lstStyle/>
                  <a:p>
                    <a:fld id="{4021D736-820C-4A97-A95E-F9A586D82319}" type="CELLRANGE">
                      <a:rPr lang="en-US"/>
                      <a:pPr/>
                      <a:t>[CELLRANGE]</a:t>
                    </a:fld>
                    <a:r>
                      <a:rPr lang="en-US" baseline="0"/>
                      <a:t>, </a:t>
                    </a:r>
                    <a:fld id="{7B1AA574-BF82-4510-8F06-983AF4D651B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F7A-4D29-94C9-8E6F2A8D8E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Tech!$C$35:$D$35</c:f>
              <c:numCache>
                <c:formatCode>#,##0</c:formatCode>
                <c:ptCount val="2"/>
                <c:pt idx="0">
                  <c:v>1122</c:v>
                </c:pt>
                <c:pt idx="1">
                  <c:v>1254</c:v>
                </c:pt>
              </c:numCache>
            </c:numRef>
          </c:val>
          <c:extLst>
            <c:ext xmlns:c15="http://schemas.microsoft.com/office/drawing/2012/chart" uri="{02D57815-91ED-43cb-92C2-25804820EDAC}">
              <c15:datalabelsRange>
                <c15:f>Tech!$E$35:$F$35</c15:f>
                <c15:dlblRangeCache>
                  <c:ptCount val="2"/>
                  <c:pt idx="0">
                    <c:v>43%</c:v>
                  </c:pt>
                  <c:pt idx="1">
                    <c:v>41%</c:v>
                  </c:pt>
                </c15:dlblRangeCache>
              </c15:datalabelsRange>
            </c:ext>
            <c:ext xmlns:c16="http://schemas.microsoft.com/office/drawing/2014/chart" uri="{C3380CC4-5D6E-409C-BE32-E72D297353CC}">
              <c16:uniqueId val="{0000000B-2F7A-4D29-94C9-8E6F2A8D8E13}"/>
            </c:ext>
          </c:extLst>
        </c:ser>
        <c:ser>
          <c:idx val="4"/>
          <c:order val="4"/>
          <c:tx>
            <c:strRef>
              <c:f>Tech!$B$36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04752F6E-6F68-4014-B5DD-F9FD6650D585}" type="CELLRANGE">
                      <a:rPr lang="en-US"/>
                      <a:pPr/>
                      <a:t>[CELLRANGE]</a:t>
                    </a:fld>
                    <a:r>
                      <a:rPr lang="en-US" baseline="0"/>
                      <a:t>, </a:t>
                    </a:r>
                    <a:fld id="{E116DBB0-FD31-4DE9-B428-08C5450D69B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F7A-4D29-94C9-8E6F2A8D8E13}"/>
                </c:ext>
              </c:extLst>
            </c:dLbl>
            <c:dLbl>
              <c:idx val="1"/>
              <c:tx>
                <c:rich>
                  <a:bodyPr/>
                  <a:lstStyle/>
                  <a:p>
                    <a:fld id="{86782109-571D-44D9-95A5-A295D5D3FE9F}" type="CELLRANGE">
                      <a:rPr lang="en-US"/>
                      <a:pPr/>
                      <a:t>[CELLRANGE]</a:t>
                    </a:fld>
                    <a:r>
                      <a:rPr lang="en-US" baseline="0"/>
                      <a:t>, </a:t>
                    </a:r>
                    <a:fld id="{1F6BEEA2-94DE-42F5-ACD0-A3763677538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F7A-4D29-94C9-8E6F2A8D8E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Tech!$C$36:$D$36</c:f>
              <c:numCache>
                <c:formatCode>#,##0</c:formatCode>
                <c:ptCount val="2"/>
                <c:pt idx="0">
                  <c:v>194</c:v>
                </c:pt>
                <c:pt idx="1">
                  <c:v>244</c:v>
                </c:pt>
              </c:numCache>
            </c:numRef>
          </c:val>
          <c:extLst>
            <c:ext xmlns:c15="http://schemas.microsoft.com/office/drawing/2012/chart" uri="{02D57815-91ED-43cb-92C2-25804820EDAC}">
              <c15:datalabelsRange>
                <c15:f>Tech!$E$36:$F$36</c15:f>
                <c15:dlblRangeCache>
                  <c:ptCount val="2"/>
                  <c:pt idx="0">
                    <c:v>7%</c:v>
                  </c:pt>
                  <c:pt idx="1">
                    <c:v>8%</c:v>
                  </c:pt>
                </c15:dlblRangeCache>
              </c15:datalabelsRange>
            </c:ext>
            <c:ext xmlns:c16="http://schemas.microsoft.com/office/drawing/2014/chart" uri="{C3380CC4-5D6E-409C-BE32-E72D297353CC}">
              <c16:uniqueId val="{0000000E-2F7A-4D29-94C9-8E6F2A8D8E13}"/>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Tech!$K$17</c:f>
              <c:strCache>
                <c:ptCount val="1"/>
                <c:pt idx="0">
                  <c:v>Increase</c:v>
                </c:pt>
              </c:strCache>
            </c:strRef>
          </c:tx>
          <c:spPr>
            <a:ln w="25400" cap="rnd">
              <a:noFill/>
              <a:round/>
            </a:ln>
            <a:effectLst/>
          </c:spPr>
          <c:marker>
            <c:symbol val="none"/>
          </c:marker>
          <c:dLbls>
            <c:dLbl>
              <c:idx val="0"/>
              <c:tx>
                <c:rich>
                  <a:bodyPr/>
                  <a:lstStyle/>
                  <a:p>
                    <a:fld id="{ADA49FCB-829B-42D8-9A20-E72BB4D0C68E}"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F7A-4D29-94C9-8E6F2A8D8E13}"/>
                </c:ext>
              </c:extLst>
            </c:dLbl>
            <c:dLbl>
              <c:idx val="1"/>
              <c:tx>
                <c:rich>
                  <a:bodyPr/>
                  <a:lstStyle/>
                  <a:p>
                    <a:fld id="{F2F5CFD4-F149-4A53-9A9C-C52F7D1C83FC}"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F7A-4D29-94C9-8E6F2A8D8E13}"/>
                </c:ext>
              </c:extLst>
            </c:dLbl>
            <c:dLbl>
              <c:idx val="2"/>
              <c:tx>
                <c:rich>
                  <a:bodyPr/>
                  <a:lstStyle/>
                  <a:p>
                    <a:fld id="{A31E2FA7-A33A-414E-A2C2-FE196036C3C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F7A-4D29-94C9-8E6F2A8D8E13}"/>
                </c:ext>
              </c:extLst>
            </c:dLbl>
            <c:dLbl>
              <c:idx val="3"/>
              <c:tx>
                <c:rich>
                  <a:bodyPr/>
                  <a:lstStyle/>
                  <a:p>
                    <a:fld id="{13FDFD33-BF05-43A3-8D1C-6F0FC609216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F7A-4D29-94C9-8E6F2A8D8E13}"/>
                </c:ext>
              </c:extLst>
            </c:dLbl>
            <c:dLbl>
              <c:idx val="4"/>
              <c:tx>
                <c:rich>
                  <a:bodyPr/>
                  <a:lstStyle/>
                  <a:p>
                    <a:fld id="{811F03C1-A1B5-455F-9078-3EEA56AA0228}"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F7A-4D29-94C9-8E6F2A8D8E1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Tech!$J$18:$J$22</c:f>
              <c:numCache>
                <c:formatCode>General</c:formatCode>
                <c:ptCount val="5"/>
                <c:pt idx="0">
                  <c:v>1.59</c:v>
                </c:pt>
                <c:pt idx="1">
                  <c:v>1.59</c:v>
                </c:pt>
                <c:pt idx="2">
                  <c:v>1.59</c:v>
                </c:pt>
                <c:pt idx="3">
                  <c:v>1.59</c:v>
                </c:pt>
                <c:pt idx="4">
                  <c:v>1.59</c:v>
                </c:pt>
              </c:numCache>
            </c:numRef>
          </c:xVal>
          <c:yVal>
            <c:numRef>
              <c:f>Tech!$K$18:$K$22</c:f>
              <c:numCache>
                <c:formatCode>0%</c:formatCode>
                <c:ptCount val="5"/>
                <c:pt idx="0">
                  <c:v>7.0000000000000007E-2</c:v>
                </c:pt>
                <c:pt idx="1">
                  <c:v>0.20699967668929842</c:v>
                </c:pt>
                <c:pt idx="2">
                  <c:v>0.45037180730682186</c:v>
                </c:pt>
                <c:pt idx="3">
                  <c:v>0.81975428386679594</c:v>
                </c:pt>
                <c:pt idx="4">
                  <c:v>0.99</c:v>
                </c:pt>
              </c:numCache>
            </c:numRef>
          </c:yVal>
          <c:smooth val="0"/>
          <c:extLst>
            <c:ext xmlns:c15="http://schemas.microsoft.com/office/drawing/2012/chart" uri="{02D57815-91ED-43cb-92C2-25804820EDAC}">
              <c15:datalabelsRange>
                <c15:f>Tech!$H$32:$H$36</c15:f>
                <c15:dlblRangeCache>
                  <c:ptCount val="5"/>
                  <c:pt idx="0">
                    <c:v>+36.1%</c:v>
                  </c:pt>
                  <c:pt idx="1">
                    <c:v>+22.0%</c:v>
                  </c:pt>
                  <c:pt idx="2">
                    <c:v>+18.1%</c:v>
                  </c:pt>
                  <c:pt idx="3">
                    <c:v>+11.8%</c:v>
                  </c:pt>
                  <c:pt idx="4">
                    <c:v>+25.8%</c:v>
                  </c:pt>
                </c15:dlblRangeCache>
              </c15:datalabelsRange>
            </c:ext>
            <c:ext xmlns:c16="http://schemas.microsoft.com/office/drawing/2014/chart" uri="{C3380CC4-5D6E-409C-BE32-E72D297353CC}">
              <c16:uniqueId val="{00000014-2F7A-4D29-94C9-8E6F2A8D8E13}"/>
            </c:ext>
          </c:extLst>
        </c:ser>
        <c:ser>
          <c:idx val="6"/>
          <c:order val="6"/>
          <c:tx>
            <c:strRef>
              <c:f>Tech!$L$17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F7A-4D29-94C9-8E6F2A8D8E13}"/>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F7A-4D29-94C9-8E6F2A8D8E13}"/>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F7A-4D29-94C9-8E6F2A8D8E13}"/>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F7A-4D29-94C9-8E6F2A8D8E13}"/>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F7A-4D29-94C9-8E6F2A8D8E1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Tech!$J$18:$J$22</c:f>
              <c:numCache>
                <c:formatCode>General</c:formatCode>
                <c:ptCount val="5"/>
                <c:pt idx="0">
                  <c:v>1.59</c:v>
                </c:pt>
                <c:pt idx="1">
                  <c:v>1.59</c:v>
                </c:pt>
                <c:pt idx="2">
                  <c:v>1.59</c:v>
                </c:pt>
                <c:pt idx="3">
                  <c:v>1.59</c:v>
                </c:pt>
                <c:pt idx="4">
                  <c:v>1.59</c:v>
                </c:pt>
              </c:numCache>
            </c:numRef>
          </c:xVal>
          <c:yVal>
            <c:numRef>
              <c:f>Tech!$L$18:$L$22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2F7A-4D29-94C9-8E6F2A8D8E13}"/>
            </c:ext>
          </c:extLst>
        </c:ser>
        <c:ser>
          <c:idx val="7"/>
          <c:order val="7"/>
          <c:tx>
            <c:strRef>
              <c:f>Tech!$K$13</c:f>
              <c:strCache>
                <c:ptCount val="1"/>
                <c:pt idx="0">
                  <c:v>Share</c:v>
                </c:pt>
              </c:strCache>
            </c:strRef>
          </c:tx>
          <c:spPr>
            <a:ln w="25400" cap="rnd">
              <a:noFill/>
              <a:round/>
            </a:ln>
            <a:effectLst/>
          </c:spPr>
          <c:marker>
            <c:symbol val="none"/>
          </c:marker>
          <c:dLbls>
            <c:dLbl>
              <c:idx val="0"/>
              <c:tx>
                <c:rich>
                  <a:bodyPr/>
                  <a:lstStyle/>
                  <a:p>
                    <a:fld id="{18368C61-DE0A-467D-BE01-ECB83ABE513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F7A-4D29-94C9-8E6F2A8D8E13}"/>
                </c:ext>
              </c:extLst>
            </c:dLbl>
            <c:dLbl>
              <c:idx val="1"/>
              <c:tx>
                <c:rich>
                  <a:bodyPr/>
                  <a:lstStyle/>
                  <a:p>
                    <a:fld id="{78BD8CC5-4F9E-4C6C-9BE4-DCE555F656D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2F7A-4D29-94C9-8E6F2A8D8E13}"/>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Tech!$J$14:$J$15</c:f>
              <c:numCache>
                <c:formatCode>General</c:formatCode>
                <c:ptCount val="2"/>
                <c:pt idx="0">
                  <c:v>1</c:v>
                </c:pt>
                <c:pt idx="1">
                  <c:v>2</c:v>
                </c:pt>
              </c:numCache>
            </c:numRef>
          </c:xVal>
          <c:yVal>
            <c:numRef>
              <c:f>Tech!$K$14:$K$15</c:f>
              <c:numCache>
                <c:formatCode>0%</c:formatCode>
                <c:ptCount val="2"/>
                <c:pt idx="0">
                  <c:v>1</c:v>
                </c:pt>
                <c:pt idx="1">
                  <c:v>1</c:v>
                </c:pt>
              </c:numCache>
            </c:numRef>
          </c:yVal>
          <c:smooth val="0"/>
          <c:extLst>
            <c:ext xmlns:c15="http://schemas.microsoft.com/office/drawing/2012/chart" uri="{02D57815-91ED-43cb-92C2-25804820EDAC}">
              <c15:datalabelsRange>
                <c15:f>Tech!$L$14:$L$15</c15:f>
                <c15:dlblRangeCache>
                  <c:ptCount val="2"/>
                  <c:pt idx="0">
                    <c:v> 2,628 </c:v>
                  </c:pt>
                  <c:pt idx="1">
                    <c:v> 3,093 </c:v>
                  </c:pt>
                </c15:dlblRangeCache>
              </c15:datalabelsRange>
            </c:ext>
            <c:ext xmlns:c16="http://schemas.microsoft.com/office/drawing/2014/chart" uri="{C3380CC4-5D6E-409C-BE32-E72D297353CC}">
              <c16:uniqueId val="{0000001D-2F7A-4D29-94C9-8E6F2A8D8E13}"/>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Tech!$J$13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Tech!$L$13</c:f>
              <c:numCache>
                <c:formatCode>#,##0</c:formatCode>
                <c:ptCount val="1"/>
                <c:pt idx="0">
                  <c:v>1860</c:v>
                </c:pt>
              </c:numCache>
            </c:numRef>
          </c:val>
          <c:extLst>
            <c:ext xmlns:c16="http://schemas.microsoft.com/office/drawing/2014/chart" uri="{C3380CC4-5D6E-409C-BE32-E72D297353CC}">
              <c16:uniqueId val="{00000000-C492-4506-BF4E-3467802CF817}"/>
            </c:ext>
          </c:extLst>
        </c:ser>
        <c:ser>
          <c:idx val="1"/>
          <c:order val="1"/>
          <c:tx>
            <c:strRef>
              <c:f>Tech!$J$14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Tech!$L$14</c:f>
              <c:numCache>
                <c:formatCode>#,##0</c:formatCode>
                <c:ptCount val="1"/>
                <c:pt idx="0">
                  <c:v>1233</c:v>
                </c:pt>
              </c:numCache>
            </c:numRef>
          </c:val>
          <c:extLst>
            <c:ext xmlns:c16="http://schemas.microsoft.com/office/drawing/2014/chart" uri="{C3380CC4-5D6E-409C-BE32-E72D297353CC}">
              <c16:uniqueId val="{00000001-C492-4506-BF4E-3467802CF817}"/>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99F-4FB7-BA07-4C85503DA809}"/>
              </c:ext>
            </c:extLst>
          </c:dPt>
          <c:dLbls>
            <c:dLbl>
              <c:idx val="0"/>
              <c:tx>
                <c:rich>
                  <a:bodyPr/>
                  <a:lstStyle/>
                  <a:p>
                    <a:fld id="{3EF07722-547C-4E95-B81C-A29F6904DEE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99F-4FB7-BA07-4C85503DA809}"/>
                </c:ext>
              </c:extLst>
            </c:dLbl>
            <c:dLbl>
              <c:idx val="1"/>
              <c:tx>
                <c:rich>
                  <a:bodyPr/>
                  <a:lstStyle/>
                  <a:p>
                    <a:fld id="{2F21345F-8DF5-4937-89B8-645FAEE0A74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99F-4FB7-BA07-4C85503DA80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Tech!$J$13:$J$14</c:f>
              <c:strCache>
                <c:ptCount val="2"/>
                <c:pt idx="0">
                  <c:v>Male</c:v>
                </c:pt>
                <c:pt idx="1">
                  <c:v>Female</c:v>
                </c:pt>
              </c:strCache>
            </c:strRef>
          </c:cat>
          <c:val>
            <c:numRef>
              <c:f>Tech!$M$13:$M$14</c:f>
              <c:numCache>
                <c:formatCode>\+#,##0;\-#,##0;\ #,##0</c:formatCode>
                <c:ptCount val="2"/>
                <c:pt idx="0">
                  <c:v>329</c:v>
                </c:pt>
                <c:pt idx="1">
                  <c:v>135</c:v>
                </c:pt>
              </c:numCache>
            </c:numRef>
          </c:val>
          <c:extLst>
            <c:ext xmlns:c15="http://schemas.microsoft.com/office/drawing/2012/chart" uri="{02D57815-91ED-43cb-92C2-25804820EDAC}">
              <c15:datalabelsRange>
                <c15:f>Tech!$N$13:$N$14</c15:f>
                <c15:dlblRangeCache>
                  <c:ptCount val="2"/>
                  <c:pt idx="0">
                    <c:v>+21%</c:v>
                  </c:pt>
                  <c:pt idx="1">
                    <c:v>+12%</c:v>
                  </c:pt>
                </c15:dlblRangeCache>
              </c15:datalabelsRange>
            </c:ext>
            <c:ext xmlns:c16="http://schemas.microsoft.com/office/drawing/2014/chart" uri="{C3380CC4-5D6E-409C-BE32-E72D297353CC}">
              <c16:uniqueId val="{00000003-099F-4FB7-BA07-4C85503DA809}"/>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3BA-4865-8DF9-2806A91D7EF6}"/>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03BA-4865-8DF9-2806A91D7EF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03BA-4865-8DF9-2806A91D7EF6}"/>
              </c:ext>
            </c:extLst>
          </c:dPt>
          <c:dLbls>
            <c:dLbl>
              <c:idx val="0"/>
              <c:tx>
                <c:rich>
                  <a:bodyPr/>
                  <a:lstStyle/>
                  <a:p>
                    <a:fld id="{DE0EA1EB-A494-4FEE-A8D2-498AE46FFEC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3BA-4865-8DF9-2806A91D7EF6}"/>
                </c:ext>
              </c:extLst>
            </c:dLbl>
            <c:dLbl>
              <c:idx val="1"/>
              <c:tx>
                <c:rich>
                  <a:bodyPr/>
                  <a:lstStyle/>
                  <a:p>
                    <a:fld id="{D21A63B8-3747-4D51-840F-865148811E5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3BA-4865-8DF9-2806A91D7EF6}"/>
                </c:ext>
              </c:extLst>
            </c:dLbl>
            <c:dLbl>
              <c:idx val="2"/>
              <c:tx>
                <c:rich>
                  <a:bodyPr/>
                  <a:lstStyle/>
                  <a:p>
                    <a:fld id="{6440FF4A-5100-4B6C-95BC-14A150026DA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3BA-4865-8DF9-2806A91D7EF6}"/>
                </c:ext>
              </c:extLst>
            </c:dLbl>
            <c:dLbl>
              <c:idx val="3"/>
              <c:tx>
                <c:rich>
                  <a:bodyPr/>
                  <a:lstStyle/>
                  <a:p>
                    <a:fld id="{2DB31143-094F-4AA5-B34E-4B73D5D1EB7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3BA-4865-8DF9-2806A91D7EF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Tech!$K$4:$K$7</c:f>
              <c:strCache>
                <c:ptCount val="4"/>
                <c:pt idx="0">
                  <c:v>White</c:v>
                </c:pt>
                <c:pt idx="1">
                  <c:v>Black or African American</c:v>
                </c:pt>
                <c:pt idx="2">
                  <c:v>Asian</c:v>
                </c:pt>
                <c:pt idx="3">
                  <c:v>Other</c:v>
                </c:pt>
              </c:strCache>
            </c:strRef>
          </c:cat>
          <c:val>
            <c:numRef>
              <c:f>Tech!$N$4:$N$7</c:f>
              <c:numCache>
                <c:formatCode>\+#,##0;\-#,##0;\ #,##0</c:formatCode>
                <c:ptCount val="4"/>
                <c:pt idx="0">
                  <c:v>407</c:v>
                </c:pt>
                <c:pt idx="1">
                  <c:v>12</c:v>
                </c:pt>
                <c:pt idx="2">
                  <c:v>38</c:v>
                </c:pt>
                <c:pt idx="3">
                  <c:v>10</c:v>
                </c:pt>
              </c:numCache>
            </c:numRef>
          </c:val>
          <c:extLst>
            <c:ext xmlns:c15="http://schemas.microsoft.com/office/drawing/2012/chart" uri="{02D57815-91ED-43cb-92C2-25804820EDAC}">
              <c15:datalabelsRange>
                <c15:f>Tech!$O$4:$O$7</c15:f>
                <c15:dlblRangeCache>
                  <c:ptCount val="4"/>
                  <c:pt idx="0">
                    <c:v>+17%</c:v>
                  </c:pt>
                  <c:pt idx="1">
                    <c:v>+26%</c:v>
                  </c:pt>
                  <c:pt idx="2">
                    <c:v>+43%</c:v>
                  </c:pt>
                  <c:pt idx="3">
                    <c:v>+36%</c:v>
                  </c:pt>
                </c15:dlblRangeCache>
              </c15:datalabelsRange>
            </c:ext>
            <c:ext xmlns:c16="http://schemas.microsoft.com/office/drawing/2014/chart" uri="{C3380CC4-5D6E-409C-BE32-E72D297353CC}">
              <c16:uniqueId val="{00000007-03BA-4865-8DF9-2806A91D7EF6}"/>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Tech!$N$9</c:f>
              <c:strCache>
                <c:ptCount val="1"/>
                <c:pt idx="0">
                  <c:v>Change</c:v>
                </c:pt>
              </c:strCache>
            </c:strRef>
          </c:tx>
          <c:spPr>
            <a:solidFill>
              <a:schemeClr val="accent5"/>
            </a:solidFill>
            <a:ln>
              <a:noFill/>
            </a:ln>
            <a:effectLst/>
          </c:spPr>
          <c:invertIfNegative val="0"/>
          <c:dLbls>
            <c:dLbl>
              <c:idx val="0"/>
              <c:tx>
                <c:rich>
                  <a:bodyPr/>
                  <a:lstStyle/>
                  <a:p>
                    <a:fld id="{9F3EAEB6-3896-43F4-B180-43008E7F509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791-40A0-9CE9-DD454C5290EE}"/>
                </c:ext>
              </c:extLst>
            </c:dLbl>
            <c:dLbl>
              <c:idx val="1"/>
              <c:tx>
                <c:rich>
                  <a:bodyPr/>
                  <a:lstStyle/>
                  <a:p>
                    <a:fld id="{1927EC0D-1A9C-4610-9443-010AFD532B4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791-40A0-9CE9-DD454C5290E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Tech!$K$10:$K$11</c:f>
              <c:strCache>
                <c:ptCount val="2"/>
                <c:pt idx="0">
                  <c:v>Hispanic or Latino</c:v>
                </c:pt>
                <c:pt idx="1">
                  <c:v>Not Hispanic or Latino</c:v>
                </c:pt>
              </c:strCache>
            </c:strRef>
          </c:cat>
          <c:val>
            <c:numRef>
              <c:f>Tech!$N$10:$N$11</c:f>
              <c:numCache>
                <c:formatCode>\+#,##0;\-#,##0;\ #,##0</c:formatCode>
                <c:ptCount val="2"/>
                <c:pt idx="0">
                  <c:v>20</c:v>
                </c:pt>
                <c:pt idx="1">
                  <c:v>443</c:v>
                </c:pt>
              </c:numCache>
            </c:numRef>
          </c:val>
          <c:extLst>
            <c:ext xmlns:c15="http://schemas.microsoft.com/office/drawing/2012/chart" uri="{02D57815-91ED-43cb-92C2-25804820EDAC}">
              <c15:datalabelsRange>
                <c15:f>Tech!$O$10:$O$11</c15:f>
                <c15:dlblRangeCache>
                  <c:ptCount val="2"/>
                  <c:pt idx="0">
                    <c:v>+31%</c:v>
                  </c:pt>
                  <c:pt idx="1">
                    <c:v>+17%</c:v>
                  </c:pt>
                </c15:dlblRangeCache>
              </c15:datalabelsRange>
            </c:ext>
            <c:ext xmlns:c16="http://schemas.microsoft.com/office/drawing/2014/chart" uri="{C3380CC4-5D6E-409C-BE32-E72D297353CC}">
              <c16:uniqueId val="{00000002-5791-40A0-9CE9-DD454C5290EE}"/>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Tech!$L$9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Tech!$K$10:$K$11</c15:sqref>
                        </c15:formulaRef>
                      </c:ext>
                    </c:extLst>
                    <c:strCache>
                      <c:ptCount val="2"/>
                      <c:pt idx="0">
                        <c:v>Hispanic or Latino</c:v>
                      </c:pt>
                      <c:pt idx="1">
                        <c:v>Not Hispanic or Latino</c:v>
                      </c:pt>
                    </c:strCache>
                  </c:strRef>
                </c:cat>
                <c:val>
                  <c:numRef>
                    <c:extLst>
                      <c:ext uri="{02D57815-91ED-43cb-92C2-25804820EDAC}">
                        <c15:formulaRef>
                          <c15:sqref>Tech!$L$10:$L$11</c15:sqref>
                        </c15:formulaRef>
                      </c:ext>
                    </c:extLst>
                    <c:numCache>
                      <c:formatCode>_(* #,##0_);_(* \(#,##0\);_(* "-"??_);_(@_)</c:formatCode>
                      <c:ptCount val="2"/>
                      <c:pt idx="0">
                        <c:v>64</c:v>
                      </c:pt>
                      <c:pt idx="1">
                        <c:v>2565</c:v>
                      </c:pt>
                    </c:numCache>
                  </c:numRef>
                </c:val>
                <c:extLst>
                  <c:ext xmlns:c16="http://schemas.microsoft.com/office/drawing/2014/chart" uri="{C3380CC4-5D6E-409C-BE32-E72D297353CC}">
                    <c16:uniqueId val="{00000003-5791-40A0-9CE9-DD454C5290E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Tech!$M$9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Tech!$K$10:$K$11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Tech!$M$10:$M$11</c15:sqref>
                        </c15:formulaRef>
                      </c:ext>
                    </c:extLst>
                    <c:numCache>
                      <c:formatCode>_(* #,##0_);_(* \(#,##0\);_(* "-"??_);_(@_)</c:formatCode>
                      <c:ptCount val="2"/>
                      <c:pt idx="0">
                        <c:v>84</c:v>
                      </c:pt>
                      <c:pt idx="1">
                        <c:v>3008</c:v>
                      </c:pt>
                    </c:numCache>
                  </c:numRef>
                </c:val>
                <c:extLst xmlns:c15="http://schemas.microsoft.com/office/drawing/2012/chart">
                  <c:ext xmlns:c16="http://schemas.microsoft.com/office/drawing/2014/chart" uri="{C3380CC4-5D6E-409C-BE32-E72D297353CC}">
                    <c16:uniqueId val="{00000004-5791-40A0-9CE9-DD454C5290EE}"/>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Tech!$K$4</c:f>
              <c:strCache>
                <c:ptCount val="1"/>
                <c:pt idx="0">
                  <c:v>White</c:v>
                </c:pt>
              </c:strCache>
            </c:strRef>
          </c:tx>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Tech!$M$4</c:f>
              <c:numCache>
                <c:formatCode>_(* #,##0_);_(* \(#,##0\);_(* "-"??_);_(@_)</c:formatCode>
                <c:ptCount val="1"/>
                <c:pt idx="0">
                  <c:v>2870</c:v>
                </c:pt>
              </c:numCache>
            </c:numRef>
          </c:val>
          <c:extLst>
            <c:ext xmlns:c16="http://schemas.microsoft.com/office/drawing/2014/chart" uri="{C3380CC4-5D6E-409C-BE32-E72D297353CC}">
              <c16:uniqueId val="{00000000-9819-4F2D-A611-C012C8BFE639}"/>
            </c:ext>
          </c:extLst>
        </c:ser>
        <c:ser>
          <c:idx val="1"/>
          <c:order val="1"/>
          <c:tx>
            <c:strRef>
              <c:f>Tech!$K$5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Tech!$M$5</c:f>
              <c:numCache>
                <c:formatCode>_(* #,##0_);_(* \(#,##0\);_(* "-"??_);_(@_)</c:formatCode>
                <c:ptCount val="1"/>
                <c:pt idx="0">
                  <c:v>58</c:v>
                </c:pt>
              </c:numCache>
            </c:numRef>
          </c:val>
          <c:extLst>
            <c:ext xmlns:c16="http://schemas.microsoft.com/office/drawing/2014/chart" uri="{C3380CC4-5D6E-409C-BE32-E72D297353CC}">
              <c16:uniqueId val="{00000001-9819-4F2D-A611-C012C8BFE639}"/>
            </c:ext>
          </c:extLst>
        </c:ser>
        <c:ser>
          <c:idx val="2"/>
          <c:order val="2"/>
          <c:tx>
            <c:strRef>
              <c:f>Tech!$K$6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Tech!$M$6</c:f>
              <c:numCache>
                <c:formatCode>_(* #,##0_);_(* \(#,##0\);_(* "-"??_);_(@_)</c:formatCode>
                <c:ptCount val="1"/>
                <c:pt idx="0">
                  <c:v>127</c:v>
                </c:pt>
              </c:numCache>
            </c:numRef>
          </c:val>
          <c:extLst>
            <c:ext xmlns:c16="http://schemas.microsoft.com/office/drawing/2014/chart" uri="{C3380CC4-5D6E-409C-BE32-E72D297353CC}">
              <c16:uniqueId val="{00000002-9819-4F2D-A611-C012C8BFE639}"/>
            </c:ext>
          </c:extLst>
        </c:ser>
        <c:ser>
          <c:idx val="3"/>
          <c:order val="3"/>
          <c:tx>
            <c:strRef>
              <c:f>Tech!$K$7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Tech!$M$7</c:f>
              <c:numCache>
                <c:formatCode>_(* #,##0_);_(* \(#,##0\);_(* "-"??_);_(@_)</c:formatCode>
                <c:ptCount val="1"/>
                <c:pt idx="0">
                  <c:v>38</c:v>
                </c:pt>
              </c:numCache>
            </c:numRef>
          </c:val>
          <c:extLst>
            <c:ext xmlns:c16="http://schemas.microsoft.com/office/drawing/2014/chart" uri="{C3380CC4-5D6E-409C-BE32-E72D297353CC}">
              <c16:uniqueId val="{00000003-9819-4F2D-A611-C012C8BFE639}"/>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a:effectLst/>
              </a:rPr>
              <a:t>Top 5 </a:t>
            </a:r>
            <a:r>
              <a:rPr lang="en-US" sz="1100" b="0" i="0" u="none" strike="noStrike" baseline="0" dirty="0" smtClean="0">
                <a:effectLst/>
              </a:rPr>
              <a:t>Industry Groups </a:t>
            </a:r>
            <a:r>
              <a:rPr lang="en-US" sz="1100" b="0" i="0" u="none" strike="noStrike" baseline="0" dirty="0">
                <a:effectLst/>
              </a:rPr>
              <a:t>by </a:t>
            </a:r>
            <a:r>
              <a:rPr lang="en-US" sz="1100" dirty="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 Total</c:v>
                </c:pt>
                <c:pt idx="1">
                  <c:v>Printing and related support activities</c:v>
                </c:pt>
                <c:pt idx="2">
                  <c:v>Beverage manufacturing</c:v>
                </c:pt>
                <c:pt idx="3">
                  <c:v>Machine shops and threaded product mfg.</c:v>
                </c:pt>
                <c:pt idx="4">
                  <c:v>Plastics product manufacturing</c:v>
                </c:pt>
                <c:pt idx="5">
                  <c:v>Other miscellaneous manufacturing</c:v>
                </c:pt>
              </c:strCache>
            </c:strRef>
          </c:cat>
          <c:val>
            <c:numRef>
              <c:f>Manufacturing!$R$18:$R$23</c:f>
              <c:numCache>
                <c:formatCode>#,##0</c:formatCode>
                <c:ptCount val="6"/>
                <c:pt idx="0">
                  <c:v>161</c:v>
                </c:pt>
                <c:pt idx="1">
                  <c:v>18</c:v>
                </c:pt>
                <c:pt idx="2">
                  <c:v>9</c:v>
                </c:pt>
                <c:pt idx="3">
                  <c:v>10</c:v>
                </c:pt>
                <c:pt idx="4">
                  <c:v>13</c:v>
                </c:pt>
                <c:pt idx="5">
                  <c:v>10</c:v>
                </c:pt>
              </c:numCache>
            </c:numRef>
          </c:val>
          <c:extLst>
            <c:ext xmlns:c16="http://schemas.microsoft.com/office/drawing/2014/chart" uri="{C3380CC4-5D6E-409C-BE32-E72D297353CC}">
              <c16:uniqueId val="{00000000-1EA9-47DE-9CA0-698AABD3A343}"/>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 Total</c:v>
                </c:pt>
                <c:pt idx="1">
                  <c:v>Printing and related support activities</c:v>
                </c:pt>
                <c:pt idx="2">
                  <c:v>Beverage manufacturing</c:v>
                </c:pt>
                <c:pt idx="3">
                  <c:v>Machine shops and threaded product mfg.</c:v>
                </c:pt>
                <c:pt idx="4">
                  <c:v>Plastics product manufacturing</c:v>
                </c:pt>
                <c:pt idx="5">
                  <c:v>Other miscellaneous manufacturing</c:v>
                </c:pt>
              </c:strCache>
            </c:strRef>
          </c:cat>
          <c:val>
            <c:numRef>
              <c:f>Manufacturing!$S$18:$S$23</c:f>
              <c:numCache>
                <c:formatCode>#,##0</c:formatCode>
                <c:ptCount val="6"/>
                <c:pt idx="0">
                  <c:v>156</c:v>
                </c:pt>
                <c:pt idx="1">
                  <c:v>19</c:v>
                </c:pt>
                <c:pt idx="2">
                  <c:v>10</c:v>
                </c:pt>
                <c:pt idx="3">
                  <c:v>10</c:v>
                </c:pt>
                <c:pt idx="4">
                  <c:v>9</c:v>
                </c:pt>
                <c:pt idx="5">
                  <c:v>9</c:v>
                </c:pt>
              </c:numCache>
            </c:numRef>
          </c:val>
          <c:extLst>
            <c:ext xmlns:c16="http://schemas.microsoft.com/office/drawing/2014/chart" uri="{C3380CC4-5D6E-409C-BE32-E72D297353CC}">
              <c16:uniqueId val="{00000001-1EA9-47DE-9CA0-698AABD3A343}"/>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Manufacturing!$B$32</c:f>
              <c:strCache>
                <c:ptCount val="1"/>
                <c:pt idx="0">
                  <c:v>Less than high school</c:v>
                </c:pt>
              </c:strCache>
            </c:strRef>
          </c:tx>
          <c:spPr>
            <a:solidFill>
              <a:schemeClr val="accent1"/>
            </a:solidFill>
            <a:ln>
              <a:noFill/>
            </a:ln>
            <a:effectLst/>
          </c:spPr>
          <c:invertIfNegative val="0"/>
          <c:dLbls>
            <c:dLbl>
              <c:idx val="0"/>
              <c:tx>
                <c:rich>
                  <a:bodyPr/>
                  <a:lstStyle/>
                  <a:p>
                    <a:fld id="{D216E63C-259C-456B-BB1B-4108BAD6C78F}" type="CELLRANGE">
                      <a:rPr lang="en-US"/>
                      <a:pPr/>
                      <a:t>[CELLRANGE]</a:t>
                    </a:fld>
                    <a:r>
                      <a:rPr lang="en-US" baseline="0"/>
                      <a:t>, </a:t>
                    </a:r>
                    <a:fld id="{A725A057-4258-49FE-A8F1-A047D1814A1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5F9-456A-9D24-54A0967001AF}"/>
                </c:ext>
              </c:extLst>
            </c:dLbl>
            <c:dLbl>
              <c:idx val="1"/>
              <c:tx>
                <c:rich>
                  <a:bodyPr/>
                  <a:lstStyle/>
                  <a:p>
                    <a:fld id="{5D6F5716-85FE-4859-B943-21E6B3DE3AF0}" type="CELLRANGE">
                      <a:rPr lang="en-US"/>
                      <a:pPr/>
                      <a:t>[CELLRANGE]</a:t>
                    </a:fld>
                    <a:r>
                      <a:rPr lang="en-US" baseline="0"/>
                      <a:t>, </a:t>
                    </a:r>
                    <a:fld id="{98169387-540A-4810-8370-18FD237A6E0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5F9-456A-9D24-54A0967001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Manufacturing!$C$32:$D$32</c:f>
              <c:numCache>
                <c:formatCode>#,##0</c:formatCode>
                <c:ptCount val="2"/>
                <c:pt idx="0">
                  <c:v>422</c:v>
                </c:pt>
                <c:pt idx="1">
                  <c:v>394</c:v>
                </c:pt>
              </c:numCache>
            </c:numRef>
          </c:val>
          <c:extLst>
            <c:ext xmlns:c15="http://schemas.microsoft.com/office/drawing/2012/chart" uri="{02D57815-91ED-43cb-92C2-25804820EDAC}">
              <c15:datalabelsRange>
                <c15:f>Manufacturing!$E$32:$F$32</c15:f>
                <c15:dlblRangeCache>
                  <c:ptCount val="2"/>
                  <c:pt idx="0">
                    <c:v>10%</c:v>
                  </c:pt>
                  <c:pt idx="1">
                    <c:v>10%</c:v>
                  </c:pt>
                </c15:dlblRangeCache>
              </c15:datalabelsRange>
            </c:ext>
            <c:ext xmlns:c16="http://schemas.microsoft.com/office/drawing/2014/chart" uri="{C3380CC4-5D6E-409C-BE32-E72D297353CC}">
              <c16:uniqueId val="{00000002-E5F9-456A-9D24-54A0967001AF}"/>
            </c:ext>
          </c:extLst>
        </c:ser>
        <c:ser>
          <c:idx val="1"/>
          <c:order val="1"/>
          <c:tx>
            <c:strRef>
              <c:f>Manufacturing!$B$33</c:f>
              <c:strCache>
                <c:ptCount val="1"/>
                <c:pt idx="0">
                  <c:v>High school or equivalent, no college</c:v>
                </c:pt>
              </c:strCache>
            </c:strRef>
          </c:tx>
          <c:spPr>
            <a:solidFill>
              <a:schemeClr val="accent2"/>
            </a:solidFill>
            <a:ln>
              <a:noFill/>
            </a:ln>
            <a:effectLst/>
          </c:spPr>
          <c:invertIfNegative val="0"/>
          <c:dLbls>
            <c:dLbl>
              <c:idx val="0"/>
              <c:tx>
                <c:rich>
                  <a:bodyPr/>
                  <a:lstStyle/>
                  <a:p>
                    <a:fld id="{A033B742-4805-41D7-B72E-240A559A38EF}" type="CELLRANGE">
                      <a:rPr lang="en-US"/>
                      <a:pPr/>
                      <a:t>[CELLRANGE]</a:t>
                    </a:fld>
                    <a:r>
                      <a:rPr lang="en-US" baseline="0"/>
                      <a:t>, </a:t>
                    </a:r>
                    <a:fld id="{8CE89657-7C4C-45E8-9578-1442053C035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5F9-456A-9D24-54A0967001AF}"/>
                </c:ext>
              </c:extLst>
            </c:dLbl>
            <c:dLbl>
              <c:idx val="1"/>
              <c:tx>
                <c:rich>
                  <a:bodyPr/>
                  <a:lstStyle/>
                  <a:p>
                    <a:fld id="{5FEF9921-77EF-4B72-87D5-F17EEC80000F}" type="CELLRANGE">
                      <a:rPr lang="en-US"/>
                      <a:pPr/>
                      <a:t>[CELLRANGE]</a:t>
                    </a:fld>
                    <a:r>
                      <a:rPr lang="en-US" baseline="0"/>
                      <a:t>, </a:t>
                    </a:r>
                    <a:fld id="{FD011F71-9616-47F2-AD3B-7932D468677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5F9-456A-9D24-54A0967001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Manufacturing!$C$33:$D$33</c:f>
              <c:numCache>
                <c:formatCode>#,##0</c:formatCode>
                <c:ptCount val="2"/>
                <c:pt idx="0">
                  <c:v>1475</c:v>
                </c:pt>
                <c:pt idx="1">
                  <c:v>1340</c:v>
                </c:pt>
              </c:numCache>
            </c:numRef>
          </c:val>
          <c:extLst>
            <c:ext xmlns:c15="http://schemas.microsoft.com/office/drawing/2012/chart" uri="{02D57815-91ED-43cb-92C2-25804820EDAC}">
              <c15:datalabelsRange>
                <c15:f>Manufacturing!$E$33:$F$33</c15:f>
                <c15:dlblRangeCache>
                  <c:ptCount val="2"/>
                  <c:pt idx="0">
                    <c:v>34%</c:v>
                  </c:pt>
                  <c:pt idx="1">
                    <c:v>35%</c:v>
                  </c:pt>
                </c15:dlblRangeCache>
              </c15:datalabelsRange>
            </c:ext>
            <c:ext xmlns:c16="http://schemas.microsoft.com/office/drawing/2014/chart" uri="{C3380CC4-5D6E-409C-BE32-E72D297353CC}">
              <c16:uniqueId val="{00000005-E5F9-456A-9D24-54A0967001AF}"/>
            </c:ext>
          </c:extLst>
        </c:ser>
        <c:ser>
          <c:idx val="2"/>
          <c:order val="2"/>
          <c:tx>
            <c:strRef>
              <c:f>Manufacturing!$B$34</c:f>
              <c:strCache>
                <c:ptCount val="1"/>
                <c:pt idx="0">
                  <c:v>Some college or Associate degree</c:v>
                </c:pt>
              </c:strCache>
            </c:strRef>
          </c:tx>
          <c:spPr>
            <a:solidFill>
              <a:schemeClr val="accent3"/>
            </a:solidFill>
            <a:ln>
              <a:noFill/>
            </a:ln>
            <a:effectLst/>
          </c:spPr>
          <c:invertIfNegative val="0"/>
          <c:dLbls>
            <c:dLbl>
              <c:idx val="0"/>
              <c:tx>
                <c:rich>
                  <a:bodyPr/>
                  <a:lstStyle/>
                  <a:p>
                    <a:fld id="{F10EE8D8-A4D5-499A-B4D2-AFA76C53E382}" type="CELLRANGE">
                      <a:rPr lang="en-US"/>
                      <a:pPr/>
                      <a:t>[CELLRANGE]</a:t>
                    </a:fld>
                    <a:r>
                      <a:rPr lang="en-US" baseline="0"/>
                      <a:t>, </a:t>
                    </a:r>
                    <a:fld id="{4A55782A-BDBE-4B80-9D81-F989F4F2E09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5F9-456A-9D24-54A0967001AF}"/>
                </c:ext>
              </c:extLst>
            </c:dLbl>
            <c:dLbl>
              <c:idx val="1"/>
              <c:tx>
                <c:rich>
                  <a:bodyPr/>
                  <a:lstStyle/>
                  <a:p>
                    <a:fld id="{2B3F227F-63E9-42C7-9957-1D6F99FE6B0B}" type="CELLRANGE">
                      <a:rPr lang="en-US"/>
                      <a:pPr/>
                      <a:t>[CELLRANGE]</a:t>
                    </a:fld>
                    <a:r>
                      <a:rPr lang="en-US" baseline="0"/>
                      <a:t>, </a:t>
                    </a:r>
                    <a:fld id="{A1E75E58-6378-45A6-B028-C6BCCCC6F48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5F9-456A-9D24-54A0967001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Manufacturing!$C$34:$D$34</c:f>
              <c:numCache>
                <c:formatCode>#,##0</c:formatCode>
                <c:ptCount val="2"/>
                <c:pt idx="0">
                  <c:v>1245</c:v>
                </c:pt>
                <c:pt idx="1">
                  <c:v>1124</c:v>
                </c:pt>
              </c:numCache>
            </c:numRef>
          </c:val>
          <c:extLst>
            <c:ext xmlns:c15="http://schemas.microsoft.com/office/drawing/2012/chart" uri="{02D57815-91ED-43cb-92C2-25804820EDAC}">
              <c15:datalabelsRange>
                <c15:f>Manufacturing!$E$34:$F$34</c15:f>
                <c15:dlblRangeCache>
                  <c:ptCount val="2"/>
                  <c:pt idx="0">
                    <c:v>28%</c:v>
                  </c:pt>
                  <c:pt idx="1">
                    <c:v>30%</c:v>
                  </c:pt>
                </c15:dlblRangeCache>
              </c15:datalabelsRange>
            </c:ext>
            <c:ext xmlns:c16="http://schemas.microsoft.com/office/drawing/2014/chart" uri="{C3380CC4-5D6E-409C-BE32-E72D297353CC}">
              <c16:uniqueId val="{00000008-E5F9-456A-9D24-54A0967001AF}"/>
            </c:ext>
          </c:extLst>
        </c:ser>
        <c:ser>
          <c:idx val="3"/>
          <c:order val="3"/>
          <c:tx>
            <c:strRef>
              <c:f>Manufacturing!$B$35</c:f>
              <c:strCache>
                <c:ptCount val="1"/>
                <c:pt idx="0">
                  <c:v>Bachelor's degree or advanced degree</c:v>
                </c:pt>
              </c:strCache>
            </c:strRef>
          </c:tx>
          <c:spPr>
            <a:solidFill>
              <a:schemeClr val="accent4"/>
            </a:solidFill>
            <a:ln>
              <a:noFill/>
            </a:ln>
            <a:effectLst/>
          </c:spPr>
          <c:invertIfNegative val="0"/>
          <c:dLbls>
            <c:dLbl>
              <c:idx val="0"/>
              <c:tx>
                <c:rich>
                  <a:bodyPr/>
                  <a:lstStyle/>
                  <a:p>
                    <a:fld id="{1ED9DAF8-14DE-475C-B806-8EB68FB58333}" type="CELLRANGE">
                      <a:rPr lang="en-US"/>
                      <a:pPr/>
                      <a:t>[CELLRANGE]</a:t>
                    </a:fld>
                    <a:r>
                      <a:rPr lang="en-US" baseline="0"/>
                      <a:t>, </a:t>
                    </a:r>
                    <a:fld id="{B83909DB-20E2-4788-8168-01768E0B395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5F9-456A-9D24-54A0967001AF}"/>
                </c:ext>
              </c:extLst>
            </c:dLbl>
            <c:dLbl>
              <c:idx val="1"/>
              <c:tx>
                <c:rich>
                  <a:bodyPr/>
                  <a:lstStyle/>
                  <a:p>
                    <a:fld id="{B6499DFD-A46C-45F8-B817-CCFD56F12389}" type="CELLRANGE">
                      <a:rPr lang="en-US"/>
                      <a:pPr/>
                      <a:t>[CELLRANGE]</a:t>
                    </a:fld>
                    <a:r>
                      <a:rPr lang="en-US" baseline="0"/>
                      <a:t>, </a:t>
                    </a:r>
                    <a:fld id="{91E2197A-BD81-4A75-AF30-F00BA32422A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5F9-456A-9D24-54A0967001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Manufacturing!$C$35:$D$35</c:f>
              <c:numCache>
                <c:formatCode>#,##0</c:formatCode>
                <c:ptCount val="2"/>
                <c:pt idx="0">
                  <c:v>929</c:v>
                </c:pt>
                <c:pt idx="1">
                  <c:v>718</c:v>
                </c:pt>
              </c:numCache>
            </c:numRef>
          </c:val>
          <c:extLst>
            <c:ext xmlns:c15="http://schemas.microsoft.com/office/drawing/2012/chart" uri="{02D57815-91ED-43cb-92C2-25804820EDAC}">
              <c15:datalabelsRange>
                <c15:f>Manufacturing!$E$35:$F$35</c15:f>
                <c15:dlblRangeCache>
                  <c:ptCount val="2"/>
                  <c:pt idx="0">
                    <c:v>21%</c:v>
                  </c:pt>
                  <c:pt idx="1">
                    <c:v>19%</c:v>
                  </c:pt>
                </c15:dlblRangeCache>
              </c15:datalabelsRange>
            </c:ext>
            <c:ext xmlns:c16="http://schemas.microsoft.com/office/drawing/2014/chart" uri="{C3380CC4-5D6E-409C-BE32-E72D297353CC}">
              <c16:uniqueId val="{0000000B-E5F9-456A-9D24-54A0967001AF}"/>
            </c:ext>
          </c:extLst>
        </c:ser>
        <c:ser>
          <c:idx val="4"/>
          <c:order val="4"/>
          <c:tx>
            <c:strRef>
              <c:f>Manufacturing!$B$36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CCAE2256-77A6-46FF-87C8-7236896E4181}" type="CELLRANGE">
                      <a:rPr lang="en-US"/>
                      <a:pPr/>
                      <a:t>[CELLRANGE]</a:t>
                    </a:fld>
                    <a:r>
                      <a:rPr lang="en-US" baseline="0"/>
                      <a:t>, </a:t>
                    </a:r>
                    <a:fld id="{564529A4-F359-4E1E-926C-F72F832EECC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5F9-456A-9D24-54A0967001AF}"/>
                </c:ext>
              </c:extLst>
            </c:dLbl>
            <c:dLbl>
              <c:idx val="1"/>
              <c:tx>
                <c:rich>
                  <a:bodyPr/>
                  <a:lstStyle/>
                  <a:p>
                    <a:fld id="{393AEEEE-9ACA-4FA7-AD6B-46959B1F8299}" type="CELLRANGE">
                      <a:rPr lang="en-US"/>
                      <a:pPr/>
                      <a:t>[CELLRANGE]</a:t>
                    </a:fld>
                    <a:r>
                      <a:rPr lang="en-US" baseline="0"/>
                      <a:t>, </a:t>
                    </a:r>
                    <a:fld id="{F53FF32D-F9B0-4747-8F69-A862A8242A5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5F9-456A-9D24-54A0967001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Manufacturing!$C$36:$D$36</c:f>
              <c:numCache>
                <c:formatCode>#,##0</c:formatCode>
                <c:ptCount val="2"/>
                <c:pt idx="0">
                  <c:v>311</c:v>
                </c:pt>
                <c:pt idx="1">
                  <c:v>232</c:v>
                </c:pt>
              </c:numCache>
            </c:numRef>
          </c:val>
          <c:extLst>
            <c:ext xmlns:c15="http://schemas.microsoft.com/office/drawing/2012/chart" uri="{02D57815-91ED-43cb-92C2-25804820EDAC}">
              <c15:datalabelsRange>
                <c15:f>Manufacturing!$E$36:$F$36</c15:f>
                <c15:dlblRangeCache>
                  <c:ptCount val="2"/>
                  <c:pt idx="0">
                    <c:v>7%</c:v>
                  </c:pt>
                  <c:pt idx="1">
                    <c:v>6%</c:v>
                  </c:pt>
                </c15:dlblRangeCache>
              </c15:datalabelsRange>
            </c:ext>
            <c:ext xmlns:c16="http://schemas.microsoft.com/office/drawing/2014/chart" uri="{C3380CC4-5D6E-409C-BE32-E72D297353CC}">
              <c16:uniqueId val="{0000000E-E5F9-456A-9D24-54A0967001AF}"/>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Manufacturing!$K$17</c:f>
              <c:strCache>
                <c:ptCount val="1"/>
                <c:pt idx="0">
                  <c:v>Increase</c:v>
                </c:pt>
              </c:strCache>
            </c:strRef>
          </c:tx>
          <c:spPr>
            <a:ln w="25400" cap="rnd">
              <a:noFill/>
              <a:round/>
            </a:ln>
            <a:effectLst/>
          </c:spPr>
          <c:marker>
            <c:symbol val="none"/>
          </c:marker>
          <c:dLbls>
            <c:dLbl>
              <c:idx val="0"/>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5F9-456A-9D24-54A0967001AF}"/>
                </c:ext>
              </c:extLst>
            </c:dLbl>
            <c:dLbl>
              <c:idx val="1"/>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5F9-456A-9D24-54A0967001AF}"/>
                </c:ext>
              </c:extLst>
            </c:dLbl>
            <c:dLbl>
              <c:idx val="2"/>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5F9-456A-9D24-54A0967001AF}"/>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5F9-456A-9D24-54A0967001AF}"/>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5F9-456A-9D24-54A0967001A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Manufacturing!$K$18:$K$22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4-E5F9-456A-9D24-54A0967001AF}"/>
            </c:ext>
          </c:extLst>
        </c:ser>
        <c:ser>
          <c:idx val="6"/>
          <c:order val="6"/>
          <c:tx>
            <c:strRef>
              <c:f>Manufacturing!$L$17</c:f>
              <c:strCache>
                <c:ptCount val="1"/>
                <c:pt idx="0">
                  <c:v>Decrease</c:v>
                </c:pt>
              </c:strCache>
            </c:strRef>
          </c:tx>
          <c:spPr>
            <a:ln w="25400" cap="rnd">
              <a:noFill/>
              <a:round/>
            </a:ln>
            <a:effectLst/>
          </c:spPr>
          <c:marker>
            <c:symbol val="none"/>
          </c:marker>
          <c:dLbls>
            <c:dLbl>
              <c:idx val="0"/>
              <c:tx>
                <c:rich>
                  <a:bodyPr/>
                  <a:lstStyle/>
                  <a:p>
                    <a:fld id="{665330AA-1B17-4A6E-BCC1-1293ECB8879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5F9-456A-9D24-54A0967001AF}"/>
                </c:ext>
              </c:extLst>
            </c:dLbl>
            <c:dLbl>
              <c:idx val="1"/>
              <c:tx>
                <c:rich>
                  <a:bodyPr/>
                  <a:lstStyle/>
                  <a:p>
                    <a:fld id="{0746FC55-8DF9-4465-A243-67C3523658D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5F9-456A-9D24-54A0967001AF}"/>
                </c:ext>
              </c:extLst>
            </c:dLbl>
            <c:dLbl>
              <c:idx val="2"/>
              <c:tx>
                <c:rich>
                  <a:bodyPr/>
                  <a:lstStyle/>
                  <a:p>
                    <a:fld id="{7CDCAA2D-FB20-484A-9EE4-8640E421BB7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5F9-456A-9D24-54A0967001AF}"/>
                </c:ext>
              </c:extLst>
            </c:dLbl>
            <c:dLbl>
              <c:idx val="3"/>
              <c:tx>
                <c:rich>
                  <a:bodyPr/>
                  <a:lstStyle/>
                  <a:p>
                    <a:fld id="{E482132A-A9EA-408C-BA6C-E776460B965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E5F9-456A-9D24-54A0967001AF}"/>
                </c:ext>
              </c:extLst>
            </c:dLbl>
            <c:dLbl>
              <c:idx val="4"/>
              <c:tx>
                <c:rich>
                  <a:bodyPr/>
                  <a:lstStyle/>
                  <a:p>
                    <a:fld id="{F07E011C-A72B-49A2-82A6-7841AB838BB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5F9-456A-9D24-54A0967001A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Manufacturing!$L$18:$L$22</c:f>
              <c:numCache>
                <c:formatCode>0%</c:formatCode>
                <c:ptCount val="5"/>
                <c:pt idx="0">
                  <c:v>0.02</c:v>
                </c:pt>
                <c:pt idx="1">
                  <c:v>0.31460084033613445</c:v>
                </c:pt>
                <c:pt idx="2">
                  <c:v>0.6324579831932774</c:v>
                </c:pt>
                <c:pt idx="3">
                  <c:v>0.86365546218487399</c:v>
                </c:pt>
                <c:pt idx="4">
                  <c:v>0.95</c:v>
                </c:pt>
              </c:numCache>
            </c:numRef>
          </c:yVal>
          <c:smooth val="0"/>
          <c:extLst>
            <c:ext xmlns:c15="http://schemas.microsoft.com/office/drawing/2012/chart" uri="{02D57815-91ED-43cb-92C2-25804820EDAC}">
              <c15:datalabelsRange>
                <c15:f>Manufacturing!$H$32:$H$36</c15:f>
                <c15:dlblRangeCache>
                  <c:ptCount val="5"/>
                  <c:pt idx="0">
                    <c:v> -6.6%</c:v>
                  </c:pt>
                  <c:pt idx="1">
                    <c:v> -9.2%</c:v>
                  </c:pt>
                  <c:pt idx="2">
                    <c:v> -9.7%</c:v>
                  </c:pt>
                  <c:pt idx="3">
                    <c:v> -22.7%</c:v>
                  </c:pt>
                  <c:pt idx="4">
                    <c:v> -25.4%</c:v>
                  </c:pt>
                </c15:dlblRangeCache>
              </c15:datalabelsRange>
            </c:ext>
            <c:ext xmlns:c16="http://schemas.microsoft.com/office/drawing/2014/chart" uri="{C3380CC4-5D6E-409C-BE32-E72D297353CC}">
              <c16:uniqueId val="{0000001A-E5F9-456A-9D24-54A0967001AF}"/>
            </c:ext>
          </c:extLst>
        </c:ser>
        <c:ser>
          <c:idx val="7"/>
          <c:order val="7"/>
          <c:tx>
            <c:strRef>
              <c:f>Manufacturing!$K$13</c:f>
              <c:strCache>
                <c:ptCount val="1"/>
                <c:pt idx="0">
                  <c:v>Share</c:v>
                </c:pt>
              </c:strCache>
            </c:strRef>
          </c:tx>
          <c:spPr>
            <a:ln w="25400" cap="rnd">
              <a:noFill/>
              <a:round/>
            </a:ln>
            <a:effectLst/>
          </c:spPr>
          <c:marker>
            <c:symbol val="none"/>
          </c:marker>
          <c:dLbls>
            <c:dLbl>
              <c:idx val="0"/>
              <c:tx>
                <c:rich>
                  <a:bodyPr/>
                  <a:lstStyle/>
                  <a:p>
                    <a:fld id="{31CF81F4-ABEC-4B6D-A071-703B9D8F412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E5F9-456A-9D24-54A0967001AF}"/>
                </c:ext>
              </c:extLst>
            </c:dLbl>
            <c:dLbl>
              <c:idx val="1"/>
              <c:tx>
                <c:rich>
                  <a:bodyPr/>
                  <a:lstStyle/>
                  <a:p>
                    <a:fld id="{7BD56D5A-DA9E-433F-BD68-94CC1F9FE72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E5F9-456A-9D24-54A0967001AF}"/>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Manufacturing!$J$14:$J$15</c:f>
              <c:numCache>
                <c:formatCode>General</c:formatCode>
                <c:ptCount val="2"/>
                <c:pt idx="0">
                  <c:v>1</c:v>
                </c:pt>
                <c:pt idx="1">
                  <c:v>2</c:v>
                </c:pt>
              </c:numCache>
            </c:numRef>
          </c:xVal>
          <c:yVal>
            <c:numRef>
              <c:f>Manufacturing!$K$14:$K$15</c:f>
              <c:numCache>
                <c:formatCode>0%</c:formatCode>
                <c:ptCount val="2"/>
                <c:pt idx="0">
                  <c:v>1</c:v>
                </c:pt>
                <c:pt idx="1">
                  <c:v>1</c:v>
                </c:pt>
              </c:numCache>
            </c:numRef>
          </c:yVal>
          <c:smooth val="0"/>
          <c:extLst>
            <c:ext xmlns:c15="http://schemas.microsoft.com/office/drawing/2012/chart" uri="{02D57815-91ED-43cb-92C2-25804820EDAC}">
              <c15:datalabelsRange>
                <c15:f>Manufacturing!$L$14:$L$15</c15:f>
                <c15:dlblRangeCache>
                  <c:ptCount val="2"/>
                  <c:pt idx="0">
                    <c:v> 4,382 </c:v>
                  </c:pt>
                  <c:pt idx="1">
                    <c:v> 3,808 </c:v>
                  </c:pt>
                </c15:dlblRangeCache>
              </c15:datalabelsRange>
            </c:ext>
            <c:ext xmlns:c16="http://schemas.microsoft.com/office/drawing/2014/chart" uri="{C3380CC4-5D6E-409C-BE32-E72D297353CC}">
              <c16:uniqueId val="{0000001D-E5F9-456A-9D24-54A0967001AF}"/>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[Berkshire - Supply and Demand Charts.xlsx]Region Occupations, 3+ stars!PivotTable5</c:name>
    <c:fmtId val="43"/>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2"/>
          </a:solidFill>
          <a:ln>
            <a:noFill/>
          </a:ln>
          <a:effectLst/>
        </c:spPr>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2"/>
          </a:solidFill>
          <a:ln>
            <a:noFill/>
          </a:ln>
          <a:effectLst/>
        </c:spPr>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1"/>
          </a:solidFill>
          <a:ln>
            <a:noFill/>
          </a:ln>
          <a:effectLst/>
        </c:spP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s>
    <c:plotArea>
      <c:layout/>
      <c:barChart>
        <c:barDir val="bar"/>
        <c:grouping val="clustered"/>
        <c:varyColors val="0"/>
        <c:ser>
          <c:idx val="0"/>
          <c:order val="0"/>
          <c:tx>
            <c:strRef>
              <c:f>'Region Occupations, 3+ stars'!$B$6</c:f>
              <c:strCache>
                <c:ptCount val="1"/>
                <c:pt idx="0">
                  <c:v>Total</c:v>
                </c:pt>
              </c:strCache>
            </c:strRef>
          </c:tx>
          <c:spPr>
            <a:solidFill>
              <a:schemeClr val="accent1"/>
            </a:solidFill>
            <a:ln>
              <a:noFill/>
            </a:ln>
            <a:effectLst/>
          </c:spPr>
          <c:invertIfNegative val="0"/>
          <c:dPt>
            <c:idx val="4"/>
            <c:invertIfNegative val="0"/>
            <c:bubble3D val="0"/>
            <c:extLst>
              <c:ext xmlns:c16="http://schemas.microsoft.com/office/drawing/2014/chart" uri="{C3380CC4-5D6E-409C-BE32-E72D297353CC}">
                <c16:uniqueId val="{00000000-BEEC-4A6F-A1CC-6B554C633335}"/>
              </c:ext>
            </c:extLst>
          </c:dPt>
          <c:cat>
            <c:strRef>
              <c:f>'Region Occupations, 3+ stars'!$A$7:$A$17</c:f>
              <c:strCache>
                <c:ptCount val="10"/>
                <c:pt idx="0">
                  <c:v>Heavy and Tractor-Trailer Truck Drivers</c:v>
                </c:pt>
                <c:pt idx="1">
                  <c:v>Hairdressers, Hairstylists, and Cosmetologists</c:v>
                </c:pt>
                <c:pt idx="2">
                  <c:v>Automotive Service Technicians and Mechanics</c:v>
                </c:pt>
                <c:pt idx="3">
                  <c:v>Heating, Air Conditioning, and Refrigeration Mechanics and Installers</c:v>
                </c:pt>
                <c:pt idx="4">
                  <c:v>Medical Records and Health Information Technicians</c:v>
                </c:pt>
                <c:pt idx="5">
                  <c:v>Dental Hygienists</c:v>
                </c:pt>
                <c:pt idx="6">
                  <c:v>Licensed Practical and Licensed Vocational Nurses</c:v>
                </c:pt>
                <c:pt idx="7">
                  <c:v>Bookkeeping, Accounting, and Auditing Clerks</c:v>
                </c:pt>
                <c:pt idx="8">
                  <c:v>Computer User Support Specialists</c:v>
                </c:pt>
                <c:pt idx="9">
                  <c:v>Emergency Medical Technicians and Paramedics</c:v>
                </c:pt>
              </c:strCache>
            </c:strRef>
          </c:cat>
          <c:val>
            <c:numRef>
              <c:f>'Region Occupations, 3+ stars'!$B$7:$B$17</c:f>
              <c:numCache>
                <c:formatCode>#,##0.00</c:formatCode>
                <c:ptCount val="10"/>
                <c:pt idx="0">
                  <c:v>0.87749999999999995</c:v>
                </c:pt>
                <c:pt idx="1">
                  <c:v>0.60463917525773192</c:v>
                </c:pt>
                <c:pt idx="2">
                  <c:v>0.59259259259259256</c:v>
                </c:pt>
                <c:pt idx="3">
                  <c:v>0.55932203389830504</c:v>
                </c:pt>
                <c:pt idx="4">
                  <c:v>0.45638297872340422</c:v>
                </c:pt>
                <c:pt idx="5">
                  <c:v>0.41379310344827591</c:v>
                </c:pt>
                <c:pt idx="6">
                  <c:v>0.38472906403940882</c:v>
                </c:pt>
                <c:pt idx="7">
                  <c:v>0.26666666666666666</c:v>
                </c:pt>
                <c:pt idx="8">
                  <c:v>0.13043478260869565</c:v>
                </c:pt>
                <c:pt idx="9">
                  <c:v>0.12</c:v>
                </c:pt>
              </c:numCache>
            </c:numRef>
          </c:val>
          <c:extLst>
            <c:ext xmlns:c16="http://schemas.microsoft.com/office/drawing/2014/chart" uri="{C3380CC4-5D6E-409C-BE32-E72D297353CC}">
              <c16:uniqueId val="{00000001-BEEC-4A6F-A1CC-6B554C633335}"/>
            </c:ext>
          </c:extLst>
        </c:ser>
        <c:dLbls>
          <c:showLegendKey val="0"/>
          <c:showVal val="0"/>
          <c:showCatName val="0"/>
          <c:showSerName val="0"/>
          <c:showPercent val="0"/>
          <c:showBubbleSize val="0"/>
        </c:dLbls>
        <c:gapWidth val="182"/>
        <c:axId val="809391456"/>
        <c:axId val="809392768"/>
      </c:barChart>
      <c:catAx>
        <c:axId val="8093914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2768"/>
        <c:crosses val="autoZero"/>
        <c:auto val="1"/>
        <c:lblAlgn val="ctr"/>
        <c:lblOffset val="100"/>
        <c:noMultiLvlLbl val="0"/>
      </c:catAx>
      <c:valAx>
        <c:axId val="80939276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a:t>
                </a:r>
                <a:r>
                  <a:rPr lang="en-US" baseline="0"/>
                  <a:t> Gap Ratio</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14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469331A-EF84-4639-8196-879CA3853BFB}" type="datetimeFigureOut">
              <a:rPr lang="en-US" smtClean="0"/>
              <a:t>11/25/2019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B5E0D4A-A44F-47EC-8E84-B464D7914286}" type="slidenum">
              <a:rPr lang="en-US" smtClean="0"/>
              <a:t>‹#›</a:t>
            </a:fld>
            <a:endParaRPr lang="en-US"/>
          </a:p>
        </p:txBody>
      </p:sp>
    </p:spTree>
    <p:extLst>
      <p:ext uri="{BB962C8B-B14F-4D97-AF65-F5344CB8AC3E}">
        <p14:creationId xmlns:p14="http://schemas.microsoft.com/office/powerpoint/2010/main" val="186582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EFB52AC-C2E9-4913-81DF-D5CFA4FC6040}" type="datetimeFigureOut">
              <a:rPr lang="en-US" smtClean="0"/>
              <a:t>11/25/2019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D3B6EF-AB3D-480C-BDF3-8FF2B7476C84}" type="slidenum">
              <a:rPr lang="en-US" smtClean="0"/>
              <a:t>‹#›</a:t>
            </a:fld>
            <a:endParaRPr lang="en-US"/>
          </a:p>
        </p:txBody>
      </p:sp>
    </p:spTree>
    <p:extLst>
      <p:ext uri="{BB962C8B-B14F-4D97-AF65-F5344CB8AC3E}">
        <p14:creationId xmlns:p14="http://schemas.microsoft.com/office/powerpoint/2010/main" val="236989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042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Industry Groups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Between 2016 and 2018, </a:t>
            </a:r>
            <a:r>
              <a:rPr lang="en-US" u="none" dirty="0" smtClean="0"/>
              <a:t>the total number of Health</a:t>
            </a:r>
            <a:r>
              <a:rPr lang="en-US" u="none" baseline="0" dirty="0" smtClean="0"/>
              <a:t> Care and Social Assistance establishments in the Berkshires grew by 161</a:t>
            </a:r>
            <a:r>
              <a:rPr lang="en-US"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smtClean="0"/>
              <a:t>The largest growth was in the Individual and family services (+139).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smtClean="0"/>
              <a:t>Offices of physicians saw the greatest decrease (-58 establishments), but remains the third largest industry group in the region.</a:t>
            </a:r>
            <a:endParaRPr lang="en-US" dirty="0" smtClean="0"/>
          </a:p>
          <a:p>
            <a:pPr marL="628650" lvl="1" indent="-171450">
              <a:buFont typeface="Wingdings" panose="05000000000000000000" pitchFamily="2" charset="2"/>
              <a:buChar char="§"/>
            </a:pPr>
            <a:r>
              <a:rPr lang="en-US" baseline="0" dirty="0" smtClean="0"/>
              <a:t>Though not shown on this chart, the 6</a:t>
            </a:r>
            <a:r>
              <a:rPr lang="en-US" baseline="30000" dirty="0" smtClean="0"/>
              <a:t>th</a:t>
            </a:r>
            <a:r>
              <a:rPr lang="en-US" baseline="0" dirty="0" smtClean="0"/>
              <a:t> and 7</a:t>
            </a:r>
            <a:r>
              <a:rPr lang="en-US" baseline="30000" dirty="0" smtClean="0"/>
              <a:t>th</a:t>
            </a:r>
            <a:r>
              <a:rPr lang="en-US" baseline="0" dirty="0" smtClean="0"/>
              <a:t> largest industry groups by number of establishments are Outpatient care centers (32 establishments, -1 since 2016) and Child day care services (27 establishments, +6).					</a:t>
            </a:r>
          </a:p>
        </p:txBody>
      </p:sp>
    </p:spTree>
    <p:extLst>
      <p:ext uri="{BB962C8B-B14F-4D97-AF65-F5344CB8AC3E}">
        <p14:creationId xmlns:p14="http://schemas.microsoft.com/office/powerpoint/2010/main" val="173800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Notable Trends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Since</a:t>
            </a:r>
            <a:r>
              <a:rPr lang="en-US" baseline="0" dirty="0" smtClean="0"/>
              <a:t> 2015, t</a:t>
            </a:r>
            <a:r>
              <a:rPr lang="en-US" dirty="0" smtClean="0"/>
              <a:t>he</a:t>
            </a:r>
            <a:r>
              <a:rPr lang="en-US" baseline="0" dirty="0" smtClean="0"/>
              <a:t> number of workers in Healthcare in the Berkshires has grown across all education categories.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Although H</a:t>
            </a:r>
            <a:r>
              <a:rPr lang="en-US" dirty="0" smtClean="0"/>
              <a:t>ealth</a:t>
            </a:r>
            <a:r>
              <a:rPr lang="en-US" baseline="0" dirty="0" smtClean="0"/>
              <a:t>care remains a fairly high-skilled industry, with 59% of all workers having some college or a higher level of education, the greatest employment growth since 2015 has been in the Less Than High School category (+16%, added 145 jobs) and the High School or Equivalent category (+7%, added 191 jobs).</a:t>
            </a:r>
            <a:endParaRPr lang="en-US" dirty="0" smtClean="0"/>
          </a:p>
          <a:p>
            <a:endParaRPr lang="en-US" dirty="0"/>
          </a:p>
        </p:txBody>
      </p:sp>
    </p:spTree>
    <p:extLst>
      <p:ext uri="{BB962C8B-B14F-4D97-AF65-F5344CB8AC3E}">
        <p14:creationId xmlns:p14="http://schemas.microsoft.com/office/powerpoint/2010/main" val="430444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3374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Industry Groups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Between 2016 and 2018, </a:t>
            </a:r>
            <a:r>
              <a:rPr lang="en-US" u="none" dirty="0" smtClean="0"/>
              <a:t>the total number of Hospitality and Management</a:t>
            </a:r>
            <a:r>
              <a:rPr lang="en-US" u="none" baseline="0" dirty="0" smtClean="0"/>
              <a:t> establishments in the Berkshires declined by 25</a:t>
            </a:r>
            <a:r>
              <a:rPr lang="en-US"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smtClean="0"/>
              <a:t>The largest decline was in Restaurants and other eating places (-26 establishments). </a:t>
            </a:r>
          </a:p>
        </p:txBody>
      </p:sp>
    </p:spTree>
    <p:extLst>
      <p:ext uri="{BB962C8B-B14F-4D97-AF65-F5344CB8AC3E}">
        <p14:creationId xmlns:p14="http://schemas.microsoft.com/office/powerpoint/2010/main" val="2856186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Notable Trends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significant</a:t>
            </a:r>
            <a:r>
              <a:rPr lang="en-US" baseline="0" dirty="0" smtClean="0"/>
              <a:t> share of workers in the Hospitality and Management sector (24%) are aged less than 24. Of workers aged 24 and up, 46% have a High school equivalent or less.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employment has declined across all education levels since 2015, the greatest decline was in the High school or equivalent category (-70 jobs).</a:t>
            </a:r>
          </a:p>
        </p:txBody>
      </p:sp>
    </p:spTree>
    <p:extLst>
      <p:ext uri="{BB962C8B-B14F-4D97-AF65-F5344CB8AC3E}">
        <p14:creationId xmlns:p14="http://schemas.microsoft.com/office/powerpoint/2010/main" val="1353717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307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Industry Groups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Between 2016 and 2018, </a:t>
            </a:r>
            <a:r>
              <a:rPr lang="en-US" u="none" dirty="0" smtClean="0"/>
              <a:t>the total number of Manufacturing </a:t>
            </a:r>
            <a:r>
              <a:rPr lang="en-US" u="none" baseline="0" dirty="0" smtClean="0"/>
              <a:t>establishments in the Berkshires declined by 5</a:t>
            </a:r>
            <a:r>
              <a:rPr lang="en-US"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smtClean="0"/>
              <a:t>The largest groups are Printing and related support activities (19 establishments, +1) and Beverage manufacturing (10 establishments, +1).</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smtClean="0"/>
              <a:t>Plastics product manufacturing saw the greatest decrease (-4 establishments) but remains the fourth largest industry group in the region.</a:t>
            </a:r>
            <a:endParaRPr lang="en-US" dirty="0" smtClean="0"/>
          </a:p>
          <a:p>
            <a:pPr marL="628650" lvl="1" indent="-171450">
              <a:buFont typeface="Wingdings" panose="05000000000000000000" pitchFamily="2" charset="2"/>
              <a:buChar char="§"/>
            </a:pPr>
            <a:r>
              <a:rPr lang="en-US" baseline="0" dirty="0" smtClean="0"/>
              <a:t>Though not shown on this chart, the 6</a:t>
            </a:r>
            <a:r>
              <a:rPr lang="en-US" baseline="30000" dirty="0" smtClean="0"/>
              <a:t>th</a:t>
            </a:r>
            <a:r>
              <a:rPr lang="en-US" baseline="0" dirty="0" smtClean="0"/>
              <a:t> and 7</a:t>
            </a:r>
            <a:r>
              <a:rPr lang="en-US" baseline="30000" dirty="0" smtClean="0"/>
              <a:t>th</a:t>
            </a:r>
            <a:r>
              <a:rPr lang="en-US" baseline="0" dirty="0" smtClean="0"/>
              <a:t> largest industry groups by number of establishments are Metalworking machinery manufacturing (8 establishments, -1 since 2016) and Industrial machinery manufacturing (7 establishments, +2).					</a:t>
            </a:r>
          </a:p>
        </p:txBody>
      </p:sp>
    </p:spTree>
    <p:extLst>
      <p:ext uri="{BB962C8B-B14F-4D97-AF65-F5344CB8AC3E}">
        <p14:creationId xmlns:p14="http://schemas.microsoft.com/office/powerpoint/2010/main" val="3717023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Notable Trends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panose="020B0604020202020204" pitchFamily="34" charset="0"/>
                <a:cs typeface="Helvetica" panose="020B0604020202020204" pitchFamily="34" charset="0"/>
              </a:rPr>
              <a:t>45% of workers in Manufacturing in the Berkshires have a high school diploma or less. This mix has been relatively stable since 2015.</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Although employment declined across all education levels between 2015 and 2018, the greatest decrease was seen in the Bachelor’s degree or advanced degree category (-211 jobs).</a:t>
            </a:r>
          </a:p>
        </p:txBody>
      </p:sp>
    </p:spTree>
    <p:extLst>
      <p:ext uri="{BB962C8B-B14F-4D97-AF65-F5344CB8AC3E}">
        <p14:creationId xmlns:p14="http://schemas.microsoft.com/office/powerpoint/2010/main" val="75131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2365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none" dirty="0" smtClean="0"/>
              <a:t>Reminder – Demand Star Rankings</a:t>
            </a:r>
          </a:p>
          <a:p>
            <a:endParaRPr lang="en-US" dirty="0" smtClean="0"/>
          </a:p>
          <a:p>
            <a:r>
              <a:rPr lang="en-US" dirty="0" smtClean="0"/>
              <a:t>Recall that the demand STAR</a:t>
            </a:r>
            <a:r>
              <a:rPr lang="en-US" baseline="0" dirty="0" smtClean="0"/>
              <a:t> ranking, introduced in the original data packages, is a way to rank occupations on a scale from 1-5. </a:t>
            </a:r>
          </a:p>
          <a:p>
            <a:pPr marL="171450" indent="-171450">
              <a:buFont typeface="Wingdings" panose="05000000000000000000" pitchFamily="2" charset="2"/>
              <a:buChar char="§"/>
            </a:pPr>
            <a:r>
              <a:rPr lang="en-US" baseline="0" dirty="0" smtClean="0"/>
              <a:t>A high star ranking (typically 3+ stars) indicates that a job has strong demand and high wages in the Berkshires. </a:t>
            </a:r>
            <a:endParaRPr lang="en-US" dirty="0"/>
          </a:p>
        </p:txBody>
      </p:sp>
      <p:sp>
        <p:nvSpPr>
          <p:cNvPr id="4" name="Slide Number Placeholder 3"/>
          <p:cNvSpPr>
            <a:spLocks noGrp="1"/>
          </p:cNvSpPr>
          <p:nvPr>
            <p:ph type="sldNum" sz="quarter" idx="10"/>
          </p:nvPr>
        </p:nvSpPr>
        <p:spPr/>
        <p:txBody>
          <a:bodyPr/>
          <a:lstStyle/>
          <a:p>
            <a:fld id="{F4D3B6EF-AB3D-480C-BDF3-8FF2B7476C84}" type="slidenum">
              <a:rPr lang="en-US" smtClean="0"/>
              <a:t>20</a:t>
            </a:fld>
            <a:endParaRPr lang="en-US"/>
          </a:p>
        </p:txBody>
      </p:sp>
    </p:spTree>
    <p:extLst>
      <p:ext uri="{BB962C8B-B14F-4D97-AF65-F5344CB8AC3E}">
        <p14:creationId xmlns:p14="http://schemas.microsoft.com/office/powerpoint/2010/main" val="129772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7580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Link</a:t>
            </a:r>
            <a:r>
              <a:rPr lang="en-US" i="1" u="none" baseline="0" dirty="0" smtClean="0"/>
              <a:t> to Data Tool</a:t>
            </a:r>
            <a:endParaRPr lang="en-US" i="1" u="none" dirty="0" smtClean="0"/>
          </a:p>
          <a:p>
            <a:endParaRPr lang="en-US" dirty="0" smtClean="0"/>
          </a:p>
          <a:p>
            <a:r>
              <a:rPr lang="en-US" dirty="0" smtClean="0"/>
              <a:t>The updated </a:t>
            </a:r>
            <a:r>
              <a:rPr lang="en-US" baseline="0" dirty="0" smtClean="0"/>
              <a:t>Supply and Demand Data Tool will allow users to view detailed occupation data for any or all industries, with any demand star ranking, educational requirement, etc. </a:t>
            </a:r>
            <a:endParaRPr lang="en-US" dirty="0"/>
          </a:p>
        </p:txBody>
      </p:sp>
    </p:spTree>
    <p:extLst>
      <p:ext uri="{BB962C8B-B14F-4D97-AF65-F5344CB8AC3E}">
        <p14:creationId xmlns:p14="http://schemas.microsoft.com/office/powerpoint/2010/main" val="686617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188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0224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9871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u="none" dirty="0" smtClean="0"/>
              <a:t>Reasons for Exit</a:t>
            </a:r>
            <a:r>
              <a:rPr lang="en-US" b="0" i="1" u="none" baseline="0" dirty="0" smtClean="0"/>
              <a:t>, </a:t>
            </a:r>
            <a:r>
              <a:rPr lang="en-US" b="0" i="1" u="none" dirty="0" smtClean="0"/>
              <a:t>Previously</a:t>
            </a:r>
            <a:r>
              <a:rPr lang="en-US" b="0" i="1" u="none" baseline="0" dirty="0" smtClean="0"/>
              <a:t> Highlighted Occupations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indent="-171450">
              <a:buFontTx/>
              <a:buChar char="-"/>
            </a:pPr>
            <a:r>
              <a:rPr lang="en-US" baseline="0" dirty="0" smtClean="0"/>
              <a:t>Firefighters: Demand Index &lt;10</a:t>
            </a:r>
          </a:p>
          <a:p>
            <a:pPr marL="171450" indent="-171450">
              <a:buFontTx/>
              <a:buChar char="-"/>
            </a:pPr>
            <a:r>
              <a:rPr lang="en-US" baseline="0" dirty="0" smtClean="0"/>
              <a:t>All others: STAR Ranking &lt;3</a:t>
            </a:r>
            <a:endParaRPr lang="en-US" dirty="0"/>
          </a:p>
        </p:txBody>
      </p:sp>
    </p:spTree>
    <p:extLst>
      <p:ext uri="{BB962C8B-B14F-4D97-AF65-F5344CB8AC3E}">
        <p14:creationId xmlns:p14="http://schemas.microsoft.com/office/powerpoint/2010/main" val="4233569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7262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327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5589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9115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452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8552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1538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938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none" dirty="0" smtClean="0"/>
              <a:t>Reminder – Link</a:t>
            </a:r>
            <a:r>
              <a:rPr lang="en-US" i="1" u="none" baseline="0" dirty="0" smtClean="0"/>
              <a:t> to Data Tool</a:t>
            </a:r>
            <a:endParaRPr lang="en-US" i="1"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panose="020B0604020202020204" pitchFamily="34" charset="0"/>
                <a:cs typeface="Helvetica" panose="020B0604020202020204" pitchFamily="34" charset="0"/>
              </a:rPr>
              <a:t>This table</a:t>
            </a:r>
            <a:r>
              <a:rPr lang="en-US" sz="1200" baseline="0" dirty="0" smtClean="0">
                <a:latin typeface="Helvetica" panose="020B0604020202020204" pitchFamily="34" charset="0"/>
                <a:cs typeface="Helvetica" panose="020B0604020202020204" pitchFamily="34" charset="0"/>
              </a:rPr>
              <a:t> is a high-level depiction of the types of apprenticeships in the Berkshires, and the demand for the associated trades.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aseline="0" dirty="0" smtClean="0">
                <a:latin typeface="Helvetica" panose="020B0604020202020204" pitchFamily="34" charset="0"/>
                <a:cs typeface="Helvetica" panose="020B0604020202020204" pitchFamily="34" charset="0"/>
              </a:rPr>
              <a:t>A new online data tool focused on Apprenticeships has also been made available to the regional teams, and will allow users to explore this dataset more in depth.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64084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8131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7636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a:t>
            </a:r>
            <a:r>
              <a:rPr lang="en-US" sz="1200" i="1" kern="1200" baseline="0" dirty="0" smtClean="0">
                <a:solidFill>
                  <a:schemeClr val="tx1"/>
                </a:solidFill>
                <a:effectLst/>
                <a:latin typeface="+mn-lt"/>
                <a:ea typeface="+mn-ea"/>
                <a:cs typeface="+mn-cs"/>
              </a:rPr>
              <a:t> on </a:t>
            </a:r>
            <a:r>
              <a:rPr lang="en-US" sz="1200" i="1" kern="1200" dirty="0" smtClean="0">
                <a:solidFill>
                  <a:schemeClr val="tx1"/>
                </a:solidFill>
                <a:effectLst/>
                <a:latin typeface="+mn-lt"/>
                <a:ea typeface="+mn-ea"/>
                <a:cs typeface="+mn-cs"/>
              </a:rPr>
              <a:t>Supply Gap Estimation (Ex:</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Engineers)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Engineering does have a skill gap, it is likely not as large as this table</a:t>
            </a:r>
            <a:r>
              <a:rPr lang="en-US" sz="1200" kern="1200" baseline="0" dirty="0" smtClean="0">
                <a:solidFill>
                  <a:schemeClr val="tx1"/>
                </a:solidFill>
                <a:effectLst/>
                <a:latin typeface="+mn-lt"/>
                <a:ea typeface="+mn-ea"/>
                <a:cs typeface="+mn-cs"/>
              </a:rPr>
              <a:t> implies</a:t>
            </a:r>
            <a:r>
              <a:rPr lang="en-US" sz="1200" kern="1200" dirty="0" smtClean="0">
                <a:solidFill>
                  <a:schemeClr val="tx1"/>
                </a:solidFill>
                <a:effectLst/>
                <a:latin typeface="+mn-lt"/>
                <a:ea typeface="+mn-ea"/>
                <a:cs typeface="+mn-cs"/>
              </a:rPr>
              <a:t>. </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Every project needs to have a licensed engineer sign off on it and be the engineer of record, but not all engineers are required to have a license.</a:t>
            </a:r>
          </a:p>
          <a:p>
            <a:pPr marL="628650" lvl="1" indent="-171450">
              <a:buFont typeface="Wingdings" panose="05000000000000000000" pitchFamily="2" charset="2"/>
              <a:buChar char="§"/>
            </a:pPr>
            <a:r>
              <a:rPr lang="en-US" sz="1200" kern="1200" dirty="0" smtClean="0">
                <a:solidFill>
                  <a:schemeClr val="tx1"/>
                </a:solidFill>
                <a:effectLst/>
                <a:latin typeface="+mn-lt"/>
                <a:ea typeface="+mn-ea"/>
                <a:cs typeface="+mn-cs"/>
              </a:rPr>
              <a:t>More detail regarding the construction</a:t>
            </a:r>
            <a:r>
              <a:rPr lang="en-US" sz="1200" kern="1200" baseline="0" dirty="0" smtClean="0">
                <a:solidFill>
                  <a:schemeClr val="tx1"/>
                </a:solidFill>
                <a:effectLst/>
                <a:latin typeface="+mn-lt"/>
                <a:ea typeface="+mn-ea"/>
                <a:cs typeface="+mn-cs"/>
              </a:rPr>
              <a:t> of this table (and, in particular, the breakdown of occupations matched to the Engineer license) is provided in the Appendix. </a:t>
            </a:r>
          </a:p>
          <a:p>
            <a:pPr marL="628650" lvl="1" indent="-171450">
              <a:buFont typeface="Wingdings" panose="05000000000000000000" pitchFamily="2" charset="2"/>
              <a:buChar cha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u="sng" kern="1200" baseline="0" dirty="0" smtClean="0">
                <a:solidFill>
                  <a:schemeClr val="tx1"/>
                </a:solidFill>
                <a:effectLst/>
                <a:latin typeface="+mn-lt"/>
                <a:ea typeface="+mn-ea"/>
                <a:cs typeface="+mn-cs"/>
              </a:rPr>
              <a:t>Overall, the validity of licensing records as a proxy for skilled worker supply varies between occupations. Users are advised to interpret this table (and the accompanying data tool) as a complement to, and within the broader context of, the full data package, whenever possible.</a:t>
            </a:r>
          </a:p>
          <a:p>
            <a:endParaRPr lang="en-US" dirty="0"/>
          </a:p>
        </p:txBody>
      </p:sp>
    </p:spTree>
    <p:extLst>
      <p:ext uri="{BB962C8B-B14F-4D97-AF65-F5344CB8AC3E}">
        <p14:creationId xmlns:p14="http://schemas.microsoft.com/office/powerpoint/2010/main" val="4137856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8573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461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8253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469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3B6EF-AB3D-480C-BDF3-8FF2B7476C84}" type="slidenum">
              <a:rPr lang="en-US" smtClean="0"/>
              <a:t>5</a:t>
            </a:fld>
            <a:endParaRPr lang="en-US"/>
          </a:p>
        </p:txBody>
      </p:sp>
    </p:spTree>
    <p:extLst>
      <p:ext uri="{BB962C8B-B14F-4D97-AF65-F5344CB8AC3E}">
        <p14:creationId xmlns:p14="http://schemas.microsoft.com/office/powerpoint/2010/main" val="3460464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4659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71770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65696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69754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In the Berkshires, the </a:t>
            </a:r>
            <a:r>
              <a:rPr lang="en-US" dirty="0"/>
              <a:t>majority of </a:t>
            </a:r>
            <a:r>
              <a:rPr lang="en-US" dirty="0" smtClean="0"/>
              <a:t>occupations across all industries require </a:t>
            </a:r>
            <a:r>
              <a:rPr lang="en-US" dirty="0"/>
              <a:t>a high school diploma or less. However, educational attainment alone does not imply a skill match. </a:t>
            </a:r>
          </a:p>
        </p:txBody>
      </p:sp>
    </p:spTree>
    <p:extLst>
      <p:ext uri="{BB962C8B-B14F-4D97-AF65-F5344CB8AC3E}">
        <p14:creationId xmlns:p14="http://schemas.microsoft.com/office/powerpoint/2010/main" val="4104182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22090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40896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1172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166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6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97996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23523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26259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0459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31292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83668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49790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1759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6020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56020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5343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Largest Industry by Total Employment</a:t>
            </a:r>
          </a:p>
          <a:p>
            <a:endParaRPr lang="en-US" sz="1200" i="1"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Healthc</a:t>
            </a:r>
            <a:r>
              <a:rPr lang="en-US" sz="1200" u="sng" kern="1200" baseline="0" dirty="0" smtClean="0">
                <a:solidFill>
                  <a:schemeClr val="tx1"/>
                </a:solidFill>
                <a:effectLst/>
                <a:latin typeface="+mn-lt"/>
                <a:ea typeface="+mn-ea"/>
                <a:cs typeface="+mn-cs"/>
              </a:rPr>
              <a:t>are and Social Assistance </a:t>
            </a:r>
            <a:r>
              <a:rPr lang="en-US" sz="1200" u="sng" kern="1200" dirty="0" smtClean="0">
                <a:solidFill>
                  <a:schemeClr val="tx1"/>
                </a:solidFill>
                <a:effectLst/>
                <a:latin typeface="+mn-lt"/>
                <a:ea typeface="+mn-ea"/>
                <a:cs typeface="+mn-cs"/>
              </a:rPr>
              <a:t>is the largest industry by total employment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is consistent with the rest of the Commonwealth.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Notable Trends</a:t>
            </a:r>
            <a:r>
              <a:rPr lang="en-US" sz="1200" i="1" kern="1200" baseline="0" dirty="0" smtClean="0">
                <a:solidFill>
                  <a:schemeClr val="tx1"/>
                </a:solidFill>
                <a:effectLst/>
                <a:latin typeface="+mn-lt"/>
                <a:ea typeface="+mn-ea"/>
                <a:cs typeface="+mn-cs"/>
              </a:rPr>
              <a:t> (L-R)</a:t>
            </a:r>
            <a:endParaRPr lang="en-US" sz="1200" i="1" kern="1200" dirty="0" smtClean="0">
              <a:solidFill>
                <a:schemeClr val="tx1"/>
              </a:solidFill>
              <a:effectLst/>
              <a:latin typeface="+mn-lt"/>
              <a:ea typeface="+mn-ea"/>
              <a:cs typeface="+mn-cs"/>
            </a:endParaRPr>
          </a:p>
          <a:p>
            <a:pPr marL="457200" lvl="1" indent="0">
              <a:buFont typeface="+mj-lt"/>
              <a:buNone/>
            </a:pPr>
            <a:endParaRPr lang="en-US" baseline="0" dirty="0" smtClean="0"/>
          </a:p>
          <a:p>
            <a:pPr marL="685800" lvl="1" indent="-228600">
              <a:buFont typeface="+mj-lt"/>
              <a:buAutoNum type="arabicPeriod"/>
            </a:pPr>
            <a:r>
              <a:rPr lang="en-US" baseline="0" dirty="0" smtClean="0"/>
              <a:t>Retail Trade		              </a:t>
            </a:r>
            <a:r>
              <a:rPr lang="en-US" baseline="0" dirty="0" smtClean="0">
                <a:sym typeface="Wingdings" panose="05000000000000000000" pitchFamily="2" charset="2"/>
              </a:rPr>
              <a:t></a:t>
            </a:r>
            <a:r>
              <a:rPr lang="en-US" baseline="0" dirty="0" smtClean="0"/>
              <a:t>	Total employment decreased by   7% ( -602 jobs)</a:t>
            </a:r>
          </a:p>
          <a:p>
            <a:pPr marL="685800" lvl="1" indent="-228600">
              <a:buFont typeface="+mj-lt"/>
              <a:buAutoNum type="arabicPeriod"/>
            </a:pPr>
            <a:r>
              <a:rPr lang="en-US" baseline="0" dirty="0" smtClean="0"/>
              <a:t>Manufacturing	</a:t>
            </a:r>
            <a:r>
              <a:rPr lang="en-US" u="none" dirty="0" smtClean="0"/>
              <a:t>	              </a:t>
            </a:r>
            <a:r>
              <a:rPr lang="en-US" u="none" dirty="0" smtClean="0">
                <a:sym typeface="Wingdings" panose="05000000000000000000" pitchFamily="2" charset="2"/>
              </a:rPr>
              <a:t></a:t>
            </a:r>
            <a:r>
              <a:rPr lang="en-US" u="none" dirty="0" smtClean="0"/>
              <a:t> 	Total</a:t>
            </a:r>
            <a:r>
              <a:rPr lang="en-US" u="none" baseline="0" dirty="0" smtClean="0"/>
              <a:t> employment decreased by 13% (-581 jobs)</a:t>
            </a:r>
          </a:p>
          <a:p>
            <a:pPr marL="685800" lvl="1" indent="-228600">
              <a:buFont typeface="+mj-lt"/>
              <a:buAutoNum type="arabicPeriod"/>
            </a:pPr>
            <a:r>
              <a:rPr lang="en-US" baseline="0" dirty="0" smtClean="0"/>
              <a:t>Administrative and Support	              </a:t>
            </a:r>
            <a:r>
              <a:rPr lang="en-US" baseline="0" dirty="0" smtClean="0">
                <a:sym typeface="Wingdings" panose="05000000000000000000" pitchFamily="2" charset="2"/>
              </a:rPr>
              <a:t></a:t>
            </a:r>
            <a:r>
              <a:rPr lang="en-US" baseline="0" dirty="0" smtClean="0"/>
              <a:t>	Total employment increased by  21% (+524 jobs)</a:t>
            </a:r>
          </a:p>
          <a:p>
            <a:pPr marL="685800" lvl="1" indent="-228600">
              <a:buFont typeface="+mj-lt"/>
              <a:buAutoNum type="arabicPeriod"/>
            </a:pPr>
            <a:r>
              <a:rPr lang="en-US" baseline="0" dirty="0" smtClean="0"/>
              <a:t>Professional and Technical</a:t>
            </a:r>
            <a:r>
              <a:rPr lang="en-US" u="none" dirty="0" smtClean="0"/>
              <a:t>	              </a:t>
            </a:r>
            <a:r>
              <a:rPr lang="en-US" u="none" dirty="0" smtClean="0">
                <a:sym typeface="Wingdings" panose="05000000000000000000" pitchFamily="2" charset="2"/>
              </a:rPr>
              <a:t></a:t>
            </a:r>
            <a:r>
              <a:rPr lang="en-US" u="none" dirty="0" smtClean="0"/>
              <a:t> 	Total</a:t>
            </a:r>
            <a:r>
              <a:rPr lang="en-US" u="none" baseline="0" dirty="0" smtClean="0"/>
              <a:t> employment increased by    7% (+188 jobs)</a:t>
            </a:r>
          </a:p>
          <a:p>
            <a:pPr marL="685800" lvl="1" indent="-228600">
              <a:buFont typeface="+mj-lt"/>
              <a:buAutoNum type="arabicPeriod"/>
            </a:pPr>
            <a:endParaRPr lang="en-US" baseline="0" dirty="0" smtClean="0"/>
          </a:p>
        </p:txBody>
      </p:sp>
    </p:spTree>
    <p:extLst>
      <p:ext uri="{BB962C8B-B14F-4D97-AF65-F5344CB8AC3E}">
        <p14:creationId xmlns:p14="http://schemas.microsoft.com/office/powerpoint/2010/main" val="32985637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40885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7093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1422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7463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71602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13743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30911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11036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45703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166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Largest Industry by Total Wages</a:t>
            </a:r>
          </a:p>
          <a:p>
            <a:endParaRPr lang="en-US" sz="1200" i="1"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Healthc</a:t>
            </a:r>
            <a:r>
              <a:rPr lang="en-US" sz="1200" u="sng" kern="1200" baseline="0" dirty="0" smtClean="0">
                <a:solidFill>
                  <a:schemeClr val="tx1"/>
                </a:solidFill>
                <a:effectLst/>
                <a:latin typeface="+mn-lt"/>
                <a:ea typeface="+mn-ea"/>
                <a:cs typeface="+mn-cs"/>
              </a:rPr>
              <a:t>are and Social Assistance </a:t>
            </a:r>
            <a:r>
              <a:rPr lang="en-US" sz="1200" u="sng" kern="1200" dirty="0" smtClean="0">
                <a:solidFill>
                  <a:schemeClr val="tx1"/>
                </a:solidFill>
                <a:effectLst/>
                <a:latin typeface="+mn-lt"/>
                <a:ea typeface="+mn-ea"/>
                <a:cs typeface="+mn-cs"/>
              </a:rPr>
              <a:t>is the largest industry by total wages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is consistent with the rest of the Commonwealth.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Notable Trends</a:t>
            </a:r>
            <a:r>
              <a:rPr lang="en-US" sz="1200" i="1" kern="1200" baseline="0" dirty="0" smtClean="0">
                <a:solidFill>
                  <a:schemeClr val="tx1"/>
                </a:solidFill>
                <a:effectLst/>
                <a:latin typeface="+mn-lt"/>
                <a:ea typeface="+mn-ea"/>
                <a:cs typeface="+mn-cs"/>
              </a:rPr>
              <a:t> (L-R)</a:t>
            </a:r>
            <a:endParaRPr lang="en-US" sz="1200" i="1" kern="1200" dirty="0" smtClean="0">
              <a:solidFill>
                <a:schemeClr val="tx1"/>
              </a:solidFill>
              <a:effectLst/>
              <a:latin typeface="+mn-lt"/>
              <a:ea typeface="+mn-ea"/>
              <a:cs typeface="+mn-cs"/>
            </a:endParaRPr>
          </a:p>
          <a:p>
            <a:endParaRPr lang="en-US" dirty="0" smtClean="0"/>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Healthcare and Social Assistance 	     </a:t>
            </a:r>
            <a:r>
              <a:rPr lang="en-US" baseline="0" dirty="0" smtClean="0">
                <a:sym typeface="Wingdings" panose="05000000000000000000" pitchFamily="2" charset="2"/>
              </a:rPr>
              <a:t> 	</a:t>
            </a:r>
            <a:r>
              <a:rPr lang="en-US" baseline="0" dirty="0" smtClean="0"/>
              <a:t>Total wages increased by    4% (+$6.4 million).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u="none" dirty="0" smtClean="0"/>
              <a:t>Retail Trade</a:t>
            </a:r>
            <a:r>
              <a:rPr lang="en-US" u="none" baseline="0" dirty="0" smtClean="0"/>
              <a:t> 	                 	     </a:t>
            </a:r>
            <a:r>
              <a:rPr lang="en-US" u="none" baseline="0" dirty="0" smtClean="0">
                <a:sym typeface="Wingdings" panose="05000000000000000000" pitchFamily="2" charset="2"/>
              </a:rPr>
              <a:t></a:t>
            </a:r>
            <a:r>
              <a:rPr lang="en-US" u="none" baseline="0" dirty="0" smtClean="0"/>
              <a:t>	</a:t>
            </a:r>
            <a:r>
              <a:rPr lang="en-US" u="none" dirty="0" smtClean="0"/>
              <a:t>Total</a:t>
            </a:r>
            <a:r>
              <a:rPr lang="en-US" u="none" baseline="0" dirty="0" smtClean="0"/>
              <a:t> wages decreased by   6% (- $3.5 million).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Professional and Technical    	     </a:t>
            </a:r>
            <a:r>
              <a:rPr lang="en-US" baseline="0" dirty="0" smtClean="0">
                <a:sym typeface="Wingdings" panose="05000000000000000000" pitchFamily="2" charset="2"/>
              </a:rPr>
              <a:t> 	</a:t>
            </a:r>
            <a:r>
              <a:rPr lang="en-US" baseline="0" dirty="0" smtClean="0"/>
              <a:t>Total wages increased by  14% (+$6.5 million).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u="none" dirty="0" smtClean="0"/>
              <a:t>Finance</a:t>
            </a:r>
            <a:r>
              <a:rPr lang="en-US" u="none" baseline="0" dirty="0" smtClean="0"/>
              <a:t> and Insurance           	     </a:t>
            </a:r>
            <a:r>
              <a:rPr lang="en-US" u="none" baseline="0" dirty="0" smtClean="0">
                <a:sym typeface="Wingdings" panose="05000000000000000000" pitchFamily="2" charset="2"/>
              </a:rPr>
              <a:t></a:t>
            </a:r>
            <a:r>
              <a:rPr lang="en-US" u="none" baseline="0" dirty="0" smtClean="0"/>
              <a:t>	</a:t>
            </a:r>
            <a:r>
              <a:rPr lang="en-US" u="none" dirty="0" smtClean="0"/>
              <a:t>Total</a:t>
            </a:r>
            <a:r>
              <a:rPr lang="en-US" u="none" baseline="0" dirty="0" smtClean="0"/>
              <a:t> wages decreased by 11% (- $4.3 million).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1114913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70688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28300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42535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65682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73922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04384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00145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3789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67067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059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99137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21663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117805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00683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84664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23201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17238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19049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988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839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487703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59953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771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3657B1A4-6B0A-46C2-A704-9AFA2FD2E320}" type="datetimeFigureOut">
              <a:rPr lang="en-US" smtClean="0"/>
              <a:pPr/>
              <a:t>11/25/2019</a:t>
            </a:fld>
            <a:endParaRPr lang="en-US"/>
          </a:p>
        </p:txBody>
      </p:sp>
      <p:sp>
        <p:nvSpPr>
          <p:cNvPr id="5" name="Footer Placeholder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35520304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57B1A4-6B0A-46C2-A704-9AFA2FD2E320}"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84920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57B1A4-6B0A-46C2-A704-9AFA2FD2E320}"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31704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57B1A4-6B0A-46C2-A704-9AFA2FD2E320}"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12965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57B1A4-6B0A-46C2-A704-9AFA2FD2E320}"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4275898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7B1A4-6B0A-46C2-A704-9AFA2FD2E320}"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56822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335657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56940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panose="020B0604020202020204" pitchFamily="34" charset="0"/>
                <a:cs typeface="Helvetica" panose="020B0604020202020204" pitchFamily="34" charset="0"/>
              </a:defRPr>
            </a:lvl1pPr>
          </a:lstStyle>
          <a:p>
            <a:fld id="{3657B1A4-6B0A-46C2-A704-9AFA2FD2E320}" type="datetimeFigureOut">
              <a:rPr lang="en-US" smtClean="0"/>
              <a:pPr/>
              <a:t>11/25/2019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anose="020B0604020202020204" pitchFamily="34" charset="0"/>
                <a:cs typeface="Helvetica"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4187033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mass.gov/service-details/dynamic-labor-market-tool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massconnecting.org/pathwaymapping/default.asp#mappin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5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chart" Target="../charts/char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5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chart" Target="../charts/chart35.xml"/><Relationship Id="rId4" Type="http://schemas.openxmlformats.org/officeDocument/2006/relationships/chart" Target="../charts/char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6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chart" Target="../charts/chart40.xml"/><Relationship Id="rId4" Type="http://schemas.openxmlformats.org/officeDocument/2006/relationships/chart" Target="../charts/chart3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6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chart" Target="../charts/chart47.xml"/><Relationship Id="rId4" Type="http://schemas.openxmlformats.org/officeDocument/2006/relationships/chart" Target="../charts/chart4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7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chart" Target="../charts/chart54.xml"/><Relationship Id="rId4" Type="http://schemas.openxmlformats.org/officeDocument/2006/relationships/chart" Target="../charts/chart5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chart" Target="../charts/chart58.xml"/></Relationships>
</file>

<file path=ppt/slides/_rels/slide77.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chart" Target="../charts/chart61.xml"/><Relationship Id="rId4" Type="http://schemas.openxmlformats.org/officeDocument/2006/relationships/chart" Target="../charts/chart6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chart" Target="../charts/chart65.xml"/></Relationships>
</file>

<file path=ppt/slides/_rels/slide82.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chart" Target="../charts/chart68.xml"/><Relationship Id="rId4" Type="http://schemas.openxmlformats.org/officeDocument/2006/relationships/chart" Target="../charts/chart6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census.gov/eos/www/naics/"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stock photo workers"/>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t="-184" b="-244"/>
          <a:stretch/>
        </p:blipFill>
        <p:spPr bwMode="auto">
          <a:xfrm>
            <a:off x="276225" y="303148"/>
            <a:ext cx="11720157" cy="62517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6225" y="3575714"/>
            <a:ext cx="9144000" cy="1921816"/>
          </a:xfr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normAutofit fontScale="90000"/>
          </a:bodyPr>
          <a:lstStyle/>
          <a:p>
            <a:pPr algn="l"/>
            <a:r>
              <a:rPr lang="en-US" dirty="0" smtClean="0">
                <a:latin typeface="Helvetica" panose="020B0604020202020204" pitchFamily="34" charset="0"/>
                <a:cs typeface="Helvetica" panose="020B0604020202020204" pitchFamily="34" charset="0"/>
              </a:rPr>
              <a:t>Berkshire</a:t>
            </a:r>
            <a:br>
              <a:rPr lang="en-US" dirty="0" smtClean="0">
                <a:latin typeface="Helvetica" panose="020B0604020202020204" pitchFamily="34" charset="0"/>
                <a:cs typeface="Helvetica" panose="020B0604020202020204" pitchFamily="34" charset="0"/>
              </a:rPr>
            </a:br>
            <a:r>
              <a:rPr lang="en-US" b="1" dirty="0" smtClean="0">
                <a:latin typeface="Helvetica" panose="020B0604020202020204" pitchFamily="34" charset="0"/>
                <a:cs typeface="Helvetica" panose="020B0604020202020204" pitchFamily="34" charset="0"/>
              </a:rPr>
              <a:t>2019 Data Package Update</a:t>
            </a:r>
            <a:endParaRPr lang="en-US" b="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76225" y="5500048"/>
            <a:ext cx="9144000" cy="518615"/>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l"/>
            <a:r>
              <a:rPr lang="en-US" dirty="0" smtClean="0">
                <a:latin typeface="Helvetica" panose="020B0604020202020204" pitchFamily="34" charset="0"/>
                <a:cs typeface="Helvetica" panose="020B0604020202020204" pitchFamily="34" charset="0"/>
              </a:rPr>
              <a:t>Regional Workforce Skills Planning Initiative</a:t>
            </a:r>
            <a:endParaRPr lang="en-US" dirty="0">
              <a:latin typeface="Helvetica" panose="020B0604020202020204" pitchFamily="34" charset="0"/>
              <a:cs typeface="Helvetica" panose="020B0604020202020204" pitchFamily="34" charset="0"/>
            </a:endParaRPr>
          </a:p>
        </p:txBody>
      </p:sp>
      <p:sp>
        <p:nvSpPr>
          <p:cNvPr id="4" name="Subtitle 2"/>
          <p:cNvSpPr txBox="1">
            <a:spLocks/>
          </p:cNvSpPr>
          <p:nvPr/>
        </p:nvSpPr>
        <p:spPr>
          <a:xfrm>
            <a:off x="9224607" y="471596"/>
            <a:ext cx="2771775" cy="7267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smtClean="0">
                <a:solidFill>
                  <a:schemeClr val="bg1"/>
                </a:solidFill>
                <a:latin typeface="Helvetica" panose="020B0604020202020204" pitchFamily="34" charset="0"/>
                <a:cs typeface="Helvetica" panose="020B0604020202020204" pitchFamily="34" charset="0"/>
              </a:rPr>
              <a:t>Autumn 2019</a:t>
            </a:r>
            <a:endParaRPr lang="en-US" sz="2000" b="1" dirty="0">
              <a:solidFill>
                <a:schemeClr val="bg1"/>
              </a:solidFill>
              <a:latin typeface="Helvetica" panose="020B0604020202020204" pitchFamily="34" charset="0"/>
              <a:cs typeface="Helvetica" panose="020B0604020202020204" pitchFamily="34" charset="0"/>
            </a:endParaRPr>
          </a:p>
        </p:txBody>
      </p:sp>
      <p:pic>
        <p:nvPicPr>
          <p:cNvPr id="3074" name="Picture 2" descr="Image result for massachusetts seal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20" y="471596"/>
            <a:ext cx="1402822" cy="140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026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Healthcare and Social Assistance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10</a:t>
            </a:fld>
            <a:endParaRPr lang="en-US" dirty="0"/>
          </a:p>
        </p:txBody>
      </p:sp>
    </p:spTree>
    <p:extLst>
      <p:ext uri="{BB962C8B-B14F-4D97-AF65-F5344CB8AC3E}">
        <p14:creationId xmlns:p14="http://schemas.microsoft.com/office/powerpoint/2010/main" val="206719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11</a:t>
            </a:fld>
            <a:endParaRPr lang="en-US"/>
          </a:p>
        </p:txBody>
      </p:sp>
      <p:grpSp>
        <p:nvGrpSpPr>
          <p:cNvPr id="2" name="Group 1"/>
          <p:cNvGrpSpPr/>
          <p:nvPr/>
        </p:nvGrpSpPr>
        <p:grpSpPr>
          <a:xfrm>
            <a:off x="631082" y="2610190"/>
            <a:ext cx="7040880" cy="3587128"/>
            <a:chOff x="631082" y="2610190"/>
            <a:chExt cx="7040880" cy="3587128"/>
          </a:xfrm>
        </p:grpSpPr>
        <p:graphicFrame>
          <p:nvGraphicFramePr>
            <p:cNvPr id="25" name="Chart 24"/>
            <p:cNvGraphicFramePr>
              <a:graphicFrameLocks/>
            </p:cNvGraphicFramePr>
            <p:nvPr>
              <p:extLst>
                <p:ext uri="{D42A27DB-BD31-4B8C-83A1-F6EECF244321}">
                  <p14:modId xmlns:p14="http://schemas.microsoft.com/office/powerpoint/2010/main" val="3876033412"/>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1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a:t>
            </a:r>
            <a:r>
              <a:rPr lang="en-US" sz="3200" dirty="0" smtClean="0">
                <a:latin typeface="Helvetica" panose="020B0604020202020204" pitchFamily="34" charset="0"/>
                <a:cs typeface="Helvetica" panose="020B0604020202020204" pitchFamily="34" charset="0"/>
              </a:rPr>
              <a:t>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sp>
        <p:nvSpPr>
          <p:cNvPr id="20" name="Rectangle 19"/>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a:t>
            </a:r>
            <a:r>
              <a:rPr lang="en-US" sz="1400" dirty="0" smtClean="0">
                <a:latin typeface="Helvetica" panose="020B0604020202020204" pitchFamily="34" charset="0"/>
                <a:cs typeface="Helvetica" panose="020B0604020202020204" pitchFamily="34" charset="0"/>
              </a:rPr>
              <a:t>150 Healthcare </a:t>
            </a:r>
            <a:r>
              <a:rPr lang="en-US" sz="1400" dirty="0">
                <a:latin typeface="Helvetica" panose="020B0604020202020204" pitchFamily="34" charset="0"/>
                <a:cs typeface="Helvetica" panose="020B0604020202020204" pitchFamily="34" charset="0"/>
              </a:rPr>
              <a:t>and Social Assistance establishments were added in </a:t>
            </a:r>
            <a:r>
              <a:rPr lang="en-US" sz="1400" dirty="0" smtClean="0">
                <a:latin typeface="Helvetica" panose="020B0604020202020204" pitchFamily="34" charset="0"/>
                <a:cs typeface="Helvetica" panose="020B0604020202020204" pitchFamily="34" charset="0"/>
              </a:rPr>
              <a:t>the Berkshires between </a:t>
            </a:r>
            <a:r>
              <a:rPr lang="en-US" sz="1400" dirty="0">
                <a:latin typeface="Helvetica" panose="020B0604020202020204" pitchFamily="34" charset="0"/>
                <a:cs typeface="Helvetica" panose="020B0604020202020204" pitchFamily="34" charset="0"/>
              </a:rPr>
              <a:t>2016 and 2018, driven primarily by the increase in Individual and Family </a:t>
            </a:r>
            <a:r>
              <a:rPr lang="en-US" sz="1400" dirty="0" smtClean="0">
                <a:latin typeface="Helvetica" panose="020B0604020202020204" pitchFamily="34" charset="0"/>
                <a:cs typeface="Helvetica" panose="020B0604020202020204" pitchFamily="34" charset="0"/>
              </a:rPr>
              <a:t>Services. Over the last 12 months, Berkshire </a:t>
            </a:r>
            <a:r>
              <a:rPr lang="en-US" sz="1400" dirty="0">
                <a:latin typeface="Helvetica" panose="020B0604020202020204" pitchFamily="34" charset="0"/>
                <a:cs typeface="Helvetica" panose="020B0604020202020204" pitchFamily="34" charset="0"/>
              </a:rPr>
              <a:t>Health </a:t>
            </a:r>
            <a:r>
              <a:rPr lang="en-US" sz="1400" dirty="0" smtClean="0">
                <a:latin typeface="Helvetica" panose="020B0604020202020204" pitchFamily="34" charset="0"/>
                <a:cs typeface="Helvetica" panose="020B0604020202020204" pitchFamily="34" charset="0"/>
              </a:rPr>
              <a:t>Systems </a:t>
            </a:r>
            <a:r>
              <a:rPr lang="en-US" sz="1400" dirty="0">
                <a:latin typeface="Helvetica" panose="020B0604020202020204" pitchFamily="34" charset="0"/>
                <a:cs typeface="Helvetica" panose="020B0604020202020204" pitchFamily="34" charset="0"/>
              </a:rPr>
              <a:t>had the largest number of job </a:t>
            </a:r>
            <a:r>
              <a:rPr lang="en-US" sz="1400" dirty="0" smtClean="0">
                <a:latin typeface="Helvetica" panose="020B0604020202020204" pitchFamily="34" charset="0"/>
                <a:cs typeface="Helvetica" panose="020B0604020202020204" pitchFamily="34" charset="0"/>
              </a:rPr>
              <a:t>postings in the region, with 434 </a:t>
            </a:r>
            <a:r>
              <a:rPr lang="en-US" sz="1400" dirty="0">
                <a:latin typeface="Helvetica" panose="020B0604020202020204" pitchFamily="34" charset="0"/>
                <a:cs typeface="Helvetica" panose="020B0604020202020204" pitchFamily="34" charset="0"/>
              </a:rPr>
              <a:t>postings.</a:t>
            </a:r>
          </a:p>
        </p:txBody>
      </p:sp>
      <p:graphicFrame>
        <p:nvGraphicFramePr>
          <p:cNvPr id="13" name="Table 12"/>
          <p:cNvGraphicFramePr>
            <a:graphicFrameLocks noGrp="1"/>
          </p:cNvGraphicFramePr>
          <p:nvPr>
            <p:extLst>
              <p:ext uri="{D42A27DB-BD31-4B8C-83A1-F6EECF244321}">
                <p14:modId xmlns:p14="http://schemas.microsoft.com/office/powerpoint/2010/main" val="1802381616"/>
              </p:ext>
            </p:extLst>
          </p:nvPr>
        </p:nvGraphicFramePr>
        <p:xfrm>
          <a:off x="7997281" y="3446857"/>
          <a:ext cx="3657600" cy="1463042"/>
        </p:xfrm>
        <a:graphic>
          <a:graphicData uri="http://schemas.openxmlformats.org/drawingml/2006/table">
            <a:tbl>
              <a:tblPr firstRow="1">
                <a:tableStyleId>{3B4B98B0-60AC-42C2-AFA5-B58CD77FA1E5}</a:tableStyleId>
              </a:tblPr>
              <a:tblGrid>
                <a:gridCol w="1991950">
                  <a:extLst>
                    <a:ext uri="{9D8B030D-6E8A-4147-A177-3AD203B41FA5}">
                      <a16:colId xmlns:a16="http://schemas.microsoft.com/office/drawing/2014/main" val="59116263"/>
                    </a:ext>
                  </a:extLst>
                </a:gridCol>
                <a:gridCol w="1665650">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rPr>
                        <a:t>Employer</a:t>
                      </a:r>
                      <a:endParaRPr lang="en-US" sz="1000" b="0"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0"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ctr"/>
                      <a:r>
                        <a:rPr lang="en-US" sz="1000" b="0" i="0" u="none" strike="noStrike">
                          <a:effectLst/>
                          <a:latin typeface="Helvetica" panose="020B0604020202020204" pitchFamily="34" charset="0"/>
                        </a:rPr>
                        <a:t>Berkshire Health Systems</a:t>
                      </a:r>
                    </a:p>
                  </a:txBody>
                  <a:tcPr marL="9525" marR="9525" marT="9525" marB="0" anchor="ctr"/>
                </a:tc>
                <a:tc>
                  <a:txBody>
                    <a:bodyPr/>
                    <a:lstStyle/>
                    <a:p>
                      <a:pPr algn="ctr" fontAlgn="ctr"/>
                      <a:r>
                        <a:rPr lang="en-US" sz="1000" b="0" i="0" u="none" strike="noStrike">
                          <a:effectLst/>
                          <a:latin typeface="Helvetica" panose="020B0604020202020204" pitchFamily="34" charset="0"/>
                        </a:rPr>
                        <a:t>434</a:t>
                      </a:r>
                    </a:p>
                  </a:txBody>
                  <a:tcPr marL="9525" marR="9525" marT="9525" marB="0" anchor="ctr"/>
                </a:tc>
                <a:extLst>
                  <a:ext uri="{0D108BD9-81ED-4DB2-BD59-A6C34878D82A}">
                    <a16:rowId xmlns:a16="http://schemas.microsoft.com/office/drawing/2014/main" val="1747839680"/>
                  </a:ext>
                </a:extLst>
              </a:tr>
              <a:tr h="209006">
                <a:tc>
                  <a:txBody>
                    <a:bodyPr/>
                    <a:lstStyle/>
                    <a:p>
                      <a:pPr algn="ctr" fontAlgn="ctr"/>
                      <a:r>
                        <a:rPr lang="en-US" sz="1000" b="0" i="0" u="none" strike="noStrike">
                          <a:effectLst/>
                          <a:latin typeface="Helvetica" panose="020B0604020202020204" pitchFamily="34" charset="0"/>
                        </a:rPr>
                        <a:t>Genesis Healthcare Corporation</a:t>
                      </a:r>
                    </a:p>
                  </a:txBody>
                  <a:tcPr marL="9525" marR="9525" marT="9525" marB="0" anchor="ctr"/>
                </a:tc>
                <a:tc>
                  <a:txBody>
                    <a:bodyPr/>
                    <a:lstStyle/>
                    <a:p>
                      <a:pPr algn="ctr" fontAlgn="ctr"/>
                      <a:r>
                        <a:rPr lang="en-US" sz="1000" b="0" i="0" u="none" strike="noStrike">
                          <a:effectLst/>
                          <a:latin typeface="Helvetica" panose="020B0604020202020204" pitchFamily="34" charset="0"/>
                        </a:rPr>
                        <a:t>32</a:t>
                      </a:r>
                    </a:p>
                  </a:txBody>
                  <a:tcPr marL="9525" marR="9525" marT="9525" marB="0" anchor="ctr"/>
                </a:tc>
                <a:extLst>
                  <a:ext uri="{0D108BD9-81ED-4DB2-BD59-A6C34878D82A}">
                    <a16:rowId xmlns:a16="http://schemas.microsoft.com/office/drawing/2014/main" val="1882170930"/>
                  </a:ext>
                </a:extLst>
              </a:tr>
              <a:tr h="209006">
                <a:tc>
                  <a:txBody>
                    <a:bodyPr/>
                    <a:lstStyle/>
                    <a:p>
                      <a:pPr algn="ctr" fontAlgn="ctr"/>
                      <a:r>
                        <a:rPr lang="en-US" sz="1000" b="0" i="0" u="none" strike="noStrike">
                          <a:effectLst/>
                          <a:latin typeface="Helvetica" panose="020B0604020202020204" pitchFamily="34" charset="0"/>
                        </a:rPr>
                        <a:t>Vohra Wound Physicians</a:t>
                      </a:r>
                    </a:p>
                  </a:txBody>
                  <a:tcPr marL="9525" marR="9525" marT="9525" marB="0" anchor="ctr"/>
                </a:tc>
                <a:tc>
                  <a:txBody>
                    <a:bodyPr/>
                    <a:lstStyle/>
                    <a:p>
                      <a:pPr algn="ctr" fontAlgn="ctr"/>
                      <a:r>
                        <a:rPr lang="en-US" sz="1000" b="0" i="0" u="none" strike="noStrike">
                          <a:effectLst/>
                          <a:latin typeface="Helvetica" panose="020B0604020202020204" pitchFamily="34" charset="0"/>
                        </a:rPr>
                        <a:t>24</a:t>
                      </a:r>
                    </a:p>
                  </a:txBody>
                  <a:tcPr marL="9525" marR="9525" marT="9525" marB="0" anchor="ctr"/>
                </a:tc>
                <a:extLst>
                  <a:ext uri="{0D108BD9-81ED-4DB2-BD59-A6C34878D82A}">
                    <a16:rowId xmlns:a16="http://schemas.microsoft.com/office/drawing/2014/main" val="2679721514"/>
                  </a:ext>
                </a:extLst>
              </a:tr>
              <a:tr h="209006">
                <a:tc>
                  <a:txBody>
                    <a:bodyPr/>
                    <a:lstStyle/>
                    <a:p>
                      <a:pPr algn="ctr" fontAlgn="ctr"/>
                      <a:r>
                        <a:rPr lang="en-US" sz="1000" b="0" i="0" u="none" strike="noStrike">
                          <a:effectLst/>
                          <a:latin typeface="Helvetica" panose="020B0604020202020204" pitchFamily="34" charset="0"/>
                        </a:rPr>
                        <a:t>Amedisys</a:t>
                      </a:r>
                    </a:p>
                  </a:txBody>
                  <a:tcPr marL="9525" marR="9525" marT="9525" marB="0" anchor="ctr"/>
                </a:tc>
                <a:tc>
                  <a:txBody>
                    <a:bodyPr/>
                    <a:lstStyle/>
                    <a:p>
                      <a:pPr algn="ctr" fontAlgn="ctr"/>
                      <a:r>
                        <a:rPr lang="en-US" sz="1000" b="0" i="0" u="none" strike="noStrike">
                          <a:effectLst/>
                          <a:latin typeface="Helvetica" panose="020B0604020202020204" pitchFamily="34" charset="0"/>
                        </a:rPr>
                        <a:t>22</a:t>
                      </a:r>
                    </a:p>
                  </a:txBody>
                  <a:tcPr marL="9525" marR="9525" marT="9525" marB="0" anchor="ctr"/>
                </a:tc>
                <a:extLst>
                  <a:ext uri="{0D108BD9-81ED-4DB2-BD59-A6C34878D82A}">
                    <a16:rowId xmlns:a16="http://schemas.microsoft.com/office/drawing/2014/main" val="1250045122"/>
                  </a:ext>
                </a:extLst>
              </a:tr>
              <a:tr h="209006">
                <a:tc>
                  <a:txBody>
                    <a:bodyPr/>
                    <a:lstStyle/>
                    <a:p>
                      <a:pPr algn="ctr" fontAlgn="ctr"/>
                      <a:r>
                        <a:rPr lang="en-US" sz="1000" b="0" i="0" u="none" strike="noStrike">
                          <a:effectLst/>
                          <a:latin typeface="Helvetica" panose="020B0604020202020204" pitchFamily="34" charset="0"/>
                        </a:rPr>
                        <a:t>Aspen Dental</a:t>
                      </a:r>
                    </a:p>
                  </a:txBody>
                  <a:tcPr marL="9525" marR="9525" marT="9525" marB="0" anchor="ctr"/>
                </a:tc>
                <a:tc>
                  <a:txBody>
                    <a:bodyPr/>
                    <a:lstStyle/>
                    <a:p>
                      <a:pPr algn="ctr" fontAlgn="ctr"/>
                      <a:r>
                        <a:rPr lang="en-US" sz="1000" b="0" i="0" u="none" strike="noStrike">
                          <a:effectLst/>
                          <a:latin typeface="Helvetica" panose="020B0604020202020204" pitchFamily="34" charset="0"/>
                        </a:rPr>
                        <a:t>22</a:t>
                      </a:r>
                    </a:p>
                  </a:txBody>
                  <a:tcPr marL="9525" marR="9525" marT="9525" marB="0" anchor="ctr"/>
                </a:tc>
                <a:extLst>
                  <a:ext uri="{0D108BD9-81ED-4DB2-BD59-A6C34878D82A}">
                    <a16:rowId xmlns:a16="http://schemas.microsoft.com/office/drawing/2014/main" val="3930176931"/>
                  </a:ext>
                </a:extLst>
              </a:tr>
              <a:tr h="209006">
                <a:tc>
                  <a:txBody>
                    <a:bodyPr/>
                    <a:lstStyle/>
                    <a:p>
                      <a:pPr algn="ctr" fontAlgn="ctr"/>
                      <a:r>
                        <a:rPr lang="en-US" sz="1000" b="0" i="0" u="none" strike="noStrike">
                          <a:effectLst/>
                          <a:latin typeface="Helvetica" panose="020B0604020202020204" pitchFamily="34" charset="0"/>
                        </a:rPr>
                        <a:t>Nursefly Travel Nursing</a:t>
                      </a:r>
                    </a:p>
                  </a:txBody>
                  <a:tcPr marL="9525" marR="9525" marT="9525" marB="0" anchor="ctr"/>
                </a:tc>
                <a:tc>
                  <a:txBody>
                    <a:bodyPr/>
                    <a:lstStyle/>
                    <a:p>
                      <a:pPr algn="ctr" fontAlgn="ctr"/>
                      <a:r>
                        <a:rPr lang="en-US" sz="1000" b="0" i="0" u="none" strike="noStrike" dirty="0">
                          <a:effectLst/>
                          <a:latin typeface="Helvetica" panose="020B0604020202020204" pitchFamily="34" charset="0"/>
                        </a:rPr>
                        <a:t>21</a:t>
                      </a:r>
                    </a:p>
                  </a:txBody>
                  <a:tcPr marL="9525" marR="9525" marT="9525" marB="0" anchor="ctr"/>
                </a:tc>
                <a:extLst>
                  <a:ext uri="{0D108BD9-81ED-4DB2-BD59-A6C34878D82A}">
                    <a16:rowId xmlns:a16="http://schemas.microsoft.com/office/drawing/2014/main" val="528235191"/>
                  </a:ext>
                </a:extLst>
              </a:tr>
            </a:tbl>
          </a:graphicData>
        </a:graphic>
      </p:graphicFrame>
      <p:grpSp>
        <p:nvGrpSpPr>
          <p:cNvPr id="14" name="Group 13"/>
          <p:cNvGrpSpPr/>
          <p:nvPr/>
        </p:nvGrpSpPr>
        <p:grpSpPr>
          <a:xfrm>
            <a:off x="7997281" y="3100604"/>
            <a:ext cx="3657600" cy="2126162"/>
            <a:chOff x="8013818" y="3178246"/>
            <a:chExt cx="3657600" cy="2126162"/>
          </a:xfrm>
        </p:grpSpPr>
        <p:sp>
          <p:nvSpPr>
            <p:cNvPr id="16" name="Rectangle 15"/>
            <p:cNvSpPr/>
            <p:nvPr/>
          </p:nvSpPr>
          <p:spPr>
            <a:xfrm>
              <a:off x="8996076" y="5073576"/>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21" name="TextBox 20"/>
            <p:cNvSpPr txBox="1"/>
            <p:nvPr/>
          </p:nvSpPr>
          <p:spPr>
            <a:xfrm>
              <a:off x="8013818" y="317824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706301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3839158774"/>
              </p:ext>
            </p:extLst>
          </p:nvPr>
        </p:nvGraphicFramePr>
        <p:xfrm>
          <a:off x="1889761"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12</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Education</a:t>
            </a:r>
          </a:p>
        </p:txBody>
      </p:sp>
      <p:sp>
        <p:nvSpPr>
          <p:cNvPr id="9" name="Rectangle 8"/>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sp>
        <p:nvSpPr>
          <p:cNvPr id="10" name="Rectangle 9"/>
          <p:cNvSpPr/>
          <p:nvPr/>
        </p:nvSpPr>
        <p:spPr>
          <a:xfrm>
            <a:off x="611030" y="1447800"/>
            <a:ext cx="10868369" cy="523220"/>
          </a:xfrm>
          <a:prstGeom prst="rect">
            <a:avLst/>
          </a:prstGeom>
        </p:spPr>
        <p:txBody>
          <a:bodyPr wrap="square">
            <a:spAutoFit/>
          </a:bodyPr>
          <a:lstStyle/>
          <a:p>
            <a:r>
              <a:rPr lang="en-US" sz="1400" dirty="0"/>
              <a:t>Workers in Healthcare and Social Assistance are almost evenly distributed between those who have a Bachelor’s degree or higher, Some College or Associate degree, or High School equivalent or less. </a:t>
            </a:r>
          </a:p>
        </p:txBody>
      </p:sp>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spTree>
    <p:extLst>
      <p:ext uri="{BB962C8B-B14F-4D97-AF65-F5344CB8AC3E}">
        <p14:creationId xmlns:p14="http://schemas.microsoft.com/office/powerpoint/2010/main" val="2487684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Hospitality and Management</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13</a:t>
            </a:fld>
            <a:endParaRPr lang="en-US" dirty="0"/>
          </a:p>
        </p:txBody>
      </p:sp>
    </p:spTree>
    <p:extLst>
      <p:ext uri="{BB962C8B-B14F-4D97-AF65-F5344CB8AC3E}">
        <p14:creationId xmlns:p14="http://schemas.microsoft.com/office/powerpoint/2010/main" val="3200266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31082" y="2606685"/>
            <a:ext cx="7040880" cy="3590633"/>
            <a:chOff x="631082" y="2606685"/>
            <a:chExt cx="7040880" cy="3590633"/>
          </a:xfrm>
        </p:grpSpPr>
        <p:graphicFrame>
          <p:nvGraphicFramePr>
            <p:cNvPr id="22" name="Chart 21"/>
            <p:cNvGraphicFramePr>
              <a:graphicFrameLocks/>
            </p:cNvGraphicFramePr>
            <p:nvPr>
              <p:extLst>
                <p:ext uri="{D42A27DB-BD31-4B8C-83A1-F6EECF244321}">
                  <p14:modId xmlns:p14="http://schemas.microsoft.com/office/powerpoint/2010/main" val="1546919871"/>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14</a:t>
            </a:fld>
            <a:endParaRPr lang="en-US"/>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and Management Groups and Employers</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351891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 and Management</a:t>
            </a:r>
            <a:endParaRPr lang="en-US" sz="1200" dirty="0"/>
          </a:p>
        </p:txBody>
      </p:sp>
      <p:sp>
        <p:nvSpPr>
          <p:cNvPr id="17" name="Rectangle 16"/>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a:t>
            </a:r>
            <a:r>
              <a:rPr lang="en-US" sz="1400" dirty="0" smtClean="0">
                <a:latin typeface="Helvetica" panose="020B0604020202020204" pitchFamily="34" charset="0"/>
                <a:cs typeface="Helvetica" panose="020B0604020202020204" pitchFamily="34" charset="0"/>
              </a:rPr>
              <a:t>of Hospitality and Management establishments </a:t>
            </a:r>
            <a:r>
              <a:rPr lang="en-US" sz="1400" dirty="0">
                <a:latin typeface="Helvetica" panose="020B0604020202020204" pitchFamily="34" charset="0"/>
                <a:cs typeface="Helvetica" panose="020B0604020202020204" pitchFamily="34" charset="0"/>
              </a:rPr>
              <a:t>in </a:t>
            </a:r>
            <a:r>
              <a:rPr lang="en-US" sz="1400" dirty="0" smtClean="0">
                <a:latin typeface="Helvetica" panose="020B0604020202020204" pitchFamily="34" charset="0"/>
                <a:cs typeface="Helvetica" panose="020B0604020202020204" pitchFamily="34" charset="0"/>
              </a:rPr>
              <a:t>the Berkshires declined slightly from </a:t>
            </a:r>
            <a:r>
              <a:rPr lang="en-US" sz="1400" dirty="0">
                <a:latin typeface="Helvetica" panose="020B0604020202020204" pitchFamily="34" charset="0"/>
                <a:cs typeface="Helvetica" panose="020B0604020202020204" pitchFamily="34" charset="0"/>
              </a:rPr>
              <a:t>2016 to 2018. Over the last 12 months, </a:t>
            </a:r>
            <a:r>
              <a:rPr lang="en-US" sz="1400" dirty="0" smtClean="0">
                <a:latin typeface="Helvetica" panose="020B0604020202020204" pitchFamily="34" charset="0"/>
                <a:cs typeface="Helvetica" panose="020B0604020202020204" pitchFamily="34" charset="0"/>
              </a:rPr>
              <a:t>Canyon Ranch had the most job postings in the region, with 45. Compass Group (37) and Hyatt (33) followed.</a:t>
            </a:r>
            <a:endParaRPr lang="en-US" sz="1400" dirty="0">
              <a:latin typeface="Helvetica" panose="020B0604020202020204" pitchFamily="34" charset="0"/>
              <a:cs typeface="Helvetica" panose="020B0604020202020204"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659187078"/>
              </p:ext>
            </p:extLst>
          </p:nvPr>
        </p:nvGraphicFramePr>
        <p:xfrm>
          <a:off x="7997281" y="3446857"/>
          <a:ext cx="3657600" cy="1463042"/>
        </p:xfrm>
        <a:graphic>
          <a:graphicData uri="http://schemas.openxmlformats.org/drawingml/2006/table">
            <a:tbl>
              <a:tblPr firstRow="1">
                <a:tableStyleId>{0E3FDE45-AF77-4B5C-9715-49D594BDF05E}</a:tableStyleId>
              </a:tblPr>
              <a:tblGrid>
                <a:gridCol w="1991950">
                  <a:extLst>
                    <a:ext uri="{9D8B030D-6E8A-4147-A177-3AD203B41FA5}">
                      <a16:colId xmlns:a16="http://schemas.microsoft.com/office/drawing/2014/main" val="59116263"/>
                    </a:ext>
                  </a:extLst>
                </a:gridCol>
                <a:gridCol w="1665650">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rPr>
                        <a:t>Employer</a:t>
                      </a:r>
                      <a:endParaRPr lang="en-US" sz="1000" b="0"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0"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ctr"/>
                      <a:r>
                        <a:rPr lang="en-US" sz="1000" b="0" i="0" u="none" strike="noStrike">
                          <a:effectLst/>
                          <a:latin typeface="Helvetica" panose="020B0604020202020204" pitchFamily="34" charset="0"/>
                        </a:rPr>
                        <a:t>Canyon Ranch</a:t>
                      </a:r>
                    </a:p>
                  </a:txBody>
                  <a:tcPr marL="9525" marR="9525" marT="9525" marB="0" anchor="ctr"/>
                </a:tc>
                <a:tc>
                  <a:txBody>
                    <a:bodyPr/>
                    <a:lstStyle/>
                    <a:p>
                      <a:pPr algn="ctr" fontAlgn="ctr"/>
                      <a:r>
                        <a:rPr lang="en-US" sz="1000" b="0" i="0" u="none" strike="noStrike">
                          <a:effectLst/>
                          <a:latin typeface="Helvetica" panose="020B0604020202020204" pitchFamily="34" charset="0"/>
                        </a:rPr>
                        <a:t>45</a:t>
                      </a:r>
                    </a:p>
                  </a:txBody>
                  <a:tcPr marL="9525" marR="9525" marT="9525" marB="0" anchor="ctr"/>
                </a:tc>
                <a:extLst>
                  <a:ext uri="{0D108BD9-81ED-4DB2-BD59-A6C34878D82A}">
                    <a16:rowId xmlns:a16="http://schemas.microsoft.com/office/drawing/2014/main" val="1747839680"/>
                  </a:ext>
                </a:extLst>
              </a:tr>
              <a:tr h="209006">
                <a:tc>
                  <a:txBody>
                    <a:bodyPr/>
                    <a:lstStyle/>
                    <a:p>
                      <a:pPr algn="ctr" fontAlgn="ctr"/>
                      <a:r>
                        <a:rPr lang="en-US" sz="1000" b="0" i="0" u="none" strike="noStrike">
                          <a:effectLst/>
                          <a:latin typeface="Helvetica" panose="020B0604020202020204" pitchFamily="34" charset="0"/>
                        </a:rPr>
                        <a:t>Compass Group</a:t>
                      </a:r>
                    </a:p>
                  </a:txBody>
                  <a:tcPr marL="9525" marR="9525" marT="9525" marB="0" anchor="ctr"/>
                </a:tc>
                <a:tc>
                  <a:txBody>
                    <a:bodyPr/>
                    <a:lstStyle/>
                    <a:p>
                      <a:pPr algn="ctr" fontAlgn="ctr"/>
                      <a:r>
                        <a:rPr lang="en-US" sz="1000" b="0" i="0" u="none" strike="noStrike">
                          <a:effectLst/>
                          <a:latin typeface="Helvetica" panose="020B0604020202020204" pitchFamily="34" charset="0"/>
                        </a:rPr>
                        <a:t>37</a:t>
                      </a:r>
                    </a:p>
                  </a:txBody>
                  <a:tcPr marL="9525" marR="9525" marT="9525" marB="0" anchor="ctr"/>
                </a:tc>
                <a:extLst>
                  <a:ext uri="{0D108BD9-81ED-4DB2-BD59-A6C34878D82A}">
                    <a16:rowId xmlns:a16="http://schemas.microsoft.com/office/drawing/2014/main" val="1882170930"/>
                  </a:ext>
                </a:extLst>
              </a:tr>
              <a:tr h="209006">
                <a:tc>
                  <a:txBody>
                    <a:bodyPr/>
                    <a:lstStyle/>
                    <a:p>
                      <a:pPr algn="ctr" fontAlgn="ctr"/>
                      <a:r>
                        <a:rPr lang="en-US" sz="1000" b="0" i="0" u="none" strike="noStrike">
                          <a:effectLst/>
                          <a:latin typeface="Helvetica" panose="020B0604020202020204" pitchFamily="34" charset="0"/>
                        </a:rPr>
                        <a:t>Hyatt</a:t>
                      </a:r>
                    </a:p>
                  </a:txBody>
                  <a:tcPr marL="9525" marR="9525" marT="9525" marB="0" anchor="ctr"/>
                </a:tc>
                <a:tc>
                  <a:txBody>
                    <a:bodyPr/>
                    <a:lstStyle/>
                    <a:p>
                      <a:pPr algn="ctr" fontAlgn="ctr"/>
                      <a:r>
                        <a:rPr lang="en-US" sz="1000" b="0" i="0" u="none" strike="noStrike">
                          <a:effectLst/>
                          <a:latin typeface="Helvetica" panose="020B0604020202020204" pitchFamily="34" charset="0"/>
                        </a:rPr>
                        <a:t>33</a:t>
                      </a:r>
                    </a:p>
                  </a:txBody>
                  <a:tcPr marL="9525" marR="9525" marT="9525" marB="0" anchor="ctr"/>
                </a:tc>
                <a:extLst>
                  <a:ext uri="{0D108BD9-81ED-4DB2-BD59-A6C34878D82A}">
                    <a16:rowId xmlns:a16="http://schemas.microsoft.com/office/drawing/2014/main" val="2679721514"/>
                  </a:ext>
                </a:extLst>
              </a:tr>
              <a:tr h="209006">
                <a:tc>
                  <a:txBody>
                    <a:bodyPr/>
                    <a:lstStyle/>
                    <a:p>
                      <a:pPr algn="ctr" fontAlgn="ctr"/>
                      <a:r>
                        <a:rPr lang="en-US" sz="1000" b="0" i="0" u="none" strike="noStrike">
                          <a:effectLst/>
                          <a:latin typeface="Helvetica" panose="020B0604020202020204" pitchFamily="34" charset="0"/>
                        </a:rPr>
                        <a:t>Waterford Group Llc</a:t>
                      </a:r>
                    </a:p>
                  </a:txBody>
                  <a:tcPr marL="9525" marR="9525" marT="9525" marB="0" anchor="ctr"/>
                </a:tc>
                <a:tc>
                  <a:txBody>
                    <a:bodyPr/>
                    <a:lstStyle/>
                    <a:p>
                      <a:pPr algn="ctr" fontAlgn="ctr"/>
                      <a:r>
                        <a:rPr lang="en-US" sz="1000" b="0" i="0" u="none" strike="noStrike">
                          <a:effectLst/>
                          <a:latin typeface="Helvetica" panose="020B0604020202020204" pitchFamily="34" charset="0"/>
                        </a:rPr>
                        <a:t>26</a:t>
                      </a:r>
                    </a:p>
                  </a:txBody>
                  <a:tcPr marL="9525" marR="9525" marT="9525" marB="0" anchor="ctr"/>
                </a:tc>
                <a:extLst>
                  <a:ext uri="{0D108BD9-81ED-4DB2-BD59-A6C34878D82A}">
                    <a16:rowId xmlns:a16="http://schemas.microsoft.com/office/drawing/2014/main" val="1250045122"/>
                  </a:ext>
                </a:extLst>
              </a:tr>
              <a:tr h="209006">
                <a:tc>
                  <a:txBody>
                    <a:bodyPr/>
                    <a:lstStyle/>
                    <a:p>
                      <a:pPr algn="ctr" fontAlgn="ctr"/>
                      <a:r>
                        <a:rPr lang="en-US" sz="1000" b="0" i="0" u="none" strike="noStrike">
                          <a:effectLst/>
                          <a:latin typeface="Helvetica" panose="020B0604020202020204" pitchFamily="34" charset="0"/>
                        </a:rPr>
                        <a:t>Aramark</a:t>
                      </a:r>
                    </a:p>
                  </a:txBody>
                  <a:tcPr marL="9525" marR="9525" marT="9525" marB="0" anchor="ctr"/>
                </a:tc>
                <a:tc>
                  <a:txBody>
                    <a:bodyPr/>
                    <a:lstStyle/>
                    <a:p>
                      <a:pPr algn="ctr" fontAlgn="ctr"/>
                      <a:r>
                        <a:rPr lang="en-US" sz="1000" b="0" i="0" u="none" strike="noStrike">
                          <a:effectLst/>
                          <a:latin typeface="Helvetica" panose="020B0604020202020204" pitchFamily="34" charset="0"/>
                        </a:rPr>
                        <a:t>25</a:t>
                      </a:r>
                    </a:p>
                  </a:txBody>
                  <a:tcPr marL="9525" marR="9525" marT="9525" marB="0" anchor="ctr"/>
                </a:tc>
                <a:extLst>
                  <a:ext uri="{0D108BD9-81ED-4DB2-BD59-A6C34878D82A}">
                    <a16:rowId xmlns:a16="http://schemas.microsoft.com/office/drawing/2014/main" val="3930176931"/>
                  </a:ext>
                </a:extLst>
              </a:tr>
              <a:tr h="209006">
                <a:tc>
                  <a:txBody>
                    <a:bodyPr/>
                    <a:lstStyle/>
                    <a:p>
                      <a:pPr algn="ctr" fontAlgn="ctr"/>
                      <a:r>
                        <a:rPr lang="en-US" sz="1000" b="0" i="0" u="none" strike="noStrike">
                          <a:effectLst/>
                          <a:latin typeface="Helvetica" panose="020B0604020202020204" pitchFamily="34" charset="0"/>
                        </a:rPr>
                        <a:t>Chipotle Mexican Grill</a:t>
                      </a:r>
                    </a:p>
                  </a:txBody>
                  <a:tcPr marL="9525" marR="9525" marT="9525" marB="0" anchor="ctr"/>
                </a:tc>
                <a:tc>
                  <a:txBody>
                    <a:bodyPr/>
                    <a:lstStyle/>
                    <a:p>
                      <a:pPr algn="ctr" fontAlgn="ctr"/>
                      <a:r>
                        <a:rPr lang="en-US" sz="1000" b="0" i="0" u="none" strike="noStrike" dirty="0">
                          <a:effectLst/>
                          <a:latin typeface="Helvetica" panose="020B0604020202020204" pitchFamily="34" charset="0"/>
                        </a:rPr>
                        <a:t>23</a:t>
                      </a:r>
                    </a:p>
                  </a:txBody>
                  <a:tcPr marL="9525" marR="9525" marT="9525" marB="0" anchor="ctr"/>
                </a:tc>
                <a:extLst>
                  <a:ext uri="{0D108BD9-81ED-4DB2-BD59-A6C34878D82A}">
                    <a16:rowId xmlns:a16="http://schemas.microsoft.com/office/drawing/2014/main" val="528235191"/>
                  </a:ext>
                </a:extLst>
              </a:tr>
            </a:tbl>
          </a:graphicData>
        </a:graphic>
      </p:graphicFrame>
      <p:grpSp>
        <p:nvGrpSpPr>
          <p:cNvPr id="19" name="Group 18"/>
          <p:cNvGrpSpPr/>
          <p:nvPr/>
        </p:nvGrpSpPr>
        <p:grpSpPr>
          <a:xfrm>
            <a:off x="7997281" y="3100604"/>
            <a:ext cx="3657600" cy="2126162"/>
            <a:chOff x="8013818" y="3178246"/>
            <a:chExt cx="3657600" cy="2126162"/>
          </a:xfrm>
        </p:grpSpPr>
        <p:sp>
          <p:nvSpPr>
            <p:cNvPr id="20" name="Rectangle 19"/>
            <p:cNvSpPr/>
            <p:nvPr/>
          </p:nvSpPr>
          <p:spPr>
            <a:xfrm>
              <a:off x="8996076" y="5073576"/>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21" name="TextBox 20"/>
            <p:cNvSpPr txBox="1"/>
            <p:nvPr/>
          </p:nvSpPr>
          <p:spPr>
            <a:xfrm>
              <a:off x="8013818" y="317824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2600301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1459773225"/>
              </p:ext>
            </p:extLst>
          </p:nvPr>
        </p:nvGraphicFramePr>
        <p:xfrm>
          <a:off x="1889761" y="2488291"/>
          <a:ext cx="841248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15</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smtClean="0"/>
              <a:t>Hospitality and Management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351891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 and Management</a:t>
            </a:r>
            <a:endParaRPr lang="en-US" sz="1200" dirty="0"/>
          </a:p>
        </p:txBody>
      </p:sp>
      <p:sp>
        <p:nvSpPr>
          <p:cNvPr id="10" name="Rectangle 9"/>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40% of workers in the Hospitality and Management sector have some college or higher level of education. 34% of this industry’s workers in the Berkshires have a High school equivalent or less.</a:t>
            </a:r>
          </a:p>
        </p:txBody>
      </p:sp>
      <p:grpSp>
        <p:nvGrpSpPr>
          <p:cNvPr id="5" name="Group 4"/>
          <p:cNvGrpSpPr/>
          <p:nvPr/>
        </p:nvGrpSpPr>
        <p:grpSpPr>
          <a:xfrm>
            <a:off x="1981201" y="2142449"/>
            <a:ext cx="8229600" cy="4396463"/>
            <a:chOff x="2072640" y="1899426"/>
            <a:chExt cx="8229600" cy="3977588"/>
          </a:xfrm>
        </p:grpSpPr>
        <p:sp>
          <p:nvSpPr>
            <p:cNvPr id="13" name="Rectangle 12"/>
            <p:cNvSpPr/>
            <p:nvPr/>
          </p:nvSpPr>
          <p:spPr>
            <a:xfrm>
              <a:off x="2072640" y="564005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0" y="1899426"/>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spTree>
    <p:extLst>
      <p:ext uri="{BB962C8B-B14F-4D97-AF65-F5344CB8AC3E}">
        <p14:creationId xmlns:p14="http://schemas.microsoft.com/office/powerpoint/2010/main" val="3518004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Manufacturing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16</a:t>
            </a:fld>
            <a:endParaRPr lang="en-US" dirty="0"/>
          </a:p>
        </p:txBody>
      </p:sp>
    </p:spTree>
    <p:extLst>
      <p:ext uri="{BB962C8B-B14F-4D97-AF65-F5344CB8AC3E}">
        <p14:creationId xmlns:p14="http://schemas.microsoft.com/office/powerpoint/2010/main" val="4237528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89655209"/>
              </p:ext>
            </p:extLst>
          </p:nvPr>
        </p:nvGraphicFramePr>
        <p:xfrm>
          <a:off x="7997281" y="3446857"/>
          <a:ext cx="3657600" cy="1463042"/>
        </p:xfrm>
        <a:graphic>
          <a:graphicData uri="http://schemas.openxmlformats.org/drawingml/2006/table">
            <a:tbl>
              <a:tblPr firstRow="1">
                <a:tableStyleId>{D27102A9-8310-4765-A935-A1911B00CA55}</a:tableStyleId>
              </a:tblPr>
              <a:tblGrid>
                <a:gridCol w="1991950">
                  <a:extLst>
                    <a:ext uri="{9D8B030D-6E8A-4147-A177-3AD203B41FA5}">
                      <a16:colId xmlns:a16="http://schemas.microsoft.com/office/drawing/2014/main" val="59116263"/>
                    </a:ext>
                  </a:extLst>
                </a:gridCol>
                <a:gridCol w="1665650">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latin typeface="+mj-lt"/>
                          <a:cs typeface="Helvetica" panose="020B0604020202020204" pitchFamily="34" charset="0"/>
                        </a:rPr>
                        <a:t>Employer</a:t>
                      </a:r>
                      <a:endParaRPr lang="en-US" sz="1000" b="0"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mj-lt"/>
                          <a:cs typeface="Helvetica" panose="020B0604020202020204" pitchFamily="34" charset="0"/>
                        </a:rPr>
                        <a:t>Job Postings</a:t>
                      </a:r>
                      <a:endParaRPr lang="en-US" sz="1000" b="0"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ctr"/>
                      <a:r>
                        <a:rPr lang="en-US" sz="1000" b="0" i="0" u="none" strike="noStrike">
                          <a:effectLst/>
                          <a:latin typeface="Helvetica" panose="020B0604020202020204" pitchFamily="34" charset="0"/>
                        </a:rPr>
                        <a:t>General Dynamics</a:t>
                      </a:r>
                    </a:p>
                  </a:txBody>
                  <a:tcPr marL="9525" marR="9525" marT="9525" marB="0" anchor="ctr"/>
                </a:tc>
                <a:tc>
                  <a:txBody>
                    <a:bodyPr/>
                    <a:lstStyle/>
                    <a:p>
                      <a:pPr algn="ctr" fontAlgn="ctr"/>
                      <a:r>
                        <a:rPr lang="en-US" sz="1000" b="0" i="0" u="none" strike="noStrike">
                          <a:effectLst/>
                          <a:latin typeface="Helvetica" panose="020B0604020202020204" pitchFamily="34" charset="0"/>
                        </a:rPr>
                        <a:t>490</a:t>
                      </a:r>
                    </a:p>
                  </a:txBody>
                  <a:tcPr marL="9525" marR="9525" marT="9525" marB="0" anchor="ctr"/>
                </a:tc>
                <a:extLst>
                  <a:ext uri="{0D108BD9-81ED-4DB2-BD59-A6C34878D82A}">
                    <a16:rowId xmlns:a16="http://schemas.microsoft.com/office/drawing/2014/main" val="1747839680"/>
                  </a:ext>
                </a:extLst>
              </a:tr>
              <a:tr h="209006">
                <a:tc>
                  <a:txBody>
                    <a:bodyPr/>
                    <a:lstStyle/>
                    <a:p>
                      <a:pPr algn="ctr" fontAlgn="ctr"/>
                      <a:r>
                        <a:rPr lang="en-US" sz="1000" b="0" i="0" u="none" strike="noStrike" dirty="0">
                          <a:effectLst/>
                          <a:latin typeface="Helvetica" panose="020B0604020202020204" pitchFamily="34" charset="0"/>
                        </a:rPr>
                        <a:t>Crane </a:t>
                      </a:r>
                      <a:r>
                        <a:rPr lang="en-US" sz="1000" b="0" i="0" u="none" strike="noStrike" dirty="0" smtClean="0">
                          <a:effectLst/>
                          <a:latin typeface="Helvetica" panose="020B0604020202020204" pitchFamily="34" charset="0"/>
                        </a:rPr>
                        <a:t>Company</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ctr"/>
                      <a:r>
                        <a:rPr lang="en-US" sz="1000" b="0" i="0" u="none" strike="noStrike">
                          <a:effectLst/>
                          <a:latin typeface="Helvetica" panose="020B0604020202020204" pitchFamily="34" charset="0"/>
                        </a:rPr>
                        <a:t>48</a:t>
                      </a:r>
                    </a:p>
                  </a:txBody>
                  <a:tcPr marL="9525" marR="9525" marT="9525" marB="0" anchor="ctr"/>
                </a:tc>
                <a:extLst>
                  <a:ext uri="{0D108BD9-81ED-4DB2-BD59-A6C34878D82A}">
                    <a16:rowId xmlns:a16="http://schemas.microsoft.com/office/drawing/2014/main" val="1882170930"/>
                  </a:ext>
                </a:extLst>
              </a:tr>
              <a:tr h="209006">
                <a:tc>
                  <a:txBody>
                    <a:bodyPr/>
                    <a:lstStyle/>
                    <a:p>
                      <a:pPr algn="ctr" fontAlgn="ctr"/>
                      <a:r>
                        <a:rPr lang="en-US" sz="1000" b="0" i="0" u="none" strike="noStrike">
                          <a:effectLst/>
                          <a:latin typeface="Helvetica" panose="020B0604020202020204" pitchFamily="34" charset="0"/>
                        </a:rPr>
                        <a:t>Advanced Drainage Systems</a:t>
                      </a:r>
                    </a:p>
                  </a:txBody>
                  <a:tcPr marL="9525" marR="9525" marT="9525" marB="0" anchor="ctr"/>
                </a:tc>
                <a:tc>
                  <a:txBody>
                    <a:bodyPr/>
                    <a:lstStyle/>
                    <a:p>
                      <a:pPr algn="ctr" fontAlgn="ctr"/>
                      <a:r>
                        <a:rPr lang="en-US" sz="1000" b="0" i="0" u="none" strike="noStrike">
                          <a:effectLst/>
                          <a:latin typeface="Helvetica" panose="020B0604020202020204" pitchFamily="34" charset="0"/>
                        </a:rPr>
                        <a:t>37</a:t>
                      </a:r>
                    </a:p>
                  </a:txBody>
                  <a:tcPr marL="9525" marR="9525" marT="9525" marB="0" anchor="ctr"/>
                </a:tc>
                <a:extLst>
                  <a:ext uri="{0D108BD9-81ED-4DB2-BD59-A6C34878D82A}">
                    <a16:rowId xmlns:a16="http://schemas.microsoft.com/office/drawing/2014/main" val="2679721514"/>
                  </a:ext>
                </a:extLst>
              </a:tr>
              <a:tr h="209006">
                <a:tc>
                  <a:txBody>
                    <a:bodyPr/>
                    <a:lstStyle/>
                    <a:p>
                      <a:pPr algn="ctr" fontAlgn="ctr"/>
                      <a:r>
                        <a:rPr lang="en-US" sz="1000" b="0" i="0" u="none" strike="noStrike">
                          <a:effectLst/>
                          <a:latin typeface="Helvetica" panose="020B0604020202020204" pitchFamily="34" charset="0"/>
                        </a:rPr>
                        <a:t>Neenah Paper</a:t>
                      </a:r>
                    </a:p>
                  </a:txBody>
                  <a:tcPr marL="9525" marR="9525" marT="9525" marB="0" anchor="ctr"/>
                </a:tc>
                <a:tc>
                  <a:txBody>
                    <a:bodyPr/>
                    <a:lstStyle/>
                    <a:p>
                      <a:pPr algn="ctr" fontAlgn="ctr"/>
                      <a:r>
                        <a:rPr lang="en-US" sz="1000" b="0" i="0" u="none" strike="noStrike">
                          <a:effectLst/>
                          <a:latin typeface="Helvetica" panose="020B0604020202020204" pitchFamily="34" charset="0"/>
                        </a:rPr>
                        <a:t>16</a:t>
                      </a:r>
                    </a:p>
                  </a:txBody>
                  <a:tcPr marL="9525" marR="9525" marT="9525" marB="0" anchor="ctr"/>
                </a:tc>
                <a:extLst>
                  <a:ext uri="{0D108BD9-81ED-4DB2-BD59-A6C34878D82A}">
                    <a16:rowId xmlns:a16="http://schemas.microsoft.com/office/drawing/2014/main" val="1250045122"/>
                  </a:ext>
                </a:extLst>
              </a:tr>
              <a:tr h="209006">
                <a:tc>
                  <a:txBody>
                    <a:bodyPr/>
                    <a:lstStyle/>
                    <a:p>
                      <a:pPr algn="ctr" fontAlgn="ctr"/>
                      <a:r>
                        <a:rPr lang="en-US" sz="1000" b="0" i="0" u="none" strike="noStrike">
                          <a:effectLst/>
                          <a:latin typeface="Helvetica" panose="020B0604020202020204" pitchFamily="34" charset="0"/>
                        </a:rPr>
                        <a:t>Raytheon</a:t>
                      </a:r>
                    </a:p>
                  </a:txBody>
                  <a:tcPr marL="9525" marR="9525" marT="9525" marB="0" anchor="ctr"/>
                </a:tc>
                <a:tc>
                  <a:txBody>
                    <a:bodyPr/>
                    <a:lstStyle/>
                    <a:p>
                      <a:pPr algn="ctr" fontAlgn="ctr"/>
                      <a:r>
                        <a:rPr lang="en-US" sz="1000" b="0" i="0" u="none" strike="noStrike">
                          <a:effectLst/>
                          <a:latin typeface="Helvetica" panose="020B0604020202020204" pitchFamily="34" charset="0"/>
                        </a:rPr>
                        <a:t>12</a:t>
                      </a:r>
                    </a:p>
                  </a:txBody>
                  <a:tcPr marL="9525" marR="9525" marT="9525" marB="0" anchor="ctr"/>
                </a:tc>
                <a:extLst>
                  <a:ext uri="{0D108BD9-81ED-4DB2-BD59-A6C34878D82A}">
                    <a16:rowId xmlns:a16="http://schemas.microsoft.com/office/drawing/2014/main" val="3930176931"/>
                  </a:ext>
                </a:extLst>
              </a:tr>
              <a:tr h="209006">
                <a:tc>
                  <a:txBody>
                    <a:bodyPr/>
                    <a:lstStyle/>
                    <a:p>
                      <a:pPr algn="ctr" fontAlgn="ctr"/>
                      <a:r>
                        <a:rPr lang="en-US" sz="1000" b="0" i="0" u="none" strike="noStrike">
                          <a:effectLst/>
                          <a:latin typeface="Helvetica" panose="020B0604020202020204" pitchFamily="34" charset="0"/>
                        </a:rPr>
                        <a:t>Stanley Black &amp; Decker</a:t>
                      </a:r>
                    </a:p>
                  </a:txBody>
                  <a:tcPr marL="9525" marR="9525" marT="9525" marB="0" anchor="ctr"/>
                </a:tc>
                <a:tc>
                  <a:txBody>
                    <a:bodyPr/>
                    <a:lstStyle/>
                    <a:p>
                      <a:pPr algn="ctr" fontAlgn="ctr"/>
                      <a:r>
                        <a:rPr lang="en-US" sz="1000" b="0" i="0" u="none" strike="noStrike" dirty="0">
                          <a:effectLst/>
                          <a:latin typeface="Helvetica" panose="020B0604020202020204" pitchFamily="34" charset="0"/>
                        </a:rPr>
                        <a:t>12</a:t>
                      </a:r>
                    </a:p>
                  </a:txBody>
                  <a:tcPr marL="9525" marR="9525" marT="9525" marB="0" anchor="ctr"/>
                </a:tc>
                <a:extLst>
                  <a:ext uri="{0D108BD9-81ED-4DB2-BD59-A6C34878D82A}">
                    <a16:rowId xmlns:a16="http://schemas.microsoft.com/office/drawing/2014/main" val="528235191"/>
                  </a:ext>
                </a:extLst>
              </a:tr>
            </a:tbl>
          </a:graphicData>
        </a:graphic>
      </p:graphicFrame>
      <p:grpSp>
        <p:nvGrpSpPr>
          <p:cNvPr id="6" name="Group 5"/>
          <p:cNvGrpSpPr/>
          <p:nvPr/>
        </p:nvGrpSpPr>
        <p:grpSpPr>
          <a:xfrm>
            <a:off x="631082" y="2606685"/>
            <a:ext cx="7040880" cy="3590633"/>
            <a:chOff x="631082" y="2606685"/>
            <a:chExt cx="7040880" cy="3590633"/>
          </a:xfrm>
        </p:grpSpPr>
        <p:graphicFrame>
          <p:nvGraphicFramePr>
            <p:cNvPr id="14" name="Chart 13"/>
            <p:cNvGraphicFramePr>
              <a:graphicFrameLocks/>
            </p:cNvGraphicFramePr>
            <p:nvPr>
              <p:extLst>
                <p:ext uri="{D42A27DB-BD31-4B8C-83A1-F6EECF244321}">
                  <p14:modId xmlns:p14="http://schemas.microsoft.com/office/powerpoint/2010/main" val="1357657115"/>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17</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Groups and Employers</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17" name="Rectangle 16"/>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a:t>
            </a:r>
            <a:r>
              <a:rPr lang="en-US" sz="1400" dirty="0" smtClean="0">
                <a:latin typeface="Helvetica" panose="020B0604020202020204" pitchFamily="34" charset="0"/>
                <a:cs typeface="Helvetica" panose="020B0604020202020204" pitchFamily="34" charset="0"/>
              </a:rPr>
              <a:t>Manufacturing establishments in the Berkshires </a:t>
            </a:r>
            <a:r>
              <a:rPr lang="en-US" sz="1400" dirty="0">
                <a:latin typeface="Helvetica" panose="020B0604020202020204" pitchFamily="34" charset="0"/>
                <a:cs typeface="Helvetica" panose="020B0604020202020204" pitchFamily="34" charset="0"/>
              </a:rPr>
              <a:t>has stayed relatively stable since </a:t>
            </a:r>
            <a:r>
              <a:rPr lang="en-US" sz="1400" dirty="0" smtClean="0">
                <a:latin typeface="Helvetica" panose="020B0604020202020204" pitchFamily="34" charset="0"/>
                <a:cs typeface="Helvetica" panose="020B0604020202020204" pitchFamily="34" charset="0"/>
              </a:rPr>
              <a:t>2016. Over the last year, General </a:t>
            </a:r>
            <a:r>
              <a:rPr lang="en-US" sz="1400" dirty="0">
                <a:latin typeface="Helvetica" panose="020B0604020202020204" pitchFamily="34" charset="0"/>
                <a:cs typeface="Helvetica" panose="020B0604020202020204" pitchFamily="34" charset="0"/>
              </a:rPr>
              <a:t>Dynamics </a:t>
            </a:r>
            <a:r>
              <a:rPr lang="en-US" sz="1400" dirty="0" smtClean="0">
                <a:latin typeface="Helvetica" panose="020B0604020202020204" pitchFamily="34" charset="0"/>
                <a:cs typeface="Helvetica" panose="020B0604020202020204" pitchFamily="34" charset="0"/>
              </a:rPr>
              <a:t>had </a:t>
            </a:r>
            <a:r>
              <a:rPr lang="en-US" sz="1400" dirty="0">
                <a:latin typeface="Helvetica" panose="020B0604020202020204" pitchFamily="34" charset="0"/>
                <a:cs typeface="Helvetica" panose="020B0604020202020204" pitchFamily="34" charset="0"/>
              </a:rPr>
              <a:t>the most job postings </a:t>
            </a:r>
            <a:r>
              <a:rPr lang="en-US" sz="1400" dirty="0" smtClean="0">
                <a:latin typeface="Helvetica" panose="020B0604020202020204" pitchFamily="34" charset="0"/>
                <a:cs typeface="Helvetica" panose="020B0604020202020204" pitchFamily="34" charset="0"/>
              </a:rPr>
              <a:t>(490) </a:t>
            </a:r>
            <a:r>
              <a:rPr lang="en-US" sz="1400" dirty="0">
                <a:latin typeface="Helvetica" panose="020B0604020202020204" pitchFamily="34" charset="0"/>
                <a:cs typeface="Helvetica" panose="020B0604020202020204" pitchFamily="34" charset="0"/>
              </a:rPr>
              <a:t>in the </a:t>
            </a:r>
            <a:r>
              <a:rPr lang="en-US" sz="1400" dirty="0" smtClean="0">
                <a:latin typeface="Helvetica" panose="020B0604020202020204" pitchFamily="34" charset="0"/>
                <a:cs typeface="Helvetica" panose="020B0604020202020204" pitchFamily="34" charset="0"/>
              </a:rPr>
              <a:t>region.</a:t>
            </a:r>
            <a:endParaRPr lang="en-US" sz="1400" dirty="0">
              <a:latin typeface="Helvetica" panose="020B0604020202020204" pitchFamily="34" charset="0"/>
              <a:cs typeface="Helvetica" panose="020B0604020202020204" pitchFamily="34" charset="0"/>
            </a:endParaRPr>
          </a:p>
        </p:txBody>
      </p:sp>
      <p:grpSp>
        <p:nvGrpSpPr>
          <p:cNvPr id="5" name="Group 4"/>
          <p:cNvGrpSpPr/>
          <p:nvPr/>
        </p:nvGrpSpPr>
        <p:grpSpPr>
          <a:xfrm>
            <a:off x="7997281" y="3100604"/>
            <a:ext cx="3657600" cy="2126162"/>
            <a:chOff x="8013818" y="3178246"/>
            <a:chExt cx="3657600" cy="2126162"/>
          </a:xfrm>
        </p:grpSpPr>
        <p:sp>
          <p:nvSpPr>
            <p:cNvPr id="10" name="Rectangle 9"/>
            <p:cNvSpPr/>
            <p:nvPr/>
          </p:nvSpPr>
          <p:spPr>
            <a:xfrm>
              <a:off x="8996076" y="5073576"/>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13818" y="317824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217936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823778332"/>
              </p:ext>
            </p:extLst>
          </p:nvPr>
        </p:nvGraphicFramePr>
        <p:xfrm>
          <a:off x="1889761" y="2504894"/>
          <a:ext cx="841248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18</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63245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10" name="Rectangle 9"/>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45</a:t>
            </a:r>
            <a:r>
              <a:rPr lang="en-US" sz="1400" dirty="0">
                <a:latin typeface="Helvetica" panose="020B0604020202020204" pitchFamily="34" charset="0"/>
                <a:cs typeface="Helvetica" panose="020B0604020202020204" pitchFamily="34" charset="0"/>
              </a:rPr>
              <a:t>% of workers in </a:t>
            </a:r>
            <a:r>
              <a:rPr lang="en-US" sz="1400" dirty="0" smtClean="0">
                <a:latin typeface="Helvetica" panose="020B0604020202020204" pitchFamily="34" charset="0"/>
                <a:cs typeface="Helvetica" panose="020B0604020202020204" pitchFamily="34" charset="0"/>
              </a:rPr>
              <a:t>Manufacturing </a:t>
            </a:r>
            <a:r>
              <a:rPr lang="en-US" sz="1400" dirty="0">
                <a:latin typeface="Helvetica" panose="020B0604020202020204" pitchFamily="34" charset="0"/>
                <a:cs typeface="Helvetica" panose="020B0604020202020204" pitchFamily="34" charset="0"/>
              </a:rPr>
              <a:t>in the Berkshires have a high school diploma or less. 30% have some college or an Associate degree and nearly 20% have a Bachelor’s degree or higher. This mix has been relatively stable since 2015.</a:t>
            </a:r>
          </a:p>
        </p:txBody>
      </p:sp>
      <p:grpSp>
        <p:nvGrpSpPr>
          <p:cNvPr id="5" name="Group 4"/>
          <p:cNvGrpSpPr/>
          <p:nvPr/>
        </p:nvGrpSpPr>
        <p:grpSpPr>
          <a:xfrm>
            <a:off x="1981201" y="2147517"/>
            <a:ext cx="8229600" cy="4391395"/>
            <a:chOff x="2072641" y="1888991"/>
            <a:chExt cx="8229600" cy="3973003"/>
          </a:xfrm>
        </p:grpSpPr>
        <p:sp>
          <p:nvSpPr>
            <p:cNvPr id="13" name="Rectangle 12"/>
            <p:cNvSpPr/>
            <p:nvPr/>
          </p:nvSpPr>
          <p:spPr>
            <a:xfrm>
              <a:off x="2072641" y="562503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8899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spTree>
    <p:extLst>
      <p:ext uri="{BB962C8B-B14F-4D97-AF65-F5344CB8AC3E}">
        <p14:creationId xmlns:p14="http://schemas.microsoft.com/office/powerpoint/2010/main" val="3426774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Occupations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19</a:t>
            </a:fld>
            <a:endParaRPr lang="en-US" dirty="0"/>
          </a:p>
        </p:txBody>
      </p:sp>
    </p:spTree>
    <p:extLst>
      <p:ext uri="{BB962C8B-B14F-4D97-AF65-F5344CB8AC3E}">
        <p14:creationId xmlns:p14="http://schemas.microsoft.com/office/powerpoint/2010/main" val="3497404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a:t>Objectives</a:t>
            </a:r>
          </a:p>
        </p:txBody>
      </p:sp>
      <p:sp>
        <p:nvSpPr>
          <p:cNvPr id="3" name="Content Placeholder 2"/>
          <p:cNvSpPr>
            <a:spLocks noGrp="1"/>
          </p:cNvSpPr>
          <p:nvPr>
            <p:ph idx="1"/>
          </p:nvPr>
        </p:nvSpPr>
        <p:spPr/>
        <p:txBody>
          <a:bodyPr>
            <a:normAutofit/>
          </a:bodyPr>
          <a:lstStyle/>
          <a:p>
            <a:r>
              <a:rPr lang="en-US" sz="2000" dirty="0" smtClean="0"/>
              <a:t>Update contextual regional labor market information</a:t>
            </a:r>
          </a:p>
          <a:p>
            <a:r>
              <a:rPr lang="en-US" sz="2000" b="1" dirty="0" smtClean="0"/>
              <a:t>Narrow scope of data/discussion to focus on regional priority/critical industries</a:t>
            </a:r>
          </a:p>
          <a:p>
            <a:r>
              <a:rPr lang="en-US" sz="2000" dirty="0" smtClean="0"/>
              <a:t>Confirm regional high priority industries and occupations through updated demand star rankings and skill gap analysis</a:t>
            </a:r>
          </a:p>
          <a:p>
            <a:r>
              <a:rPr lang="en-US" sz="2000" dirty="0"/>
              <a:t>Evaluate any new demographic, labor pool, and talent pipeline considerations impacting workforce skill </a:t>
            </a:r>
            <a:r>
              <a:rPr lang="en-US" sz="2000" dirty="0" smtClean="0"/>
              <a:t>gaps</a:t>
            </a:r>
          </a:p>
          <a:p>
            <a:r>
              <a:rPr lang="en-US" sz="2000" b="1" dirty="0" smtClean="0"/>
              <a:t>Introduce new dynamic data tools</a:t>
            </a:r>
          </a:p>
          <a:p>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2</a:t>
            </a:fld>
            <a:endParaRPr lang="en-US"/>
          </a:p>
        </p:txBody>
      </p:sp>
    </p:spTree>
    <p:extLst>
      <p:ext uri="{BB962C8B-B14F-4D97-AF65-F5344CB8AC3E}">
        <p14:creationId xmlns:p14="http://schemas.microsoft.com/office/powerpoint/2010/main" val="1152494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nvPr>
        </p:nvGraphicFramePr>
        <p:xfrm>
          <a:off x="838200" y="1786466"/>
          <a:ext cx="10515600" cy="21031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Occupation</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i="0" dirty="0" smtClean="0">
                          <a:latin typeface="Helvetica" panose="020B0604020202020204" pitchFamily="34" charset="0"/>
                          <a:cs typeface="Helvetica" panose="020B0604020202020204" pitchFamily="34" charset="0"/>
                        </a:rPr>
                        <a:t>A job or profession, not specific to an industry, defined by</a:t>
                      </a:r>
                    </a:p>
                    <a:p>
                      <a:r>
                        <a:rPr lang="en-US" sz="1400" i="0" dirty="0" smtClean="0">
                          <a:latin typeface="Helvetica" panose="020B0604020202020204" pitchFamily="34" charset="0"/>
                          <a:cs typeface="Helvetica" panose="020B0604020202020204" pitchFamily="34" charset="0"/>
                        </a:rPr>
                        <a:t>Standard Occupational Classification (SOC) code</a:t>
                      </a:r>
                    </a:p>
                  </a:txBody>
                  <a:tcPr/>
                </a:tc>
                <a:extLst>
                  <a:ext uri="{0D108BD9-81ED-4DB2-BD59-A6C34878D82A}">
                    <a16:rowId xmlns:a16="http://schemas.microsoft.com/office/drawing/2014/main" val="3746841496"/>
                  </a:ext>
                </a:extLst>
              </a:tr>
              <a:tr h="370840">
                <a:tc>
                  <a:txBody>
                    <a:bodyPr/>
                    <a:lstStyle/>
                    <a:p>
                      <a:r>
                        <a:rPr lang="en-US" sz="1400" i="0" dirty="0" smtClean="0">
                          <a:latin typeface="Helvetica" panose="020B0604020202020204" pitchFamily="34" charset="0"/>
                          <a:cs typeface="Helvetica" panose="020B0604020202020204" pitchFamily="34" charset="0"/>
                        </a:rPr>
                        <a:t>Demand Star Ranking</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Ranking of highest-demand, highest-wage jobs in Massachusetts, based on short-term employment projections (2020), long-term employment projections (2026), 12-month job postings from Burning</a:t>
                      </a:r>
                      <a:r>
                        <a:rPr lang="en-US" sz="1400" baseline="0" dirty="0" smtClean="0">
                          <a:latin typeface="Helvetica" panose="020B0604020202020204" pitchFamily="34" charset="0"/>
                          <a:cs typeface="Helvetica" panose="020B0604020202020204" pitchFamily="34" charset="0"/>
                        </a:rPr>
                        <a:t> Glass</a:t>
                      </a:r>
                      <a:r>
                        <a:rPr lang="en-US" sz="1400" dirty="0" smtClean="0">
                          <a:latin typeface="Helvetica" panose="020B0604020202020204" pitchFamily="34" charset="0"/>
                          <a:cs typeface="Helvetica" panose="020B0604020202020204" pitchFamily="34" charset="0"/>
                        </a:rPr>
                        <a:t>, and median regional occupation</a:t>
                      </a:r>
                      <a:r>
                        <a:rPr lang="en-US" sz="1400" baseline="0" dirty="0" smtClean="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wages.</a:t>
                      </a:r>
                    </a:p>
                    <a:p>
                      <a:endParaRPr lang="en-US" sz="1400" dirty="0" smtClean="0">
                        <a:latin typeface="Helvetica" panose="020B0604020202020204" pitchFamily="34" charset="0"/>
                        <a:cs typeface="Helvetica" panose="020B0604020202020204" pitchFamily="34" charset="0"/>
                      </a:endParaRPr>
                    </a:p>
                    <a:p>
                      <a:r>
                        <a:rPr lang="en-US" sz="1400" i="1" dirty="0" smtClean="0">
                          <a:latin typeface="Helvetica" panose="020B0604020202020204" pitchFamily="34" charset="0"/>
                          <a:cs typeface="Helvetica" panose="020B0604020202020204" pitchFamily="34" charset="0"/>
                        </a:rPr>
                        <a:t>Ranking developed by State of Louisiana’s workforce system and implemented with support of Boston Federal Reserve.</a:t>
                      </a:r>
                    </a:p>
                  </a:txBody>
                  <a:tcPr/>
                </a:tc>
                <a:extLst>
                  <a:ext uri="{0D108BD9-81ED-4DB2-BD59-A6C34878D82A}">
                    <a16:rowId xmlns:a16="http://schemas.microsoft.com/office/drawing/2014/main" val="27117320"/>
                  </a:ext>
                </a:extLst>
              </a:tr>
            </a:tbl>
          </a:graphicData>
        </a:graphic>
      </p:graphicFrame>
    </p:spTree>
    <p:extLst>
      <p:ext uri="{BB962C8B-B14F-4D97-AF65-F5344CB8AC3E}">
        <p14:creationId xmlns:p14="http://schemas.microsoft.com/office/powerpoint/2010/main" val="3164565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21</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latin typeface="Helvetica" panose="020B0604020202020204" pitchFamily="34" charset="0"/>
                <a:cs typeface="Helvetica" panose="020B0604020202020204" pitchFamily="34" charset="0"/>
              </a:rPr>
              <a:t>Selected Sub-BA Occupations Associated with </a:t>
            </a:r>
            <a:r>
              <a:rPr lang="en-US" sz="3200" dirty="0" smtClean="0"/>
              <a:t>Priority Industries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1512" y="6423496"/>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09" y="5153410"/>
            <a:ext cx="10926061" cy="415498"/>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4- and 5-star occupations </a:t>
            </a:r>
            <a:r>
              <a:rPr lang="en-US" sz="1050" i="1" dirty="0">
                <a:latin typeface="Helvetica" panose="020B0604020202020204" pitchFamily="34" charset="0"/>
                <a:cs typeface="Helvetica" panose="020B0604020202020204" pitchFamily="34" charset="0"/>
              </a:rPr>
              <a:t>requiring a postsecondary non-degree award, some college, or an Associate’s d</a:t>
            </a:r>
            <a:r>
              <a:rPr lang="en-US" sz="1050" i="1" dirty="0" smtClean="0">
                <a:latin typeface="Helvetica" panose="020B0604020202020204" pitchFamily="34" charset="0"/>
                <a:cs typeface="Helvetica" panose="020B0604020202020204" pitchFamily="34" charset="0"/>
              </a:rPr>
              <a:t>egree</a:t>
            </a:r>
            <a:r>
              <a:rPr lang="en-US" sz="1050" i="1" dirty="0">
                <a:latin typeface="Helvetica" panose="020B0604020202020204" pitchFamily="34" charset="0"/>
                <a:cs typeface="Helvetica" panose="020B0604020202020204" pitchFamily="34" charset="0"/>
              </a:rPr>
              <a:t>. </a:t>
            </a:r>
            <a:endParaRPr lang="en-US" sz="1050" i="1" dirty="0" smtClean="0">
              <a:latin typeface="Helvetica" panose="020B0604020202020204" pitchFamily="34" charset="0"/>
              <a:cs typeface="Helvetica" panose="020B0604020202020204" pitchFamily="34" charset="0"/>
            </a:endParaRPr>
          </a:p>
          <a:p>
            <a:r>
              <a:rPr lang="en-US" sz="1050" i="1" dirty="0" smtClean="0">
                <a:latin typeface="Helvetica" panose="020B0604020202020204" pitchFamily="34" charset="0"/>
                <a:cs typeface="Helvetica" panose="020B0604020202020204" pitchFamily="34" charset="0"/>
              </a:rPr>
              <a:t>Bolded </a:t>
            </a:r>
            <a:r>
              <a:rPr lang="en-US" sz="1050" i="1" dirty="0">
                <a:latin typeface="Helvetica" panose="020B0604020202020204" pitchFamily="34" charset="0"/>
                <a:cs typeface="Helvetica" panose="020B0604020202020204" pitchFamily="34" charset="0"/>
              </a:rPr>
              <a:t>occupations occur across multiple industries. </a:t>
            </a:r>
          </a:p>
        </p:txBody>
      </p:sp>
      <p:graphicFrame>
        <p:nvGraphicFramePr>
          <p:cNvPr id="5" name="Table 4"/>
          <p:cNvGraphicFramePr>
            <a:graphicFrameLocks noGrp="1"/>
          </p:cNvGraphicFramePr>
          <p:nvPr>
            <p:extLst>
              <p:ext uri="{D42A27DB-BD31-4B8C-83A1-F6EECF244321}">
                <p14:modId xmlns:p14="http://schemas.microsoft.com/office/powerpoint/2010/main" val="710920761"/>
              </p:ext>
            </p:extLst>
          </p:nvPr>
        </p:nvGraphicFramePr>
        <p:xfrm>
          <a:off x="654911" y="1727817"/>
          <a:ext cx="10881361" cy="1572768"/>
        </p:xfrm>
        <a:graphic>
          <a:graphicData uri="http://schemas.openxmlformats.org/drawingml/2006/table">
            <a:tbl>
              <a:tblPr/>
              <a:tblGrid>
                <a:gridCol w="1376925">
                  <a:extLst>
                    <a:ext uri="{9D8B030D-6E8A-4147-A177-3AD203B41FA5}">
                      <a16:colId xmlns:a16="http://schemas.microsoft.com/office/drawing/2014/main" val="1355105627"/>
                    </a:ext>
                  </a:extLst>
                </a:gridCol>
                <a:gridCol w="1096667">
                  <a:extLst>
                    <a:ext uri="{9D8B030D-6E8A-4147-A177-3AD203B41FA5}">
                      <a16:colId xmlns:a16="http://schemas.microsoft.com/office/drawing/2014/main" val="2123773488"/>
                    </a:ext>
                  </a:extLst>
                </a:gridCol>
                <a:gridCol w="3289997">
                  <a:extLst>
                    <a:ext uri="{9D8B030D-6E8A-4147-A177-3AD203B41FA5}">
                      <a16:colId xmlns:a16="http://schemas.microsoft.com/office/drawing/2014/main" val="1656382405"/>
                    </a:ext>
                  </a:extLst>
                </a:gridCol>
                <a:gridCol w="1919163">
                  <a:extLst>
                    <a:ext uri="{9D8B030D-6E8A-4147-A177-3AD203B41FA5}">
                      <a16:colId xmlns:a16="http://schemas.microsoft.com/office/drawing/2014/main" val="366434462"/>
                    </a:ext>
                  </a:extLst>
                </a:gridCol>
                <a:gridCol w="1096667">
                  <a:extLst>
                    <a:ext uri="{9D8B030D-6E8A-4147-A177-3AD203B41FA5}">
                      <a16:colId xmlns:a16="http://schemas.microsoft.com/office/drawing/2014/main" val="4273336753"/>
                    </a:ext>
                  </a:extLst>
                </a:gridCol>
                <a:gridCol w="639723">
                  <a:extLst>
                    <a:ext uri="{9D8B030D-6E8A-4147-A177-3AD203B41FA5}">
                      <a16:colId xmlns:a16="http://schemas.microsoft.com/office/drawing/2014/main" val="197941515"/>
                    </a:ext>
                  </a:extLst>
                </a:gridCol>
                <a:gridCol w="1462219">
                  <a:extLst>
                    <a:ext uri="{9D8B030D-6E8A-4147-A177-3AD203B41FA5}">
                      <a16:colId xmlns:a16="http://schemas.microsoft.com/office/drawing/2014/main" val="2999844136"/>
                    </a:ext>
                  </a:extLst>
                </a:gridCol>
              </a:tblGrid>
              <a:tr h="201168">
                <a:tc>
                  <a:txBody>
                    <a:bodyPr/>
                    <a:lstStyle/>
                    <a:p>
                      <a:pPr algn="l" fontAlgn="ctr"/>
                      <a:endParaRPr lang="en-US" sz="900" b="0" i="0" u="none" strike="noStrike">
                        <a:solidFill>
                          <a:srgbClr val="000000"/>
                        </a:solidFill>
                        <a:effectLst/>
                        <a:latin typeface="+mn-lt"/>
                      </a:endParaRP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mn-lt"/>
                      </a:endParaRP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ctr"/>
                      <a:endParaRPr lang="en-US" sz="900" b="0" i="0" u="none" strike="noStrike">
                        <a:solidFill>
                          <a:srgbClr val="000000"/>
                        </a:solidFill>
                        <a:effectLst/>
                        <a:latin typeface="+mn-lt"/>
                      </a:endParaRPr>
                    </a:p>
                  </a:txBody>
                  <a:tcPr marL="8822" marR="8822" marT="8822" marB="0" anchor="ctr">
                    <a:lnL>
                      <a:noFill/>
                    </a:lnL>
                    <a:lnR w="1270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gridSpan="2">
                  <a:txBody>
                    <a:bodyPr/>
                    <a:lstStyle/>
                    <a:p>
                      <a:pPr algn="ctr" fontAlgn="ctr"/>
                      <a:r>
                        <a:rPr lang="en-US" sz="900" b="1" i="0" u="none" strike="noStrike" dirty="0">
                          <a:solidFill>
                            <a:srgbClr val="FA7D00"/>
                          </a:solidFill>
                          <a:effectLst/>
                          <a:latin typeface="+mn-lt"/>
                        </a:rPr>
                        <a:t>Industry-Specific, Statewide</a:t>
                      </a:r>
                    </a:p>
                  </a:txBody>
                  <a:tcPr marL="8822" marR="8822" marT="8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900" b="1" i="0" u="none" strike="noStrike" dirty="0">
                          <a:solidFill>
                            <a:srgbClr val="FA7D00"/>
                          </a:solidFill>
                          <a:effectLst/>
                          <a:latin typeface="+mn-lt"/>
                        </a:rPr>
                        <a:t>All Industries, Regional</a:t>
                      </a:r>
                    </a:p>
                  </a:txBody>
                  <a:tcPr marL="8822" marR="8822" marT="8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3347971929"/>
                  </a:ext>
                </a:extLst>
              </a:tr>
              <a:tr h="365760">
                <a:tc>
                  <a:txBody>
                    <a:bodyPr/>
                    <a:lstStyle/>
                    <a:p>
                      <a:pPr algn="ctr" fontAlgn="ctr"/>
                      <a:r>
                        <a:rPr lang="en-US" sz="900" b="1" i="0" u="none" strike="noStrike" dirty="0">
                          <a:solidFill>
                            <a:srgbClr val="FFFFFF"/>
                          </a:solidFill>
                          <a:effectLst/>
                          <a:latin typeface="+mn-lt"/>
                        </a:rPr>
                        <a:t>Industry</a:t>
                      </a:r>
                    </a:p>
                  </a:txBody>
                  <a:tcPr marL="8822" marR="8822" marT="8822"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SOC Code</a:t>
                      </a:r>
                    </a:p>
                  </a:txBody>
                  <a:tcPr marL="8822" marR="8822" marT="8822"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Occupation Title</a:t>
                      </a:r>
                    </a:p>
                  </a:txBody>
                  <a:tcPr marL="8822" marR="8822" marT="8822"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Educational Requirement</a:t>
                      </a:r>
                    </a:p>
                  </a:txBody>
                  <a:tcPr marL="8822" marR="8822" marT="8822"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2018 Industry Employment</a:t>
                      </a:r>
                    </a:p>
                  </a:txBody>
                  <a:tcPr marL="8822" marR="8822" marT="8822"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STAR</a:t>
                      </a:r>
                    </a:p>
                  </a:txBody>
                  <a:tcPr marL="8822" marR="8822" marT="8822"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Median Annual Wage</a:t>
                      </a:r>
                    </a:p>
                  </a:txBody>
                  <a:tcPr marL="8822" marR="8822" marT="8822"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2371670210"/>
                  </a:ext>
                </a:extLst>
              </a:tr>
              <a:tr h="201168">
                <a:tc rowSpan="5">
                  <a:txBody>
                    <a:bodyPr/>
                    <a:lstStyle/>
                    <a:p>
                      <a:pPr algn="ctr" fontAlgn="ctr"/>
                      <a:r>
                        <a:rPr lang="en-US" sz="900" b="0" i="0" u="none" strike="noStrike" dirty="0">
                          <a:solidFill>
                            <a:srgbClr val="000000"/>
                          </a:solidFill>
                          <a:effectLst/>
                          <a:latin typeface="+mn-lt"/>
                        </a:rPr>
                        <a:t>Health Care and Social Assistance</a:t>
                      </a:r>
                    </a:p>
                  </a:txBody>
                  <a:tcPr marL="8822" marR="8822" marT="8822" marB="0" anchor="ctr">
                    <a:lnL>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mn-lt"/>
                        </a:rPr>
                        <a:t>29-2021</a:t>
                      </a:r>
                    </a:p>
                  </a:txBody>
                  <a:tcPr marL="8822" marR="8822" marT="8822" marB="0" anchor="ctr">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Dental Hygienists</a:t>
                      </a:r>
                    </a:p>
                  </a:txBody>
                  <a:tcPr marL="8822" marR="8822" marT="8822" marB="0" anchor="ctr">
                    <a:lnL>
                      <a:noFill/>
                    </a:lnL>
                    <a:lnR>
                      <a:noFill/>
                    </a:lnR>
                    <a:lnT w="19050" cap="flat" cmpd="sng" algn="ctr">
                      <a:solidFill>
                        <a:schemeClr val="tx1"/>
                      </a:solidFill>
                      <a:prstDash val="solid"/>
                      <a:round/>
                      <a:headEnd type="none" w="med" len="med"/>
                      <a:tailEnd type="none" w="med" len="med"/>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w="19050" cap="flat" cmpd="sng" algn="ctr">
                      <a:solidFill>
                        <a:schemeClr val="tx1"/>
                      </a:solidFill>
                      <a:prstDash val="solid"/>
                      <a:round/>
                      <a:headEnd type="none" w="med" len="med"/>
                      <a:tailEnd type="none" w="med" len="med"/>
                    </a:lnT>
                    <a:lnB>
                      <a:noFill/>
                    </a:lnB>
                    <a:solidFill>
                      <a:srgbClr val="5B9BD5"/>
                    </a:solidFill>
                  </a:tcPr>
                </a:tc>
                <a:tc>
                  <a:txBody>
                    <a:bodyPr/>
                    <a:lstStyle/>
                    <a:p>
                      <a:pPr algn="ctr" fontAlgn="ctr"/>
                      <a:r>
                        <a:rPr lang="en-US" sz="900" b="0" i="0" u="none" strike="noStrike">
                          <a:solidFill>
                            <a:srgbClr val="000000"/>
                          </a:solidFill>
                          <a:effectLst/>
                          <a:latin typeface="+mn-lt"/>
                        </a:rPr>
                        <a:t>5,360</a:t>
                      </a:r>
                    </a:p>
                  </a:txBody>
                  <a:tcPr marL="8822" marR="8822" marT="8822" marB="0" anchor="ctr">
                    <a:lnL>
                      <a:noFill/>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000000"/>
                          </a:solidFill>
                          <a:effectLst/>
                          <a:latin typeface="+mn-lt"/>
                        </a:rPr>
                        <a:t>$78,899</a:t>
                      </a:r>
                    </a:p>
                  </a:txBody>
                  <a:tcPr marL="8822" marR="8822" marT="8822" marB="0" anchor="ctr">
                    <a:lnL w="635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017222816"/>
                  </a:ext>
                </a:extLst>
              </a:tr>
              <a:tr h="201168">
                <a:tc vMerge="1">
                  <a:txBody>
                    <a:bodyPr/>
                    <a:lstStyle/>
                    <a:p>
                      <a:endParaRPr lang="en-US" dirty="0"/>
                    </a:p>
                  </a:txBody>
                  <a:tcPr marL="8822" marR="8822" marT="8822"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29-2061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Licensed Practical and Licensed Vocational Nurses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14,000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$50,278</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5578938"/>
                  </a:ext>
                </a:extLst>
              </a:tr>
              <a:tr h="201168">
                <a:tc vMerge="1">
                  <a:txBody>
                    <a:bodyPr/>
                    <a:lstStyle/>
                    <a:p>
                      <a:endParaRPr lang="en-US" dirty="0"/>
                    </a:p>
                  </a:txBody>
                  <a:tcPr marL="8822" marR="8822" marT="8822"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31-9092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Medical Assistants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13,300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$37,606</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8766189"/>
                  </a:ext>
                </a:extLst>
              </a:tr>
              <a:tr h="201168">
                <a:tc vMerge="1">
                  <a:txBody>
                    <a:bodyPr/>
                    <a:lstStyle/>
                    <a:p>
                      <a:endParaRPr lang="en-US" dirty="0"/>
                    </a:p>
                  </a:txBody>
                  <a:tcPr marL="8822" marR="8822" marT="8822"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49-9021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smtClean="0">
                          <a:solidFill>
                            <a:srgbClr val="000000"/>
                          </a:solidFill>
                          <a:effectLst/>
                          <a:latin typeface="+mn-lt"/>
                        </a:rPr>
                        <a:t>HVAC Mechanics </a:t>
                      </a:r>
                      <a:r>
                        <a:rPr lang="en-US" sz="900" b="1" i="1" u="none" strike="noStrike" dirty="0">
                          <a:solidFill>
                            <a:srgbClr val="000000"/>
                          </a:solidFill>
                          <a:effectLst/>
                          <a:latin typeface="+mn-lt"/>
                        </a:rPr>
                        <a:t>and Installers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210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$55,504</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4433600"/>
                  </a:ext>
                </a:extLst>
              </a:tr>
              <a:tr h="201168">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Computer User Support Specialists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820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$45,451</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60765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80270654"/>
              </p:ext>
            </p:extLst>
          </p:nvPr>
        </p:nvGraphicFramePr>
        <p:xfrm>
          <a:off x="654911" y="3551669"/>
          <a:ext cx="10881361" cy="603504"/>
        </p:xfrm>
        <a:graphic>
          <a:graphicData uri="http://schemas.openxmlformats.org/drawingml/2006/table">
            <a:tbl>
              <a:tblPr/>
              <a:tblGrid>
                <a:gridCol w="1375385">
                  <a:extLst>
                    <a:ext uri="{9D8B030D-6E8A-4147-A177-3AD203B41FA5}">
                      <a16:colId xmlns:a16="http://schemas.microsoft.com/office/drawing/2014/main" val="3195767326"/>
                    </a:ext>
                  </a:extLst>
                </a:gridCol>
                <a:gridCol w="1095439">
                  <a:extLst>
                    <a:ext uri="{9D8B030D-6E8A-4147-A177-3AD203B41FA5}">
                      <a16:colId xmlns:a16="http://schemas.microsoft.com/office/drawing/2014/main" val="2868290258"/>
                    </a:ext>
                  </a:extLst>
                </a:gridCol>
                <a:gridCol w="3286317">
                  <a:extLst>
                    <a:ext uri="{9D8B030D-6E8A-4147-A177-3AD203B41FA5}">
                      <a16:colId xmlns:a16="http://schemas.microsoft.com/office/drawing/2014/main" val="153697442"/>
                    </a:ext>
                  </a:extLst>
                </a:gridCol>
                <a:gridCol w="1923104">
                  <a:extLst>
                    <a:ext uri="{9D8B030D-6E8A-4147-A177-3AD203B41FA5}">
                      <a16:colId xmlns:a16="http://schemas.microsoft.com/office/drawing/2014/main" val="1730253262"/>
                    </a:ext>
                  </a:extLst>
                </a:gridCol>
                <a:gridCol w="1095439">
                  <a:extLst>
                    <a:ext uri="{9D8B030D-6E8A-4147-A177-3AD203B41FA5}">
                      <a16:colId xmlns:a16="http://schemas.microsoft.com/office/drawing/2014/main" val="3279726573"/>
                    </a:ext>
                  </a:extLst>
                </a:gridCol>
                <a:gridCol w="645092">
                  <a:extLst>
                    <a:ext uri="{9D8B030D-6E8A-4147-A177-3AD203B41FA5}">
                      <a16:colId xmlns:a16="http://schemas.microsoft.com/office/drawing/2014/main" val="3253978919"/>
                    </a:ext>
                  </a:extLst>
                </a:gridCol>
                <a:gridCol w="1460585">
                  <a:extLst>
                    <a:ext uri="{9D8B030D-6E8A-4147-A177-3AD203B41FA5}">
                      <a16:colId xmlns:a16="http://schemas.microsoft.com/office/drawing/2014/main" val="1701001215"/>
                    </a:ext>
                  </a:extLst>
                </a:gridCol>
              </a:tblGrid>
              <a:tr h="201168">
                <a:tc rowSpan="3">
                  <a:txBody>
                    <a:bodyPr/>
                    <a:lstStyle/>
                    <a:p>
                      <a:pPr algn="ctr" fontAlgn="ctr"/>
                      <a:r>
                        <a:rPr lang="en-US" sz="900" b="0" i="0" u="none" strike="noStrike" dirty="0">
                          <a:solidFill>
                            <a:srgbClr val="000000"/>
                          </a:solidFill>
                          <a:effectLst/>
                          <a:latin typeface="+mn-lt"/>
                        </a:rPr>
                        <a:t>Hospitality and Management</a:t>
                      </a:r>
                    </a:p>
                  </a:txBody>
                  <a:tcPr marL="8822" marR="8822" marT="882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mn-lt"/>
                        </a:rPr>
                        <a:t>53-3032</a:t>
                      </a:r>
                    </a:p>
                  </a:txBody>
                  <a:tcPr marL="8822" marR="8822" marT="882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1" i="1" u="none" strike="noStrike" dirty="0">
                          <a:solidFill>
                            <a:srgbClr val="000000"/>
                          </a:solidFill>
                          <a:effectLst/>
                          <a:latin typeface="+mn-lt"/>
                        </a:rPr>
                        <a:t>Heavy and Tractor-Trailer Truck Drivers</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solidFill>
                      <a:srgbClr val="70AD47"/>
                    </a:solidFill>
                  </a:tcPr>
                </a:tc>
                <a:tc>
                  <a:txBody>
                    <a:bodyPr/>
                    <a:lstStyle/>
                    <a:p>
                      <a:pPr algn="ctr" fontAlgn="ctr"/>
                      <a:r>
                        <a:rPr lang="en-US" sz="900" b="0" i="0" u="none" strike="noStrike">
                          <a:solidFill>
                            <a:srgbClr val="000000"/>
                          </a:solidFill>
                          <a:effectLst/>
                          <a:latin typeface="+mn-lt"/>
                        </a:rPr>
                        <a:t>150</a:t>
                      </a:r>
                    </a:p>
                  </a:txBody>
                  <a:tcPr marL="8822" marR="8822" marT="882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000000"/>
                          </a:solidFill>
                          <a:effectLst/>
                          <a:latin typeface="+mn-lt"/>
                        </a:rPr>
                        <a:t>$44,780</a:t>
                      </a:r>
                    </a:p>
                  </a:txBody>
                  <a:tcPr marL="8822" marR="8822" marT="882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04092707"/>
                  </a:ext>
                </a:extLst>
              </a:tr>
              <a:tr h="201168">
                <a:tc vMerge="1">
                  <a:txBody>
                    <a:bodyPr/>
                    <a:lstStyle/>
                    <a:p>
                      <a:endParaRPr lang="en-US" dirty="0"/>
                    </a:p>
                  </a:txBody>
                  <a:tcPr marL="8822" marR="8822" marT="8822" marB="0" anchor="ctr">
                    <a:lnL>
                      <a:noFill/>
                    </a:lnL>
                    <a:lnR>
                      <a:noFill/>
                    </a:lnR>
                    <a:lnT>
                      <a:noFill/>
                    </a:lnT>
                    <a:lnB>
                      <a:noFill/>
                    </a:lnB>
                    <a:solidFill>
                      <a:srgbClr val="FCE4D6"/>
                    </a:solidFill>
                  </a:tcPr>
                </a:tc>
                <a:tc>
                  <a:txBody>
                    <a:bodyPr/>
                    <a:lstStyle/>
                    <a:p>
                      <a:pPr algn="ctr" fontAlgn="ctr"/>
                      <a:r>
                        <a:rPr lang="en-US" sz="900" b="0" i="0" u="none" strike="noStrike">
                          <a:solidFill>
                            <a:srgbClr val="000000"/>
                          </a:solidFill>
                          <a:effectLst/>
                          <a:latin typeface="+mn-lt"/>
                        </a:rPr>
                        <a:t>29-2061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Licensed Practical and Licensed Vocational Nurses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130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$50,278</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73024154"/>
                  </a:ext>
                </a:extLst>
              </a:tr>
              <a:tr h="201168">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900" b="0" i="0" u="none" strike="noStrike">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Computer User Support Specialists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1,130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$45,451</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900306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61143966"/>
              </p:ext>
            </p:extLst>
          </p:nvPr>
        </p:nvGraphicFramePr>
        <p:xfrm>
          <a:off x="654911" y="4406257"/>
          <a:ext cx="10881359" cy="603504"/>
        </p:xfrm>
        <a:graphic>
          <a:graphicData uri="http://schemas.openxmlformats.org/drawingml/2006/table">
            <a:tbl>
              <a:tblPr/>
              <a:tblGrid>
                <a:gridCol w="1375385">
                  <a:extLst>
                    <a:ext uri="{9D8B030D-6E8A-4147-A177-3AD203B41FA5}">
                      <a16:colId xmlns:a16="http://schemas.microsoft.com/office/drawing/2014/main" val="4101751144"/>
                    </a:ext>
                  </a:extLst>
                </a:gridCol>
                <a:gridCol w="1095437">
                  <a:extLst>
                    <a:ext uri="{9D8B030D-6E8A-4147-A177-3AD203B41FA5}">
                      <a16:colId xmlns:a16="http://schemas.microsoft.com/office/drawing/2014/main" val="365274614"/>
                    </a:ext>
                  </a:extLst>
                </a:gridCol>
                <a:gridCol w="3286316">
                  <a:extLst>
                    <a:ext uri="{9D8B030D-6E8A-4147-A177-3AD203B41FA5}">
                      <a16:colId xmlns:a16="http://schemas.microsoft.com/office/drawing/2014/main" val="1042917784"/>
                    </a:ext>
                  </a:extLst>
                </a:gridCol>
                <a:gridCol w="1923106">
                  <a:extLst>
                    <a:ext uri="{9D8B030D-6E8A-4147-A177-3AD203B41FA5}">
                      <a16:colId xmlns:a16="http://schemas.microsoft.com/office/drawing/2014/main" val="692576093"/>
                    </a:ext>
                  </a:extLst>
                </a:gridCol>
                <a:gridCol w="1095437">
                  <a:extLst>
                    <a:ext uri="{9D8B030D-6E8A-4147-A177-3AD203B41FA5}">
                      <a16:colId xmlns:a16="http://schemas.microsoft.com/office/drawing/2014/main" val="4159748604"/>
                    </a:ext>
                  </a:extLst>
                </a:gridCol>
                <a:gridCol w="645092">
                  <a:extLst>
                    <a:ext uri="{9D8B030D-6E8A-4147-A177-3AD203B41FA5}">
                      <a16:colId xmlns:a16="http://schemas.microsoft.com/office/drawing/2014/main" val="3755546"/>
                    </a:ext>
                  </a:extLst>
                </a:gridCol>
                <a:gridCol w="1460586">
                  <a:extLst>
                    <a:ext uri="{9D8B030D-6E8A-4147-A177-3AD203B41FA5}">
                      <a16:colId xmlns:a16="http://schemas.microsoft.com/office/drawing/2014/main" val="584621053"/>
                    </a:ext>
                  </a:extLst>
                </a:gridCol>
              </a:tblGrid>
              <a:tr h="201168">
                <a:tc rowSpan="3">
                  <a:txBody>
                    <a:bodyPr/>
                    <a:lstStyle/>
                    <a:p>
                      <a:pPr algn="ctr" fontAlgn="ctr"/>
                      <a:r>
                        <a:rPr lang="en-US" sz="900" b="0" i="0" u="none" strike="noStrike" dirty="0">
                          <a:solidFill>
                            <a:srgbClr val="000000"/>
                          </a:solidFill>
                          <a:effectLst/>
                          <a:latin typeface="+mn-lt"/>
                        </a:rPr>
                        <a:t>Manufacturing</a:t>
                      </a:r>
                    </a:p>
                  </a:txBody>
                  <a:tcPr marL="8822" marR="8822" marT="882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2CC"/>
                    </a:solidFill>
                  </a:tcPr>
                </a:tc>
                <a:tc>
                  <a:txBody>
                    <a:bodyPr/>
                    <a:lstStyle/>
                    <a:p>
                      <a:pPr algn="ctr" fontAlgn="ctr"/>
                      <a:r>
                        <a:rPr lang="en-US" sz="900" b="0" i="0" u="none" strike="noStrike">
                          <a:solidFill>
                            <a:srgbClr val="000000"/>
                          </a:solidFill>
                          <a:effectLst/>
                          <a:latin typeface="+mn-lt"/>
                        </a:rPr>
                        <a:t>53-3032</a:t>
                      </a:r>
                    </a:p>
                  </a:txBody>
                  <a:tcPr marL="8822" marR="8822" marT="882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1" i="1" u="none" strike="noStrike" dirty="0">
                          <a:solidFill>
                            <a:srgbClr val="000000"/>
                          </a:solidFill>
                          <a:effectLst/>
                          <a:latin typeface="+mn-lt"/>
                        </a:rPr>
                        <a:t>Heavy and Tractor-Trailer Truck Drivers</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solidFill>
                      <a:srgbClr val="70AD47"/>
                    </a:solidFill>
                  </a:tcPr>
                </a:tc>
                <a:tc>
                  <a:txBody>
                    <a:bodyPr/>
                    <a:lstStyle/>
                    <a:p>
                      <a:pPr algn="ctr" fontAlgn="ctr"/>
                      <a:r>
                        <a:rPr lang="en-US" sz="900" b="0" i="0" u="none" strike="noStrike">
                          <a:solidFill>
                            <a:srgbClr val="000000"/>
                          </a:solidFill>
                          <a:effectLst/>
                          <a:latin typeface="+mn-lt"/>
                        </a:rPr>
                        <a:t>1,560</a:t>
                      </a:r>
                    </a:p>
                  </a:txBody>
                  <a:tcPr marL="8822" marR="8822" marT="882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000000"/>
                          </a:solidFill>
                          <a:effectLst/>
                          <a:latin typeface="+mn-lt"/>
                        </a:rPr>
                        <a:t>$44,780</a:t>
                      </a:r>
                    </a:p>
                  </a:txBody>
                  <a:tcPr marL="8822" marR="8822" marT="882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08670383"/>
                  </a:ext>
                </a:extLst>
              </a:tr>
              <a:tr h="201168">
                <a:tc vMerge="1">
                  <a:txBody>
                    <a:bodyPr/>
                    <a:lstStyle/>
                    <a:p>
                      <a:endParaRPr lang="en-US" dirty="0"/>
                    </a:p>
                  </a:txBody>
                  <a:tcPr marL="8822" marR="8822" marT="8822" marB="0" anchor="ctr">
                    <a:lnL>
                      <a:noFill/>
                    </a:lnL>
                    <a:lnR>
                      <a:noFill/>
                    </a:lnR>
                    <a:lnT>
                      <a:noFill/>
                    </a:lnT>
                    <a:lnB>
                      <a:noFill/>
                    </a:lnB>
                    <a:solidFill>
                      <a:srgbClr val="FFF2CC"/>
                    </a:solidFill>
                  </a:tcPr>
                </a:tc>
                <a:tc>
                  <a:txBody>
                    <a:bodyPr/>
                    <a:lstStyle/>
                    <a:p>
                      <a:pPr algn="ctr" fontAlgn="ctr"/>
                      <a:r>
                        <a:rPr lang="en-US" sz="900" b="0" i="0" u="none" strike="noStrike">
                          <a:solidFill>
                            <a:srgbClr val="000000"/>
                          </a:solidFill>
                          <a:effectLst/>
                          <a:latin typeface="+mn-lt"/>
                        </a:rPr>
                        <a:t>49-9021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smtClean="0">
                          <a:solidFill>
                            <a:srgbClr val="000000"/>
                          </a:solidFill>
                          <a:effectLst/>
                          <a:latin typeface="+mn-lt"/>
                        </a:rPr>
                        <a:t>HVAC Mechanics </a:t>
                      </a:r>
                      <a:r>
                        <a:rPr lang="en-US" sz="900" b="1" i="1" u="none" strike="noStrike" dirty="0">
                          <a:solidFill>
                            <a:srgbClr val="000000"/>
                          </a:solidFill>
                          <a:effectLst/>
                          <a:latin typeface="+mn-lt"/>
                        </a:rPr>
                        <a:t>and Installers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50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$55,504</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50602692"/>
                  </a:ext>
                </a:extLst>
              </a:tr>
              <a:tr h="201168">
                <a:tc vMerge="1">
                  <a:txBody>
                    <a:bodyPr/>
                    <a:lstStyle/>
                    <a:p>
                      <a:pPr algn="ctr" fontAlgn="ctr"/>
                      <a:endParaRPr lang="en-US" sz="8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900" b="0" i="0" u="none" strike="noStrike">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Computer User Support Specialists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1,220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$45,451</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831211"/>
                  </a:ext>
                </a:extLst>
              </a:tr>
            </a:tbl>
          </a:graphicData>
        </a:graphic>
      </p:graphicFrame>
    </p:spTree>
    <p:extLst>
      <p:ext uri="{BB962C8B-B14F-4D97-AF65-F5344CB8AC3E}">
        <p14:creationId xmlns:p14="http://schemas.microsoft.com/office/powerpoint/2010/main" val="2349258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II: Supply Gap Analysis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22</a:t>
            </a:fld>
            <a:endParaRPr lang="en-US" dirty="0"/>
          </a:p>
        </p:txBody>
      </p:sp>
      <p:sp>
        <p:nvSpPr>
          <p:cNvPr id="2" name="Subtitle 1"/>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Which </a:t>
            </a:r>
            <a:r>
              <a:rPr lang="en-US" dirty="0" smtClean="0">
                <a:latin typeface="Helvetica" panose="020B0604020202020204" pitchFamily="34" charset="0"/>
                <a:cs typeface="Helvetica" panose="020B0604020202020204" pitchFamily="34" charset="0"/>
              </a:rPr>
              <a:t>occupations are </a:t>
            </a:r>
            <a:r>
              <a:rPr lang="en-US" dirty="0">
                <a:latin typeface="Helvetica" panose="020B0604020202020204" pitchFamily="34" charset="0"/>
                <a:cs typeface="Helvetica" panose="020B0604020202020204" pitchFamily="34" charset="0"/>
              </a:rPr>
              <a:t>likely to not have enough talent to meet employer </a:t>
            </a:r>
            <a:r>
              <a:rPr lang="en-US" dirty="0" smtClean="0">
                <a:latin typeface="Helvetica" panose="020B0604020202020204" pitchFamily="34" charset="0"/>
                <a:cs typeface="Helvetica" panose="020B0604020202020204" pitchFamily="34" charset="0"/>
              </a:rPr>
              <a:t>demand?</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00166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a supply gap ratio?</a:t>
            </a:r>
          </a:p>
        </p:txBody>
      </p:sp>
      <p:sp>
        <p:nvSpPr>
          <p:cNvPr id="3" name="Content Placeholder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Supply Gap Ratio is a </a:t>
            </a:r>
            <a:r>
              <a:rPr lang="en-US" b="1" i="1" dirty="0" smtClean="0">
                <a:latin typeface="Helvetica" panose="020B0604020202020204" pitchFamily="34" charset="0"/>
                <a:cs typeface="Helvetica" panose="020B0604020202020204" pitchFamily="34" charset="0"/>
              </a:rPr>
              <a:t>proxy</a:t>
            </a:r>
            <a:r>
              <a:rPr lang="en-US" i="1" dirty="0" smtClean="0">
                <a:latin typeface="Helvetica" panose="020B0604020202020204" pitchFamily="34" charset="0"/>
                <a:cs typeface="Helvetica" panose="020B0604020202020204" pitchFamily="34" charset="0"/>
              </a:rPr>
              <a:t> </a:t>
            </a:r>
            <a:r>
              <a:rPr lang="en-US" b="1" i="1" dirty="0" smtClean="0">
                <a:latin typeface="Helvetica" panose="020B0604020202020204" pitchFamily="34" charset="0"/>
                <a:cs typeface="Helvetica" panose="020B0604020202020204" pitchFamily="34" charset="0"/>
              </a:rPr>
              <a:t>measure</a:t>
            </a:r>
            <a:r>
              <a:rPr lang="en-US" dirty="0" smtClean="0">
                <a:latin typeface="Helvetica" panose="020B0604020202020204" pitchFamily="34" charset="0"/>
                <a:cs typeface="Helvetica" panose="020B0604020202020204" pitchFamily="34" charset="0"/>
              </a:rPr>
              <a:t> for understanding what occupations are likely to not have enough talent to meet employer demand.</a:t>
            </a:r>
          </a:p>
          <a:p>
            <a:r>
              <a:rPr lang="en-US" dirty="0" smtClean="0">
                <a:latin typeface="Helvetica" panose="020B0604020202020204" pitchFamily="34" charset="0"/>
                <a:cs typeface="Helvetica" panose="020B0604020202020204" pitchFamily="34" charset="0"/>
              </a:rPr>
              <a:t>Supply / Demand = Supply Gap Ratio</a:t>
            </a:r>
          </a:p>
          <a:p>
            <a:pPr lvl="1"/>
            <a:r>
              <a:rPr lang="en-US" dirty="0" smtClean="0">
                <a:latin typeface="Helvetica" panose="020B0604020202020204" pitchFamily="34" charset="0"/>
                <a:cs typeface="Helvetica" panose="020B0604020202020204" pitchFamily="34" charset="0"/>
              </a:rPr>
              <a:t>100 qualified individuals / 50 potential openings = supply gap ratio of 2 </a:t>
            </a:r>
          </a:p>
          <a:p>
            <a:pPr lvl="2"/>
            <a:r>
              <a:rPr lang="en-US" dirty="0" smtClean="0">
                <a:latin typeface="Helvetica" panose="020B0604020202020204" pitchFamily="34" charset="0"/>
                <a:cs typeface="Helvetica" panose="020B0604020202020204" pitchFamily="34" charset="0"/>
              </a:rPr>
              <a:t>2 qualified individuals per opening (More supply than demand)</a:t>
            </a:r>
          </a:p>
          <a:p>
            <a:pPr lvl="1"/>
            <a:r>
              <a:rPr lang="en-US" dirty="0">
                <a:latin typeface="Helvetica" panose="020B0604020202020204" pitchFamily="34" charset="0"/>
                <a:cs typeface="Helvetica" panose="020B0604020202020204" pitchFamily="34" charset="0"/>
              </a:rPr>
              <a:t>6</a:t>
            </a:r>
            <a:r>
              <a:rPr lang="en-US" dirty="0" smtClean="0">
                <a:latin typeface="Helvetica" panose="020B0604020202020204" pitchFamily="34" charset="0"/>
                <a:cs typeface="Helvetica" panose="020B0604020202020204" pitchFamily="34" charset="0"/>
              </a:rPr>
              <a:t> qualified </a:t>
            </a:r>
            <a:r>
              <a:rPr lang="en-US" dirty="0">
                <a:latin typeface="Helvetica" panose="020B0604020202020204" pitchFamily="34" charset="0"/>
                <a:cs typeface="Helvetica" panose="020B0604020202020204" pitchFamily="34" charset="0"/>
              </a:rPr>
              <a:t>individuals / </a:t>
            </a:r>
            <a:r>
              <a:rPr lang="en-US" dirty="0" smtClean="0">
                <a:latin typeface="Helvetica" panose="020B0604020202020204" pitchFamily="34" charset="0"/>
                <a:cs typeface="Helvetica" panose="020B0604020202020204" pitchFamily="34" charset="0"/>
              </a:rPr>
              <a:t>12 </a:t>
            </a:r>
            <a:r>
              <a:rPr lang="en-US" dirty="0">
                <a:latin typeface="Helvetica" panose="020B0604020202020204" pitchFamily="34" charset="0"/>
                <a:cs typeface="Helvetica" panose="020B0604020202020204" pitchFamily="34" charset="0"/>
              </a:rPr>
              <a:t>potential openings = supply gap ratio of </a:t>
            </a:r>
            <a:r>
              <a:rPr lang="en-US" dirty="0" smtClean="0">
                <a:latin typeface="Helvetica" panose="020B0604020202020204" pitchFamily="34" charset="0"/>
                <a:cs typeface="Helvetica" panose="020B0604020202020204" pitchFamily="34" charset="0"/>
              </a:rPr>
              <a:t>0.5</a:t>
            </a:r>
          </a:p>
          <a:p>
            <a:pPr marL="1200150" lvl="3" indent="-342900"/>
            <a:r>
              <a:rPr lang="en-US" sz="2400" dirty="0">
                <a:latin typeface="Helvetica" panose="020B0604020202020204" pitchFamily="34" charset="0"/>
                <a:cs typeface="Helvetica" panose="020B0604020202020204" pitchFamily="34" charset="0"/>
              </a:rPr>
              <a:t>0.5 qualified individuals per opening (Less supply than demand)</a:t>
            </a:r>
          </a:p>
          <a:p>
            <a:pPr marL="400050" lvl="2" indent="0">
              <a:buNone/>
            </a:pPr>
            <a:endParaRPr lang="en-US" dirty="0">
              <a:solidFill>
                <a:srgbClr val="FF0000"/>
              </a:solidFill>
              <a:latin typeface="Helvetica" panose="020B0604020202020204" pitchFamily="34" charset="0"/>
              <a:cs typeface="Helvetica" panose="020B0604020202020204" pitchFamily="34" charset="0"/>
            </a:endParaRPr>
          </a:p>
        </p:txBody>
      </p:sp>
      <p:sp>
        <p:nvSpPr>
          <p:cNvPr id="7" name="Rectangle 6"/>
          <p:cNvSpPr/>
          <p:nvPr/>
        </p:nvSpPr>
        <p:spPr>
          <a:xfrm>
            <a:off x="629767" y="1212503"/>
            <a:ext cx="10868369" cy="292388"/>
          </a:xfrm>
          <a:prstGeom prst="rect">
            <a:avLst/>
          </a:prstGeom>
        </p:spPr>
        <p:txBody>
          <a:bodyPr wrap="square">
            <a:spAutoFit/>
          </a:bodyPr>
          <a:lstStyle/>
          <a:p>
            <a:r>
              <a:rPr lang="en-US" sz="1300" i="1" dirty="0">
                <a:latin typeface="Helvetica" panose="020B0604020202020204" pitchFamily="34" charset="0"/>
                <a:cs typeface="Helvetica" panose="020B0604020202020204" pitchFamily="34" charset="0"/>
              </a:rPr>
              <a:t>Supply Gap Ratio = Projected Qualified Individuals Per Opening</a:t>
            </a:r>
          </a:p>
        </p:txBody>
      </p:sp>
      <p:sp>
        <p:nvSpPr>
          <p:cNvPr id="6" name="Slide Number Placeholder 5"/>
          <p:cNvSpPr>
            <a:spLocks noGrp="1"/>
          </p:cNvSpPr>
          <p:nvPr>
            <p:ph type="sldNum" sz="quarter" idx="12"/>
          </p:nvPr>
        </p:nvSpPr>
        <p:spPr/>
        <p:txBody>
          <a:bodyPr/>
          <a:lstStyle/>
          <a:p>
            <a:fld id="{103F95D0-111C-45BF-9CB9-32C5136DAE99}" type="slidenum">
              <a:rPr lang="en-US" smtClean="0"/>
              <a:t>23</a:t>
            </a:fld>
            <a:endParaRPr lang="en-US"/>
          </a:p>
        </p:txBody>
      </p:sp>
    </p:spTree>
    <p:extLst>
      <p:ext uri="{BB962C8B-B14F-4D97-AF65-F5344CB8AC3E}">
        <p14:creationId xmlns:p14="http://schemas.microsoft.com/office/powerpoint/2010/main" val="3052296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71601"/>
            <a:ext cx="5408772"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Demand</a:t>
            </a:r>
          </a:p>
          <a:p>
            <a:pPr marL="0" indent="0">
              <a:buNone/>
            </a:pPr>
            <a:r>
              <a:rPr lang="en-US" dirty="0" smtClean="0">
                <a:latin typeface="Helvetica" panose="020B0604020202020204" pitchFamily="34" charset="0"/>
                <a:cs typeface="Helvetica" panose="020B0604020202020204" pitchFamily="34" charset="0"/>
              </a:rPr>
              <a:t>How many potential job openings do we expect for a given occupation?</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t>New Demand Measure, or the a</a:t>
            </a:r>
            <a:r>
              <a:rPr lang="en-US" i="1" dirty="0" smtClean="0">
                <a:latin typeface="Helvetica" panose="020B0604020202020204" pitchFamily="34" charset="0"/>
                <a:cs typeface="Helvetica" panose="020B0604020202020204" pitchFamily="34" charset="0"/>
              </a:rPr>
              <a:t>verage 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2020 projections from openings and replacement (OES)</a:t>
            </a:r>
          </a:p>
          <a:p>
            <a:r>
              <a:rPr lang="en-US" dirty="0" smtClean="0">
                <a:latin typeface="Helvetica" panose="020B0604020202020204" pitchFamily="34" charset="0"/>
                <a:cs typeface="Helvetica" panose="020B0604020202020204" pitchFamily="34" charset="0"/>
              </a:rPr>
              <a:t>2026 projections from openings and replacement (OES)</a:t>
            </a:r>
          </a:p>
          <a:p>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endParaRPr lang="en-US" dirty="0">
              <a:latin typeface="Helvetica" panose="020B0604020202020204" pitchFamily="34" charset="0"/>
              <a:cs typeface="Helvetica" panose="020B0604020202020204" pitchFamily="34" charset="0"/>
            </a:endParaRP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dirty="0"/>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172200" y="1371601"/>
            <a:ext cx="5613426"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Supply</a:t>
            </a:r>
          </a:p>
          <a:p>
            <a:pPr marL="0" indent="0">
              <a:buNone/>
            </a:pPr>
            <a:r>
              <a:rPr lang="en-US" dirty="0" smtClean="0">
                <a:latin typeface="Helvetica" panose="020B0604020202020204" pitchFamily="34" charset="0"/>
                <a:cs typeface="Helvetica" panose="020B0604020202020204" pitchFamily="34" charset="0"/>
              </a:rPr>
              <a:t>How many qualified individuals do we potentially have available to fill a relevant job opening?</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latin typeface="Helvetica" panose="020B0604020202020204" pitchFamily="34" charset="0"/>
                <a:cs typeface="Helvetica" panose="020B0604020202020204" pitchFamily="34" charset="0"/>
              </a:rPr>
              <a:t>Sum of available workers or graduates related to an occupation from multiple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Unique UI claims, 2018 (DUA)</a:t>
            </a:r>
          </a:p>
          <a:p>
            <a:r>
              <a:rPr lang="en-US" dirty="0" smtClean="0">
                <a:latin typeface="Helvetica" panose="020B0604020202020204" pitchFamily="34" charset="0"/>
                <a:cs typeface="Helvetica" panose="020B0604020202020204" pitchFamily="34" charset="0"/>
              </a:rPr>
              <a:t>Relevant completer data</a:t>
            </a:r>
          </a:p>
          <a:p>
            <a:pPr lvl="1"/>
            <a:r>
              <a:rPr lang="en-US" dirty="0" err="1" smtClean="0">
                <a:latin typeface="Helvetica" panose="020B0604020202020204" pitchFamily="34" charset="0"/>
                <a:cs typeface="Helvetica" panose="020B0604020202020204" pitchFamily="34" charset="0"/>
              </a:rPr>
              <a:t>Voc</a:t>
            </a:r>
            <a:r>
              <a:rPr lang="en-US" dirty="0" smtClean="0">
                <a:latin typeface="Helvetica" panose="020B0604020202020204" pitchFamily="34" charset="0"/>
                <a:cs typeface="Helvetica" panose="020B0604020202020204" pitchFamily="34" charset="0"/>
              </a:rPr>
              <a:t>-Tech completers, 2015-2017 average (DESE), 50% available*</a:t>
            </a:r>
          </a:p>
          <a:p>
            <a:pPr lvl="1"/>
            <a:r>
              <a:rPr lang="en-US" dirty="0" smtClean="0">
                <a:latin typeface="Helvetica" panose="020B0604020202020204" pitchFamily="34" charset="0"/>
                <a:cs typeface="Helvetica" panose="020B0604020202020204" pitchFamily="34" charset="0"/>
              </a:rPr>
              <a:t>Community College completers, </a:t>
            </a:r>
            <a:r>
              <a:rPr lang="en-US" dirty="0"/>
              <a:t>2015-2017 </a:t>
            </a:r>
            <a:r>
              <a:rPr lang="en-US" dirty="0" smtClean="0">
                <a:latin typeface="Helvetica" panose="020B0604020202020204" pitchFamily="34" charset="0"/>
                <a:cs typeface="Helvetica" panose="020B0604020202020204" pitchFamily="34" charset="0"/>
              </a:rPr>
              <a:t>average (DHE), 90% available</a:t>
            </a:r>
          </a:p>
          <a:p>
            <a:pPr lvl="1"/>
            <a:r>
              <a:rPr lang="en-US" dirty="0" smtClean="0">
                <a:latin typeface="Helvetica" panose="020B0604020202020204" pitchFamily="34" charset="0"/>
                <a:cs typeface="Helvetica" panose="020B0604020202020204" pitchFamily="34" charset="0"/>
              </a:rPr>
              <a:t>State University completers, </a:t>
            </a:r>
            <a:r>
              <a:rPr lang="en-US" dirty="0"/>
              <a:t>2015-2017 average </a:t>
            </a:r>
            <a:r>
              <a:rPr lang="en-US" dirty="0" smtClean="0">
                <a:latin typeface="Helvetica" panose="020B0604020202020204" pitchFamily="34" charset="0"/>
                <a:cs typeface="Helvetica" panose="020B0604020202020204" pitchFamily="34" charset="0"/>
              </a:rPr>
              <a:t>(DHE), 71% available</a:t>
            </a:r>
          </a:p>
          <a:p>
            <a:pPr lvl="1"/>
            <a:r>
              <a:rPr lang="en-US" dirty="0" smtClean="0">
                <a:latin typeface="Helvetica" panose="020B0604020202020204" pitchFamily="34" charset="0"/>
                <a:cs typeface="Helvetica" panose="020B0604020202020204" pitchFamily="34" charset="0"/>
              </a:rPr>
              <a:t>Private University completers, </a:t>
            </a:r>
            <a:r>
              <a:rPr lang="en-US" dirty="0"/>
              <a:t>2015-2017 </a:t>
            </a:r>
            <a:r>
              <a:rPr lang="en-US" dirty="0" smtClean="0">
                <a:latin typeface="Helvetica" panose="020B0604020202020204" pitchFamily="34" charset="0"/>
                <a:cs typeface="Helvetica" panose="020B0604020202020204" pitchFamily="34" charset="0"/>
              </a:rPr>
              <a:t>average (iPEDS), 55% available</a:t>
            </a: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r>
              <a:rPr lang="en-US" dirty="0">
                <a:latin typeface="Helvetica" panose="020B0604020202020204" pitchFamily="34" charset="0"/>
                <a:cs typeface="Helvetica" panose="020B0604020202020204" pitchFamily="34" charset="0"/>
              </a:rPr>
              <a:t>*</a:t>
            </a:r>
            <a:r>
              <a:rPr lang="en-US" dirty="0" smtClean="0">
                <a:latin typeface="Helvetica" panose="020B0604020202020204" pitchFamily="34" charset="0"/>
                <a:cs typeface="Helvetica" panose="020B0604020202020204" pitchFamily="34" charset="0"/>
              </a:rPr>
              <a:t>All retention figures are statewide, studies cited in Data Tool</a:t>
            </a:r>
          </a:p>
          <a:p>
            <a:pPr marL="400050" lvl="1" indent="0">
              <a:buNone/>
            </a:pPr>
            <a:r>
              <a:rPr lang="en-US" dirty="0" smtClean="0">
                <a:latin typeface="Helvetica" panose="020B0604020202020204" pitchFamily="34" charset="0"/>
                <a:cs typeface="Helvetica" panose="020B0604020202020204" pitchFamily="34" charset="0"/>
              </a:rPr>
              <a:t>**</a:t>
            </a:r>
            <a:r>
              <a:rPr lang="en-US" dirty="0">
                <a:latin typeface="Helvetica" panose="020B0604020202020204" pitchFamily="34" charset="0"/>
                <a:cs typeface="Helvetica" panose="020B0604020202020204" pitchFamily="34" charset="0"/>
              </a:rPr>
              <a:t>Occupations requiring post-secondary education only</a:t>
            </a:r>
          </a:p>
          <a:p>
            <a:pPr marL="400050" lvl="1" indent="0">
              <a:buNone/>
            </a:pP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8" name="Slide Number Placeholder 7"/>
          <p:cNvSpPr>
            <a:spLocks noGrp="1"/>
          </p:cNvSpPr>
          <p:nvPr>
            <p:ph type="sldNum" sz="quarter" idx="12"/>
          </p:nvPr>
        </p:nvSpPr>
        <p:spPr/>
        <p:txBody>
          <a:bodyPr/>
          <a:lstStyle/>
          <a:p>
            <a:fld id="{103F95D0-111C-45BF-9CB9-32C5136DAE99}" type="slidenum">
              <a:rPr lang="en-US" smtClean="0"/>
              <a:t>24</a:t>
            </a:fld>
            <a:endParaRPr lang="en-US"/>
          </a:p>
        </p:txBody>
      </p:sp>
    </p:spTree>
    <p:extLst>
      <p:ext uri="{BB962C8B-B14F-4D97-AF65-F5344CB8AC3E}">
        <p14:creationId xmlns:p14="http://schemas.microsoft.com/office/powerpoint/2010/main" val="707282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ext uri="{D42A27DB-BD31-4B8C-83A1-F6EECF244321}">
                <p14:modId xmlns:p14="http://schemas.microsoft.com/office/powerpoint/2010/main" val="4241816176"/>
              </p:ext>
            </p:extLst>
          </p:nvPr>
        </p:nvGraphicFramePr>
        <p:xfrm>
          <a:off x="812867" y="1949657"/>
          <a:ext cx="10058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9" y="274638"/>
            <a:ext cx="11579384" cy="1143000"/>
          </a:xfrm>
        </p:spPr>
        <p:txBody>
          <a:bodyPr>
            <a:normAutofit/>
          </a:bodyPr>
          <a:lstStyle/>
          <a:p>
            <a:pPr algn="l"/>
            <a:r>
              <a:rPr lang="en-US" sz="2800" dirty="0"/>
              <a:t>More Openings than Qualified: </a:t>
            </a:r>
            <a:r>
              <a:rPr lang="en-US" sz="2800" dirty="0">
                <a:solidFill>
                  <a:srgbClr val="00B050"/>
                </a:solidFill>
              </a:rPr>
              <a:t>Regional</a:t>
            </a:r>
            <a:r>
              <a:rPr lang="en-US" sz="2800" dirty="0"/>
              <a:t> Sub-BA </a:t>
            </a:r>
            <a:r>
              <a:rPr lang="en-US" sz="2800" dirty="0" smtClean="0"/>
              <a:t>Occupations, 3+ Stars</a:t>
            </a:r>
            <a:endParaRPr lang="en-US" sz="2800" dirty="0"/>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sub-BA level, a number of occupations rated 3+ stars do not have enough regional supply to meet employer demand.</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25</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13" name="Rectangle 12"/>
          <p:cNvSpPr/>
          <p:nvPr/>
        </p:nvSpPr>
        <p:spPr>
          <a:xfrm>
            <a:off x="726407" y="5694512"/>
            <a:ext cx="10058400"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3+ star occupations </a:t>
            </a:r>
            <a:r>
              <a:rPr lang="en-US" sz="1100" i="1" dirty="0">
                <a:latin typeface="Helvetica" panose="020B0604020202020204" pitchFamily="34" charset="0"/>
                <a:cs typeface="Helvetica" panose="020B0604020202020204" pitchFamily="34" charset="0"/>
              </a:rPr>
              <a:t>requiring a postsecondary non-degree award, some college, or an Associate’s d</a:t>
            </a:r>
            <a:r>
              <a:rPr lang="en-US" sz="1100" i="1" dirty="0" smtClean="0">
                <a:latin typeface="Helvetica" panose="020B0604020202020204" pitchFamily="34" charset="0"/>
                <a:cs typeface="Helvetica" panose="020B0604020202020204" pitchFamily="34" charset="0"/>
              </a:rPr>
              <a:t>egree. Demand Index 10+ only.</a:t>
            </a:r>
            <a:endParaRPr lang="en-US" sz="1100" i="1" dirty="0">
              <a:latin typeface="Helvetica" panose="020B0604020202020204" pitchFamily="34" charset="0"/>
              <a:cs typeface="Helvetica" panose="020B0604020202020204" pitchFamily="34" charset="0"/>
            </a:endParaRPr>
          </a:p>
        </p:txBody>
      </p:sp>
      <p:grpSp>
        <p:nvGrpSpPr>
          <p:cNvPr id="5" name="Group 4"/>
          <p:cNvGrpSpPr/>
          <p:nvPr/>
        </p:nvGrpSpPr>
        <p:grpSpPr>
          <a:xfrm>
            <a:off x="8866564" y="2085526"/>
            <a:ext cx="1310681" cy="428981"/>
            <a:chOff x="9665968" y="2140061"/>
            <a:chExt cx="1310681" cy="428981"/>
          </a:xfrm>
        </p:grpSpPr>
        <p:grpSp>
          <p:nvGrpSpPr>
            <p:cNvPr id="14" name="Group 13"/>
            <p:cNvGrpSpPr/>
            <p:nvPr/>
          </p:nvGrpSpPr>
          <p:grpSpPr>
            <a:xfrm>
              <a:off x="9665968" y="2140061"/>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665968" y="2353598"/>
              <a:ext cx="964357" cy="215444"/>
              <a:chOff x="9500228" y="2475095"/>
              <a:chExt cx="964357" cy="215444"/>
            </a:xfrm>
          </p:grpSpPr>
          <p:cxnSp>
            <p:nvCxnSpPr>
              <p:cNvPr id="31" name="Straight Arrow Connector 30"/>
              <p:cNvCxnSpPr/>
              <p:nvPr/>
            </p:nvCxnSpPr>
            <p:spPr>
              <a:xfrm flipH="1">
                <a:off x="9500228" y="258078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2" name="TextBox 31"/>
              <p:cNvSpPr txBox="1"/>
              <p:nvPr/>
            </p:nvSpPr>
            <p:spPr>
              <a:xfrm>
                <a:off x="9665968" y="2475095"/>
                <a:ext cx="798617" cy="215444"/>
              </a:xfrm>
              <a:prstGeom prst="rect">
                <a:avLst/>
              </a:prstGeom>
              <a:noFill/>
            </p:spPr>
            <p:txBody>
              <a:bodyPr wrap="none" rtlCol="0">
                <a:spAutoFit/>
              </a:bodyPr>
              <a:lstStyle/>
              <a:p>
                <a:r>
                  <a:rPr lang="en-US" sz="800" dirty="0" smtClean="0"/>
                  <a:t>New to graph</a:t>
                </a:r>
                <a:endParaRPr lang="en-US" sz="800" dirty="0"/>
              </a:p>
            </p:txBody>
          </p:sp>
        </p:grpSp>
      </p:grpSp>
      <p:cxnSp>
        <p:nvCxnSpPr>
          <p:cNvPr id="35" name="Straight Arrow Connector 34"/>
          <p:cNvCxnSpPr/>
          <p:nvPr/>
        </p:nvCxnSpPr>
        <p:spPr>
          <a:xfrm flipH="1">
            <a:off x="7289518" y="372705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27" name="Straight Arrow Connector 26"/>
          <p:cNvCxnSpPr/>
          <p:nvPr/>
        </p:nvCxnSpPr>
        <p:spPr>
          <a:xfrm flipH="1">
            <a:off x="5215806" y="223767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aphicFrame>
        <p:nvGraphicFramePr>
          <p:cNvPr id="39" name="Table 38"/>
          <p:cNvGraphicFramePr>
            <a:graphicFrameLocks noGrp="1"/>
          </p:cNvGraphicFramePr>
          <p:nvPr>
            <p:extLst>
              <p:ext uri="{D42A27DB-BD31-4B8C-83A1-F6EECF244321}">
                <p14:modId xmlns:p14="http://schemas.microsoft.com/office/powerpoint/2010/main" val="432606044"/>
              </p:ext>
            </p:extLst>
          </p:nvPr>
        </p:nvGraphicFramePr>
        <p:xfrm>
          <a:off x="10177245" y="3050063"/>
          <a:ext cx="1658308" cy="1389182"/>
        </p:xfrm>
        <a:graphic>
          <a:graphicData uri="http://schemas.openxmlformats.org/drawingml/2006/table">
            <a:tbl>
              <a:tblPr firstRow="1" bandRow="1">
                <a:tableStyleId>{46F890A9-2807-4EBB-B81D-B2AA78EC7F39}</a:tableStyleId>
              </a:tblPr>
              <a:tblGrid>
                <a:gridCol w="1658308">
                  <a:extLst>
                    <a:ext uri="{9D8B030D-6E8A-4147-A177-3AD203B41FA5}">
                      <a16:colId xmlns:a16="http://schemas.microsoft.com/office/drawing/2014/main" val="2147260863"/>
                    </a:ext>
                  </a:extLst>
                </a:gridCol>
              </a:tblGrid>
              <a:tr h="159160">
                <a:tc>
                  <a:txBody>
                    <a:bodyPr/>
                    <a:lstStyle/>
                    <a:p>
                      <a:pPr algn="ctr" fontAlgn="b"/>
                      <a:r>
                        <a:rPr lang="en-US" sz="800" i="1" u="none" strike="noStrike" dirty="0" smtClean="0">
                          <a:effectLst/>
                          <a:latin typeface="+mn-lt"/>
                        </a:rPr>
                        <a:t>Previously Highlighted</a:t>
                      </a:r>
                      <a:endParaRPr lang="en-US" sz="800" b="1" i="1" u="none" strike="noStrike" dirty="0">
                        <a:solidFill>
                          <a:srgbClr val="FFFFFF"/>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83705850"/>
                  </a:ext>
                </a:extLst>
              </a:tr>
              <a:tr h="241871">
                <a:tc>
                  <a:txBody>
                    <a:bodyPr/>
                    <a:lstStyle/>
                    <a:p>
                      <a:pPr algn="ctr" fontAlgn="b"/>
                      <a:r>
                        <a:rPr lang="en-US" sz="800" b="0" i="0" u="none" strike="noStrike" dirty="0">
                          <a:solidFill>
                            <a:schemeClr val="bg2">
                              <a:lumMod val="25000"/>
                            </a:schemeClr>
                          </a:solidFill>
                          <a:effectLst/>
                          <a:latin typeface="+mn-lt"/>
                        </a:rPr>
                        <a:t>Electrical and Electronic Engineering Technicians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07926413"/>
                  </a:ext>
                </a:extLst>
              </a:tr>
              <a:tr h="241871">
                <a:tc>
                  <a:txBody>
                    <a:bodyPr/>
                    <a:lstStyle/>
                    <a:p>
                      <a:pPr algn="ctr" fontAlgn="b"/>
                      <a:r>
                        <a:rPr lang="en-US" sz="800" b="0" i="0" u="none" strike="noStrike" dirty="0">
                          <a:solidFill>
                            <a:schemeClr val="bg2">
                              <a:lumMod val="25000"/>
                            </a:schemeClr>
                          </a:solidFill>
                          <a:effectLst/>
                          <a:latin typeface="+mn-lt"/>
                        </a:rPr>
                        <a:t>Firefighters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6883308"/>
                  </a:ext>
                </a:extLst>
              </a:tr>
              <a:tr h="241871">
                <a:tc>
                  <a:txBody>
                    <a:bodyPr/>
                    <a:lstStyle/>
                    <a:p>
                      <a:pPr algn="ctr" fontAlgn="b"/>
                      <a:r>
                        <a:rPr lang="en-US" sz="800" b="0" i="0" u="none" strike="noStrike" dirty="0">
                          <a:solidFill>
                            <a:schemeClr val="bg2">
                              <a:lumMod val="25000"/>
                            </a:schemeClr>
                          </a:solidFill>
                          <a:effectLst/>
                          <a:latin typeface="+mn-lt"/>
                        </a:rPr>
                        <a:t>Nursing Assistants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13867229"/>
                  </a:ext>
                </a:extLst>
              </a:tr>
              <a:tr h="239550">
                <a:tc>
                  <a:txBody>
                    <a:bodyPr/>
                    <a:lstStyle/>
                    <a:p>
                      <a:pPr algn="ctr" fontAlgn="b"/>
                      <a:r>
                        <a:rPr lang="en-US" sz="800" b="0" i="0" u="none" strike="noStrike" dirty="0">
                          <a:solidFill>
                            <a:schemeClr val="bg2">
                              <a:lumMod val="25000"/>
                            </a:schemeClr>
                          </a:solidFill>
                          <a:effectLst/>
                          <a:latin typeface="+mn-lt"/>
                        </a:rPr>
                        <a:t>Preschool Teachers, Except Special Education</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3669424"/>
                  </a:ext>
                </a:extLst>
              </a:tr>
              <a:tr h="239550">
                <a:tc>
                  <a:txBody>
                    <a:bodyPr/>
                    <a:lstStyle/>
                    <a:p>
                      <a:pPr algn="ctr" fontAlgn="b"/>
                      <a:r>
                        <a:rPr lang="en-US" sz="800" b="0" i="0" u="none" strike="noStrike" dirty="0">
                          <a:solidFill>
                            <a:schemeClr val="bg2">
                              <a:lumMod val="25000"/>
                            </a:schemeClr>
                          </a:solidFill>
                          <a:effectLst/>
                          <a:latin typeface="+mn-lt"/>
                        </a:rPr>
                        <a:t>Teacher Assistants</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9817694"/>
                  </a:ext>
                </a:extLst>
              </a:tr>
            </a:tbl>
          </a:graphicData>
        </a:graphic>
      </p:graphicFrame>
    </p:spTree>
    <p:extLst>
      <p:ext uri="{BB962C8B-B14F-4D97-AF65-F5344CB8AC3E}">
        <p14:creationId xmlns:p14="http://schemas.microsoft.com/office/powerpoint/2010/main" val="2388134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nvPr>
        </p:nvGraphicFramePr>
        <p:xfrm>
          <a:off x="1034751" y="1967845"/>
          <a:ext cx="10058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9" y="274638"/>
            <a:ext cx="11579384" cy="1143000"/>
          </a:xfrm>
        </p:spPr>
        <p:txBody>
          <a:bodyPr>
            <a:normAutofit/>
          </a:bodyPr>
          <a:lstStyle/>
          <a:p>
            <a:r>
              <a:rPr lang="en-US" sz="2800" dirty="0">
                <a:solidFill>
                  <a:schemeClr val="accent1"/>
                </a:solidFill>
              </a:rPr>
              <a:t>State</a:t>
            </a:r>
            <a:r>
              <a:rPr lang="en-US" sz="2800" dirty="0"/>
              <a:t> Supply Gap Overview: </a:t>
            </a:r>
            <a:r>
              <a:rPr lang="en-US" sz="2800" dirty="0" smtClean="0"/>
              <a:t>BA+ </a:t>
            </a:r>
            <a:r>
              <a:rPr lang="en-US" sz="2800" dirty="0"/>
              <a:t>Clusters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The Computer and Mathematical, Architecture and Engineering, and Legal occupation clusters average </a:t>
            </a:r>
            <a:r>
              <a:rPr lang="en-US" sz="1300" dirty="0">
                <a:latin typeface="Helvetica" panose="020B0604020202020204" pitchFamily="34" charset="0"/>
                <a:cs typeface="Helvetica" panose="020B0604020202020204" pitchFamily="34" charset="0"/>
              </a:rPr>
              <a:t>the lowest ratios of qualified individuals per opening at the </a:t>
            </a:r>
            <a:r>
              <a:rPr lang="en-US" sz="1300" dirty="0" smtClean="0">
                <a:latin typeface="Helvetica" panose="020B0604020202020204" pitchFamily="34" charset="0"/>
                <a:cs typeface="Helvetica" panose="020B0604020202020204" pitchFamily="34" charset="0"/>
              </a:rPr>
              <a:t>BA+ </a:t>
            </a:r>
            <a:r>
              <a:rPr lang="en-US" sz="1300" dirty="0">
                <a:latin typeface="Helvetica" panose="020B0604020202020204" pitchFamily="34" charset="0"/>
                <a:cs typeface="Helvetica" panose="020B0604020202020204" pitchFamily="34" charset="0"/>
              </a:rPr>
              <a:t>level.</a:t>
            </a:r>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9" name="Rectangle 8"/>
          <p:cNvSpPr/>
          <p:nvPr/>
        </p:nvSpPr>
        <p:spPr>
          <a:xfrm>
            <a:off x="1034751" y="5759706"/>
            <a:ext cx="10058400" cy="430887"/>
          </a:xfrm>
          <a:prstGeom prst="rect">
            <a:avLst/>
          </a:prstGeom>
        </p:spPr>
        <p:txBody>
          <a:bodyPr wrap="square">
            <a:spAutoFit/>
          </a:bodyPr>
          <a:lstStyle/>
          <a:p>
            <a:r>
              <a:rPr lang="en-US" sz="1100" i="1" dirty="0">
                <a:latin typeface="Helvetica" panose="020B0604020202020204" pitchFamily="34" charset="0"/>
                <a:cs typeface="Helvetica" panose="020B0604020202020204" pitchFamily="34" charset="0"/>
              </a:rPr>
              <a:t>Occupations requiring a </a:t>
            </a:r>
            <a:r>
              <a:rPr lang="en-US" sz="1100" i="1" dirty="0" smtClean="0">
                <a:latin typeface="Helvetica" panose="020B0604020202020204" pitchFamily="34" charset="0"/>
                <a:cs typeface="Helvetica" panose="020B0604020202020204" pitchFamily="34" charset="0"/>
              </a:rPr>
              <a:t>Bachelor’s degree or higher, </a:t>
            </a:r>
            <a:r>
              <a:rPr lang="en-US" sz="1100" i="1" dirty="0">
                <a:latin typeface="Helvetica" panose="020B0604020202020204" pitchFamily="34" charset="0"/>
                <a:cs typeface="Helvetica" panose="020B0604020202020204" pitchFamily="34" charset="0"/>
              </a:rPr>
              <a:t>grouped by 2-digit SOC </a:t>
            </a:r>
            <a:r>
              <a:rPr lang="en-US" sz="1100" i="1" dirty="0" smtClean="0">
                <a:latin typeface="Helvetica" panose="020B0604020202020204" pitchFamily="34" charset="0"/>
                <a:cs typeface="Helvetica" panose="020B0604020202020204" pitchFamily="34" charset="0"/>
              </a:rPr>
              <a:t>code. Occupation demand Index 100+. </a:t>
            </a:r>
          </a:p>
          <a:p>
            <a:r>
              <a:rPr lang="en-US" sz="1100" i="1" dirty="0" smtClean="0">
                <a:latin typeface="Helvetica" panose="020B0604020202020204" pitchFamily="34" charset="0"/>
                <a:cs typeface="Helvetica" panose="020B0604020202020204" pitchFamily="34" charset="0"/>
              </a:rPr>
              <a:t>(Star rankings not available at the 2-digit SOC level.)</a:t>
            </a:r>
            <a:endParaRPr lang="en-US" sz="1100" i="1"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26</a:t>
            </a:fld>
            <a:endParaRPr lang="en-US"/>
          </a:p>
        </p:txBody>
      </p:sp>
      <p:grpSp>
        <p:nvGrpSpPr>
          <p:cNvPr id="17" name="Group 16"/>
          <p:cNvGrpSpPr/>
          <p:nvPr/>
        </p:nvGrpSpPr>
        <p:grpSpPr>
          <a:xfrm>
            <a:off x="9654515" y="2608939"/>
            <a:ext cx="1253793" cy="215444"/>
            <a:chOff x="9654515" y="2608939"/>
            <a:chExt cx="1253793" cy="215444"/>
          </a:xfrm>
        </p:grpSpPr>
        <p:sp>
          <p:nvSpPr>
            <p:cNvPr id="10" name="TextBox 9"/>
            <p:cNvSpPr txBox="1"/>
            <p:nvPr/>
          </p:nvSpPr>
          <p:spPr>
            <a:xfrm>
              <a:off x="9712147" y="2608939"/>
              <a:ext cx="1196161"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Over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&gt;1</a:t>
              </a:r>
              <a:endParaRPr lang="en-US" sz="800" dirty="0">
                <a:latin typeface="Helvetica" panose="020B0604020202020204" pitchFamily="34" charset="0"/>
                <a:cs typeface="Helvetica" panose="020B0604020202020204" pitchFamily="34" charset="0"/>
              </a:endParaRPr>
            </a:p>
          </p:txBody>
        </p:sp>
        <p:sp>
          <p:nvSpPr>
            <p:cNvPr id="6" name="Rectangle 5"/>
            <p:cNvSpPr/>
            <p:nvPr/>
          </p:nvSpPr>
          <p:spPr>
            <a:xfrm>
              <a:off x="9654515" y="2670941"/>
              <a:ext cx="91440" cy="914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grpSp>
        <p:nvGrpSpPr>
          <p:cNvPr id="19" name="Group 18"/>
          <p:cNvGrpSpPr/>
          <p:nvPr/>
        </p:nvGrpSpPr>
        <p:grpSpPr>
          <a:xfrm>
            <a:off x="9655335" y="2474678"/>
            <a:ext cx="1310681" cy="215444"/>
            <a:chOff x="9655335" y="2474678"/>
            <a:chExt cx="1310681" cy="215444"/>
          </a:xfrm>
        </p:grpSpPr>
        <p:sp>
          <p:nvSpPr>
            <p:cNvPr id="14" name="TextBox 13"/>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8" name="Rectangle 17"/>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9251049" y="2924586"/>
            <a:ext cx="1894098" cy="377649"/>
            <a:chOff x="9251049" y="2924586"/>
            <a:chExt cx="1894098" cy="377649"/>
          </a:xfrm>
        </p:grpSpPr>
        <p:grpSp>
          <p:nvGrpSpPr>
            <p:cNvPr id="23" name="Group 22"/>
            <p:cNvGrpSpPr/>
            <p:nvPr/>
          </p:nvGrpSpPr>
          <p:grpSpPr>
            <a:xfrm>
              <a:off x="9251049" y="2924586"/>
              <a:ext cx="1836390" cy="215444"/>
              <a:chOff x="9251049" y="2924586"/>
              <a:chExt cx="1836390" cy="215444"/>
            </a:xfrm>
          </p:grpSpPr>
          <p:cxnSp>
            <p:nvCxnSpPr>
              <p:cNvPr id="8" name="Straight Arrow Connector 7"/>
              <p:cNvCxnSpPr/>
              <p:nvPr/>
            </p:nvCxnSpPr>
            <p:spPr>
              <a:xfrm flipH="1">
                <a:off x="9251049" y="30302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22" name="TextBox 21"/>
              <p:cNvSpPr txBox="1"/>
              <p:nvPr/>
            </p:nvSpPr>
            <p:spPr>
              <a:xfrm>
                <a:off x="9416789" y="2924586"/>
                <a:ext cx="1670650" cy="215444"/>
              </a:xfrm>
              <a:prstGeom prst="rect">
                <a:avLst/>
              </a:prstGeom>
              <a:noFill/>
            </p:spPr>
            <p:txBody>
              <a:bodyPr wrap="none" rtlCol="0">
                <a:spAutoFit/>
              </a:bodyPr>
              <a:lstStyle/>
              <a:p>
                <a:r>
                  <a:rPr lang="en-US" sz="800" dirty="0" smtClean="0"/>
                  <a:t>Previously Over Supply, Ratio&gt;1</a:t>
                </a:r>
                <a:endParaRPr lang="en-US" sz="800" dirty="0"/>
              </a:p>
            </p:txBody>
          </p:sp>
        </p:grpSp>
        <p:grpSp>
          <p:nvGrpSpPr>
            <p:cNvPr id="25" name="Group 24"/>
            <p:cNvGrpSpPr/>
            <p:nvPr/>
          </p:nvGrpSpPr>
          <p:grpSpPr>
            <a:xfrm>
              <a:off x="9251049" y="3086791"/>
              <a:ext cx="1894098" cy="215444"/>
              <a:chOff x="9251049" y="3086791"/>
              <a:chExt cx="1894098" cy="215444"/>
            </a:xfrm>
          </p:grpSpPr>
          <p:cxnSp>
            <p:nvCxnSpPr>
              <p:cNvPr id="15" name="Straight Arrow Connector 14"/>
              <p:cNvCxnSpPr/>
              <p:nvPr/>
            </p:nvCxnSpPr>
            <p:spPr>
              <a:xfrm>
                <a:off x="9251049" y="3193730"/>
                <a:ext cx="182880"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16789" y="3086791"/>
                <a:ext cx="1728358" cy="215444"/>
              </a:xfrm>
              <a:prstGeom prst="rect">
                <a:avLst/>
              </a:prstGeom>
              <a:noFill/>
            </p:spPr>
            <p:txBody>
              <a:bodyPr wrap="none" rtlCol="0">
                <a:spAutoFit/>
              </a:bodyPr>
              <a:lstStyle/>
              <a:p>
                <a:r>
                  <a:rPr lang="en-US" sz="800" dirty="0" smtClean="0"/>
                  <a:t>Previously Under Supply, Ratio&lt;1</a:t>
                </a:r>
                <a:endParaRPr lang="en-US" sz="800" dirty="0"/>
              </a:p>
            </p:txBody>
          </p:sp>
        </p:grpSp>
      </p:grpSp>
      <p:cxnSp>
        <p:nvCxnSpPr>
          <p:cNvPr id="30" name="Straight Arrow Connector 29"/>
          <p:cNvCxnSpPr/>
          <p:nvPr/>
        </p:nvCxnSpPr>
        <p:spPr>
          <a:xfrm flipH="1">
            <a:off x="6686628" y="359831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135111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9" y="274638"/>
            <a:ext cx="11579384" cy="1143000"/>
          </a:xfrm>
        </p:spPr>
        <p:txBody>
          <a:bodyPr>
            <a:normAutofit/>
          </a:bodyPr>
          <a:lstStyle/>
          <a:p>
            <a:r>
              <a:rPr lang="en-US" sz="2800" dirty="0"/>
              <a:t>More Openings than Qualified: </a:t>
            </a:r>
            <a:r>
              <a:rPr lang="en-US" sz="2800" dirty="0">
                <a:solidFill>
                  <a:schemeClr val="accent1"/>
                </a:solidFill>
              </a:rPr>
              <a:t>State </a:t>
            </a:r>
            <a:r>
              <a:rPr lang="en-US" sz="2800" dirty="0" smtClean="0"/>
              <a:t>BA+ </a:t>
            </a:r>
            <a:r>
              <a:rPr lang="en-US" sz="2800" dirty="0"/>
              <a:t>Occupations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BA+ level, there are a number of 4- and 5-star occupations for which demand exceeds the supply of qualified individuals statewide. </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27</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13" name="Rectangle 12"/>
          <p:cNvSpPr/>
          <p:nvPr/>
        </p:nvSpPr>
        <p:spPr>
          <a:xfrm>
            <a:off x="1034751" y="5983841"/>
            <a:ext cx="10058400" cy="430887"/>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4- and 5-star occupations </a:t>
            </a:r>
            <a:r>
              <a:rPr lang="en-US" sz="1100" i="1" dirty="0">
                <a:latin typeface="Helvetica" panose="020B0604020202020204" pitchFamily="34" charset="0"/>
                <a:cs typeface="Helvetica" panose="020B0604020202020204" pitchFamily="34" charset="0"/>
              </a:rPr>
              <a:t>requiring a </a:t>
            </a:r>
            <a:r>
              <a:rPr lang="en-US" sz="1100" i="1" dirty="0" smtClean="0">
                <a:latin typeface="Helvetica" panose="020B0604020202020204" pitchFamily="34" charset="0"/>
                <a:cs typeface="Helvetica" panose="020B0604020202020204" pitchFamily="34" charset="0"/>
              </a:rPr>
              <a:t>Bachelor’s degree or higher. Demand Index 100+ only. </a:t>
            </a:r>
          </a:p>
          <a:p>
            <a:r>
              <a:rPr lang="en-US" sz="1100" i="1" dirty="0" smtClean="0">
                <a:latin typeface="Helvetica" panose="020B0604020202020204" pitchFamily="34" charset="0"/>
                <a:cs typeface="Helvetica" panose="020B0604020202020204" pitchFamily="34" charset="0"/>
              </a:rPr>
              <a:t>Occupations new to the graph may have previously had a supply gap ratio&gt;1, a star ranking &lt;4, or demand index &lt;100.</a:t>
            </a:r>
            <a:endParaRPr lang="en-US" sz="1100" i="1" dirty="0">
              <a:latin typeface="Helvetica" panose="020B0604020202020204" pitchFamily="34" charset="0"/>
              <a:cs typeface="Helvetica" panose="020B0604020202020204" pitchFamily="34" charset="0"/>
            </a:endParaRPr>
          </a:p>
        </p:txBody>
      </p:sp>
      <p:grpSp>
        <p:nvGrpSpPr>
          <p:cNvPr id="3" name="Group 2"/>
          <p:cNvGrpSpPr/>
          <p:nvPr/>
        </p:nvGrpSpPr>
        <p:grpSpPr>
          <a:xfrm>
            <a:off x="1034751" y="1580891"/>
            <a:ext cx="10058400" cy="4389120"/>
            <a:chOff x="1034751" y="1634056"/>
            <a:chExt cx="10058400" cy="4389120"/>
          </a:xfrm>
        </p:grpSpPr>
        <p:graphicFrame>
          <p:nvGraphicFramePr>
            <p:cNvPr id="19" name="Chart 18"/>
            <p:cNvGraphicFramePr>
              <a:graphicFrameLocks/>
            </p:cNvGraphicFramePr>
            <p:nvPr>
              <p:extLst/>
            </p:nvPr>
          </p:nvGraphicFramePr>
          <p:xfrm>
            <a:off x="1034751" y="1634056"/>
            <a:ext cx="10058400" cy="438912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9603339" y="1750812"/>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9513165" y="1902162"/>
              <a:ext cx="964357" cy="215444"/>
              <a:chOff x="9251049" y="2924586"/>
              <a:chExt cx="964357" cy="215444"/>
            </a:xfrm>
          </p:grpSpPr>
          <p:cxnSp>
            <p:nvCxnSpPr>
              <p:cNvPr id="30" name="Straight Arrow Connector 29"/>
              <p:cNvCxnSpPr/>
              <p:nvPr/>
            </p:nvCxnSpPr>
            <p:spPr>
              <a:xfrm flipH="1">
                <a:off x="9251049" y="30302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1" name="TextBox 30"/>
              <p:cNvSpPr txBox="1"/>
              <p:nvPr/>
            </p:nvSpPr>
            <p:spPr>
              <a:xfrm>
                <a:off x="9416789" y="2924586"/>
                <a:ext cx="798617" cy="215444"/>
              </a:xfrm>
              <a:prstGeom prst="rect">
                <a:avLst/>
              </a:prstGeom>
              <a:noFill/>
            </p:spPr>
            <p:txBody>
              <a:bodyPr wrap="none" rtlCol="0">
                <a:spAutoFit/>
              </a:bodyPr>
              <a:lstStyle/>
              <a:p>
                <a:r>
                  <a:rPr lang="en-US" sz="800" dirty="0" smtClean="0"/>
                  <a:t>New to graph</a:t>
                </a:r>
                <a:endParaRPr lang="en-US" sz="800" dirty="0"/>
              </a:p>
            </p:txBody>
          </p:sp>
        </p:grpSp>
        <p:cxnSp>
          <p:nvCxnSpPr>
            <p:cNvPr id="33" name="Straight Arrow Connector 32"/>
            <p:cNvCxnSpPr/>
            <p:nvPr/>
          </p:nvCxnSpPr>
          <p:spPr>
            <a:xfrm flipH="1">
              <a:off x="6398403" y="184880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6764857" y="259662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7135593" y="319205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7199389" y="334091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flipH="1">
              <a:off x="7249753" y="34897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8" name="Straight Arrow Connector 37"/>
            <p:cNvCxnSpPr/>
            <p:nvPr/>
          </p:nvCxnSpPr>
          <p:spPr>
            <a:xfrm flipH="1">
              <a:off x="7531145" y="36421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9" name="Straight Arrow Connector 38"/>
            <p:cNvCxnSpPr/>
            <p:nvPr/>
          </p:nvCxnSpPr>
          <p:spPr>
            <a:xfrm flipH="1">
              <a:off x="8546180" y="4526812"/>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0" name="Straight Arrow Connector 39"/>
            <p:cNvCxnSpPr/>
            <p:nvPr/>
          </p:nvCxnSpPr>
          <p:spPr>
            <a:xfrm flipH="1">
              <a:off x="10036885" y="52746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1" name="Straight Arrow Connector 40"/>
            <p:cNvCxnSpPr/>
            <p:nvPr/>
          </p:nvCxnSpPr>
          <p:spPr>
            <a:xfrm flipH="1">
              <a:off x="10242450" y="54270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2809171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III: Workforce Supply Analysis</a:t>
            </a:r>
            <a:endParaRPr lang="en-US" sz="5400" dirty="0"/>
          </a:p>
        </p:txBody>
      </p:sp>
      <p:sp>
        <p:nvSpPr>
          <p:cNvPr id="3" name="Content Placeholder 2"/>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How many qualified individuals do we potentially have available to fill a relevant job opening?</a:t>
            </a:r>
          </a:p>
          <a:p>
            <a:pPr marL="514350" indent="-514350">
              <a:buAutoNum type="alphaUcPeriod"/>
            </a:pP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28</a:t>
            </a:fld>
            <a:endParaRPr lang="en-US" dirty="0"/>
          </a:p>
        </p:txBody>
      </p:sp>
    </p:spTree>
    <p:extLst>
      <p:ext uri="{BB962C8B-B14F-4D97-AF65-F5344CB8AC3E}">
        <p14:creationId xmlns:p14="http://schemas.microsoft.com/office/powerpoint/2010/main" val="4021916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III. A:	Apprenticeships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29</a:t>
            </a:fld>
            <a:endParaRPr lang="en-US" dirty="0"/>
          </a:p>
        </p:txBody>
      </p:sp>
    </p:spTree>
    <p:extLst>
      <p:ext uri="{BB962C8B-B14F-4D97-AF65-F5344CB8AC3E}">
        <p14:creationId xmlns:p14="http://schemas.microsoft.com/office/powerpoint/2010/main" val="528888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Table of Contents</a:t>
            </a:r>
            <a:endParaRPr lang="en-US" sz="3200" dirty="0">
              <a:latin typeface="Helvetica" panose="020B0604020202020204" pitchFamily="34" charset="0"/>
              <a:cs typeface="Helvetica" panose="020B0604020202020204" pitchFamily="34" charset="0"/>
            </a:endParaRPr>
          </a:p>
        </p:txBody>
      </p:sp>
      <p:sp>
        <p:nvSpPr>
          <p:cNvPr id="5" name="Content Placeholder 2"/>
          <p:cNvSpPr>
            <a:spLocks noGrp="1"/>
          </p:cNvSpPr>
          <p:nvPr>
            <p:ph idx="1"/>
          </p:nvPr>
        </p:nvSpPr>
        <p:spPr>
          <a:xfrm>
            <a:off x="838200" y="1825625"/>
            <a:ext cx="10515600" cy="4351338"/>
          </a:xfrm>
        </p:spPr>
        <p:txBody>
          <a:bodyPr>
            <a:normAutofit fontScale="92500" lnSpcReduction="20000"/>
          </a:bodyPr>
          <a:lstStyle/>
          <a:p>
            <a:pPr marL="914400" lvl="2" indent="0">
              <a:lnSpc>
                <a:spcPct val="100000"/>
              </a:lnSpc>
              <a:spcBef>
                <a:spcPts val="0"/>
              </a:spcBef>
              <a:buNone/>
            </a:pPr>
            <a:endParaRPr lang="en-US" sz="1700" dirty="0">
              <a:solidFill>
                <a:prstClr val="black"/>
              </a:solidFill>
            </a:endParaRPr>
          </a:p>
          <a:p>
            <a:pPr marL="0" lvl="0" indent="0">
              <a:lnSpc>
                <a:spcPct val="100000"/>
              </a:lnSpc>
              <a:spcBef>
                <a:spcPts val="0"/>
              </a:spcBef>
              <a:buNone/>
            </a:pPr>
            <a:r>
              <a:rPr lang="en-US" sz="1600" dirty="0">
                <a:solidFill>
                  <a:prstClr val="black"/>
                </a:solidFill>
              </a:rPr>
              <a:t>Part </a:t>
            </a:r>
            <a:r>
              <a:rPr lang="en-US" sz="1600" dirty="0" smtClean="0">
                <a:solidFill>
                  <a:prstClr val="black"/>
                </a:solidFill>
              </a:rPr>
              <a:t>I</a:t>
            </a:r>
            <a:r>
              <a:rPr lang="en-US" sz="1600" dirty="0">
                <a:solidFill>
                  <a:prstClr val="black"/>
                </a:solidFill>
              </a:rPr>
              <a:t>. </a:t>
            </a:r>
            <a:r>
              <a:rPr lang="en-US" sz="1600" b="1" dirty="0">
                <a:solidFill>
                  <a:prstClr val="black"/>
                </a:solidFill>
              </a:rPr>
              <a:t>Regional Industry Overview and </a:t>
            </a:r>
            <a:r>
              <a:rPr lang="en-US" sz="1600" b="1" dirty="0" smtClean="0">
                <a:solidFill>
                  <a:prstClr val="black"/>
                </a:solidFill>
              </a:rPr>
              <a:t>Profiles</a:t>
            </a:r>
            <a:endParaRPr lang="en-US" sz="1600" b="1" dirty="0">
              <a:solidFill>
                <a:prstClr val="black"/>
              </a:solidFill>
            </a:endParaRP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Sector Makeup </a:t>
            </a:r>
            <a:r>
              <a:rPr lang="en-US" sz="1400" dirty="0">
                <a:solidFill>
                  <a:prstClr val="black"/>
                </a:solidFill>
              </a:rPr>
              <a:t>by </a:t>
            </a:r>
            <a:r>
              <a:rPr lang="en-US" sz="1400" dirty="0" smtClean="0">
                <a:solidFill>
                  <a:prstClr val="black"/>
                </a:solidFill>
              </a:rPr>
              <a:t>Employment </a:t>
            </a:r>
            <a:r>
              <a:rPr lang="en-US" sz="1400" dirty="0">
                <a:solidFill>
                  <a:prstClr val="black"/>
                </a:solidFill>
              </a:rPr>
              <a:t>and </a:t>
            </a:r>
            <a:r>
              <a:rPr lang="en-US" sz="1400" dirty="0" smtClean="0">
                <a:solidFill>
                  <a:prstClr val="black"/>
                </a:solidFill>
              </a:rPr>
              <a:t>Wages</a:t>
            </a:r>
            <a:endParaRPr lang="en-US" sz="1400" dirty="0">
              <a:solidFill>
                <a:prstClr val="black"/>
              </a:solidFill>
            </a:endParaRPr>
          </a:p>
          <a:p>
            <a:pPr marL="457200" lvl="1" indent="0">
              <a:lnSpc>
                <a:spcPct val="100000"/>
              </a:lnSpc>
              <a:spcBef>
                <a:spcPts val="0"/>
              </a:spcBef>
              <a:buNone/>
            </a:pPr>
            <a:r>
              <a:rPr lang="en-US" sz="1400" dirty="0">
                <a:solidFill>
                  <a:prstClr val="black"/>
                </a:solidFill>
              </a:rPr>
              <a:t>B: </a:t>
            </a:r>
            <a:r>
              <a:rPr lang="en-US" sz="1400" dirty="0" smtClean="0">
                <a:solidFill>
                  <a:prstClr val="black"/>
                </a:solidFill>
              </a:rPr>
              <a:t>Priority </a:t>
            </a:r>
            <a:r>
              <a:rPr lang="en-US" sz="1400" dirty="0">
                <a:solidFill>
                  <a:prstClr val="black"/>
                </a:solidFill>
              </a:rPr>
              <a:t>Industry </a:t>
            </a:r>
            <a:r>
              <a:rPr lang="en-US" sz="1400" dirty="0" smtClean="0">
                <a:solidFill>
                  <a:prstClr val="black"/>
                </a:solidFill>
              </a:rPr>
              <a:t>Profiles</a:t>
            </a:r>
          </a:p>
          <a:p>
            <a:pPr marL="1257300" lvl="2" indent="-342900">
              <a:lnSpc>
                <a:spcPct val="100000"/>
              </a:lnSpc>
              <a:spcBef>
                <a:spcPts val="0"/>
              </a:spcBef>
              <a:buFont typeface="+mj-lt"/>
              <a:buAutoNum type="romanLcPeriod"/>
            </a:pPr>
            <a:r>
              <a:rPr lang="en-US" sz="1100" dirty="0">
                <a:solidFill>
                  <a:prstClr val="black"/>
                </a:solidFill>
              </a:rPr>
              <a:t>Groups and Employers</a:t>
            </a:r>
          </a:p>
          <a:p>
            <a:pPr marL="1257300" lvl="2" indent="-342900">
              <a:lnSpc>
                <a:spcPct val="100000"/>
              </a:lnSpc>
              <a:spcBef>
                <a:spcPts val="0"/>
              </a:spcBef>
              <a:buFont typeface="+mj-lt"/>
              <a:buAutoNum type="romanLcPeriod"/>
            </a:pPr>
            <a:r>
              <a:rPr lang="en-US" sz="1100" dirty="0">
                <a:solidFill>
                  <a:prstClr val="black"/>
                </a:solidFill>
              </a:rPr>
              <a:t>Employment by Educational </a:t>
            </a:r>
            <a:r>
              <a:rPr lang="en-US" sz="1100" dirty="0" smtClean="0">
                <a:solidFill>
                  <a:prstClr val="black"/>
                </a:solidFill>
              </a:rPr>
              <a:t>Attainment</a:t>
            </a:r>
          </a:p>
          <a:p>
            <a:pPr marL="1257300" lvl="2" indent="-342900">
              <a:lnSpc>
                <a:spcPct val="100000"/>
              </a:lnSpc>
              <a:spcBef>
                <a:spcPts val="0"/>
              </a:spcBef>
              <a:buFont typeface="+mj-lt"/>
              <a:buAutoNum type="romanLcPeriod"/>
            </a:pPr>
            <a:r>
              <a:rPr lang="en-US" sz="1100" dirty="0" smtClean="0">
                <a:solidFill>
                  <a:prstClr val="black"/>
                </a:solidFill>
              </a:rPr>
              <a:t>Occupations</a:t>
            </a:r>
          </a:p>
          <a:p>
            <a:pPr marL="914400" lvl="2" indent="0">
              <a:lnSpc>
                <a:spcPct val="100000"/>
              </a:lnSpc>
              <a:spcBef>
                <a:spcPts val="0"/>
              </a:spcBef>
              <a:buNone/>
            </a:pPr>
            <a:endParaRPr lang="en-US" sz="1700" dirty="0">
              <a:solidFill>
                <a:prstClr val="black"/>
              </a:solidFill>
            </a:endParaRPr>
          </a:p>
          <a:p>
            <a:pPr marL="0" lvl="0" indent="0">
              <a:lnSpc>
                <a:spcPct val="100000"/>
              </a:lnSpc>
              <a:spcBef>
                <a:spcPts val="0"/>
              </a:spcBef>
              <a:buNone/>
            </a:pPr>
            <a:r>
              <a:rPr lang="en-US" sz="1600" dirty="0">
                <a:solidFill>
                  <a:prstClr val="black"/>
                </a:solidFill>
              </a:rPr>
              <a:t>Part </a:t>
            </a:r>
            <a:r>
              <a:rPr lang="en-US" sz="1600" dirty="0" smtClean="0">
                <a:solidFill>
                  <a:prstClr val="black"/>
                </a:solidFill>
              </a:rPr>
              <a:t>II: </a:t>
            </a:r>
            <a:r>
              <a:rPr lang="en-US" sz="1600" b="1" dirty="0">
                <a:solidFill>
                  <a:prstClr val="black"/>
                </a:solidFill>
              </a:rPr>
              <a:t>Supply Gap </a:t>
            </a:r>
            <a:r>
              <a:rPr lang="en-US" sz="1600" b="1" dirty="0" smtClean="0">
                <a:solidFill>
                  <a:prstClr val="black"/>
                </a:solidFill>
              </a:rPr>
              <a:t>Analysis</a:t>
            </a:r>
          </a:p>
          <a:p>
            <a:pPr marL="1257300" lvl="2" indent="-342900">
              <a:lnSpc>
                <a:spcPct val="100000"/>
              </a:lnSpc>
              <a:spcBef>
                <a:spcPts val="0"/>
              </a:spcBef>
              <a:buFont typeface="+mj-lt"/>
              <a:buAutoNum type="romanLcPeriod"/>
            </a:pPr>
            <a:r>
              <a:rPr lang="en-US" sz="1200" dirty="0" smtClean="0">
                <a:solidFill>
                  <a:prstClr val="black"/>
                </a:solidFill>
              </a:rPr>
              <a:t>Regional Sub-BA Occupations</a:t>
            </a:r>
            <a:endParaRPr lang="en-US" sz="1200" dirty="0">
              <a:solidFill>
                <a:prstClr val="black"/>
              </a:solidFill>
            </a:endParaRPr>
          </a:p>
          <a:p>
            <a:pPr marL="1257300" lvl="2" indent="-342900">
              <a:lnSpc>
                <a:spcPct val="100000"/>
              </a:lnSpc>
              <a:spcBef>
                <a:spcPts val="0"/>
              </a:spcBef>
              <a:buFont typeface="+mj-lt"/>
              <a:buAutoNum type="romanLcPeriod"/>
            </a:pPr>
            <a:r>
              <a:rPr lang="en-US" sz="1200" dirty="0" smtClean="0">
                <a:solidFill>
                  <a:prstClr val="black"/>
                </a:solidFill>
              </a:rPr>
              <a:t>State BA+ Occupations</a:t>
            </a:r>
            <a:endParaRPr lang="en-US" sz="1600" b="1" dirty="0" smtClean="0">
              <a:solidFill>
                <a:prstClr val="black"/>
              </a:solidFill>
            </a:endParaRPr>
          </a:p>
          <a:p>
            <a:pPr marL="0" indent="0">
              <a:lnSpc>
                <a:spcPct val="100000"/>
              </a:lnSpc>
              <a:spcBef>
                <a:spcPts val="0"/>
              </a:spcBef>
              <a:buNone/>
            </a:pPr>
            <a:endParaRPr lang="en-US" sz="1700" b="1" dirty="0" smtClean="0">
              <a:solidFill>
                <a:prstClr val="black"/>
              </a:solidFill>
            </a:endParaRPr>
          </a:p>
          <a:p>
            <a:pPr marL="0" lvl="0" indent="0">
              <a:lnSpc>
                <a:spcPct val="100000"/>
              </a:lnSpc>
              <a:spcBef>
                <a:spcPts val="0"/>
              </a:spcBef>
              <a:buNone/>
            </a:pPr>
            <a:r>
              <a:rPr lang="en-US" sz="1600" dirty="0">
                <a:solidFill>
                  <a:prstClr val="black"/>
                </a:solidFill>
              </a:rPr>
              <a:t>Part </a:t>
            </a:r>
            <a:r>
              <a:rPr lang="en-US" sz="1600" dirty="0" smtClean="0">
                <a:solidFill>
                  <a:prstClr val="black"/>
                </a:solidFill>
              </a:rPr>
              <a:t>III: </a:t>
            </a:r>
            <a:r>
              <a:rPr lang="en-US" sz="1600" b="1" dirty="0">
                <a:solidFill>
                  <a:prstClr val="black"/>
                </a:solidFill>
              </a:rPr>
              <a:t>Workforce Supply </a:t>
            </a:r>
            <a:r>
              <a:rPr lang="en-US" sz="1600" b="1" dirty="0" smtClean="0">
                <a:solidFill>
                  <a:prstClr val="black"/>
                </a:solidFill>
              </a:rPr>
              <a:t>Analysis</a:t>
            </a: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Apprenticeships</a:t>
            </a:r>
          </a:p>
          <a:p>
            <a:pPr marL="457200" lvl="1" indent="0">
              <a:lnSpc>
                <a:spcPct val="100000"/>
              </a:lnSpc>
              <a:spcBef>
                <a:spcPts val="0"/>
              </a:spcBef>
              <a:buNone/>
            </a:pPr>
            <a:r>
              <a:rPr lang="en-US" sz="1400" dirty="0" smtClean="0">
                <a:solidFill>
                  <a:prstClr val="black"/>
                </a:solidFill>
              </a:rPr>
              <a:t>B: </a:t>
            </a:r>
            <a:r>
              <a:rPr lang="en-US" sz="1400" dirty="0">
                <a:solidFill>
                  <a:prstClr val="black"/>
                </a:solidFill>
              </a:rPr>
              <a:t>Professional </a:t>
            </a:r>
            <a:r>
              <a:rPr lang="en-US" sz="1400" dirty="0" smtClean="0">
                <a:solidFill>
                  <a:prstClr val="black"/>
                </a:solidFill>
              </a:rPr>
              <a:t>Licensing</a:t>
            </a:r>
            <a:endParaRPr lang="en-US" sz="1600" b="1" dirty="0">
              <a:solidFill>
                <a:prstClr val="black"/>
              </a:solidFill>
            </a:endParaRPr>
          </a:p>
          <a:p>
            <a:pPr marL="0" lvl="0" indent="0">
              <a:lnSpc>
                <a:spcPct val="100000"/>
              </a:lnSpc>
              <a:spcBef>
                <a:spcPts val="0"/>
              </a:spcBef>
              <a:buNone/>
            </a:pPr>
            <a:endParaRPr lang="en-US" sz="1600" b="1" dirty="0">
              <a:solidFill>
                <a:prstClr val="black"/>
              </a:solidFill>
            </a:endParaRPr>
          </a:p>
          <a:p>
            <a:pPr marL="0" indent="0">
              <a:lnSpc>
                <a:spcPct val="100000"/>
              </a:lnSpc>
              <a:spcBef>
                <a:spcPts val="0"/>
              </a:spcBef>
              <a:buNone/>
            </a:pPr>
            <a:r>
              <a:rPr lang="en-US" sz="1600" dirty="0">
                <a:solidFill>
                  <a:prstClr val="black"/>
                </a:solidFill>
              </a:rPr>
              <a:t>Part </a:t>
            </a:r>
            <a:r>
              <a:rPr lang="en-US" sz="1600" dirty="0" smtClean="0">
                <a:solidFill>
                  <a:prstClr val="black"/>
                </a:solidFill>
              </a:rPr>
              <a:t>IV</a:t>
            </a:r>
            <a:r>
              <a:rPr lang="en-US" sz="1600" dirty="0">
                <a:solidFill>
                  <a:prstClr val="black"/>
                </a:solidFill>
              </a:rPr>
              <a:t>: </a:t>
            </a:r>
            <a:r>
              <a:rPr lang="en-US" sz="1600" b="1" dirty="0" smtClean="0">
                <a:solidFill>
                  <a:prstClr val="black"/>
                </a:solidFill>
              </a:rPr>
              <a:t>New Data Tools</a:t>
            </a:r>
          </a:p>
          <a:p>
            <a:pPr marL="0" lvl="0" indent="0">
              <a:lnSpc>
                <a:spcPct val="100000"/>
              </a:lnSpc>
              <a:spcBef>
                <a:spcPts val="0"/>
              </a:spcBef>
              <a:buNone/>
            </a:pPr>
            <a:endParaRPr lang="en-US" sz="1600" dirty="0">
              <a:solidFill>
                <a:prstClr val="black"/>
              </a:solidFill>
            </a:endParaRPr>
          </a:p>
          <a:p>
            <a:pPr marL="0" lvl="0" indent="0">
              <a:lnSpc>
                <a:spcPct val="100000"/>
              </a:lnSpc>
              <a:spcBef>
                <a:spcPts val="0"/>
              </a:spcBef>
              <a:buNone/>
            </a:pPr>
            <a:r>
              <a:rPr lang="en-US" sz="1400" dirty="0" smtClean="0">
                <a:solidFill>
                  <a:prstClr val="black"/>
                </a:solidFill>
              </a:rPr>
              <a:t>Appendix</a:t>
            </a:r>
          </a:p>
          <a:p>
            <a:pPr marL="457200" lvl="1" indent="0">
              <a:lnSpc>
                <a:spcPct val="100000"/>
              </a:lnSpc>
              <a:spcBef>
                <a:spcPts val="0"/>
              </a:spcBef>
              <a:buNone/>
            </a:pPr>
            <a:r>
              <a:rPr lang="en-US" sz="1300" dirty="0">
                <a:solidFill>
                  <a:prstClr val="black"/>
                </a:solidFill>
              </a:rPr>
              <a:t>A: </a:t>
            </a:r>
            <a:r>
              <a:rPr lang="en-US" sz="1300" dirty="0" smtClean="0">
                <a:solidFill>
                  <a:prstClr val="black"/>
                </a:solidFill>
              </a:rPr>
              <a:t>Regional Context</a:t>
            </a:r>
          </a:p>
          <a:p>
            <a:pPr marL="457200" lvl="1" indent="0">
              <a:lnSpc>
                <a:spcPct val="100000"/>
              </a:lnSpc>
              <a:spcBef>
                <a:spcPts val="0"/>
              </a:spcBef>
              <a:buNone/>
            </a:pPr>
            <a:r>
              <a:rPr lang="en-US" sz="1300" dirty="0" smtClean="0">
                <a:solidFill>
                  <a:prstClr val="black"/>
                </a:solidFill>
              </a:rPr>
              <a:t>B: Worker </a:t>
            </a:r>
            <a:r>
              <a:rPr lang="en-US" sz="1300" dirty="0">
                <a:solidFill>
                  <a:prstClr val="black"/>
                </a:solidFill>
              </a:rPr>
              <a:t>Characteristics</a:t>
            </a:r>
          </a:p>
          <a:p>
            <a:pPr marL="457200" lvl="1" indent="0">
              <a:lnSpc>
                <a:spcPct val="100000"/>
              </a:lnSpc>
              <a:spcBef>
                <a:spcPts val="0"/>
              </a:spcBef>
              <a:buNone/>
            </a:pPr>
            <a:r>
              <a:rPr lang="en-US" sz="1300" dirty="0" smtClean="0">
                <a:solidFill>
                  <a:prstClr val="black"/>
                </a:solidFill>
              </a:rPr>
              <a:t>C: Priority Industry Profiles</a:t>
            </a:r>
            <a:endParaRPr lang="en-US" sz="1300" dirty="0">
              <a:solidFill>
                <a:prstClr val="black"/>
              </a:solidFill>
            </a:endParaRPr>
          </a:p>
          <a:p>
            <a:pPr marL="457200" lvl="1" indent="0">
              <a:lnSpc>
                <a:spcPct val="100000"/>
              </a:lnSpc>
              <a:spcBef>
                <a:spcPts val="0"/>
              </a:spcBef>
              <a:buNone/>
            </a:pPr>
            <a:r>
              <a:rPr lang="en-US" sz="1300" dirty="0" smtClean="0">
                <a:solidFill>
                  <a:prstClr val="black"/>
                </a:solidFill>
              </a:rPr>
              <a:t>D: </a:t>
            </a:r>
            <a:r>
              <a:rPr lang="en-US" sz="1300" dirty="0">
                <a:solidFill>
                  <a:prstClr val="black"/>
                </a:solidFill>
              </a:rPr>
              <a:t>Critical Industry </a:t>
            </a:r>
            <a:r>
              <a:rPr lang="en-US" sz="1300" dirty="0" smtClean="0">
                <a:solidFill>
                  <a:prstClr val="black"/>
                </a:solidFill>
              </a:rPr>
              <a:t>Profiles</a:t>
            </a:r>
          </a:p>
          <a:p>
            <a:pPr marL="457200" lvl="1" indent="0">
              <a:lnSpc>
                <a:spcPct val="100000"/>
              </a:lnSpc>
              <a:spcBef>
                <a:spcPts val="0"/>
              </a:spcBef>
              <a:buNone/>
            </a:pPr>
            <a:r>
              <a:rPr lang="en-US" sz="1300" dirty="0" smtClean="0">
                <a:solidFill>
                  <a:prstClr val="black"/>
                </a:solidFill>
              </a:rPr>
              <a:t>E: </a:t>
            </a:r>
            <a:r>
              <a:rPr lang="en-US" sz="1300" dirty="0">
                <a:solidFill>
                  <a:prstClr val="black"/>
                </a:solidFill>
              </a:rPr>
              <a:t>Professional </a:t>
            </a:r>
            <a:r>
              <a:rPr lang="en-US" sz="1300" dirty="0" smtClean="0">
                <a:solidFill>
                  <a:prstClr val="black"/>
                </a:solidFill>
              </a:rPr>
              <a:t>Licensing</a:t>
            </a:r>
          </a:p>
          <a:p>
            <a:pPr marL="457200" lvl="1" indent="0">
              <a:lnSpc>
                <a:spcPct val="100000"/>
              </a:lnSpc>
              <a:spcBef>
                <a:spcPts val="0"/>
              </a:spcBef>
              <a:buNone/>
            </a:pPr>
            <a:endParaRPr lang="en-US" sz="1200" dirty="0" smtClean="0">
              <a:solidFill>
                <a:prstClr val="black"/>
              </a:solidFill>
            </a:endParaRPr>
          </a:p>
          <a:p>
            <a:pPr marL="0" lvl="0" indent="0">
              <a:lnSpc>
                <a:spcPct val="100000"/>
              </a:lnSpc>
              <a:spcBef>
                <a:spcPts val="0"/>
              </a:spcBef>
              <a:buNone/>
            </a:pPr>
            <a:r>
              <a:rPr lang="en-US" sz="1400" dirty="0" smtClean="0">
                <a:solidFill>
                  <a:prstClr val="black"/>
                </a:solidFill>
              </a:rPr>
              <a:t>Glossary</a:t>
            </a:r>
            <a:endParaRPr lang="en-US" sz="1400" dirty="0">
              <a:solidFill>
                <a:prstClr val="black"/>
              </a:solidFill>
            </a:endParaRPr>
          </a:p>
        </p:txBody>
      </p:sp>
      <p:sp>
        <p:nvSpPr>
          <p:cNvPr id="8" name="Rectangle 7"/>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Tree>
    <p:extLst>
      <p:ext uri="{BB962C8B-B14F-4D97-AF65-F5344CB8AC3E}">
        <p14:creationId xmlns:p14="http://schemas.microsoft.com/office/powerpoint/2010/main" val="1751203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30</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Top 15 </a:t>
            </a:r>
            <a:r>
              <a:rPr lang="en-US" sz="3200" dirty="0">
                <a:solidFill>
                  <a:schemeClr val="accent1"/>
                </a:solidFill>
              </a:rPr>
              <a:t>State</a:t>
            </a:r>
            <a:r>
              <a:rPr lang="en-US" sz="3200" dirty="0"/>
              <a:t> </a:t>
            </a:r>
            <a:r>
              <a:rPr lang="en-US" sz="3200" dirty="0" smtClean="0">
                <a:latin typeface="Helvetica" panose="020B0604020202020204" pitchFamily="34" charset="0"/>
                <a:cs typeface="Helvetica" panose="020B0604020202020204" pitchFamily="34" charset="0"/>
              </a:rPr>
              <a:t>Occupations by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14" name="Rectangle 13"/>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Electricians, Carpenters, and Plumbers, Pipefitters, and Steamfitters make up more than half of all apprenticeships statewide. All three of these occupations are ranked 4- or 5-stars, as are several other occupations with a large number of apprentices.</a:t>
            </a:r>
            <a:endParaRPr lang="en-US" sz="14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aphicFrame>
        <p:nvGraphicFramePr>
          <p:cNvPr id="27" name="Chart 26"/>
          <p:cNvGraphicFramePr>
            <a:graphicFrameLocks/>
          </p:cNvGraphicFramePr>
          <p:nvPr>
            <p:extLst/>
          </p:nvPr>
        </p:nvGraphicFramePr>
        <p:xfrm>
          <a:off x="966788" y="2420971"/>
          <a:ext cx="1025842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2766565" y="6148140"/>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72288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24231"/>
            <a:ext cx="5408772" cy="5000369"/>
          </a:xfrm>
          <a:ln>
            <a:solidFill>
              <a:schemeClr val="tx1"/>
            </a:solidFill>
          </a:ln>
        </p:spPr>
        <p:txBody>
          <a:bodyPr tIns="91440">
            <a:normAutofit fontScale="47500" lnSpcReduction="20000"/>
          </a:bodyPr>
          <a:lstStyle/>
          <a:p>
            <a:pPr marL="0" indent="0" algn="ctr">
              <a:buNone/>
            </a:pPr>
            <a:r>
              <a:rPr lang="en-US" sz="3200" b="1" dirty="0" smtClean="0"/>
              <a:t>Demand</a:t>
            </a:r>
            <a:endParaRPr lang="en-US" sz="3200" b="1" dirty="0"/>
          </a:p>
          <a:p>
            <a:pPr marL="0" indent="0">
              <a:buNone/>
            </a:pPr>
            <a:r>
              <a:rPr lang="en-US" dirty="0"/>
              <a:t>How many potential jobs exist for apprentices in a given occupation in our region?</a:t>
            </a:r>
          </a:p>
          <a:p>
            <a:pPr marL="0" indent="0" algn="ctr">
              <a:buNone/>
            </a:pPr>
            <a:endParaRPr lang="en-US" i="1" dirty="0" smtClean="0"/>
          </a:p>
          <a:p>
            <a:pPr marL="0" indent="0">
              <a:buNone/>
            </a:pPr>
            <a:r>
              <a:rPr lang="en-US" i="1" dirty="0" smtClean="0"/>
              <a:t>New Demand </a:t>
            </a:r>
            <a:r>
              <a:rPr lang="en-US" i="1" dirty="0"/>
              <a:t>M</a:t>
            </a:r>
            <a:r>
              <a:rPr lang="en-US" i="1" dirty="0" smtClean="0"/>
              <a:t>easure, or the average </a:t>
            </a:r>
            <a:r>
              <a:rPr lang="en-US" i="1" dirty="0"/>
              <a:t>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2020 projections from openings and replacement (OES)</a:t>
            </a:r>
          </a:p>
          <a:p>
            <a:pPr lvl="1"/>
            <a:r>
              <a:rPr lang="en-US" dirty="0" smtClean="0">
                <a:latin typeface="Helvetica" panose="020B0604020202020204" pitchFamily="34" charset="0"/>
                <a:cs typeface="Helvetica" panose="020B0604020202020204" pitchFamily="34" charset="0"/>
              </a:rPr>
              <a:t>2026 projections from openings and replacement (OES)</a:t>
            </a:r>
          </a:p>
          <a:p>
            <a:pPr lvl="1"/>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endParaRPr lang="en-US" sz="2300" dirty="0"/>
          </a:p>
          <a:p>
            <a:pPr marL="0" indent="0">
              <a:buNone/>
            </a:pPr>
            <a:endParaRPr lang="en-US" sz="2300" dirty="0" smtClean="0"/>
          </a:p>
          <a:p>
            <a:pPr marL="0" indent="0">
              <a:buNone/>
            </a:pPr>
            <a:endParaRPr lang="en-US" sz="2300" dirty="0"/>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324600" y="2288964"/>
            <a:ext cx="5613426" cy="809595"/>
          </a:xfrm>
          <a:ln>
            <a:solidFill>
              <a:schemeClr val="tx1"/>
            </a:solidFill>
          </a:ln>
        </p:spPr>
        <p:txBody>
          <a:bodyPr tIns="91440">
            <a:normAutofit fontScale="47500" lnSpcReduction="20000"/>
          </a:bodyPr>
          <a:lstStyle/>
          <a:p>
            <a:pPr marL="0" indent="0">
              <a:buNone/>
            </a:pPr>
            <a:r>
              <a:rPr lang="en-US" i="1" dirty="0" smtClean="0"/>
              <a:t>Total </a:t>
            </a:r>
            <a:r>
              <a:rPr lang="en-US" i="1" dirty="0" smtClean="0">
                <a:latin typeface="Helvetica" panose="020B0604020202020204" pitchFamily="34" charset="0"/>
                <a:cs typeface="Helvetica" panose="020B0604020202020204" pitchFamily="34" charset="0"/>
              </a:rPr>
              <a:t>currently enrolled apprentices…</a:t>
            </a:r>
          </a:p>
          <a:p>
            <a:pPr marL="0" indent="0">
              <a:buNone/>
            </a:pPr>
            <a:endParaRPr lang="en-US" dirty="0" smtClean="0">
              <a:latin typeface="Helvetica" panose="020B0604020202020204" pitchFamily="34" charset="0"/>
              <a:cs typeface="Helvetica" panose="020B0604020202020204" pitchFamily="34" charset="0"/>
            </a:endParaRPr>
          </a:p>
          <a:p>
            <a:r>
              <a:rPr lang="en-US" sz="2300" dirty="0" smtClean="0">
                <a:latin typeface="Helvetica" panose="020B0604020202020204" pitchFamily="34" charset="0"/>
                <a:cs typeface="Helvetica" panose="020B0604020202020204" pitchFamily="34" charset="0"/>
              </a:rPr>
              <a:t>Division of Apprentice Standards, 2019</a:t>
            </a:r>
          </a:p>
          <a:p>
            <a:pPr marL="400050" lvl="1" indent="0">
              <a:buNone/>
            </a:pPr>
            <a:endParaRPr lang="en-US" dirty="0" smtClean="0"/>
          </a:p>
        </p:txBody>
      </p:sp>
      <p:sp>
        <p:nvSpPr>
          <p:cNvPr id="4" name="Rectangle 3"/>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31</a:t>
            </a:fld>
            <a:endParaRPr lang="en-US"/>
          </a:p>
        </p:txBody>
      </p:sp>
      <p:sp>
        <p:nvSpPr>
          <p:cNvPr id="9" name="Content Placeholder 5"/>
          <p:cNvSpPr txBox="1">
            <a:spLocks/>
          </p:cNvSpPr>
          <p:nvPr/>
        </p:nvSpPr>
        <p:spPr>
          <a:xfrm>
            <a:off x="6324600" y="1324231"/>
            <a:ext cx="5613426" cy="636353"/>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300" b="1" dirty="0" smtClean="0"/>
              <a:t>Supply</a:t>
            </a:r>
          </a:p>
          <a:p>
            <a:pPr marL="0" indent="0">
              <a:buFont typeface="Arial" panose="020B0604020202020204" pitchFamily="34" charset="0"/>
              <a:buNone/>
            </a:pPr>
            <a:r>
              <a:rPr lang="en-US" sz="1300" dirty="0" smtClean="0"/>
              <a:t>How many apprentices are qualified to work in these occupations?</a:t>
            </a:r>
            <a:endParaRPr lang="en-US" sz="1300" dirty="0"/>
          </a:p>
        </p:txBody>
      </p:sp>
      <mc:AlternateContent xmlns:mc="http://schemas.openxmlformats.org/markup-compatibility/2006" xmlns:a14="http://schemas.microsoft.com/office/drawing/2010/main">
        <mc:Choice Requires="a14">
          <p:sp>
            <p:nvSpPr>
              <p:cNvPr id="10" name="Content Placeholder 5"/>
              <p:cNvSpPr txBox="1">
                <a:spLocks/>
              </p:cNvSpPr>
              <p:nvPr/>
            </p:nvSpPr>
            <p:spPr>
              <a:xfrm>
                <a:off x="6324600" y="3260373"/>
                <a:ext cx="5613426" cy="2504580"/>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i="1" dirty="0" smtClean="0"/>
                  <a:t>…minus the fraction of total occupation employment assumed to be made up of apprentices</a:t>
                </a:r>
              </a:p>
              <a:p>
                <a:pPr marL="0" indent="0">
                  <a:buFont typeface="Arial" panose="020B0604020202020204" pitchFamily="34" charset="0"/>
                  <a:buNone/>
                </a:pPr>
                <a:endParaRPr lang="en-US" sz="1200" dirty="0" smtClean="0"/>
              </a:p>
              <a:p>
                <a:r>
                  <a:rPr lang="en-US" sz="1100" dirty="0"/>
                  <a:t>Bureau of Labor Statistics short-term projections (OES) – 2018 employment </a:t>
                </a:r>
                <a:r>
                  <a:rPr lang="en-US" sz="1100" dirty="0" smtClean="0"/>
                  <a:t>base</a:t>
                </a:r>
              </a:p>
              <a:p>
                <a:pPr marL="400050" lvl="1" indent="0">
                  <a:buFont typeface="Arial" panose="020B0604020202020204" pitchFamily="34" charset="0"/>
                  <a:buNone/>
                </a:pPr>
                <a:endParaRPr lang="en-US" sz="1100" dirty="0" smtClean="0"/>
              </a:p>
              <a:p>
                <a:pPr marL="0" indent="-57150" algn="ctr">
                  <a:buNone/>
                </a:pPr>
                <a14:m>
                  <m:oMath xmlns:m="http://schemas.openxmlformats.org/officeDocument/2006/math">
                    <m:f>
                      <m:fPr>
                        <m:ctrlPr>
                          <a:rPr lang="en-US" sz="1200" i="1">
                            <a:latin typeface="Cambria Math" panose="02040503050406030204" pitchFamily="18" charset="0"/>
                          </a:rPr>
                        </m:ctrlPr>
                      </m:fPr>
                      <m:num>
                        <m:r>
                          <a:rPr lang="en-US" sz="1200" i="1">
                            <a:latin typeface="Cambria Math" panose="02040503050406030204" pitchFamily="18" charset="0"/>
                          </a:rPr>
                          <m:t>𝑇𝑜𝑡𝑎𝑙</m:t>
                        </m:r>
                        <m:r>
                          <a:rPr lang="en-US" sz="1200" i="1">
                            <a:latin typeface="Cambria Math" panose="02040503050406030204" pitchFamily="18" charset="0"/>
                          </a:rPr>
                          <m:t> </m:t>
                        </m:r>
                        <m:r>
                          <a:rPr lang="en-US" sz="1200" i="1">
                            <a:latin typeface="Cambria Math" panose="02040503050406030204" pitchFamily="18" charset="0"/>
                          </a:rPr>
                          <m:t>𝑁𝑢𝑚𝑏𝑒𝑟</m:t>
                        </m:r>
                        <m:r>
                          <a:rPr lang="en-US" sz="1200" i="1">
                            <a:latin typeface="Cambria Math" panose="02040503050406030204" pitchFamily="18" charset="0"/>
                          </a:rPr>
                          <m:t> </m:t>
                        </m:r>
                        <m:r>
                          <a:rPr lang="en-US" sz="1200" i="1">
                            <a:latin typeface="Cambria Math" panose="02040503050406030204" pitchFamily="18" charset="0"/>
                          </a:rPr>
                          <m:t>𝑜𝑓</m:t>
                        </m:r>
                        <m:r>
                          <a:rPr lang="en-US" sz="1200" i="1">
                            <a:latin typeface="Cambria Math" panose="02040503050406030204" pitchFamily="18" charset="0"/>
                          </a:rPr>
                          <m:t> </m:t>
                        </m:r>
                        <m:r>
                          <a:rPr lang="en-US" sz="1200" i="1">
                            <a:latin typeface="Cambria Math" panose="02040503050406030204" pitchFamily="18" charset="0"/>
                          </a:rPr>
                          <m:t>𝐴𝑝𝑝𝑟𝑒𝑛𝑡𝑖𝑐𝑒𝑠</m:t>
                        </m:r>
                      </m:num>
                      <m:den>
                        <m:r>
                          <a:rPr lang="en-US" sz="1200" i="1">
                            <a:latin typeface="Cambria Math" panose="02040503050406030204" pitchFamily="18" charset="0"/>
                          </a:rPr>
                          <m:t>𝑇𝑜𝑡𝑎𝑙</m:t>
                        </m:r>
                        <m:r>
                          <a:rPr lang="en-US" sz="1200" i="1">
                            <a:latin typeface="Cambria Math" panose="02040503050406030204" pitchFamily="18" charset="0"/>
                          </a:rPr>
                          <m:t> 2018 </m:t>
                        </m:r>
                        <m:r>
                          <a:rPr lang="en-US" sz="1200" i="1">
                            <a:latin typeface="Cambria Math" panose="02040503050406030204" pitchFamily="18" charset="0"/>
                          </a:rPr>
                          <m:t>𝐸𝑚𝑝𝑙𝑜𝑦𝑚𝑒𝑛𝑡</m:t>
                        </m:r>
                        <m:r>
                          <a:rPr lang="en-US" sz="1200" i="1">
                            <a:latin typeface="Cambria Math" panose="02040503050406030204" pitchFamily="18" charset="0"/>
                          </a:rPr>
                          <m:t> </m:t>
                        </m:r>
                        <m:r>
                          <a:rPr lang="en-US" sz="1200" i="1">
                            <a:latin typeface="Cambria Math" panose="02040503050406030204" pitchFamily="18" charset="0"/>
                          </a:rPr>
                          <m:t>𝑖𝑛</m:t>
                        </m:r>
                        <m:r>
                          <a:rPr lang="en-US" sz="1200" i="1">
                            <a:latin typeface="Cambria Math" panose="02040503050406030204" pitchFamily="18" charset="0"/>
                          </a:rPr>
                          <m:t> </m:t>
                        </m:r>
                        <m:r>
                          <a:rPr lang="en-US" sz="1200" i="1">
                            <a:latin typeface="Cambria Math" panose="02040503050406030204" pitchFamily="18" charset="0"/>
                          </a:rPr>
                          <m:t>𝐴𝑝𝑝𝑟𝑒𝑛𝑡𝑖𝑐𝑒</m:t>
                        </m:r>
                        <m:r>
                          <a:rPr lang="en-US" sz="1200" i="1">
                            <a:latin typeface="Cambria Math" panose="02040503050406030204" pitchFamily="18" charset="0"/>
                          </a:rPr>
                          <m:t> </m:t>
                        </m:r>
                        <m:r>
                          <a:rPr lang="en-US" sz="1200" i="1">
                            <a:latin typeface="Cambria Math" panose="02040503050406030204" pitchFamily="18" charset="0"/>
                          </a:rPr>
                          <m:t>𝑇𝑟𝑎𝑑𝑒𝑠</m:t>
                        </m:r>
                      </m:den>
                    </m:f>
                  </m:oMath>
                </a14:m>
                <a:r>
                  <a:rPr lang="en-US" sz="1200" dirty="0">
                    <a:solidFill>
                      <a:prstClr val="black"/>
                    </a:solidFill>
                    <a:latin typeface="Helvetica"/>
                    <a:ea typeface="Cambria Math" panose="02040503050406030204" pitchFamily="18" charset="0"/>
                    <a:cs typeface="+mn-cs"/>
                  </a:rPr>
                  <a:t> </a:t>
                </a:r>
                <a14:m>
                  <m:oMath xmlns:m="http://schemas.openxmlformats.org/officeDocument/2006/math">
                    <m:r>
                      <a:rPr lang="en-US" sz="1200" i="1">
                        <a:solidFill>
                          <a:prstClr val="black"/>
                        </a:solidFill>
                        <a:latin typeface="Cambria Math" panose="02040503050406030204" pitchFamily="18" charset="0"/>
                        <a:ea typeface="Cambria Math" panose="02040503050406030204" pitchFamily="18" charset="0"/>
                        <a:cs typeface="+mn-cs"/>
                      </a:rPr>
                      <m:t>×2018 </m:t>
                    </m:r>
                    <m:r>
                      <a:rPr lang="en-US" sz="1200" i="1">
                        <a:solidFill>
                          <a:prstClr val="black"/>
                        </a:solidFill>
                        <a:latin typeface="Cambria Math" panose="02040503050406030204" pitchFamily="18" charset="0"/>
                        <a:ea typeface="Cambria Math" panose="02040503050406030204" pitchFamily="18" charset="0"/>
                        <a:cs typeface="+mn-cs"/>
                      </a:rPr>
                      <m:t>𝑂𝑐𝑐𝑢𝑝𝑎𝑡𝑖𝑜𝑛</m:t>
                    </m:r>
                    <m:r>
                      <a:rPr lang="en-US" sz="1200" i="1">
                        <a:solidFill>
                          <a:prstClr val="black"/>
                        </a:solidFill>
                        <a:latin typeface="Cambria Math" panose="02040503050406030204" pitchFamily="18" charset="0"/>
                        <a:ea typeface="Cambria Math" panose="02040503050406030204" pitchFamily="18" charset="0"/>
                        <a:cs typeface="+mn-cs"/>
                      </a:rPr>
                      <m:t> </m:t>
                    </m:r>
                    <m:r>
                      <a:rPr lang="en-US" sz="1200" i="1">
                        <a:solidFill>
                          <a:prstClr val="black"/>
                        </a:solidFill>
                        <a:latin typeface="Cambria Math" panose="02040503050406030204" pitchFamily="18" charset="0"/>
                        <a:ea typeface="Cambria Math" panose="02040503050406030204" pitchFamily="18" charset="0"/>
                        <a:cs typeface="+mn-cs"/>
                      </a:rPr>
                      <m:t>𝐸𝑚𝑝𝑙𝑜𝑦𝑚𝑒𝑛𝑡</m:t>
                    </m:r>
                    <m:r>
                      <m:rPr>
                        <m:nor/>
                      </m:rPr>
                      <a:rPr lang="en-US" sz="1200" dirty="0">
                        <a:solidFill>
                          <a:prstClr val="black"/>
                        </a:solidFill>
                        <a:latin typeface="Helvetica"/>
                        <a:cs typeface="+mn-cs"/>
                      </a:rPr>
                      <m:t> </m:t>
                    </m:r>
                  </m:oMath>
                </a14:m>
                <a:endParaRPr lang="en-US" sz="1500" dirty="0"/>
              </a:p>
              <a:p>
                <a:pPr marL="400050" lvl="1" indent="0">
                  <a:buFont typeface="Arial" panose="020B0604020202020204" pitchFamily="34" charset="0"/>
                  <a:buNone/>
                </a:pPr>
                <a:endParaRPr lang="en-US" sz="1100" dirty="0" smtClean="0"/>
              </a:p>
              <a:p>
                <a:pPr marL="0" indent="-57150">
                  <a:buFont typeface="Arial" panose="020B0604020202020204" pitchFamily="34" charset="0"/>
                  <a:buNone/>
                </a:pPr>
                <a:r>
                  <a:rPr lang="en-US" sz="1200" dirty="0" smtClean="0"/>
                  <a:t>*All apprentice employment assumptions are statewide—methodology detailed in apprenticeships data tool.</a:t>
                </a:r>
              </a:p>
            </p:txBody>
          </p:sp>
        </mc:Choice>
        <mc:Fallback xmlns="">
          <p:sp>
            <p:nvSpPr>
              <p:cNvPr id="10" name="Content Placeholder 5"/>
              <p:cNvSpPr txBox="1">
                <a:spLocks noRot="1" noChangeAspect="1" noMove="1" noResize="1" noEditPoints="1" noAdjustHandles="1" noChangeArrowheads="1" noChangeShapeType="1" noTextEdit="1"/>
              </p:cNvSpPr>
              <p:nvPr/>
            </p:nvSpPr>
            <p:spPr>
              <a:xfrm>
                <a:off x="6324600" y="3260373"/>
                <a:ext cx="5613426" cy="2504580"/>
              </a:xfrm>
              <a:prstGeom prst="rect">
                <a:avLst/>
              </a:prstGeom>
              <a:blipFill>
                <a:blip r:embed="rId3"/>
                <a:stretch>
                  <a:fillRect l="-108" r="-325"/>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747415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nvPr>
        </p:nvGraphicFramePr>
        <p:xfrm>
          <a:off x="980578" y="2394285"/>
          <a:ext cx="10259568"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32</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chemeClr val="accent1"/>
                </a:solidFill>
              </a:rPr>
              <a:t>State</a:t>
            </a:r>
            <a:r>
              <a:rPr lang="en-US" sz="3200" dirty="0"/>
              <a:t> </a:t>
            </a:r>
            <a:r>
              <a:rPr lang="en-US" sz="3200" dirty="0" smtClean="0"/>
              <a:t>Supply Gap Overview: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28" name="Rectangle 27"/>
          <p:cNvSpPr/>
          <p:nvPr/>
        </p:nvSpPr>
        <p:spPr>
          <a:xfrm>
            <a:off x="2766565" y="6148140"/>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
        <p:nvSpPr>
          <p:cNvPr id="21" name="Rectangle 20"/>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Employer demand exceeds the supply of apprentices for a number </a:t>
            </a:r>
            <a:r>
              <a:rPr lang="en-US" sz="1400" dirty="0">
                <a:latin typeface="Helvetica" panose="020B0604020202020204" pitchFamily="34" charset="0"/>
                <a:cs typeface="Helvetica" panose="020B0604020202020204" pitchFamily="34" charset="0"/>
              </a:rPr>
              <a:t>of 4- and 5-star </a:t>
            </a:r>
            <a:r>
              <a:rPr lang="en-US" sz="1400" dirty="0" smtClean="0">
                <a:latin typeface="Helvetica" panose="020B0604020202020204" pitchFamily="34" charset="0"/>
                <a:cs typeface="Helvetica" panose="020B0604020202020204" pitchFamily="34" charset="0"/>
              </a:rPr>
              <a:t>occupations statewide. Of these, Police and Sheriff’s Patrol Officers, Firefighters, and Construction Laborers have the fewest apprentices per opening.</a:t>
            </a:r>
            <a:endParaRPr lang="en-US" sz="1400" dirty="0"/>
          </a:p>
        </p:txBody>
      </p:sp>
      <p:cxnSp>
        <p:nvCxnSpPr>
          <p:cNvPr id="3" name="Straight Connector 2"/>
          <p:cNvCxnSpPr>
            <a:endCxn id="7" idx="2"/>
          </p:cNvCxnSpPr>
          <p:nvPr/>
        </p:nvCxnSpPr>
        <p:spPr>
          <a:xfrm flipV="1">
            <a:off x="10013739" y="2919243"/>
            <a:ext cx="1202" cy="2560320"/>
          </a:xfrm>
          <a:prstGeom prst="line">
            <a:avLst/>
          </a:prstGeom>
          <a:ln w="12700">
            <a:solidFill>
              <a:schemeClr val="accent6"/>
            </a:solidFill>
            <a:prstDash val="dash"/>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9694901" y="2703799"/>
            <a:ext cx="640080" cy="21544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800" dirty="0" smtClean="0"/>
              <a:t>Balanced</a:t>
            </a:r>
            <a:endParaRPr lang="en-US" sz="800" dirty="0"/>
          </a:p>
        </p:txBody>
      </p:sp>
    </p:spTree>
    <p:extLst>
      <p:ext uri="{BB962C8B-B14F-4D97-AF65-F5344CB8AC3E}">
        <p14:creationId xmlns:p14="http://schemas.microsoft.com/office/powerpoint/2010/main" val="3503885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33</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Supply of Apprentices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22" name="Rectangle 21"/>
          <p:cNvSpPr/>
          <p:nvPr/>
        </p:nvSpPr>
        <p:spPr>
          <a:xfrm>
            <a:off x="2823717" y="4841003"/>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
        <p:nvSpPr>
          <p:cNvPr id="11" name="Rectangle 10"/>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In the Berkshires, the most popular occupations for apprentices (Electricians, Carpenters, Plumbers, Pipefitters, and Steamfitters, and Construction Laborers) are ranked 4 stars, indicating high wages and strong projected employer demand.</a:t>
            </a:r>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611389829"/>
              </p:ext>
            </p:extLst>
          </p:nvPr>
        </p:nvGraphicFramePr>
        <p:xfrm>
          <a:off x="617317" y="2618765"/>
          <a:ext cx="10963656" cy="2103120"/>
        </p:xfrm>
        <a:graphic>
          <a:graphicData uri="http://schemas.openxmlformats.org/drawingml/2006/table">
            <a:tbl>
              <a:tblPr/>
              <a:tblGrid>
                <a:gridCol w="6135624">
                  <a:extLst>
                    <a:ext uri="{9D8B030D-6E8A-4147-A177-3AD203B41FA5}">
                      <a16:colId xmlns:a16="http://schemas.microsoft.com/office/drawing/2014/main" val="1233237052"/>
                    </a:ext>
                  </a:extLst>
                </a:gridCol>
                <a:gridCol w="1453896">
                  <a:extLst>
                    <a:ext uri="{9D8B030D-6E8A-4147-A177-3AD203B41FA5}">
                      <a16:colId xmlns:a16="http://schemas.microsoft.com/office/drawing/2014/main" val="2488613874"/>
                    </a:ext>
                  </a:extLst>
                </a:gridCol>
                <a:gridCol w="1673352">
                  <a:extLst>
                    <a:ext uri="{9D8B030D-6E8A-4147-A177-3AD203B41FA5}">
                      <a16:colId xmlns:a16="http://schemas.microsoft.com/office/drawing/2014/main" val="1728568240"/>
                    </a:ext>
                  </a:extLst>
                </a:gridCol>
                <a:gridCol w="1700784">
                  <a:extLst>
                    <a:ext uri="{9D8B030D-6E8A-4147-A177-3AD203B41FA5}">
                      <a16:colId xmlns:a16="http://schemas.microsoft.com/office/drawing/2014/main" val="1582902387"/>
                    </a:ext>
                  </a:extLst>
                </a:gridCol>
              </a:tblGrid>
              <a:tr h="457200">
                <a:tc>
                  <a:txBody>
                    <a:bodyPr/>
                    <a:lstStyle/>
                    <a:p>
                      <a:pPr algn="ctr" fontAlgn="ctr"/>
                      <a:r>
                        <a:rPr lang="en-US" sz="1200" b="1" i="0" u="none" strike="noStrike" dirty="0">
                          <a:solidFill>
                            <a:srgbClr val="FFFFFF"/>
                          </a:solidFill>
                          <a:effectLst/>
                          <a:latin typeface="Helvetica" panose="020B0604020202020204" pitchFamily="34" charset="0"/>
                        </a:rPr>
                        <a:t>Occupation Title</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1200" b="1" i="0" u="none" strike="noStrike" dirty="0">
                          <a:solidFill>
                            <a:srgbClr val="FFFFFF"/>
                          </a:solidFill>
                          <a:effectLst/>
                          <a:latin typeface="Helvetica" panose="020B0604020202020204" pitchFamily="34" charset="0"/>
                        </a:rPr>
                        <a:t>STAR Ranking</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1200" b="1" i="0" u="none" strike="noStrike" dirty="0" smtClean="0">
                          <a:solidFill>
                            <a:srgbClr val="FFFFFF"/>
                          </a:solidFill>
                          <a:effectLst/>
                          <a:latin typeface="Helvetica" panose="020B0604020202020204" pitchFamily="34" charset="0"/>
                        </a:rPr>
                        <a:t>Apprentices</a:t>
                      </a:r>
                      <a:endParaRPr lang="en-US" sz="1200" b="1" i="0" u="none" strike="noStrike" dirty="0">
                        <a:solidFill>
                          <a:srgbClr val="FFFFFF"/>
                        </a:solidFill>
                        <a:effectLst/>
                        <a:latin typeface="Helvetica" panose="020B0604020202020204" pitchFamily="34" charset="0"/>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1200" b="1" i="0" u="none" strike="noStrike" dirty="0">
                          <a:solidFill>
                            <a:srgbClr val="FFFFFF"/>
                          </a:solidFill>
                          <a:effectLst/>
                          <a:latin typeface="Helvetica" panose="020B0604020202020204" pitchFamily="34" charset="0"/>
                        </a:rPr>
                        <a:t>Demand</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2623428503"/>
                  </a:ext>
                </a:extLst>
              </a:tr>
              <a:tr h="274320">
                <a:tc>
                  <a:txBody>
                    <a:bodyPr/>
                    <a:lstStyle/>
                    <a:p>
                      <a:pPr algn="l" fontAlgn="ctr"/>
                      <a:r>
                        <a:rPr lang="en-US" sz="1200" b="0" i="0" u="none" strike="noStrike" dirty="0">
                          <a:solidFill>
                            <a:srgbClr val="000000"/>
                          </a:solidFill>
                          <a:effectLst/>
                          <a:latin typeface="Helvetica" panose="020B0604020202020204" pitchFamily="34" charset="0"/>
                        </a:rPr>
                        <a:t>Electricians</a:t>
                      </a:r>
                    </a:p>
                  </a:txBody>
                  <a:tcPr marL="9525" marR="9525" marT="9525" marB="0" anchor="ctr">
                    <a:lnL>
                      <a:noFill/>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ctr"/>
                      <a:r>
                        <a:rPr lang="en-US" sz="1200" b="0" i="0" u="none" strike="noStrike" dirty="0">
                          <a:solidFill>
                            <a:srgbClr val="000000"/>
                          </a:solidFill>
                          <a:effectLst/>
                          <a:latin typeface="Helvetica"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Helvetica" panose="020B0604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tcPr>
                </a:tc>
                <a:tc>
                  <a:txBody>
                    <a:bodyPr/>
                    <a:lstStyle/>
                    <a:p>
                      <a:pPr algn="ctr" fontAlgn="ctr"/>
                      <a:r>
                        <a:rPr lang="en-US" sz="1200" b="0" i="0" u="none" strike="noStrike" dirty="0">
                          <a:solidFill>
                            <a:srgbClr val="000000"/>
                          </a:solidFill>
                          <a:effectLst/>
                          <a:latin typeface="Helvetica" panose="020B0604020202020204" pitchFamily="34" charset="0"/>
                        </a:rPr>
                        <a:t>61</a:t>
                      </a:r>
                    </a:p>
                  </a:txBody>
                  <a:tcPr marL="9525" marR="9525" marT="9525" marB="0" anchor="ctr">
                    <a:lnL>
                      <a:noFill/>
                    </a:lnL>
                    <a:lnR>
                      <a:noFill/>
                    </a:lnR>
                    <a:lnT w="190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633730461"/>
                  </a:ext>
                </a:extLst>
              </a:tr>
              <a:tr h="274320">
                <a:tc>
                  <a:txBody>
                    <a:bodyPr/>
                    <a:lstStyle/>
                    <a:p>
                      <a:pPr algn="l" fontAlgn="ctr"/>
                      <a:r>
                        <a:rPr lang="en-US" sz="1200" b="0" i="0" u="none" strike="noStrike" dirty="0">
                          <a:solidFill>
                            <a:srgbClr val="000000"/>
                          </a:solidFill>
                          <a:effectLst/>
                          <a:latin typeface="Helvetica" panose="020B0604020202020204" pitchFamily="34" charset="0"/>
                        </a:rPr>
                        <a:t>Carpenters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dirty="0">
                          <a:solidFill>
                            <a:srgbClr val="000000"/>
                          </a:solidFill>
                          <a:effectLst/>
                          <a:latin typeface="Helvetica"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Helvetica"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Helvetica" panose="020B0604020202020204" pitchFamily="34" charset="0"/>
                        </a:rPr>
                        <a:t>91</a:t>
                      </a:r>
                    </a:p>
                  </a:txBody>
                  <a:tcPr marL="9525" marR="9525" marT="9525" marB="0" anchor="ctr">
                    <a:lnL>
                      <a:noFill/>
                    </a:lnL>
                    <a:lnR>
                      <a:noFill/>
                    </a:lnR>
                    <a:lnT>
                      <a:noFill/>
                    </a:lnT>
                    <a:lnB>
                      <a:noFill/>
                    </a:lnB>
                  </a:tcPr>
                </a:tc>
                <a:extLst>
                  <a:ext uri="{0D108BD9-81ED-4DB2-BD59-A6C34878D82A}">
                    <a16:rowId xmlns:a16="http://schemas.microsoft.com/office/drawing/2014/main" val="3432524437"/>
                  </a:ext>
                </a:extLst>
              </a:tr>
              <a:tr h="274320">
                <a:tc>
                  <a:txBody>
                    <a:bodyPr/>
                    <a:lstStyle/>
                    <a:p>
                      <a:pPr algn="l" fontAlgn="ctr"/>
                      <a:r>
                        <a:rPr lang="en-US" sz="1200" b="0" i="0" u="none" strike="noStrike" dirty="0">
                          <a:solidFill>
                            <a:srgbClr val="000000"/>
                          </a:solidFill>
                          <a:effectLst/>
                          <a:latin typeface="Helvetica" panose="020B0604020202020204" pitchFamily="34" charset="0"/>
                        </a:rPr>
                        <a:t>Plumbers, Pipefitters, and Steamfitters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dirty="0">
                          <a:solidFill>
                            <a:srgbClr val="000000"/>
                          </a:solidFill>
                          <a:effectLst/>
                          <a:latin typeface="Helvetica"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Helvetica"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Helvetica" panose="020B0604020202020204" pitchFamily="34" charset="0"/>
                        </a:rPr>
                        <a:t>32</a:t>
                      </a:r>
                    </a:p>
                  </a:txBody>
                  <a:tcPr marL="9525" marR="9525" marT="9525" marB="0" anchor="ctr">
                    <a:lnL>
                      <a:noFill/>
                    </a:lnL>
                    <a:lnR>
                      <a:noFill/>
                    </a:lnR>
                    <a:lnT>
                      <a:noFill/>
                    </a:lnT>
                    <a:lnB>
                      <a:noFill/>
                    </a:lnB>
                  </a:tcPr>
                </a:tc>
                <a:extLst>
                  <a:ext uri="{0D108BD9-81ED-4DB2-BD59-A6C34878D82A}">
                    <a16:rowId xmlns:a16="http://schemas.microsoft.com/office/drawing/2014/main" val="202812725"/>
                  </a:ext>
                </a:extLst>
              </a:tr>
              <a:tr h="274320">
                <a:tc>
                  <a:txBody>
                    <a:bodyPr/>
                    <a:lstStyle/>
                    <a:p>
                      <a:pPr algn="l" fontAlgn="ctr"/>
                      <a:r>
                        <a:rPr lang="en-US" sz="1200" b="0" i="0" u="none" strike="noStrike" dirty="0">
                          <a:solidFill>
                            <a:srgbClr val="000000"/>
                          </a:solidFill>
                          <a:effectLst/>
                          <a:latin typeface="Helvetica" panose="020B0604020202020204" pitchFamily="34" charset="0"/>
                        </a:rPr>
                        <a:t>Construction Laborers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dirty="0">
                          <a:solidFill>
                            <a:srgbClr val="000000"/>
                          </a:solidFill>
                          <a:effectLst/>
                          <a:latin typeface="Helvetica"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Helvetica"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Helvetica" panose="020B0604020202020204" pitchFamily="34" charset="0"/>
                        </a:rPr>
                        <a:t>129</a:t>
                      </a:r>
                    </a:p>
                  </a:txBody>
                  <a:tcPr marL="9525" marR="9525" marT="9525" marB="0" anchor="ctr">
                    <a:lnL>
                      <a:noFill/>
                    </a:lnL>
                    <a:lnR>
                      <a:noFill/>
                    </a:lnR>
                    <a:lnT>
                      <a:noFill/>
                    </a:lnT>
                    <a:lnB>
                      <a:noFill/>
                    </a:lnB>
                  </a:tcPr>
                </a:tc>
                <a:extLst>
                  <a:ext uri="{0D108BD9-81ED-4DB2-BD59-A6C34878D82A}">
                    <a16:rowId xmlns:a16="http://schemas.microsoft.com/office/drawing/2014/main" val="4003299317"/>
                  </a:ext>
                </a:extLst>
              </a:tr>
              <a:tr h="274320">
                <a:tc>
                  <a:txBody>
                    <a:bodyPr/>
                    <a:lstStyle/>
                    <a:p>
                      <a:pPr algn="l" fontAlgn="ctr"/>
                      <a:r>
                        <a:rPr lang="en-US" sz="1200" b="0" i="0" u="none" strike="noStrike" dirty="0">
                          <a:solidFill>
                            <a:srgbClr val="000000"/>
                          </a:solidFill>
                          <a:effectLst/>
                          <a:latin typeface="Helvetica" panose="020B0604020202020204" pitchFamily="34" charset="0"/>
                        </a:rPr>
                        <a:t>Heating, Air Conditioning, and Refrigeration Mechanics and Installers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200" b="0" i="0" u="none" strike="noStrike" dirty="0">
                          <a:solidFill>
                            <a:srgbClr val="000000"/>
                          </a:solidFill>
                          <a:effectLst/>
                          <a:latin typeface="Helvetica"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0" i="0" u="none" strike="noStrike">
                          <a:solidFill>
                            <a:srgbClr val="000000"/>
                          </a:solidFill>
                          <a:effectLst/>
                          <a:latin typeface="Helvetica"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200" b="0" i="0" u="none" strike="noStrike">
                          <a:solidFill>
                            <a:srgbClr val="000000"/>
                          </a:solidFill>
                          <a:effectLst/>
                          <a:latin typeface="Helvetica" panose="020B0604020202020204" pitchFamily="34" charset="0"/>
                        </a:rPr>
                        <a:t>31</a:t>
                      </a:r>
                    </a:p>
                  </a:txBody>
                  <a:tcPr marL="9525" marR="9525" marT="9525" marB="0" anchor="ctr">
                    <a:lnL>
                      <a:noFill/>
                    </a:lnL>
                    <a:lnR>
                      <a:noFill/>
                    </a:lnR>
                    <a:lnT>
                      <a:noFill/>
                    </a:lnT>
                    <a:lnB>
                      <a:noFill/>
                    </a:lnB>
                  </a:tcPr>
                </a:tc>
                <a:extLst>
                  <a:ext uri="{0D108BD9-81ED-4DB2-BD59-A6C34878D82A}">
                    <a16:rowId xmlns:a16="http://schemas.microsoft.com/office/drawing/2014/main" val="1014625226"/>
                  </a:ext>
                </a:extLst>
              </a:tr>
              <a:tr h="274320">
                <a:tc>
                  <a:txBody>
                    <a:bodyPr/>
                    <a:lstStyle/>
                    <a:p>
                      <a:pPr algn="l" fontAlgn="ctr"/>
                      <a:r>
                        <a:rPr lang="en-US" sz="1200" b="0" i="0" u="none" strike="noStrike" dirty="0">
                          <a:solidFill>
                            <a:srgbClr val="000000"/>
                          </a:solidFill>
                          <a:effectLst/>
                          <a:latin typeface="Helvetica" panose="020B0604020202020204" pitchFamily="34" charset="0"/>
                        </a:rPr>
                        <a:t>Police and Sheriff's Patrol Officers</a:t>
                      </a:r>
                    </a:p>
                  </a:txBody>
                  <a:tcPr marL="9525" marR="9525" marT="9525"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200" b="0" i="0" u="none" strike="noStrike" dirty="0">
                          <a:solidFill>
                            <a:srgbClr val="000000"/>
                          </a:solidFill>
                          <a:effectLst/>
                          <a:latin typeface="Helvetica"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Helvetica"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Helvetica" panose="020B0604020202020204" pitchFamily="34" charset="0"/>
                        </a:rPr>
                        <a:t>28</a:t>
                      </a: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3525598"/>
                  </a:ext>
                </a:extLst>
              </a:tr>
            </a:tbl>
          </a:graphicData>
        </a:graphic>
      </p:graphicFrame>
    </p:spTree>
    <p:extLst>
      <p:ext uri="{BB962C8B-B14F-4D97-AF65-F5344CB8AC3E}">
        <p14:creationId xmlns:p14="http://schemas.microsoft.com/office/powerpoint/2010/main" val="30064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III. B:	Professional Licensing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34</a:t>
            </a:fld>
            <a:endParaRPr lang="en-US" dirty="0"/>
          </a:p>
        </p:txBody>
      </p:sp>
    </p:spTree>
    <p:extLst>
      <p:ext uri="{BB962C8B-B14F-4D97-AF65-F5344CB8AC3E}">
        <p14:creationId xmlns:p14="http://schemas.microsoft.com/office/powerpoint/2010/main" val="2552927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nvPr>
        </p:nvGraphicFramePr>
        <p:xfrm>
          <a:off x="6514482" y="2337542"/>
          <a:ext cx="507492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35</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latin typeface="Helvetica" panose="020B0604020202020204" pitchFamily="34" charset="0"/>
                <a:cs typeface="Helvetica" panose="020B0604020202020204" pitchFamily="34" charset="0"/>
              </a:rPr>
              <a:t>Top </a:t>
            </a:r>
            <a:r>
              <a:rPr lang="en-US" sz="3200" dirty="0" smtClean="0">
                <a:latin typeface="Helvetica" panose="020B0604020202020204" pitchFamily="34" charset="0"/>
                <a:cs typeface="Helvetica" panose="020B0604020202020204" pitchFamily="34" charset="0"/>
              </a:rPr>
              <a:t>Occupations by </a:t>
            </a:r>
            <a:r>
              <a:rPr lang="en-US" sz="3200" dirty="0" smtClean="0"/>
              <a:t>DPL Professional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999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Workforce Supply Analysis</a:t>
            </a:r>
            <a:endParaRPr lang="en-US" sz="1200" dirty="0"/>
          </a:p>
        </p:txBody>
      </p:sp>
      <p:sp>
        <p:nvSpPr>
          <p:cNvPr id="14" name="Rectangle 13"/>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In the Berkshires, a majority of the top occupations by number of Division of Professional Licensure licenses are 4- or 5-star occupations.</a:t>
            </a:r>
            <a:endParaRPr lang="en-US" sz="1400" dirty="0"/>
          </a:p>
        </p:txBody>
      </p:sp>
      <p:sp>
        <p:nvSpPr>
          <p:cNvPr id="16" name="Rectangle 15"/>
          <p:cNvSpPr/>
          <p:nvPr/>
        </p:nvSpPr>
        <p:spPr>
          <a:xfrm>
            <a:off x="732666" y="6323468"/>
            <a:ext cx="10240134" cy="430887"/>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This analysis is not inclusive of occupations licensed by agencies other than the Division of Professional Licensure. </a:t>
            </a:r>
          </a:p>
          <a:p>
            <a:r>
              <a:rPr lang="en-US" sz="1100" i="1" dirty="0" smtClean="0">
                <a:latin typeface="Helvetica" panose="020B0604020202020204" pitchFamily="34" charset="0"/>
                <a:cs typeface="Helvetica" panose="020B0604020202020204" pitchFamily="34" charset="0"/>
              </a:rPr>
              <a:t>Licenses must have been issued between 2000 and 2019, and not be expired as of 2019.</a:t>
            </a:r>
            <a:endParaRPr lang="en-US" sz="1100" i="1" dirty="0"/>
          </a:p>
        </p:txBody>
      </p:sp>
      <p:grpSp>
        <p:nvGrpSpPr>
          <p:cNvPr id="2" name="Group 1"/>
          <p:cNvGrpSpPr/>
          <p:nvPr/>
        </p:nvGrpSpPr>
        <p:grpSpPr>
          <a:xfrm>
            <a:off x="727794" y="1814322"/>
            <a:ext cx="10999809" cy="4342589"/>
            <a:chOff x="727794" y="1814322"/>
            <a:chExt cx="10999809" cy="4342589"/>
          </a:xfrm>
        </p:grpSpPr>
        <p:graphicFrame>
          <p:nvGraphicFramePr>
            <p:cNvPr id="26" name="Chart 25"/>
            <p:cNvGraphicFramePr>
              <a:graphicFrameLocks/>
            </p:cNvGraphicFramePr>
            <p:nvPr>
              <p:extLst>
                <p:ext uri="{D42A27DB-BD31-4B8C-83A1-F6EECF244321}">
                  <p14:modId xmlns:p14="http://schemas.microsoft.com/office/powerpoint/2010/main" val="1764321665"/>
                </p:ext>
              </p:extLst>
            </p:nvPr>
          </p:nvGraphicFramePr>
          <p:xfrm>
            <a:off x="727794" y="2337542"/>
            <a:ext cx="5074920" cy="3383280"/>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p:cNvGrpSpPr/>
            <p:nvPr/>
          </p:nvGrpSpPr>
          <p:grpSpPr>
            <a:xfrm>
              <a:off x="2003639" y="1814322"/>
              <a:ext cx="9723964" cy="4342589"/>
              <a:chOff x="2003639" y="1814322"/>
              <a:chExt cx="9723964" cy="4342589"/>
            </a:xfrm>
          </p:grpSpPr>
          <p:grpSp>
            <p:nvGrpSpPr>
              <p:cNvPr id="8" name="Group 7"/>
              <p:cNvGrpSpPr/>
              <p:nvPr/>
            </p:nvGrpSpPr>
            <p:grpSpPr>
              <a:xfrm>
                <a:off x="2003639" y="2015888"/>
                <a:ext cx="8305125" cy="4141023"/>
                <a:chOff x="2000830" y="1880319"/>
                <a:chExt cx="8305125" cy="4141023"/>
              </a:xfrm>
            </p:grpSpPr>
            <p:grpSp>
              <p:nvGrpSpPr>
                <p:cNvPr id="7" name="Group 6"/>
                <p:cNvGrpSpPr/>
                <p:nvPr/>
              </p:nvGrpSpPr>
              <p:grpSpPr>
                <a:xfrm>
                  <a:off x="2000830" y="1885353"/>
                  <a:ext cx="2532975" cy="4135989"/>
                  <a:chOff x="2000830" y="1885353"/>
                  <a:chExt cx="2532975" cy="4135989"/>
                </a:xfrm>
              </p:grpSpPr>
              <p:sp>
                <p:nvSpPr>
                  <p:cNvPr id="18" name="Rectangle 17"/>
                  <p:cNvSpPr/>
                  <p:nvPr/>
                </p:nvSpPr>
                <p:spPr>
                  <a:xfrm>
                    <a:off x="2846309" y="1885353"/>
                    <a:ext cx="832279" cy="276999"/>
                  </a:xfrm>
                  <a:prstGeom prst="rect">
                    <a:avLst/>
                  </a:prstGeom>
                </p:spPr>
                <p:txBody>
                  <a:bodyPr wrap="none">
                    <a:spAutoFit/>
                  </a:bodyPr>
                  <a:lstStyle/>
                  <a:p>
                    <a:pPr algn="ctr"/>
                    <a:r>
                      <a:rPr lang="en-US" sz="1200" dirty="0" smtClean="0">
                        <a:latin typeface="Helvetica" panose="020B0604020202020204" pitchFamily="34" charset="0"/>
                        <a:cs typeface="Helvetica" panose="020B0604020202020204" pitchFamily="34" charset="0"/>
                      </a:rPr>
                      <a:t>Berkshire</a:t>
                    </a:r>
                    <a:endParaRPr lang="en-US" sz="1200" dirty="0">
                      <a:latin typeface="Helvetica" panose="020B0604020202020204" pitchFamily="34" charset="0"/>
                      <a:cs typeface="Helvetica" panose="020B0604020202020204" pitchFamily="34" charset="0"/>
                    </a:endParaRPr>
                  </a:p>
                </p:txBody>
              </p:sp>
              <p:sp>
                <p:nvSpPr>
                  <p:cNvPr id="20" name="Rectangle 19"/>
                  <p:cNvSpPr/>
                  <p:nvPr/>
                </p:nvSpPr>
                <p:spPr>
                  <a:xfrm>
                    <a:off x="2000830" y="5652010"/>
                    <a:ext cx="2532975"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a:t>
                    </a:r>
                    <a:endParaRPr lang="en-US" sz="900" dirty="0">
                      <a:latin typeface="Helvetica" panose="020B0604020202020204" pitchFamily="34" charset="0"/>
                      <a:cs typeface="Helvetica" panose="020B0604020202020204" pitchFamily="34" charset="0"/>
                    </a:endParaRPr>
                  </a:p>
                </p:txBody>
              </p:sp>
            </p:grpSp>
            <p:grpSp>
              <p:nvGrpSpPr>
                <p:cNvPr id="3" name="Group 2"/>
                <p:cNvGrpSpPr/>
                <p:nvPr/>
              </p:nvGrpSpPr>
              <p:grpSpPr>
                <a:xfrm>
                  <a:off x="7792311" y="1880319"/>
                  <a:ext cx="2513644" cy="4141021"/>
                  <a:chOff x="7792311" y="1880319"/>
                  <a:chExt cx="2513644" cy="4141021"/>
                </a:xfrm>
              </p:grpSpPr>
              <p:sp>
                <p:nvSpPr>
                  <p:cNvPr id="19" name="Rectangle 18"/>
                  <p:cNvSpPr/>
                  <p:nvPr/>
                </p:nvSpPr>
                <p:spPr>
                  <a:xfrm>
                    <a:off x="8774454" y="1880319"/>
                    <a:ext cx="54373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State</a:t>
                    </a:r>
                    <a:endParaRPr lang="en-US" sz="1200" dirty="0">
                      <a:latin typeface="Helvetica" panose="020B0604020202020204" pitchFamily="34" charset="0"/>
                      <a:cs typeface="Helvetica" panose="020B0604020202020204" pitchFamily="34" charset="0"/>
                    </a:endParaRPr>
                  </a:p>
                </p:txBody>
              </p:sp>
              <p:sp>
                <p:nvSpPr>
                  <p:cNvPr id="21" name="Rectangle 20"/>
                  <p:cNvSpPr/>
                  <p:nvPr/>
                </p:nvSpPr>
                <p:spPr>
                  <a:xfrm>
                    <a:off x="7792311" y="5652008"/>
                    <a:ext cx="2513644"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a:t>
                    </a:r>
                    <a:endParaRPr lang="en-US" sz="900" dirty="0">
                      <a:latin typeface="Helvetica" panose="020B0604020202020204" pitchFamily="34" charset="0"/>
                      <a:cs typeface="Helvetica" panose="020B0604020202020204" pitchFamily="34" charset="0"/>
                    </a:endParaRPr>
                  </a:p>
                </p:txBody>
              </p:sp>
            </p:grpSp>
          </p:grpSp>
          <p:grpSp>
            <p:nvGrpSpPr>
              <p:cNvPr id="25" name="Group 24"/>
              <p:cNvGrpSpPr/>
              <p:nvPr/>
            </p:nvGrpSpPr>
            <p:grpSpPr>
              <a:xfrm>
                <a:off x="10204084" y="1814322"/>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grpSp>
    </p:spTree>
    <p:extLst>
      <p:ext uri="{BB962C8B-B14F-4D97-AF65-F5344CB8AC3E}">
        <p14:creationId xmlns:p14="http://schemas.microsoft.com/office/powerpoint/2010/main" val="124372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36</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DPL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999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Workforce Supply Analysis</a:t>
            </a:r>
            <a:endParaRPr lang="en-US" sz="1200" dirty="0"/>
          </a:p>
        </p:txBody>
      </p:sp>
      <p:sp>
        <p:nvSpPr>
          <p:cNvPr id="22" name="Rectangle 21"/>
          <p:cNvSpPr/>
          <p:nvPr/>
        </p:nvSpPr>
        <p:spPr>
          <a:xfrm>
            <a:off x="2817352" y="5844063"/>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sp>
        <p:nvSpPr>
          <p:cNvPr id="14" name="Rectangle 13"/>
          <p:cNvSpPr/>
          <p:nvPr/>
        </p:nvSpPr>
        <p:spPr>
          <a:xfrm>
            <a:off x="523797" y="6342229"/>
            <a:ext cx="10449003" cy="400110"/>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Selected occupations </a:t>
            </a:r>
            <a:r>
              <a:rPr lang="en-US" sz="1000" i="1" dirty="0">
                <a:latin typeface="Helvetica" panose="020B0604020202020204" pitchFamily="34" charset="0"/>
                <a:cs typeface="Helvetica" panose="020B0604020202020204" pitchFamily="34" charset="0"/>
              </a:rPr>
              <a:t>ranked 3+ stars only. Not inclusive of occupations licensed by agencies other than the Division of Professional Licensure</a:t>
            </a:r>
            <a:r>
              <a:rPr lang="en-US" sz="1000" i="1" dirty="0" smtClean="0">
                <a:latin typeface="Helvetica" panose="020B0604020202020204" pitchFamily="34" charset="0"/>
                <a:cs typeface="Helvetica" panose="020B0604020202020204" pitchFamily="34" charset="0"/>
              </a:rPr>
              <a:t>. </a:t>
            </a:r>
            <a:endParaRPr lang="en-US" sz="1000" i="1" dirty="0">
              <a:latin typeface="Helvetica" panose="020B0604020202020204" pitchFamily="34" charset="0"/>
              <a:cs typeface="Helvetica" panose="020B0604020202020204" pitchFamily="34" charset="0"/>
            </a:endParaRPr>
          </a:p>
          <a:p>
            <a:r>
              <a:rPr lang="en-US" sz="1000" i="1" dirty="0">
                <a:latin typeface="Helvetica" panose="020B0604020202020204" pitchFamily="34" charset="0"/>
                <a:cs typeface="Helvetica" panose="020B0604020202020204" pitchFamily="34" charset="0"/>
              </a:rPr>
              <a:t>Licenses must have been issued between 2000 and 2019, and not be expired as of 2019</a:t>
            </a:r>
            <a:r>
              <a:rPr lang="en-US" sz="1000" i="1" dirty="0" smtClean="0">
                <a:latin typeface="Helvetica" panose="020B0604020202020204" pitchFamily="34" charset="0"/>
                <a:cs typeface="Helvetica" panose="020B0604020202020204" pitchFamily="34" charset="0"/>
              </a:rPr>
              <a:t>. See Appendix for additional detail.</a:t>
            </a:r>
            <a:endParaRPr lang="en-US" sz="1000" i="1" dirty="0"/>
          </a:p>
        </p:txBody>
      </p:sp>
      <p:sp>
        <p:nvSpPr>
          <p:cNvPr id="9" name="Rectangle 8"/>
          <p:cNvSpPr/>
          <p:nvPr/>
        </p:nvSpPr>
        <p:spPr>
          <a:xfrm>
            <a:off x="611030" y="1423736"/>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Comparing the number of license holders with total occupational employment offers another indicator of skill shortages or surpluses in occupational labor markets. While the number of professional licenses </a:t>
            </a:r>
            <a:r>
              <a:rPr lang="en-US" sz="1400" dirty="0" smtClean="0">
                <a:latin typeface="Helvetica" panose="020B0604020202020204" pitchFamily="34" charset="0"/>
                <a:cs typeface="Helvetica" panose="020B0604020202020204" pitchFamily="34" charset="0"/>
              </a:rPr>
              <a:t>exceeds </a:t>
            </a:r>
            <a:r>
              <a:rPr lang="en-US" sz="1400" dirty="0">
                <a:latin typeface="Helvetica" panose="020B0604020202020204" pitchFamily="34" charset="0"/>
                <a:cs typeface="Helvetica" panose="020B0604020202020204" pitchFamily="34" charset="0"/>
              </a:rPr>
              <a:t>total employment for some occupations, such as Cosmetologists, for others, such as </a:t>
            </a:r>
            <a:r>
              <a:rPr lang="en-US" sz="1400" dirty="0" smtClean="0">
                <a:latin typeface="Helvetica" panose="020B0604020202020204" pitchFamily="34" charset="0"/>
                <a:cs typeface="Helvetica" panose="020B0604020202020204" pitchFamily="34" charset="0"/>
              </a:rPr>
              <a:t>Educational Psychologists, </a:t>
            </a:r>
            <a:r>
              <a:rPr lang="en-US" sz="1400" dirty="0">
                <a:latin typeface="Helvetica" panose="020B0604020202020204" pitchFamily="34" charset="0"/>
                <a:cs typeface="Helvetica" panose="020B0604020202020204" pitchFamily="34" charset="0"/>
              </a:rPr>
              <a:t>the number of jobs </a:t>
            </a:r>
            <a:r>
              <a:rPr lang="en-US" sz="1400" dirty="0" smtClean="0">
                <a:latin typeface="Helvetica" panose="020B0604020202020204" pitchFamily="34" charset="0"/>
                <a:cs typeface="Helvetica" panose="020B0604020202020204" pitchFamily="34" charset="0"/>
              </a:rPr>
              <a:t>(167) </a:t>
            </a:r>
            <a:r>
              <a:rPr lang="en-US" sz="1400" dirty="0">
                <a:latin typeface="Helvetica" panose="020B0604020202020204" pitchFamily="34" charset="0"/>
                <a:cs typeface="Helvetica" panose="020B0604020202020204" pitchFamily="34" charset="0"/>
              </a:rPr>
              <a:t>outstrips the supply of licenses </a:t>
            </a:r>
            <a:r>
              <a:rPr lang="en-US" sz="1400" dirty="0" smtClean="0">
                <a:latin typeface="Helvetica" panose="020B0604020202020204" pitchFamily="34" charset="0"/>
                <a:cs typeface="Helvetica" panose="020B0604020202020204" pitchFamily="34" charset="0"/>
              </a:rPr>
              <a:t>(53).</a:t>
            </a:r>
            <a:endParaRPr lang="en-US" sz="1400" dirty="0">
              <a:latin typeface="Helvetica" panose="020B0604020202020204" pitchFamily="34" charset="0"/>
              <a:cs typeface="Helvetica"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071024049"/>
              </p:ext>
            </p:extLst>
          </p:nvPr>
        </p:nvGraphicFramePr>
        <p:xfrm>
          <a:off x="1016014" y="2359798"/>
          <a:ext cx="10058400" cy="3414882"/>
        </p:xfrm>
        <a:graphic>
          <a:graphicData uri="http://schemas.openxmlformats.org/drawingml/2006/table">
            <a:tbl>
              <a:tblPr/>
              <a:tblGrid>
                <a:gridCol w="4023360">
                  <a:extLst>
                    <a:ext uri="{9D8B030D-6E8A-4147-A177-3AD203B41FA5}">
                      <a16:colId xmlns:a16="http://schemas.microsoft.com/office/drawing/2014/main" val="208479140"/>
                    </a:ext>
                  </a:extLst>
                </a:gridCol>
                <a:gridCol w="1645920">
                  <a:extLst>
                    <a:ext uri="{9D8B030D-6E8A-4147-A177-3AD203B41FA5}">
                      <a16:colId xmlns:a16="http://schemas.microsoft.com/office/drawing/2014/main" val="3296427843"/>
                    </a:ext>
                  </a:extLst>
                </a:gridCol>
                <a:gridCol w="2194560">
                  <a:extLst>
                    <a:ext uri="{9D8B030D-6E8A-4147-A177-3AD203B41FA5}">
                      <a16:colId xmlns:a16="http://schemas.microsoft.com/office/drawing/2014/main" val="3199178527"/>
                    </a:ext>
                  </a:extLst>
                </a:gridCol>
                <a:gridCol w="2194560">
                  <a:extLst>
                    <a:ext uri="{9D8B030D-6E8A-4147-A177-3AD203B41FA5}">
                      <a16:colId xmlns:a16="http://schemas.microsoft.com/office/drawing/2014/main" val="2332647750"/>
                    </a:ext>
                  </a:extLst>
                </a:gridCol>
              </a:tblGrid>
              <a:tr h="193527">
                <a:tc>
                  <a:txBody>
                    <a:bodyPr/>
                    <a:lstStyle/>
                    <a:p>
                      <a:pPr algn="ctr" fontAlgn="b"/>
                      <a:r>
                        <a:rPr lang="en-US" sz="1050" b="0" i="0" u="none" strike="noStrike" dirty="0">
                          <a:solidFill>
                            <a:srgbClr val="FFFFFF"/>
                          </a:solidFill>
                          <a:effectLst/>
                          <a:latin typeface="+mn-lt"/>
                        </a:rPr>
                        <a:t>DPL Board / License Type</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STARS</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Licenses</a:t>
                      </a:r>
                      <a:endParaRPr lang="en-US" sz="1050" b="0" i="0" u="none" strike="noStrike" dirty="0">
                        <a:solidFill>
                          <a:srgbClr val="FFFFFF"/>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0" i="0" u="none" strike="noStrike" dirty="0">
                          <a:solidFill>
                            <a:srgbClr val="FFFFFF"/>
                          </a:solidFill>
                          <a:effectLst/>
                          <a:latin typeface="+mn-lt"/>
                        </a:rPr>
                        <a:t>2018 Employment</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336586734"/>
                  </a:ext>
                </a:extLst>
              </a:tr>
              <a:tr h="164037">
                <a:tc>
                  <a:txBody>
                    <a:bodyPr/>
                    <a:lstStyle/>
                    <a:p>
                      <a:pPr algn="l" fontAlgn="b"/>
                      <a:r>
                        <a:rPr lang="en-US" sz="1050" b="0" i="0" u="none" strike="noStrike" dirty="0" smtClean="0">
                          <a:solidFill>
                            <a:srgbClr val="000000"/>
                          </a:solidFill>
                          <a:effectLst/>
                          <a:latin typeface="+mn-lt"/>
                        </a:rPr>
                        <a:t>Allied Health</a:t>
                      </a:r>
                      <a:endParaRPr lang="en-US" sz="1050" b="0" i="0" u="none" strike="noStrike" dirty="0">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136066511"/>
                  </a:ext>
                </a:extLst>
              </a:tr>
              <a:tr h="164037">
                <a:tc>
                  <a:txBody>
                    <a:bodyPr/>
                    <a:lstStyle/>
                    <a:p>
                      <a:pPr algn="l" fontAlgn="b"/>
                      <a:r>
                        <a:rPr lang="en-US" sz="1050" b="0" i="0" u="none" strike="noStrike" dirty="0" smtClean="0">
                          <a:solidFill>
                            <a:srgbClr val="000000"/>
                          </a:solidFill>
                          <a:effectLst/>
                          <a:latin typeface="+mn-lt"/>
                        </a:rPr>
                        <a:t>Occupational Therapist</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dirty="0">
                          <a:solidFill>
                            <a:srgbClr val="000000"/>
                          </a:solidFill>
                          <a:effectLst/>
                          <a:latin typeface="+mn-lt"/>
                        </a:rPr>
                        <a:t>49</a:t>
                      </a:r>
                    </a:p>
                  </a:txBody>
                  <a:tcPr marL="9525" marR="9525" marT="9525"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mn-lt"/>
                        </a:rPr>
                        <a:t>103</a:t>
                      </a:r>
                    </a:p>
                  </a:txBody>
                  <a:tcPr marL="9525" marR="9525" marT="9525" marB="0" anchor="ctr">
                    <a:lnL>
                      <a:noFill/>
                    </a:lnL>
                    <a:lnR>
                      <a:noFill/>
                    </a:lnR>
                    <a:lnT>
                      <a:noFill/>
                    </a:lnT>
                    <a:lnB>
                      <a:noFill/>
                    </a:lnB>
                  </a:tcPr>
                </a:tc>
                <a:extLst>
                  <a:ext uri="{0D108BD9-81ED-4DB2-BD59-A6C34878D82A}">
                    <a16:rowId xmlns:a16="http://schemas.microsoft.com/office/drawing/2014/main" val="776386"/>
                  </a:ext>
                </a:extLst>
              </a:tr>
              <a:tr h="164037">
                <a:tc>
                  <a:txBody>
                    <a:bodyPr/>
                    <a:lstStyle/>
                    <a:p>
                      <a:pPr algn="l" fontAlgn="b"/>
                      <a:r>
                        <a:rPr lang="en-US" sz="1050" b="0" i="0" u="none" strike="noStrike" dirty="0" smtClean="0">
                          <a:solidFill>
                            <a:srgbClr val="000000"/>
                          </a:solidFill>
                          <a:effectLst/>
                          <a:latin typeface="+mn-lt"/>
                        </a:rPr>
                        <a:t>Physical Therapist</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dirty="0">
                          <a:solidFill>
                            <a:srgbClr val="000000"/>
                          </a:solidFill>
                          <a:effectLst/>
                          <a:latin typeface="+mn-lt"/>
                        </a:rPr>
                        <a:t>63</a:t>
                      </a:r>
                    </a:p>
                  </a:txBody>
                  <a:tcPr marL="9525" marR="9525" marT="9525"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157</a:t>
                      </a:r>
                    </a:p>
                  </a:txBody>
                  <a:tcPr marL="9525" marR="9525" marT="9525" marB="0" anchor="ctr">
                    <a:lnL>
                      <a:noFill/>
                    </a:lnL>
                    <a:lnR>
                      <a:noFill/>
                    </a:lnR>
                    <a:lnT>
                      <a:noFill/>
                    </a:lnT>
                    <a:lnB>
                      <a:noFill/>
                    </a:lnB>
                  </a:tcPr>
                </a:tc>
                <a:extLst>
                  <a:ext uri="{0D108BD9-81ED-4DB2-BD59-A6C34878D82A}">
                    <a16:rowId xmlns:a16="http://schemas.microsoft.com/office/drawing/2014/main" val="4159094936"/>
                  </a:ext>
                </a:extLst>
              </a:tr>
              <a:tr h="164037">
                <a:tc>
                  <a:txBody>
                    <a:bodyPr/>
                    <a:lstStyle/>
                    <a:p>
                      <a:pPr algn="l" fontAlgn="b"/>
                      <a:r>
                        <a:rPr lang="en-US" sz="1050" b="0" i="0" u="none" strike="noStrike" dirty="0" smtClean="0">
                          <a:solidFill>
                            <a:srgbClr val="000000"/>
                          </a:solidFill>
                          <a:effectLst/>
                          <a:latin typeface="+mn-lt"/>
                        </a:rPr>
                        <a:t>Educational Psychologist</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dirty="0">
                          <a:solidFill>
                            <a:srgbClr val="000000"/>
                          </a:solidFill>
                          <a:effectLst/>
                          <a:latin typeface="+mn-lt"/>
                        </a:rPr>
                        <a:t>53</a:t>
                      </a:r>
                    </a:p>
                  </a:txBody>
                  <a:tcPr marL="9525" marR="9525" marT="9525"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167</a:t>
                      </a:r>
                    </a:p>
                  </a:txBody>
                  <a:tcPr marL="9525" marR="9525" marT="9525" marB="0" anchor="ctr">
                    <a:lnL>
                      <a:noFill/>
                    </a:lnL>
                    <a:lnR>
                      <a:noFill/>
                    </a:lnR>
                    <a:lnT>
                      <a:noFill/>
                    </a:lnT>
                    <a:lnB>
                      <a:noFill/>
                    </a:lnB>
                  </a:tcPr>
                </a:tc>
                <a:extLst>
                  <a:ext uri="{0D108BD9-81ED-4DB2-BD59-A6C34878D82A}">
                    <a16:rowId xmlns:a16="http://schemas.microsoft.com/office/drawing/2014/main" val="4200825797"/>
                  </a:ext>
                </a:extLst>
              </a:tr>
              <a:tr h="164037">
                <a:tc>
                  <a:txBody>
                    <a:bodyPr/>
                    <a:lstStyle/>
                    <a:p>
                      <a:pPr algn="l" fontAlgn="b"/>
                      <a:r>
                        <a:rPr lang="en-US" sz="1050" b="0" i="0" u="none" strike="noStrike" dirty="0" smtClean="0">
                          <a:solidFill>
                            <a:srgbClr val="000000"/>
                          </a:solidFill>
                          <a:effectLst/>
                          <a:latin typeface="+mn-lt"/>
                        </a:rPr>
                        <a:t>Cosmetology</a:t>
                      </a: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ctr"/>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1671583969"/>
                  </a:ext>
                </a:extLst>
              </a:tr>
              <a:tr h="164037">
                <a:tc>
                  <a:txBody>
                    <a:bodyPr/>
                    <a:lstStyle/>
                    <a:p>
                      <a:pPr algn="l" fontAlgn="b"/>
                      <a:r>
                        <a:rPr lang="en-US" sz="1050" b="0" i="0" u="none" strike="noStrike" dirty="0" smtClean="0">
                          <a:solidFill>
                            <a:srgbClr val="000000"/>
                          </a:solidFill>
                          <a:effectLst/>
                          <a:latin typeface="+mn-lt"/>
                        </a:rPr>
                        <a:t>Cosmetologist (Hairdresser)</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3</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387</a:t>
                      </a:r>
                    </a:p>
                  </a:txBody>
                  <a:tcPr marL="9525" marR="9525" marT="9525"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330</a:t>
                      </a:r>
                    </a:p>
                  </a:txBody>
                  <a:tcPr marL="9525" marR="9525" marT="9525" marB="0" anchor="ctr">
                    <a:lnL>
                      <a:noFill/>
                    </a:lnL>
                    <a:lnR>
                      <a:noFill/>
                    </a:lnR>
                    <a:lnT>
                      <a:noFill/>
                    </a:lnT>
                    <a:lnB>
                      <a:noFill/>
                    </a:lnB>
                  </a:tcPr>
                </a:tc>
                <a:extLst>
                  <a:ext uri="{0D108BD9-81ED-4DB2-BD59-A6C34878D82A}">
                    <a16:rowId xmlns:a16="http://schemas.microsoft.com/office/drawing/2014/main" val="3203386362"/>
                  </a:ext>
                </a:extLst>
              </a:tr>
              <a:tr h="164037">
                <a:tc>
                  <a:txBody>
                    <a:bodyPr/>
                    <a:lstStyle/>
                    <a:p>
                      <a:pPr algn="l" fontAlgn="b"/>
                      <a:r>
                        <a:rPr lang="en-US" sz="1050" b="0" i="0" u="none" strike="noStrike" dirty="0" smtClean="0">
                          <a:solidFill>
                            <a:srgbClr val="000000"/>
                          </a:solidFill>
                          <a:effectLst/>
                          <a:latin typeface="+mn-lt"/>
                        </a:rPr>
                        <a:t>Electricians</a:t>
                      </a: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ctr"/>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2785658994"/>
                  </a:ext>
                </a:extLst>
              </a:tr>
              <a:tr h="164037">
                <a:tc>
                  <a:txBody>
                    <a:bodyPr/>
                    <a:lstStyle/>
                    <a:p>
                      <a:pPr algn="l" fontAlgn="b"/>
                      <a:r>
                        <a:rPr lang="en-US" sz="1050" b="0" i="0" u="none" strike="noStrike" dirty="0" smtClean="0">
                          <a:solidFill>
                            <a:srgbClr val="000000"/>
                          </a:solidFill>
                          <a:effectLst/>
                          <a:latin typeface="+mn-lt"/>
                        </a:rPr>
                        <a:t>Electrician</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4</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222</a:t>
                      </a:r>
                    </a:p>
                  </a:txBody>
                  <a:tcPr marL="9525" marR="9525" marT="9525"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400</a:t>
                      </a:r>
                    </a:p>
                  </a:txBody>
                  <a:tcPr marL="9525" marR="9525" marT="9525" marB="0" anchor="ctr">
                    <a:lnL>
                      <a:noFill/>
                    </a:lnL>
                    <a:lnR>
                      <a:noFill/>
                    </a:lnR>
                    <a:lnT>
                      <a:noFill/>
                    </a:lnT>
                    <a:lnB>
                      <a:noFill/>
                    </a:lnB>
                  </a:tcPr>
                </a:tc>
                <a:extLst>
                  <a:ext uri="{0D108BD9-81ED-4DB2-BD59-A6C34878D82A}">
                    <a16:rowId xmlns:a16="http://schemas.microsoft.com/office/drawing/2014/main" val="3040436480"/>
                  </a:ext>
                </a:extLst>
              </a:tr>
              <a:tr h="164037">
                <a:tc>
                  <a:txBody>
                    <a:bodyPr/>
                    <a:lstStyle/>
                    <a:p>
                      <a:pPr algn="l" fontAlgn="b"/>
                      <a:r>
                        <a:rPr lang="en-US" sz="1050" b="0" i="0" u="none" strike="noStrike" dirty="0" smtClean="0">
                          <a:solidFill>
                            <a:srgbClr val="000000"/>
                          </a:solidFill>
                          <a:effectLst/>
                          <a:latin typeface="+mn-lt"/>
                        </a:rPr>
                        <a:t>Engineers And Land Surveyors</a:t>
                      </a: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942757942"/>
                  </a:ext>
                </a:extLst>
              </a:tr>
              <a:tr h="164037">
                <a:tc>
                  <a:txBody>
                    <a:bodyPr/>
                    <a:lstStyle/>
                    <a:p>
                      <a:pPr algn="l" fontAlgn="b"/>
                      <a:r>
                        <a:rPr lang="en-US" sz="1050" b="0" i="0" u="none" strike="noStrike" dirty="0" smtClean="0">
                          <a:solidFill>
                            <a:srgbClr val="000000"/>
                          </a:solidFill>
                          <a:effectLst/>
                          <a:latin typeface="+mn-lt"/>
                        </a:rPr>
                        <a:t>Engineer</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4</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61</a:t>
                      </a:r>
                    </a:p>
                  </a:txBody>
                  <a:tcPr marL="9525" marR="9525" marT="9525"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393</a:t>
                      </a:r>
                    </a:p>
                  </a:txBody>
                  <a:tcPr marL="9525" marR="9525" marT="9525" marB="0" anchor="ctr">
                    <a:lnL>
                      <a:noFill/>
                    </a:lnL>
                    <a:lnR>
                      <a:noFill/>
                    </a:lnR>
                    <a:lnT>
                      <a:noFill/>
                    </a:lnT>
                    <a:lnB>
                      <a:noFill/>
                    </a:lnB>
                  </a:tcPr>
                </a:tc>
                <a:extLst>
                  <a:ext uri="{0D108BD9-81ED-4DB2-BD59-A6C34878D82A}">
                    <a16:rowId xmlns:a16="http://schemas.microsoft.com/office/drawing/2014/main" val="1633930181"/>
                  </a:ext>
                </a:extLst>
              </a:tr>
              <a:tr h="164037">
                <a:tc>
                  <a:txBody>
                    <a:bodyPr/>
                    <a:lstStyle/>
                    <a:p>
                      <a:pPr algn="l" fontAlgn="b"/>
                      <a:r>
                        <a:rPr lang="en-US" sz="1050" b="0" i="0" u="none" strike="noStrike" dirty="0" smtClean="0">
                          <a:solidFill>
                            <a:srgbClr val="000000"/>
                          </a:solidFill>
                          <a:effectLst/>
                          <a:latin typeface="+mn-lt"/>
                        </a:rPr>
                        <a:t>Gas Fitters</a:t>
                      </a: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607910989"/>
                  </a:ext>
                </a:extLst>
              </a:tr>
              <a:tr h="164037">
                <a:tc>
                  <a:txBody>
                    <a:bodyPr/>
                    <a:lstStyle/>
                    <a:p>
                      <a:pPr algn="l" fontAlgn="b"/>
                      <a:r>
                        <a:rPr lang="en-US" sz="1050" b="0" i="0" u="none" strike="noStrike" dirty="0" smtClean="0">
                          <a:solidFill>
                            <a:srgbClr val="000000"/>
                          </a:solidFill>
                          <a:effectLst/>
                          <a:latin typeface="+mn-lt"/>
                        </a:rPr>
                        <a:t>Gas Fitter</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4</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dirty="0">
                          <a:solidFill>
                            <a:srgbClr val="000000"/>
                          </a:solidFill>
                          <a:effectLst/>
                          <a:latin typeface="+mn-lt"/>
                        </a:rPr>
                        <a:t>283</a:t>
                      </a:r>
                    </a:p>
                  </a:txBody>
                  <a:tcPr marL="9525" marR="9525" marT="9525"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211</a:t>
                      </a:r>
                    </a:p>
                  </a:txBody>
                  <a:tcPr marL="9525" marR="9525" marT="9525" marB="0" anchor="ctr">
                    <a:lnL>
                      <a:noFill/>
                    </a:lnL>
                    <a:lnR>
                      <a:noFill/>
                    </a:lnR>
                    <a:lnT>
                      <a:noFill/>
                    </a:lnT>
                    <a:lnB>
                      <a:noFill/>
                    </a:lnB>
                  </a:tcPr>
                </a:tc>
                <a:extLst>
                  <a:ext uri="{0D108BD9-81ED-4DB2-BD59-A6C34878D82A}">
                    <a16:rowId xmlns:a16="http://schemas.microsoft.com/office/drawing/2014/main" val="1874418359"/>
                  </a:ext>
                </a:extLst>
              </a:tr>
              <a:tr h="164037">
                <a:tc>
                  <a:txBody>
                    <a:bodyPr/>
                    <a:lstStyle/>
                    <a:p>
                      <a:pPr algn="l" fontAlgn="b"/>
                      <a:r>
                        <a:rPr lang="en-US" sz="1050" b="0" i="0" u="none" strike="noStrike" dirty="0" smtClean="0">
                          <a:solidFill>
                            <a:srgbClr val="000000"/>
                          </a:solidFill>
                          <a:effectLst/>
                          <a:latin typeface="+mn-lt"/>
                        </a:rPr>
                        <a:t>Public Accountancy</a:t>
                      </a: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2411606817"/>
                  </a:ext>
                </a:extLst>
              </a:tr>
              <a:tr h="164037">
                <a:tc>
                  <a:txBody>
                    <a:bodyPr/>
                    <a:lstStyle/>
                    <a:p>
                      <a:pPr algn="l" fontAlgn="b"/>
                      <a:r>
                        <a:rPr lang="en-US" sz="1050" b="0" i="0" u="none" strike="noStrike" dirty="0" smtClean="0">
                          <a:solidFill>
                            <a:srgbClr val="000000"/>
                          </a:solidFill>
                          <a:effectLst/>
                          <a:latin typeface="+mn-lt"/>
                        </a:rPr>
                        <a:t>Certified Public Accountant</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5</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dirty="0">
                          <a:solidFill>
                            <a:srgbClr val="000000"/>
                          </a:solidFill>
                          <a:effectLst/>
                          <a:latin typeface="+mn-lt"/>
                        </a:rPr>
                        <a:t>46</a:t>
                      </a:r>
                    </a:p>
                  </a:txBody>
                  <a:tcPr marL="9525" marR="9525" marT="9525"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mn-lt"/>
                        </a:rPr>
                        <a:t>584</a:t>
                      </a:r>
                    </a:p>
                  </a:txBody>
                  <a:tcPr marL="9525" marR="9525" marT="9525" marB="0" anchor="ctr">
                    <a:lnL>
                      <a:noFill/>
                    </a:lnL>
                    <a:lnR>
                      <a:noFill/>
                    </a:lnR>
                    <a:lnT>
                      <a:noFill/>
                    </a:lnT>
                    <a:lnB>
                      <a:noFill/>
                    </a:lnB>
                  </a:tcPr>
                </a:tc>
                <a:extLst>
                  <a:ext uri="{0D108BD9-81ED-4DB2-BD59-A6C34878D82A}">
                    <a16:rowId xmlns:a16="http://schemas.microsoft.com/office/drawing/2014/main" val="1483681802"/>
                  </a:ext>
                </a:extLst>
              </a:tr>
              <a:tr h="164037">
                <a:tc>
                  <a:txBody>
                    <a:bodyPr/>
                    <a:lstStyle/>
                    <a:p>
                      <a:pPr algn="l" fontAlgn="b"/>
                      <a:r>
                        <a:rPr lang="en-US" sz="1050" b="0" i="0" u="none" strike="noStrike" dirty="0" smtClean="0">
                          <a:solidFill>
                            <a:srgbClr val="000000"/>
                          </a:solidFill>
                          <a:effectLst/>
                          <a:latin typeface="+mn-lt"/>
                        </a:rPr>
                        <a:t>Real Estate</a:t>
                      </a: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ctr"/>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1726768896"/>
                  </a:ext>
                </a:extLst>
              </a:tr>
              <a:tr h="164037">
                <a:tc>
                  <a:txBody>
                    <a:bodyPr/>
                    <a:lstStyle/>
                    <a:p>
                      <a:pPr algn="l" fontAlgn="b"/>
                      <a:r>
                        <a:rPr lang="en-US" sz="1050" b="0" i="0" u="none" strike="noStrike" dirty="0" smtClean="0">
                          <a:solidFill>
                            <a:srgbClr val="000000"/>
                          </a:solidFill>
                          <a:effectLst/>
                          <a:latin typeface="+mn-lt"/>
                        </a:rPr>
                        <a:t>Real Estate Salesperson</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3</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387</a:t>
                      </a:r>
                    </a:p>
                  </a:txBody>
                  <a:tcPr marL="9525" marR="9525" marT="9525"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mn-lt"/>
                        </a:rPr>
                        <a:t>241</a:t>
                      </a:r>
                    </a:p>
                  </a:txBody>
                  <a:tcPr marL="9525" marR="9525" marT="9525" marB="0" anchor="ctr">
                    <a:lnL>
                      <a:noFill/>
                    </a:lnL>
                    <a:lnR>
                      <a:noFill/>
                    </a:lnR>
                    <a:lnT>
                      <a:noFill/>
                    </a:lnT>
                    <a:lnB>
                      <a:noFill/>
                    </a:lnB>
                  </a:tcPr>
                </a:tc>
                <a:extLst>
                  <a:ext uri="{0D108BD9-81ED-4DB2-BD59-A6C34878D82A}">
                    <a16:rowId xmlns:a16="http://schemas.microsoft.com/office/drawing/2014/main" val="3715893923"/>
                  </a:ext>
                </a:extLst>
              </a:tr>
              <a:tr h="164037">
                <a:tc>
                  <a:txBody>
                    <a:bodyPr/>
                    <a:lstStyle/>
                    <a:p>
                      <a:pPr algn="l" fontAlgn="b"/>
                      <a:r>
                        <a:rPr lang="en-US" sz="1050" b="0" i="0" u="none" strike="noStrike" dirty="0" smtClean="0">
                          <a:solidFill>
                            <a:srgbClr val="000000"/>
                          </a:solidFill>
                          <a:effectLst/>
                          <a:latin typeface="+mn-lt"/>
                        </a:rPr>
                        <a:t>Social Workers</a:t>
                      </a: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625013620"/>
                  </a:ext>
                </a:extLst>
              </a:tr>
              <a:tr h="164037">
                <a:tc>
                  <a:txBody>
                    <a:bodyPr/>
                    <a:lstStyle/>
                    <a:p>
                      <a:pPr algn="l" fontAlgn="b"/>
                      <a:r>
                        <a:rPr lang="en-US" sz="1050" b="0" i="0" u="none" strike="noStrike" dirty="0" smtClean="0">
                          <a:solidFill>
                            <a:srgbClr val="000000"/>
                          </a:solidFill>
                          <a:effectLst/>
                          <a:latin typeface="+mn-lt"/>
                        </a:rPr>
                        <a:t>Social Worker, Licensed</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315</a:t>
                      </a:r>
                    </a:p>
                  </a:txBody>
                  <a:tcPr marL="9525" marR="9525" marT="9525"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mn-lt"/>
                        </a:rPr>
                        <a:t>470</a:t>
                      </a:r>
                    </a:p>
                  </a:txBody>
                  <a:tcPr marL="9525" marR="9525" marT="9525" marB="0" anchor="ctr">
                    <a:lnL>
                      <a:noFill/>
                    </a:lnL>
                    <a:lnR>
                      <a:noFill/>
                    </a:lnR>
                    <a:lnT>
                      <a:noFill/>
                    </a:lnT>
                    <a:lnB>
                      <a:noFill/>
                    </a:lnB>
                  </a:tcPr>
                </a:tc>
                <a:extLst>
                  <a:ext uri="{0D108BD9-81ED-4DB2-BD59-A6C34878D82A}">
                    <a16:rowId xmlns:a16="http://schemas.microsoft.com/office/drawing/2014/main" val="2682888121"/>
                  </a:ext>
                </a:extLst>
              </a:tr>
              <a:tr h="164037">
                <a:tc>
                  <a:txBody>
                    <a:bodyPr/>
                    <a:lstStyle/>
                    <a:p>
                      <a:pPr algn="l" fontAlgn="b"/>
                      <a:r>
                        <a:rPr lang="en-US" sz="1050" b="0" i="0" u="none" strike="noStrike" dirty="0" smtClean="0">
                          <a:solidFill>
                            <a:srgbClr val="000000"/>
                          </a:solidFill>
                          <a:effectLst/>
                          <a:latin typeface="+mn-lt"/>
                        </a:rPr>
                        <a:t>Social Worker Assistant</a:t>
                      </a:r>
                      <a:endParaRPr lang="en-US" sz="1050" b="0" i="0" u="none" strike="noStrike" dirty="0">
                        <a:solidFill>
                          <a:srgbClr val="000000"/>
                        </a:solidFill>
                        <a:effectLst/>
                        <a:latin typeface="+mn-lt"/>
                      </a:endParaRPr>
                    </a:p>
                  </a:txBody>
                  <a:tcPr marL="85725" marR="9525" marT="9525"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mn-lt"/>
                        </a:rPr>
                        <a:t>3</a:t>
                      </a: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1050" b="0" i="0" u="none" strike="noStrike">
                          <a:solidFill>
                            <a:srgbClr val="000000"/>
                          </a:solidFill>
                          <a:effectLst/>
                          <a:latin typeface="+mn-lt"/>
                        </a:rPr>
                        <a:t>82</a:t>
                      </a: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n-lt"/>
                        </a:rPr>
                        <a:t>375</a:t>
                      </a: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063669"/>
                  </a:ext>
                </a:extLst>
              </a:tr>
            </a:tbl>
          </a:graphicData>
        </a:graphic>
      </p:graphicFrame>
    </p:spTree>
    <p:extLst>
      <p:ext uri="{BB962C8B-B14F-4D97-AF65-F5344CB8AC3E}">
        <p14:creationId xmlns:p14="http://schemas.microsoft.com/office/powerpoint/2010/main" val="2021705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Part IV: New Data Tools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37</a:t>
            </a:fld>
            <a:endParaRPr lang="en-US" dirty="0"/>
          </a:p>
        </p:txBody>
      </p:sp>
    </p:spTree>
    <p:extLst>
      <p:ext uri="{BB962C8B-B14F-4D97-AF65-F5344CB8AC3E}">
        <p14:creationId xmlns:p14="http://schemas.microsoft.com/office/powerpoint/2010/main" val="421199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Dynamic Data Tools</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As an extension of the data package update</a:t>
            </a:r>
            <a:r>
              <a:rPr lang="en-US" sz="2000" dirty="0"/>
              <a:t>, </a:t>
            </a:r>
            <a:r>
              <a:rPr lang="en-US" sz="2000" dirty="0" smtClean="0"/>
              <a:t>a set of new </a:t>
            </a:r>
            <a:r>
              <a:rPr lang="en-US" sz="2000" dirty="0" smtClean="0">
                <a:hlinkClick r:id="rId3"/>
              </a:rPr>
              <a:t>dynamic data tools</a:t>
            </a:r>
            <a:r>
              <a:rPr lang="en-US" sz="2000" dirty="0" smtClean="0"/>
              <a:t> have been developed to support regional planning work. </a:t>
            </a:r>
          </a:p>
          <a:p>
            <a:pPr marL="0" indent="0">
              <a:buNone/>
            </a:pPr>
            <a:endParaRPr lang="en-US" sz="2000" dirty="0"/>
          </a:p>
          <a:p>
            <a:pPr marL="0" indent="0">
              <a:buNone/>
            </a:pPr>
            <a:r>
              <a:rPr lang="en-US" sz="2000" dirty="0" smtClean="0"/>
              <a:t>These tools are intended to act as a resource </a:t>
            </a:r>
            <a:r>
              <a:rPr lang="en-US" sz="2000" dirty="0"/>
              <a:t>for your teams to compare data across regions and generate insights </a:t>
            </a:r>
            <a:r>
              <a:rPr lang="en-US" sz="2000" dirty="0" smtClean="0"/>
              <a:t>beyond the analysis in this data package, with respect to five different areas:</a:t>
            </a:r>
          </a:p>
          <a:p>
            <a:pPr marL="0" indent="0">
              <a:buNone/>
            </a:pPr>
            <a:endParaRPr lang="en-US" sz="2000" dirty="0">
              <a:latin typeface="Helvetica" panose="020B0604020202020204" pitchFamily="34" charset="0"/>
              <a:cs typeface="Helvetica" panose="020B0604020202020204" pitchFamily="34" charset="0"/>
            </a:endParaRPr>
          </a:p>
          <a:p>
            <a:pPr marL="457200" indent="-457200">
              <a:buAutoNum type="arabicPeriod"/>
            </a:pPr>
            <a:r>
              <a:rPr lang="en-US" sz="2000" dirty="0" smtClean="0"/>
              <a:t>Licensure </a:t>
            </a:r>
          </a:p>
          <a:p>
            <a:pPr marL="457200" indent="-457200">
              <a:buAutoNum type="arabicPeriod"/>
            </a:pPr>
            <a:r>
              <a:rPr lang="en-US" sz="2000" dirty="0" smtClean="0"/>
              <a:t>Apprenticeships</a:t>
            </a:r>
          </a:p>
          <a:p>
            <a:pPr marL="457200" indent="-457200">
              <a:buAutoNum type="arabicPeriod"/>
            </a:pPr>
            <a:r>
              <a:rPr lang="en-US" sz="2000" dirty="0" smtClean="0"/>
              <a:t>Regional Sector Makeup</a:t>
            </a:r>
          </a:p>
          <a:p>
            <a:pPr marL="514350" indent="-514350">
              <a:buAutoNum type="arabicPeriod"/>
            </a:pPr>
            <a:r>
              <a:rPr lang="en-US" sz="2000" dirty="0" smtClean="0">
                <a:latin typeface="Helvetica" panose="020B0604020202020204" pitchFamily="34" charset="0"/>
                <a:cs typeface="Helvetica" panose="020B0604020202020204" pitchFamily="34" charset="0"/>
              </a:rPr>
              <a:t>Educational Attainment and Employment</a:t>
            </a:r>
          </a:p>
          <a:p>
            <a:pPr marL="514350" indent="-514350">
              <a:buAutoNum type="arabicPeriod"/>
            </a:pPr>
            <a:r>
              <a:rPr lang="en-US" sz="2000" dirty="0" smtClean="0"/>
              <a:t>Worker Characteristics</a:t>
            </a:r>
          </a:p>
          <a:p>
            <a:pPr marL="514350" indent="-514350">
              <a:buAutoNum type="arabicPeriod"/>
            </a:pPr>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38</a:t>
            </a:fld>
            <a:endParaRPr lang="en-US"/>
          </a:p>
        </p:txBody>
      </p:sp>
    </p:spTree>
    <p:extLst>
      <p:ext uri="{BB962C8B-B14F-4D97-AF65-F5344CB8AC3E}">
        <p14:creationId xmlns:p14="http://schemas.microsoft.com/office/powerpoint/2010/main" val="2699155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39</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Education Program Supply</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grpSp>
        <p:nvGrpSpPr>
          <p:cNvPr id="7" name="Group 6"/>
          <p:cNvGrpSpPr/>
          <p:nvPr/>
        </p:nvGrpSpPr>
        <p:grpSpPr>
          <a:xfrm>
            <a:off x="864963" y="5851168"/>
            <a:ext cx="10462075" cy="654844"/>
            <a:chOff x="864963" y="5851168"/>
            <a:chExt cx="10462075" cy="654844"/>
          </a:xfrm>
        </p:grpSpPr>
        <p:sp>
          <p:nvSpPr>
            <p:cNvPr id="16" name="Rectangle 15"/>
            <p:cNvSpPr/>
            <p:nvPr/>
          </p:nvSpPr>
          <p:spPr>
            <a:xfrm>
              <a:off x="864963" y="6275180"/>
              <a:ext cx="10462075" cy="230832"/>
            </a:xfrm>
            <a:prstGeom prst="rect">
              <a:avLst/>
            </a:prstGeom>
          </p:spPr>
          <p:txBody>
            <a:bodyPr wrap="square">
              <a:spAutoFit/>
            </a:bodyPr>
            <a:lstStyle/>
            <a:p>
              <a:pPr algn="ctr"/>
              <a:r>
                <a:rPr lang="en-US" sz="900" dirty="0" smtClean="0">
                  <a:cs typeface="Helvetica" panose="020B0604020202020204" pitchFamily="34" charset="0"/>
                </a:rPr>
                <a:t> Source: Department of Higher Education, 2019</a:t>
              </a:r>
              <a:endParaRPr lang="en-US" sz="900" dirty="0">
                <a:cs typeface="Helvetica" panose="020B0604020202020204" pitchFamily="34" charset="0"/>
              </a:endParaRPr>
            </a:p>
          </p:txBody>
        </p:sp>
        <p:sp>
          <p:nvSpPr>
            <p:cNvPr id="18" name="TextBox 17"/>
            <p:cNvSpPr txBox="1"/>
            <p:nvPr/>
          </p:nvSpPr>
          <p:spPr>
            <a:xfrm>
              <a:off x="2036683" y="5851168"/>
              <a:ext cx="811863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Online Tool: </a:t>
              </a:r>
              <a:r>
                <a:rPr lang="en-US" dirty="0">
                  <a:hlinkClick r:id="rId3"/>
                </a:rPr>
                <a:t>http://massconnecting.org/pathwaymapping/default.asp#mapping</a:t>
              </a:r>
              <a:endParaRPr lang="en-US" dirty="0"/>
            </a:p>
          </p:txBody>
        </p:sp>
      </p:grpSp>
      <p:grpSp>
        <p:nvGrpSpPr>
          <p:cNvPr id="10" name="Group 9"/>
          <p:cNvGrpSpPr/>
          <p:nvPr/>
        </p:nvGrpSpPr>
        <p:grpSpPr>
          <a:xfrm>
            <a:off x="1234888" y="1419113"/>
            <a:ext cx="9722224" cy="4377375"/>
            <a:chOff x="739588" y="1434615"/>
            <a:chExt cx="9722224" cy="4377375"/>
          </a:xfrm>
        </p:grpSpPr>
        <p:pic>
          <p:nvPicPr>
            <p:cNvPr id="8" name="Picture 7"/>
            <p:cNvPicPr>
              <a:picLocks noChangeAspect="1"/>
            </p:cNvPicPr>
            <p:nvPr/>
          </p:nvPicPr>
          <p:blipFill rotWithShape="1">
            <a:blip r:embed="rId4"/>
            <a:srcRect l="1036" t="43267" r="54930" b="14101"/>
            <a:stretch/>
          </p:blipFill>
          <p:spPr>
            <a:xfrm>
              <a:off x="739588" y="1434615"/>
              <a:ext cx="7228779" cy="4374169"/>
            </a:xfrm>
            <a:prstGeom prst="rect">
              <a:avLst/>
            </a:prstGeom>
            <a:ln>
              <a:solidFill>
                <a:schemeClr val="tx1"/>
              </a:solidFill>
            </a:ln>
          </p:spPr>
        </p:pic>
        <p:pic>
          <p:nvPicPr>
            <p:cNvPr id="9" name="Picture 8"/>
            <p:cNvPicPr>
              <a:picLocks noChangeAspect="1"/>
            </p:cNvPicPr>
            <p:nvPr/>
          </p:nvPicPr>
          <p:blipFill rotWithShape="1">
            <a:blip r:embed="rId5"/>
            <a:srcRect l="45854" t="28084" r="36331" b="9798"/>
            <a:stretch/>
          </p:blipFill>
          <p:spPr>
            <a:xfrm>
              <a:off x="7968367" y="1434615"/>
              <a:ext cx="2493445" cy="4377375"/>
            </a:xfrm>
            <a:prstGeom prst="rect">
              <a:avLst/>
            </a:prstGeom>
            <a:ln>
              <a:solidFill>
                <a:schemeClr val="tx1"/>
              </a:solidFill>
            </a:ln>
          </p:spPr>
        </p:pic>
      </p:grpSp>
    </p:spTree>
    <p:extLst>
      <p:ext uri="{BB962C8B-B14F-4D97-AF65-F5344CB8AC3E}">
        <p14:creationId xmlns:p14="http://schemas.microsoft.com/office/powerpoint/2010/main" val="808143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Regional Industry Overview and Profiles</a:t>
            </a:r>
            <a:endParaRPr lang="en-US" sz="5400" dirty="0"/>
          </a:p>
        </p:txBody>
      </p:sp>
      <p:sp>
        <p:nvSpPr>
          <p:cNvPr id="3" name="Content Placeholder 2"/>
          <p:cNvSpPr>
            <a:spLocks noGrp="1"/>
          </p:cNvSpPr>
          <p:nvPr>
            <p:ph type="subTitle" idx="1"/>
          </p:nvPr>
        </p:nvSpPr>
        <p:spPr/>
        <p:txBody>
          <a:bodyPr/>
          <a:lstStyle/>
          <a:p>
            <a:r>
              <a:rPr lang="en-US" dirty="0" smtClean="0">
                <a:latin typeface="Helvetica" panose="020B0604020202020204" pitchFamily="34" charset="0"/>
                <a:cs typeface="Helvetica" panose="020B0604020202020204" pitchFamily="34" charset="0"/>
              </a:rPr>
              <a:t>Who are the employers in our region?</a:t>
            </a: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a:t>
            </a:fld>
            <a:endParaRPr lang="en-US"/>
          </a:p>
        </p:txBody>
      </p:sp>
    </p:spTree>
    <p:extLst>
      <p:ext uri="{BB962C8B-B14F-4D97-AF65-F5344CB8AC3E}">
        <p14:creationId xmlns:p14="http://schemas.microsoft.com/office/powerpoint/2010/main" val="3386203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Discussion Questions</a:t>
            </a:r>
            <a:endParaRPr lang="en-US" sz="32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smtClean="0"/>
              <a:t>How </a:t>
            </a:r>
            <a:r>
              <a:rPr lang="en-US" sz="2000" dirty="0"/>
              <a:t>does this data inform your ongoing work to support regional priority industry and occupations?</a:t>
            </a:r>
          </a:p>
          <a:p>
            <a:pPr>
              <a:buFont typeface="Wingdings" panose="05000000000000000000" pitchFamily="2" charset="2"/>
              <a:buChar char="§"/>
            </a:pPr>
            <a:r>
              <a:rPr lang="en-US" sz="2000" dirty="0" smtClean="0"/>
              <a:t>How </a:t>
            </a:r>
            <a:r>
              <a:rPr lang="en-US" sz="2000" dirty="0"/>
              <a:t>can you act on this data to accelerate your blueprint priorities?</a:t>
            </a:r>
          </a:p>
          <a:p>
            <a:pPr>
              <a:buFont typeface="Wingdings" panose="05000000000000000000" pitchFamily="2" charset="2"/>
              <a:buChar char="§"/>
            </a:pPr>
            <a:r>
              <a:rPr lang="en-US" sz="2000" dirty="0" smtClean="0"/>
              <a:t>This </a:t>
            </a:r>
            <a:r>
              <a:rPr lang="en-US" sz="2000" dirty="0"/>
              <a:t>year, we’re asking regional teams to develop an “update” to their blueprints. With this data in mind, what might be important to include in your update?</a:t>
            </a:r>
          </a:p>
        </p:txBody>
      </p:sp>
      <p:sp>
        <p:nvSpPr>
          <p:cNvPr id="4" name="Rectangle 3"/>
          <p:cNvSpPr/>
          <p:nvPr/>
        </p:nvSpPr>
        <p:spPr>
          <a:xfrm>
            <a:off x="611030" y="240270"/>
            <a:ext cx="92525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Discussion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40</a:t>
            </a:fld>
            <a:endParaRPr lang="en-US"/>
          </a:p>
        </p:txBody>
      </p:sp>
    </p:spTree>
    <p:extLst>
      <p:ext uri="{BB962C8B-B14F-4D97-AF65-F5344CB8AC3E}">
        <p14:creationId xmlns:p14="http://schemas.microsoft.com/office/powerpoint/2010/main" val="42090056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 Regional Context</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41</a:t>
            </a:fld>
            <a:endParaRPr lang="en-US"/>
          </a:p>
        </p:txBody>
      </p:sp>
    </p:spTree>
    <p:extLst>
      <p:ext uri="{BB962C8B-B14F-4D97-AF65-F5344CB8AC3E}">
        <p14:creationId xmlns:p14="http://schemas.microsoft.com/office/powerpoint/2010/main" val="2177334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948400676"/>
              </p:ext>
            </p:extLst>
          </p:nvPr>
        </p:nvGraphicFramePr>
        <p:xfrm>
          <a:off x="609600" y="2360143"/>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2016-2019 Seasonally Unadjusted Data</a:t>
            </a:r>
            <a:endParaRPr lang="en-US" sz="9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42</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Unemployment Rate</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7" name="Rectangle 16"/>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Berkshire’s unemployment rate has been between .5 and 1 percentage points higher than the state average for much of the past year.</a:t>
            </a:r>
          </a:p>
        </p:txBody>
      </p:sp>
    </p:spTree>
    <p:extLst>
      <p:ext uri="{BB962C8B-B14F-4D97-AF65-F5344CB8AC3E}">
        <p14:creationId xmlns:p14="http://schemas.microsoft.com/office/powerpoint/2010/main" val="3429497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315016372"/>
              </p:ext>
            </p:extLst>
          </p:nvPr>
        </p:nvGraphicFramePr>
        <p:xfrm>
          <a:off x="608173" y="2365789"/>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43</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Unemployed v. Employed in Labor Force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Berkshire’s labor force grows during the summer months, when tourism is strongest. </a:t>
            </a:r>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2016-2019 Seasonally Unadjusted Data</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07943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nvPr>
        </p:nvGraphicFramePr>
        <p:xfrm>
          <a:off x="608173" y="2365789"/>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44</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Median Annual Wage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9" name="Rectangle 18"/>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Berkshire’s </a:t>
            </a:r>
            <a:r>
              <a:rPr lang="en-US" sz="1400" dirty="0">
                <a:latin typeface="Helvetica" panose="020B0604020202020204" pitchFamily="34" charset="0"/>
                <a:cs typeface="Helvetica" panose="020B0604020202020204" pitchFamily="34" charset="0"/>
              </a:rPr>
              <a:t>median annual wage is the lowest across all regions, though it has increased since 2015.</a:t>
            </a:r>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a:t>
            </a:r>
            <a:r>
              <a:rPr lang="en-US" sz="900" dirty="0">
                <a:latin typeface="Helvetica" panose="020B0604020202020204" pitchFamily="34" charset="0"/>
                <a:cs typeface="Helvetica" panose="020B0604020202020204" pitchFamily="34" charset="0"/>
              </a:rPr>
              <a:t>DUA/Occupational Employment Statistics, </a:t>
            </a:r>
            <a:r>
              <a:rPr lang="en-US" sz="900" dirty="0" smtClean="0">
                <a:latin typeface="Helvetica" panose="020B0604020202020204" pitchFamily="34" charset="0"/>
                <a:cs typeface="Helvetica" panose="020B0604020202020204" pitchFamily="34" charset="0"/>
              </a:rPr>
              <a:t>2018 Wages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383657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1942944596"/>
              </p:ext>
            </p:extLst>
          </p:nvPr>
        </p:nvGraphicFramePr>
        <p:xfrm>
          <a:off x="700331" y="2807609"/>
          <a:ext cx="48463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3426307014"/>
              </p:ext>
            </p:extLst>
          </p:nvPr>
        </p:nvGraphicFramePr>
        <p:xfrm>
          <a:off x="6643927" y="2807609"/>
          <a:ext cx="484632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latin typeface="Helvetica" panose="020B0604020202020204" pitchFamily="34" charset="0"/>
                <a:cs typeface="Helvetica" panose="020B0604020202020204" pitchFamily="34" charset="0"/>
              </a:rPr>
              <a:t>45</a:t>
            </a:fld>
            <a:endParaRPr lang="en-US" dirty="0">
              <a:latin typeface="Helvetica" panose="020B0604020202020204" pitchFamily="34" charset="0"/>
              <a:cs typeface="Helvetica" panose="020B0604020202020204" pitchFamily="34" charset="0"/>
            </a:endParaRPr>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Educational Requirements for Employment</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latin typeface="Helvetica" panose="020B0604020202020204" pitchFamily="34" charset="0"/>
              <a:cs typeface="Helvetica" panose="020B0604020202020204" pitchFamily="34" charset="0"/>
            </a:endParaRPr>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One in five of all jobs in the Berkshires in 2026 are projected to need a Bachelor’s degree or higher and two-thirds will require a high school diploma/equivalency or less.</a:t>
            </a:r>
          </a:p>
        </p:txBody>
      </p:sp>
      <p:sp>
        <p:nvSpPr>
          <p:cNvPr id="16" name="TextBox 15"/>
          <p:cNvSpPr txBox="1"/>
          <p:nvPr/>
        </p:nvSpPr>
        <p:spPr>
          <a:xfrm>
            <a:off x="6801037" y="2442697"/>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2026 Projected Employment</a:t>
            </a:r>
            <a:endParaRPr lang="en-US" sz="1200" dirty="0">
              <a:latin typeface="Helvetica" panose="020B0604020202020204" pitchFamily="34" charset="0"/>
              <a:cs typeface="Helvetica" panose="020B0604020202020204" pitchFamily="34" charset="0"/>
            </a:endParaRPr>
          </a:p>
        </p:txBody>
      </p:sp>
      <p:sp>
        <p:nvSpPr>
          <p:cNvPr id="12" name="TextBox 11"/>
          <p:cNvSpPr txBox="1"/>
          <p:nvPr/>
        </p:nvSpPr>
        <p:spPr>
          <a:xfrm>
            <a:off x="882501" y="2440010"/>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2016 Employment</a:t>
            </a:r>
            <a:endParaRPr lang="en-US" sz="1200" dirty="0">
              <a:latin typeface="Helvetica" panose="020B0604020202020204" pitchFamily="34" charset="0"/>
              <a:cs typeface="Helvetica" panose="020B0604020202020204" pitchFamily="34" charset="0"/>
            </a:endParaRPr>
          </a:p>
        </p:txBody>
      </p:sp>
      <p:sp>
        <p:nvSpPr>
          <p:cNvPr id="20" name="Rectangle 19"/>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a:t>
            </a:r>
            <a:r>
              <a:rPr lang="en-US" sz="900" dirty="0">
                <a:latin typeface="Helvetica" panose="020B0604020202020204" pitchFamily="34" charset="0"/>
                <a:cs typeface="Helvetica" panose="020B0604020202020204" pitchFamily="34" charset="0"/>
              </a:rPr>
              <a:t>Occupational Employment Statistics, </a:t>
            </a:r>
            <a:r>
              <a:rPr lang="en-US" sz="900" dirty="0" smtClean="0">
                <a:latin typeface="Helvetica" panose="020B0604020202020204" pitchFamily="34" charset="0"/>
                <a:cs typeface="Helvetica" panose="020B0604020202020204" pitchFamily="34" charset="0"/>
              </a:rPr>
              <a:t>2026 Projections</a:t>
            </a:r>
            <a:endParaRPr lang="en-US" sz="900" dirty="0">
              <a:latin typeface="Helvetica" panose="020B0604020202020204" pitchFamily="34" charset="0"/>
              <a:cs typeface="Helvetica" panose="020B0604020202020204" pitchFamily="34" charset="0"/>
            </a:endParaRPr>
          </a:p>
        </p:txBody>
      </p:sp>
      <p:sp>
        <p:nvSpPr>
          <p:cNvPr id="11" name="TextBox 10"/>
          <p:cNvSpPr txBox="1"/>
          <p:nvPr/>
        </p:nvSpPr>
        <p:spPr>
          <a:xfrm>
            <a:off x="3900021"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Employment: </a:t>
            </a:r>
            <a:r>
              <a:rPr lang="en-US" sz="1000" b="1" dirty="0" smtClean="0">
                <a:latin typeface="Helvetica" panose="020B0604020202020204" pitchFamily="34" charset="0"/>
                <a:cs typeface="Helvetica" panose="020B0604020202020204" pitchFamily="34" charset="0"/>
              </a:rPr>
              <a:t>47,984</a:t>
            </a:r>
            <a:endParaRPr lang="en-US" sz="1000" b="1" dirty="0">
              <a:latin typeface="Helvetica" panose="020B0604020202020204" pitchFamily="34" charset="0"/>
              <a:cs typeface="Helvetica" panose="020B0604020202020204" pitchFamily="34" charset="0"/>
            </a:endParaRPr>
          </a:p>
        </p:txBody>
      </p:sp>
      <p:sp>
        <p:nvSpPr>
          <p:cNvPr id="13" name="TextBox 12"/>
          <p:cNvSpPr txBox="1"/>
          <p:nvPr/>
        </p:nvSpPr>
        <p:spPr>
          <a:xfrm>
            <a:off x="9818557"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Projected Employment: </a:t>
            </a:r>
            <a:r>
              <a:rPr lang="en-US" sz="1000" b="1" dirty="0" smtClean="0">
                <a:latin typeface="Helvetica" panose="020B0604020202020204" pitchFamily="34" charset="0"/>
                <a:cs typeface="Helvetica" panose="020B0604020202020204" pitchFamily="34" charset="0"/>
              </a:rPr>
              <a:t>50,515</a:t>
            </a:r>
            <a:endParaRPr lang="en-US" sz="1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51438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Worker Characteristics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46</a:t>
            </a:fld>
            <a:endParaRPr lang="en-US"/>
          </a:p>
        </p:txBody>
      </p:sp>
    </p:spTree>
    <p:extLst>
      <p:ext uri="{BB962C8B-B14F-4D97-AF65-F5344CB8AC3E}">
        <p14:creationId xmlns:p14="http://schemas.microsoft.com/office/powerpoint/2010/main" val="33121989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ChangeAspect="1"/>
          </p:cNvGraphicFramePr>
          <p:nvPr>
            <p:extLst>
              <p:ext uri="{D42A27DB-BD31-4B8C-83A1-F6EECF244321}">
                <p14:modId xmlns:p14="http://schemas.microsoft.com/office/powerpoint/2010/main" val="1409232333"/>
              </p:ext>
            </p:extLst>
          </p:nvPr>
        </p:nvGraphicFramePr>
        <p:xfrm>
          <a:off x="71387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47</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Helvetica" panose="020B0604020202020204" pitchFamily="34" charset="0"/>
                <a:cs typeface="Helvetica" panose="020B0604020202020204" pitchFamily="34" charset="0"/>
              </a:rPr>
              <a:t>Priority and Critical Industries by Age</a:t>
            </a:r>
            <a:endParaRPr lang="en-US" sz="3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735828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024753667"/>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48</a:t>
            </a:fld>
            <a:endParaRPr lang="en-US"/>
          </a:p>
        </p:txBody>
      </p:sp>
      <p:sp>
        <p:nvSpPr>
          <p:cNvPr id="10" name="Rectangle 9"/>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by </a:t>
            </a:r>
            <a:r>
              <a:rPr lang="en-US" sz="3200" dirty="0" smtClean="0">
                <a:latin typeface="Helvetica" panose="020B0604020202020204" pitchFamily="34" charset="0"/>
                <a:cs typeface="Helvetica" panose="020B0604020202020204" pitchFamily="34" charset="0"/>
              </a:rPr>
              <a:t>Gender</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16105667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ChangeAspect="1"/>
          </p:cNvGraphicFramePr>
          <p:nvPr>
            <p:extLst>
              <p:ext uri="{D42A27DB-BD31-4B8C-83A1-F6EECF244321}">
                <p14:modId xmlns:p14="http://schemas.microsoft.com/office/powerpoint/2010/main" val="3395757928"/>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49</a:t>
            </a:fld>
            <a:endParaRPr lang="en-US"/>
          </a:p>
        </p:txBody>
      </p:sp>
      <p:sp>
        <p:nvSpPr>
          <p:cNvPr id="9" name="Rectangle 8"/>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1"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by </a:t>
            </a:r>
            <a:r>
              <a:rPr lang="en-US" sz="3200" dirty="0" smtClean="0">
                <a:latin typeface="Helvetica" panose="020B0604020202020204" pitchFamily="34" charset="0"/>
                <a:cs typeface="Helvetica" panose="020B0604020202020204" pitchFamily="34" charset="0"/>
              </a:rPr>
              <a:t>Educational Attainment</a:t>
            </a: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4148126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nvPr>
        </p:nvGraphicFramePr>
        <p:xfrm>
          <a:off x="838200" y="1786466"/>
          <a:ext cx="10515600" cy="10363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Industry Sector</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Sectors that represent general categories of economic activities, 2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7117320"/>
                  </a:ext>
                </a:extLst>
              </a:tr>
              <a:tr h="370840">
                <a:tc>
                  <a:txBody>
                    <a:bodyPr/>
                    <a:lstStyle/>
                    <a:p>
                      <a:r>
                        <a:rPr lang="en-US" sz="1400" i="0" dirty="0" smtClean="0">
                          <a:latin typeface="Helvetica" panose="020B0604020202020204" pitchFamily="34" charset="0"/>
                          <a:cs typeface="Helvetica" panose="020B0604020202020204" pitchFamily="34" charset="0"/>
                        </a:rPr>
                        <a:t>Industry Group</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More detailed production-oriented combinations of establishments with similar customers and services, 4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677058324"/>
                  </a:ext>
                </a:extLst>
              </a:tr>
            </a:tbl>
          </a:graphicData>
        </a:graphic>
      </p:graphicFrame>
    </p:spTree>
    <p:extLst>
      <p:ext uri="{BB962C8B-B14F-4D97-AF65-F5344CB8AC3E}">
        <p14:creationId xmlns:p14="http://schemas.microsoft.com/office/powerpoint/2010/main" val="11138114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ChangeAspect="1"/>
          </p:cNvGraphicFramePr>
          <p:nvPr>
            <p:extLst>
              <p:ext uri="{D42A27DB-BD31-4B8C-83A1-F6EECF244321}">
                <p14:modId xmlns:p14="http://schemas.microsoft.com/office/powerpoint/2010/main" val="955564020"/>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50</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0"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by </a:t>
            </a:r>
            <a:r>
              <a:rPr lang="en-US" sz="3200" dirty="0" smtClean="0">
                <a:latin typeface="Helvetica" panose="020B0604020202020204" pitchFamily="34" charset="0"/>
                <a:cs typeface="Helvetica" panose="020B0604020202020204" pitchFamily="34" charset="0"/>
              </a:rPr>
              <a:t>Race</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31313642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ext uri="{D42A27DB-BD31-4B8C-83A1-F6EECF244321}">
                <p14:modId xmlns:p14="http://schemas.microsoft.com/office/powerpoint/2010/main" val="2274764675"/>
              </p:ext>
            </p:extLst>
          </p:nvPr>
        </p:nvGraphicFramePr>
        <p:xfrm>
          <a:off x="710184"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51</a:t>
            </a:fld>
            <a:endParaRPr lang="en-US"/>
          </a:p>
        </p:txBody>
      </p:sp>
      <p:sp>
        <p:nvSpPr>
          <p:cNvPr id="10" name="Rectangle 9"/>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by </a:t>
            </a:r>
            <a:r>
              <a:rPr lang="en-US" sz="3200" dirty="0" smtClean="0">
                <a:latin typeface="Helvetica" panose="020B0604020202020204" pitchFamily="34" charset="0"/>
                <a:cs typeface="Helvetica" panose="020B0604020202020204" pitchFamily="34" charset="0"/>
              </a:rPr>
              <a:t>Ethnicity</a:t>
            </a:r>
            <a:endParaRPr lang="en-US" sz="3200" dirty="0">
              <a:latin typeface="Helvetica" panose="020B0604020202020204" pitchFamily="34" charset="0"/>
              <a:cs typeface="Helvetica" panose="020B0604020202020204" pitchFamily="34" charset="0"/>
            </a:endParaRPr>
          </a:p>
        </p:txBody>
      </p:sp>
      <p:sp>
        <p:nvSpPr>
          <p:cNvPr id="8" name="Rectangle 7"/>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24654966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Priority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52</a:t>
            </a:fld>
            <a:endParaRPr lang="en-US"/>
          </a:p>
        </p:txBody>
      </p:sp>
    </p:spTree>
    <p:extLst>
      <p:ext uri="{BB962C8B-B14F-4D97-AF65-F5344CB8AC3E}">
        <p14:creationId xmlns:p14="http://schemas.microsoft.com/office/powerpoint/2010/main" val="1567076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Healthcare and Social Assistance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53</a:t>
            </a:fld>
            <a:endParaRPr lang="en-US" dirty="0"/>
          </a:p>
        </p:txBody>
      </p:sp>
    </p:spTree>
    <p:extLst>
      <p:ext uri="{BB962C8B-B14F-4D97-AF65-F5344CB8AC3E}">
        <p14:creationId xmlns:p14="http://schemas.microsoft.com/office/powerpoint/2010/main" val="38219393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2471625625"/>
              </p:ext>
            </p:extLst>
          </p:nvPr>
        </p:nvGraphicFramePr>
        <p:xfrm>
          <a:off x="1496613" y="2795577"/>
          <a:ext cx="3474720"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54</a:t>
            </a:fld>
            <a:endParaRPr lang="en-US"/>
          </a:p>
        </p:txBody>
      </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far more women than men working in Healthcare and Social Assistance, overall. This reflects the mix of occupations in the sector.</a:t>
            </a:r>
          </a:p>
        </p:txBody>
      </p:sp>
      <p:grpSp>
        <p:nvGrpSpPr>
          <p:cNvPr id="2" name="Group 1"/>
          <p:cNvGrpSpPr/>
          <p:nvPr/>
        </p:nvGrpSpPr>
        <p:grpSpPr>
          <a:xfrm>
            <a:off x="4990264" y="2427883"/>
            <a:ext cx="6590709" cy="3768447"/>
            <a:chOff x="4990264" y="2427883"/>
            <a:chExt cx="6590709" cy="3768447"/>
          </a:xfrm>
        </p:grpSpPr>
        <p:graphicFrame>
          <p:nvGraphicFramePr>
            <p:cNvPr id="23" name="Chart 22"/>
            <p:cNvGraphicFramePr>
              <a:graphicFrameLocks/>
            </p:cNvGraphicFramePr>
            <p:nvPr>
              <p:extLst>
                <p:ext uri="{D42A27DB-BD31-4B8C-83A1-F6EECF244321}">
                  <p14:modId xmlns:p14="http://schemas.microsoft.com/office/powerpoint/2010/main" val="2817778230"/>
                </p:ext>
              </p:extLst>
            </p:nvPr>
          </p:nvGraphicFramePr>
          <p:xfrm>
            <a:off x="6182498" y="2795577"/>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Tree>
    <p:extLst>
      <p:ext uri="{BB962C8B-B14F-4D97-AF65-F5344CB8AC3E}">
        <p14:creationId xmlns:p14="http://schemas.microsoft.com/office/powerpoint/2010/main" val="18177570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55</a:t>
            </a:fld>
            <a:endParaRPr lang="en-US"/>
          </a:p>
        </p:txBody>
      </p:sp>
      <p:grpSp>
        <p:nvGrpSpPr>
          <p:cNvPr id="5" name="Group 4"/>
          <p:cNvGrpSpPr/>
          <p:nvPr/>
        </p:nvGrpSpPr>
        <p:grpSpPr>
          <a:xfrm>
            <a:off x="611029" y="2429032"/>
            <a:ext cx="3512582" cy="3767298"/>
            <a:chOff x="611029" y="2429032"/>
            <a:chExt cx="3512582" cy="3767298"/>
          </a:xfrm>
        </p:grpSpPr>
        <p:graphicFrame>
          <p:nvGraphicFramePr>
            <p:cNvPr id="26" name="Chart 25"/>
            <p:cNvGraphicFramePr>
              <a:graphicFrameLocks/>
            </p:cNvGraphicFramePr>
            <p:nvPr>
              <p:extLst>
                <p:ext uri="{D42A27DB-BD31-4B8C-83A1-F6EECF244321}">
                  <p14:modId xmlns:p14="http://schemas.microsoft.com/office/powerpoint/2010/main" val="1079551421"/>
                </p:ext>
              </p:extLst>
            </p:nvPr>
          </p:nvGraphicFramePr>
          <p:xfrm>
            <a:off x="648891" y="2800459"/>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sp>
        <p:nvSpPr>
          <p:cNvPr id="21" name="Rectangle 20"/>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[Note: Check axis scale on chart on left.] While </a:t>
            </a:r>
            <a:r>
              <a:rPr lang="en-US" sz="1400" dirty="0">
                <a:latin typeface="Helvetica" panose="020B0604020202020204" pitchFamily="34" charset="0"/>
                <a:cs typeface="Helvetica" panose="020B0604020202020204" pitchFamily="34" charset="0"/>
              </a:rPr>
              <a:t>most workers in the Healthcare and Social Assistance sector are white, since 2015, growth in employment has been greater for Black or African American, Asian, and Hispanic or Latino populations.</a:t>
            </a:r>
          </a:p>
        </p:txBody>
      </p:sp>
      <p:grpSp>
        <p:nvGrpSpPr>
          <p:cNvPr id="6" name="Group 5"/>
          <p:cNvGrpSpPr/>
          <p:nvPr/>
        </p:nvGrpSpPr>
        <p:grpSpPr>
          <a:xfrm>
            <a:off x="4898801" y="2427883"/>
            <a:ext cx="6797676" cy="3768447"/>
            <a:chOff x="4898801" y="2427883"/>
            <a:chExt cx="6797676" cy="3768447"/>
          </a:xfrm>
        </p:grpSpPr>
        <p:grpSp>
          <p:nvGrpSpPr>
            <p:cNvPr id="2" name="Group 1"/>
            <p:cNvGrpSpPr/>
            <p:nvPr/>
          </p:nvGrpSpPr>
          <p:grpSpPr>
            <a:xfrm>
              <a:off x="4898801" y="2800459"/>
              <a:ext cx="6797676" cy="2930962"/>
              <a:chOff x="4898801" y="2802972"/>
              <a:chExt cx="6797676" cy="2930962"/>
            </a:xfrm>
          </p:grpSpPr>
          <p:graphicFrame>
            <p:nvGraphicFramePr>
              <p:cNvPr id="24" name="Chart 23"/>
              <p:cNvGraphicFramePr>
                <a:graphicFrameLocks/>
              </p:cNvGraphicFramePr>
              <p:nvPr>
                <p:extLst>
                  <p:ext uri="{D42A27DB-BD31-4B8C-83A1-F6EECF244321}">
                    <p14:modId xmlns:p14="http://schemas.microsoft.com/office/powerpoint/2010/main" val="3778771729"/>
                  </p:ext>
                </p:extLst>
              </p:nvPr>
            </p:nvGraphicFramePr>
            <p:xfrm>
              <a:off x="4898801" y="2802972"/>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p:cNvGraphicFramePr>
              <p:nvPr>
                <p:extLst>
                  <p:ext uri="{D42A27DB-BD31-4B8C-83A1-F6EECF244321}">
                    <p14:modId xmlns:p14="http://schemas.microsoft.com/office/powerpoint/2010/main" val="3314937934"/>
                  </p:ext>
                </p:extLst>
              </p:nvPr>
            </p:nvGraphicFramePr>
            <p:xfrm>
              <a:off x="9232070" y="2807854"/>
              <a:ext cx="2464407"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Tree>
    <p:extLst>
      <p:ext uri="{BB962C8B-B14F-4D97-AF65-F5344CB8AC3E}">
        <p14:creationId xmlns:p14="http://schemas.microsoft.com/office/powerpoint/2010/main" val="13725522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Hospitality and Management</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56</a:t>
            </a:fld>
            <a:endParaRPr lang="en-US" dirty="0"/>
          </a:p>
        </p:txBody>
      </p:sp>
    </p:spTree>
    <p:extLst>
      <p:ext uri="{BB962C8B-B14F-4D97-AF65-F5344CB8AC3E}">
        <p14:creationId xmlns:p14="http://schemas.microsoft.com/office/powerpoint/2010/main" val="3692227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3191866600"/>
              </p:ext>
            </p:extLst>
          </p:nvPr>
        </p:nvGraphicFramePr>
        <p:xfrm>
          <a:off x="6182498" y="2795577"/>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1684445836"/>
              </p:ext>
            </p:extLst>
          </p:nvPr>
        </p:nvGraphicFramePr>
        <p:xfrm>
          <a:off x="1496613" y="2795577"/>
          <a:ext cx="347472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57</a:t>
            </a:fld>
            <a:endParaRPr lang="en-US"/>
          </a:p>
        </p:txBody>
      </p:sp>
      <p:grpSp>
        <p:nvGrpSpPr>
          <p:cNvPr id="5" name="Group 4"/>
          <p:cNvGrpSpPr/>
          <p:nvPr/>
        </p:nvGrpSpPr>
        <p:grpSpPr>
          <a:xfrm>
            <a:off x="1477682" y="2429032"/>
            <a:ext cx="3512582" cy="3767298"/>
            <a:chOff x="1477682" y="2429032"/>
            <a:chExt cx="3512582" cy="3767298"/>
          </a:xfrm>
        </p:grpSpPr>
        <p:sp>
          <p:nvSpPr>
            <p:cNvPr id="16" name="Rectangle 15"/>
            <p:cNvSpPr/>
            <p:nvPr/>
          </p:nvSpPr>
          <p:spPr>
            <a:xfrm>
              <a:off x="2082857"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1477682"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sp>
        <p:nvSpPr>
          <p:cNvPr id="14" name="Title 1"/>
          <p:cNvSpPr>
            <a:spLocks noGrp="1"/>
          </p:cNvSpPr>
          <p:nvPr>
            <p:ph type="title"/>
          </p:nvPr>
        </p:nvSpPr>
        <p:spPr>
          <a:xfrm>
            <a:off x="611030" y="609600"/>
            <a:ext cx="10969943" cy="808038"/>
          </a:xfrm>
        </p:spPr>
        <p:txBody>
          <a:bodyPr>
            <a:normAutofit/>
          </a:bodyPr>
          <a:lstStyle/>
          <a:p>
            <a:r>
              <a:rPr lang="en-US" sz="3200" dirty="0" smtClean="0"/>
              <a:t>Hospitality and Management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51891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 and Management</a:t>
            </a:r>
            <a:endParaRPr lang="en-US" sz="1200" dirty="0"/>
          </a:p>
        </p:txBody>
      </p:sp>
      <p:sp>
        <p:nvSpPr>
          <p:cNvPr id="21" name="Rectangle 20"/>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Hospitality and Management industry has almost equal shares of male and female workers in the Berkshires.</a:t>
            </a:r>
          </a:p>
        </p:txBody>
      </p:sp>
      <p:grpSp>
        <p:nvGrpSpPr>
          <p:cNvPr id="2" name="Group 1"/>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19056544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1660176161"/>
              </p:ext>
            </p:extLst>
          </p:nvPr>
        </p:nvGraphicFramePr>
        <p:xfrm>
          <a:off x="626520" y="2789412"/>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p:cNvGrpSpPr/>
          <p:nvPr/>
        </p:nvGrpSpPr>
        <p:grpSpPr>
          <a:xfrm>
            <a:off x="4898801" y="2788770"/>
            <a:ext cx="6797675" cy="2926080"/>
            <a:chOff x="3632386" y="0"/>
            <a:chExt cx="6797675" cy="2926080"/>
          </a:xfrm>
        </p:grpSpPr>
        <p:graphicFrame>
          <p:nvGraphicFramePr>
            <p:cNvPr id="25" name="Chart 24"/>
            <p:cNvGraphicFramePr>
              <a:graphicFrameLocks/>
            </p:cNvGraphicFramePr>
            <p:nvPr>
              <p:extLst>
                <p:ext uri="{D42A27DB-BD31-4B8C-83A1-F6EECF244321}">
                  <p14:modId xmlns:p14="http://schemas.microsoft.com/office/powerpoint/2010/main" val="2052103731"/>
                </p:ext>
              </p:extLst>
            </p:nvPr>
          </p:nvGraphicFramePr>
          <p:xfrm>
            <a:off x="3632386"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a:graphicFrameLocks/>
            </p:cNvGraphicFramePr>
            <p:nvPr>
              <p:extLst>
                <p:ext uri="{D42A27DB-BD31-4B8C-83A1-F6EECF244321}">
                  <p14:modId xmlns:p14="http://schemas.microsoft.com/office/powerpoint/2010/main" val="1618551231"/>
                </p:ext>
              </p:extLst>
            </p:nvPr>
          </p:nvGraphicFramePr>
          <p:xfrm>
            <a:off x="7965654" y="0"/>
            <a:ext cx="2464407" cy="2926080"/>
          </p:xfrm>
          <a:graphic>
            <a:graphicData uri="http://schemas.openxmlformats.org/drawingml/2006/chart">
              <c:chart xmlns:c="http://schemas.openxmlformats.org/drawingml/2006/chart" xmlns:r="http://schemas.openxmlformats.org/officeDocument/2006/relationships" r:id="rId5"/>
            </a:graphicData>
          </a:graphic>
        </p:graphicFrame>
      </p:grpSp>
      <p:sp>
        <p:nvSpPr>
          <p:cNvPr id="4" name="Slide Number Placeholder 3"/>
          <p:cNvSpPr>
            <a:spLocks noGrp="1"/>
          </p:cNvSpPr>
          <p:nvPr>
            <p:ph type="sldNum" sz="quarter" idx="12"/>
          </p:nvPr>
        </p:nvSpPr>
        <p:spPr/>
        <p:txBody>
          <a:bodyPr/>
          <a:lstStyle/>
          <a:p>
            <a:fld id="{103F95D0-111C-45BF-9CB9-32C5136DAE99}" type="slidenum">
              <a:rPr lang="en-US" smtClean="0"/>
              <a:t>58</a:t>
            </a:fld>
            <a:endParaRPr lang="en-US"/>
          </a:p>
        </p:txBody>
      </p:sp>
      <p:grpSp>
        <p:nvGrpSpPr>
          <p:cNvPr id="2" name="Group 1"/>
          <p:cNvGrpSpPr/>
          <p:nvPr/>
        </p:nvGrpSpPr>
        <p:grpSpPr>
          <a:xfrm>
            <a:off x="611029" y="2427883"/>
            <a:ext cx="3512582" cy="3768447"/>
            <a:chOff x="611029" y="2427883"/>
            <a:chExt cx="3512582" cy="3768447"/>
          </a:xfrm>
        </p:grpSpPr>
        <p:sp>
          <p:nvSpPr>
            <p:cNvPr id="16" name="Rectangle 15"/>
            <p:cNvSpPr/>
            <p:nvPr/>
          </p:nvSpPr>
          <p:spPr>
            <a:xfrm>
              <a:off x="631612" y="2427883"/>
              <a:ext cx="3471417" cy="261610"/>
            </a:xfrm>
            <a:prstGeom prst="rect">
              <a:avLst/>
            </a:prstGeom>
          </p:spPr>
          <p:txBody>
            <a:bodyPr wrap="square">
              <a:spAutoFit/>
            </a:bodyPr>
            <a:lstStyle/>
            <a:p>
              <a:pPr algn="ctr"/>
              <a:r>
                <a:rPr lang="en-US" sz="1100" dirty="0" smtClean="0">
                  <a:latin typeface="Helvetica" panose="020B0604020202020204" pitchFamily="34" charset="0"/>
                  <a:cs typeface="Helvetica" panose="020B0604020202020204" pitchFamily="34" charset="0"/>
                </a:rPr>
                <a:t>Industry Employment, Q2 2018</a:t>
              </a:r>
              <a:endParaRPr lang="en-US" sz="11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sp>
        <p:nvSpPr>
          <p:cNvPr id="2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and Management by Race/Ethnicity</a:t>
            </a:r>
            <a:endParaRPr lang="en-US" sz="3200" dirty="0">
              <a:latin typeface="Helvetica" panose="020B0604020202020204" pitchFamily="34" charset="0"/>
              <a:cs typeface="Helvetica" panose="020B0604020202020204" pitchFamily="34" charset="0"/>
            </a:endParaRPr>
          </a:p>
        </p:txBody>
      </p:sp>
      <p:sp>
        <p:nvSpPr>
          <p:cNvPr id="27" name="Rectangle 26"/>
          <p:cNvSpPr/>
          <p:nvPr/>
        </p:nvSpPr>
        <p:spPr>
          <a:xfrm>
            <a:off x="611029" y="240270"/>
            <a:ext cx="351891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Hospitality and Management</a:t>
            </a:r>
            <a:endParaRPr lang="en-US" sz="1200" dirty="0"/>
          </a:p>
        </p:txBody>
      </p:sp>
      <p:sp>
        <p:nvSpPr>
          <p:cNvPr id="28" name="Rectangle 27"/>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Workers </a:t>
            </a:r>
            <a:r>
              <a:rPr lang="en-US" sz="1400" dirty="0">
                <a:latin typeface="Helvetica" panose="020B0604020202020204" pitchFamily="34" charset="0"/>
                <a:cs typeface="Helvetica" panose="020B0604020202020204" pitchFamily="34" charset="0"/>
              </a:rPr>
              <a:t>in Hospitality and Management in the Berkshires are predominantly white, with only 8% of workers identifying as Black or African American or Asian. </a:t>
            </a:r>
          </a:p>
        </p:txBody>
      </p:sp>
      <p:grpSp>
        <p:nvGrpSpPr>
          <p:cNvPr id="9" name="Group 8"/>
          <p:cNvGrpSpPr/>
          <p:nvPr/>
        </p:nvGrpSpPr>
        <p:grpSpPr>
          <a:xfrm>
            <a:off x="5002285" y="2427883"/>
            <a:ext cx="6590709" cy="3768447"/>
            <a:chOff x="4990263" y="2427883"/>
            <a:chExt cx="6590709" cy="3768447"/>
          </a:xfrm>
        </p:grpSpPr>
        <p:sp>
          <p:nvSpPr>
            <p:cNvPr id="8" name="Rectangle 7"/>
            <p:cNvSpPr/>
            <p:nvPr/>
          </p:nvSpPr>
          <p:spPr>
            <a:xfrm>
              <a:off x="4990263"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4990263" y="2427883"/>
              <a:ext cx="6590709" cy="261610"/>
            </a:xfrm>
            <a:prstGeom prst="rect">
              <a:avLst/>
            </a:prstGeom>
          </p:spPr>
          <p:txBody>
            <a:bodyPr wrap="square">
              <a:spAutoFit/>
            </a:bodyPr>
            <a:lstStyle/>
            <a:p>
              <a:pPr algn="ctr"/>
              <a:r>
                <a:rPr lang="en-US" sz="1100" dirty="0">
                  <a:latin typeface="Helvetica" panose="020B0604020202020204" pitchFamily="34" charset="0"/>
                  <a:cs typeface="Helvetica" panose="020B0604020202020204" pitchFamily="34" charset="0"/>
                </a:rPr>
                <a:t>Percent and Absolute Change in </a:t>
              </a:r>
              <a:r>
                <a:rPr lang="en-US" sz="1100" dirty="0" smtClean="0">
                  <a:latin typeface="Helvetica" panose="020B0604020202020204" pitchFamily="34" charset="0"/>
                  <a:cs typeface="Helvetica" panose="020B0604020202020204" pitchFamily="34" charset="0"/>
                </a:rPr>
                <a:t>Industry Employment, </a:t>
              </a:r>
              <a:r>
                <a:rPr lang="en-US" sz="1100" dirty="0">
                  <a:latin typeface="Helvetica" panose="020B0604020202020204" pitchFamily="34" charset="0"/>
                  <a:cs typeface="Helvetica" panose="020B0604020202020204" pitchFamily="34" charset="0"/>
                </a:rPr>
                <a:t>Q2 </a:t>
              </a:r>
              <a:r>
                <a:rPr lang="en-US" sz="1100" dirty="0" smtClean="0">
                  <a:latin typeface="Helvetica" panose="020B0604020202020204" pitchFamily="34" charset="0"/>
                  <a:cs typeface="Helvetica" panose="020B0604020202020204" pitchFamily="34" charset="0"/>
                </a:rPr>
                <a:t>2015 </a:t>
              </a:r>
              <a:r>
                <a:rPr lang="en-US" sz="1100" dirty="0">
                  <a:latin typeface="Helvetica" panose="020B0604020202020204" pitchFamily="34" charset="0"/>
                  <a:cs typeface="Helvetica" panose="020B0604020202020204" pitchFamily="34" charset="0"/>
                </a:rPr>
                <a:t>– Q2 </a:t>
              </a:r>
              <a:r>
                <a:rPr lang="en-US" sz="1100" dirty="0" smtClean="0">
                  <a:latin typeface="Helvetica" panose="020B0604020202020204" pitchFamily="34" charset="0"/>
                  <a:cs typeface="Helvetica" panose="020B0604020202020204" pitchFamily="34" charset="0"/>
                </a:rPr>
                <a:t>2018</a:t>
              </a:r>
              <a:endParaRPr lang="en-US" sz="11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26488410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Manufacturing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59</a:t>
            </a:fld>
            <a:endParaRPr lang="en-US" dirty="0"/>
          </a:p>
        </p:txBody>
      </p:sp>
    </p:spTree>
    <p:extLst>
      <p:ext uri="{BB962C8B-B14F-4D97-AF65-F5344CB8AC3E}">
        <p14:creationId xmlns:p14="http://schemas.microsoft.com/office/powerpoint/2010/main" val="1516470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I.A:</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Regional Industry Overview</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a:t>
            </a:fld>
            <a:endParaRPr lang="en-US"/>
          </a:p>
        </p:txBody>
      </p:sp>
    </p:spTree>
    <p:extLst>
      <p:ext uri="{BB962C8B-B14F-4D97-AF65-F5344CB8AC3E}">
        <p14:creationId xmlns:p14="http://schemas.microsoft.com/office/powerpoint/2010/main" val="40751835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1824687887"/>
              </p:ext>
            </p:extLst>
          </p:nvPr>
        </p:nvGraphicFramePr>
        <p:xfrm>
          <a:off x="6182498" y="2795577"/>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1382301897"/>
              </p:ext>
            </p:extLst>
          </p:nvPr>
        </p:nvGraphicFramePr>
        <p:xfrm>
          <a:off x="1496613" y="2795577"/>
          <a:ext cx="347472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60</a:t>
            </a:fld>
            <a:endParaRPr lang="en-US"/>
          </a:p>
        </p:txBody>
      </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21" name="Rectangle 20"/>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Manufacturing workers are predominantly male.</a:t>
            </a:r>
          </a:p>
        </p:txBody>
      </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2506297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898801" y="2427883"/>
            <a:ext cx="6797676" cy="3768447"/>
            <a:chOff x="4898801" y="2427883"/>
            <a:chExt cx="6797676" cy="3768447"/>
          </a:xfrm>
        </p:grpSpPr>
        <p:grpSp>
          <p:nvGrpSpPr>
            <p:cNvPr id="3" name="Group 2"/>
            <p:cNvGrpSpPr/>
            <p:nvPr/>
          </p:nvGrpSpPr>
          <p:grpSpPr>
            <a:xfrm>
              <a:off x="4898801" y="2789412"/>
              <a:ext cx="6797676" cy="2930962"/>
              <a:chOff x="4513355" y="1961744"/>
              <a:chExt cx="6797676" cy="2930962"/>
            </a:xfrm>
          </p:grpSpPr>
          <p:graphicFrame>
            <p:nvGraphicFramePr>
              <p:cNvPr id="19" name="Chart 18"/>
              <p:cNvGraphicFramePr>
                <a:graphicFrameLocks/>
              </p:cNvGraphicFramePr>
              <p:nvPr>
                <p:extLst>
                  <p:ext uri="{D42A27DB-BD31-4B8C-83A1-F6EECF244321}">
                    <p14:modId xmlns:p14="http://schemas.microsoft.com/office/powerpoint/2010/main" val="3082570139"/>
                  </p:ext>
                </p:extLst>
              </p:nvPr>
            </p:nvGraphicFramePr>
            <p:xfrm>
              <a:off x="4513355" y="1961744"/>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p:cNvGraphicFramePr>
              <p:nvPr>
                <p:extLst>
                  <p:ext uri="{D42A27DB-BD31-4B8C-83A1-F6EECF244321}">
                    <p14:modId xmlns:p14="http://schemas.microsoft.com/office/powerpoint/2010/main" val="4172123637"/>
                  </p:ext>
                </p:extLst>
              </p:nvPr>
            </p:nvGraphicFramePr>
            <p:xfrm>
              <a:off x="8846624" y="1966626"/>
              <a:ext cx="2464407"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9" name="Group 8"/>
            <p:cNvGrpSpPr/>
            <p:nvPr/>
          </p:nvGrpSpPr>
          <p:grpSpPr>
            <a:xfrm>
              <a:off x="5002285" y="2427883"/>
              <a:ext cx="6590709" cy="3768447"/>
              <a:chOff x="4990263" y="2427883"/>
              <a:chExt cx="6590709" cy="3768447"/>
            </a:xfrm>
          </p:grpSpPr>
          <p:sp>
            <p:nvSpPr>
              <p:cNvPr id="8" name="Rectangle 7"/>
              <p:cNvSpPr/>
              <p:nvPr/>
            </p:nvSpPr>
            <p:spPr>
              <a:xfrm>
                <a:off x="4990263"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4990263" y="2427883"/>
                <a:ext cx="6590709" cy="261610"/>
              </a:xfrm>
              <a:prstGeom prst="rect">
                <a:avLst/>
              </a:prstGeom>
            </p:spPr>
            <p:txBody>
              <a:bodyPr wrap="square">
                <a:spAutoFit/>
              </a:bodyPr>
              <a:lstStyle/>
              <a:p>
                <a:pPr algn="ctr"/>
                <a:r>
                  <a:rPr lang="en-US" sz="1100" dirty="0">
                    <a:latin typeface="Helvetica" panose="020B0604020202020204" pitchFamily="34" charset="0"/>
                    <a:cs typeface="Helvetica" panose="020B0604020202020204" pitchFamily="34" charset="0"/>
                  </a:rPr>
                  <a:t>Percent and Absolute Change in </a:t>
                </a:r>
                <a:r>
                  <a:rPr lang="en-US" sz="1100" dirty="0" smtClean="0">
                    <a:latin typeface="Helvetica" panose="020B0604020202020204" pitchFamily="34" charset="0"/>
                    <a:cs typeface="Helvetica" panose="020B0604020202020204" pitchFamily="34" charset="0"/>
                  </a:rPr>
                  <a:t>Industry Employment, </a:t>
                </a:r>
                <a:r>
                  <a:rPr lang="en-US" sz="1100" dirty="0">
                    <a:latin typeface="Helvetica" panose="020B0604020202020204" pitchFamily="34" charset="0"/>
                    <a:cs typeface="Helvetica" panose="020B0604020202020204" pitchFamily="34" charset="0"/>
                  </a:rPr>
                  <a:t>Q2 </a:t>
                </a:r>
                <a:r>
                  <a:rPr lang="en-US" sz="1100" dirty="0" smtClean="0">
                    <a:latin typeface="Helvetica" panose="020B0604020202020204" pitchFamily="34" charset="0"/>
                    <a:cs typeface="Helvetica" panose="020B0604020202020204" pitchFamily="34" charset="0"/>
                  </a:rPr>
                  <a:t>2015 </a:t>
                </a:r>
                <a:r>
                  <a:rPr lang="en-US" sz="1100" dirty="0">
                    <a:latin typeface="Helvetica" panose="020B0604020202020204" pitchFamily="34" charset="0"/>
                    <a:cs typeface="Helvetica" panose="020B0604020202020204" pitchFamily="34" charset="0"/>
                  </a:rPr>
                  <a:t>– Q2 </a:t>
                </a:r>
                <a:r>
                  <a:rPr lang="en-US" sz="1100" dirty="0" smtClean="0">
                    <a:latin typeface="Helvetica" panose="020B0604020202020204" pitchFamily="34" charset="0"/>
                    <a:cs typeface="Helvetica" panose="020B0604020202020204" pitchFamily="34" charset="0"/>
                  </a:rPr>
                  <a:t>2018</a:t>
                </a:r>
                <a:endParaRPr lang="en-US" sz="1100" dirty="0">
                  <a:latin typeface="Helvetica" panose="020B0604020202020204" pitchFamily="34" charset="0"/>
                  <a:cs typeface="Helvetica" panose="020B0604020202020204" pitchFamily="34" charset="0"/>
                </a:endParaRPr>
              </a:p>
            </p:txBody>
          </p:sp>
        </p:grpSp>
      </p:grpSp>
      <p:sp>
        <p:nvSpPr>
          <p:cNvPr id="4" name="Slide Number Placeholder 3"/>
          <p:cNvSpPr>
            <a:spLocks noGrp="1"/>
          </p:cNvSpPr>
          <p:nvPr>
            <p:ph type="sldNum" sz="quarter" idx="12"/>
          </p:nvPr>
        </p:nvSpPr>
        <p:spPr/>
        <p:txBody>
          <a:bodyPr/>
          <a:lstStyle/>
          <a:p>
            <a:fld id="{103F95D0-111C-45BF-9CB9-32C5136DAE99}" type="slidenum">
              <a:rPr lang="en-US" smtClean="0"/>
              <a:t>61</a:t>
            </a:fld>
            <a:endParaRPr lang="en-US"/>
          </a:p>
        </p:txBody>
      </p:sp>
      <p:grpSp>
        <p:nvGrpSpPr>
          <p:cNvPr id="6" name="Group 5"/>
          <p:cNvGrpSpPr/>
          <p:nvPr/>
        </p:nvGrpSpPr>
        <p:grpSpPr>
          <a:xfrm>
            <a:off x="611029" y="2427883"/>
            <a:ext cx="3512582" cy="3768447"/>
            <a:chOff x="611029" y="2427883"/>
            <a:chExt cx="3512582" cy="3768447"/>
          </a:xfrm>
        </p:grpSpPr>
        <p:graphicFrame>
          <p:nvGraphicFramePr>
            <p:cNvPr id="24" name="Chart 23"/>
            <p:cNvGraphicFramePr>
              <a:graphicFrameLocks/>
            </p:cNvGraphicFramePr>
            <p:nvPr>
              <p:extLst>
                <p:ext uri="{D42A27DB-BD31-4B8C-83A1-F6EECF244321}">
                  <p14:modId xmlns:p14="http://schemas.microsoft.com/office/powerpoint/2010/main" val="4230037553"/>
                </p:ext>
              </p:extLst>
            </p:nvPr>
          </p:nvGraphicFramePr>
          <p:xfrm>
            <a:off x="629960" y="2789412"/>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Group 1"/>
            <p:cNvGrpSpPr/>
            <p:nvPr/>
          </p:nvGrpSpPr>
          <p:grpSpPr>
            <a:xfrm>
              <a:off x="611029" y="2427883"/>
              <a:ext cx="3512582" cy="3768447"/>
              <a:chOff x="611029" y="2427883"/>
              <a:chExt cx="3512582" cy="3768447"/>
            </a:xfrm>
          </p:grpSpPr>
          <p:sp>
            <p:nvSpPr>
              <p:cNvPr id="16" name="Rectangle 15"/>
              <p:cNvSpPr/>
              <p:nvPr/>
            </p:nvSpPr>
            <p:spPr>
              <a:xfrm>
                <a:off x="631612" y="2427883"/>
                <a:ext cx="3471417" cy="261610"/>
              </a:xfrm>
              <a:prstGeom prst="rect">
                <a:avLst/>
              </a:prstGeom>
            </p:spPr>
            <p:txBody>
              <a:bodyPr wrap="square">
                <a:spAutoFit/>
              </a:bodyPr>
              <a:lstStyle/>
              <a:p>
                <a:pPr algn="ctr"/>
                <a:r>
                  <a:rPr lang="en-US" sz="1100" dirty="0" smtClean="0">
                    <a:latin typeface="Helvetica" panose="020B0604020202020204" pitchFamily="34" charset="0"/>
                    <a:cs typeface="Helvetica" panose="020B0604020202020204" pitchFamily="34" charset="0"/>
                  </a:rPr>
                  <a:t>Industry Employment, Q2 2018</a:t>
                </a:r>
                <a:endParaRPr lang="en-US" sz="11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2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Race/Ethnicity</a:t>
            </a:r>
            <a:endParaRPr lang="en-US" sz="3200" dirty="0">
              <a:latin typeface="Helvetica" panose="020B0604020202020204" pitchFamily="34" charset="0"/>
              <a:cs typeface="Helvetica" panose="020B0604020202020204" pitchFamily="34" charset="0"/>
            </a:endParaRPr>
          </a:p>
        </p:txBody>
      </p:sp>
      <p:sp>
        <p:nvSpPr>
          <p:cNvPr id="27" name="Rectangle 26"/>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28" name="Rectangle 27"/>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a:t>
            </a:r>
            <a:r>
              <a:rPr lang="en-US" sz="1400" dirty="0">
                <a:latin typeface="Helvetica" panose="020B0604020202020204" pitchFamily="34" charset="0"/>
                <a:cs typeface="Helvetica" panose="020B0604020202020204" pitchFamily="34" charset="0"/>
              </a:rPr>
              <a:t>Manufacturing workforce is predominantly white in the Berkshires, with only about 4 percent of workers identifying as Black or African American, or Asian.</a:t>
            </a:r>
          </a:p>
        </p:txBody>
      </p:sp>
    </p:spTree>
    <p:extLst>
      <p:ext uri="{BB962C8B-B14F-4D97-AF65-F5344CB8AC3E}">
        <p14:creationId xmlns:p14="http://schemas.microsoft.com/office/powerpoint/2010/main" val="36855902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Appendix</a:t>
            </a:r>
            <a:r>
              <a:rPr lang="en-US" sz="5400" dirty="0" smtClean="0">
                <a:latin typeface="Helvetica" panose="020B0604020202020204" pitchFamily="34" charset="0"/>
                <a:cs typeface="Helvetica" panose="020B0604020202020204" pitchFamily="34" charset="0"/>
              </a:rPr>
              <a:t>:</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Critical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62</a:t>
            </a:fld>
            <a:endParaRPr lang="en-US"/>
          </a:p>
        </p:txBody>
      </p:sp>
    </p:spTree>
    <p:extLst>
      <p:ext uri="{BB962C8B-B14F-4D97-AF65-F5344CB8AC3E}">
        <p14:creationId xmlns:p14="http://schemas.microsoft.com/office/powerpoint/2010/main" val="35002433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Educational Services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63</a:t>
            </a:fld>
            <a:endParaRPr lang="en-US" dirty="0"/>
          </a:p>
        </p:txBody>
      </p:sp>
    </p:spTree>
    <p:extLst>
      <p:ext uri="{BB962C8B-B14F-4D97-AF65-F5344CB8AC3E}">
        <p14:creationId xmlns:p14="http://schemas.microsoft.com/office/powerpoint/2010/main" val="12424069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31082" y="2606685"/>
            <a:ext cx="7041055" cy="3590633"/>
            <a:chOff x="631082" y="2606685"/>
            <a:chExt cx="7041055" cy="3590633"/>
          </a:xfrm>
        </p:grpSpPr>
        <p:graphicFrame>
          <p:nvGraphicFramePr>
            <p:cNvPr id="30" name="Chart 29"/>
            <p:cNvGraphicFramePr>
              <a:graphicFrameLocks/>
            </p:cNvGraphicFramePr>
            <p:nvPr>
              <p:extLst>
                <p:ext uri="{D42A27DB-BD31-4B8C-83A1-F6EECF244321}">
                  <p14:modId xmlns:p14="http://schemas.microsoft.com/office/powerpoint/2010/main" val="1960787777"/>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631082" y="5966486"/>
              <a:ext cx="7041055"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64</a:t>
            </a:fld>
            <a:endParaRPr lang="en-US"/>
          </a:p>
        </p:txBody>
      </p:sp>
      <p:sp>
        <p:nvSpPr>
          <p:cNvPr id="17"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Educational Services Groups and Employers</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300755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Educational Services</a:t>
            </a:r>
            <a:endParaRPr lang="en-US" sz="1200" dirty="0"/>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Educational Services establishments in </a:t>
            </a:r>
            <a:r>
              <a:rPr lang="en-US" sz="1400" dirty="0" smtClean="0">
                <a:latin typeface="Helvetica" panose="020B0604020202020204" pitchFamily="34" charset="0"/>
                <a:cs typeface="Helvetica" panose="020B0604020202020204" pitchFamily="34" charset="0"/>
              </a:rPr>
              <a:t>the Berkshires remained </a:t>
            </a:r>
            <a:r>
              <a:rPr lang="en-US" sz="1400" dirty="0">
                <a:latin typeface="Helvetica" panose="020B0604020202020204" pitchFamily="34" charset="0"/>
                <a:cs typeface="Helvetica" panose="020B0604020202020204" pitchFamily="34" charset="0"/>
              </a:rPr>
              <a:t>stable between 2016 and 2018. Over the last 12 months, the employer with the most online job postings in the region was </a:t>
            </a:r>
            <a:r>
              <a:rPr lang="en-US" sz="1400" dirty="0" smtClean="0">
                <a:latin typeface="Helvetica" panose="020B0604020202020204" pitchFamily="34" charset="0"/>
                <a:cs typeface="Helvetica" panose="020B0604020202020204" pitchFamily="34" charset="0"/>
              </a:rPr>
              <a:t>Williams College, </a:t>
            </a:r>
            <a:r>
              <a:rPr lang="en-US" sz="1400" dirty="0">
                <a:latin typeface="Helvetica" panose="020B0604020202020204" pitchFamily="34" charset="0"/>
                <a:cs typeface="Helvetica" panose="020B0604020202020204" pitchFamily="34" charset="0"/>
              </a:rPr>
              <a:t>with </a:t>
            </a:r>
            <a:r>
              <a:rPr lang="en-US" sz="1400" dirty="0" smtClean="0">
                <a:latin typeface="Helvetica" panose="020B0604020202020204" pitchFamily="34" charset="0"/>
                <a:cs typeface="Helvetica" panose="020B0604020202020204" pitchFamily="34" charset="0"/>
              </a:rPr>
              <a:t>115.</a:t>
            </a:r>
            <a:endParaRPr lang="en-US" sz="1400" dirty="0">
              <a:latin typeface="Helvetica" panose="020B0604020202020204" pitchFamily="34" charset="0"/>
              <a:cs typeface="Helvetica" panose="020B060402020202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4003538754"/>
              </p:ext>
            </p:extLst>
          </p:nvPr>
        </p:nvGraphicFramePr>
        <p:xfrm>
          <a:off x="8010997" y="3447553"/>
          <a:ext cx="3657600" cy="1463042"/>
        </p:xfrm>
        <a:graphic>
          <a:graphicData uri="http://schemas.openxmlformats.org/drawingml/2006/table">
            <a:tbl>
              <a:tblPr firstRow="1">
                <a:tableStyleId>{68D230F3-CF80-4859-8CE7-A43EE81993B5}</a:tableStyleId>
              </a:tblPr>
              <a:tblGrid>
                <a:gridCol w="2206170">
                  <a:extLst>
                    <a:ext uri="{9D8B030D-6E8A-4147-A177-3AD203B41FA5}">
                      <a16:colId xmlns:a16="http://schemas.microsoft.com/office/drawing/2014/main" val="59116263"/>
                    </a:ext>
                  </a:extLst>
                </a:gridCol>
                <a:gridCol w="1451430">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rPr>
                        <a:t>Employer</a:t>
                      </a:r>
                      <a:endParaRPr lang="en-US" sz="1000" b="0"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0"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ctr"/>
                      <a:r>
                        <a:rPr lang="en-US" sz="1000" b="0" i="0" u="none" strike="noStrike" dirty="0">
                          <a:effectLst/>
                          <a:latin typeface="Helvetica" panose="020B0604020202020204" pitchFamily="34" charset="0"/>
                        </a:rPr>
                        <a:t>Williams College</a:t>
                      </a:r>
                    </a:p>
                  </a:txBody>
                  <a:tcPr marL="9525" marR="9525" marT="9525" marB="0" anchor="ctr"/>
                </a:tc>
                <a:tc>
                  <a:txBody>
                    <a:bodyPr/>
                    <a:lstStyle/>
                    <a:p>
                      <a:pPr algn="ctr" fontAlgn="ctr"/>
                      <a:r>
                        <a:rPr lang="en-US" sz="1000" b="0" i="0" u="none" strike="noStrike">
                          <a:effectLst/>
                          <a:latin typeface="Helvetica" panose="020B0604020202020204" pitchFamily="34" charset="0"/>
                        </a:rPr>
                        <a:t>115</a:t>
                      </a:r>
                    </a:p>
                  </a:txBody>
                  <a:tcPr marL="9525" marR="9525" marT="9525" marB="0" anchor="ctr"/>
                </a:tc>
                <a:extLst>
                  <a:ext uri="{0D108BD9-81ED-4DB2-BD59-A6C34878D82A}">
                    <a16:rowId xmlns:a16="http://schemas.microsoft.com/office/drawing/2014/main" val="1747839680"/>
                  </a:ext>
                </a:extLst>
              </a:tr>
              <a:tr h="209006">
                <a:tc>
                  <a:txBody>
                    <a:bodyPr/>
                    <a:lstStyle/>
                    <a:p>
                      <a:pPr algn="ctr" fontAlgn="ctr"/>
                      <a:r>
                        <a:rPr lang="en-US" sz="1000" b="0" i="0" u="none" strike="noStrike">
                          <a:effectLst/>
                          <a:latin typeface="Helvetica" panose="020B0604020202020204" pitchFamily="34" charset="0"/>
                        </a:rPr>
                        <a:t>Massachusetts College Of Liberal Arts</a:t>
                      </a:r>
                    </a:p>
                  </a:txBody>
                  <a:tcPr marL="9525" marR="9525" marT="9525" marB="0" anchor="ctr"/>
                </a:tc>
                <a:tc>
                  <a:txBody>
                    <a:bodyPr/>
                    <a:lstStyle/>
                    <a:p>
                      <a:pPr algn="ctr" fontAlgn="ctr"/>
                      <a:r>
                        <a:rPr lang="en-US" sz="1000" b="0" i="0" u="none" strike="noStrike">
                          <a:effectLst/>
                          <a:latin typeface="Helvetica" panose="020B0604020202020204" pitchFamily="34" charset="0"/>
                        </a:rPr>
                        <a:t>66</a:t>
                      </a:r>
                    </a:p>
                  </a:txBody>
                  <a:tcPr marL="9525" marR="9525" marT="9525" marB="0" anchor="ctr"/>
                </a:tc>
                <a:extLst>
                  <a:ext uri="{0D108BD9-81ED-4DB2-BD59-A6C34878D82A}">
                    <a16:rowId xmlns:a16="http://schemas.microsoft.com/office/drawing/2014/main" val="1882170930"/>
                  </a:ext>
                </a:extLst>
              </a:tr>
              <a:tr h="209006">
                <a:tc>
                  <a:txBody>
                    <a:bodyPr/>
                    <a:lstStyle/>
                    <a:p>
                      <a:pPr algn="ctr" fontAlgn="ctr"/>
                      <a:r>
                        <a:rPr lang="en-US" sz="1000" b="0" i="0" u="none" strike="noStrike">
                          <a:effectLst/>
                          <a:latin typeface="Helvetica" panose="020B0604020202020204" pitchFamily="34" charset="0"/>
                        </a:rPr>
                        <a:t>Pittsfield Public Schools</a:t>
                      </a:r>
                    </a:p>
                  </a:txBody>
                  <a:tcPr marL="9525" marR="9525" marT="9525" marB="0" anchor="ctr"/>
                </a:tc>
                <a:tc>
                  <a:txBody>
                    <a:bodyPr/>
                    <a:lstStyle/>
                    <a:p>
                      <a:pPr algn="ctr" fontAlgn="ctr"/>
                      <a:r>
                        <a:rPr lang="en-US" sz="1000" b="0" i="0" u="none" strike="noStrike">
                          <a:effectLst/>
                          <a:latin typeface="Helvetica" panose="020B0604020202020204" pitchFamily="34" charset="0"/>
                        </a:rPr>
                        <a:t>63</a:t>
                      </a:r>
                    </a:p>
                  </a:txBody>
                  <a:tcPr marL="9525" marR="9525" marT="9525" marB="0" anchor="ctr"/>
                </a:tc>
                <a:extLst>
                  <a:ext uri="{0D108BD9-81ED-4DB2-BD59-A6C34878D82A}">
                    <a16:rowId xmlns:a16="http://schemas.microsoft.com/office/drawing/2014/main" val="2679721514"/>
                  </a:ext>
                </a:extLst>
              </a:tr>
              <a:tr h="209006">
                <a:tc>
                  <a:txBody>
                    <a:bodyPr/>
                    <a:lstStyle/>
                    <a:p>
                      <a:pPr algn="ctr" fontAlgn="ctr"/>
                      <a:r>
                        <a:rPr lang="en-US" sz="1000" b="0" i="0" u="none" strike="noStrike">
                          <a:effectLst/>
                          <a:latin typeface="Helvetica" panose="020B0604020202020204" pitchFamily="34" charset="0"/>
                        </a:rPr>
                        <a:t>Mount Greylock Regional School</a:t>
                      </a:r>
                    </a:p>
                  </a:txBody>
                  <a:tcPr marL="9525" marR="9525" marT="9525" marB="0" anchor="ctr"/>
                </a:tc>
                <a:tc>
                  <a:txBody>
                    <a:bodyPr/>
                    <a:lstStyle/>
                    <a:p>
                      <a:pPr algn="ctr" fontAlgn="ctr"/>
                      <a:r>
                        <a:rPr lang="en-US" sz="1000" b="0" i="0" u="none" strike="noStrike">
                          <a:effectLst/>
                          <a:latin typeface="Helvetica" panose="020B0604020202020204" pitchFamily="34" charset="0"/>
                        </a:rPr>
                        <a:t>43</a:t>
                      </a:r>
                    </a:p>
                  </a:txBody>
                  <a:tcPr marL="9525" marR="9525" marT="9525" marB="0" anchor="ctr"/>
                </a:tc>
                <a:extLst>
                  <a:ext uri="{0D108BD9-81ED-4DB2-BD59-A6C34878D82A}">
                    <a16:rowId xmlns:a16="http://schemas.microsoft.com/office/drawing/2014/main" val="1250045122"/>
                  </a:ext>
                </a:extLst>
              </a:tr>
              <a:tr h="209006">
                <a:tc>
                  <a:txBody>
                    <a:bodyPr/>
                    <a:lstStyle/>
                    <a:p>
                      <a:pPr algn="ctr" fontAlgn="ctr"/>
                      <a:r>
                        <a:rPr lang="en-US" sz="1000" b="0" i="0" u="none" strike="noStrike">
                          <a:effectLst/>
                          <a:latin typeface="Helvetica" panose="020B0604020202020204" pitchFamily="34" charset="0"/>
                        </a:rPr>
                        <a:t>Bard College At Simon's Rock</a:t>
                      </a:r>
                    </a:p>
                  </a:txBody>
                  <a:tcPr marL="9525" marR="9525" marT="9525" marB="0" anchor="ctr"/>
                </a:tc>
                <a:tc>
                  <a:txBody>
                    <a:bodyPr/>
                    <a:lstStyle/>
                    <a:p>
                      <a:pPr algn="ctr" fontAlgn="ctr"/>
                      <a:r>
                        <a:rPr lang="en-US" sz="1000" b="0" i="0" u="none" strike="noStrike">
                          <a:effectLst/>
                          <a:latin typeface="Helvetica" panose="020B0604020202020204" pitchFamily="34" charset="0"/>
                        </a:rPr>
                        <a:t>39</a:t>
                      </a:r>
                    </a:p>
                  </a:txBody>
                  <a:tcPr marL="9525" marR="9525" marT="9525" marB="0" anchor="ctr"/>
                </a:tc>
                <a:extLst>
                  <a:ext uri="{0D108BD9-81ED-4DB2-BD59-A6C34878D82A}">
                    <a16:rowId xmlns:a16="http://schemas.microsoft.com/office/drawing/2014/main" val="3930176931"/>
                  </a:ext>
                </a:extLst>
              </a:tr>
              <a:tr h="209006">
                <a:tc>
                  <a:txBody>
                    <a:bodyPr/>
                    <a:lstStyle/>
                    <a:p>
                      <a:pPr algn="ctr" fontAlgn="ctr"/>
                      <a:r>
                        <a:rPr lang="en-US" sz="1000" b="0" i="0" u="none" strike="noStrike">
                          <a:effectLst/>
                          <a:latin typeface="Helvetica" panose="020B0604020202020204" pitchFamily="34" charset="0"/>
                        </a:rPr>
                        <a:t>Special Education Department</a:t>
                      </a:r>
                    </a:p>
                  </a:txBody>
                  <a:tcPr marL="9525" marR="9525" marT="9525" marB="0" anchor="ctr"/>
                </a:tc>
                <a:tc>
                  <a:txBody>
                    <a:bodyPr/>
                    <a:lstStyle/>
                    <a:p>
                      <a:pPr algn="ctr" fontAlgn="ctr"/>
                      <a:r>
                        <a:rPr lang="en-US" sz="1000" b="0" i="0" u="none" strike="noStrike" dirty="0">
                          <a:effectLst/>
                          <a:latin typeface="Helvetica" panose="020B0604020202020204" pitchFamily="34" charset="0"/>
                        </a:rPr>
                        <a:t>27</a:t>
                      </a:r>
                    </a:p>
                  </a:txBody>
                  <a:tcPr marL="9525" marR="9525" marT="9525" marB="0" anchor="ctr"/>
                </a:tc>
                <a:extLst>
                  <a:ext uri="{0D108BD9-81ED-4DB2-BD59-A6C34878D82A}">
                    <a16:rowId xmlns:a16="http://schemas.microsoft.com/office/drawing/2014/main" val="528235191"/>
                  </a:ext>
                </a:extLst>
              </a:tr>
            </a:tbl>
          </a:graphicData>
        </a:graphic>
      </p:graphicFrame>
      <p:grpSp>
        <p:nvGrpSpPr>
          <p:cNvPr id="26" name="Group 25"/>
          <p:cNvGrpSpPr/>
          <p:nvPr/>
        </p:nvGrpSpPr>
        <p:grpSpPr>
          <a:xfrm>
            <a:off x="7997281" y="3100604"/>
            <a:ext cx="3657600" cy="2126162"/>
            <a:chOff x="8013818" y="3178246"/>
            <a:chExt cx="3657600" cy="2126162"/>
          </a:xfrm>
        </p:grpSpPr>
        <p:sp>
          <p:nvSpPr>
            <p:cNvPr id="27" name="Rectangle 26"/>
            <p:cNvSpPr/>
            <p:nvPr/>
          </p:nvSpPr>
          <p:spPr>
            <a:xfrm>
              <a:off x="8996076" y="5073576"/>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28" name="TextBox 27"/>
            <p:cNvSpPr txBox="1"/>
            <p:nvPr/>
          </p:nvSpPr>
          <p:spPr>
            <a:xfrm>
              <a:off x="8013818" y="317824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21849618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65</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a:t>Educational Services </a:t>
            </a:r>
            <a:r>
              <a:rPr lang="en-US" sz="3200" dirty="0" smtClean="0"/>
              <a:t>by </a:t>
            </a:r>
            <a:r>
              <a:rPr lang="en-US" sz="3200" dirty="0">
                <a:latin typeface="Helvetica" panose="020B0604020202020204" pitchFamily="34" charset="0"/>
                <a:cs typeface="Helvetica" panose="020B0604020202020204" pitchFamily="34" charset="0"/>
              </a:rPr>
              <a:t>Education</a:t>
            </a:r>
          </a:p>
        </p:txBody>
      </p:sp>
      <p:grpSp>
        <p:nvGrpSpPr>
          <p:cNvPr id="3" name="Group 2"/>
          <p:cNvGrpSpPr/>
          <p:nvPr/>
        </p:nvGrpSpPr>
        <p:grpSpPr>
          <a:xfrm>
            <a:off x="1889761" y="2041379"/>
            <a:ext cx="8412480" cy="4366913"/>
            <a:chOff x="1889761" y="2041379"/>
            <a:chExt cx="8412480" cy="4366913"/>
          </a:xfrm>
        </p:grpSpPr>
        <p:graphicFrame>
          <p:nvGraphicFramePr>
            <p:cNvPr id="12" name="Chart 11"/>
            <p:cNvGraphicFramePr>
              <a:graphicFrameLocks/>
            </p:cNvGraphicFramePr>
            <p:nvPr>
              <p:extLst>
                <p:ext uri="{D42A27DB-BD31-4B8C-83A1-F6EECF244321}">
                  <p14:modId xmlns:p14="http://schemas.microsoft.com/office/powerpoint/2010/main" val="1291726535"/>
                </p:ext>
              </p:extLst>
            </p:nvPr>
          </p:nvGraphicFramePr>
          <p:xfrm>
            <a:off x="1889761" y="2364148"/>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041379"/>
              <a:ext cx="8229600" cy="4366913"/>
              <a:chOff x="2072641" y="1920301"/>
              <a:chExt cx="8229600" cy="3950853"/>
            </a:xfrm>
          </p:grpSpPr>
          <p:sp>
            <p:nvSpPr>
              <p:cNvPr id="13" name="Rectangle 12"/>
              <p:cNvSpPr/>
              <p:nvPr/>
            </p:nvSpPr>
            <p:spPr>
              <a:xfrm>
                <a:off x="2072641" y="563419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92030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66% </a:t>
            </a:r>
            <a:r>
              <a:rPr lang="en-US" sz="1400" dirty="0">
                <a:latin typeface="Helvetica" panose="020B0604020202020204" pitchFamily="34" charset="0"/>
                <a:cs typeface="Helvetica" panose="020B0604020202020204" pitchFamily="34" charset="0"/>
              </a:rPr>
              <a:t>of workers in the Educational Services sector in </a:t>
            </a:r>
            <a:r>
              <a:rPr lang="en-US" sz="1400" dirty="0" smtClean="0">
                <a:latin typeface="Helvetica" panose="020B0604020202020204" pitchFamily="34" charset="0"/>
                <a:cs typeface="Helvetica" panose="020B0604020202020204" pitchFamily="34" charset="0"/>
              </a:rPr>
              <a:t>the Berkshires have </a:t>
            </a:r>
            <a:r>
              <a:rPr lang="en-US" sz="1400" dirty="0">
                <a:latin typeface="Helvetica" panose="020B0604020202020204" pitchFamily="34" charset="0"/>
                <a:cs typeface="Helvetica" panose="020B0604020202020204" pitchFamily="34" charset="0"/>
              </a:rPr>
              <a:t>at least some college education.</a:t>
            </a:r>
          </a:p>
        </p:txBody>
      </p:sp>
      <p:sp>
        <p:nvSpPr>
          <p:cNvPr id="15" name="Rectangle 14"/>
          <p:cNvSpPr/>
          <p:nvPr/>
        </p:nvSpPr>
        <p:spPr>
          <a:xfrm>
            <a:off x="611029" y="240270"/>
            <a:ext cx="300755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Educational Services</a:t>
            </a:r>
            <a:endParaRPr lang="en-US" sz="1200" dirty="0"/>
          </a:p>
        </p:txBody>
      </p:sp>
    </p:spTree>
    <p:extLst>
      <p:ext uri="{BB962C8B-B14F-4D97-AF65-F5344CB8AC3E}">
        <p14:creationId xmlns:p14="http://schemas.microsoft.com/office/powerpoint/2010/main" val="38618251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66</a:t>
            </a:fld>
            <a:endParaRPr lang="en-US"/>
          </a:p>
        </p:txBody>
      </p:sp>
      <p:sp>
        <p:nvSpPr>
          <p:cNvPr id="14" name="Title 1"/>
          <p:cNvSpPr>
            <a:spLocks noGrp="1"/>
          </p:cNvSpPr>
          <p:nvPr>
            <p:ph type="title"/>
          </p:nvPr>
        </p:nvSpPr>
        <p:spPr>
          <a:xfrm>
            <a:off x="611030" y="609600"/>
            <a:ext cx="10969943" cy="808038"/>
          </a:xfrm>
        </p:spPr>
        <p:txBody>
          <a:bodyPr>
            <a:normAutofit/>
          </a:bodyPr>
          <a:lstStyle/>
          <a:p>
            <a:r>
              <a:rPr lang="en-US" sz="3200" dirty="0"/>
              <a:t>Educational Services </a:t>
            </a:r>
            <a:r>
              <a:rPr lang="en-US" sz="3200" dirty="0" smtClean="0"/>
              <a:t>by Gender</a:t>
            </a:r>
            <a:endParaRPr lang="en-US" sz="3200" dirty="0">
              <a:latin typeface="Helvetica" panose="020B0604020202020204" pitchFamily="34" charset="0"/>
              <a:cs typeface="Helvetica" panose="020B0604020202020204" pitchFamily="34" charset="0"/>
            </a:endParaRPr>
          </a:p>
        </p:txBody>
      </p:sp>
      <p:grpSp>
        <p:nvGrpSpPr>
          <p:cNvPr id="5" name="Group 4"/>
          <p:cNvGrpSpPr/>
          <p:nvPr/>
        </p:nvGrpSpPr>
        <p:grpSpPr>
          <a:xfrm>
            <a:off x="1477682" y="2427883"/>
            <a:ext cx="10103291" cy="3768447"/>
            <a:chOff x="1477682" y="2427883"/>
            <a:chExt cx="10103291" cy="3768447"/>
          </a:xfrm>
        </p:grpSpPr>
        <p:grpSp>
          <p:nvGrpSpPr>
            <p:cNvPr id="22" name="Group 21"/>
            <p:cNvGrpSpPr/>
            <p:nvPr/>
          </p:nvGrpSpPr>
          <p:grpSpPr>
            <a:xfrm>
              <a:off x="1496925" y="2793279"/>
              <a:ext cx="8897302" cy="2926080"/>
              <a:chOff x="0" y="0"/>
              <a:chExt cx="8897302" cy="2926080"/>
            </a:xfrm>
          </p:grpSpPr>
          <p:graphicFrame>
            <p:nvGraphicFramePr>
              <p:cNvPr id="25" name="Chart 24"/>
              <p:cNvGraphicFramePr>
                <a:graphicFrameLocks/>
              </p:cNvGraphicFramePr>
              <p:nvPr>
                <p:extLst>
                  <p:ext uri="{D42A27DB-BD31-4B8C-83A1-F6EECF244321}">
                    <p14:modId xmlns:p14="http://schemas.microsoft.com/office/powerpoint/2010/main" val="2827623694"/>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a:graphicFrameLocks/>
              </p:cNvGraphicFramePr>
              <p:nvPr>
                <p:extLst>
                  <p:ext uri="{D42A27DB-BD31-4B8C-83A1-F6EECF244321}">
                    <p14:modId xmlns:p14="http://schemas.microsoft.com/office/powerpoint/2010/main" val="455499573"/>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60% of Educational Services workers are female.</a:t>
            </a:r>
          </a:p>
        </p:txBody>
      </p:sp>
      <p:sp>
        <p:nvSpPr>
          <p:cNvPr id="21" name="Rectangle 20"/>
          <p:cNvSpPr/>
          <p:nvPr/>
        </p:nvSpPr>
        <p:spPr>
          <a:xfrm>
            <a:off x="611029" y="240270"/>
            <a:ext cx="300755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Educational Services</a:t>
            </a:r>
            <a:endParaRPr lang="en-US" sz="1200" dirty="0"/>
          </a:p>
        </p:txBody>
      </p:sp>
    </p:spTree>
    <p:extLst>
      <p:ext uri="{BB962C8B-B14F-4D97-AF65-F5344CB8AC3E}">
        <p14:creationId xmlns:p14="http://schemas.microsoft.com/office/powerpoint/2010/main" val="429210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67</a:t>
            </a:fld>
            <a:endParaRPr lang="en-US"/>
          </a:p>
        </p:txBody>
      </p:sp>
      <p:sp>
        <p:nvSpPr>
          <p:cNvPr id="14" name="Title 1"/>
          <p:cNvSpPr>
            <a:spLocks noGrp="1"/>
          </p:cNvSpPr>
          <p:nvPr>
            <p:ph type="title"/>
          </p:nvPr>
        </p:nvSpPr>
        <p:spPr>
          <a:xfrm>
            <a:off x="611030" y="609600"/>
            <a:ext cx="10969943" cy="808038"/>
          </a:xfrm>
        </p:spPr>
        <p:txBody>
          <a:bodyPr>
            <a:normAutofit/>
          </a:bodyPr>
          <a:lstStyle/>
          <a:p>
            <a:r>
              <a:rPr lang="en-US" sz="3200" dirty="0"/>
              <a:t>Educational Services </a:t>
            </a:r>
            <a:r>
              <a:rPr lang="en-US" sz="3200" dirty="0" smtClean="0">
                <a:latin typeface="Helvetica" panose="020B0604020202020204" pitchFamily="34" charset="0"/>
                <a:cs typeface="Helvetica" panose="020B0604020202020204" pitchFamily="34" charset="0"/>
              </a:rPr>
              <a:t>by Race/Ethnicity</a:t>
            </a:r>
            <a:endParaRPr lang="en-US" sz="3200" dirty="0">
              <a:latin typeface="Helvetica" panose="020B0604020202020204" pitchFamily="34" charset="0"/>
              <a:cs typeface="Helvetica" panose="020B0604020202020204" pitchFamily="34" charset="0"/>
            </a:endParaRPr>
          </a:p>
        </p:txBody>
      </p:sp>
      <p:grpSp>
        <p:nvGrpSpPr>
          <p:cNvPr id="2" name="Group 1"/>
          <p:cNvGrpSpPr/>
          <p:nvPr/>
        </p:nvGrpSpPr>
        <p:grpSpPr>
          <a:xfrm>
            <a:off x="611029" y="2427883"/>
            <a:ext cx="11073427" cy="3768447"/>
            <a:chOff x="611029" y="2427883"/>
            <a:chExt cx="11073427" cy="3768447"/>
          </a:xfrm>
        </p:grpSpPr>
        <p:grpSp>
          <p:nvGrpSpPr>
            <p:cNvPr id="20" name="Group 19"/>
            <p:cNvGrpSpPr/>
            <p:nvPr/>
          </p:nvGrpSpPr>
          <p:grpSpPr>
            <a:xfrm>
              <a:off x="635269" y="2787355"/>
              <a:ext cx="11049187" cy="2926080"/>
              <a:chOff x="0" y="0"/>
              <a:chExt cx="11049187" cy="2926080"/>
            </a:xfrm>
          </p:grpSpPr>
          <p:graphicFrame>
            <p:nvGraphicFramePr>
              <p:cNvPr id="22" name="Chart 21"/>
              <p:cNvGraphicFramePr>
                <a:graphicFrameLocks noChangeAspect="1"/>
              </p:cNvGraphicFramePr>
              <p:nvPr>
                <p:extLst>
                  <p:ext uri="{D42A27DB-BD31-4B8C-83A1-F6EECF244321}">
                    <p14:modId xmlns:p14="http://schemas.microsoft.com/office/powerpoint/2010/main" val="3976917816"/>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noChangeAspect="1"/>
              </p:cNvGraphicFramePr>
              <p:nvPr>
                <p:extLst>
                  <p:ext uri="{D42A27DB-BD31-4B8C-83A1-F6EECF244321}">
                    <p14:modId xmlns:p14="http://schemas.microsoft.com/office/powerpoint/2010/main" val="1201665487"/>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noChangeAspect="1"/>
              </p:cNvGraphicFramePr>
              <p:nvPr>
                <p:extLst>
                  <p:ext uri="{D42A27DB-BD31-4B8C-83A1-F6EECF244321}">
                    <p14:modId xmlns:p14="http://schemas.microsoft.com/office/powerpoint/2010/main" val="230020162"/>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7" name="Group 6"/>
            <p:cNvGrpSpPr/>
            <p:nvPr/>
          </p:nvGrpSpPr>
          <p:grpSpPr>
            <a:xfrm>
              <a:off x="611029" y="2427883"/>
              <a:ext cx="3512582" cy="3768447"/>
              <a:chOff x="611029" y="2427883"/>
              <a:chExt cx="3512582" cy="3768447"/>
            </a:xfrm>
          </p:grpSpPr>
          <p:sp>
            <p:nvSpPr>
              <p:cNvPr id="16" name="Rectangle 15"/>
              <p:cNvSpPr/>
              <p:nvPr/>
            </p:nvSpPr>
            <p:spPr>
              <a:xfrm>
                <a:off x="1216204" y="2427883"/>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3" name="Group 2"/>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6" name="Rectangle 25"/>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90% of Educational Services workers are white, although the share of Black or African American, Asian, and Hispanic or Latino workers in the sector has increased since 2015.</a:t>
            </a:r>
          </a:p>
        </p:txBody>
      </p:sp>
      <p:sp>
        <p:nvSpPr>
          <p:cNvPr id="21" name="Rectangle 20"/>
          <p:cNvSpPr/>
          <p:nvPr/>
        </p:nvSpPr>
        <p:spPr>
          <a:xfrm>
            <a:off x="611029" y="240270"/>
            <a:ext cx="300755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Educational Services</a:t>
            </a:r>
            <a:endParaRPr lang="en-US" sz="1200" dirty="0"/>
          </a:p>
        </p:txBody>
      </p:sp>
    </p:spTree>
    <p:extLst>
      <p:ext uri="{BB962C8B-B14F-4D97-AF65-F5344CB8AC3E}">
        <p14:creationId xmlns:p14="http://schemas.microsoft.com/office/powerpoint/2010/main" val="17708545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Arts, Entertainment, and Recreation</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68</a:t>
            </a:fld>
            <a:endParaRPr lang="en-US" dirty="0"/>
          </a:p>
        </p:txBody>
      </p:sp>
    </p:spTree>
    <p:extLst>
      <p:ext uri="{BB962C8B-B14F-4D97-AF65-F5344CB8AC3E}">
        <p14:creationId xmlns:p14="http://schemas.microsoft.com/office/powerpoint/2010/main" val="20045372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a:graphicFrameLocks/>
          </p:cNvGraphicFramePr>
          <p:nvPr>
            <p:extLst>
              <p:ext uri="{D42A27DB-BD31-4B8C-83A1-F6EECF244321}">
                <p14:modId xmlns:p14="http://schemas.microsoft.com/office/powerpoint/2010/main" val="870412602"/>
              </p:ext>
            </p:extLst>
          </p:nvPr>
        </p:nvGraphicFramePr>
        <p:xfrm>
          <a:off x="631082" y="2613019"/>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69</a:t>
            </a:fld>
            <a:endParaRPr lang="en-US"/>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Arts, Entertainment, and </a:t>
            </a:r>
            <a:r>
              <a:rPr lang="en-US" sz="3200" dirty="0" smtClean="0"/>
              <a:t>Recreation </a:t>
            </a:r>
            <a:r>
              <a:rPr lang="en-US" sz="3200" dirty="0" smtClean="0">
                <a:latin typeface="Helvetica" panose="020B0604020202020204" pitchFamily="34" charset="0"/>
                <a:cs typeface="Helvetica" panose="020B0604020202020204" pitchFamily="34" charset="0"/>
              </a:rPr>
              <a:t>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4008983"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Arts, Entertainment, and Recreation</a:t>
            </a:r>
            <a:endParaRPr lang="en-US" sz="1200" dirty="0"/>
          </a:p>
        </p:txBody>
      </p:sp>
      <p:sp>
        <p:nvSpPr>
          <p:cNvPr id="16" name="Rectangle 15"/>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Arts, Entertainment and Recreation establishments in </a:t>
            </a:r>
            <a:r>
              <a:rPr lang="en-US" sz="1400" dirty="0" smtClean="0">
                <a:latin typeface="Helvetica" panose="020B0604020202020204" pitchFamily="34" charset="0"/>
                <a:cs typeface="Helvetica" panose="020B0604020202020204" pitchFamily="34" charset="0"/>
              </a:rPr>
              <a:t>the Berkshires remained stable </a:t>
            </a:r>
            <a:r>
              <a:rPr lang="en-US" sz="1400" dirty="0">
                <a:latin typeface="Helvetica" panose="020B0604020202020204" pitchFamily="34" charset="0"/>
                <a:cs typeface="Helvetica" panose="020B0604020202020204" pitchFamily="34" charset="0"/>
              </a:rPr>
              <a:t>between 2016 and 2018. Over the last 12 </a:t>
            </a:r>
            <a:r>
              <a:rPr lang="en-US" sz="1400" dirty="0" smtClean="0">
                <a:latin typeface="Helvetica" panose="020B0604020202020204" pitchFamily="34" charset="0"/>
                <a:cs typeface="Helvetica" panose="020B0604020202020204" pitchFamily="34" charset="0"/>
              </a:rPr>
              <a:t>months, Sterling and Francine Clark Art Institute </a:t>
            </a:r>
            <a:r>
              <a:rPr lang="en-US" sz="1400" dirty="0">
                <a:latin typeface="Helvetica" panose="020B0604020202020204" pitchFamily="34" charset="0"/>
                <a:cs typeface="Helvetica" panose="020B0604020202020204" pitchFamily="34" charset="0"/>
              </a:rPr>
              <a:t>was the employer responsible for the most job postings in </a:t>
            </a:r>
            <a:r>
              <a:rPr lang="en-US" sz="1400" dirty="0" smtClean="0">
                <a:latin typeface="Helvetica" panose="020B0604020202020204" pitchFamily="34" charset="0"/>
                <a:cs typeface="Helvetica" panose="020B0604020202020204" pitchFamily="34" charset="0"/>
              </a:rPr>
              <a:t>the Berkshires (18).</a:t>
            </a:r>
            <a:endParaRPr lang="en-US" sz="1400" dirty="0">
              <a:latin typeface="Helvetica" panose="020B0604020202020204" pitchFamily="34" charset="0"/>
              <a:cs typeface="Helvetica" panose="020B0604020202020204" pitchFamily="34" charset="0"/>
            </a:endParaRPr>
          </a:p>
        </p:txBody>
      </p:sp>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3960032298"/>
              </p:ext>
            </p:extLst>
          </p:nvPr>
        </p:nvGraphicFramePr>
        <p:xfrm>
          <a:off x="7997281" y="3446857"/>
          <a:ext cx="3657600" cy="1463042"/>
        </p:xfrm>
        <a:graphic>
          <a:graphicData uri="http://schemas.openxmlformats.org/drawingml/2006/table">
            <a:tbl>
              <a:tblPr firstRow="1">
                <a:tableStyleId>{D27102A9-8310-4765-A935-A1911B00CA55}</a:tableStyleId>
              </a:tblPr>
              <a:tblGrid>
                <a:gridCol w="2372015">
                  <a:extLst>
                    <a:ext uri="{9D8B030D-6E8A-4147-A177-3AD203B41FA5}">
                      <a16:colId xmlns:a16="http://schemas.microsoft.com/office/drawing/2014/main" val="59116263"/>
                    </a:ext>
                  </a:extLst>
                </a:gridCol>
                <a:gridCol w="1285585">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latin typeface="+mj-lt"/>
                          <a:cs typeface="Helvetica" panose="020B0604020202020204" pitchFamily="34" charset="0"/>
                        </a:rPr>
                        <a:t>Employer</a:t>
                      </a:r>
                      <a:endParaRPr lang="en-US" sz="1000" b="0"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mj-lt"/>
                          <a:cs typeface="Helvetica" panose="020B0604020202020204" pitchFamily="34" charset="0"/>
                        </a:rPr>
                        <a:t>Job Postings</a:t>
                      </a:r>
                      <a:endParaRPr lang="en-US" sz="1000" b="0"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ctr"/>
                      <a:r>
                        <a:rPr lang="en-US" sz="1000" b="0" i="0" u="none" strike="noStrike">
                          <a:effectLst/>
                          <a:latin typeface="Helvetica" panose="020B0604020202020204" pitchFamily="34" charset="0"/>
                        </a:rPr>
                        <a:t>Sterling And Francine Clark Art Institute</a:t>
                      </a:r>
                    </a:p>
                  </a:txBody>
                  <a:tcPr marL="9525" marR="9525" marT="9525" marB="0" anchor="ctr"/>
                </a:tc>
                <a:tc>
                  <a:txBody>
                    <a:bodyPr/>
                    <a:lstStyle/>
                    <a:p>
                      <a:pPr algn="ctr" fontAlgn="ctr"/>
                      <a:r>
                        <a:rPr lang="en-US" sz="1000" b="0" i="0" u="none" strike="noStrike">
                          <a:effectLst/>
                          <a:latin typeface="Helvetica" panose="020B0604020202020204" pitchFamily="34" charset="0"/>
                        </a:rPr>
                        <a:t>18</a:t>
                      </a:r>
                    </a:p>
                  </a:txBody>
                  <a:tcPr marL="9525" marR="9525" marT="9525" marB="0" anchor="ctr"/>
                </a:tc>
                <a:extLst>
                  <a:ext uri="{0D108BD9-81ED-4DB2-BD59-A6C34878D82A}">
                    <a16:rowId xmlns:a16="http://schemas.microsoft.com/office/drawing/2014/main" val="1747839680"/>
                  </a:ext>
                </a:extLst>
              </a:tr>
              <a:tr h="209006">
                <a:tc>
                  <a:txBody>
                    <a:bodyPr/>
                    <a:lstStyle/>
                    <a:p>
                      <a:pPr algn="ctr" fontAlgn="ctr"/>
                      <a:r>
                        <a:rPr lang="en-US" sz="1000" b="0" i="0" u="none" strike="noStrike">
                          <a:effectLst/>
                          <a:latin typeface="Helvetica" panose="020B0604020202020204" pitchFamily="34" charset="0"/>
                        </a:rPr>
                        <a:t>Williamstown Theatre Festival</a:t>
                      </a:r>
                    </a:p>
                  </a:txBody>
                  <a:tcPr marL="9525" marR="9525" marT="9525" marB="0" anchor="ctr"/>
                </a:tc>
                <a:tc>
                  <a:txBody>
                    <a:bodyPr/>
                    <a:lstStyle/>
                    <a:p>
                      <a:pPr algn="ctr" fontAlgn="ctr"/>
                      <a:r>
                        <a:rPr lang="en-US" sz="1000" b="0" i="0" u="none" strike="noStrike">
                          <a:effectLst/>
                          <a:latin typeface="Helvetica" panose="020B0604020202020204" pitchFamily="34" charset="0"/>
                        </a:rPr>
                        <a:t>12</a:t>
                      </a:r>
                    </a:p>
                  </a:txBody>
                  <a:tcPr marL="9525" marR="9525" marT="9525" marB="0" anchor="ctr"/>
                </a:tc>
                <a:extLst>
                  <a:ext uri="{0D108BD9-81ED-4DB2-BD59-A6C34878D82A}">
                    <a16:rowId xmlns:a16="http://schemas.microsoft.com/office/drawing/2014/main" val="1882170930"/>
                  </a:ext>
                </a:extLst>
              </a:tr>
              <a:tr h="209006">
                <a:tc>
                  <a:txBody>
                    <a:bodyPr/>
                    <a:lstStyle/>
                    <a:p>
                      <a:pPr algn="ctr" fontAlgn="ctr"/>
                      <a:r>
                        <a:rPr lang="en-US" sz="1000" b="0" i="0" u="none" strike="noStrike">
                          <a:effectLst/>
                          <a:latin typeface="Helvetica" panose="020B0604020202020204" pitchFamily="34" charset="0"/>
                        </a:rPr>
                        <a:t>Berkshire Museum</a:t>
                      </a:r>
                    </a:p>
                  </a:txBody>
                  <a:tcPr marL="9525" marR="9525" marT="9525" marB="0" anchor="ctr"/>
                </a:tc>
                <a:tc>
                  <a:txBody>
                    <a:bodyPr/>
                    <a:lstStyle/>
                    <a:p>
                      <a:pPr algn="ctr" fontAlgn="ctr"/>
                      <a:r>
                        <a:rPr lang="en-US" sz="1000" b="0" i="0" u="none" strike="noStrike">
                          <a:effectLst/>
                          <a:latin typeface="Helvetica" panose="020B0604020202020204" pitchFamily="34" charset="0"/>
                        </a:rPr>
                        <a:t>6</a:t>
                      </a:r>
                    </a:p>
                  </a:txBody>
                  <a:tcPr marL="9525" marR="9525" marT="9525" marB="0" anchor="ctr"/>
                </a:tc>
                <a:extLst>
                  <a:ext uri="{0D108BD9-81ED-4DB2-BD59-A6C34878D82A}">
                    <a16:rowId xmlns:a16="http://schemas.microsoft.com/office/drawing/2014/main" val="2679721514"/>
                  </a:ext>
                </a:extLst>
              </a:tr>
              <a:tr h="209006">
                <a:tc>
                  <a:txBody>
                    <a:bodyPr/>
                    <a:lstStyle/>
                    <a:p>
                      <a:pPr algn="ctr" fontAlgn="ctr"/>
                      <a:r>
                        <a:rPr lang="en-US" sz="1000" b="0" i="0" u="none" strike="noStrike">
                          <a:effectLst/>
                          <a:latin typeface="Helvetica" panose="020B0604020202020204" pitchFamily="34" charset="0"/>
                        </a:rPr>
                        <a:t>Waterford Group Llc</a:t>
                      </a:r>
                    </a:p>
                  </a:txBody>
                  <a:tcPr marL="9525" marR="9525" marT="9525" marB="0" anchor="ctr"/>
                </a:tc>
                <a:tc>
                  <a:txBody>
                    <a:bodyPr/>
                    <a:lstStyle/>
                    <a:p>
                      <a:pPr algn="ctr" fontAlgn="ctr"/>
                      <a:r>
                        <a:rPr lang="en-US" sz="1000" b="0" i="0" u="none" strike="noStrike">
                          <a:effectLst/>
                          <a:latin typeface="Helvetica" panose="020B0604020202020204" pitchFamily="34" charset="0"/>
                        </a:rPr>
                        <a:t>4</a:t>
                      </a:r>
                    </a:p>
                  </a:txBody>
                  <a:tcPr marL="9525" marR="9525" marT="9525" marB="0" anchor="ctr"/>
                </a:tc>
                <a:extLst>
                  <a:ext uri="{0D108BD9-81ED-4DB2-BD59-A6C34878D82A}">
                    <a16:rowId xmlns:a16="http://schemas.microsoft.com/office/drawing/2014/main" val="1250045122"/>
                  </a:ext>
                </a:extLst>
              </a:tr>
              <a:tr h="209006">
                <a:tc>
                  <a:txBody>
                    <a:bodyPr/>
                    <a:lstStyle/>
                    <a:p>
                      <a:pPr algn="ctr" fontAlgn="ctr"/>
                      <a:r>
                        <a:rPr lang="en-US" sz="1000" b="0" i="0" u="none" strike="noStrike">
                          <a:effectLst/>
                          <a:latin typeface="Helvetica" panose="020B0604020202020204" pitchFamily="34" charset="0"/>
                        </a:rPr>
                        <a:t>Talmi Entertainment/ Moscow Ballet</a:t>
                      </a:r>
                    </a:p>
                  </a:txBody>
                  <a:tcPr marL="9525" marR="9525" marT="9525" marB="0" anchor="ctr"/>
                </a:tc>
                <a:tc>
                  <a:txBody>
                    <a:bodyPr/>
                    <a:lstStyle/>
                    <a:p>
                      <a:pPr algn="ctr" fontAlgn="ctr"/>
                      <a:r>
                        <a:rPr lang="en-US" sz="1000" b="0" i="0" u="none" strike="noStrike">
                          <a:effectLst/>
                          <a:latin typeface="Helvetica" panose="020B0604020202020204" pitchFamily="34" charset="0"/>
                        </a:rPr>
                        <a:t>2</a:t>
                      </a:r>
                    </a:p>
                  </a:txBody>
                  <a:tcPr marL="9525" marR="9525" marT="9525" marB="0" anchor="ctr"/>
                </a:tc>
                <a:extLst>
                  <a:ext uri="{0D108BD9-81ED-4DB2-BD59-A6C34878D82A}">
                    <a16:rowId xmlns:a16="http://schemas.microsoft.com/office/drawing/2014/main" val="3930176931"/>
                  </a:ext>
                </a:extLst>
              </a:tr>
              <a:tr h="209006">
                <a:tc>
                  <a:txBody>
                    <a:bodyPr/>
                    <a:lstStyle/>
                    <a:p>
                      <a:pPr algn="ctr" fontAlgn="ctr"/>
                      <a:r>
                        <a:rPr lang="en-US" sz="1000" b="0" i="0" u="none" strike="noStrike">
                          <a:effectLst/>
                          <a:latin typeface="Helvetica" panose="020B0604020202020204" pitchFamily="34" charset="0"/>
                        </a:rPr>
                        <a:t>Mass Moca</a:t>
                      </a:r>
                    </a:p>
                  </a:txBody>
                  <a:tcPr marL="9525" marR="9525" marT="9525" marB="0" anchor="ctr"/>
                </a:tc>
                <a:tc>
                  <a:txBody>
                    <a:bodyPr/>
                    <a:lstStyle/>
                    <a:p>
                      <a:pPr algn="ctr" fontAlgn="ctr"/>
                      <a:r>
                        <a:rPr lang="en-US" sz="1000" b="0" i="0" u="none" strike="noStrike" dirty="0">
                          <a:effectLst/>
                          <a:latin typeface="Helvetica" panose="020B0604020202020204" pitchFamily="34" charset="0"/>
                        </a:rPr>
                        <a:t>2</a:t>
                      </a:r>
                    </a:p>
                  </a:txBody>
                  <a:tcPr marL="9525" marR="9525" marT="9525" marB="0" anchor="ctr"/>
                </a:tc>
                <a:extLst>
                  <a:ext uri="{0D108BD9-81ED-4DB2-BD59-A6C34878D82A}">
                    <a16:rowId xmlns:a16="http://schemas.microsoft.com/office/drawing/2014/main" val="528235191"/>
                  </a:ext>
                </a:extLst>
              </a:tr>
            </a:tbl>
          </a:graphicData>
        </a:graphic>
      </p:graphicFrame>
      <p:grpSp>
        <p:nvGrpSpPr>
          <p:cNvPr id="21" name="Group 20"/>
          <p:cNvGrpSpPr/>
          <p:nvPr/>
        </p:nvGrpSpPr>
        <p:grpSpPr>
          <a:xfrm>
            <a:off x="7997281" y="3100604"/>
            <a:ext cx="3657600" cy="2126162"/>
            <a:chOff x="8013818" y="3178246"/>
            <a:chExt cx="3657600" cy="2126162"/>
          </a:xfrm>
        </p:grpSpPr>
        <p:sp>
          <p:nvSpPr>
            <p:cNvPr id="25" name="Rectangle 24"/>
            <p:cNvSpPr/>
            <p:nvPr/>
          </p:nvSpPr>
          <p:spPr>
            <a:xfrm>
              <a:off x="8996076" y="5073576"/>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26" name="TextBox 25"/>
            <p:cNvSpPr txBox="1"/>
            <p:nvPr/>
          </p:nvSpPr>
          <p:spPr>
            <a:xfrm>
              <a:off x="8013818" y="317824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3734069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922228793"/>
              </p:ext>
            </p:extLst>
          </p:nvPr>
        </p:nvGraphicFramePr>
        <p:xfrm>
          <a:off x="699613" y="1847623"/>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a:t>
            </a:fld>
            <a:endParaRPr lang="en-US"/>
          </a:p>
        </p:txBody>
      </p:sp>
      <p:sp>
        <p:nvSpPr>
          <p:cNvPr id="15" name="Rectangle 14"/>
          <p:cNvSpPr/>
          <p:nvPr/>
        </p:nvSpPr>
        <p:spPr>
          <a:xfrm>
            <a:off x="611028" y="6500496"/>
            <a:ext cx="10969946"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Employment</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06017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Industry Overview</a:t>
            </a:r>
            <a:endParaRPr lang="en-US" sz="1200" dirty="0"/>
          </a:p>
        </p:txBody>
      </p:sp>
      <p:grpSp>
        <p:nvGrpSpPr>
          <p:cNvPr id="2" name="Group 1"/>
          <p:cNvGrpSpPr/>
          <p:nvPr/>
        </p:nvGrpSpPr>
        <p:grpSpPr>
          <a:xfrm>
            <a:off x="10248071" y="4052126"/>
            <a:ext cx="1288610" cy="230832"/>
            <a:chOff x="10248071" y="4052126"/>
            <a:chExt cx="1288610" cy="230832"/>
          </a:xfrm>
        </p:grpSpPr>
        <p:sp>
          <p:nvSpPr>
            <p:cNvPr id="16" name="TextBox 15"/>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7" name="Rectangle 16"/>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4" name="Rectangle 13"/>
          <p:cNvSpPr/>
          <p:nvPr/>
        </p:nvSpPr>
        <p:spPr>
          <a:xfrm>
            <a:off x="611030" y="1284175"/>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Healthcare and Social Assistance is the largest industry in the Berkshires, followed by Accommodation and Food Service and Retail, which each employ about two-thirds as many jobs as there are in Healthcare.</a:t>
            </a:r>
          </a:p>
        </p:txBody>
      </p:sp>
      <p:sp>
        <p:nvSpPr>
          <p:cNvPr id="13" name="Rectangle 12"/>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employment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962244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70</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Arts, Entertainment, and Recreation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4008983"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Arts, Entertainment, and Recreation</a:t>
            </a:r>
            <a:endParaRPr lang="en-US" sz="1200" dirty="0"/>
          </a:p>
        </p:txBody>
      </p:sp>
      <p:grpSp>
        <p:nvGrpSpPr>
          <p:cNvPr id="6" name="Group 5"/>
          <p:cNvGrpSpPr/>
          <p:nvPr/>
        </p:nvGrpSpPr>
        <p:grpSpPr>
          <a:xfrm>
            <a:off x="1892970" y="2142101"/>
            <a:ext cx="8412480" cy="4396811"/>
            <a:chOff x="1892970" y="2142101"/>
            <a:chExt cx="8412480" cy="4396811"/>
          </a:xfrm>
        </p:grpSpPr>
        <p:graphicFrame>
          <p:nvGraphicFramePr>
            <p:cNvPr id="15" name="Chart 14"/>
            <p:cNvGraphicFramePr>
              <a:graphicFrameLocks/>
            </p:cNvGraphicFramePr>
            <p:nvPr>
              <p:extLst>
                <p:ext uri="{D42A27DB-BD31-4B8C-83A1-F6EECF244321}">
                  <p14:modId xmlns:p14="http://schemas.microsoft.com/office/powerpoint/2010/main" val="879735551"/>
                </p:ext>
              </p:extLst>
            </p:nvPr>
          </p:nvGraphicFramePr>
          <p:xfrm>
            <a:off x="1892970"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Arts, Entertainment and Recreation, like Hospitality, affords opportunities to people with a variety of educational backgrounds. </a:t>
            </a:r>
            <a:r>
              <a:rPr lang="en-US" sz="1400" dirty="0" smtClean="0">
                <a:latin typeface="Helvetica" panose="020B0604020202020204" pitchFamily="34" charset="0"/>
                <a:cs typeface="Helvetica" panose="020B0604020202020204" pitchFamily="34" charset="0"/>
              </a:rPr>
              <a:t>21% </a:t>
            </a:r>
            <a:r>
              <a:rPr lang="en-US" sz="1400" dirty="0">
                <a:latin typeface="Helvetica" panose="020B0604020202020204" pitchFamily="34" charset="0"/>
                <a:cs typeface="Helvetica" panose="020B0604020202020204" pitchFamily="34" charset="0"/>
              </a:rPr>
              <a:t>of workers </a:t>
            </a:r>
            <a:r>
              <a:rPr lang="en-US" sz="1400" dirty="0" smtClean="0">
                <a:latin typeface="Helvetica" panose="020B0604020202020204" pitchFamily="34" charset="0"/>
                <a:cs typeface="Helvetica" panose="020B0604020202020204" pitchFamily="34" charset="0"/>
              </a:rPr>
              <a:t>in the Berkshires have </a:t>
            </a:r>
            <a:r>
              <a:rPr lang="en-US" sz="1400" dirty="0">
                <a:latin typeface="Helvetica" panose="020B0604020202020204" pitchFamily="34" charset="0"/>
                <a:cs typeface="Helvetica" panose="020B0604020202020204" pitchFamily="34" charset="0"/>
              </a:rPr>
              <a:t>a high school </a:t>
            </a:r>
            <a:r>
              <a:rPr lang="en-US" sz="1400" dirty="0" smtClean="0">
                <a:latin typeface="Helvetica" panose="020B0604020202020204" pitchFamily="34" charset="0"/>
                <a:cs typeface="Helvetica" panose="020B0604020202020204" pitchFamily="34" charset="0"/>
              </a:rPr>
              <a:t>diploma, 25% </a:t>
            </a:r>
            <a:r>
              <a:rPr lang="en-US" sz="1400" dirty="0">
                <a:latin typeface="Helvetica" panose="020B0604020202020204" pitchFamily="34" charset="0"/>
                <a:cs typeface="Helvetica" panose="020B0604020202020204" pitchFamily="34" charset="0"/>
              </a:rPr>
              <a:t>have some college or an Associate degree, and </a:t>
            </a:r>
            <a:r>
              <a:rPr lang="en-US" sz="1400" dirty="0" smtClean="0">
                <a:latin typeface="Helvetica" panose="020B0604020202020204" pitchFamily="34" charset="0"/>
                <a:cs typeface="Helvetica" panose="020B0604020202020204" pitchFamily="34" charset="0"/>
              </a:rPr>
              <a:t>26% </a:t>
            </a:r>
            <a:r>
              <a:rPr lang="en-US" sz="1400" dirty="0">
                <a:latin typeface="Helvetica" panose="020B0604020202020204" pitchFamily="34" charset="0"/>
                <a:cs typeface="Helvetica" panose="020B0604020202020204" pitchFamily="34" charset="0"/>
              </a:rPr>
              <a:t>have a Bachelor’s degree or higher. </a:t>
            </a:r>
          </a:p>
        </p:txBody>
      </p:sp>
    </p:spTree>
    <p:extLst>
      <p:ext uri="{BB962C8B-B14F-4D97-AF65-F5344CB8AC3E}">
        <p14:creationId xmlns:p14="http://schemas.microsoft.com/office/powerpoint/2010/main" val="18709701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71</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Arts, Entertainment, and Recreation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08983"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Arts, Entertainment, and Recreation</a:t>
            </a:r>
            <a:endParaRPr lang="en-US" sz="1200" dirty="0"/>
          </a:p>
        </p:txBody>
      </p:sp>
      <p:grpSp>
        <p:nvGrpSpPr>
          <p:cNvPr id="2" name="Group 1"/>
          <p:cNvGrpSpPr/>
          <p:nvPr/>
        </p:nvGrpSpPr>
        <p:grpSpPr>
          <a:xfrm>
            <a:off x="1477682" y="2427883"/>
            <a:ext cx="10103291" cy="3768447"/>
            <a:chOff x="1477682" y="2427883"/>
            <a:chExt cx="10103291" cy="3768447"/>
          </a:xfrm>
        </p:grpSpPr>
        <p:grpSp>
          <p:nvGrpSpPr>
            <p:cNvPr id="17" name="Group 16"/>
            <p:cNvGrpSpPr/>
            <p:nvPr/>
          </p:nvGrpSpPr>
          <p:grpSpPr>
            <a:xfrm>
              <a:off x="1496613" y="2793279"/>
              <a:ext cx="8897302" cy="2926080"/>
              <a:chOff x="0" y="0"/>
              <a:chExt cx="8897302" cy="2926080"/>
            </a:xfrm>
          </p:grpSpPr>
          <p:graphicFrame>
            <p:nvGraphicFramePr>
              <p:cNvPr id="21" name="Chart 20"/>
              <p:cNvGraphicFramePr>
                <a:graphicFrameLocks/>
              </p:cNvGraphicFramePr>
              <p:nvPr>
                <p:extLst>
                  <p:ext uri="{D42A27DB-BD31-4B8C-83A1-F6EECF244321}">
                    <p14:modId xmlns:p14="http://schemas.microsoft.com/office/powerpoint/2010/main" val="139634878"/>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p:cNvGraphicFramePr>
              <p:nvPr>
                <p:extLst>
                  <p:ext uri="{D42A27DB-BD31-4B8C-83A1-F6EECF244321}">
                    <p14:modId xmlns:p14="http://schemas.microsoft.com/office/powerpoint/2010/main" val="2705695577"/>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E</a:t>
            </a:r>
            <a:r>
              <a:rPr lang="en-US" sz="1400" dirty="0" smtClean="0">
                <a:latin typeface="Helvetica" panose="020B0604020202020204" pitchFamily="34" charset="0"/>
                <a:cs typeface="Helvetica" panose="020B0604020202020204" pitchFamily="34" charset="0"/>
              </a:rPr>
              <a:t>mployment </a:t>
            </a:r>
            <a:r>
              <a:rPr lang="en-US" sz="1400" dirty="0">
                <a:latin typeface="Helvetica" panose="020B0604020202020204" pitchFamily="34" charset="0"/>
                <a:cs typeface="Helvetica" panose="020B0604020202020204" pitchFamily="34" charset="0"/>
              </a:rPr>
              <a:t>in the Arts, Entertainment and Recreation </a:t>
            </a:r>
            <a:r>
              <a:rPr lang="en-US" sz="1400" dirty="0" smtClean="0">
                <a:latin typeface="Helvetica" panose="020B0604020202020204" pitchFamily="34" charset="0"/>
                <a:cs typeface="Helvetica" panose="020B0604020202020204" pitchFamily="34" charset="0"/>
              </a:rPr>
              <a:t>sector in the Berkshires is </a:t>
            </a:r>
            <a:r>
              <a:rPr lang="en-US" sz="1400" dirty="0">
                <a:latin typeface="Helvetica" panose="020B0604020202020204" pitchFamily="34" charset="0"/>
                <a:cs typeface="Helvetica" panose="020B0604020202020204" pitchFamily="34" charset="0"/>
              </a:rPr>
              <a:t>fairly evenly split between male and female workers. </a:t>
            </a:r>
          </a:p>
        </p:txBody>
      </p:sp>
    </p:spTree>
    <p:extLst>
      <p:ext uri="{BB962C8B-B14F-4D97-AF65-F5344CB8AC3E}">
        <p14:creationId xmlns:p14="http://schemas.microsoft.com/office/powerpoint/2010/main" val="15167890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72</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Arts, Entertainment, and Recreation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08983"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Arts. Entertainment, and Recreation</a:t>
            </a:r>
            <a:endParaRPr lang="en-US" sz="1200" dirty="0"/>
          </a:p>
        </p:txBody>
      </p:sp>
      <p:grpSp>
        <p:nvGrpSpPr>
          <p:cNvPr id="2" name="Group 1"/>
          <p:cNvGrpSpPr/>
          <p:nvPr/>
        </p:nvGrpSpPr>
        <p:grpSpPr>
          <a:xfrm>
            <a:off x="611029" y="2427883"/>
            <a:ext cx="11085448" cy="3768447"/>
            <a:chOff x="611029" y="2427883"/>
            <a:chExt cx="11085448" cy="3768447"/>
          </a:xfrm>
        </p:grpSpPr>
        <p:grpSp>
          <p:nvGrpSpPr>
            <p:cNvPr id="21" name="Group 20"/>
            <p:cNvGrpSpPr/>
            <p:nvPr/>
          </p:nvGrpSpPr>
          <p:grpSpPr>
            <a:xfrm>
              <a:off x="647290" y="2798161"/>
              <a:ext cx="11049187" cy="2926080"/>
              <a:chOff x="0" y="0"/>
              <a:chExt cx="11049187" cy="2926080"/>
            </a:xfrm>
          </p:grpSpPr>
          <p:graphicFrame>
            <p:nvGraphicFramePr>
              <p:cNvPr id="26" name="Chart 25"/>
              <p:cNvGraphicFramePr>
                <a:graphicFrameLocks noChangeAspect="1"/>
              </p:cNvGraphicFramePr>
              <p:nvPr>
                <p:extLst>
                  <p:ext uri="{D42A27DB-BD31-4B8C-83A1-F6EECF244321}">
                    <p14:modId xmlns:p14="http://schemas.microsoft.com/office/powerpoint/2010/main" val="2273288436"/>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a:graphicFrameLocks noChangeAspect="1"/>
              </p:cNvGraphicFramePr>
              <p:nvPr>
                <p:extLst>
                  <p:ext uri="{D42A27DB-BD31-4B8C-83A1-F6EECF244321}">
                    <p14:modId xmlns:p14="http://schemas.microsoft.com/office/powerpoint/2010/main" val="3338173062"/>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p:cNvGraphicFramePr>
                <a:graphicFrameLocks noChangeAspect="1"/>
              </p:cNvGraphicFramePr>
              <p:nvPr>
                <p:extLst>
                  <p:ext uri="{D42A27DB-BD31-4B8C-83A1-F6EECF244321}">
                    <p14:modId xmlns:p14="http://schemas.microsoft.com/office/powerpoint/2010/main" val="2334013222"/>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a:t>
            </a:r>
            <a:r>
              <a:rPr lang="en-US" sz="1400" dirty="0" smtClean="0">
                <a:latin typeface="Helvetica" panose="020B0604020202020204" pitchFamily="34" charset="0"/>
                <a:cs typeface="Helvetica" panose="020B0604020202020204" pitchFamily="34" charset="0"/>
              </a:rPr>
              <a:t>95</a:t>
            </a:r>
            <a:r>
              <a:rPr lang="en-US" sz="1400" dirty="0">
                <a:latin typeface="Helvetica" panose="020B0604020202020204" pitchFamily="34" charset="0"/>
                <a:cs typeface="Helvetica" panose="020B0604020202020204" pitchFamily="34" charset="0"/>
              </a:rPr>
              <a:t>% of workers in the Arts, Entertainment and Recreation industry are white in </a:t>
            </a:r>
            <a:r>
              <a:rPr lang="en-US" sz="1400" dirty="0" smtClean="0">
                <a:latin typeface="Helvetica" panose="020B0604020202020204" pitchFamily="34" charset="0"/>
                <a:cs typeface="Helvetica" panose="020B0604020202020204" pitchFamily="34" charset="0"/>
              </a:rPr>
              <a:t>the Berkshires. </a:t>
            </a:r>
            <a:r>
              <a:rPr lang="en-US" sz="1400" dirty="0">
                <a:latin typeface="Helvetica" panose="020B0604020202020204" pitchFamily="34" charset="0"/>
                <a:cs typeface="Helvetica" panose="020B0604020202020204" pitchFamily="34" charset="0"/>
              </a:rPr>
              <a:t>Numbers of people of color working in the sector have grown </a:t>
            </a:r>
            <a:r>
              <a:rPr lang="en-US" sz="1400" dirty="0" smtClean="0">
                <a:latin typeface="Helvetica" panose="020B0604020202020204" pitchFamily="34" charset="0"/>
                <a:cs typeface="Helvetica" panose="020B0604020202020204" pitchFamily="34" charset="0"/>
              </a:rPr>
              <a:t>by a small amount since </a:t>
            </a:r>
            <a:r>
              <a:rPr lang="en-US" sz="1400" dirty="0">
                <a:latin typeface="Helvetica" panose="020B0604020202020204" pitchFamily="34" charset="0"/>
                <a:cs typeface="Helvetica" panose="020B0604020202020204" pitchFamily="34" charset="0"/>
              </a:rPr>
              <a:t>2015.</a:t>
            </a:r>
          </a:p>
        </p:txBody>
      </p:sp>
    </p:spTree>
    <p:extLst>
      <p:ext uri="{BB962C8B-B14F-4D97-AF65-F5344CB8AC3E}">
        <p14:creationId xmlns:p14="http://schemas.microsoft.com/office/powerpoint/2010/main" val="23589791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Finance and Insurance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73</a:t>
            </a:fld>
            <a:endParaRPr lang="en-US" dirty="0"/>
          </a:p>
        </p:txBody>
      </p:sp>
    </p:spTree>
    <p:extLst>
      <p:ext uri="{BB962C8B-B14F-4D97-AF65-F5344CB8AC3E}">
        <p14:creationId xmlns:p14="http://schemas.microsoft.com/office/powerpoint/2010/main" val="16562520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74</a:t>
            </a:fld>
            <a:endParaRPr lang="en-US"/>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grpSp>
        <p:nvGrpSpPr>
          <p:cNvPr id="3" name="Group 2"/>
          <p:cNvGrpSpPr/>
          <p:nvPr/>
        </p:nvGrpSpPr>
        <p:grpSpPr>
          <a:xfrm>
            <a:off x="631082" y="2610190"/>
            <a:ext cx="7040880" cy="3587128"/>
            <a:chOff x="631082" y="2610190"/>
            <a:chExt cx="7040880" cy="3587128"/>
          </a:xfrm>
        </p:grpSpPr>
        <p:graphicFrame>
          <p:nvGraphicFramePr>
            <p:cNvPr id="27" name="Chart 26"/>
            <p:cNvGraphicFramePr>
              <a:graphicFrameLocks/>
            </p:cNvGraphicFramePr>
            <p:nvPr>
              <p:extLst>
                <p:ext uri="{D42A27DB-BD31-4B8C-83A1-F6EECF244321}">
                  <p14:modId xmlns:p14="http://schemas.microsoft.com/office/powerpoint/2010/main" val="4250958855"/>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graphicFrame>
        <p:nvGraphicFramePr>
          <p:cNvPr id="20" name="Table 19"/>
          <p:cNvGraphicFramePr>
            <a:graphicFrameLocks noGrp="1"/>
          </p:cNvGraphicFramePr>
          <p:nvPr>
            <p:extLst>
              <p:ext uri="{D42A27DB-BD31-4B8C-83A1-F6EECF244321}">
                <p14:modId xmlns:p14="http://schemas.microsoft.com/office/powerpoint/2010/main" val="4256097726"/>
              </p:ext>
            </p:extLst>
          </p:nvPr>
        </p:nvGraphicFramePr>
        <p:xfrm>
          <a:off x="7997281" y="3446857"/>
          <a:ext cx="3657600" cy="1463042"/>
        </p:xfrm>
        <a:graphic>
          <a:graphicData uri="http://schemas.openxmlformats.org/drawingml/2006/table">
            <a:tbl>
              <a:tblPr firstRow="1">
                <a:tableStyleId>{5FD0F851-EC5A-4D38-B0AD-8093EC10F338}</a:tableStyleId>
              </a:tblPr>
              <a:tblGrid>
                <a:gridCol w="1991950">
                  <a:extLst>
                    <a:ext uri="{9D8B030D-6E8A-4147-A177-3AD203B41FA5}">
                      <a16:colId xmlns:a16="http://schemas.microsoft.com/office/drawing/2014/main" val="59116263"/>
                    </a:ext>
                  </a:extLst>
                </a:gridCol>
                <a:gridCol w="1665650">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rPr>
                        <a:t>Employer</a:t>
                      </a:r>
                      <a:endParaRPr lang="en-US" sz="1000" b="0"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0"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ctr"/>
                      <a:r>
                        <a:rPr lang="en-US" sz="1000" b="0" i="0" u="none" strike="noStrike">
                          <a:effectLst/>
                          <a:latin typeface="Helvetica" panose="020B0604020202020204" pitchFamily="34" charset="0"/>
                        </a:rPr>
                        <a:t>Berkshire Bank</a:t>
                      </a:r>
                    </a:p>
                  </a:txBody>
                  <a:tcPr marL="9525" marR="9525" marT="9525" marB="0" anchor="ctr"/>
                </a:tc>
                <a:tc>
                  <a:txBody>
                    <a:bodyPr/>
                    <a:lstStyle/>
                    <a:p>
                      <a:pPr algn="ctr" fontAlgn="ctr"/>
                      <a:r>
                        <a:rPr lang="en-US" sz="1000" b="0" i="0" u="none" strike="noStrike">
                          <a:effectLst/>
                          <a:latin typeface="Helvetica" panose="020B0604020202020204" pitchFamily="34" charset="0"/>
                        </a:rPr>
                        <a:t>63</a:t>
                      </a:r>
                    </a:p>
                  </a:txBody>
                  <a:tcPr marL="9525" marR="9525" marT="9525" marB="0" anchor="ctr"/>
                </a:tc>
                <a:extLst>
                  <a:ext uri="{0D108BD9-81ED-4DB2-BD59-A6C34878D82A}">
                    <a16:rowId xmlns:a16="http://schemas.microsoft.com/office/drawing/2014/main" val="1747839680"/>
                  </a:ext>
                </a:extLst>
              </a:tr>
              <a:tr h="209006">
                <a:tc>
                  <a:txBody>
                    <a:bodyPr/>
                    <a:lstStyle/>
                    <a:p>
                      <a:pPr algn="ctr" fontAlgn="ctr"/>
                      <a:r>
                        <a:rPr lang="en-US" sz="1000" b="0" i="0" u="none" strike="noStrike">
                          <a:effectLst/>
                          <a:latin typeface="Helvetica" panose="020B0604020202020204" pitchFamily="34" charset="0"/>
                        </a:rPr>
                        <a:t>Assurance</a:t>
                      </a:r>
                    </a:p>
                  </a:txBody>
                  <a:tcPr marL="9525" marR="9525" marT="9525" marB="0" anchor="ctr"/>
                </a:tc>
                <a:tc>
                  <a:txBody>
                    <a:bodyPr/>
                    <a:lstStyle/>
                    <a:p>
                      <a:pPr algn="ctr" fontAlgn="ctr"/>
                      <a:r>
                        <a:rPr lang="en-US" sz="1000" b="0" i="0" u="none" strike="noStrike">
                          <a:effectLst/>
                          <a:latin typeface="Helvetica" panose="020B0604020202020204" pitchFamily="34" charset="0"/>
                        </a:rPr>
                        <a:t>55</a:t>
                      </a:r>
                    </a:p>
                  </a:txBody>
                  <a:tcPr marL="9525" marR="9525" marT="9525" marB="0" anchor="ctr"/>
                </a:tc>
                <a:extLst>
                  <a:ext uri="{0D108BD9-81ED-4DB2-BD59-A6C34878D82A}">
                    <a16:rowId xmlns:a16="http://schemas.microsoft.com/office/drawing/2014/main" val="1882170930"/>
                  </a:ext>
                </a:extLst>
              </a:tr>
              <a:tr h="209006">
                <a:tc>
                  <a:txBody>
                    <a:bodyPr/>
                    <a:lstStyle/>
                    <a:p>
                      <a:pPr algn="ctr" fontAlgn="ctr"/>
                      <a:r>
                        <a:rPr lang="en-US" sz="1000" b="0" i="0" u="none" strike="noStrike" dirty="0">
                          <a:effectLst/>
                          <a:latin typeface="Helvetica" panose="020B0604020202020204" pitchFamily="34" charset="0"/>
                        </a:rPr>
                        <a:t>AmeriPlan</a:t>
                      </a:r>
                    </a:p>
                  </a:txBody>
                  <a:tcPr marL="9525" marR="9525" marT="9525" marB="0" anchor="ctr"/>
                </a:tc>
                <a:tc>
                  <a:txBody>
                    <a:bodyPr/>
                    <a:lstStyle/>
                    <a:p>
                      <a:pPr algn="ctr" fontAlgn="ctr"/>
                      <a:r>
                        <a:rPr lang="en-US" sz="1000" b="0" i="0" u="none" strike="noStrike">
                          <a:effectLst/>
                          <a:latin typeface="Helvetica" panose="020B0604020202020204" pitchFamily="34" charset="0"/>
                        </a:rPr>
                        <a:t>28</a:t>
                      </a:r>
                    </a:p>
                  </a:txBody>
                  <a:tcPr marL="9525" marR="9525" marT="9525" marB="0" anchor="ctr"/>
                </a:tc>
                <a:extLst>
                  <a:ext uri="{0D108BD9-81ED-4DB2-BD59-A6C34878D82A}">
                    <a16:rowId xmlns:a16="http://schemas.microsoft.com/office/drawing/2014/main" val="2679721514"/>
                  </a:ext>
                </a:extLst>
              </a:tr>
              <a:tr h="209006">
                <a:tc>
                  <a:txBody>
                    <a:bodyPr/>
                    <a:lstStyle/>
                    <a:p>
                      <a:pPr algn="ctr" fontAlgn="ctr"/>
                      <a:r>
                        <a:rPr lang="en-US" sz="1000" b="0" i="0" u="none" strike="noStrike">
                          <a:effectLst/>
                          <a:latin typeface="Helvetica" panose="020B0604020202020204" pitchFamily="34" charset="0"/>
                        </a:rPr>
                        <a:t>Guardian Life Insurance</a:t>
                      </a:r>
                    </a:p>
                  </a:txBody>
                  <a:tcPr marL="9525" marR="9525" marT="9525" marB="0" anchor="ctr"/>
                </a:tc>
                <a:tc>
                  <a:txBody>
                    <a:bodyPr/>
                    <a:lstStyle/>
                    <a:p>
                      <a:pPr algn="ctr" fontAlgn="ctr"/>
                      <a:r>
                        <a:rPr lang="en-US" sz="1000" b="0" i="0" u="none" strike="noStrike">
                          <a:effectLst/>
                          <a:latin typeface="Helvetica" panose="020B0604020202020204" pitchFamily="34" charset="0"/>
                        </a:rPr>
                        <a:t>27</a:t>
                      </a:r>
                    </a:p>
                  </a:txBody>
                  <a:tcPr marL="9525" marR="9525" marT="9525" marB="0" anchor="ctr"/>
                </a:tc>
                <a:extLst>
                  <a:ext uri="{0D108BD9-81ED-4DB2-BD59-A6C34878D82A}">
                    <a16:rowId xmlns:a16="http://schemas.microsoft.com/office/drawing/2014/main" val="1250045122"/>
                  </a:ext>
                </a:extLst>
              </a:tr>
              <a:tr h="209006">
                <a:tc>
                  <a:txBody>
                    <a:bodyPr/>
                    <a:lstStyle/>
                    <a:p>
                      <a:pPr algn="ctr" fontAlgn="ctr"/>
                      <a:r>
                        <a:rPr lang="en-US" sz="1000" b="0" i="0" u="none" strike="noStrike">
                          <a:effectLst/>
                          <a:latin typeface="Helvetica" panose="020B0604020202020204" pitchFamily="34" charset="0"/>
                        </a:rPr>
                        <a:t>Citizens Financial Group</a:t>
                      </a:r>
                    </a:p>
                  </a:txBody>
                  <a:tcPr marL="9525" marR="9525" marT="9525" marB="0" anchor="ctr"/>
                </a:tc>
                <a:tc>
                  <a:txBody>
                    <a:bodyPr/>
                    <a:lstStyle/>
                    <a:p>
                      <a:pPr algn="ctr" fontAlgn="ctr"/>
                      <a:r>
                        <a:rPr lang="en-US" sz="1000" b="0" i="0" u="none" strike="noStrike">
                          <a:effectLst/>
                          <a:latin typeface="Helvetica" panose="020B0604020202020204" pitchFamily="34" charset="0"/>
                        </a:rPr>
                        <a:t>19</a:t>
                      </a:r>
                    </a:p>
                  </a:txBody>
                  <a:tcPr marL="9525" marR="9525" marT="9525" marB="0" anchor="ctr"/>
                </a:tc>
                <a:extLst>
                  <a:ext uri="{0D108BD9-81ED-4DB2-BD59-A6C34878D82A}">
                    <a16:rowId xmlns:a16="http://schemas.microsoft.com/office/drawing/2014/main" val="3930176931"/>
                  </a:ext>
                </a:extLst>
              </a:tr>
              <a:tr h="209006">
                <a:tc>
                  <a:txBody>
                    <a:bodyPr/>
                    <a:lstStyle/>
                    <a:p>
                      <a:pPr algn="ctr" fontAlgn="ctr"/>
                      <a:r>
                        <a:rPr lang="en-US" sz="1000" b="0" i="0" u="none" strike="noStrike">
                          <a:effectLst/>
                          <a:latin typeface="Helvetica" panose="020B0604020202020204" pitchFamily="34" charset="0"/>
                        </a:rPr>
                        <a:t>Trustees Reservations</a:t>
                      </a:r>
                    </a:p>
                  </a:txBody>
                  <a:tcPr marL="9525" marR="9525" marT="9525" marB="0" anchor="ctr"/>
                </a:tc>
                <a:tc>
                  <a:txBody>
                    <a:bodyPr/>
                    <a:lstStyle/>
                    <a:p>
                      <a:pPr algn="ctr" fontAlgn="ctr"/>
                      <a:r>
                        <a:rPr lang="en-US" sz="1000" b="0" i="0" u="none" strike="noStrike" dirty="0">
                          <a:effectLst/>
                          <a:latin typeface="Helvetica" panose="020B0604020202020204" pitchFamily="34" charset="0"/>
                        </a:rPr>
                        <a:t>13</a:t>
                      </a:r>
                    </a:p>
                  </a:txBody>
                  <a:tcPr marL="9525" marR="9525" marT="9525" marB="0" anchor="ctr"/>
                </a:tc>
                <a:extLst>
                  <a:ext uri="{0D108BD9-81ED-4DB2-BD59-A6C34878D82A}">
                    <a16:rowId xmlns:a16="http://schemas.microsoft.com/office/drawing/2014/main" val="528235191"/>
                  </a:ext>
                </a:extLst>
              </a:tr>
            </a:tbl>
          </a:graphicData>
        </a:graphic>
      </p:graphicFrame>
      <p:grpSp>
        <p:nvGrpSpPr>
          <p:cNvPr id="21" name="Group 20"/>
          <p:cNvGrpSpPr/>
          <p:nvPr/>
        </p:nvGrpSpPr>
        <p:grpSpPr>
          <a:xfrm>
            <a:off x="7997281" y="3100604"/>
            <a:ext cx="3657600" cy="2126162"/>
            <a:chOff x="8013818" y="3178246"/>
            <a:chExt cx="3657600" cy="2126162"/>
          </a:xfrm>
        </p:grpSpPr>
        <p:sp>
          <p:nvSpPr>
            <p:cNvPr id="25" name="Rectangle 24"/>
            <p:cNvSpPr/>
            <p:nvPr/>
          </p:nvSpPr>
          <p:spPr>
            <a:xfrm>
              <a:off x="8996076" y="5073576"/>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26" name="TextBox 25"/>
            <p:cNvSpPr txBox="1"/>
            <p:nvPr/>
          </p:nvSpPr>
          <p:spPr>
            <a:xfrm>
              <a:off x="8013818" y="317824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17" name="Rectangle 16"/>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Finance and Insurance establishments </a:t>
            </a:r>
            <a:r>
              <a:rPr lang="en-US" sz="1400" dirty="0" smtClean="0">
                <a:latin typeface="Helvetica" panose="020B0604020202020204" pitchFamily="34" charset="0"/>
                <a:cs typeface="Helvetica" panose="020B0604020202020204" pitchFamily="34" charset="0"/>
              </a:rPr>
              <a:t>in the Berkshires has remained stable </a:t>
            </a:r>
            <a:r>
              <a:rPr lang="en-US" sz="1400" dirty="0">
                <a:latin typeface="Helvetica" panose="020B0604020202020204" pitchFamily="34" charset="0"/>
                <a:cs typeface="Helvetica" panose="020B0604020202020204" pitchFamily="34" charset="0"/>
              </a:rPr>
              <a:t>since 2016. </a:t>
            </a:r>
            <a:r>
              <a:rPr lang="en-US" sz="1400" dirty="0" smtClean="0">
                <a:latin typeface="Helvetica" panose="020B0604020202020204" pitchFamily="34" charset="0"/>
                <a:cs typeface="Helvetica" panose="020B0604020202020204" pitchFamily="34" charset="0"/>
              </a:rPr>
              <a:t>In the last year, Berkshire Bank was </a:t>
            </a:r>
            <a:r>
              <a:rPr lang="en-US" sz="1400" dirty="0">
                <a:latin typeface="Helvetica" panose="020B0604020202020204" pitchFamily="34" charset="0"/>
                <a:cs typeface="Helvetica" panose="020B0604020202020204" pitchFamily="34" charset="0"/>
              </a:rPr>
              <a:t>responsible for the </a:t>
            </a:r>
            <a:r>
              <a:rPr lang="en-US" sz="1400" dirty="0" smtClean="0">
                <a:latin typeface="Helvetica" panose="020B0604020202020204" pitchFamily="34" charset="0"/>
                <a:cs typeface="Helvetica" panose="020B0604020202020204" pitchFamily="34" charset="0"/>
              </a:rPr>
              <a:t>most job </a:t>
            </a:r>
            <a:r>
              <a:rPr lang="en-US" sz="1400" dirty="0">
                <a:latin typeface="Helvetica" panose="020B0604020202020204" pitchFamily="34" charset="0"/>
                <a:cs typeface="Helvetica" panose="020B0604020202020204" pitchFamily="34" charset="0"/>
              </a:rPr>
              <a:t>postings in </a:t>
            </a:r>
            <a:r>
              <a:rPr lang="en-US" sz="1400" dirty="0" smtClean="0">
                <a:latin typeface="Helvetica" panose="020B0604020202020204" pitchFamily="34" charset="0"/>
                <a:cs typeface="Helvetica" panose="020B0604020202020204" pitchFamily="34" charset="0"/>
              </a:rPr>
              <a:t>the region (63), followed by Assurance (55) and AmeriPlan (28).</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085838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75</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grpSp>
        <p:nvGrpSpPr>
          <p:cNvPr id="6" name="Group 5"/>
          <p:cNvGrpSpPr/>
          <p:nvPr/>
        </p:nvGrpSpPr>
        <p:grpSpPr>
          <a:xfrm>
            <a:off x="1889761" y="2142101"/>
            <a:ext cx="8412480" cy="4396811"/>
            <a:chOff x="1889761" y="2142101"/>
            <a:chExt cx="8412480" cy="4396811"/>
          </a:xfrm>
        </p:grpSpPr>
        <p:graphicFrame>
          <p:nvGraphicFramePr>
            <p:cNvPr id="15" name="Chart 14"/>
            <p:cNvGraphicFramePr>
              <a:graphicFrameLocks/>
            </p:cNvGraphicFramePr>
            <p:nvPr>
              <p:extLst>
                <p:ext uri="{D42A27DB-BD31-4B8C-83A1-F6EECF244321}">
                  <p14:modId xmlns:p14="http://schemas.microsoft.com/office/powerpoint/2010/main" val="747731748"/>
                </p:ext>
              </p:extLst>
            </p:nvPr>
          </p:nvGraphicFramePr>
          <p:xfrm>
            <a:off x="1889761"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More </a:t>
            </a:r>
            <a:r>
              <a:rPr lang="en-US" sz="1400" dirty="0">
                <a:latin typeface="Helvetica" panose="020B0604020202020204" pitchFamily="34" charset="0"/>
                <a:cs typeface="Helvetica" panose="020B0604020202020204" pitchFamily="34" charset="0"/>
              </a:rPr>
              <a:t>than </a:t>
            </a:r>
            <a:r>
              <a:rPr lang="en-US" sz="1400" dirty="0" smtClean="0">
                <a:latin typeface="Helvetica" panose="020B0604020202020204" pitchFamily="34" charset="0"/>
                <a:cs typeface="Helvetica" panose="020B0604020202020204" pitchFamily="34" charset="0"/>
              </a:rPr>
              <a:t>66% </a:t>
            </a:r>
            <a:r>
              <a:rPr lang="en-US" sz="1400" dirty="0">
                <a:latin typeface="Helvetica" panose="020B0604020202020204" pitchFamily="34" charset="0"/>
                <a:cs typeface="Helvetica" panose="020B0604020202020204" pitchFamily="34" charset="0"/>
              </a:rPr>
              <a:t>of </a:t>
            </a:r>
            <a:r>
              <a:rPr lang="en-US" sz="1400" dirty="0" smtClean="0">
                <a:latin typeface="Helvetica" panose="020B0604020202020204" pitchFamily="34" charset="0"/>
                <a:cs typeface="Helvetica" panose="020B0604020202020204" pitchFamily="34" charset="0"/>
              </a:rPr>
              <a:t>Finance and Insurance workers in the Berkshires have at least some college education, although their share of total sector employment has decreased since 2015.</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341054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76</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grpSp>
        <p:nvGrpSpPr>
          <p:cNvPr id="5" name="Group 4"/>
          <p:cNvGrpSpPr/>
          <p:nvPr/>
        </p:nvGrpSpPr>
        <p:grpSpPr>
          <a:xfrm>
            <a:off x="1477682" y="2427883"/>
            <a:ext cx="10103291" cy="3768447"/>
            <a:chOff x="1477682" y="2427883"/>
            <a:chExt cx="10103291" cy="3768447"/>
          </a:xfrm>
        </p:grpSpPr>
        <p:grpSp>
          <p:nvGrpSpPr>
            <p:cNvPr id="21" name="Group 20"/>
            <p:cNvGrpSpPr/>
            <p:nvPr/>
          </p:nvGrpSpPr>
          <p:grpSpPr>
            <a:xfrm>
              <a:off x="1481911" y="2795577"/>
              <a:ext cx="8906827" cy="2926080"/>
              <a:chOff x="0" y="0"/>
              <a:chExt cx="8906827" cy="2926080"/>
            </a:xfrm>
          </p:grpSpPr>
          <p:graphicFrame>
            <p:nvGraphicFramePr>
              <p:cNvPr id="22" name="Chart 21"/>
              <p:cNvGraphicFramePr>
                <a:graphicFrameLocks/>
              </p:cNvGraphicFramePr>
              <p:nvPr>
                <p:extLst>
                  <p:ext uri="{D42A27DB-BD31-4B8C-83A1-F6EECF244321}">
                    <p14:modId xmlns:p14="http://schemas.microsoft.com/office/powerpoint/2010/main" val="4118860440"/>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a:graphicFrameLocks/>
              </p:cNvGraphicFramePr>
              <p:nvPr>
                <p:extLst>
                  <p:ext uri="{D42A27DB-BD31-4B8C-83A1-F6EECF244321}">
                    <p14:modId xmlns:p14="http://schemas.microsoft.com/office/powerpoint/2010/main" val="1166862391"/>
                  </p:ext>
                </p:extLst>
              </p:nvPr>
            </p:nvGraphicFramePr>
            <p:xfrm>
              <a:off x="4700587"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9" name="Rectangle 18"/>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Nearly 70% of Finance and Insurance workers in the Berkshires are female.</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794001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77</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Finance and Insurance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13579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Finance and Insurance</a:t>
            </a:r>
            <a:endParaRPr lang="en-US" sz="1200" dirty="0"/>
          </a:p>
        </p:txBody>
      </p:sp>
      <p:grpSp>
        <p:nvGrpSpPr>
          <p:cNvPr id="2" name="Group 1"/>
          <p:cNvGrpSpPr/>
          <p:nvPr/>
        </p:nvGrpSpPr>
        <p:grpSpPr>
          <a:xfrm>
            <a:off x="611029" y="2427883"/>
            <a:ext cx="11085448" cy="3768447"/>
            <a:chOff x="611029" y="2427883"/>
            <a:chExt cx="11085448" cy="3768447"/>
          </a:xfrm>
        </p:grpSpPr>
        <p:grpSp>
          <p:nvGrpSpPr>
            <p:cNvPr id="21" name="Group 20"/>
            <p:cNvGrpSpPr/>
            <p:nvPr/>
          </p:nvGrpSpPr>
          <p:grpSpPr>
            <a:xfrm>
              <a:off x="647290" y="2798161"/>
              <a:ext cx="11049187" cy="2926080"/>
              <a:chOff x="0" y="0"/>
              <a:chExt cx="11049187" cy="2926080"/>
            </a:xfrm>
          </p:grpSpPr>
          <p:graphicFrame>
            <p:nvGraphicFramePr>
              <p:cNvPr id="26" name="Chart 25"/>
              <p:cNvGraphicFramePr>
                <a:graphicFrameLocks noChangeAspect="1"/>
              </p:cNvGraphicFramePr>
              <p:nvPr>
                <p:extLst>
                  <p:ext uri="{D42A27DB-BD31-4B8C-83A1-F6EECF244321}">
                    <p14:modId xmlns:p14="http://schemas.microsoft.com/office/powerpoint/2010/main" val="1444443361"/>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a:graphicFrameLocks noChangeAspect="1"/>
              </p:cNvGraphicFramePr>
              <p:nvPr>
                <p:extLst>
                  <p:ext uri="{D42A27DB-BD31-4B8C-83A1-F6EECF244321}">
                    <p14:modId xmlns:p14="http://schemas.microsoft.com/office/powerpoint/2010/main" val="1796485329"/>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p:cNvGraphicFramePr>
                <a:graphicFrameLocks noChangeAspect="1"/>
              </p:cNvGraphicFramePr>
              <p:nvPr>
                <p:extLst>
                  <p:ext uri="{D42A27DB-BD31-4B8C-83A1-F6EECF244321}">
                    <p14:modId xmlns:p14="http://schemas.microsoft.com/office/powerpoint/2010/main" val="4212939825"/>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6" name="Group 5"/>
            <p:cNvGrpSpPr/>
            <p:nvPr/>
          </p:nvGrpSpPr>
          <p:grpSpPr>
            <a:xfrm>
              <a:off x="611029" y="2427883"/>
              <a:ext cx="10969944" cy="3768447"/>
              <a:chOff x="611029" y="2427883"/>
              <a:chExt cx="10969944" cy="3768447"/>
            </a:xfrm>
          </p:grpSpPr>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a:t>
            </a:r>
            <a:r>
              <a:rPr lang="en-US" sz="1400" dirty="0" smtClean="0">
                <a:latin typeface="Helvetica" panose="020B0604020202020204" pitchFamily="34" charset="0"/>
                <a:cs typeface="Helvetica" panose="020B0604020202020204" pitchFamily="34" charset="0"/>
              </a:rPr>
              <a:t>95% </a:t>
            </a:r>
            <a:r>
              <a:rPr lang="en-US" sz="1400" dirty="0">
                <a:latin typeface="Helvetica" panose="020B0604020202020204" pitchFamily="34" charset="0"/>
                <a:cs typeface="Helvetica" panose="020B0604020202020204" pitchFamily="34" charset="0"/>
              </a:rPr>
              <a:t>of all workers in the Finance and Insurance sector in </a:t>
            </a:r>
            <a:r>
              <a:rPr lang="en-US" sz="1400" dirty="0" smtClean="0">
                <a:latin typeface="Helvetica" panose="020B0604020202020204" pitchFamily="34" charset="0"/>
                <a:cs typeface="Helvetica" panose="020B0604020202020204" pitchFamily="34" charset="0"/>
              </a:rPr>
              <a:t>the Berkshires are </a:t>
            </a:r>
            <a:r>
              <a:rPr lang="en-US" sz="1400" dirty="0">
                <a:latin typeface="Helvetica" panose="020B0604020202020204" pitchFamily="34" charset="0"/>
                <a:cs typeface="Helvetica" panose="020B0604020202020204" pitchFamily="34" charset="0"/>
              </a:rPr>
              <a:t>white.  The number of </a:t>
            </a:r>
            <a:r>
              <a:rPr lang="en-US" sz="1400" dirty="0" smtClean="0">
                <a:latin typeface="Helvetica" panose="020B0604020202020204" pitchFamily="34" charset="0"/>
                <a:cs typeface="Helvetica" panose="020B0604020202020204" pitchFamily="34" charset="0"/>
              </a:rPr>
              <a:t>Black or African American </a:t>
            </a:r>
            <a:r>
              <a:rPr lang="en-US" sz="1400" dirty="0">
                <a:latin typeface="Helvetica" panose="020B0604020202020204" pitchFamily="34" charset="0"/>
                <a:cs typeface="Helvetica" panose="020B0604020202020204" pitchFamily="34" charset="0"/>
              </a:rPr>
              <a:t>workers has grown the most since 2015.</a:t>
            </a:r>
          </a:p>
        </p:txBody>
      </p:sp>
    </p:spTree>
    <p:extLst>
      <p:ext uri="{BB962C8B-B14F-4D97-AF65-F5344CB8AC3E}">
        <p14:creationId xmlns:p14="http://schemas.microsoft.com/office/powerpoint/2010/main" val="12332714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Professional and Technical Services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78</a:t>
            </a:fld>
            <a:endParaRPr lang="en-US" dirty="0"/>
          </a:p>
        </p:txBody>
      </p:sp>
    </p:spTree>
    <p:extLst>
      <p:ext uri="{BB962C8B-B14F-4D97-AF65-F5344CB8AC3E}">
        <p14:creationId xmlns:p14="http://schemas.microsoft.com/office/powerpoint/2010/main" val="10581056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1082" y="2606685"/>
            <a:ext cx="7041055" cy="3590633"/>
            <a:chOff x="631082" y="2606685"/>
            <a:chExt cx="7041055" cy="3590633"/>
          </a:xfrm>
        </p:grpSpPr>
        <p:graphicFrame>
          <p:nvGraphicFramePr>
            <p:cNvPr id="29" name="Chart 28"/>
            <p:cNvGraphicFramePr>
              <a:graphicFrameLocks/>
            </p:cNvGraphicFramePr>
            <p:nvPr>
              <p:extLst>
                <p:ext uri="{D42A27DB-BD31-4B8C-83A1-F6EECF244321}">
                  <p14:modId xmlns:p14="http://schemas.microsoft.com/office/powerpoint/2010/main" val="46358630"/>
                </p:ext>
              </p:extLst>
            </p:nvPr>
          </p:nvGraphicFramePr>
          <p:xfrm>
            <a:off x="631257"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631082" y="5966486"/>
              <a:ext cx="7041055"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79</a:t>
            </a:fld>
            <a:endParaRPr lang="en-US"/>
          </a:p>
        </p:txBody>
      </p:sp>
      <p:sp>
        <p:nvSpPr>
          <p:cNvPr id="17"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Groups and Employers</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sp>
        <p:nvSpPr>
          <p:cNvPr id="19" name="Rectangle 18"/>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Professional and Technical Services include legal, management consulting, accounting and bookkeeping, and architectural and engineering services. There are slightly more establishments in this sector in 2018 than in 2016. H&amp;R Block had the highest number of job postings in this sector in the Berkshires over the past year (</a:t>
            </a:r>
            <a:r>
              <a:rPr lang="en-US" sz="1400" dirty="0" smtClean="0">
                <a:latin typeface="Helvetica" panose="020B0604020202020204" pitchFamily="34" charset="0"/>
                <a:cs typeface="Helvetica" panose="020B0604020202020204" pitchFamily="34" charset="0"/>
              </a:rPr>
              <a:t>36).</a:t>
            </a:r>
            <a:endParaRPr lang="en-US" sz="1400" dirty="0">
              <a:latin typeface="Helvetica" panose="020B0604020202020204" pitchFamily="34" charset="0"/>
              <a:cs typeface="Helvetica" panose="020B0604020202020204" pitchFamily="34" charset="0"/>
            </a:endParaRPr>
          </a:p>
        </p:txBody>
      </p:sp>
      <p:grpSp>
        <p:nvGrpSpPr>
          <p:cNvPr id="14" name="Group 13"/>
          <p:cNvGrpSpPr/>
          <p:nvPr/>
        </p:nvGrpSpPr>
        <p:grpSpPr>
          <a:xfrm>
            <a:off x="7997281" y="3200731"/>
            <a:ext cx="3657600" cy="2188122"/>
            <a:chOff x="8151973" y="3015930"/>
            <a:chExt cx="3657600" cy="2188122"/>
          </a:xfrm>
        </p:grpSpPr>
        <p:sp>
          <p:nvSpPr>
            <p:cNvPr id="15" name="Rectangle 14"/>
            <p:cNvSpPr/>
            <p:nvPr/>
          </p:nvSpPr>
          <p:spPr>
            <a:xfrm>
              <a:off x="9134231" y="4973220"/>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20" name="TextBox 19"/>
            <p:cNvSpPr txBox="1"/>
            <p:nvPr/>
          </p:nvSpPr>
          <p:spPr>
            <a:xfrm>
              <a:off x="8151973" y="3015930"/>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graphicFrame>
        <p:nvGraphicFramePr>
          <p:cNvPr id="21" name="Table 20"/>
          <p:cNvGraphicFramePr>
            <a:graphicFrameLocks noGrp="1"/>
          </p:cNvGraphicFramePr>
          <p:nvPr>
            <p:extLst>
              <p:ext uri="{D42A27DB-BD31-4B8C-83A1-F6EECF244321}">
                <p14:modId xmlns:p14="http://schemas.microsoft.com/office/powerpoint/2010/main" val="2110272477"/>
              </p:ext>
            </p:extLst>
          </p:nvPr>
        </p:nvGraphicFramePr>
        <p:xfrm>
          <a:off x="7997281" y="3539889"/>
          <a:ext cx="3657600" cy="1463035"/>
        </p:xfrm>
        <a:graphic>
          <a:graphicData uri="http://schemas.openxmlformats.org/drawingml/2006/table">
            <a:tbl>
              <a:tblPr firstRow="1">
                <a:tableStyleId>{0E3FDE45-AF77-4B5C-9715-49D594BDF05E}</a:tableStyleId>
              </a:tblPr>
              <a:tblGrid>
                <a:gridCol w="2335439">
                  <a:extLst>
                    <a:ext uri="{9D8B030D-6E8A-4147-A177-3AD203B41FA5}">
                      <a16:colId xmlns:a16="http://schemas.microsoft.com/office/drawing/2014/main" val="2354080455"/>
                    </a:ext>
                  </a:extLst>
                </a:gridCol>
                <a:gridCol w="1322161">
                  <a:extLst>
                    <a:ext uri="{9D8B030D-6E8A-4147-A177-3AD203B41FA5}">
                      <a16:colId xmlns:a16="http://schemas.microsoft.com/office/drawing/2014/main" val="2062974140"/>
                    </a:ext>
                  </a:extLst>
                </a:gridCol>
              </a:tblGrid>
              <a:tr h="209005">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Employer</a:t>
                      </a:r>
                    </a:p>
                  </a:txBody>
                  <a:tcPr marL="9525" marR="9525" marT="9525" marB="0" anchor="ctr"/>
                </a:tc>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Job Postings</a:t>
                      </a: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b="0" i="0" u="none" strike="noStrike" dirty="0">
                          <a:effectLst/>
                          <a:latin typeface="Helvetica" panose="020B0604020202020204" pitchFamily="34" charset="0"/>
                        </a:rPr>
                        <a:t>H&amp;R Block</a:t>
                      </a:r>
                    </a:p>
                  </a:txBody>
                  <a:tcPr marL="9525" marR="9525" marT="9525" marB="0" anchor="ctr"/>
                </a:tc>
                <a:tc>
                  <a:txBody>
                    <a:bodyPr/>
                    <a:lstStyle/>
                    <a:p>
                      <a:pPr algn="ctr" fontAlgn="b"/>
                      <a:r>
                        <a:rPr lang="en-US" sz="1000" b="0" i="0" u="none" strike="noStrike">
                          <a:effectLst/>
                          <a:latin typeface="Helvetica" panose="020B0604020202020204" pitchFamily="34" charset="0"/>
                        </a:rPr>
                        <a:t>36</a:t>
                      </a:r>
                    </a:p>
                  </a:txBody>
                  <a:tcPr marL="9525" marR="9525" marT="9525" marB="0" anchor="ctr"/>
                </a:tc>
                <a:extLst>
                  <a:ext uri="{0D108BD9-81ED-4DB2-BD59-A6C34878D82A}">
                    <a16:rowId xmlns:a16="http://schemas.microsoft.com/office/drawing/2014/main" val="2094299416"/>
                  </a:ext>
                </a:extLst>
              </a:tr>
              <a:tr h="209005">
                <a:tc>
                  <a:txBody>
                    <a:bodyPr/>
                    <a:lstStyle/>
                    <a:p>
                      <a:pPr algn="ctr" fontAlgn="b"/>
                      <a:r>
                        <a:rPr lang="en-US" sz="1000" b="0" i="0" u="none" strike="noStrike" dirty="0" err="1">
                          <a:effectLst/>
                          <a:latin typeface="Helvetica" panose="020B0604020202020204" pitchFamily="34" charset="0"/>
                        </a:rPr>
                        <a:t>Perspecta</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b="0" i="0" u="none" strike="noStrike">
                          <a:effectLst/>
                          <a:latin typeface="Helvetica" panose="020B0604020202020204" pitchFamily="34" charset="0"/>
                        </a:rPr>
                        <a:t>21</a:t>
                      </a:r>
                    </a:p>
                  </a:txBody>
                  <a:tcPr marL="9525" marR="9525" marT="9525" marB="0" anchor="ctr"/>
                </a:tc>
                <a:extLst>
                  <a:ext uri="{0D108BD9-81ED-4DB2-BD59-A6C34878D82A}">
                    <a16:rowId xmlns:a16="http://schemas.microsoft.com/office/drawing/2014/main" val="1311406487"/>
                  </a:ext>
                </a:extLst>
              </a:tr>
              <a:tr h="209005">
                <a:tc>
                  <a:txBody>
                    <a:bodyPr/>
                    <a:lstStyle/>
                    <a:p>
                      <a:pPr algn="ctr" fontAlgn="b"/>
                      <a:r>
                        <a:rPr lang="en-US" sz="1000" b="0" i="0" u="none" strike="noStrike" dirty="0">
                          <a:effectLst/>
                          <a:latin typeface="Helvetica" panose="020B0604020202020204" pitchFamily="34" charset="0"/>
                        </a:rPr>
                        <a:t>Berkshire Sterile Manufacturing</a:t>
                      </a:r>
                    </a:p>
                  </a:txBody>
                  <a:tcPr marL="9525" marR="9525" marT="9525" marB="0" anchor="ctr"/>
                </a:tc>
                <a:tc>
                  <a:txBody>
                    <a:bodyPr/>
                    <a:lstStyle/>
                    <a:p>
                      <a:pPr algn="ctr" fontAlgn="b"/>
                      <a:r>
                        <a:rPr lang="en-US" sz="1000" b="0" i="0" u="none" strike="noStrike" dirty="0">
                          <a:effectLst/>
                          <a:latin typeface="Helvetica" panose="020B0604020202020204" pitchFamily="34" charset="0"/>
                        </a:rPr>
                        <a:t>16</a:t>
                      </a:r>
                    </a:p>
                  </a:txBody>
                  <a:tcPr marL="9525" marR="9525" marT="9525" marB="0" anchor="ctr"/>
                </a:tc>
                <a:extLst>
                  <a:ext uri="{0D108BD9-81ED-4DB2-BD59-A6C34878D82A}">
                    <a16:rowId xmlns:a16="http://schemas.microsoft.com/office/drawing/2014/main" val="1699668475"/>
                  </a:ext>
                </a:extLst>
              </a:tr>
              <a:tr h="209005">
                <a:tc>
                  <a:txBody>
                    <a:bodyPr/>
                    <a:lstStyle/>
                    <a:p>
                      <a:pPr algn="ctr" fontAlgn="b"/>
                      <a:r>
                        <a:rPr lang="en-US" sz="1000" b="0" i="0" u="none" strike="noStrike">
                          <a:effectLst/>
                          <a:latin typeface="Helvetica" panose="020B0604020202020204" pitchFamily="34" charset="0"/>
                        </a:rPr>
                        <a:t>GP Strategies Corporation</a:t>
                      </a:r>
                    </a:p>
                  </a:txBody>
                  <a:tcPr marL="9525" marR="9525" marT="9525" marB="0" anchor="ctr"/>
                </a:tc>
                <a:tc>
                  <a:txBody>
                    <a:bodyPr/>
                    <a:lstStyle/>
                    <a:p>
                      <a:pPr algn="ctr" fontAlgn="b"/>
                      <a:r>
                        <a:rPr lang="en-US" sz="1000" b="0" i="0" u="none" strike="noStrike" dirty="0">
                          <a:effectLst/>
                          <a:latin typeface="Helvetica" panose="020B0604020202020204" pitchFamily="34" charset="0"/>
                        </a:rPr>
                        <a:t>11</a:t>
                      </a:r>
                    </a:p>
                  </a:txBody>
                  <a:tcPr marL="9525" marR="9525" marT="9525" marB="0" anchor="ctr"/>
                </a:tc>
                <a:extLst>
                  <a:ext uri="{0D108BD9-81ED-4DB2-BD59-A6C34878D82A}">
                    <a16:rowId xmlns:a16="http://schemas.microsoft.com/office/drawing/2014/main" val="4041789653"/>
                  </a:ext>
                </a:extLst>
              </a:tr>
              <a:tr h="209005">
                <a:tc>
                  <a:txBody>
                    <a:bodyPr/>
                    <a:lstStyle/>
                    <a:p>
                      <a:pPr algn="ctr" fontAlgn="b"/>
                      <a:r>
                        <a:rPr lang="en-US" sz="1000" b="0" i="0" u="none" strike="noStrike">
                          <a:effectLst/>
                          <a:latin typeface="Helvetica" panose="020B0604020202020204" pitchFamily="34" charset="0"/>
                        </a:rPr>
                        <a:t>Teach For America</a:t>
                      </a:r>
                    </a:p>
                  </a:txBody>
                  <a:tcPr marL="9525" marR="9525" marT="9525" marB="0" anchor="ctr"/>
                </a:tc>
                <a:tc>
                  <a:txBody>
                    <a:bodyPr/>
                    <a:lstStyle/>
                    <a:p>
                      <a:pPr algn="ctr" fontAlgn="b"/>
                      <a:r>
                        <a:rPr lang="en-US" sz="1000" b="0" i="0" u="none" strike="noStrike" dirty="0">
                          <a:effectLst/>
                          <a:latin typeface="Helvetica" panose="020B0604020202020204" pitchFamily="34" charset="0"/>
                        </a:rPr>
                        <a:t>6</a:t>
                      </a:r>
                    </a:p>
                  </a:txBody>
                  <a:tcPr marL="9525" marR="9525" marT="9525" marB="0" anchor="ctr"/>
                </a:tc>
                <a:extLst>
                  <a:ext uri="{0D108BD9-81ED-4DB2-BD59-A6C34878D82A}">
                    <a16:rowId xmlns:a16="http://schemas.microsoft.com/office/drawing/2014/main" val="3358173353"/>
                  </a:ext>
                </a:extLst>
              </a:tr>
              <a:tr h="209005">
                <a:tc>
                  <a:txBody>
                    <a:bodyPr/>
                    <a:lstStyle/>
                    <a:p>
                      <a:pPr algn="ctr" fontAlgn="b"/>
                      <a:r>
                        <a:rPr lang="en-US" sz="1000" b="0" i="0" u="none" strike="noStrike">
                          <a:effectLst/>
                          <a:latin typeface="Helvetica" panose="020B0604020202020204" pitchFamily="34" charset="0"/>
                        </a:rPr>
                        <a:t>Pittsfield Plastics Engineering, Inc</a:t>
                      </a:r>
                    </a:p>
                  </a:txBody>
                  <a:tcPr marL="9525" marR="9525" marT="9525" marB="0" anchor="ctr"/>
                </a:tc>
                <a:tc>
                  <a:txBody>
                    <a:bodyPr/>
                    <a:lstStyle/>
                    <a:p>
                      <a:pPr algn="ctr" fontAlgn="b"/>
                      <a:r>
                        <a:rPr lang="en-US" sz="1000" b="0" i="0" u="none" strike="noStrike" dirty="0">
                          <a:effectLst/>
                          <a:latin typeface="Helvetica" panose="020B0604020202020204" pitchFamily="34" charset="0"/>
                        </a:rPr>
                        <a:t>5</a:t>
                      </a:r>
                    </a:p>
                  </a:txBody>
                  <a:tcPr marL="9525" marR="9525" marT="9525" marB="0" anchor="ctr"/>
                </a:tc>
                <a:extLst>
                  <a:ext uri="{0D108BD9-81ED-4DB2-BD59-A6C34878D82A}">
                    <a16:rowId xmlns:a16="http://schemas.microsoft.com/office/drawing/2014/main" val="872586986"/>
                  </a:ext>
                </a:extLst>
              </a:tr>
            </a:tbl>
          </a:graphicData>
        </a:graphic>
      </p:graphicFrame>
    </p:spTree>
    <p:extLst>
      <p:ext uri="{BB962C8B-B14F-4D97-AF65-F5344CB8AC3E}">
        <p14:creationId xmlns:p14="http://schemas.microsoft.com/office/powerpoint/2010/main" val="4043796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2106273017"/>
              </p:ext>
            </p:extLst>
          </p:nvPr>
        </p:nvGraphicFramePr>
        <p:xfrm>
          <a:off x="699613" y="1848476"/>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8</a:t>
            </a:fld>
            <a:endParaRPr lang="en-US"/>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Wages</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06017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Industry Overview</a:t>
            </a:r>
            <a:endParaRPr lang="en-US" sz="1200" dirty="0"/>
          </a:p>
        </p:txBody>
      </p:sp>
      <p:grpSp>
        <p:nvGrpSpPr>
          <p:cNvPr id="12" name="Group 11"/>
          <p:cNvGrpSpPr/>
          <p:nvPr/>
        </p:nvGrpSpPr>
        <p:grpSpPr>
          <a:xfrm>
            <a:off x="10248071" y="4052126"/>
            <a:ext cx="1288610" cy="230832"/>
            <a:chOff x="10248071" y="4052126"/>
            <a:chExt cx="1288610" cy="230832"/>
          </a:xfrm>
        </p:grpSpPr>
        <p:sp>
          <p:nvSpPr>
            <p:cNvPr id="13" name="TextBox 12"/>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4" name="Rectangle 13"/>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8" name="Rectangle 17"/>
          <p:cNvSpPr/>
          <p:nvPr/>
        </p:nvSpPr>
        <p:spPr>
          <a:xfrm>
            <a:off x="611029" y="1287587"/>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Healthcare and Social Assistance pays the most in wages of any industry in the Berkshires, followed by Educational Services and Manufacturing.</a:t>
            </a:r>
          </a:p>
        </p:txBody>
      </p:sp>
      <p:sp>
        <p:nvSpPr>
          <p:cNvPr id="19" name="Rectangle 18"/>
          <p:cNvSpPr/>
          <p:nvPr/>
        </p:nvSpPr>
        <p:spPr>
          <a:xfrm>
            <a:off x="611028" y="6500496"/>
            <a:ext cx="10969946"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20" name="Rectangle 19"/>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total wages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53737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80</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sp>
        <p:nvSpPr>
          <p:cNvPr id="10" name="Rectangle 9"/>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41% of workers in Professional and Technical Services in the Berkshires have a Bachelor’s degree or higher.</a:t>
            </a:r>
          </a:p>
        </p:txBody>
      </p:sp>
      <p:grpSp>
        <p:nvGrpSpPr>
          <p:cNvPr id="3" name="Group 2"/>
          <p:cNvGrpSpPr/>
          <p:nvPr/>
        </p:nvGrpSpPr>
        <p:grpSpPr>
          <a:xfrm>
            <a:off x="1889761" y="2041379"/>
            <a:ext cx="8412480" cy="4366913"/>
            <a:chOff x="1889761" y="2041379"/>
            <a:chExt cx="8412480" cy="4366913"/>
          </a:xfrm>
        </p:grpSpPr>
        <p:graphicFrame>
          <p:nvGraphicFramePr>
            <p:cNvPr id="11" name="Chart 10"/>
            <p:cNvGraphicFramePr>
              <a:graphicFrameLocks/>
            </p:cNvGraphicFramePr>
            <p:nvPr>
              <p:extLst>
                <p:ext uri="{D42A27DB-BD31-4B8C-83A1-F6EECF244321}">
                  <p14:modId xmlns:p14="http://schemas.microsoft.com/office/powerpoint/2010/main" val="2214365970"/>
                </p:ext>
              </p:extLst>
            </p:nvPr>
          </p:nvGraphicFramePr>
          <p:xfrm>
            <a:off x="1889761" y="2347548"/>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041379"/>
              <a:ext cx="8229600" cy="4366913"/>
              <a:chOff x="2072641" y="1920301"/>
              <a:chExt cx="8229600" cy="3950853"/>
            </a:xfrm>
          </p:grpSpPr>
          <p:sp>
            <p:nvSpPr>
              <p:cNvPr id="13" name="Rectangle 12"/>
              <p:cNvSpPr/>
              <p:nvPr/>
            </p:nvSpPr>
            <p:spPr>
              <a:xfrm>
                <a:off x="2072641" y="563419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92030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Tree>
    <p:extLst>
      <p:ext uri="{BB962C8B-B14F-4D97-AF65-F5344CB8AC3E}">
        <p14:creationId xmlns:p14="http://schemas.microsoft.com/office/powerpoint/2010/main" val="23835325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81</a:t>
            </a:fld>
            <a:endParaRPr lang="en-US"/>
          </a:p>
        </p:txBody>
      </p:sp>
      <p:sp>
        <p:nvSpPr>
          <p:cNvPr id="14"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smtClean="0"/>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sp>
        <p:nvSpPr>
          <p:cNvPr id="21" name="Rectangle 20"/>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In the Berkshires, 60% of Professional and Technical Services workers are male.</a:t>
            </a:r>
          </a:p>
        </p:txBody>
      </p:sp>
      <p:grpSp>
        <p:nvGrpSpPr>
          <p:cNvPr id="2" name="Group 1"/>
          <p:cNvGrpSpPr/>
          <p:nvPr/>
        </p:nvGrpSpPr>
        <p:grpSpPr>
          <a:xfrm>
            <a:off x="1477682" y="2427883"/>
            <a:ext cx="10103291" cy="3768447"/>
            <a:chOff x="1477682" y="2427883"/>
            <a:chExt cx="10103291" cy="3768447"/>
          </a:xfrm>
        </p:grpSpPr>
        <p:grpSp>
          <p:nvGrpSpPr>
            <p:cNvPr id="15" name="Group 14"/>
            <p:cNvGrpSpPr/>
            <p:nvPr/>
          </p:nvGrpSpPr>
          <p:grpSpPr>
            <a:xfrm>
              <a:off x="1496612" y="2795577"/>
              <a:ext cx="8897302" cy="2926080"/>
              <a:chOff x="0" y="0"/>
              <a:chExt cx="8897302" cy="2926080"/>
            </a:xfrm>
          </p:grpSpPr>
          <p:graphicFrame>
            <p:nvGraphicFramePr>
              <p:cNvPr id="19" name="Chart 18"/>
              <p:cNvGraphicFramePr/>
              <p:nvPr>
                <p:extLst>
                  <p:ext uri="{D42A27DB-BD31-4B8C-83A1-F6EECF244321}">
                    <p14:modId xmlns:p14="http://schemas.microsoft.com/office/powerpoint/2010/main" val="2599356235"/>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extLst>
                  <p:ext uri="{D42A27DB-BD31-4B8C-83A1-F6EECF244321}">
                    <p14:modId xmlns:p14="http://schemas.microsoft.com/office/powerpoint/2010/main" val="812547403"/>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Tree>
    <p:extLst>
      <p:ext uri="{BB962C8B-B14F-4D97-AF65-F5344CB8AC3E}">
        <p14:creationId xmlns:p14="http://schemas.microsoft.com/office/powerpoint/2010/main" val="1939617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82</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sp>
        <p:nvSpPr>
          <p:cNvPr id="21" name="Rectangle 20"/>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More </a:t>
            </a:r>
            <a:r>
              <a:rPr lang="en-US" sz="1400" dirty="0">
                <a:latin typeface="Helvetica" panose="020B0604020202020204" pitchFamily="34" charset="0"/>
                <a:cs typeface="Helvetica" panose="020B0604020202020204" pitchFamily="34" charset="0"/>
              </a:rPr>
              <a:t>than 92% of workers in the Professional and Technical Services industry in the Berkshires are white. Though there have been increases since 2015 in the number of Black or African American, Asian and Hispanic or Latino workers, the numbers are still relatively small.</a:t>
            </a:r>
          </a:p>
        </p:txBody>
      </p:sp>
      <p:grpSp>
        <p:nvGrpSpPr>
          <p:cNvPr id="6" name="Group 5"/>
          <p:cNvGrpSpPr/>
          <p:nvPr/>
        </p:nvGrpSpPr>
        <p:grpSpPr>
          <a:xfrm>
            <a:off x="611029" y="2427883"/>
            <a:ext cx="11068180" cy="3768447"/>
            <a:chOff x="611029" y="2427883"/>
            <a:chExt cx="11068180" cy="3768447"/>
          </a:xfrm>
        </p:grpSpPr>
        <p:grpSp>
          <p:nvGrpSpPr>
            <p:cNvPr id="19" name="Group 18"/>
            <p:cNvGrpSpPr/>
            <p:nvPr/>
          </p:nvGrpSpPr>
          <p:grpSpPr>
            <a:xfrm>
              <a:off x="630022" y="2787355"/>
              <a:ext cx="11049187" cy="2926080"/>
              <a:chOff x="0" y="0"/>
              <a:chExt cx="11049187" cy="2926080"/>
            </a:xfrm>
          </p:grpSpPr>
          <p:graphicFrame>
            <p:nvGraphicFramePr>
              <p:cNvPr id="22" name="Chart 21"/>
              <p:cNvGraphicFramePr>
                <a:graphicFrameLocks noChangeAspect="1"/>
              </p:cNvGraphicFramePr>
              <p:nvPr>
                <p:extLst>
                  <p:ext uri="{D42A27DB-BD31-4B8C-83A1-F6EECF244321}">
                    <p14:modId xmlns:p14="http://schemas.microsoft.com/office/powerpoint/2010/main" val="3764720436"/>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noChangeAspect="1"/>
              </p:cNvGraphicFramePr>
              <p:nvPr>
                <p:extLst>
                  <p:ext uri="{D42A27DB-BD31-4B8C-83A1-F6EECF244321}">
                    <p14:modId xmlns:p14="http://schemas.microsoft.com/office/powerpoint/2010/main" val="2260705078"/>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noChangeAspect="1"/>
              </p:cNvGraphicFramePr>
              <p:nvPr>
                <p:extLst>
                  <p:ext uri="{D42A27DB-BD31-4B8C-83A1-F6EECF244321}">
                    <p14:modId xmlns:p14="http://schemas.microsoft.com/office/powerpoint/2010/main" val="3780428356"/>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7" name="Group 6"/>
            <p:cNvGrpSpPr/>
            <p:nvPr/>
          </p:nvGrpSpPr>
          <p:grpSpPr>
            <a:xfrm>
              <a:off x="611029" y="2427883"/>
              <a:ext cx="3512582" cy="3768447"/>
              <a:chOff x="611029" y="2427883"/>
              <a:chExt cx="3512582" cy="3768447"/>
            </a:xfrm>
          </p:grpSpPr>
          <p:sp>
            <p:nvSpPr>
              <p:cNvPr id="16" name="Rectangle 15"/>
              <p:cNvSpPr/>
              <p:nvPr/>
            </p:nvSpPr>
            <p:spPr>
              <a:xfrm>
                <a:off x="1216204" y="2427883"/>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3" name="Group 2"/>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Tree>
    <p:extLst>
      <p:ext uri="{BB962C8B-B14F-4D97-AF65-F5344CB8AC3E}">
        <p14:creationId xmlns:p14="http://schemas.microsoft.com/office/powerpoint/2010/main" val="39484664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	Professional Licensing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83</a:t>
            </a:fld>
            <a:endParaRPr lang="en-US"/>
          </a:p>
        </p:txBody>
      </p:sp>
    </p:spTree>
    <p:extLst>
      <p:ext uri="{BB962C8B-B14F-4D97-AF65-F5344CB8AC3E}">
        <p14:creationId xmlns:p14="http://schemas.microsoft.com/office/powerpoint/2010/main" val="7925606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84</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DPL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23903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Licensing Deep Dive</a:t>
            </a:r>
            <a:endParaRPr lang="en-US" sz="1200" dirty="0"/>
          </a:p>
        </p:txBody>
      </p:sp>
      <p:sp>
        <p:nvSpPr>
          <p:cNvPr id="22" name="Rectangle 21"/>
          <p:cNvSpPr/>
          <p:nvPr/>
        </p:nvSpPr>
        <p:spPr>
          <a:xfrm>
            <a:off x="209515" y="5530384"/>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sp>
        <p:nvSpPr>
          <p:cNvPr id="28" name="Rectangle 27"/>
          <p:cNvSpPr/>
          <p:nvPr/>
        </p:nvSpPr>
        <p:spPr>
          <a:xfrm>
            <a:off x="569579" y="5251927"/>
            <a:ext cx="5813835"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*Matched to multiple SOC occupations. All license-occupation matches available in data tool.</a:t>
            </a:r>
            <a:endParaRPr lang="en-US" sz="1000" i="1" dirty="0"/>
          </a:p>
        </p:txBody>
      </p:sp>
      <p:sp>
        <p:nvSpPr>
          <p:cNvPr id="29" name="TextBox 28"/>
          <p:cNvSpPr txBox="1"/>
          <p:nvPr/>
        </p:nvSpPr>
        <p:spPr>
          <a:xfrm>
            <a:off x="6783767" y="2200672"/>
            <a:ext cx="4995469" cy="276999"/>
          </a:xfrm>
          <a:prstGeom prst="rect">
            <a:avLst/>
          </a:prstGeom>
          <a:noFill/>
        </p:spPr>
        <p:txBody>
          <a:bodyPr wrap="square" rtlCol="0">
            <a:spAutoFit/>
          </a:bodyPr>
          <a:lstStyle/>
          <a:p>
            <a:pPr algn="ctr"/>
            <a:r>
              <a:rPr lang="en-US" sz="1200" i="1" dirty="0" smtClean="0"/>
              <a:t>Closer Look: </a:t>
            </a:r>
            <a:r>
              <a:rPr lang="en-US" sz="1200" dirty="0" smtClean="0"/>
              <a:t>DPL Licenses Matched to Multiple SOC Occupations</a:t>
            </a:r>
            <a:endParaRPr lang="en-US" sz="1200" dirty="0"/>
          </a:p>
        </p:txBody>
      </p:sp>
      <p:sp>
        <p:nvSpPr>
          <p:cNvPr id="30" name="Rectangle 29"/>
          <p:cNvSpPr/>
          <p:nvPr/>
        </p:nvSpPr>
        <p:spPr>
          <a:xfrm>
            <a:off x="6766812" y="4764364"/>
            <a:ext cx="5012424"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sp>
        <p:nvSpPr>
          <p:cNvPr id="14" name="Rectangle 13"/>
          <p:cNvSpPr/>
          <p:nvPr/>
        </p:nvSpPr>
        <p:spPr>
          <a:xfrm>
            <a:off x="523797" y="6323468"/>
            <a:ext cx="10449003" cy="430887"/>
          </a:xfrm>
          <a:prstGeom prst="rect">
            <a:avLst/>
          </a:prstGeom>
        </p:spPr>
        <p:txBody>
          <a:bodyPr wrap="square">
            <a:spAutoFit/>
          </a:bodyPr>
          <a:lstStyle/>
          <a:p>
            <a:r>
              <a:rPr lang="en-US" sz="1100" i="1" dirty="0">
                <a:latin typeface="Helvetica" panose="020B0604020202020204" pitchFamily="34" charset="0"/>
                <a:cs typeface="Helvetica" panose="020B0604020202020204" pitchFamily="34" charset="0"/>
              </a:rPr>
              <a:t>Occupations ranked 3+ stars only. Not inclusive of occupations licensed by agencies other than the Division of Professional Licensure. </a:t>
            </a:r>
          </a:p>
          <a:p>
            <a:r>
              <a:rPr lang="en-US" sz="1100" i="1" dirty="0">
                <a:latin typeface="Helvetica" panose="020B0604020202020204" pitchFamily="34" charset="0"/>
                <a:cs typeface="Helvetica" panose="020B0604020202020204" pitchFamily="34" charset="0"/>
              </a:rPr>
              <a:t>Licenses must have been issued between 2000 and 2019, and not be expired as of 2019.</a:t>
            </a:r>
            <a:endParaRPr lang="en-US" sz="1100" i="1" dirty="0"/>
          </a:p>
        </p:txBody>
      </p:sp>
      <p:graphicFrame>
        <p:nvGraphicFramePr>
          <p:cNvPr id="16" name="Table 15"/>
          <p:cNvGraphicFramePr>
            <a:graphicFrameLocks noGrp="1"/>
          </p:cNvGraphicFramePr>
          <p:nvPr>
            <p:extLst>
              <p:ext uri="{D42A27DB-BD31-4B8C-83A1-F6EECF244321}">
                <p14:modId xmlns:p14="http://schemas.microsoft.com/office/powerpoint/2010/main" val="367620335"/>
              </p:ext>
            </p:extLst>
          </p:nvPr>
        </p:nvGraphicFramePr>
        <p:xfrm>
          <a:off x="530079" y="1776380"/>
          <a:ext cx="5916168" cy="3421380"/>
        </p:xfrm>
        <a:graphic>
          <a:graphicData uri="http://schemas.openxmlformats.org/drawingml/2006/table">
            <a:tbl>
              <a:tblPr/>
              <a:tblGrid>
                <a:gridCol w="2480863">
                  <a:extLst>
                    <a:ext uri="{9D8B030D-6E8A-4147-A177-3AD203B41FA5}">
                      <a16:colId xmlns:a16="http://schemas.microsoft.com/office/drawing/2014/main" val="208479140"/>
                    </a:ext>
                  </a:extLst>
                </a:gridCol>
                <a:gridCol w="854519">
                  <a:extLst>
                    <a:ext uri="{9D8B030D-6E8A-4147-A177-3AD203B41FA5}">
                      <a16:colId xmlns:a16="http://schemas.microsoft.com/office/drawing/2014/main" val="3296427843"/>
                    </a:ext>
                  </a:extLst>
                </a:gridCol>
                <a:gridCol w="1354137">
                  <a:extLst>
                    <a:ext uri="{9D8B030D-6E8A-4147-A177-3AD203B41FA5}">
                      <a16:colId xmlns:a16="http://schemas.microsoft.com/office/drawing/2014/main" val="3199178527"/>
                    </a:ext>
                  </a:extLst>
                </a:gridCol>
                <a:gridCol w="1226649">
                  <a:extLst>
                    <a:ext uri="{9D8B030D-6E8A-4147-A177-3AD203B41FA5}">
                      <a16:colId xmlns:a16="http://schemas.microsoft.com/office/drawing/2014/main" val="2332647750"/>
                    </a:ext>
                  </a:extLst>
                </a:gridCol>
              </a:tblGrid>
              <a:tr h="200025">
                <a:tc>
                  <a:txBody>
                    <a:bodyPr/>
                    <a:lstStyle/>
                    <a:p>
                      <a:pPr algn="ctr" fontAlgn="b"/>
                      <a:r>
                        <a:rPr lang="en-US" sz="1050" b="1" i="0" u="none" strike="noStrike" dirty="0">
                          <a:solidFill>
                            <a:srgbClr val="FFFFFF"/>
                          </a:solidFill>
                          <a:effectLst/>
                          <a:latin typeface="+mn-lt"/>
                        </a:rPr>
                        <a:t>DPL Board / License Type</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1" i="0" u="none" strike="noStrike" dirty="0">
                          <a:solidFill>
                            <a:srgbClr val="FFFFFF"/>
                          </a:solidFill>
                          <a:effectLst/>
                          <a:latin typeface="+mn-lt"/>
                        </a:rPr>
                        <a:t>STARS</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1" i="0" u="none" strike="noStrike" dirty="0" smtClean="0">
                          <a:solidFill>
                            <a:srgbClr val="FFFFFF"/>
                          </a:solidFill>
                          <a:effectLst/>
                          <a:latin typeface="+mn-lt"/>
                        </a:rPr>
                        <a:t>Licenses</a:t>
                      </a:r>
                      <a:endParaRPr lang="en-US" sz="1050" b="1" i="0" u="none" strike="noStrike" dirty="0">
                        <a:solidFill>
                          <a:srgbClr val="FFFFFF"/>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b"/>
                      <a:r>
                        <a:rPr lang="en-US" sz="1050" b="1" i="0" u="none" strike="noStrike" dirty="0">
                          <a:solidFill>
                            <a:srgbClr val="FFFFFF"/>
                          </a:solidFill>
                          <a:effectLst/>
                          <a:latin typeface="+mn-lt"/>
                        </a:rPr>
                        <a:t>2018 Employment</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336586734"/>
                  </a:ext>
                </a:extLst>
              </a:tr>
              <a:tr h="91440">
                <a:tc>
                  <a:txBody>
                    <a:bodyPr/>
                    <a:lstStyle/>
                    <a:p>
                      <a:pPr algn="l" fontAlgn="b"/>
                      <a:r>
                        <a:rPr lang="en-US" sz="1050" b="0" i="0" u="none" strike="noStrike" dirty="0" smtClean="0">
                          <a:solidFill>
                            <a:srgbClr val="000000"/>
                          </a:solidFill>
                          <a:effectLst/>
                          <a:latin typeface="+mn-lt"/>
                        </a:rPr>
                        <a:t>Allied Health</a:t>
                      </a:r>
                      <a:endParaRPr lang="en-US" sz="1050" b="0" i="0" u="none" strike="noStrike" dirty="0">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136066511"/>
                  </a:ext>
                </a:extLst>
              </a:tr>
              <a:tr h="91440">
                <a:tc>
                  <a:txBody>
                    <a:bodyPr/>
                    <a:lstStyle/>
                    <a:p>
                      <a:pPr algn="l" fontAlgn="b"/>
                      <a:r>
                        <a:rPr lang="en-US" sz="1050" b="0" i="0" u="none" strike="noStrike" dirty="0" smtClean="0">
                          <a:solidFill>
                            <a:srgbClr val="000000"/>
                          </a:solidFill>
                          <a:effectLst/>
                          <a:latin typeface="+mn-lt"/>
                        </a:rPr>
                        <a:t>Occupational Therapist</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dirty="0">
                          <a:solidFill>
                            <a:srgbClr val="000000"/>
                          </a:solidFill>
                          <a:effectLst/>
                          <a:latin typeface="+mn-lt"/>
                        </a:rPr>
                        <a:t>49</a:t>
                      </a:r>
                    </a:p>
                  </a:txBody>
                  <a:tcPr marL="9525" marR="9525" marT="9525"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mn-lt"/>
                        </a:rPr>
                        <a:t>103</a:t>
                      </a:r>
                    </a:p>
                  </a:txBody>
                  <a:tcPr marL="9525" marR="9525" marT="9525" marB="0" anchor="ctr">
                    <a:lnL>
                      <a:noFill/>
                    </a:lnL>
                    <a:lnR>
                      <a:noFill/>
                    </a:lnR>
                    <a:lnT>
                      <a:noFill/>
                    </a:lnT>
                    <a:lnB>
                      <a:noFill/>
                    </a:lnB>
                  </a:tcPr>
                </a:tc>
                <a:extLst>
                  <a:ext uri="{0D108BD9-81ED-4DB2-BD59-A6C34878D82A}">
                    <a16:rowId xmlns:a16="http://schemas.microsoft.com/office/drawing/2014/main" val="776386"/>
                  </a:ext>
                </a:extLst>
              </a:tr>
              <a:tr h="91440">
                <a:tc>
                  <a:txBody>
                    <a:bodyPr/>
                    <a:lstStyle/>
                    <a:p>
                      <a:pPr algn="l" fontAlgn="b"/>
                      <a:r>
                        <a:rPr lang="en-US" sz="1050" b="0" i="0" u="none" strike="noStrike" dirty="0" smtClean="0">
                          <a:solidFill>
                            <a:srgbClr val="000000"/>
                          </a:solidFill>
                          <a:effectLst/>
                          <a:latin typeface="+mn-lt"/>
                        </a:rPr>
                        <a:t>Physical Therapist</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63</a:t>
                      </a:r>
                    </a:p>
                  </a:txBody>
                  <a:tcPr marL="9525" marR="9525" marT="9525"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157</a:t>
                      </a:r>
                    </a:p>
                  </a:txBody>
                  <a:tcPr marL="9525" marR="9525" marT="9525" marB="0" anchor="ctr">
                    <a:lnL>
                      <a:noFill/>
                    </a:lnL>
                    <a:lnR>
                      <a:noFill/>
                    </a:lnR>
                    <a:lnT>
                      <a:noFill/>
                    </a:lnT>
                    <a:lnB>
                      <a:noFill/>
                    </a:lnB>
                  </a:tcPr>
                </a:tc>
                <a:extLst>
                  <a:ext uri="{0D108BD9-81ED-4DB2-BD59-A6C34878D82A}">
                    <a16:rowId xmlns:a16="http://schemas.microsoft.com/office/drawing/2014/main" val="4159094936"/>
                  </a:ext>
                </a:extLst>
              </a:tr>
              <a:tr h="91440">
                <a:tc>
                  <a:txBody>
                    <a:bodyPr/>
                    <a:lstStyle/>
                    <a:p>
                      <a:pPr algn="l" fontAlgn="b"/>
                      <a:r>
                        <a:rPr lang="en-US" sz="1050" b="0" i="0" u="none" strike="noStrike" dirty="0" smtClean="0">
                          <a:solidFill>
                            <a:srgbClr val="000000"/>
                          </a:solidFill>
                          <a:effectLst/>
                          <a:latin typeface="+mn-lt"/>
                        </a:rPr>
                        <a:t>Educational Psychologist</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dirty="0">
                          <a:solidFill>
                            <a:srgbClr val="000000"/>
                          </a:solidFill>
                          <a:effectLst/>
                          <a:latin typeface="+mn-lt"/>
                        </a:rPr>
                        <a:t>53</a:t>
                      </a:r>
                    </a:p>
                  </a:txBody>
                  <a:tcPr marL="9525" marR="9525" marT="9525"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167</a:t>
                      </a:r>
                    </a:p>
                  </a:txBody>
                  <a:tcPr marL="9525" marR="9525" marT="9525" marB="0" anchor="ctr">
                    <a:lnL>
                      <a:noFill/>
                    </a:lnL>
                    <a:lnR>
                      <a:noFill/>
                    </a:lnR>
                    <a:lnT>
                      <a:noFill/>
                    </a:lnT>
                    <a:lnB>
                      <a:noFill/>
                    </a:lnB>
                  </a:tcPr>
                </a:tc>
                <a:extLst>
                  <a:ext uri="{0D108BD9-81ED-4DB2-BD59-A6C34878D82A}">
                    <a16:rowId xmlns:a16="http://schemas.microsoft.com/office/drawing/2014/main" val="4200825797"/>
                  </a:ext>
                </a:extLst>
              </a:tr>
              <a:tr h="91440">
                <a:tc>
                  <a:txBody>
                    <a:bodyPr/>
                    <a:lstStyle/>
                    <a:p>
                      <a:pPr algn="l" fontAlgn="b"/>
                      <a:r>
                        <a:rPr lang="en-US" sz="1050" b="0" i="0" u="none" strike="noStrike" dirty="0" smtClean="0">
                          <a:solidFill>
                            <a:srgbClr val="000000"/>
                          </a:solidFill>
                          <a:effectLst/>
                          <a:latin typeface="+mn-lt"/>
                        </a:rPr>
                        <a:t>Cosmetology</a:t>
                      </a: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ctr"/>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1671583969"/>
                  </a:ext>
                </a:extLst>
              </a:tr>
              <a:tr h="91440">
                <a:tc>
                  <a:txBody>
                    <a:bodyPr/>
                    <a:lstStyle/>
                    <a:p>
                      <a:pPr algn="l" fontAlgn="b"/>
                      <a:r>
                        <a:rPr lang="en-US" sz="1050" b="0" i="0" u="none" strike="noStrike" dirty="0" smtClean="0">
                          <a:solidFill>
                            <a:srgbClr val="000000"/>
                          </a:solidFill>
                          <a:effectLst/>
                          <a:latin typeface="+mn-lt"/>
                        </a:rPr>
                        <a:t>Cosmetologist (Hairdresser)</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3</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387</a:t>
                      </a:r>
                    </a:p>
                  </a:txBody>
                  <a:tcPr marL="9525" marR="9525" marT="9525"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330</a:t>
                      </a:r>
                    </a:p>
                  </a:txBody>
                  <a:tcPr marL="9525" marR="9525" marT="9525" marB="0" anchor="ctr">
                    <a:lnL>
                      <a:noFill/>
                    </a:lnL>
                    <a:lnR>
                      <a:noFill/>
                    </a:lnR>
                    <a:lnT>
                      <a:noFill/>
                    </a:lnT>
                    <a:lnB>
                      <a:noFill/>
                    </a:lnB>
                  </a:tcPr>
                </a:tc>
                <a:extLst>
                  <a:ext uri="{0D108BD9-81ED-4DB2-BD59-A6C34878D82A}">
                    <a16:rowId xmlns:a16="http://schemas.microsoft.com/office/drawing/2014/main" val="3203386362"/>
                  </a:ext>
                </a:extLst>
              </a:tr>
              <a:tr h="91440">
                <a:tc>
                  <a:txBody>
                    <a:bodyPr/>
                    <a:lstStyle/>
                    <a:p>
                      <a:pPr algn="l" fontAlgn="b"/>
                      <a:r>
                        <a:rPr lang="en-US" sz="1050" b="0" i="0" u="none" strike="noStrike" dirty="0" smtClean="0">
                          <a:solidFill>
                            <a:srgbClr val="000000"/>
                          </a:solidFill>
                          <a:effectLst/>
                          <a:latin typeface="+mn-lt"/>
                        </a:rPr>
                        <a:t>Electricians</a:t>
                      </a: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ctr"/>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2785658994"/>
                  </a:ext>
                </a:extLst>
              </a:tr>
              <a:tr h="91440">
                <a:tc>
                  <a:txBody>
                    <a:bodyPr/>
                    <a:lstStyle/>
                    <a:p>
                      <a:pPr algn="l" fontAlgn="b"/>
                      <a:r>
                        <a:rPr lang="en-US" sz="1050" b="0" i="0" u="none" strike="noStrike" dirty="0" smtClean="0">
                          <a:solidFill>
                            <a:srgbClr val="000000"/>
                          </a:solidFill>
                          <a:effectLst/>
                          <a:latin typeface="+mn-lt"/>
                        </a:rPr>
                        <a:t>Electrician</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4</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222</a:t>
                      </a:r>
                    </a:p>
                  </a:txBody>
                  <a:tcPr marL="9525" marR="9525" marT="9525"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400</a:t>
                      </a:r>
                    </a:p>
                  </a:txBody>
                  <a:tcPr marL="9525" marR="9525" marT="9525" marB="0" anchor="ctr">
                    <a:lnL>
                      <a:noFill/>
                    </a:lnL>
                    <a:lnR>
                      <a:noFill/>
                    </a:lnR>
                    <a:lnT>
                      <a:noFill/>
                    </a:lnT>
                    <a:lnB>
                      <a:noFill/>
                    </a:lnB>
                  </a:tcPr>
                </a:tc>
                <a:extLst>
                  <a:ext uri="{0D108BD9-81ED-4DB2-BD59-A6C34878D82A}">
                    <a16:rowId xmlns:a16="http://schemas.microsoft.com/office/drawing/2014/main" val="3040436480"/>
                  </a:ext>
                </a:extLst>
              </a:tr>
              <a:tr h="91440">
                <a:tc>
                  <a:txBody>
                    <a:bodyPr/>
                    <a:lstStyle/>
                    <a:p>
                      <a:pPr algn="l" fontAlgn="b"/>
                      <a:r>
                        <a:rPr lang="en-US" sz="1050" b="0" i="0" u="none" strike="noStrike" dirty="0" smtClean="0">
                          <a:solidFill>
                            <a:srgbClr val="000000"/>
                          </a:solidFill>
                          <a:effectLst/>
                          <a:latin typeface="+mn-lt"/>
                        </a:rPr>
                        <a:t>Engineers And Land Surveyors</a:t>
                      </a: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942757942"/>
                  </a:ext>
                </a:extLst>
              </a:tr>
              <a:tr h="91440">
                <a:tc>
                  <a:txBody>
                    <a:bodyPr/>
                    <a:lstStyle/>
                    <a:p>
                      <a:pPr algn="l" fontAlgn="b"/>
                      <a:r>
                        <a:rPr lang="en-US" sz="1050" b="1" i="1" u="none" strike="noStrike" dirty="0" smtClean="0">
                          <a:solidFill>
                            <a:srgbClr val="000000"/>
                          </a:solidFill>
                          <a:effectLst/>
                          <a:latin typeface="+mn-lt"/>
                        </a:rPr>
                        <a:t>Engineer*</a:t>
                      </a:r>
                      <a:endParaRPr lang="en-US" sz="1050" b="1" i="1"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4</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61</a:t>
                      </a:r>
                    </a:p>
                  </a:txBody>
                  <a:tcPr marL="9525" marR="9525" marT="9525"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393</a:t>
                      </a:r>
                    </a:p>
                  </a:txBody>
                  <a:tcPr marL="9525" marR="9525" marT="9525" marB="0" anchor="ctr">
                    <a:lnL>
                      <a:noFill/>
                    </a:lnL>
                    <a:lnR>
                      <a:noFill/>
                    </a:lnR>
                    <a:lnT>
                      <a:noFill/>
                    </a:lnT>
                    <a:lnB>
                      <a:noFill/>
                    </a:lnB>
                  </a:tcPr>
                </a:tc>
                <a:extLst>
                  <a:ext uri="{0D108BD9-81ED-4DB2-BD59-A6C34878D82A}">
                    <a16:rowId xmlns:a16="http://schemas.microsoft.com/office/drawing/2014/main" val="1633930181"/>
                  </a:ext>
                </a:extLst>
              </a:tr>
              <a:tr h="91440">
                <a:tc>
                  <a:txBody>
                    <a:bodyPr/>
                    <a:lstStyle/>
                    <a:p>
                      <a:pPr algn="l" fontAlgn="b"/>
                      <a:r>
                        <a:rPr lang="en-US" sz="1050" b="0" i="0" u="none" strike="noStrike" dirty="0" smtClean="0">
                          <a:solidFill>
                            <a:srgbClr val="000000"/>
                          </a:solidFill>
                          <a:effectLst/>
                          <a:latin typeface="+mn-lt"/>
                        </a:rPr>
                        <a:t>Gas Fitters</a:t>
                      </a: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607910989"/>
                  </a:ext>
                </a:extLst>
              </a:tr>
              <a:tr h="91440">
                <a:tc>
                  <a:txBody>
                    <a:bodyPr/>
                    <a:lstStyle/>
                    <a:p>
                      <a:pPr algn="l" fontAlgn="b"/>
                      <a:r>
                        <a:rPr lang="en-US" sz="1050" b="0" i="0" u="none" strike="noStrike" dirty="0" smtClean="0">
                          <a:solidFill>
                            <a:srgbClr val="000000"/>
                          </a:solidFill>
                          <a:effectLst/>
                          <a:latin typeface="+mn-lt"/>
                        </a:rPr>
                        <a:t>Gas Fitter</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4</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dirty="0">
                          <a:solidFill>
                            <a:srgbClr val="000000"/>
                          </a:solidFill>
                          <a:effectLst/>
                          <a:latin typeface="+mn-lt"/>
                        </a:rPr>
                        <a:t>283</a:t>
                      </a:r>
                    </a:p>
                  </a:txBody>
                  <a:tcPr marL="9525" marR="9525" marT="9525"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211</a:t>
                      </a:r>
                    </a:p>
                  </a:txBody>
                  <a:tcPr marL="9525" marR="9525" marT="9525" marB="0" anchor="ctr">
                    <a:lnL>
                      <a:noFill/>
                    </a:lnL>
                    <a:lnR>
                      <a:noFill/>
                    </a:lnR>
                    <a:lnT>
                      <a:noFill/>
                    </a:lnT>
                    <a:lnB>
                      <a:noFill/>
                    </a:lnB>
                  </a:tcPr>
                </a:tc>
                <a:extLst>
                  <a:ext uri="{0D108BD9-81ED-4DB2-BD59-A6C34878D82A}">
                    <a16:rowId xmlns:a16="http://schemas.microsoft.com/office/drawing/2014/main" val="1874418359"/>
                  </a:ext>
                </a:extLst>
              </a:tr>
              <a:tr h="91440">
                <a:tc>
                  <a:txBody>
                    <a:bodyPr/>
                    <a:lstStyle/>
                    <a:p>
                      <a:pPr algn="l" fontAlgn="b"/>
                      <a:r>
                        <a:rPr lang="en-US" sz="1050" b="0" i="0" u="none" strike="noStrike" dirty="0" smtClean="0">
                          <a:solidFill>
                            <a:srgbClr val="000000"/>
                          </a:solidFill>
                          <a:effectLst/>
                          <a:latin typeface="+mn-lt"/>
                        </a:rPr>
                        <a:t>Public Accountancy</a:t>
                      </a: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2411606817"/>
                  </a:ext>
                </a:extLst>
              </a:tr>
              <a:tr h="91440">
                <a:tc>
                  <a:txBody>
                    <a:bodyPr/>
                    <a:lstStyle/>
                    <a:p>
                      <a:pPr algn="l" fontAlgn="b"/>
                      <a:r>
                        <a:rPr lang="en-US" sz="1050" b="0" i="0" u="none" strike="noStrike" dirty="0" smtClean="0">
                          <a:solidFill>
                            <a:srgbClr val="000000"/>
                          </a:solidFill>
                          <a:effectLst/>
                          <a:latin typeface="+mn-lt"/>
                        </a:rPr>
                        <a:t>Certified Public Accountant</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dirty="0">
                          <a:solidFill>
                            <a:srgbClr val="000000"/>
                          </a:solidFill>
                          <a:effectLst/>
                          <a:latin typeface="+mn-lt"/>
                        </a:rPr>
                        <a:t>5</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dirty="0">
                          <a:solidFill>
                            <a:srgbClr val="000000"/>
                          </a:solidFill>
                          <a:effectLst/>
                          <a:latin typeface="+mn-lt"/>
                        </a:rPr>
                        <a:t>46</a:t>
                      </a:r>
                    </a:p>
                  </a:txBody>
                  <a:tcPr marL="9525" marR="9525" marT="9525" marB="0" anchor="ctr">
                    <a:lnL>
                      <a:noFill/>
                    </a:lnL>
                    <a:lnR>
                      <a:noFill/>
                    </a:lnR>
                    <a:lnT>
                      <a:noFill/>
                    </a:lnT>
                    <a:lnB>
                      <a:noFill/>
                    </a:lnB>
                  </a:tcPr>
                </a:tc>
                <a:tc>
                  <a:txBody>
                    <a:bodyPr/>
                    <a:lstStyle/>
                    <a:p>
                      <a:pPr algn="ctr" fontAlgn="b"/>
                      <a:r>
                        <a:rPr lang="en-US" sz="1050" b="0" i="0" u="none" strike="noStrike">
                          <a:solidFill>
                            <a:srgbClr val="000000"/>
                          </a:solidFill>
                          <a:effectLst/>
                          <a:latin typeface="+mn-lt"/>
                        </a:rPr>
                        <a:t>584</a:t>
                      </a:r>
                    </a:p>
                  </a:txBody>
                  <a:tcPr marL="9525" marR="9525" marT="9525" marB="0" anchor="ctr">
                    <a:lnL>
                      <a:noFill/>
                    </a:lnL>
                    <a:lnR>
                      <a:noFill/>
                    </a:lnR>
                    <a:lnT>
                      <a:noFill/>
                    </a:lnT>
                    <a:lnB>
                      <a:noFill/>
                    </a:lnB>
                  </a:tcPr>
                </a:tc>
                <a:extLst>
                  <a:ext uri="{0D108BD9-81ED-4DB2-BD59-A6C34878D82A}">
                    <a16:rowId xmlns:a16="http://schemas.microsoft.com/office/drawing/2014/main" val="1483681802"/>
                  </a:ext>
                </a:extLst>
              </a:tr>
              <a:tr h="91440">
                <a:tc>
                  <a:txBody>
                    <a:bodyPr/>
                    <a:lstStyle/>
                    <a:p>
                      <a:pPr algn="l" fontAlgn="b"/>
                      <a:r>
                        <a:rPr lang="en-US" sz="1050" b="0" i="0" u="none" strike="noStrike" dirty="0" smtClean="0">
                          <a:solidFill>
                            <a:srgbClr val="000000"/>
                          </a:solidFill>
                          <a:effectLst/>
                          <a:latin typeface="+mn-lt"/>
                        </a:rPr>
                        <a:t>Real Estate</a:t>
                      </a: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ctr"/>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1726768896"/>
                  </a:ext>
                </a:extLst>
              </a:tr>
              <a:tr h="91440">
                <a:tc>
                  <a:txBody>
                    <a:bodyPr/>
                    <a:lstStyle/>
                    <a:p>
                      <a:pPr algn="l" fontAlgn="b"/>
                      <a:r>
                        <a:rPr lang="en-US" sz="1050" b="0" i="0" u="none" strike="noStrike" dirty="0" smtClean="0">
                          <a:solidFill>
                            <a:srgbClr val="000000"/>
                          </a:solidFill>
                          <a:effectLst/>
                          <a:latin typeface="+mn-lt"/>
                        </a:rPr>
                        <a:t>Real Estate Salesperson</a:t>
                      </a:r>
                      <a:endParaRPr lang="en-US" sz="1050" b="0" i="0"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3</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387</a:t>
                      </a:r>
                    </a:p>
                  </a:txBody>
                  <a:tcPr marL="9525" marR="9525" marT="9525"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mn-lt"/>
                        </a:rPr>
                        <a:t>241</a:t>
                      </a:r>
                    </a:p>
                  </a:txBody>
                  <a:tcPr marL="9525" marR="9525" marT="9525" marB="0" anchor="ctr">
                    <a:lnL>
                      <a:noFill/>
                    </a:lnL>
                    <a:lnR>
                      <a:noFill/>
                    </a:lnR>
                    <a:lnT>
                      <a:noFill/>
                    </a:lnT>
                    <a:lnB>
                      <a:noFill/>
                    </a:lnB>
                  </a:tcPr>
                </a:tc>
                <a:extLst>
                  <a:ext uri="{0D108BD9-81ED-4DB2-BD59-A6C34878D82A}">
                    <a16:rowId xmlns:a16="http://schemas.microsoft.com/office/drawing/2014/main" val="3715893923"/>
                  </a:ext>
                </a:extLst>
              </a:tr>
              <a:tr h="91440">
                <a:tc>
                  <a:txBody>
                    <a:bodyPr/>
                    <a:lstStyle/>
                    <a:p>
                      <a:pPr algn="l" fontAlgn="b"/>
                      <a:r>
                        <a:rPr lang="en-US" sz="1050" b="0" i="0" u="none" strike="noStrike" dirty="0" smtClean="0">
                          <a:solidFill>
                            <a:srgbClr val="000000"/>
                          </a:solidFill>
                          <a:effectLst/>
                          <a:latin typeface="+mn-lt"/>
                        </a:rPr>
                        <a:t>Social Workers</a:t>
                      </a: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a:solidFill>
                          <a:srgbClr val="000000"/>
                        </a:solidFill>
                        <a:effectLst/>
                        <a:latin typeface="+mn-lt"/>
                      </a:endParaRPr>
                    </a:p>
                  </a:txBody>
                  <a:tcPr marL="9525" marR="9525" marT="9525"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625013620"/>
                  </a:ext>
                </a:extLst>
              </a:tr>
              <a:tr h="91440">
                <a:tc>
                  <a:txBody>
                    <a:bodyPr/>
                    <a:lstStyle/>
                    <a:p>
                      <a:pPr algn="l" fontAlgn="b"/>
                      <a:r>
                        <a:rPr lang="en-US" sz="1050" b="1" i="1" u="none" strike="noStrike" dirty="0" smtClean="0">
                          <a:solidFill>
                            <a:srgbClr val="000000"/>
                          </a:solidFill>
                          <a:effectLst/>
                          <a:latin typeface="+mn-lt"/>
                        </a:rPr>
                        <a:t>Social Worker, Licensed*</a:t>
                      </a:r>
                      <a:endParaRPr lang="en-US" sz="1050" b="1" i="1" u="none" strike="noStrike" dirty="0">
                        <a:solidFill>
                          <a:srgbClr val="000000"/>
                        </a:solidFill>
                        <a:effectLst/>
                        <a:latin typeface="+mn-lt"/>
                      </a:endParaRPr>
                    </a:p>
                  </a:txBody>
                  <a:tcPr marL="85725" marR="9525" marT="9525" marB="0" anchor="ctr">
                    <a:lnL>
                      <a:noFill/>
                    </a:lnL>
                    <a:lnR>
                      <a:noFill/>
                    </a:lnR>
                    <a:lnT>
                      <a:noFill/>
                    </a:lnT>
                    <a:lnB>
                      <a:noFill/>
                    </a:lnB>
                  </a:tcPr>
                </a:tc>
                <a:tc>
                  <a:txBody>
                    <a:bodyPr/>
                    <a:lstStyle/>
                    <a:p>
                      <a:pPr algn="ctr" fontAlgn="ctr"/>
                      <a:r>
                        <a:rPr lang="en-US" sz="1050" b="0" i="0" u="none" strike="noStrike">
                          <a:solidFill>
                            <a:srgbClr val="000000"/>
                          </a:solidFill>
                          <a:effectLst/>
                          <a:latin typeface="+mn-lt"/>
                        </a:rPr>
                        <a:t>4</a:t>
                      </a:r>
                    </a:p>
                  </a:txBody>
                  <a:tcPr marL="9525" marR="9525" marT="9525" marB="0" anchor="ctr">
                    <a:lnL>
                      <a:noFill/>
                    </a:lnL>
                    <a:lnR>
                      <a:noFill/>
                    </a:lnR>
                    <a:lnT>
                      <a:noFill/>
                    </a:lnT>
                    <a:lnB>
                      <a:noFill/>
                    </a:lnB>
                    <a:solidFill>
                      <a:srgbClr val="FFF2CC"/>
                    </a:solidFill>
                  </a:tcPr>
                </a:tc>
                <a:tc>
                  <a:txBody>
                    <a:bodyPr/>
                    <a:lstStyle/>
                    <a:p>
                      <a:pPr algn="ctr" fontAlgn="b"/>
                      <a:r>
                        <a:rPr lang="en-US" sz="1050" b="0" i="0" u="none" strike="noStrike">
                          <a:solidFill>
                            <a:srgbClr val="000000"/>
                          </a:solidFill>
                          <a:effectLst/>
                          <a:latin typeface="+mn-lt"/>
                        </a:rPr>
                        <a:t>315</a:t>
                      </a:r>
                    </a:p>
                  </a:txBody>
                  <a:tcPr marL="9525" marR="9525" marT="9525" marB="0" anchor="ctr">
                    <a:lnL>
                      <a:noFill/>
                    </a:lnL>
                    <a:lnR>
                      <a:noFill/>
                    </a:lnR>
                    <a:lnT>
                      <a:noFill/>
                    </a:lnT>
                    <a:lnB>
                      <a:noFill/>
                    </a:lnB>
                  </a:tcPr>
                </a:tc>
                <a:tc>
                  <a:txBody>
                    <a:bodyPr/>
                    <a:lstStyle/>
                    <a:p>
                      <a:pPr algn="ctr" fontAlgn="b"/>
                      <a:r>
                        <a:rPr lang="en-US" sz="1050" b="0" i="0" u="none" strike="noStrike" dirty="0">
                          <a:solidFill>
                            <a:srgbClr val="000000"/>
                          </a:solidFill>
                          <a:effectLst/>
                          <a:latin typeface="+mn-lt"/>
                        </a:rPr>
                        <a:t>470</a:t>
                      </a:r>
                    </a:p>
                  </a:txBody>
                  <a:tcPr marL="9525" marR="9525" marT="9525" marB="0" anchor="ctr">
                    <a:lnL>
                      <a:noFill/>
                    </a:lnL>
                    <a:lnR>
                      <a:noFill/>
                    </a:lnR>
                    <a:lnT>
                      <a:noFill/>
                    </a:lnT>
                    <a:lnB>
                      <a:noFill/>
                    </a:lnB>
                  </a:tcPr>
                </a:tc>
                <a:extLst>
                  <a:ext uri="{0D108BD9-81ED-4DB2-BD59-A6C34878D82A}">
                    <a16:rowId xmlns:a16="http://schemas.microsoft.com/office/drawing/2014/main" val="2682888121"/>
                  </a:ext>
                </a:extLst>
              </a:tr>
              <a:tr h="91440">
                <a:tc>
                  <a:txBody>
                    <a:bodyPr/>
                    <a:lstStyle/>
                    <a:p>
                      <a:pPr algn="l" fontAlgn="b"/>
                      <a:r>
                        <a:rPr lang="en-US" sz="1050" b="0" i="0" u="none" strike="noStrike" dirty="0" smtClean="0">
                          <a:solidFill>
                            <a:srgbClr val="000000"/>
                          </a:solidFill>
                          <a:effectLst/>
                          <a:latin typeface="+mn-lt"/>
                        </a:rPr>
                        <a:t>Social Worker Assistant</a:t>
                      </a:r>
                      <a:endParaRPr lang="en-US" sz="1050" b="0" i="0" u="none" strike="noStrike" dirty="0">
                        <a:solidFill>
                          <a:srgbClr val="000000"/>
                        </a:solidFill>
                        <a:effectLst/>
                        <a:latin typeface="+mn-lt"/>
                      </a:endParaRPr>
                    </a:p>
                  </a:txBody>
                  <a:tcPr marL="85725" marR="9525" marT="9525"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mn-lt"/>
                        </a:rPr>
                        <a:t>3</a:t>
                      </a: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1050" b="0" i="0" u="none" strike="noStrike">
                          <a:solidFill>
                            <a:srgbClr val="000000"/>
                          </a:solidFill>
                          <a:effectLst/>
                          <a:latin typeface="+mn-lt"/>
                        </a:rPr>
                        <a:t>82</a:t>
                      </a: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1050" b="0" i="0" u="none" strike="noStrike" dirty="0">
                          <a:solidFill>
                            <a:srgbClr val="000000"/>
                          </a:solidFill>
                          <a:effectLst/>
                          <a:latin typeface="+mn-lt"/>
                        </a:rPr>
                        <a:t>375</a:t>
                      </a: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063669"/>
                  </a:ext>
                </a:extLst>
              </a:tr>
            </a:tbl>
          </a:graphicData>
        </a:graphic>
      </p:graphicFrame>
      <p:cxnSp>
        <p:nvCxnSpPr>
          <p:cNvPr id="33" name="Straight Arrow Connector 32"/>
          <p:cNvCxnSpPr/>
          <p:nvPr/>
        </p:nvCxnSpPr>
        <p:spPr>
          <a:xfrm flipH="1">
            <a:off x="5974771" y="4206521"/>
            <a:ext cx="808996" cy="714902"/>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H="1">
            <a:off x="5974771" y="3050324"/>
            <a:ext cx="808996" cy="547006"/>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graphicFrame>
        <p:nvGraphicFramePr>
          <p:cNvPr id="27" name="Table 26"/>
          <p:cNvGraphicFramePr>
            <a:graphicFrameLocks noGrp="1"/>
          </p:cNvGraphicFramePr>
          <p:nvPr>
            <p:extLst/>
          </p:nvPr>
        </p:nvGraphicFramePr>
        <p:xfrm>
          <a:off x="6766812" y="2549580"/>
          <a:ext cx="5029379" cy="2095500"/>
        </p:xfrm>
        <a:graphic>
          <a:graphicData uri="http://schemas.openxmlformats.org/drawingml/2006/table">
            <a:tbl>
              <a:tblPr>
                <a:tableStyleId>{9D7B26C5-4107-4FEC-AEDC-1716B250A1EF}</a:tableStyleId>
              </a:tblPr>
              <a:tblGrid>
                <a:gridCol w="2851662">
                  <a:extLst>
                    <a:ext uri="{9D8B030D-6E8A-4147-A177-3AD203B41FA5}">
                      <a16:colId xmlns:a16="http://schemas.microsoft.com/office/drawing/2014/main" val="192756333"/>
                    </a:ext>
                  </a:extLst>
                </a:gridCol>
                <a:gridCol w="481263">
                  <a:extLst>
                    <a:ext uri="{9D8B030D-6E8A-4147-A177-3AD203B41FA5}">
                      <a16:colId xmlns:a16="http://schemas.microsoft.com/office/drawing/2014/main" val="1371892668"/>
                    </a:ext>
                  </a:extLst>
                </a:gridCol>
                <a:gridCol w="648703">
                  <a:extLst>
                    <a:ext uri="{9D8B030D-6E8A-4147-A177-3AD203B41FA5}">
                      <a16:colId xmlns:a16="http://schemas.microsoft.com/office/drawing/2014/main" val="2731365903"/>
                    </a:ext>
                  </a:extLst>
                </a:gridCol>
                <a:gridCol w="1047751">
                  <a:extLst>
                    <a:ext uri="{9D8B030D-6E8A-4147-A177-3AD203B41FA5}">
                      <a16:colId xmlns:a16="http://schemas.microsoft.com/office/drawing/2014/main" val="3400304735"/>
                    </a:ext>
                  </a:extLst>
                </a:gridCol>
              </a:tblGrid>
              <a:tr h="190500">
                <a:tc>
                  <a:txBody>
                    <a:bodyPr/>
                    <a:lstStyle/>
                    <a:p>
                      <a:pPr algn="ctr" fontAlgn="b"/>
                      <a:r>
                        <a:rPr lang="en-US" sz="1000" u="none" strike="noStrike" dirty="0" smtClean="0">
                          <a:solidFill>
                            <a:schemeClr val="bg1"/>
                          </a:solidFill>
                          <a:effectLst/>
                        </a:rPr>
                        <a:t>DPL Board / License Type / Occupation</a:t>
                      </a:r>
                      <a:r>
                        <a:rPr lang="en-US" sz="1000" u="none" strike="noStrike" baseline="0" dirty="0" smtClean="0">
                          <a:solidFill>
                            <a:schemeClr val="bg1"/>
                          </a:solidFill>
                          <a:effectLst/>
                        </a:rPr>
                        <a:t> Title</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STARS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Licenses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2018 Employment</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62409372"/>
                  </a:ext>
                </a:extLst>
              </a:tr>
              <a:tr h="190500">
                <a:tc>
                  <a:txBody>
                    <a:bodyPr/>
                    <a:lstStyle/>
                    <a:p>
                      <a:pPr algn="l" fontAlgn="b"/>
                      <a:r>
                        <a:rPr lang="en-US" sz="1000" u="none" strike="noStrike" dirty="0">
                          <a:effectLst/>
                        </a:rPr>
                        <a:t>Engineers and Land Surveyors</a:t>
                      </a:r>
                      <a:endParaRPr lang="en-US" sz="10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 </a:t>
                      </a:r>
                      <a:endParaRPr lang="en-US" sz="10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 </a:t>
                      </a:r>
                      <a:endParaRPr lang="en-US" sz="10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 </a:t>
                      </a:r>
                      <a:endParaRPr lang="en-US" sz="10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263092"/>
                  </a:ext>
                </a:extLst>
              </a:tr>
              <a:tr h="190500">
                <a:tc>
                  <a:txBody>
                    <a:bodyPr/>
                    <a:lstStyle/>
                    <a:p>
                      <a:pPr algn="l" fontAlgn="b"/>
                      <a:r>
                        <a:rPr lang="en-US" sz="900" b="1" i="1" u="none" strike="noStrike" dirty="0">
                          <a:effectLst/>
                        </a:rPr>
                        <a:t>ENGINEER</a:t>
                      </a:r>
                      <a:endParaRPr lang="en-US" sz="900" b="1" i="1" u="none" strike="noStrike" dirty="0">
                        <a:solidFill>
                          <a:srgbClr val="000000"/>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dirty="0">
                          <a:effectLst/>
                        </a:rPr>
                        <a:t>4</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smtClean="0">
                          <a:effectLst/>
                        </a:rPr>
                        <a:t>61</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smtClean="0">
                          <a:effectLst/>
                        </a:rPr>
                        <a:t>393</a:t>
                      </a:r>
                      <a:endParaRPr lang="en-US" sz="900" b="1" i="1"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5433631"/>
                  </a:ext>
                </a:extLst>
              </a:tr>
              <a:tr h="190500">
                <a:tc>
                  <a:txBody>
                    <a:bodyPr/>
                    <a:lstStyle/>
                    <a:p>
                      <a:pPr algn="l" fontAlgn="b"/>
                      <a:r>
                        <a:rPr lang="en-US" sz="900" b="0" i="0" u="none" strike="noStrike" dirty="0">
                          <a:solidFill>
                            <a:srgbClr val="000000"/>
                          </a:solidFill>
                          <a:effectLst/>
                          <a:latin typeface="+mn-lt"/>
                        </a:rPr>
                        <a:t>Civil Engineers</a:t>
                      </a:r>
                    </a:p>
                  </a:txBody>
                  <a:tcPr marL="171450"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dirty="0">
                          <a:solidFill>
                            <a:srgbClr val="000000"/>
                          </a:solidFill>
                          <a:effectLst/>
                          <a:latin typeface="+mn-lt"/>
                        </a:rPr>
                        <a:t>4</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900" b="0" i="0" u="none" strike="noStrike">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dirty="0">
                          <a:solidFill>
                            <a:srgbClr val="000000"/>
                          </a:solidFill>
                          <a:effectLst/>
                          <a:latin typeface="+mn-lt"/>
                        </a:rPr>
                        <a:t>140</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66456378"/>
                  </a:ext>
                </a:extLst>
              </a:tr>
              <a:tr h="190500">
                <a:tc>
                  <a:txBody>
                    <a:bodyPr/>
                    <a:lstStyle/>
                    <a:p>
                      <a:pPr algn="l" fontAlgn="b"/>
                      <a:r>
                        <a:rPr lang="en-US" sz="900" b="0" i="0" u="none" strike="noStrike" dirty="0">
                          <a:solidFill>
                            <a:srgbClr val="000000"/>
                          </a:solidFill>
                          <a:effectLst/>
                          <a:latin typeface="+mn-lt"/>
                        </a:rPr>
                        <a:t>Industrial Engineers</a:t>
                      </a:r>
                    </a:p>
                  </a:txBody>
                  <a:tcPr marL="171450" marR="9525" marT="9525" marB="0" anchor="b"/>
                </a:tc>
                <a:tc>
                  <a:txBody>
                    <a:bodyPr/>
                    <a:lstStyle/>
                    <a:p>
                      <a:pPr algn="ctr" fontAlgn="b"/>
                      <a:r>
                        <a:rPr lang="en-US" sz="900" b="0" i="0" u="none" strike="noStrike" dirty="0">
                          <a:solidFill>
                            <a:srgbClr val="000000"/>
                          </a:solidFill>
                          <a:effectLst/>
                          <a:latin typeface="+mn-lt"/>
                        </a:rPr>
                        <a:t>4</a:t>
                      </a:r>
                    </a:p>
                  </a:txBody>
                  <a:tcPr marL="9525" marR="9525" marT="9525" marB="0" anchor="b"/>
                </a:tc>
                <a:tc>
                  <a:txBody>
                    <a:bodyPr/>
                    <a:lstStyle/>
                    <a:p>
                      <a:pPr algn="ctr" fontAlgn="b"/>
                      <a:endParaRPr lang="en-US" sz="900" b="0" i="0" u="none" strike="noStrike" dirty="0">
                        <a:solidFill>
                          <a:srgbClr val="000000"/>
                        </a:solidFill>
                        <a:effectLst/>
                        <a:latin typeface="+mn-lt"/>
                      </a:endParaRPr>
                    </a:p>
                  </a:txBody>
                  <a:tcPr marL="9525" marR="9525" marT="9525" marB="0" anchor="b"/>
                </a:tc>
                <a:tc>
                  <a:txBody>
                    <a:bodyPr/>
                    <a:lstStyle/>
                    <a:p>
                      <a:pPr algn="ctr" fontAlgn="b"/>
                      <a:r>
                        <a:rPr lang="en-US" sz="900" b="0" i="0" u="none" strike="noStrike">
                          <a:solidFill>
                            <a:srgbClr val="000000"/>
                          </a:solidFill>
                          <a:effectLst/>
                          <a:latin typeface="+mn-lt"/>
                        </a:rPr>
                        <a:t>140</a:t>
                      </a:r>
                    </a:p>
                  </a:txBody>
                  <a:tcPr marL="9525" marR="9525" marT="9525" marB="0" anchor="b"/>
                </a:tc>
                <a:extLst>
                  <a:ext uri="{0D108BD9-81ED-4DB2-BD59-A6C34878D82A}">
                    <a16:rowId xmlns:a16="http://schemas.microsoft.com/office/drawing/2014/main" val="3823262001"/>
                  </a:ext>
                </a:extLst>
              </a:tr>
              <a:tr h="190500">
                <a:tc>
                  <a:txBody>
                    <a:bodyPr/>
                    <a:lstStyle/>
                    <a:p>
                      <a:pPr algn="l" fontAlgn="b"/>
                      <a:r>
                        <a:rPr lang="en-US" sz="900" b="0" i="0" u="none" strike="noStrike" dirty="0">
                          <a:solidFill>
                            <a:srgbClr val="000000"/>
                          </a:solidFill>
                          <a:effectLst/>
                          <a:latin typeface="+mn-lt"/>
                        </a:rPr>
                        <a:t>Mechanical Engineers</a:t>
                      </a:r>
                    </a:p>
                  </a:txBody>
                  <a:tcPr marL="171450" marR="9525" marT="9525" marB="0" anchor="b"/>
                </a:tc>
                <a:tc>
                  <a:txBody>
                    <a:bodyPr/>
                    <a:lstStyle/>
                    <a:p>
                      <a:pPr algn="ctr" fontAlgn="b"/>
                      <a:r>
                        <a:rPr lang="en-US" sz="900" b="0" i="0" u="none" strike="noStrike">
                          <a:solidFill>
                            <a:srgbClr val="000000"/>
                          </a:solidFill>
                          <a:effectLst/>
                          <a:latin typeface="+mn-lt"/>
                        </a:rPr>
                        <a:t>4</a:t>
                      </a:r>
                    </a:p>
                  </a:txBody>
                  <a:tcPr marL="9525" marR="9525" marT="9525" marB="0" anchor="b"/>
                </a:tc>
                <a:tc>
                  <a:txBody>
                    <a:bodyPr/>
                    <a:lstStyle/>
                    <a:p>
                      <a:pPr algn="ctr" fontAlgn="b"/>
                      <a:endParaRPr lang="en-US" sz="900" b="0" i="0" u="none" strike="noStrike" dirty="0">
                        <a:solidFill>
                          <a:srgbClr val="000000"/>
                        </a:solidFill>
                        <a:effectLst/>
                        <a:latin typeface="+mn-lt"/>
                      </a:endParaRPr>
                    </a:p>
                  </a:txBody>
                  <a:tcPr marL="9525" marR="9525" marT="9525" marB="0" anchor="b"/>
                </a:tc>
                <a:tc>
                  <a:txBody>
                    <a:bodyPr/>
                    <a:lstStyle/>
                    <a:p>
                      <a:pPr algn="ctr" fontAlgn="b"/>
                      <a:r>
                        <a:rPr lang="en-US" sz="900" b="0" i="0" u="none" strike="noStrike" dirty="0">
                          <a:solidFill>
                            <a:srgbClr val="000000"/>
                          </a:solidFill>
                          <a:effectLst/>
                          <a:latin typeface="+mn-lt"/>
                        </a:rPr>
                        <a:t>113</a:t>
                      </a:r>
                    </a:p>
                  </a:txBody>
                  <a:tcPr marL="9525" marR="9525" marT="9525" marB="0" anchor="b"/>
                </a:tc>
                <a:extLst>
                  <a:ext uri="{0D108BD9-81ED-4DB2-BD59-A6C34878D82A}">
                    <a16:rowId xmlns:a16="http://schemas.microsoft.com/office/drawing/2014/main" val="332276712"/>
                  </a:ext>
                </a:extLst>
              </a:tr>
              <a:tr h="190500">
                <a:tc>
                  <a:txBody>
                    <a:bodyPr/>
                    <a:lstStyle/>
                    <a:p>
                      <a:pPr algn="l" fontAlgn="b"/>
                      <a:endParaRPr lang="en-US" sz="900" b="1" i="0" u="none" strike="noStrike" dirty="0">
                        <a:solidFill>
                          <a:srgbClr val="000000"/>
                        </a:solidFill>
                        <a:effectLst/>
                        <a:latin typeface="+mn-lt"/>
                      </a:endParaRPr>
                    </a:p>
                  </a:txBody>
                  <a:tcPr marL="9525" marR="9525" marT="9525" marB="0" anchor="ctr"/>
                </a:tc>
                <a:tc>
                  <a:txBody>
                    <a:bodyPr/>
                    <a:lstStyle/>
                    <a:p>
                      <a:pPr algn="ctr" fontAlgn="ctr"/>
                      <a:endParaRPr lang="en-US" sz="900" b="1" i="0" u="none" strike="noStrike" dirty="0">
                        <a:solidFill>
                          <a:srgbClr val="000000"/>
                        </a:solidFill>
                        <a:effectLst/>
                        <a:latin typeface="+mn-lt"/>
                      </a:endParaRPr>
                    </a:p>
                  </a:txBody>
                  <a:tcPr marL="9525" marR="9525" marT="9525" marB="0" anchor="ctr"/>
                </a:tc>
                <a:tc>
                  <a:txBody>
                    <a:bodyPr/>
                    <a:lstStyle/>
                    <a:p>
                      <a:pPr algn="ctr" fontAlgn="b"/>
                      <a:endParaRPr lang="en-US" sz="900" b="1" i="0" u="none" strike="noStrike" dirty="0">
                        <a:solidFill>
                          <a:srgbClr val="000000"/>
                        </a:solidFill>
                        <a:effectLst/>
                        <a:latin typeface="+mn-lt"/>
                      </a:endParaRPr>
                    </a:p>
                  </a:txBody>
                  <a:tcPr marL="9525" marR="9525" marT="9525" marB="0" anchor="ctr"/>
                </a:tc>
                <a:tc>
                  <a:txBody>
                    <a:bodyPr/>
                    <a:lstStyle/>
                    <a:p>
                      <a:pPr algn="ctr" fontAlgn="b"/>
                      <a:endParaRPr lang="en-US" sz="9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03000570"/>
                  </a:ext>
                </a:extLst>
              </a:tr>
              <a:tr h="190500">
                <a:tc>
                  <a:txBody>
                    <a:bodyPr/>
                    <a:lstStyle/>
                    <a:p>
                      <a:pPr algn="l" fontAlgn="b"/>
                      <a:r>
                        <a:rPr lang="en-US" sz="1000" u="none" strike="noStrike" dirty="0">
                          <a:effectLst/>
                        </a:rPr>
                        <a:t>Social Workers</a:t>
                      </a:r>
                      <a:endParaRPr lang="en-US" sz="10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385788"/>
                  </a:ext>
                </a:extLst>
              </a:tr>
              <a:tr h="190500">
                <a:tc>
                  <a:txBody>
                    <a:bodyPr/>
                    <a:lstStyle/>
                    <a:p>
                      <a:pPr algn="l" fontAlgn="b"/>
                      <a:r>
                        <a:rPr lang="en-US" sz="900" b="1" i="1" u="none" strike="noStrike" dirty="0">
                          <a:effectLst/>
                        </a:rPr>
                        <a:t>SOCIAL WORKER, LICENSED</a:t>
                      </a:r>
                      <a:endParaRPr lang="en-US" sz="900" b="1" i="1" u="none" strike="noStrike" dirty="0">
                        <a:solidFill>
                          <a:srgbClr val="000000"/>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dirty="0" smtClean="0">
                          <a:effectLst/>
                        </a:rPr>
                        <a:t>3</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smtClean="0">
                          <a:solidFill>
                            <a:srgbClr val="000000"/>
                          </a:solidFill>
                          <a:effectLst/>
                          <a:latin typeface="+mn-lt"/>
                        </a:rPr>
                        <a:t>315</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smtClean="0">
                          <a:solidFill>
                            <a:srgbClr val="000000"/>
                          </a:solidFill>
                          <a:effectLst/>
                          <a:latin typeface="+mn-lt"/>
                        </a:rPr>
                        <a:t>470</a:t>
                      </a:r>
                      <a:endParaRPr lang="en-US" sz="900" b="1" i="1"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78665175"/>
                  </a:ext>
                </a:extLst>
              </a:tr>
              <a:tr h="190500">
                <a:tc>
                  <a:txBody>
                    <a:bodyPr/>
                    <a:lstStyle/>
                    <a:p>
                      <a:pPr algn="l" fontAlgn="b"/>
                      <a:r>
                        <a:rPr lang="en-US" sz="900" b="0" i="0" u="none" strike="noStrike" dirty="0">
                          <a:solidFill>
                            <a:srgbClr val="000000"/>
                          </a:solidFill>
                          <a:effectLst/>
                          <a:latin typeface="+mn-lt"/>
                        </a:rPr>
                        <a:t>Healthcare Social Workers</a:t>
                      </a:r>
                    </a:p>
                  </a:txBody>
                  <a:tcPr marL="171450"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a:solidFill>
                            <a:srgbClr val="000000"/>
                          </a:solidFill>
                          <a:effectLst/>
                          <a:latin typeface="+mn-lt"/>
                        </a:rPr>
                        <a:t>4</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900" b="0" i="0" u="none" strike="noStrike" dirty="0">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900" b="0" i="0" u="none" strike="noStrike" dirty="0">
                          <a:solidFill>
                            <a:srgbClr val="000000"/>
                          </a:solidFill>
                          <a:effectLst/>
                          <a:latin typeface="+mn-lt"/>
                        </a:rPr>
                        <a:t>315</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93350033"/>
                  </a:ext>
                </a:extLst>
              </a:tr>
              <a:tr h="190500">
                <a:tc>
                  <a:txBody>
                    <a:bodyPr/>
                    <a:lstStyle/>
                    <a:p>
                      <a:pPr algn="l" fontAlgn="b"/>
                      <a:r>
                        <a:rPr lang="en-US" sz="900" b="0" i="0" u="none" strike="noStrike" dirty="0">
                          <a:solidFill>
                            <a:srgbClr val="000000"/>
                          </a:solidFill>
                          <a:effectLst/>
                          <a:latin typeface="+mn-lt"/>
                        </a:rPr>
                        <a:t>Mental Health and Substance Abuse Social Workers</a:t>
                      </a:r>
                    </a:p>
                  </a:txBody>
                  <a:tcPr marL="171450" marR="9525" marT="9525" marB="0" anchor="b"/>
                </a:tc>
                <a:tc>
                  <a:txBody>
                    <a:bodyPr/>
                    <a:lstStyle/>
                    <a:p>
                      <a:pPr algn="ctr" fontAlgn="b"/>
                      <a:r>
                        <a:rPr lang="en-US" sz="900" b="0" i="0" u="none" strike="noStrike">
                          <a:solidFill>
                            <a:srgbClr val="000000"/>
                          </a:solidFill>
                          <a:effectLst/>
                          <a:latin typeface="+mn-lt"/>
                        </a:rPr>
                        <a:t>3</a:t>
                      </a:r>
                    </a:p>
                  </a:txBody>
                  <a:tcPr marL="9525" marR="9525" marT="9525" marB="0" anchor="b"/>
                </a:tc>
                <a:tc>
                  <a:txBody>
                    <a:bodyPr/>
                    <a:lstStyle/>
                    <a:p>
                      <a:pPr algn="ctr" fontAlgn="b"/>
                      <a:endParaRPr lang="en-US" sz="900" b="0" i="0" u="none" strike="noStrike" dirty="0">
                        <a:solidFill>
                          <a:srgbClr val="000000"/>
                        </a:solidFill>
                        <a:effectLst/>
                        <a:latin typeface="+mn-lt"/>
                      </a:endParaRPr>
                    </a:p>
                  </a:txBody>
                  <a:tcPr marL="9525" marR="9525" marT="9525" marB="0" anchor="b"/>
                </a:tc>
                <a:tc>
                  <a:txBody>
                    <a:bodyPr/>
                    <a:lstStyle/>
                    <a:p>
                      <a:pPr algn="ctr" fontAlgn="b"/>
                      <a:r>
                        <a:rPr lang="en-US" sz="900" b="0" i="0" u="none" strike="noStrike" dirty="0">
                          <a:solidFill>
                            <a:srgbClr val="000000"/>
                          </a:solidFill>
                          <a:effectLst/>
                          <a:latin typeface="+mn-lt"/>
                        </a:rPr>
                        <a:t>155</a:t>
                      </a:r>
                    </a:p>
                  </a:txBody>
                  <a:tcPr marL="9525" marR="9525" marT="9525" marB="0" anchor="b"/>
                </a:tc>
                <a:extLst>
                  <a:ext uri="{0D108BD9-81ED-4DB2-BD59-A6C34878D82A}">
                    <a16:rowId xmlns:a16="http://schemas.microsoft.com/office/drawing/2014/main" val="2681357728"/>
                  </a:ext>
                </a:extLst>
              </a:tr>
            </a:tbl>
          </a:graphicData>
        </a:graphic>
      </p:graphicFrame>
    </p:spTree>
    <p:extLst>
      <p:ext uri="{BB962C8B-B14F-4D97-AF65-F5344CB8AC3E}">
        <p14:creationId xmlns:p14="http://schemas.microsoft.com/office/powerpoint/2010/main" val="17877602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Glossary</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85</a:t>
            </a:fld>
            <a:endParaRPr lang="en-US"/>
          </a:p>
        </p:txBody>
      </p:sp>
    </p:spTree>
    <p:extLst>
      <p:ext uri="{BB962C8B-B14F-4D97-AF65-F5344CB8AC3E}">
        <p14:creationId xmlns:p14="http://schemas.microsoft.com/office/powerpoint/2010/main" val="27382306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86</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sp>
        <p:nvSpPr>
          <p:cNvPr id="11" name="Rectangle 10"/>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grpSp>
        <p:nvGrpSpPr>
          <p:cNvPr id="7" name="Group 6"/>
          <p:cNvGrpSpPr/>
          <p:nvPr/>
        </p:nvGrpSpPr>
        <p:grpSpPr>
          <a:xfrm>
            <a:off x="611029" y="1550991"/>
            <a:ext cx="10969944" cy="1191322"/>
            <a:chOff x="611029" y="1509969"/>
            <a:chExt cx="10969944" cy="1191322"/>
          </a:xfrm>
        </p:grpSpPr>
        <p:sp>
          <p:nvSpPr>
            <p:cNvPr id="9" name="Rectangle 8"/>
            <p:cNvSpPr/>
            <p:nvPr/>
          </p:nvSpPr>
          <p:spPr>
            <a:xfrm>
              <a:off x="611029" y="1509969"/>
              <a:ext cx="10969944" cy="461665"/>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The 2018 </a:t>
              </a:r>
              <a:r>
                <a:rPr lang="en-US" sz="1200" b="1" dirty="0">
                  <a:latin typeface="Helvetica" panose="020B0604020202020204" pitchFamily="34" charset="0"/>
                  <a:cs typeface="Helvetica" panose="020B0604020202020204" pitchFamily="34" charset="0"/>
                </a:rPr>
                <a:t>Standard Occupational Classification (SOC) </a:t>
              </a:r>
              <a:r>
                <a:rPr lang="en-US" sz="1200" dirty="0">
                  <a:latin typeface="Helvetica" panose="020B0604020202020204" pitchFamily="34" charset="0"/>
                  <a:cs typeface="Helvetica" panose="020B0604020202020204" pitchFamily="34" charset="0"/>
                </a:rPr>
                <a:t>system</a:t>
              </a:r>
              <a:r>
                <a:rPr lang="en-US" sz="1200" b="1" dirty="0">
                  <a:latin typeface="Helvetica" panose="020B0604020202020204" pitchFamily="34" charset="0"/>
                  <a:cs typeface="Helvetica" panose="020B0604020202020204" pitchFamily="34" charset="0"/>
                </a:rPr>
                <a:t> </a:t>
              </a:r>
              <a:r>
                <a:rPr lang="en-US" sz="1200" dirty="0">
                  <a:latin typeface="Helvetica" panose="020B0604020202020204" pitchFamily="34" charset="0"/>
                  <a:cs typeface="Helvetica" panose="020B0604020202020204" pitchFamily="34" charset="0"/>
                </a:rPr>
                <a:t>is used by federal </a:t>
              </a:r>
              <a:r>
                <a:rPr lang="en-US" sz="1200" dirty="0" smtClean="0">
                  <a:latin typeface="Helvetica" panose="020B0604020202020204" pitchFamily="34" charset="0"/>
                  <a:cs typeface="Helvetica" panose="020B0604020202020204" pitchFamily="34" charset="0"/>
                </a:rPr>
                <a:t>statistical agencies </a:t>
              </a:r>
              <a:r>
                <a:rPr lang="en-US" sz="1200" dirty="0">
                  <a:latin typeface="Helvetica" panose="020B0604020202020204" pitchFamily="34" charset="0"/>
                  <a:cs typeface="Helvetica" panose="020B0604020202020204" pitchFamily="34" charset="0"/>
                </a:rPr>
                <a:t>to classify workers and jobs into occupational categories for the purpose of </a:t>
              </a:r>
              <a:r>
                <a:rPr lang="en-US" sz="1200" dirty="0" smtClean="0">
                  <a:latin typeface="Helvetica" panose="020B0604020202020204" pitchFamily="34" charset="0"/>
                  <a:cs typeface="Helvetica" panose="020B0604020202020204" pitchFamily="34" charset="0"/>
                </a:rPr>
                <a:t>collecting, calculating</a:t>
              </a:r>
              <a:r>
                <a:rPr lang="en-US" sz="1200" dirty="0">
                  <a:latin typeface="Helvetica" panose="020B0604020202020204" pitchFamily="34" charset="0"/>
                  <a:cs typeface="Helvetica" panose="020B0604020202020204" pitchFamily="34" charset="0"/>
                </a:rPr>
                <a:t>, analyzing, or disseminating data. </a:t>
              </a:r>
            </a:p>
          </p:txBody>
        </p:sp>
        <p:sp>
          <p:nvSpPr>
            <p:cNvPr id="2" name="Rectangle 1"/>
            <p:cNvSpPr/>
            <p:nvPr/>
          </p:nvSpPr>
          <p:spPr>
            <a:xfrm>
              <a:off x="611029" y="2054960"/>
              <a:ext cx="10969944" cy="646331"/>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To facilitate classification and presentation of data, the SOC is organized into a tiered system with four </a:t>
              </a:r>
              <a:r>
                <a:rPr lang="en-US" sz="1200" dirty="0" smtClean="0">
                  <a:latin typeface="Helvetica" panose="020B0604020202020204" pitchFamily="34" charset="0"/>
                  <a:cs typeface="Helvetica" panose="020B0604020202020204" pitchFamily="34" charset="0"/>
                </a:rPr>
                <a:t>levels</a:t>
              </a:r>
              <a:r>
                <a:rPr lang="en-US" sz="1200" dirty="0">
                  <a:latin typeface="Helvetica" panose="020B0604020202020204" pitchFamily="34" charset="0"/>
                  <a:cs typeface="Helvetica" panose="020B0604020202020204" pitchFamily="34" charset="0"/>
                </a:rPr>
                <a:t>: major group, minor group, broad occupation, and detailed occupation. </a:t>
              </a:r>
              <a:r>
                <a:rPr lang="en-US" sz="1200" dirty="0" smtClean="0">
                  <a:latin typeface="Helvetica" panose="020B0604020202020204" pitchFamily="34" charset="0"/>
                  <a:cs typeface="Helvetica" panose="020B0604020202020204" pitchFamily="34" charset="0"/>
                </a:rPr>
                <a:t>The 23 major groups (below) are broken into minor groups, which, in turn, are divided into broad occupations. At the highest level of specification, there are 867 detailed occupations with unique SOC codes</a:t>
              </a:r>
              <a:r>
                <a:rPr lang="en-US" sz="1200" dirty="0">
                  <a:latin typeface="Helvetica" panose="020B0604020202020204" pitchFamily="34" charset="0"/>
                  <a:cs typeface="Helvetica" panose="020B0604020202020204" pitchFamily="34" charset="0"/>
                </a:rPr>
                <a:t>. </a:t>
              </a:r>
            </a:p>
          </p:txBody>
        </p:sp>
      </p:grpSp>
      <p:grpSp>
        <p:nvGrpSpPr>
          <p:cNvPr id="5" name="Group 4"/>
          <p:cNvGrpSpPr/>
          <p:nvPr/>
        </p:nvGrpSpPr>
        <p:grpSpPr>
          <a:xfrm>
            <a:off x="906305" y="3033921"/>
            <a:ext cx="10379392" cy="2462213"/>
            <a:chOff x="826056" y="3014871"/>
            <a:chExt cx="10379392" cy="2462213"/>
          </a:xfrm>
        </p:grpSpPr>
        <p:sp>
          <p:nvSpPr>
            <p:cNvPr id="24" name="Rectangle 23"/>
            <p:cNvSpPr/>
            <p:nvPr/>
          </p:nvSpPr>
          <p:spPr>
            <a:xfrm>
              <a:off x="826056" y="3014871"/>
              <a:ext cx="5189696" cy="246221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a:solidFill>
                    <a:prstClr val="black"/>
                  </a:solidFill>
                  <a:latin typeface="Helvetica" panose="020B0604020202020204" pitchFamily="34" charset="0"/>
                  <a:cs typeface="Helvetica" panose="020B0604020202020204" pitchFamily="34" charset="0"/>
                </a:rPr>
                <a:t>11-0000	 Management Occupations </a:t>
              </a:r>
            </a:p>
            <a:p>
              <a:pPr lvl="0"/>
              <a:r>
                <a:rPr lang="en-US" sz="1100" dirty="0">
                  <a:solidFill>
                    <a:prstClr val="black"/>
                  </a:solidFill>
                  <a:latin typeface="Helvetica" panose="020B0604020202020204" pitchFamily="34" charset="0"/>
                  <a:cs typeface="Helvetica" panose="020B0604020202020204" pitchFamily="34" charset="0"/>
                </a:rPr>
                <a:t>13-0000	 Business and Financial Operations Occupations </a:t>
              </a:r>
            </a:p>
            <a:p>
              <a:pPr lvl="0"/>
              <a:r>
                <a:rPr lang="en-US" sz="1100" dirty="0">
                  <a:solidFill>
                    <a:prstClr val="black"/>
                  </a:solidFill>
                  <a:latin typeface="Helvetica" panose="020B0604020202020204" pitchFamily="34" charset="0"/>
                  <a:cs typeface="Helvetica" panose="020B0604020202020204" pitchFamily="34" charset="0"/>
                </a:rPr>
                <a:t>15-0000	 Computer and Mathematical Occupations </a:t>
              </a:r>
            </a:p>
            <a:p>
              <a:pPr lvl="0"/>
              <a:r>
                <a:rPr lang="en-US" sz="1100" dirty="0">
                  <a:solidFill>
                    <a:prstClr val="black"/>
                  </a:solidFill>
                  <a:latin typeface="Helvetica" panose="020B0604020202020204" pitchFamily="34" charset="0"/>
                  <a:cs typeface="Helvetica" panose="020B0604020202020204" pitchFamily="34" charset="0"/>
                </a:rPr>
                <a:t>17-0000	 Architecture and Engineering Occupations </a:t>
              </a:r>
            </a:p>
            <a:p>
              <a:pPr lvl="0"/>
              <a:r>
                <a:rPr lang="en-US" sz="1100" dirty="0">
                  <a:solidFill>
                    <a:prstClr val="black"/>
                  </a:solidFill>
                  <a:latin typeface="Helvetica" panose="020B0604020202020204" pitchFamily="34" charset="0"/>
                  <a:cs typeface="Helvetica" panose="020B0604020202020204" pitchFamily="34" charset="0"/>
                </a:rPr>
                <a:t>19-0000	 Life, Physical, and Social Science Occupations </a:t>
              </a:r>
            </a:p>
            <a:p>
              <a:pPr lvl="0"/>
              <a:r>
                <a:rPr lang="en-US" sz="1100" dirty="0">
                  <a:solidFill>
                    <a:prstClr val="black"/>
                  </a:solidFill>
                  <a:latin typeface="Helvetica" panose="020B0604020202020204" pitchFamily="34" charset="0"/>
                  <a:cs typeface="Helvetica" panose="020B0604020202020204" pitchFamily="34" charset="0"/>
                </a:rPr>
                <a:t>21-0000	 Community and Social Service Occupations </a:t>
              </a:r>
            </a:p>
            <a:p>
              <a:pPr lvl="0"/>
              <a:r>
                <a:rPr lang="en-US" sz="1100" dirty="0">
                  <a:solidFill>
                    <a:prstClr val="black"/>
                  </a:solidFill>
                  <a:latin typeface="Helvetica" panose="020B0604020202020204" pitchFamily="34" charset="0"/>
                  <a:cs typeface="Helvetica" panose="020B0604020202020204" pitchFamily="34" charset="0"/>
                </a:rPr>
                <a:t>23-0000	 Legal Occupations </a:t>
              </a:r>
            </a:p>
            <a:p>
              <a:pPr lvl="0"/>
              <a:r>
                <a:rPr lang="en-US" sz="1100" dirty="0">
                  <a:solidFill>
                    <a:prstClr val="black"/>
                  </a:solidFill>
                  <a:latin typeface="Helvetica" panose="020B0604020202020204" pitchFamily="34" charset="0"/>
                  <a:cs typeface="Helvetica" panose="020B0604020202020204" pitchFamily="34" charset="0"/>
                </a:rPr>
                <a:t>25-0000	 Educational Instruction and Library Occupations </a:t>
              </a:r>
            </a:p>
            <a:p>
              <a:pPr lvl="0"/>
              <a:r>
                <a:rPr lang="en-US" sz="1100" dirty="0">
                  <a:solidFill>
                    <a:prstClr val="black"/>
                  </a:solidFill>
                  <a:latin typeface="Helvetica" panose="020B0604020202020204" pitchFamily="34" charset="0"/>
                  <a:cs typeface="Helvetica" panose="020B0604020202020204" pitchFamily="34" charset="0"/>
                </a:rPr>
                <a:t>27-0000	 Arts, Design, Entertainment, Sports, and Media Occupations </a:t>
              </a:r>
            </a:p>
            <a:p>
              <a:pPr lvl="0"/>
              <a:r>
                <a:rPr lang="en-US" sz="1100" dirty="0">
                  <a:solidFill>
                    <a:prstClr val="black"/>
                  </a:solidFill>
                  <a:latin typeface="Helvetica" panose="020B0604020202020204" pitchFamily="34" charset="0"/>
                  <a:cs typeface="Helvetica" panose="020B0604020202020204" pitchFamily="34" charset="0"/>
                </a:rPr>
                <a:t>29-0000	 Healthcare Practitioners and Technical Occupations </a:t>
              </a:r>
            </a:p>
            <a:p>
              <a:pPr lvl="0"/>
              <a:r>
                <a:rPr lang="en-US" sz="1100" dirty="0">
                  <a:solidFill>
                    <a:prstClr val="black"/>
                  </a:solidFill>
                  <a:latin typeface="Helvetica" panose="020B0604020202020204" pitchFamily="34" charset="0"/>
                  <a:cs typeface="Helvetica" panose="020B0604020202020204" pitchFamily="34" charset="0"/>
                </a:rPr>
                <a:t>31-0000	 Healthcare Support Occupations </a:t>
              </a:r>
            </a:p>
            <a:p>
              <a:pPr lvl="0"/>
              <a:r>
                <a:rPr lang="en-US" sz="1100" dirty="0">
                  <a:solidFill>
                    <a:prstClr val="black"/>
                  </a:solidFill>
                  <a:latin typeface="Helvetica" panose="020B0604020202020204" pitchFamily="34" charset="0"/>
                  <a:cs typeface="Helvetica" panose="020B0604020202020204" pitchFamily="34" charset="0"/>
                </a:rPr>
                <a:t>33-0000	 Protective Service </a:t>
              </a:r>
              <a:r>
                <a:rPr lang="en-US" sz="1100" dirty="0" smtClean="0">
                  <a:solidFill>
                    <a:prstClr val="black"/>
                  </a:solidFill>
                  <a:latin typeface="Helvetica" panose="020B0604020202020204" pitchFamily="34" charset="0"/>
                  <a:cs typeface="Helvetica" panose="020B0604020202020204" pitchFamily="34" charset="0"/>
                </a:rPr>
                <a:t>Occupations</a:t>
              </a:r>
              <a:endParaRPr lang="en-US" sz="1100" dirty="0">
                <a:solidFill>
                  <a:prstClr val="black"/>
                </a:solidFill>
                <a:latin typeface="Helvetica" panose="020B0604020202020204" pitchFamily="34" charset="0"/>
                <a:cs typeface="Helvetica" panose="020B0604020202020204" pitchFamily="34" charset="0"/>
              </a:endParaRPr>
            </a:p>
          </p:txBody>
        </p:sp>
        <p:sp>
          <p:nvSpPr>
            <p:cNvPr id="25" name="Rectangle 24"/>
            <p:cNvSpPr/>
            <p:nvPr/>
          </p:nvSpPr>
          <p:spPr>
            <a:xfrm>
              <a:off x="6015752" y="3014871"/>
              <a:ext cx="5189696" cy="229293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smtClean="0">
                  <a:solidFill>
                    <a:prstClr val="black"/>
                  </a:solidFill>
                  <a:latin typeface="Helvetica" panose="020B0604020202020204" pitchFamily="34" charset="0"/>
                  <a:cs typeface="Helvetica" panose="020B0604020202020204" pitchFamily="34" charset="0"/>
                </a:rPr>
                <a:t>35-0000</a:t>
              </a:r>
              <a:r>
                <a:rPr lang="en-US" sz="1100" dirty="0">
                  <a:solidFill>
                    <a:prstClr val="black"/>
                  </a:solidFill>
                  <a:latin typeface="Helvetica" panose="020B0604020202020204" pitchFamily="34" charset="0"/>
                  <a:cs typeface="Helvetica" panose="020B0604020202020204" pitchFamily="34" charset="0"/>
                </a:rPr>
                <a:t>	 Food Preparation and Serving Related Occupations </a:t>
              </a:r>
            </a:p>
            <a:p>
              <a:pPr lvl="0"/>
              <a:r>
                <a:rPr lang="en-US" sz="1100" dirty="0">
                  <a:solidFill>
                    <a:prstClr val="black"/>
                  </a:solidFill>
                  <a:latin typeface="Helvetica" panose="020B0604020202020204" pitchFamily="34" charset="0"/>
                  <a:cs typeface="Helvetica" panose="020B0604020202020204" pitchFamily="34" charset="0"/>
                </a:rPr>
                <a:t>37-0000	 Building and Grounds Cleaning and Maintenance Occupations </a:t>
              </a:r>
            </a:p>
            <a:p>
              <a:pPr lvl="0"/>
              <a:r>
                <a:rPr lang="en-US" sz="1100" dirty="0">
                  <a:solidFill>
                    <a:prstClr val="black"/>
                  </a:solidFill>
                  <a:latin typeface="Helvetica" panose="020B0604020202020204" pitchFamily="34" charset="0"/>
                  <a:cs typeface="Helvetica" panose="020B0604020202020204" pitchFamily="34" charset="0"/>
                </a:rPr>
                <a:t>39-0000	 Personal Care and Service Occupations </a:t>
              </a:r>
            </a:p>
            <a:p>
              <a:pPr lvl="0"/>
              <a:r>
                <a:rPr lang="en-US" sz="1100" dirty="0">
                  <a:solidFill>
                    <a:prstClr val="black"/>
                  </a:solidFill>
                  <a:latin typeface="Helvetica" panose="020B0604020202020204" pitchFamily="34" charset="0"/>
                  <a:cs typeface="Helvetica" panose="020B0604020202020204" pitchFamily="34" charset="0"/>
                </a:rPr>
                <a:t>41-0000	 Sales and Related Occupations </a:t>
              </a:r>
            </a:p>
            <a:p>
              <a:pPr lvl="0"/>
              <a:r>
                <a:rPr lang="en-US" sz="1100" dirty="0">
                  <a:solidFill>
                    <a:prstClr val="black"/>
                  </a:solidFill>
                  <a:latin typeface="Helvetica" panose="020B0604020202020204" pitchFamily="34" charset="0"/>
                  <a:cs typeface="Helvetica" panose="020B0604020202020204" pitchFamily="34" charset="0"/>
                </a:rPr>
                <a:t>43-0000	 Office and Administrative Support Occupations </a:t>
              </a:r>
            </a:p>
            <a:p>
              <a:pPr lvl="0"/>
              <a:r>
                <a:rPr lang="en-US" sz="1100" dirty="0">
                  <a:solidFill>
                    <a:prstClr val="black"/>
                  </a:solidFill>
                  <a:latin typeface="Helvetica" panose="020B0604020202020204" pitchFamily="34" charset="0"/>
                  <a:cs typeface="Helvetica" panose="020B0604020202020204" pitchFamily="34" charset="0"/>
                </a:rPr>
                <a:t>45-0000	 Farming, Fishing, and Forestry Occupations </a:t>
              </a:r>
            </a:p>
            <a:p>
              <a:pPr lvl="0"/>
              <a:r>
                <a:rPr lang="en-US" sz="1100" dirty="0">
                  <a:solidFill>
                    <a:prstClr val="black"/>
                  </a:solidFill>
                  <a:latin typeface="Helvetica" panose="020B0604020202020204" pitchFamily="34" charset="0"/>
                  <a:cs typeface="Helvetica" panose="020B0604020202020204" pitchFamily="34" charset="0"/>
                </a:rPr>
                <a:t>47-0000	 Construction and Extraction Occupations </a:t>
              </a:r>
            </a:p>
            <a:p>
              <a:pPr lvl="0"/>
              <a:r>
                <a:rPr lang="en-US" sz="1100" dirty="0">
                  <a:solidFill>
                    <a:prstClr val="black"/>
                  </a:solidFill>
                  <a:latin typeface="Helvetica" panose="020B0604020202020204" pitchFamily="34" charset="0"/>
                  <a:cs typeface="Helvetica" panose="020B0604020202020204" pitchFamily="34" charset="0"/>
                </a:rPr>
                <a:t>49-0000	 Installation, Maintenance, and Repair Occupations </a:t>
              </a:r>
            </a:p>
            <a:p>
              <a:pPr lvl="0"/>
              <a:r>
                <a:rPr lang="en-US" sz="1100" dirty="0">
                  <a:solidFill>
                    <a:prstClr val="black"/>
                  </a:solidFill>
                  <a:latin typeface="Helvetica" panose="020B0604020202020204" pitchFamily="34" charset="0"/>
                  <a:cs typeface="Helvetica" panose="020B0604020202020204" pitchFamily="34" charset="0"/>
                </a:rPr>
                <a:t>51-0000	 Production Occupations </a:t>
              </a:r>
            </a:p>
            <a:p>
              <a:pPr lvl="0"/>
              <a:r>
                <a:rPr lang="en-US" sz="1100" dirty="0">
                  <a:solidFill>
                    <a:prstClr val="black"/>
                  </a:solidFill>
                  <a:latin typeface="Helvetica" panose="020B0604020202020204" pitchFamily="34" charset="0"/>
                  <a:cs typeface="Helvetica" panose="020B0604020202020204" pitchFamily="34" charset="0"/>
                </a:rPr>
                <a:t>53-0000	 Transportation and Material Moving Occupations </a:t>
              </a:r>
            </a:p>
            <a:p>
              <a:pPr lvl="0"/>
              <a:r>
                <a:rPr lang="en-US" sz="1100" dirty="0">
                  <a:solidFill>
                    <a:prstClr val="black"/>
                  </a:solidFill>
                  <a:latin typeface="Helvetica" panose="020B0604020202020204" pitchFamily="34" charset="0"/>
                  <a:cs typeface="Helvetica" panose="020B0604020202020204" pitchFamily="34" charset="0"/>
                </a:rPr>
                <a:t>55-0000	 Military Specific Occupations </a:t>
              </a:r>
            </a:p>
          </p:txBody>
        </p:sp>
      </p:grpSp>
      <p:sp>
        <p:nvSpPr>
          <p:cNvPr id="14" name="Rectangle 1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38338089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87</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grpSp>
        <p:nvGrpSpPr>
          <p:cNvPr id="8" name="Group 7"/>
          <p:cNvGrpSpPr/>
          <p:nvPr/>
        </p:nvGrpSpPr>
        <p:grpSpPr>
          <a:xfrm>
            <a:off x="611029" y="1694637"/>
            <a:ext cx="11100979" cy="2833360"/>
            <a:chOff x="611029" y="1694637"/>
            <a:chExt cx="11100979" cy="2833360"/>
          </a:xfrm>
        </p:grpSpPr>
        <p:sp>
          <p:nvSpPr>
            <p:cNvPr id="14" name="Rectangle 13"/>
            <p:cNvSpPr/>
            <p:nvPr/>
          </p:nvSpPr>
          <p:spPr>
            <a:xfrm>
              <a:off x="611029" y="1694637"/>
              <a:ext cx="4508415" cy="276999"/>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Each item in the </a:t>
              </a:r>
              <a:r>
                <a:rPr lang="en-US" sz="1200" dirty="0" smtClean="0">
                  <a:latin typeface="Helvetica" panose="020B0604020202020204" pitchFamily="34" charset="0"/>
                  <a:cs typeface="Helvetica" panose="020B0604020202020204" pitchFamily="34" charset="0"/>
                </a:rPr>
                <a:t>2018 SOC </a:t>
              </a:r>
              <a:r>
                <a:rPr lang="en-US" sz="1200" dirty="0">
                  <a:latin typeface="Helvetica" panose="020B0604020202020204" pitchFamily="34" charset="0"/>
                  <a:cs typeface="Helvetica" panose="020B0604020202020204" pitchFamily="34" charset="0"/>
                </a:rPr>
                <a:t>is designated by a six-digit code. </a:t>
              </a:r>
            </a:p>
          </p:txBody>
        </p:sp>
        <p:grpSp>
          <p:nvGrpSpPr>
            <p:cNvPr id="7" name="Group 6"/>
            <p:cNvGrpSpPr/>
            <p:nvPr/>
          </p:nvGrpSpPr>
          <p:grpSpPr>
            <a:xfrm>
              <a:off x="6647027" y="2127340"/>
              <a:ext cx="5064981" cy="2400657"/>
              <a:chOff x="6647027" y="2127340"/>
              <a:chExt cx="5064981" cy="2400657"/>
            </a:xfrm>
          </p:grpSpPr>
          <p:grpSp>
            <p:nvGrpSpPr>
              <p:cNvPr id="40" name="Group 39"/>
              <p:cNvGrpSpPr/>
              <p:nvPr/>
            </p:nvGrpSpPr>
            <p:grpSpPr>
              <a:xfrm>
                <a:off x="6819619" y="2273751"/>
                <a:ext cx="4761354" cy="2144310"/>
                <a:chOff x="2079639" y="3288822"/>
                <a:chExt cx="4761354" cy="2144310"/>
              </a:xfrm>
            </p:grpSpPr>
            <p:sp>
              <p:nvSpPr>
                <p:cNvPr id="3" name="TextBox 2"/>
                <p:cNvSpPr txBox="1"/>
                <p:nvPr/>
              </p:nvSpPr>
              <p:spPr>
                <a:xfrm>
                  <a:off x="2194208" y="3288822"/>
                  <a:ext cx="2860078"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first two digits represent the major group</a:t>
                  </a:r>
                  <a:endParaRPr lang="en-US" sz="1050" dirty="0">
                    <a:latin typeface="Helvetica" panose="020B0604020202020204" pitchFamily="34" charset="0"/>
                    <a:cs typeface="Helvetica" panose="020B0604020202020204" pitchFamily="34" charset="0"/>
                  </a:endParaRPr>
                </a:p>
              </p:txBody>
            </p:sp>
            <p:sp>
              <p:nvSpPr>
                <p:cNvPr id="17" name="TextBox 16"/>
                <p:cNvSpPr txBox="1"/>
                <p:nvPr/>
              </p:nvSpPr>
              <p:spPr>
                <a:xfrm>
                  <a:off x="2899951" y="3566987"/>
                  <a:ext cx="2727029"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third digit represents the minor group</a:t>
                  </a:r>
                  <a:endParaRPr lang="en-US" sz="1050" dirty="0">
                    <a:latin typeface="Helvetica" panose="020B0604020202020204" pitchFamily="34" charset="0"/>
                    <a:cs typeface="Helvetica" panose="020B0604020202020204" pitchFamily="34" charset="0"/>
                  </a:endParaRPr>
                </a:p>
              </p:txBody>
            </p:sp>
            <p:sp>
              <p:nvSpPr>
                <p:cNvPr id="18" name="TextBox 17"/>
                <p:cNvSpPr txBox="1"/>
                <p:nvPr/>
              </p:nvSpPr>
              <p:spPr>
                <a:xfrm>
                  <a:off x="3267579" y="3847783"/>
                  <a:ext cx="3573414"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fourth and fifth digits represent the broad occupation</a:t>
                  </a:r>
                  <a:endParaRPr lang="en-US" sz="1050" dirty="0">
                    <a:latin typeface="Helvetica" panose="020B0604020202020204" pitchFamily="34" charset="0"/>
                    <a:cs typeface="Helvetica" panose="020B0604020202020204" pitchFamily="34" charset="0"/>
                  </a:endParaRPr>
                </a:p>
              </p:txBody>
            </p:sp>
            <p:sp>
              <p:nvSpPr>
                <p:cNvPr id="19" name="TextBox 18"/>
                <p:cNvSpPr txBox="1"/>
                <p:nvPr/>
              </p:nvSpPr>
              <p:spPr>
                <a:xfrm>
                  <a:off x="3561988" y="4128579"/>
                  <a:ext cx="3118161"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sixth digit represents the detailed occupation</a:t>
                  </a:r>
                  <a:endParaRPr lang="en-US" sz="1050" dirty="0">
                    <a:latin typeface="Helvetica" panose="020B0604020202020204" pitchFamily="34" charset="0"/>
                    <a:cs typeface="Helvetica" panose="020B0604020202020204" pitchFamily="34" charset="0"/>
                  </a:endParaRPr>
                </a:p>
              </p:txBody>
            </p:sp>
            <p:grpSp>
              <p:nvGrpSpPr>
                <p:cNvPr id="39" name="Group 38"/>
                <p:cNvGrpSpPr/>
                <p:nvPr/>
              </p:nvGrpSpPr>
              <p:grpSpPr>
                <a:xfrm>
                  <a:off x="2079639" y="3522248"/>
                  <a:ext cx="1784463" cy="1910884"/>
                  <a:chOff x="2079639" y="3522248"/>
                  <a:chExt cx="1784463" cy="1910884"/>
                </a:xfrm>
              </p:grpSpPr>
              <p:sp>
                <p:nvSpPr>
                  <p:cNvPr id="20" name="TextBox 19"/>
                  <p:cNvSpPr txBox="1"/>
                  <p:nvPr/>
                </p:nvSpPr>
                <p:spPr>
                  <a:xfrm>
                    <a:off x="2079639" y="5156133"/>
                    <a:ext cx="1784463" cy="276999"/>
                  </a:xfrm>
                  <a:prstGeom prst="rect">
                    <a:avLst/>
                  </a:prstGeom>
                  <a:noFill/>
                </p:spPr>
                <p:txBody>
                  <a:bodyPr wrap="none" rtlCol="0">
                    <a:spAutoFit/>
                  </a:bodyPr>
                  <a:lstStyle/>
                  <a:p>
                    <a:r>
                      <a:rPr lang="en-US" sz="1200" b="1" dirty="0" smtClean="0">
                        <a:latin typeface="Helvetica" panose="020B0604020202020204" pitchFamily="34" charset="0"/>
                        <a:cs typeface="Helvetica" panose="020B0604020202020204" pitchFamily="34" charset="0"/>
                      </a:rPr>
                      <a:t> 19      -       3      02    2</a:t>
                    </a:r>
                    <a:endParaRPr lang="en-US" sz="1200" b="1" dirty="0">
                      <a:latin typeface="Helvetica" panose="020B0604020202020204" pitchFamily="34" charset="0"/>
                      <a:cs typeface="Helvetica" panose="020B0604020202020204" pitchFamily="34" charset="0"/>
                    </a:endParaRPr>
                  </a:p>
                </p:txBody>
              </p:sp>
              <p:grpSp>
                <p:nvGrpSpPr>
                  <p:cNvPr id="38" name="Group 37"/>
                  <p:cNvGrpSpPr/>
                  <p:nvPr/>
                </p:nvGrpSpPr>
                <p:grpSpPr>
                  <a:xfrm>
                    <a:off x="2300236" y="3522248"/>
                    <a:ext cx="1406205" cy="1633885"/>
                    <a:chOff x="2300236" y="3522248"/>
                    <a:chExt cx="1406205" cy="1678390"/>
                  </a:xfrm>
                </p:grpSpPr>
                <p:cxnSp>
                  <p:nvCxnSpPr>
                    <p:cNvPr id="6" name="Straight Arrow Connector 5"/>
                    <p:cNvCxnSpPr/>
                    <p:nvPr/>
                  </p:nvCxnSpPr>
                  <p:spPr>
                    <a:xfrm flipH="1">
                      <a:off x="2300236" y="3522248"/>
                      <a:ext cx="8973" cy="1678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3033515" y="3829038"/>
                      <a:ext cx="0" cy="1371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3401143" y="4103995"/>
                      <a:ext cx="0" cy="1096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3706441" y="4405927"/>
                      <a:ext cx="0" cy="794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sp>
            <p:nvSpPr>
              <p:cNvPr id="42" name="Rectangle 41"/>
              <p:cNvSpPr/>
              <p:nvPr/>
            </p:nvSpPr>
            <p:spPr>
              <a:xfrm>
                <a:off x="6647027" y="2127340"/>
                <a:ext cx="5064981" cy="24006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6" name="Rectangle 45"/>
            <p:cNvSpPr/>
            <p:nvPr/>
          </p:nvSpPr>
          <p:spPr>
            <a:xfrm>
              <a:off x="616278" y="2123790"/>
              <a:ext cx="5810806" cy="2400657"/>
            </a:xfrm>
            <a:prstGeom prst="rect">
              <a:avLst/>
            </a:prstGeom>
          </p:spPr>
          <p:txBody>
            <a:bodyPr wrap="square">
              <a:spAutoFit/>
            </a:bodyPr>
            <a:lstStyle/>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Major </a:t>
              </a:r>
              <a:r>
                <a:rPr lang="en-US" sz="1200" dirty="0">
                  <a:latin typeface="Helvetica" panose="020B0604020202020204" pitchFamily="34" charset="0"/>
                  <a:cs typeface="Helvetica" panose="020B0604020202020204" pitchFamily="34" charset="0"/>
                </a:rPr>
                <a:t>group codes end with 0000 (e.g., 29-0000 Healthcare Practitioners and </a:t>
              </a:r>
              <a:r>
                <a:rPr lang="en-US" sz="1200" dirty="0" smtClean="0">
                  <a:latin typeface="Helvetica" panose="020B0604020202020204" pitchFamily="34" charset="0"/>
                  <a:cs typeface="Helvetica" panose="020B0604020202020204" pitchFamily="34" charset="0"/>
                </a:rPr>
                <a:t>Technical Occupations).</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Minor </a:t>
              </a:r>
              <a:r>
                <a:rPr lang="en-US" sz="1200" dirty="0">
                  <a:latin typeface="Helvetica" panose="020B0604020202020204" pitchFamily="34" charset="0"/>
                  <a:cs typeface="Helvetica" panose="020B0604020202020204" pitchFamily="34" charset="0"/>
                </a:rPr>
                <a:t>groups generally end with 000 (e.g., 29-1000 Health Diagnosing or </a:t>
              </a:r>
              <a:r>
                <a:rPr lang="en-US" sz="1200" dirty="0" smtClean="0">
                  <a:latin typeface="Helvetica" panose="020B0604020202020204" pitchFamily="34" charset="0"/>
                  <a:cs typeface="Helvetica" panose="020B0604020202020204" pitchFamily="34" charset="0"/>
                </a:rPr>
                <a:t>Treating Practitioners</a:t>
              </a:r>
              <a:r>
                <a:rPr lang="en-US" sz="1200" dirty="0">
                  <a:latin typeface="Helvetica" panose="020B0604020202020204" pitchFamily="34" charset="0"/>
                  <a:cs typeface="Helvetica" panose="020B0604020202020204" pitchFamily="34" charset="0"/>
                </a:rPr>
                <a:t>)—the exceptions are minor groups 15-1200 Computer Occupations, </a:t>
              </a:r>
              <a:r>
                <a:rPr lang="en-US" sz="1200" dirty="0" smtClean="0">
                  <a:latin typeface="Helvetica" panose="020B0604020202020204" pitchFamily="34" charset="0"/>
                  <a:cs typeface="Helvetica" panose="020B0604020202020204" pitchFamily="34" charset="0"/>
                </a:rPr>
                <a:t>31-1100 </a:t>
              </a:r>
              <a:r>
                <a:rPr lang="en-US" sz="1200" dirty="0">
                  <a:latin typeface="Helvetica" panose="020B0604020202020204" pitchFamily="34" charset="0"/>
                  <a:cs typeface="Helvetica" panose="020B0604020202020204" pitchFamily="34" charset="0"/>
                </a:rPr>
                <a:t>Home Health and Personal Care Aides; and Nursing Assistants, Orderlies, </a:t>
              </a:r>
              <a:r>
                <a:rPr lang="en-US" sz="1200" dirty="0" smtClean="0">
                  <a:latin typeface="Helvetica" panose="020B0604020202020204" pitchFamily="34" charset="0"/>
                  <a:cs typeface="Helvetica" panose="020B0604020202020204" pitchFamily="34" charset="0"/>
                </a:rPr>
                <a:t>and Psychiatric </a:t>
              </a:r>
              <a:r>
                <a:rPr lang="en-US" sz="1200" dirty="0">
                  <a:latin typeface="Helvetica" panose="020B0604020202020204" pitchFamily="34" charset="0"/>
                  <a:cs typeface="Helvetica" panose="020B0604020202020204" pitchFamily="34" charset="0"/>
                </a:rPr>
                <a:t>Aides, and 51-5100 Printing Workers, which end with 00</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Broad </a:t>
              </a:r>
              <a:r>
                <a:rPr lang="en-US" sz="1200" dirty="0">
                  <a:latin typeface="Helvetica" panose="020B0604020202020204" pitchFamily="34" charset="0"/>
                  <a:cs typeface="Helvetica" panose="020B0604020202020204" pitchFamily="34" charset="0"/>
                </a:rPr>
                <a:t>occupations end with 0 (e.g., 29-1020 Dentists</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Detailed </a:t>
              </a:r>
              <a:r>
                <a:rPr lang="en-US" sz="1200" dirty="0">
                  <a:latin typeface="Helvetica" panose="020B0604020202020204" pitchFamily="34" charset="0"/>
                  <a:cs typeface="Helvetica" panose="020B0604020202020204" pitchFamily="34" charset="0"/>
                </a:rPr>
                <a:t>occupations end with a number other than 0 (e.g., 29-1022 Oral </a:t>
              </a:r>
              <a:r>
                <a:rPr lang="en-US" sz="1200" dirty="0" smtClean="0">
                  <a:latin typeface="Helvetica" panose="020B0604020202020204" pitchFamily="34" charset="0"/>
                  <a:cs typeface="Helvetica" panose="020B0604020202020204" pitchFamily="34" charset="0"/>
                </a:rPr>
                <a:t>and Maxillofacial </a:t>
              </a:r>
              <a:r>
                <a:rPr lang="en-US" sz="1200" dirty="0">
                  <a:latin typeface="Helvetica" panose="020B0604020202020204" pitchFamily="34" charset="0"/>
                  <a:cs typeface="Helvetica" panose="020B0604020202020204" pitchFamily="34" charset="0"/>
                </a:rPr>
                <a:t>Surgeons).</a:t>
              </a:r>
            </a:p>
          </p:txBody>
        </p:sp>
      </p:grpSp>
      <p:sp>
        <p:nvSpPr>
          <p:cNvPr id="25" name="Rectangle 24"/>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17318965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88</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North American Industry Classification System (NAICS)</a:t>
            </a:r>
            <a:endParaRPr lang="en-US" sz="3200" dirty="0">
              <a:latin typeface="Helvetica" panose="020B0604020202020204" pitchFamily="34" charset="0"/>
              <a:cs typeface="Helvetica" panose="020B0604020202020204" pitchFamily="34" charset="0"/>
            </a:endParaRPr>
          </a:p>
        </p:txBody>
      </p:sp>
      <p:sp>
        <p:nvSpPr>
          <p:cNvPr id="6" name="Rectangle 5"/>
          <p:cNvSpPr/>
          <p:nvPr/>
        </p:nvSpPr>
        <p:spPr>
          <a:xfrm>
            <a:off x="611029" y="1550991"/>
            <a:ext cx="10969944" cy="1754326"/>
          </a:xfrm>
          <a:prstGeom prst="rect">
            <a:avLst/>
          </a:prstGeom>
        </p:spPr>
        <p:txBody>
          <a:bodyPr wrap="square">
            <a:spAutoFit/>
          </a:bodyPr>
          <a:lstStyle/>
          <a:p>
            <a:r>
              <a:rPr lang="en-US" sz="1200" dirty="0" smtClean="0">
                <a:latin typeface="Helvetica" panose="020B0604020202020204" pitchFamily="34" charset="0"/>
                <a:cs typeface="Helvetica" panose="020B0604020202020204" pitchFamily="34" charset="0"/>
              </a:rPr>
              <a:t>The 2017 </a:t>
            </a:r>
            <a:r>
              <a:rPr lang="en-US" sz="1200" b="1" dirty="0" smtClean="0">
                <a:latin typeface="Helvetica" panose="020B0604020202020204" pitchFamily="34" charset="0"/>
                <a:cs typeface="Helvetica" panose="020B0604020202020204" pitchFamily="34" charset="0"/>
              </a:rPr>
              <a:t>North </a:t>
            </a:r>
            <a:r>
              <a:rPr lang="en-US" sz="1200" b="1" dirty="0">
                <a:latin typeface="Helvetica" panose="020B0604020202020204" pitchFamily="34" charset="0"/>
                <a:cs typeface="Helvetica" panose="020B0604020202020204" pitchFamily="34" charset="0"/>
              </a:rPr>
              <a:t>American Industry Classification System (</a:t>
            </a:r>
            <a:r>
              <a:rPr lang="en-US" sz="1200" b="1" dirty="0" smtClean="0">
                <a:latin typeface="Helvetica" panose="020B0604020202020204" pitchFamily="34" charset="0"/>
                <a:cs typeface="Helvetica" panose="020B0604020202020204" pitchFamily="34" charset="0"/>
              </a:rPr>
              <a:t>NAICS) </a:t>
            </a:r>
            <a:r>
              <a:rPr lang="en-US" sz="1200" dirty="0">
                <a:latin typeface="Helvetica" panose="020B0604020202020204" pitchFamily="34" charset="0"/>
                <a:cs typeface="Helvetica" panose="020B0604020202020204" pitchFamily="34" charset="0"/>
              </a:rPr>
              <a:t>is an industry classification system that groups establishments into industries based </a:t>
            </a:r>
            <a:r>
              <a:rPr lang="en-US" sz="1200" dirty="0" smtClean="0">
                <a:latin typeface="Helvetica" panose="020B0604020202020204" pitchFamily="34" charset="0"/>
                <a:cs typeface="Helvetica" panose="020B0604020202020204" pitchFamily="34" charset="0"/>
              </a:rPr>
              <a:t>on the </a:t>
            </a:r>
            <a:r>
              <a:rPr lang="en-US" sz="1200" dirty="0">
                <a:latin typeface="Helvetica" panose="020B0604020202020204" pitchFamily="34" charset="0"/>
                <a:cs typeface="Helvetica" panose="020B0604020202020204" pitchFamily="34" charset="0"/>
              </a:rPr>
              <a:t>similarity of their production processes. It is a comprehensive system covering all </a:t>
            </a:r>
            <a:r>
              <a:rPr lang="en-US" sz="1200" dirty="0" smtClean="0">
                <a:latin typeface="Helvetica" panose="020B0604020202020204" pitchFamily="34" charset="0"/>
                <a:cs typeface="Helvetica" panose="020B0604020202020204" pitchFamily="34" charset="0"/>
              </a:rPr>
              <a:t>economic activities. There </a:t>
            </a:r>
            <a:r>
              <a:rPr lang="en-US" sz="1200" dirty="0">
                <a:latin typeface="Helvetica" panose="020B0604020202020204" pitchFamily="34" charset="0"/>
                <a:cs typeface="Helvetica" panose="020B0604020202020204" pitchFamily="34" charset="0"/>
              </a:rPr>
              <a:t>are 20 sectors and 1,057 industries in 2017 NAICS United States.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a:latin typeface="Helvetica" panose="020B0604020202020204" pitchFamily="34" charset="0"/>
                <a:cs typeface="Helvetica" panose="020B0604020202020204" pitchFamily="34" charset="0"/>
              </a:rPr>
              <a:t>NAICS uses a six-digit coding system to identify particular industries and their placement in this hierarchical structure of the classification system. The first two digits of the code designate the sector, the third digit designates the subsector, the fourth digit designates the industry group, the fifth digit designates the NAICS industry, and the sixth digit designates the national industry.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smtClean="0">
                <a:latin typeface="Helvetica" panose="020B0604020202020204" pitchFamily="34" charset="0"/>
                <a:cs typeface="Helvetica" panose="020B0604020202020204" pitchFamily="34" charset="0"/>
              </a:rPr>
              <a:t>The NAICS sectors and their two-digit codes are:</a:t>
            </a:r>
            <a:endParaRPr lang="en-US" sz="1200" dirty="0">
              <a:latin typeface="Helvetica" panose="020B0604020202020204" pitchFamily="34" charset="0"/>
              <a:cs typeface="Helvetica" panose="020B0604020202020204" pitchFamily="34" charset="0"/>
            </a:endParaRPr>
          </a:p>
        </p:txBody>
      </p:sp>
      <p:grpSp>
        <p:nvGrpSpPr>
          <p:cNvPr id="7" name="Group 6"/>
          <p:cNvGrpSpPr/>
          <p:nvPr/>
        </p:nvGrpSpPr>
        <p:grpSpPr>
          <a:xfrm>
            <a:off x="1130967" y="3492005"/>
            <a:ext cx="10488817" cy="2123658"/>
            <a:chOff x="727335" y="1740130"/>
            <a:chExt cx="11008756" cy="2123658"/>
          </a:xfrm>
        </p:grpSpPr>
        <p:sp>
          <p:nvSpPr>
            <p:cNvPr id="8" name="Rectangle 7"/>
            <p:cNvSpPr/>
            <p:nvPr/>
          </p:nvSpPr>
          <p:spPr>
            <a:xfrm>
              <a:off x="727335" y="1740130"/>
              <a:ext cx="536866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11	 </a:t>
              </a:r>
              <a:r>
                <a:rPr lang="en-US" sz="1100" dirty="0">
                  <a:latin typeface="Helvetica" panose="020B0604020202020204" pitchFamily="34" charset="0"/>
                  <a:cs typeface="Helvetica" panose="020B0604020202020204" pitchFamily="34" charset="0"/>
                </a:rPr>
                <a:t>Agriculture, Forestry, Fishing and </a:t>
              </a:r>
              <a:r>
                <a:rPr lang="en-US" sz="1100" dirty="0" smtClean="0">
                  <a:latin typeface="Helvetica" panose="020B0604020202020204" pitchFamily="34" charset="0"/>
                  <a:cs typeface="Helvetica" panose="020B0604020202020204" pitchFamily="34" charset="0"/>
                </a:rPr>
                <a:t>Hunting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21	 </a:t>
              </a:r>
              <a:r>
                <a:rPr lang="en-US" sz="1100" dirty="0">
                  <a:latin typeface="Helvetica" panose="020B0604020202020204" pitchFamily="34" charset="0"/>
                  <a:cs typeface="Helvetica" panose="020B0604020202020204" pitchFamily="34" charset="0"/>
                </a:rPr>
                <a:t>Mining, Quarrying, and Oil and Gas </a:t>
              </a:r>
              <a:r>
                <a:rPr lang="en-US" sz="1100" dirty="0" smtClean="0">
                  <a:latin typeface="Helvetica" panose="020B0604020202020204" pitchFamily="34" charset="0"/>
                  <a:cs typeface="Helvetica" panose="020B0604020202020204" pitchFamily="34" charset="0"/>
                </a:rPr>
                <a:t>Extraction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22	 Utilities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23	 Construction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31-33	 Manufacturing</a:t>
              </a:r>
            </a:p>
            <a:p>
              <a:r>
                <a:rPr lang="en-US" sz="1100" dirty="0" smtClean="0">
                  <a:latin typeface="Helvetica" panose="020B0604020202020204" pitchFamily="34" charset="0"/>
                  <a:cs typeface="Helvetica" panose="020B0604020202020204" pitchFamily="34" charset="0"/>
                </a:rPr>
                <a:t>42	 </a:t>
              </a:r>
              <a:r>
                <a:rPr lang="en-US" sz="1100" dirty="0">
                  <a:latin typeface="Helvetica" panose="020B0604020202020204" pitchFamily="34" charset="0"/>
                  <a:cs typeface="Helvetica" panose="020B0604020202020204" pitchFamily="34" charset="0"/>
                </a:rPr>
                <a:t>Wholesale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44-45	 </a:t>
              </a:r>
              <a:r>
                <a:rPr lang="en-US" sz="1100" dirty="0">
                  <a:latin typeface="Helvetica" panose="020B0604020202020204" pitchFamily="34" charset="0"/>
                  <a:cs typeface="Helvetica" panose="020B0604020202020204" pitchFamily="34" charset="0"/>
                </a:rPr>
                <a:t>Retail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48-49	 </a:t>
              </a:r>
              <a:r>
                <a:rPr lang="en-US" sz="1100" dirty="0">
                  <a:latin typeface="Helvetica" panose="020B0604020202020204" pitchFamily="34" charset="0"/>
                  <a:cs typeface="Helvetica" panose="020B0604020202020204" pitchFamily="34" charset="0"/>
                </a:rPr>
                <a:t>Transportation and </a:t>
              </a:r>
              <a:r>
                <a:rPr lang="en-US" sz="1100" dirty="0" smtClean="0">
                  <a:latin typeface="Helvetica" panose="020B0604020202020204" pitchFamily="34" charset="0"/>
                  <a:cs typeface="Helvetica" panose="020B0604020202020204" pitchFamily="34" charset="0"/>
                </a:rPr>
                <a:t>Warehousing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51	 Information</a:t>
              </a:r>
            </a:p>
            <a:p>
              <a:r>
                <a:rPr lang="en-US" sz="1100" dirty="0" smtClean="0">
                  <a:latin typeface="Helvetica" panose="020B0604020202020204" pitchFamily="34" charset="0"/>
                  <a:cs typeface="Helvetica" panose="020B0604020202020204" pitchFamily="34" charset="0"/>
                </a:rPr>
                <a:t>52	 </a:t>
              </a:r>
              <a:r>
                <a:rPr lang="en-US" sz="1100" dirty="0">
                  <a:latin typeface="Helvetica" panose="020B0604020202020204" pitchFamily="34" charset="0"/>
                  <a:cs typeface="Helvetica" panose="020B0604020202020204" pitchFamily="34" charset="0"/>
                </a:rPr>
                <a:t>Finance and </a:t>
              </a:r>
              <a:r>
                <a:rPr lang="en-US" sz="1100" dirty="0" smtClean="0">
                  <a:latin typeface="Helvetica" panose="020B0604020202020204" pitchFamily="34" charset="0"/>
                  <a:cs typeface="Helvetica" panose="020B0604020202020204" pitchFamily="34" charset="0"/>
                </a:rPr>
                <a:t>Insurance</a:t>
              </a:r>
              <a:endParaRPr lang="en-US" sz="1100" dirty="0">
                <a:latin typeface="Helvetica" panose="020B0604020202020204" pitchFamily="34" charset="0"/>
                <a:cs typeface="Helvetica" panose="020B0604020202020204" pitchFamily="34" charset="0"/>
              </a:endParaRPr>
            </a:p>
          </p:txBody>
        </p:sp>
        <p:sp>
          <p:nvSpPr>
            <p:cNvPr id="9" name="Rectangle 8"/>
            <p:cNvSpPr/>
            <p:nvPr/>
          </p:nvSpPr>
          <p:spPr>
            <a:xfrm>
              <a:off x="5220415" y="1740130"/>
              <a:ext cx="651567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53	 </a:t>
              </a:r>
              <a:r>
                <a:rPr lang="en-US" sz="1100" dirty="0">
                  <a:latin typeface="Helvetica" panose="020B0604020202020204" pitchFamily="34" charset="0"/>
                  <a:cs typeface="Helvetica" panose="020B0604020202020204" pitchFamily="34" charset="0"/>
                </a:rPr>
                <a:t>Real Estate and Rental and </a:t>
              </a:r>
              <a:r>
                <a:rPr lang="en-US" sz="1100" dirty="0" smtClean="0">
                  <a:latin typeface="Helvetica" panose="020B0604020202020204" pitchFamily="34" charset="0"/>
                  <a:cs typeface="Helvetica" panose="020B0604020202020204" pitchFamily="34" charset="0"/>
                </a:rPr>
                <a:t>Leasing</a:t>
              </a:r>
            </a:p>
            <a:p>
              <a:r>
                <a:rPr lang="en-US" sz="1100" dirty="0" smtClean="0">
                  <a:latin typeface="Helvetica" panose="020B0604020202020204" pitchFamily="34" charset="0"/>
                  <a:cs typeface="Helvetica" panose="020B0604020202020204" pitchFamily="34" charset="0"/>
                </a:rPr>
                <a:t>54	 </a:t>
              </a:r>
              <a:r>
                <a:rPr lang="en-US" sz="1100" dirty="0">
                  <a:latin typeface="Helvetica" panose="020B0604020202020204" pitchFamily="34" charset="0"/>
                  <a:cs typeface="Helvetica" panose="020B0604020202020204" pitchFamily="34" charset="0"/>
                </a:rPr>
                <a:t>Professional, Scientific, and Technical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55	 </a:t>
              </a:r>
              <a:r>
                <a:rPr lang="en-US" sz="1100" dirty="0">
                  <a:latin typeface="Helvetica" panose="020B0604020202020204" pitchFamily="34" charset="0"/>
                  <a:cs typeface="Helvetica" panose="020B0604020202020204" pitchFamily="34" charset="0"/>
                </a:rPr>
                <a:t>Management of Companies and </a:t>
              </a:r>
              <a:r>
                <a:rPr lang="en-US" sz="1100" dirty="0" smtClean="0">
                  <a:latin typeface="Helvetica" panose="020B0604020202020204" pitchFamily="34" charset="0"/>
                  <a:cs typeface="Helvetica" panose="020B0604020202020204" pitchFamily="34" charset="0"/>
                </a:rPr>
                <a:t>Enterprises</a:t>
              </a:r>
            </a:p>
            <a:p>
              <a:r>
                <a:rPr lang="en-US" sz="1100" dirty="0" smtClean="0">
                  <a:latin typeface="Helvetica" panose="020B0604020202020204" pitchFamily="34" charset="0"/>
                  <a:cs typeface="Helvetica" panose="020B0604020202020204" pitchFamily="34" charset="0"/>
                </a:rPr>
                <a:t>56	 </a:t>
              </a:r>
              <a:r>
                <a:rPr lang="en-US" sz="1100" dirty="0">
                  <a:latin typeface="Helvetica" panose="020B0604020202020204" pitchFamily="34" charset="0"/>
                  <a:cs typeface="Helvetica" panose="020B0604020202020204" pitchFamily="34" charset="0"/>
                </a:rPr>
                <a:t>Administrative and Support and Waste Management and Remediation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61	 </a:t>
              </a:r>
              <a:r>
                <a:rPr lang="en-US" sz="1100" dirty="0">
                  <a:latin typeface="Helvetica" panose="020B0604020202020204" pitchFamily="34" charset="0"/>
                  <a:cs typeface="Helvetica" panose="020B0604020202020204" pitchFamily="34" charset="0"/>
                </a:rPr>
                <a:t>Educational </a:t>
              </a:r>
              <a:r>
                <a:rPr lang="en-US" sz="1100" dirty="0" smtClean="0">
                  <a:latin typeface="Helvetica" panose="020B0604020202020204" pitchFamily="34" charset="0"/>
                  <a:cs typeface="Helvetica" panose="020B0604020202020204" pitchFamily="34" charset="0"/>
                </a:rPr>
                <a:t>Services</a:t>
              </a:r>
            </a:p>
            <a:p>
              <a:r>
                <a:rPr lang="en-US" sz="1100" dirty="0" smtClean="0">
                  <a:latin typeface="Helvetica" panose="020B0604020202020204" pitchFamily="34" charset="0"/>
                  <a:cs typeface="Helvetica" panose="020B0604020202020204" pitchFamily="34" charset="0"/>
                </a:rPr>
                <a:t>62	 </a:t>
              </a:r>
              <a:r>
                <a:rPr lang="en-US" sz="1100" dirty="0">
                  <a:latin typeface="Helvetica" panose="020B0604020202020204" pitchFamily="34" charset="0"/>
                  <a:cs typeface="Helvetica" panose="020B0604020202020204" pitchFamily="34" charset="0"/>
                </a:rPr>
                <a:t>Health Care and Social </a:t>
              </a:r>
              <a:r>
                <a:rPr lang="en-US" sz="1100" dirty="0" smtClean="0">
                  <a:latin typeface="Helvetica" panose="020B0604020202020204" pitchFamily="34" charset="0"/>
                  <a:cs typeface="Helvetica" panose="020B0604020202020204" pitchFamily="34" charset="0"/>
                </a:rPr>
                <a:t>Assistance</a:t>
              </a:r>
            </a:p>
            <a:p>
              <a:r>
                <a:rPr lang="en-US" sz="1100" dirty="0" smtClean="0">
                  <a:latin typeface="Helvetica" panose="020B0604020202020204" pitchFamily="34" charset="0"/>
                  <a:cs typeface="Helvetica" panose="020B0604020202020204" pitchFamily="34" charset="0"/>
                </a:rPr>
                <a:t>71	 </a:t>
              </a:r>
              <a:r>
                <a:rPr lang="en-US" sz="1100" dirty="0">
                  <a:latin typeface="Helvetica" panose="020B0604020202020204" pitchFamily="34" charset="0"/>
                  <a:cs typeface="Helvetica" panose="020B0604020202020204" pitchFamily="34" charset="0"/>
                </a:rPr>
                <a:t>Arts, Entertainment, and </a:t>
              </a:r>
              <a:r>
                <a:rPr lang="en-US" sz="1100" dirty="0" smtClean="0">
                  <a:latin typeface="Helvetica" panose="020B0604020202020204" pitchFamily="34" charset="0"/>
                  <a:cs typeface="Helvetica" panose="020B0604020202020204" pitchFamily="34" charset="0"/>
                </a:rPr>
                <a:t>Recreation</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72 </a:t>
              </a:r>
              <a:r>
                <a:rPr lang="en-US" sz="1100" dirty="0" smtClean="0">
                  <a:latin typeface="Helvetica" panose="020B0604020202020204" pitchFamily="34" charset="0"/>
                  <a:cs typeface="Helvetica" panose="020B0604020202020204" pitchFamily="34" charset="0"/>
                </a:rPr>
                <a:t>	 Accommodation </a:t>
              </a:r>
              <a:r>
                <a:rPr lang="en-US" sz="1100" dirty="0">
                  <a:latin typeface="Helvetica" panose="020B0604020202020204" pitchFamily="34" charset="0"/>
                  <a:cs typeface="Helvetica" panose="020B0604020202020204" pitchFamily="34" charset="0"/>
                </a:rPr>
                <a:t>and Food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81 </a:t>
              </a:r>
              <a:r>
                <a:rPr lang="en-US" sz="1100" dirty="0" smtClean="0">
                  <a:latin typeface="Helvetica" panose="020B0604020202020204" pitchFamily="34" charset="0"/>
                  <a:cs typeface="Helvetica" panose="020B0604020202020204" pitchFamily="34" charset="0"/>
                </a:rPr>
                <a:t>	 Other </a:t>
              </a:r>
              <a:r>
                <a:rPr lang="en-US" sz="1100" dirty="0">
                  <a:latin typeface="Helvetica" panose="020B0604020202020204" pitchFamily="34" charset="0"/>
                  <a:cs typeface="Helvetica" panose="020B0604020202020204" pitchFamily="34" charset="0"/>
                </a:rPr>
                <a:t>Services (except Public </a:t>
              </a:r>
              <a:r>
                <a:rPr lang="en-US" sz="1100" dirty="0" smtClean="0">
                  <a:latin typeface="Helvetica" panose="020B0604020202020204" pitchFamily="34" charset="0"/>
                  <a:cs typeface="Helvetica" panose="020B0604020202020204" pitchFamily="34" charset="0"/>
                </a:rPr>
                <a:t>Administration)</a:t>
              </a:r>
            </a:p>
            <a:p>
              <a:r>
                <a:rPr lang="en-US" sz="1100" dirty="0" smtClean="0">
                  <a:latin typeface="Helvetica" panose="020B0604020202020204" pitchFamily="34" charset="0"/>
                  <a:cs typeface="Helvetica" panose="020B0604020202020204" pitchFamily="34" charset="0"/>
                </a:rPr>
                <a:t>92 	 Public Administration</a:t>
              </a:r>
              <a:endParaRPr lang="en-US" sz="1100" dirty="0">
                <a:latin typeface="Helvetica" panose="020B0604020202020204" pitchFamily="34" charset="0"/>
                <a:cs typeface="Helvetica" panose="020B0604020202020204" pitchFamily="34" charset="0"/>
              </a:endParaRPr>
            </a:p>
          </p:txBody>
        </p:sp>
      </p:grpSp>
      <p:sp>
        <p:nvSpPr>
          <p:cNvPr id="10" name="Rectangle 9"/>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a:t>
            </a:r>
            <a:r>
              <a:rPr lang="en-US" sz="1100" dirty="0" smtClean="0">
                <a:latin typeface="Helvetica" panose="020B0604020202020204" pitchFamily="34" charset="0"/>
                <a:cs typeface="Helvetica" panose="020B0604020202020204" pitchFamily="34" charset="0"/>
              </a:rPr>
              <a:t>NAICS </a:t>
            </a:r>
            <a:r>
              <a:rPr lang="en-US" sz="1100" dirty="0">
                <a:latin typeface="Helvetica" panose="020B0604020202020204" pitchFamily="34" charset="0"/>
                <a:cs typeface="Helvetica" panose="020B0604020202020204" pitchFamily="34" charset="0"/>
              </a:rPr>
              <a:t>codes, </a:t>
            </a:r>
            <a:r>
              <a:rPr lang="en-US" sz="1100" dirty="0" smtClean="0">
                <a:latin typeface="Helvetica" panose="020B0604020202020204" pitchFamily="34" charset="0"/>
                <a:cs typeface="Helvetica" panose="020B0604020202020204" pitchFamily="34" charset="0"/>
              </a:rPr>
              <a:t>industries </a:t>
            </a:r>
            <a:r>
              <a:rPr lang="en-US" sz="1100" dirty="0">
                <a:latin typeface="Helvetica" panose="020B0604020202020204" pitchFamily="34" charset="0"/>
                <a:cs typeface="Helvetica" panose="020B0604020202020204" pitchFamily="34" charset="0"/>
              </a:rPr>
              <a:t>and definitions can be found at </a:t>
            </a:r>
            <a:r>
              <a:rPr lang="en-US" sz="1100" dirty="0">
                <a:latin typeface="Helvetica" panose="020B0604020202020204" pitchFamily="34" charset="0"/>
                <a:cs typeface="Helvetica" panose="020B0604020202020204" pitchFamily="34" charset="0"/>
                <a:hlinkClick r:id="rId3"/>
              </a:rPr>
              <a:t>https://www.census.gov/eos/www/naics</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11" name="Rectangle 10"/>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2996294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I.B:</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Priority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9</a:t>
            </a:fld>
            <a:endParaRPr lang="en-US"/>
          </a:p>
        </p:txBody>
      </p:sp>
    </p:spTree>
    <p:extLst>
      <p:ext uri="{BB962C8B-B14F-4D97-AF65-F5344CB8AC3E}">
        <p14:creationId xmlns:p14="http://schemas.microsoft.com/office/powerpoint/2010/main" val="1560136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37559</TotalTime>
  <Words>7196</Words>
  <Application>Microsoft Office PowerPoint</Application>
  <PresentationFormat>Widescreen</PresentationFormat>
  <Paragraphs>1149</Paragraphs>
  <Slides>88</Slides>
  <Notes>87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Arial</vt:lpstr>
      <vt:lpstr>Calibri</vt:lpstr>
      <vt:lpstr>Cambria Math</vt:lpstr>
      <vt:lpstr>Helvetica</vt:lpstr>
      <vt:lpstr>Wingdings</vt:lpstr>
      <vt:lpstr>Office Theme</vt:lpstr>
      <vt:lpstr>Berkshire 2019 Data Package Update</vt:lpstr>
      <vt:lpstr>Objectives</vt:lpstr>
      <vt:lpstr>Table of Contents</vt:lpstr>
      <vt:lpstr>Part I: Regional Industry Overview and Profiles</vt:lpstr>
      <vt:lpstr>Terminology</vt:lpstr>
      <vt:lpstr>I.A: Regional Industry Overview</vt:lpstr>
      <vt:lpstr>Sector Makeup by Total Employment</vt:lpstr>
      <vt:lpstr>Sector Makeup by Total Wages</vt:lpstr>
      <vt:lpstr>I.B: Priority Industry Profiles</vt:lpstr>
      <vt:lpstr>Healthcare and Social Assistance</vt:lpstr>
      <vt:lpstr>Healthcare and Social Assistance Groups and Employers</vt:lpstr>
      <vt:lpstr>Healthcare and Social Assistance by Education</vt:lpstr>
      <vt:lpstr>Hospitality and Management</vt:lpstr>
      <vt:lpstr>Hospitality and Management Groups and Employers</vt:lpstr>
      <vt:lpstr>Hospitality and Management by Education</vt:lpstr>
      <vt:lpstr>Manufacturing</vt:lpstr>
      <vt:lpstr>Manufacturing Groups and Employers</vt:lpstr>
      <vt:lpstr>Manufacturing by Education</vt:lpstr>
      <vt:lpstr>Occupations</vt:lpstr>
      <vt:lpstr>Terminology</vt:lpstr>
      <vt:lpstr>Selected Sub-BA Occupations Associated with Priority Industries</vt:lpstr>
      <vt:lpstr>Part II: Supply Gap Analysis</vt:lpstr>
      <vt:lpstr>How do we calculate a supply gap ratio?</vt:lpstr>
      <vt:lpstr>How do we calculate demand and supply?</vt:lpstr>
      <vt:lpstr>More Openings than Qualified: Regional Sub-BA Occupations, 3+ Stars</vt:lpstr>
      <vt:lpstr>State Supply Gap Overview: BA+ Clusters</vt:lpstr>
      <vt:lpstr>More Openings than Qualified: State BA+ Occupations</vt:lpstr>
      <vt:lpstr>Part III: Workforce Supply Analysis</vt:lpstr>
      <vt:lpstr>III. A: Apprenticeships</vt:lpstr>
      <vt:lpstr>Top 15 State Occupations by Apprenticeships</vt:lpstr>
      <vt:lpstr>How do we calculate demand and supply?</vt:lpstr>
      <vt:lpstr>State Supply Gap Overview: Apprenticeships</vt:lpstr>
      <vt:lpstr>Regional Occupation Demand and Supply of Apprentices</vt:lpstr>
      <vt:lpstr>III. B: Professional Licensing</vt:lpstr>
      <vt:lpstr>Top Occupations by DPL Professional Licensing</vt:lpstr>
      <vt:lpstr>Regional Occupation Demand and DPL Licensing</vt:lpstr>
      <vt:lpstr>Part IV: New Data Tools</vt:lpstr>
      <vt:lpstr>Dynamic Data Tools</vt:lpstr>
      <vt:lpstr>Education Program Supply</vt:lpstr>
      <vt:lpstr>Discussion Questions</vt:lpstr>
      <vt:lpstr>Appendix: Regional Context</vt:lpstr>
      <vt:lpstr>Unemployment Rate</vt:lpstr>
      <vt:lpstr>Unemployed v. Employed in Labor Force</vt:lpstr>
      <vt:lpstr>Median Annual Wage</vt:lpstr>
      <vt:lpstr>Educational Requirements for Employment</vt:lpstr>
      <vt:lpstr>Appendix: Worker Characteristics</vt:lpstr>
      <vt:lpstr>PowerPoint Presentation</vt:lpstr>
      <vt:lpstr>PowerPoint Presentation</vt:lpstr>
      <vt:lpstr>PowerPoint Presentation</vt:lpstr>
      <vt:lpstr>PowerPoint Presentation</vt:lpstr>
      <vt:lpstr>PowerPoint Presentation</vt:lpstr>
      <vt:lpstr>Appendix: Priority Industry Profiles</vt:lpstr>
      <vt:lpstr>Healthcare and Social Assistance</vt:lpstr>
      <vt:lpstr>Healthcare and Social Assistance by Gender</vt:lpstr>
      <vt:lpstr>Healthcare and Social Assistance by Race/Ethnicity</vt:lpstr>
      <vt:lpstr>Hospitality and Management</vt:lpstr>
      <vt:lpstr>Hospitality and Management by Gender</vt:lpstr>
      <vt:lpstr>Hospitality and Management by Race/Ethnicity</vt:lpstr>
      <vt:lpstr>Manufacturing</vt:lpstr>
      <vt:lpstr>Manufacturing by Gender</vt:lpstr>
      <vt:lpstr>Manufacturing by Race/Ethnicity</vt:lpstr>
      <vt:lpstr>Appendix: Critical Industry Profiles</vt:lpstr>
      <vt:lpstr>Educational Services</vt:lpstr>
      <vt:lpstr>Educational Services Groups and Employers</vt:lpstr>
      <vt:lpstr>Educational Services by Education</vt:lpstr>
      <vt:lpstr>Educational Services by Gender</vt:lpstr>
      <vt:lpstr>Educational Services by Race/Ethnicity</vt:lpstr>
      <vt:lpstr>Arts, Entertainment, and Recreation</vt:lpstr>
      <vt:lpstr>Arts, Entertainment, and Recreation Groups and Employers</vt:lpstr>
      <vt:lpstr>Arts, Entertainment, and Recreation by Education</vt:lpstr>
      <vt:lpstr>Arts, Entertainment, and Recreation by Gender</vt:lpstr>
      <vt:lpstr>Arts, Entertainment, and Recreation by Race/Ethnicity</vt:lpstr>
      <vt:lpstr>Finance and Insurance</vt:lpstr>
      <vt:lpstr>Finance and Insurance Groups and Employers</vt:lpstr>
      <vt:lpstr>Finance and Insurance by Education</vt:lpstr>
      <vt:lpstr>Finance and Insurance by Gender</vt:lpstr>
      <vt:lpstr>Finance and Insurance by Race/Ethnicity</vt:lpstr>
      <vt:lpstr>Professional and Technical Services</vt:lpstr>
      <vt:lpstr>Professional and Technical Services Groups and Employers</vt:lpstr>
      <vt:lpstr>Professional and Technical Services by Education</vt:lpstr>
      <vt:lpstr>Professional and Technical Services by Gender</vt:lpstr>
      <vt:lpstr>Professional and Technical Services by Race/Ethnicity</vt:lpstr>
      <vt:lpstr>Appendix: Professional Licensing</vt:lpstr>
      <vt:lpstr>Regional Occupation Demand and DPL Licensing</vt:lpstr>
      <vt:lpstr>Glossary</vt:lpstr>
      <vt:lpstr>Standard Occupational Classification (SOC)</vt:lpstr>
      <vt:lpstr>Standard Occupational Classification (SOC)</vt:lpstr>
      <vt:lpstr>North American Industry Classification System (NAICS)</vt:lpstr>
    </vt:vector>
  </TitlesOfParts>
  <Company>EOLWD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Diaz-Granados, Sriyani (EOLWD)</dc:creator>
  <cp:lastModifiedBy>Diaz-Granados, Sriyani (EOLWD)</cp:lastModifiedBy>
  <cp:revision>748</cp:revision>
  <cp:lastPrinted>2019-07-12T16:22:03Z</cp:lastPrinted>
  <dcterms:created xsi:type="dcterms:W3CDTF">2019-05-10T18:43:22Z</dcterms:created>
  <dcterms:modified xsi:type="dcterms:W3CDTF">2019-11-25T20:29:05Z</dcterms:modified>
</cp:coreProperties>
</file>