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1.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2.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3.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6.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7.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8.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9.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3.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6.xml" ContentType="application/vnd.openxmlformats-officedocument.presentationml.notesSlid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9.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3.xml" ContentType="application/vnd.openxmlformats-officedocument.presentationml.notesSlide+xml"/>
  <Override PartName="/ppt/charts/chart42.xml" ContentType="application/vnd.openxmlformats-officedocument.drawingml.chart+xml"/>
  <Override PartName="/ppt/notesSlides/notesSlide64.xml" ContentType="application/vnd.openxmlformats-officedocument.presentationml.notesSlide+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7.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8.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notesSlides/notesSlide69.xml" ContentType="application/vnd.openxmlformats-officedocument.presentationml.notesSlide+xml"/>
  <Override PartName="/ppt/charts/chart5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832" r:id="rId2"/>
    <p:sldId id="833" r:id="rId3"/>
    <p:sldId id="890" r:id="rId4"/>
    <p:sldId id="538" r:id="rId5"/>
    <p:sldId id="788" r:id="rId6"/>
    <p:sldId id="539" r:id="rId7"/>
    <p:sldId id="792" r:id="rId8"/>
    <p:sldId id="793" r:id="rId9"/>
    <p:sldId id="542" r:id="rId10"/>
    <p:sldId id="543" r:id="rId11"/>
    <p:sldId id="732" r:id="rId12"/>
    <p:sldId id="761" r:id="rId13"/>
    <p:sldId id="752" r:id="rId14"/>
    <p:sldId id="749" r:id="rId15"/>
    <p:sldId id="764" r:id="rId16"/>
    <p:sldId id="753" r:id="rId17"/>
    <p:sldId id="754" r:id="rId18"/>
    <p:sldId id="765" r:id="rId19"/>
    <p:sldId id="794" r:id="rId20"/>
    <p:sldId id="835" r:id="rId21"/>
    <p:sldId id="837" r:id="rId22"/>
    <p:sldId id="838" r:id="rId23"/>
    <p:sldId id="839" r:id="rId24"/>
    <p:sldId id="840" r:id="rId25"/>
    <p:sldId id="845" r:id="rId26"/>
    <p:sldId id="843" r:id="rId27"/>
    <p:sldId id="844" r:id="rId28"/>
    <p:sldId id="846" r:id="rId29"/>
    <p:sldId id="847" r:id="rId30"/>
    <p:sldId id="849" r:id="rId31"/>
    <p:sldId id="848" r:id="rId32"/>
    <p:sldId id="850" r:id="rId33"/>
    <p:sldId id="863" r:id="rId34"/>
    <p:sldId id="852" r:id="rId35"/>
    <p:sldId id="855" r:id="rId36"/>
    <p:sldId id="867" r:id="rId37"/>
    <p:sldId id="886" r:id="rId38"/>
    <p:sldId id="887" r:id="rId39"/>
    <p:sldId id="888" r:id="rId40"/>
    <p:sldId id="889" r:id="rId41"/>
    <p:sldId id="534" r:id="rId42"/>
    <p:sldId id="729" r:id="rId43"/>
    <p:sldId id="728" r:id="rId44"/>
    <p:sldId id="778" r:id="rId45"/>
    <p:sldId id="727" r:id="rId46"/>
    <p:sldId id="868" r:id="rId47"/>
    <p:sldId id="766" r:id="rId48"/>
    <p:sldId id="770" r:id="rId49"/>
    <p:sldId id="767" r:id="rId50"/>
    <p:sldId id="768" r:id="rId51"/>
    <p:sldId id="769" r:id="rId52"/>
    <p:sldId id="884" r:id="rId53"/>
    <p:sldId id="869" r:id="rId54"/>
    <p:sldId id="872" r:id="rId55"/>
    <p:sldId id="873" r:id="rId56"/>
    <p:sldId id="874" r:id="rId57"/>
    <p:sldId id="877" r:id="rId58"/>
    <p:sldId id="878" r:id="rId59"/>
    <p:sldId id="879" r:id="rId60"/>
    <p:sldId id="882" r:id="rId61"/>
    <p:sldId id="883" r:id="rId62"/>
    <p:sldId id="817" r:id="rId63"/>
    <p:sldId id="548" r:id="rId64"/>
    <p:sldId id="733" r:id="rId65"/>
    <p:sldId id="762" r:id="rId66"/>
    <p:sldId id="772" r:id="rId67"/>
    <p:sldId id="739" r:id="rId68"/>
    <p:sldId id="553" r:id="rId69"/>
    <p:sldId id="734" r:id="rId70"/>
    <p:sldId id="763" r:id="rId71"/>
    <p:sldId id="773" r:id="rId72"/>
    <p:sldId id="738" r:id="rId73"/>
    <p:sldId id="885" r:id="rId74"/>
    <p:sldId id="857" r:id="rId75"/>
    <p:sldId id="813" r:id="rId76"/>
    <p:sldId id="814" r:id="rId77"/>
    <p:sldId id="815" r:id="rId78"/>
    <p:sldId id="816" r:id="rId7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832"/>
            <p14:sldId id="833"/>
            <p14:sldId id="890"/>
          </p14:sldIdLst>
        </p14:section>
        <p14:section name="Regional Industry Overview" id="{8AE7E04E-28C0-4ABF-91FC-A4CA0BC70D7B}">
          <p14:sldIdLst>
            <p14:sldId id="538"/>
            <p14:sldId id="788"/>
            <p14:sldId id="539"/>
            <p14:sldId id="792"/>
            <p14:sldId id="793"/>
            <p14:sldId id="542"/>
          </p14:sldIdLst>
        </p14:section>
        <p14:section name="Healthcare and Social Assistance" id="{FEF9ED6A-86FE-4774-A3CD-91EC2EE1FB4D}">
          <p14:sldIdLst>
            <p14:sldId id="543"/>
            <p14:sldId id="732"/>
            <p14:sldId id="761"/>
          </p14:sldIdLst>
        </p14:section>
        <p14:section name="Hospitality" id="{7AF56C9A-7A82-4E7F-9CBD-5AAB37869BC9}">
          <p14:sldIdLst>
            <p14:sldId id="752"/>
            <p14:sldId id="749"/>
            <p14:sldId id="764"/>
          </p14:sldIdLst>
        </p14:section>
        <p14:section name="Construction" id="{F074ABDF-8D0F-4FF9-BEB5-C6719FCD95D0}">
          <p14:sldIdLst>
            <p14:sldId id="753"/>
            <p14:sldId id="754"/>
            <p14:sldId id="765"/>
          </p14:sldIdLst>
        </p14:section>
        <p14:section name="Occupations" id="{1CC713BF-52DE-488A-BDA2-87F66B55A9E5}">
          <p14:sldIdLst>
            <p14:sldId id="794"/>
            <p14:sldId id="835"/>
            <p14:sldId id="837"/>
          </p14:sldIdLst>
        </p14:section>
        <p14:section name="Supply Gap Analysis" id="{DD496E0A-C41D-47CF-916F-D0332BAA6CE7}">
          <p14:sldIdLst>
            <p14:sldId id="838"/>
            <p14:sldId id="839"/>
            <p14:sldId id="840"/>
            <p14:sldId id="845"/>
            <p14:sldId id="843"/>
            <p14:sldId id="844"/>
          </p14:sldIdLst>
        </p14:section>
        <p14:section name="Workforce Supply" id="{B05031CD-0736-4A34-9D6A-3B90D72A985F}">
          <p14:sldIdLst>
            <p14:sldId id="846"/>
            <p14:sldId id="847"/>
            <p14:sldId id="849"/>
            <p14:sldId id="848"/>
            <p14:sldId id="850"/>
            <p14:sldId id="863"/>
            <p14:sldId id="852"/>
            <p14:sldId id="855"/>
            <p14:sldId id="867"/>
          </p14:sldIdLst>
        </p14:section>
        <p14:section name="New Data Tools" id="{B838F8D2-4CB9-4380-8280-CAE7ECE9F8A7}">
          <p14:sldIdLst>
            <p14:sldId id="886"/>
            <p14:sldId id="887"/>
            <p14:sldId id="888"/>
            <p14:sldId id="889"/>
          </p14:sldIdLst>
        </p14:section>
        <p14:section name="Appendix: Regional Context" id="{CCD5CDDA-9BCA-40C3-9BC0-6ECB1BD10EB7}">
          <p14:sldIdLst>
            <p14:sldId id="534"/>
            <p14:sldId id="729"/>
            <p14:sldId id="728"/>
            <p14:sldId id="778"/>
            <p14:sldId id="727"/>
          </p14:sldIdLst>
        </p14:section>
        <p14:section name="Appendix: Worker Characteristics" id="{8B8CB45E-CD65-46D3-99E2-138FAA644ED1}">
          <p14:sldIdLst>
            <p14:sldId id="868"/>
            <p14:sldId id="766"/>
            <p14:sldId id="770"/>
            <p14:sldId id="767"/>
            <p14:sldId id="768"/>
            <p14:sldId id="769"/>
          </p14:sldIdLst>
        </p14:section>
        <p14:section name="Appendix: Priority Industry Profiles" id="{743393D1-D0FF-40EA-81A5-F2230C81E8E3}">
          <p14:sldIdLst>
            <p14:sldId id="884"/>
            <p14:sldId id="869"/>
            <p14:sldId id="872"/>
            <p14:sldId id="873"/>
            <p14:sldId id="874"/>
            <p14:sldId id="877"/>
            <p14:sldId id="878"/>
            <p14:sldId id="879"/>
            <p14:sldId id="882"/>
            <p14:sldId id="883"/>
          </p14:sldIdLst>
        </p14:section>
        <p14:section name="Appendix: Critical Industry Profiles" id="{3F83B084-7608-4E52-B46F-6FAA204C73E2}">
          <p14:sldIdLst>
            <p14:sldId id="817"/>
            <p14:sldId id="548"/>
            <p14:sldId id="733"/>
            <p14:sldId id="762"/>
            <p14:sldId id="772"/>
            <p14:sldId id="739"/>
            <p14:sldId id="553"/>
            <p14:sldId id="734"/>
            <p14:sldId id="763"/>
            <p14:sldId id="773"/>
            <p14:sldId id="738"/>
          </p14:sldIdLst>
        </p14:section>
        <p14:section name="Appendix: Licensing Deep Dive" id="{0542F1FC-A942-416D-B9F8-040581578900}">
          <p14:sldIdLst>
            <p14:sldId id="885"/>
            <p14:sldId id="857"/>
          </p14:sldIdLst>
        </p14:section>
        <p14:section name="Glossary" id="{1E106C2D-210B-4658-88D1-04AF62905057}">
          <p14:sldIdLst>
            <p14:sldId id="813"/>
            <p14:sldId id="814"/>
            <p14:sldId id="815"/>
            <p14:sldId id="8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386" autoAdjust="0"/>
    <p:restoredTop sz="94660"/>
  </p:normalViewPr>
  <p:slideViewPr>
    <p:cSldViewPr snapToGrid="0">
      <p:cViewPr varScale="1">
        <p:scale>
          <a:sx n="99" d="100"/>
          <a:sy n="99" d="100"/>
        </p:scale>
        <p:origin x="96" y="35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ape\2-A.%20Regional%20Industry%20Overview\Cape%20-%20Sector%20Makeup.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20(Unlinked).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1.%20Regional%20Context\Cape%20-%20Labor%20Force.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1.%20Regional%20Context\Cape%20-%20Labor%20Force.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1.%20Regional%20Context\Cape%20-%20LT%20Employment%20by%20Education.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ape\2-A.%20Regional%20Industry%20Overview\Cape%20-%20Sector%20Makeup.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1.%20Regional%20Context\Cape%20-%20LT%20Employment%20by%20Education.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Appendix\Cape%20-%20Worker%20Characteristics.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Appendix\Cape%20-%20Worker%20Characteristic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Appendix\Cape%20-%20Worker%20Characteristics.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Appendix\Cape%20-%20Worker%20Characteristics.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Appendix\Cape%20-%20Worker%20Characteristics.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Groups%20and%20Employers\Cape%20-%20Industry%20Groups.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ape\2-B.%20Priority%20Industry%20Profiles\Employment\Cape%20-%20Employment%20by%20Education.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Groups%20and%20Employers\Cape%20-%20Industry%20Groups.xlsx" TargetMode="External"/><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ape\2-B.%20Priority%20Industry%20Profiles\Employment\Cape%20-%20Employment%20by%20Education.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38.xml"/><Relationship Id="rId1" Type="http://schemas.microsoft.com/office/2011/relationships/chartStyle" Target="style38.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39.xml"/><Relationship Id="rId1" Type="http://schemas.microsoft.com/office/2011/relationships/chartStyle" Target="style39.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40.xml"/><Relationship Id="rId1" Type="http://schemas.microsoft.com/office/2011/relationships/chartStyle" Target="style40.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41.xml"/><Relationship Id="rId1" Type="http://schemas.microsoft.com/office/2011/relationships/chartStyle" Target="style41.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42.xml"/><Relationship Id="rId1" Type="http://schemas.microsoft.com/office/2011/relationships/chartStyle" Target="style42.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Groups%20and%20Employers\Cape%20-%20Industry%20Groups.xlsx" TargetMode="External"/><Relationship Id="rId2" Type="http://schemas.microsoft.com/office/2011/relationships/chartColorStyle" Target="colors43.xml"/><Relationship Id="rId1" Type="http://schemas.microsoft.com/office/2011/relationships/chartStyle" Target="style43.xml"/></Relationships>
</file>

<file path=ppt/charts/_rels/chart49.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ape\2-B.%20Priority%20Industry%20Profiles\Employment\Cape%20-%20Employment%20by%20Education.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Groups%20and%20Employers\Cape%20-%20Industry%20Groups.xlsx" TargetMode="External"/><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44.xml"/><Relationship Id="rId1" Type="http://schemas.microsoft.com/office/2011/relationships/chartStyle" Target="style44.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Gender.xlsx" TargetMode="External"/><Relationship Id="rId2" Type="http://schemas.microsoft.com/office/2011/relationships/chartColorStyle" Target="colors45.xml"/><Relationship Id="rId1" Type="http://schemas.microsoft.com/office/2011/relationships/chartStyle" Target="style45.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46.xml"/><Relationship Id="rId1" Type="http://schemas.microsoft.com/office/2011/relationships/chartStyle" Target="style46.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47.xml"/><Relationship Id="rId1" Type="http://schemas.microsoft.com/office/2011/relationships/chartStyle" Target="style47.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Race%20and%20Ethnicity.xlsx" TargetMode="External"/><Relationship Id="rId2" Type="http://schemas.microsoft.com/office/2011/relationships/chartColorStyle" Target="colors48.xml"/><Relationship Id="rId1" Type="http://schemas.microsoft.com/office/2011/relationships/chartStyle" Target="style48.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ape\2-B.%20Priority%20Industry%20Profiles\Employment\Cape%20-%20Employment%20by%20Education.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Groups%20and%20Employers\Cape%20-%20Industry%20Groups.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2-B.%20Priority%20Industry%20Profiles\Employment\Cape%20-%20Employment%20by%20Education.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ape\3.%20Workforce%20Supply%20Analysis\Cape%20-%20Supply%20and%20Demand%20Char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F7B-4349-9601-7286F1684EFF}"/>
              </c:ext>
            </c:extLst>
          </c:dPt>
          <c:dPt>
            <c:idx val="1"/>
            <c:invertIfNegative val="0"/>
            <c:bubble3D val="0"/>
            <c:extLst>
              <c:ext xmlns:c16="http://schemas.microsoft.com/office/drawing/2014/chart" uri="{C3380CC4-5D6E-409C-BE32-E72D297353CC}">
                <c16:uniqueId val="{00000002-4F7B-4349-9601-7286F1684EFF}"/>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4F7B-4349-9601-7286F1684EF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4F7B-4349-9601-7286F1684EFF}"/>
              </c:ext>
            </c:extLst>
          </c:dPt>
          <c:dPt>
            <c:idx val="4"/>
            <c:invertIfNegative val="0"/>
            <c:bubble3D val="0"/>
            <c:extLst>
              <c:ext xmlns:c16="http://schemas.microsoft.com/office/drawing/2014/chart" uri="{C3380CC4-5D6E-409C-BE32-E72D297353CC}">
                <c16:uniqueId val="{00000007-4F7B-4349-9601-7286F1684EFF}"/>
              </c:ext>
            </c:extLst>
          </c:dPt>
          <c:dPt>
            <c:idx val="7"/>
            <c:invertIfNegative val="0"/>
            <c:bubble3D val="0"/>
            <c:extLst>
              <c:ext xmlns:c16="http://schemas.microsoft.com/office/drawing/2014/chart" uri="{C3380CC4-5D6E-409C-BE32-E72D297353CC}">
                <c16:uniqueId val="{00000008-4F7B-4349-9601-7286F1684EFF}"/>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A-4F7B-4349-9601-7286F1684EFF}"/>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C-4F7B-4349-9601-7286F1684EFF}"/>
              </c:ext>
            </c:extLst>
          </c:dPt>
          <c:dPt>
            <c:idx val="12"/>
            <c:invertIfNegative val="0"/>
            <c:bubble3D val="0"/>
            <c:extLst>
              <c:ext xmlns:c16="http://schemas.microsoft.com/office/drawing/2014/chart" uri="{C3380CC4-5D6E-409C-BE32-E72D297353CC}">
                <c16:uniqueId val="{0000000D-4F7B-4349-9601-7286F1684EFF}"/>
              </c:ext>
            </c:extLst>
          </c:dPt>
          <c:dPt>
            <c:idx val="18"/>
            <c:invertIfNegative val="0"/>
            <c:bubble3D val="0"/>
            <c:extLst>
              <c:ext xmlns:c16="http://schemas.microsoft.com/office/drawing/2014/chart" uri="{C3380CC4-5D6E-409C-BE32-E72D297353CC}">
                <c16:uniqueId val="{0000000E-4F7B-4349-9601-7286F1684EFF}"/>
              </c:ext>
            </c:extLst>
          </c:dPt>
          <c:dLbls>
            <c:dLbl>
              <c:idx val="0"/>
              <c:layout/>
              <c:tx>
                <c:rich>
                  <a:bodyPr/>
                  <a:lstStyle/>
                  <a:p>
                    <a:fld id="{2E00F943-EB66-4CC5-9D08-A1B25EEF1E9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4F7B-4349-9601-7286F1684EFF}"/>
                </c:ext>
              </c:extLst>
            </c:dLbl>
            <c:dLbl>
              <c:idx val="1"/>
              <c:layout/>
              <c:tx>
                <c:rich>
                  <a:bodyPr/>
                  <a:lstStyle/>
                  <a:p>
                    <a:fld id="{06F0B02B-2349-4DA7-92C9-D0FAB4E98AE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4F7B-4349-9601-7286F1684EFF}"/>
                </c:ext>
              </c:extLst>
            </c:dLbl>
            <c:dLbl>
              <c:idx val="2"/>
              <c:layout/>
              <c:tx>
                <c:rich>
                  <a:bodyPr/>
                  <a:lstStyle/>
                  <a:p>
                    <a:fld id="{4E2223A5-32CA-4008-BD2B-71F4419CF0E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4F7B-4349-9601-7286F1684EFF}"/>
                </c:ext>
              </c:extLst>
            </c:dLbl>
            <c:dLbl>
              <c:idx val="3"/>
              <c:layout/>
              <c:tx>
                <c:rich>
                  <a:bodyPr/>
                  <a:lstStyle/>
                  <a:p>
                    <a:fld id="{AF527834-6724-476E-AB96-E86548BFF70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4F7B-4349-9601-7286F1684EFF}"/>
                </c:ext>
              </c:extLst>
            </c:dLbl>
            <c:dLbl>
              <c:idx val="4"/>
              <c:layout/>
              <c:tx>
                <c:rich>
                  <a:bodyPr/>
                  <a:lstStyle/>
                  <a:p>
                    <a:fld id="{7DEE68CF-DCA9-4E4B-86F1-BF714743550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4F7B-4349-9601-7286F1684EFF}"/>
                </c:ext>
              </c:extLst>
            </c:dLbl>
            <c:dLbl>
              <c:idx val="5"/>
              <c:layout/>
              <c:tx>
                <c:rich>
                  <a:bodyPr/>
                  <a:lstStyle/>
                  <a:p>
                    <a:fld id="{95BFD3B5-193D-408E-8919-07992A8579B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4F7B-4349-9601-7286F1684EFF}"/>
                </c:ext>
              </c:extLst>
            </c:dLbl>
            <c:dLbl>
              <c:idx val="6"/>
              <c:layout/>
              <c:tx>
                <c:rich>
                  <a:bodyPr/>
                  <a:lstStyle/>
                  <a:p>
                    <a:fld id="{412D94F9-9536-4BB3-887D-02827E22B07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4F7B-4349-9601-7286F1684EFF}"/>
                </c:ext>
              </c:extLst>
            </c:dLbl>
            <c:dLbl>
              <c:idx val="7"/>
              <c:layout/>
              <c:tx>
                <c:rich>
                  <a:bodyPr/>
                  <a:lstStyle/>
                  <a:p>
                    <a:fld id="{FAF5DEAB-297F-4BA7-BEB6-91779C68E63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F7B-4349-9601-7286F1684EFF}"/>
                </c:ext>
              </c:extLst>
            </c:dLbl>
            <c:dLbl>
              <c:idx val="8"/>
              <c:layout/>
              <c:tx>
                <c:rich>
                  <a:bodyPr/>
                  <a:lstStyle/>
                  <a:p>
                    <a:fld id="{79A0528B-3C73-46A3-9409-0CFA26A9680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4F7B-4349-9601-7286F1684EFF}"/>
                </c:ext>
              </c:extLst>
            </c:dLbl>
            <c:dLbl>
              <c:idx val="9"/>
              <c:layout/>
              <c:tx>
                <c:rich>
                  <a:bodyPr/>
                  <a:lstStyle/>
                  <a:p>
                    <a:fld id="{4C0F2FC8-E5AA-48C6-959F-A1A6B66333F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4F7B-4349-9601-7286F1684EFF}"/>
                </c:ext>
              </c:extLst>
            </c:dLbl>
            <c:dLbl>
              <c:idx val="10"/>
              <c:layout/>
              <c:tx>
                <c:rich>
                  <a:bodyPr/>
                  <a:lstStyle/>
                  <a:p>
                    <a:fld id="{AFBD681D-04AC-4C7D-97F1-95D9EB24E0C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4F7B-4349-9601-7286F1684EFF}"/>
                </c:ext>
              </c:extLst>
            </c:dLbl>
            <c:dLbl>
              <c:idx val="11"/>
              <c:layout/>
              <c:tx>
                <c:rich>
                  <a:bodyPr/>
                  <a:lstStyle/>
                  <a:p>
                    <a:fld id="{E4DFFB75-94FF-425F-9D83-1007FA3D6B2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4F7B-4349-9601-7286F1684EFF}"/>
                </c:ext>
              </c:extLst>
            </c:dLbl>
            <c:dLbl>
              <c:idx val="12"/>
              <c:layout/>
              <c:tx>
                <c:rich>
                  <a:bodyPr/>
                  <a:lstStyle/>
                  <a:p>
                    <a:fld id="{A8C9F62A-5C69-4BB3-A90F-5A767819939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4F7B-4349-9601-7286F1684EFF}"/>
                </c:ext>
              </c:extLst>
            </c:dLbl>
            <c:dLbl>
              <c:idx val="13"/>
              <c:layout/>
              <c:tx>
                <c:rich>
                  <a:bodyPr/>
                  <a:lstStyle/>
                  <a:p>
                    <a:fld id="{312C82A6-52A4-4E84-AB71-4F783D87AB3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4F7B-4349-9601-7286F1684EFF}"/>
                </c:ext>
              </c:extLst>
            </c:dLbl>
            <c:dLbl>
              <c:idx val="14"/>
              <c:layout/>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85FDC6D1-2B73-42B1-A045-76C5136F6BE4}"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numFmt formatCode="_(&quot;$&quot;* #,##0_);_(&quot;$&quot;* \(#,##0\);_(&quot;$&quot;* &quot;-&quot;??_);_(@_)" sourceLinked="0"/>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14-4F7B-4349-9601-7286F1684EFF}"/>
                </c:ext>
              </c:extLst>
            </c:dLbl>
            <c:dLbl>
              <c:idx val="15"/>
              <c:layout/>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7634EC51-0F38-4AEB-AF06-99D7D01D6640}"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15-4F7B-4349-9601-7286F1684EFF}"/>
                </c:ext>
              </c:extLst>
            </c:dLbl>
            <c:dLbl>
              <c:idx val="16"/>
              <c:delete val="1"/>
              <c:extLst>
                <c:ext xmlns:c15="http://schemas.microsoft.com/office/drawing/2012/chart" uri="{CE6537A1-D6FC-4f65-9D91-7224C49458BB}"/>
                <c:ext xmlns:c16="http://schemas.microsoft.com/office/drawing/2014/chart" uri="{C3380CC4-5D6E-409C-BE32-E72D297353CC}">
                  <c16:uniqueId val="{00000016-4F7B-4349-9601-7286F1684EFF}"/>
                </c:ext>
              </c:extLst>
            </c:dLbl>
            <c:dLbl>
              <c:idx val="17"/>
              <c:delete val="1"/>
              <c:extLst>
                <c:ext xmlns:c15="http://schemas.microsoft.com/office/drawing/2012/chart" uri="{CE6537A1-D6FC-4f65-9D91-7224C49458BB}"/>
                <c:ext xmlns:c16="http://schemas.microsoft.com/office/drawing/2014/chart" uri="{C3380CC4-5D6E-409C-BE32-E72D297353CC}">
                  <c16:uniqueId val="{00000017-4F7B-4349-9601-7286F1684EFF}"/>
                </c:ext>
              </c:extLst>
            </c:dLbl>
            <c:dLbl>
              <c:idx val="18"/>
              <c:delete val="1"/>
              <c:extLst>
                <c:ext xmlns:c15="http://schemas.microsoft.com/office/drawing/2012/chart" uri="{CE6537A1-D6FC-4f65-9D91-7224C49458BB}"/>
                <c:ext xmlns:c16="http://schemas.microsoft.com/office/drawing/2014/chart" uri="{C3380CC4-5D6E-409C-BE32-E72D297353CC}">
                  <c16:uniqueId val="{0000000E-4F7B-4349-9601-7286F1684EFF}"/>
                </c:ext>
              </c:extLst>
            </c:dLbl>
            <c:dLbl>
              <c:idx val="19"/>
              <c:delete val="1"/>
              <c:extLst>
                <c:ext xmlns:c15="http://schemas.microsoft.com/office/drawing/2012/chart" uri="{CE6537A1-D6FC-4f65-9D91-7224C49458BB}"/>
                <c:ext xmlns:c16="http://schemas.microsoft.com/office/drawing/2014/chart" uri="{C3380CC4-5D6E-409C-BE32-E72D297353CC}">
                  <c16:uniqueId val="{00000018-4F7B-4349-9601-7286F1684EFF}"/>
                </c:ext>
              </c:extLst>
            </c:dLbl>
            <c:spPr>
              <a:noFill/>
              <a:ln>
                <a:noFill/>
              </a:ln>
              <a:effectLst/>
            </c:spPr>
            <c:txPr>
              <a:bodyPr rot="0" spcFirstLastPara="1" vertOverflow="ellipsis" vert="horz" wrap="square" lIns="0" tIns="0" rIns="0" bIns="36576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Accommodation and Food Services</c:v>
                </c:pt>
                <c:pt idx="1">
                  <c:v>Retail Trade</c:v>
                </c:pt>
                <c:pt idx="2">
                  <c:v>Health Care and Social Assistance</c:v>
                </c:pt>
                <c:pt idx="3">
                  <c:v>Construction</c:v>
                </c:pt>
                <c:pt idx="4">
                  <c:v>Educational Services</c:v>
                </c:pt>
                <c:pt idx="5">
                  <c:v>Arts, Entertainment, and Recreation</c:v>
                </c:pt>
                <c:pt idx="6">
                  <c:v>Public Administration</c:v>
                </c:pt>
                <c:pt idx="7">
                  <c:v>Administrative and Support and Waste Management and Remediation Services</c:v>
                </c:pt>
                <c:pt idx="8">
                  <c:v>Professional, Scientific, and Technical Services</c:v>
                </c:pt>
                <c:pt idx="9">
                  <c:v>Other Services (except Public Administration)</c:v>
                </c:pt>
                <c:pt idx="10">
                  <c:v>Transportation and Warehousing</c:v>
                </c:pt>
                <c:pt idx="11">
                  <c:v>Manufacturing</c:v>
                </c:pt>
                <c:pt idx="12">
                  <c:v>Finance and Insurance</c:v>
                </c:pt>
                <c:pt idx="13">
                  <c:v>Real Estate and Rental and Leasing</c:v>
                </c:pt>
                <c:pt idx="14">
                  <c:v>Information</c:v>
                </c:pt>
                <c:pt idx="15">
                  <c:v>Wholesale Trade</c:v>
                </c:pt>
                <c:pt idx="16">
                  <c:v>Agriculture, Forestry, Fishing and Hunting</c:v>
                </c:pt>
                <c:pt idx="17">
                  <c:v>Utilities</c:v>
                </c:pt>
                <c:pt idx="18">
                  <c:v>Management of Companies and Enterprises</c:v>
                </c:pt>
                <c:pt idx="19">
                  <c:v>Mining, Quarrying, and Oil and Gas Extraction</c:v>
                </c:pt>
              </c:strCache>
            </c:strRef>
          </c:cat>
          <c:val>
            <c:numRef>
              <c:f>Employment!$F$6:$F$25</c:f>
              <c:numCache>
                <c:formatCode>_(* #,##0_);_(* \(#,##0\);_(* "-"??_);_(@_)</c:formatCode>
                <c:ptCount val="20"/>
                <c:pt idx="0">
                  <c:v>29008</c:v>
                </c:pt>
                <c:pt idx="1">
                  <c:v>20461</c:v>
                </c:pt>
                <c:pt idx="2">
                  <c:v>18676</c:v>
                </c:pt>
                <c:pt idx="3">
                  <c:v>8750</c:v>
                </c:pt>
                <c:pt idx="4">
                  <c:v>7477</c:v>
                </c:pt>
                <c:pt idx="5">
                  <c:v>7474</c:v>
                </c:pt>
                <c:pt idx="6">
                  <c:v>6882</c:v>
                </c:pt>
                <c:pt idx="7">
                  <c:v>6549</c:v>
                </c:pt>
                <c:pt idx="8">
                  <c:v>5053</c:v>
                </c:pt>
                <c:pt idx="9">
                  <c:v>4883</c:v>
                </c:pt>
                <c:pt idx="10">
                  <c:v>3697</c:v>
                </c:pt>
                <c:pt idx="11">
                  <c:v>2673</c:v>
                </c:pt>
                <c:pt idx="12">
                  <c:v>2621</c:v>
                </c:pt>
                <c:pt idx="13">
                  <c:v>2121</c:v>
                </c:pt>
                <c:pt idx="14">
                  <c:v>1946</c:v>
                </c:pt>
                <c:pt idx="15">
                  <c:v>1834</c:v>
                </c:pt>
                <c:pt idx="16">
                  <c:v>542</c:v>
                </c:pt>
                <c:pt idx="17">
                  <c:v>534</c:v>
                </c:pt>
                <c:pt idx="18">
                  <c:v>478</c:v>
                </c:pt>
                <c:pt idx="19">
                  <c:v>87</c:v>
                </c:pt>
              </c:numCache>
            </c:numRef>
          </c:val>
          <c:extLst>
            <c:ext xmlns:c15="http://schemas.microsoft.com/office/drawing/2012/chart" uri="{02D57815-91ED-43cb-92C2-25804820EDAC}">
              <c15:datalabelsRange>
                <c15:f>Employment!$I$6:$I$25</c15:f>
                <c15:dlblRangeCache>
                  <c:ptCount val="20"/>
                  <c:pt idx="0">
                    <c:v>29 K</c:v>
                  </c:pt>
                  <c:pt idx="1">
                    <c:v>20 K</c:v>
                  </c:pt>
                  <c:pt idx="2">
                    <c:v>19 K</c:v>
                  </c:pt>
                  <c:pt idx="3">
                    <c:v>9 K</c:v>
                  </c:pt>
                  <c:pt idx="4">
                    <c:v>7 K</c:v>
                  </c:pt>
                  <c:pt idx="5">
                    <c:v>7 K</c:v>
                  </c:pt>
                  <c:pt idx="6">
                    <c:v>7 K</c:v>
                  </c:pt>
                  <c:pt idx="7">
                    <c:v>7 K</c:v>
                  </c:pt>
                  <c:pt idx="8">
                    <c:v>5 K</c:v>
                  </c:pt>
                  <c:pt idx="9">
                    <c:v>5 K</c:v>
                  </c:pt>
                  <c:pt idx="10">
                    <c:v>4 K</c:v>
                  </c:pt>
                  <c:pt idx="11">
                    <c:v>3 K</c:v>
                  </c:pt>
                  <c:pt idx="12">
                    <c:v>3 K</c:v>
                  </c:pt>
                  <c:pt idx="13">
                    <c:v>2 K</c:v>
                  </c:pt>
                  <c:pt idx="14">
                    <c:v>2 K</c:v>
                  </c:pt>
                  <c:pt idx="15">
                    <c:v>2 K</c:v>
                  </c:pt>
                  <c:pt idx="16">
                    <c:v>1 K</c:v>
                  </c:pt>
                  <c:pt idx="17">
                    <c:v>1 K</c:v>
                  </c:pt>
                  <c:pt idx="18">
                    <c:v> K</c:v>
                  </c:pt>
                  <c:pt idx="19">
                    <c:v> K</c:v>
                  </c:pt>
                </c15:dlblRangeCache>
              </c15:datalabelsRange>
            </c:ext>
            <c:ext xmlns:c16="http://schemas.microsoft.com/office/drawing/2014/chart" uri="{C3380CC4-5D6E-409C-BE32-E72D297353CC}">
              <c16:uniqueId val="{00000019-4F7B-4349-9601-7286F1684EFF}"/>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F7B-4349-9601-7286F1684EFF}"/>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F7B-4349-9601-7286F1684EFF}"/>
                </c:ext>
              </c:extLst>
            </c:dLbl>
            <c:dLbl>
              <c:idx val="2"/>
              <c:layout/>
              <c:tx>
                <c:rich>
                  <a:bodyPr/>
                  <a:lstStyle/>
                  <a:p>
                    <a:fld id="{F3C42DEF-ADB4-41A8-A21F-955C6CB9F9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4F7B-4349-9601-7286F1684EFF}"/>
                </c:ext>
              </c:extLst>
            </c:dLbl>
            <c:dLbl>
              <c:idx val="3"/>
              <c:layout/>
              <c:tx>
                <c:rich>
                  <a:bodyPr/>
                  <a:lstStyle/>
                  <a:p>
                    <a:fld id="{627B6B7B-F40E-4C05-A46D-A94E74766A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4F7B-4349-9601-7286F1684EFF}"/>
                </c:ext>
              </c:extLst>
            </c:dLbl>
            <c:dLbl>
              <c:idx val="4"/>
              <c:layout/>
              <c:tx>
                <c:rich>
                  <a:bodyPr/>
                  <a:lstStyle/>
                  <a:p>
                    <a:fld id="{FF0F1455-7890-4339-88F4-99ABBCBBFA4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4F7B-4349-9601-7286F1684EFF}"/>
                </c:ext>
              </c:extLst>
            </c:dLbl>
            <c:dLbl>
              <c:idx val="5"/>
              <c:layout/>
              <c:tx>
                <c:rich>
                  <a:bodyPr/>
                  <a:lstStyle/>
                  <a:p>
                    <a:fld id="{6AF1E6D3-CE52-4930-8A9C-6F4A54C1097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4F7B-4349-9601-7286F1684EFF}"/>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F7B-4349-9601-7286F1684EFF}"/>
                </c:ext>
              </c:extLst>
            </c:dLbl>
            <c:dLbl>
              <c:idx val="7"/>
              <c:layout/>
              <c:tx>
                <c:rich>
                  <a:bodyPr/>
                  <a:lstStyle/>
                  <a:p>
                    <a:fld id="{1001DDF0-9407-4771-84E4-83F6B12DBD2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1-4F7B-4349-9601-7286F1684EFF}"/>
                </c:ext>
              </c:extLst>
            </c:dLbl>
            <c:dLbl>
              <c:idx val="8"/>
              <c:layout/>
              <c:tx>
                <c:rich>
                  <a:bodyPr/>
                  <a:lstStyle/>
                  <a:p>
                    <a:fld id="{96899392-4F23-4220-8C79-408EE7F2D9C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2-4F7B-4349-9601-7286F1684EFF}"/>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F7B-4349-9601-7286F1684EFF}"/>
                </c:ext>
              </c:extLst>
            </c:dLbl>
            <c:dLbl>
              <c:idx val="10"/>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71A794CC-85B5-4ADC-BC9E-490381144E36}"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24-4F7B-4349-9601-7286F1684EFF}"/>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F7B-4349-9601-7286F1684EFF}"/>
                </c:ext>
              </c:extLst>
            </c:dLbl>
            <c:dLbl>
              <c:idx val="12"/>
              <c:layout/>
              <c:tx>
                <c:rich>
                  <a:bodyPr/>
                  <a:lstStyle/>
                  <a:p>
                    <a:fld id="{714C61AD-8A15-4918-9E47-67E2CECA4A8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6-4F7B-4349-9601-7286F1684EFF}"/>
                </c:ext>
              </c:extLst>
            </c:dLbl>
            <c:dLbl>
              <c:idx val="13"/>
              <c:layout/>
              <c:tx>
                <c:rich>
                  <a:bodyPr/>
                  <a:lstStyle/>
                  <a:p>
                    <a:fld id="{0B04A557-7F5E-4EEC-995B-7E3618E8A1D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7-4F7B-4349-9601-7286F1684EFF}"/>
                </c:ext>
              </c:extLst>
            </c:dLbl>
            <c:dLbl>
              <c:idx val="14"/>
              <c:layout/>
              <c:tx>
                <c:rich>
                  <a:bodyPr/>
                  <a:lstStyle/>
                  <a:p>
                    <a:fld id="{519CEBC1-9D31-4F9F-97BA-F3622000BEB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4F7B-4349-9601-7286F1684EFF}"/>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F7B-4349-9601-7286F1684EFF}"/>
                </c:ext>
              </c:extLst>
            </c:dLbl>
            <c:dLbl>
              <c:idx val="16"/>
              <c:layout/>
              <c:tx>
                <c:rich>
                  <a:bodyPr/>
                  <a:lstStyle/>
                  <a:p>
                    <a:fld id="{53B97469-C2FA-4A98-AED8-80A38A287B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A-4F7B-4349-9601-7286F1684EFF}"/>
                </c:ext>
              </c:extLst>
            </c:dLbl>
            <c:dLbl>
              <c:idx val="17"/>
              <c:layout/>
              <c:tx>
                <c:rich>
                  <a:bodyPr/>
                  <a:lstStyle/>
                  <a:p>
                    <a:fld id="{6A79F2E5-6668-400C-A0F2-DF10D22E895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B-4F7B-4349-9601-7286F1684EFF}"/>
                </c:ext>
              </c:extLst>
            </c:dLbl>
            <c:dLbl>
              <c:idx val="18"/>
              <c:layout/>
              <c:tx>
                <c:rich>
                  <a:bodyPr/>
                  <a:lstStyle/>
                  <a:p>
                    <a:fld id="{ED85DE27-7204-4C32-ABAA-91A7A5C759A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C-4F7B-4349-9601-7286F1684EFF}"/>
                </c:ext>
              </c:extLst>
            </c:dLbl>
            <c:dLbl>
              <c:idx val="19"/>
              <c:layout/>
              <c:tx>
                <c:rich>
                  <a:bodyPr/>
                  <a:lstStyle/>
                  <a:p>
                    <a:fld id="{BE585BE1-0C07-4156-B8D6-ACAF721E7E6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D-4F7B-4349-9601-7286F1684EFF}"/>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Employment!$O$6:$O$25</c:f>
                <c:numCache>
                  <c:formatCode>General</c:formatCode>
                  <c:ptCount val="20"/>
                  <c:pt idx="0">
                    <c:v>1160.32</c:v>
                  </c:pt>
                  <c:pt idx="1">
                    <c:v>1160.32</c:v>
                  </c:pt>
                  <c:pt idx="2">
                    <c:v>1160.32</c:v>
                  </c:pt>
                  <c:pt idx="3">
                    <c:v>1160.32</c:v>
                  </c:pt>
                  <c:pt idx="4">
                    <c:v>1160.32</c:v>
                  </c:pt>
                  <c:pt idx="5">
                    <c:v>1160.32</c:v>
                  </c:pt>
                  <c:pt idx="6">
                    <c:v>1160.32</c:v>
                  </c:pt>
                  <c:pt idx="7">
                    <c:v>1160.32</c:v>
                  </c:pt>
                  <c:pt idx="8">
                    <c:v>1160.32</c:v>
                  </c:pt>
                  <c:pt idx="9">
                    <c:v>1160.32</c:v>
                  </c:pt>
                  <c:pt idx="10">
                    <c:v>1160.32</c:v>
                  </c:pt>
                  <c:pt idx="11">
                    <c:v>1160.32</c:v>
                  </c:pt>
                  <c:pt idx="12">
                    <c:v>1160.32</c:v>
                  </c:pt>
                  <c:pt idx="13">
                    <c:v>1160.32</c:v>
                  </c:pt>
                  <c:pt idx="14">
                    <c:v>1160.32</c:v>
                  </c:pt>
                  <c:pt idx="15">
                    <c:v>1160.32</c:v>
                  </c:pt>
                  <c:pt idx="16">
                    <c:v>1160.32</c:v>
                  </c:pt>
                  <c:pt idx="17">
                    <c:v>1160.32</c:v>
                  </c:pt>
                  <c:pt idx="18">
                    <c:v>1160.32</c:v>
                  </c:pt>
                  <c:pt idx="19">
                    <c:v>1160.32</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#N/A</c:v>
                </c:pt>
                <c:pt idx="1">
                  <c:v>#N/A</c:v>
                </c:pt>
                <c:pt idx="2">
                  <c:v>18676</c:v>
                </c:pt>
                <c:pt idx="3">
                  <c:v>8750</c:v>
                </c:pt>
                <c:pt idx="4">
                  <c:v>7477</c:v>
                </c:pt>
                <c:pt idx="5">
                  <c:v>7474</c:v>
                </c:pt>
                <c:pt idx="6">
                  <c:v>#N/A</c:v>
                </c:pt>
                <c:pt idx="7">
                  <c:v>6549</c:v>
                </c:pt>
                <c:pt idx="8">
                  <c:v>5053</c:v>
                </c:pt>
                <c:pt idx="9">
                  <c:v>#N/A</c:v>
                </c:pt>
                <c:pt idx="10">
                  <c:v>3697</c:v>
                </c:pt>
                <c:pt idx="11">
                  <c:v>#N/A</c:v>
                </c:pt>
                <c:pt idx="12">
                  <c:v>2621</c:v>
                </c:pt>
                <c:pt idx="13">
                  <c:v>2121</c:v>
                </c:pt>
                <c:pt idx="14">
                  <c:v>1946</c:v>
                </c:pt>
                <c:pt idx="15">
                  <c:v>#N/A</c:v>
                </c:pt>
                <c:pt idx="16">
                  <c:v>542</c:v>
                </c:pt>
                <c:pt idx="17">
                  <c:v>534</c:v>
                </c:pt>
                <c:pt idx="18">
                  <c:v>478</c:v>
                </c:pt>
                <c:pt idx="19">
                  <c:v>87</c:v>
                </c:pt>
              </c:numCache>
            </c:numRef>
          </c:yVal>
          <c:smooth val="0"/>
          <c:extLst>
            <c:ext xmlns:c15="http://schemas.microsoft.com/office/drawing/2012/chart" uri="{02D57815-91ED-43cb-92C2-25804820EDAC}">
              <c15:datalabelsRange>
                <c15:f>Employment!$H$6:$H$25</c15:f>
                <c15:dlblRangeCache>
                  <c:ptCount val="20"/>
                  <c:pt idx="0">
                    <c:v> -1%</c:v>
                  </c:pt>
                  <c:pt idx="1">
                    <c:v> -2%</c:v>
                  </c:pt>
                  <c:pt idx="2">
                    <c:v>+1%</c:v>
                  </c:pt>
                  <c:pt idx="3">
                    <c:v>+8%</c:v>
                  </c:pt>
                  <c:pt idx="4">
                    <c:v>+0%</c:v>
                  </c:pt>
                  <c:pt idx="5">
                    <c:v>+5%</c:v>
                  </c:pt>
                  <c:pt idx="6">
                    <c:v> 0%</c:v>
                  </c:pt>
                  <c:pt idx="7">
                    <c:v>+4%</c:v>
                  </c:pt>
                  <c:pt idx="8">
                    <c:v>+1%</c:v>
                  </c:pt>
                  <c:pt idx="9">
                    <c:v> -2%</c:v>
                  </c:pt>
                  <c:pt idx="10">
                    <c:v>+4%</c:v>
                  </c:pt>
                  <c:pt idx="11">
                    <c:v> -5%</c:v>
                  </c:pt>
                  <c:pt idx="12">
                    <c:v>+2%</c:v>
                  </c:pt>
                  <c:pt idx="13">
                    <c:v>+3%</c:v>
                  </c:pt>
                  <c:pt idx="14">
                    <c:v>+1%</c:v>
                  </c:pt>
                  <c:pt idx="15">
                    <c:v> -2%</c:v>
                  </c:pt>
                  <c:pt idx="16">
                    <c:v>+3%</c:v>
                  </c:pt>
                  <c:pt idx="17">
                    <c:v>+5%</c:v>
                  </c:pt>
                  <c:pt idx="18">
                    <c:v>+11%</c:v>
                  </c:pt>
                  <c:pt idx="19">
                    <c:v>+1%</c:v>
                  </c:pt>
                </c15:dlblRangeCache>
              </c15:datalabelsRange>
            </c:ext>
            <c:ext xmlns:c16="http://schemas.microsoft.com/office/drawing/2014/chart" uri="{C3380CC4-5D6E-409C-BE32-E72D297353CC}">
              <c16:uniqueId val="{0000002E-4F7B-4349-9601-7286F1684EFF}"/>
            </c:ext>
          </c:extLst>
        </c:ser>
        <c:ser>
          <c:idx val="2"/>
          <c:order val="2"/>
          <c:tx>
            <c:strRef>
              <c:f>Employment!$N$5</c:f>
              <c:strCache>
                <c:ptCount val="1"/>
                <c:pt idx="0">
                  <c:v>Decrease</c:v>
                </c:pt>
              </c:strCache>
            </c:strRef>
          </c:tx>
          <c:spPr>
            <a:ln w="25400" cap="rnd">
              <a:noFill/>
              <a:round/>
            </a:ln>
            <a:effectLst/>
          </c:spPr>
          <c:marker>
            <c:symbol val="none"/>
          </c:marker>
          <c:dLbls>
            <c:dLbl>
              <c:idx val="0"/>
              <c:layout/>
              <c:tx>
                <c:rich>
                  <a:bodyPr/>
                  <a:lstStyle/>
                  <a:p>
                    <a:fld id="{75C48B5F-B383-4E1B-89FB-A06ED056488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F-4F7B-4349-9601-7286F1684EFF}"/>
                </c:ext>
              </c:extLst>
            </c:dLbl>
            <c:dLbl>
              <c:idx val="1"/>
              <c:layout/>
              <c:tx>
                <c:rich>
                  <a:bodyPr/>
                  <a:lstStyle/>
                  <a:p>
                    <a:fld id="{50F85A69-E23C-48C9-86AA-100BFA45267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0-4F7B-4349-9601-7286F1684EFF}"/>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4F7B-4349-9601-7286F1684EFF}"/>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F7B-4349-9601-7286F1684EFF}"/>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F7B-4349-9601-7286F1684EFF}"/>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F7B-4349-9601-7286F1684EFF}"/>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4F7B-4349-9601-7286F1684EFF}"/>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4F7B-4349-9601-7286F1684EFF}"/>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4F7B-4349-9601-7286F1684EFF}"/>
                </c:ext>
              </c:extLst>
            </c:dLbl>
            <c:dLbl>
              <c:idx val="9"/>
              <c:layout/>
              <c:tx>
                <c:rich>
                  <a:bodyPr/>
                  <a:lstStyle/>
                  <a:p>
                    <a:fld id="{F4D1D6F2-229F-44F7-A0AE-A1C05155053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8-4F7B-4349-9601-7286F1684EFF}"/>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4F7B-4349-9601-7286F1684EFF}"/>
                </c:ext>
              </c:extLst>
            </c:dLbl>
            <c:dLbl>
              <c:idx val="11"/>
              <c:layout/>
              <c:tx>
                <c:rich>
                  <a:bodyPr/>
                  <a:lstStyle/>
                  <a:p>
                    <a:fld id="{CCFCE57F-EAAA-49F3-81EF-267DB4B47F3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A-4F7B-4349-9601-7286F1684EFF}"/>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4F7B-4349-9601-7286F1684EFF}"/>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4F7B-4349-9601-7286F1684EFF}"/>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4F7B-4349-9601-7286F1684EFF}"/>
                </c:ext>
              </c:extLst>
            </c:dLbl>
            <c:dLbl>
              <c:idx val="15"/>
              <c:layout/>
              <c:tx>
                <c:rich>
                  <a:bodyPr/>
                  <a:lstStyle/>
                  <a:p>
                    <a:fld id="{D1B1BD5D-212C-4294-B7F7-C764091128E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E-4F7B-4349-9601-7286F1684EFF}"/>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4F7B-4349-9601-7286F1684EFF}"/>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4F7B-4349-9601-7286F1684EFF}"/>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4F7B-4349-9601-7286F1684EFF}"/>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4F7B-4349-9601-7286F1684EFF}"/>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Employment!$O$6:$O$25</c:f>
                <c:numCache>
                  <c:formatCode>General</c:formatCode>
                  <c:ptCount val="20"/>
                  <c:pt idx="0">
                    <c:v>1160.32</c:v>
                  </c:pt>
                  <c:pt idx="1">
                    <c:v>1160.32</c:v>
                  </c:pt>
                  <c:pt idx="2">
                    <c:v>1160.32</c:v>
                  </c:pt>
                  <c:pt idx="3">
                    <c:v>1160.32</c:v>
                  </c:pt>
                  <c:pt idx="4">
                    <c:v>1160.32</c:v>
                  </c:pt>
                  <c:pt idx="5">
                    <c:v>1160.32</c:v>
                  </c:pt>
                  <c:pt idx="6">
                    <c:v>1160.32</c:v>
                  </c:pt>
                  <c:pt idx="7">
                    <c:v>1160.32</c:v>
                  </c:pt>
                  <c:pt idx="8">
                    <c:v>1160.32</c:v>
                  </c:pt>
                  <c:pt idx="9">
                    <c:v>1160.32</c:v>
                  </c:pt>
                  <c:pt idx="10">
                    <c:v>1160.32</c:v>
                  </c:pt>
                  <c:pt idx="11">
                    <c:v>1160.32</c:v>
                  </c:pt>
                  <c:pt idx="12">
                    <c:v>1160.32</c:v>
                  </c:pt>
                  <c:pt idx="13">
                    <c:v>1160.32</c:v>
                  </c:pt>
                  <c:pt idx="14">
                    <c:v>1160.32</c:v>
                  </c:pt>
                  <c:pt idx="15">
                    <c:v>1160.32</c:v>
                  </c:pt>
                  <c:pt idx="16">
                    <c:v>1160.32</c:v>
                  </c:pt>
                  <c:pt idx="17">
                    <c:v>1160.32</c:v>
                  </c:pt>
                  <c:pt idx="18">
                    <c:v>1160.32</c:v>
                  </c:pt>
                  <c:pt idx="19">
                    <c:v>1160.32</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29008</c:v>
                </c:pt>
                <c:pt idx="1">
                  <c:v>20461</c:v>
                </c:pt>
                <c:pt idx="2">
                  <c:v>#N/A</c:v>
                </c:pt>
                <c:pt idx="3">
                  <c:v>#N/A</c:v>
                </c:pt>
                <c:pt idx="4">
                  <c:v>#N/A</c:v>
                </c:pt>
                <c:pt idx="5">
                  <c:v>#N/A</c:v>
                </c:pt>
                <c:pt idx="6">
                  <c:v>#N/A</c:v>
                </c:pt>
                <c:pt idx="7">
                  <c:v>#N/A</c:v>
                </c:pt>
                <c:pt idx="8">
                  <c:v>#N/A</c:v>
                </c:pt>
                <c:pt idx="9">
                  <c:v>4883</c:v>
                </c:pt>
                <c:pt idx="10">
                  <c:v>#N/A</c:v>
                </c:pt>
                <c:pt idx="11">
                  <c:v>2673</c:v>
                </c:pt>
                <c:pt idx="12">
                  <c:v>#N/A</c:v>
                </c:pt>
                <c:pt idx="13">
                  <c:v>#N/A</c:v>
                </c:pt>
                <c:pt idx="14">
                  <c:v>#N/A</c:v>
                </c:pt>
                <c:pt idx="15">
                  <c:v>1834</c:v>
                </c:pt>
                <c:pt idx="16">
                  <c:v>#N/A</c:v>
                </c:pt>
                <c:pt idx="17">
                  <c:v>#N/A</c:v>
                </c:pt>
                <c:pt idx="18">
                  <c:v>#N/A</c:v>
                </c:pt>
                <c:pt idx="19">
                  <c:v>#N/A</c:v>
                </c:pt>
              </c:numCache>
            </c:numRef>
          </c:yVal>
          <c:smooth val="0"/>
          <c:extLst>
            <c:ext xmlns:c15="http://schemas.microsoft.com/office/drawing/2012/chart" uri="{02D57815-91ED-43cb-92C2-25804820EDAC}">
              <c15:datalabelsRange>
                <c15:f>Employment!$H$6:$H$25</c15:f>
                <c15:dlblRangeCache>
                  <c:ptCount val="20"/>
                  <c:pt idx="0">
                    <c:v> -1%</c:v>
                  </c:pt>
                  <c:pt idx="1">
                    <c:v> -2%</c:v>
                  </c:pt>
                  <c:pt idx="2">
                    <c:v>+1%</c:v>
                  </c:pt>
                  <c:pt idx="3">
                    <c:v>+8%</c:v>
                  </c:pt>
                  <c:pt idx="4">
                    <c:v>+0%</c:v>
                  </c:pt>
                  <c:pt idx="5">
                    <c:v>+5%</c:v>
                  </c:pt>
                  <c:pt idx="6">
                    <c:v> 0%</c:v>
                  </c:pt>
                  <c:pt idx="7">
                    <c:v>+4%</c:v>
                  </c:pt>
                  <c:pt idx="8">
                    <c:v>+1%</c:v>
                  </c:pt>
                  <c:pt idx="9">
                    <c:v> -2%</c:v>
                  </c:pt>
                  <c:pt idx="10">
                    <c:v>+4%</c:v>
                  </c:pt>
                  <c:pt idx="11">
                    <c:v> -5%</c:v>
                  </c:pt>
                  <c:pt idx="12">
                    <c:v>+2%</c:v>
                  </c:pt>
                  <c:pt idx="13">
                    <c:v>+3%</c:v>
                  </c:pt>
                  <c:pt idx="14">
                    <c:v>+1%</c:v>
                  </c:pt>
                  <c:pt idx="15">
                    <c:v> -2%</c:v>
                  </c:pt>
                  <c:pt idx="16">
                    <c:v>+3%</c:v>
                  </c:pt>
                  <c:pt idx="17">
                    <c:v>+5%</c:v>
                  </c:pt>
                  <c:pt idx="18">
                    <c:v>+11%</c:v>
                  </c:pt>
                  <c:pt idx="19">
                    <c:v>+1%</c:v>
                  </c:pt>
                </c15:dlblRangeCache>
              </c15:datalabelsRange>
            </c:ext>
            <c:ext xmlns:c16="http://schemas.microsoft.com/office/drawing/2014/chart" uri="{C3380CC4-5D6E-409C-BE32-E72D297353CC}">
              <c16:uniqueId val="{00000043-4F7B-4349-9601-7286F1684EFF}"/>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Cape1!$F$4</c:f>
              <c:strCache>
                <c:ptCount val="1"/>
                <c:pt idx="0">
                  <c:v># of Licenses</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F3A2-4968-898C-7D1385A3101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3A2-4968-898C-7D1385A3101C}"/>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F3A2-4968-898C-7D1385A3101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3A2-4968-898C-7D1385A3101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F3A2-4968-898C-7D1385A3101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F3A2-4968-898C-7D1385A3101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F3A2-4968-898C-7D1385A3101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F3A2-4968-898C-7D1385A3101C}"/>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F3A2-4968-898C-7D1385A3101C}"/>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3-F3A2-4968-898C-7D1385A3101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F3A2-4968-898C-7D1385A3101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F3A2-4968-898C-7D1385A3101C}"/>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F3A2-4968-898C-7D1385A3101C}"/>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F3A2-4968-898C-7D1385A3101C}"/>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F3A2-4968-898C-7D1385A3101C}"/>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Cape1!$E$5:$E$19</c:f>
              <c:strCache>
                <c:ptCount val="15"/>
                <c:pt idx="0">
                  <c:v>Architects, Except Landscape and Naval</c:v>
                </c:pt>
                <c:pt idx="1">
                  <c:v>Social and Human Service Assistants</c:v>
                </c:pt>
                <c:pt idx="2">
                  <c:v>Speech-Language Pathologists</c:v>
                </c:pt>
                <c:pt idx="3">
                  <c:v>Occupational Therapists</c:v>
                </c:pt>
                <c:pt idx="4">
                  <c:v>Accountants and Auditors</c:v>
                </c:pt>
                <c:pt idx="5">
                  <c:v>Physical Therapists</c:v>
                </c:pt>
                <c:pt idx="6">
                  <c:v>Mental Health Counselors</c:v>
                </c:pt>
                <c:pt idx="7">
                  <c:v>Engineers</c:v>
                </c:pt>
                <c:pt idx="8">
                  <c:v>Skincare Specialists</c:v>
                </c:pt>
                <c:pt idx="9">
                  <c:v>Water and Wastewater Treatment Plant and System Operators</c:v>
                </c:pt>
                <c:pt idx="10">
                  <c:v>Electricians</c:v>
                </c:pt>
                <c:pt idx="11">
                  <c:v>Social Workers</c:v>
                </c:pt>
                <c:pt idx="12">
                  <c:v>Plumbers, Pipefitters, and Steamfitters</c:v>
                </c:pt>
                <c:pt idx="13">
                  <c:v>Hairdressers, Hairstylists, and Cosmetologists</c:v>
                </c:pt>
                <c:pt idx="14">
                  <c:v>Real Estate Sales Agents</c:v>
                </c:pt>
              </c:strCache>
            </c:strRef>
          </c:cat>
          <c:val>
            <c:numRef>
              <c:f>Cape1!$F$5:$F$19</c:f>
              <c:numCache>
                <c:formatCode>#,##0</c:formatCode>
                <c:ptCount val="15"/>
                <c:pt idx="0">
                  <c:v>57</c:v>
                </c:pt>
                <c:pt idx="1">
                  <c:v>71</c:v>
                </c:pt>
                <c:pt idx="2">
                  <c:v>104</c:v>
                </c:pt>
                <c:pt idx="3">
                  <c:v>104</c:v>
                </c:pt>
                <c:pt idx="4">
                  <c:v>110</c:v>
                </c:pt>
                <c:pt idx="5">
                  <c:v>187</c:v>
                </c:pt>
                <c:pt idx="6">
                  <c:v>194</c:v>
                </c:pt>
                <c:pt idx="7">
                  <c:v>198</c:v>
                </c:pt>
                <c:pt idx="8">
                  <c:v>365</c:v>
                </c:pt>
                <c:pt idx="9">
                  <c:v>389</c:v>
                </c:pt>
                <c:pt idx="10">
                  <c:v>481</c:v>
                </c:pt>
                <c:pt idx="11">
                  <c:v>488</c:v>
                </c:pt>
                <c:pt idx="12">
                  <c:v>807</c:v>
                </c:pt>
                <c:pt idx="13">
                  <c:v>898</c:v>
                </c:pt>
                <c:pt idx="14">
                  <c:v>2516</c:v>
                </c:pt>
              </c:numCache>
            </c:numRef>
          </c:val>
          <c:extLst>
            <c:ext xmlns:c16="http://schemas.microsoft.com/office/drawing/2014/chart" uri="{C3380CC4-5D6E-409C-BE32-E72D297353CC}">
              <c16:uniqueId val="{0000001E-F3A2-4968-898C-7D1385A3101C}"/>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Final'!$E$3</c:f>
              <c:strCache>
                <c:ptCount val="1"/>
                <c:pt idx="0">
                  <c:v># of Licenses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 Final'!$D$4:$D$18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 Final'!$E$4:$E$18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0-04E0-4DF2-9CD9-1B2B4BC68695}"/>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Charts!$G$10</c:f>
              <c:strCache>
                <c:ptCount val="1"/>
                <c:pt idx="0">
                  <c:v>Cape &amp; Islands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Charts!$C$11:$C$23</c:f>
              <c:numCache>
                <c:formatCode>[$-409]mmm\-yy;@</c:formatCode>
                <c:ptCount val="13"/>
                <c:pt idx="0">
                  <c:v>43757</c:v>
                </c:pt>
                <c:pt idx="1">
                  <c:v>43727</c:v>
                </c:pt>
                <c:pt idx="2">
                  <c:v>43696</c:v>
                </c:pt>
                <c:pt idx="3">
                  <c:v>43665</c:v>
                </c:pt>
                <c:pt idx="4">
                  <c:v>43635</c:v>
                </c:pt>
                <c:pt idx="5">
                  <c:v>43604</c:v>
                </c:pt>
                <c:pt idx="6">
                  <c:v>43574</c:v>
                </c:pt>
                <c:pt idx="7">
                  <c:v>43543</c:v>
                </c:pt>
                <c:pt idx="8">
                  <c:v>43515</c:v>
                </c:pt>
                <c:pt idx="9">
                  <c:v>43484</c:v>
                </c:pt>
                <c:pt idx="10">
                  <c:v>43453</c:v>
                </c:pt>
                <c:pt idx="11">
                  <c:v>43423</c:v>
                </c:pt>
                <c:pt idx="12">
                  <c:v>43392</c:v>
                </c:pt>
              </c:numCache>
            </c:numRef>
          </c:cat>
          <c:val>
            <c:numRef>
              <c:f>Charts!$G$11:$G$23</c:f>
              <c:numCache>
                <c:formatCode>0.0%</c:formatCode>
                <c:ptCount val="13"/>
                <c:pt idx="0">
                  <c:v>2.6000000000000002E-2</c:v>
                </c:pt>
                <c:pt idx="1">
                  <c:v>2.7000000000000003E-2</c:v>
                </c:pt>
                <c:pt idx="2">
                  <c:v>2.4E-2</c:v>
                </c:pt>
                <c:pt idx="3">
                  <c:v>2.5000000000000001E-2</c:v>
                </c:pt>
                <c:pt idx="4">
                  <c:v>0.03</c:v>
                </c:pt>
                <c:pt idx="5">
                  <c:v>3.6000000000000004E-2</c:v>
                </c:pt>
                <c:pt idx="6">
                  <c:v>0.04</c:v>
                </c:pt>
                <c:pt idx="7">
                  <c:v>5.7000000000000002E-2</c:v>
                </c:pt>
                <c:pt idx="8">
                  <c:v>6.3E-2</c:v>
                </c:pt>
                <c:pt idx="9">
                  <c:v>6.7000000000000004E-2</c:v>
                </c:pt>
                <c:pt idx="10">
                  <c:v>4.2999999999999997E-2</c:v>
                </c:pt>
                <c:pt idx="11">
                  <c:v>3.6000000000000004E-2</c:v>
                </c:pt>
                <c:pt idx="12">
                  <c:v>2.8999999999999998E-2</c:v>
                </c:pt>
              </c:numCache>
            </c:numRef>
          </c:val>
          <c:smooth val="0"/>
          <c:extLst>
            <c:ext xmlns:c16="http://schemas.microsoft.com/office/drawing/2014/chart" uri="{C3380CC4-5D6E-409C-BE32-E72D297353CC}">
              <c16:uniqueId val="{00000000-D466-4085-80FF-35B3DFC7F3EA}"/>
            </c:ext>
          </c:extLst>
        </c:ser>
        <c:ser>
          <c:idx val="1"/>
          <c:order val="1"/>
          <c:tx>
            <c:strRef>
              <c:f>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Charts!$C$11:$C$23</c:f>
              <c:numCache>
                <c:formatCode>[$-409]mmm\-yy;@</c:formatCode>
                <c:ptCount val="13"/>
                <c:pt idx="0">
                  <c:v>43757</c:v>
                </c:pt>
                <c:pt idx="1">
                  <c:v>43727</c:v>
                </c:pt>
                <c:pt idx="2">
                  <c:v>43696</c:v>
                </c:pt>
                <c:pt idx="3">
                  <c:v>43665</c:v>
                </c:pt>
                <c:pt idx="4">
                  <c:v>43635</c:v>
                </c:pt>
                <c:pt idx="5">
                  <c:v>43604</c:v>
                </c:pt>
                <c:pt idx="6">
                  <c:v>43574</c:v>
                </c:pt>
                <c:pt idx="7">
                  <c:v>43543</c:v>
                </c:pt>
                <c:pt idx="8">
                  <c:v>43515</c:v>
                </c:pt>
                <c:pt idx="9">
                  <c:v>43484</c:v>
                </c:pt>
                <c:pt idx="10">
                  <c:v>43453</c:v>
                </c:pt>
                <c:pt idx="11">
                  <c:v>43423</c:v>
                </c:pt>
                <c:pt idx="12">
                  <c:v>43392</c:v>
                </c:pt>
              </c:numCache>
            </c:numRef>
          </c:cat>
          <c:val>
            <c:numRef>
              <c:f>Charts!$H$11:$H$23</c:f>
              <c:numCache>
                <c:formatCode>0.0%</c:formatCode>
                <c:ptCount val="13"/>
                <c:pt idx="0">
                  <c:v>2.5000000000000001E-2</c:v>
                </c:pt>
                <c:pt idx="1">
                  <c:v>2.8999999999999998E-2</c:v>
                </c:pt>
                <c:pt idx="2">
                  <c:v>2.7999999999999997E-2</c:v>
                </c:pt>
                <c:pt idx="3">
                  <c:v>2.8999999999999998E-2</c:v>
                </c:pt>
                <c:pt idx="4">
                  <c:v>3.1E-2</c:v>
                </c:pt>
                <c:pt idx="5">
                  <c:v>3.1E-2</c:v>
                </c:pt>
                <c:pt idx="6">
                  <c:v>2.6000000000000002E-2</c:v>
                </c:pt>
                <c:pt idx="7">
                  <c:v>3.1E-2</c:v>
                </c:pt>
                <c:pt idx="8">
                  <c:v>3.2000000000000001E-2</c:v>
                </c:pt>
                <c:pt idx="9">
                  <c:v>3.6000000000000004E-2</c:v>
                </c:pt>
                <c:pt idx="10">
                  <c:v>2.7000000000000003E-2</c:v>
                </c:pt>
                <c:pt idx="11">
                  <c:v>2.6000000000000002E-2</c:v>
                </c:pt>
                <c:pt idx="12">
                  <c:v>2.7000000000000003E-2</c:v>
                </c:pt>
              </c:numCache>
            </c:numRef>
          </c:val>
          <c:smooth val="0"/>
          <c:extLst>
            <c:ext xmlns:c16="http://schemas.microsoft.com/office/drawing/2014/chart" uri="{C3380CC4-5D6E-409C-BE32-E72D297353CC}">
              <c16:uniqueId val="{00000001-D466-4085-80FF-35B3DFC7F3EA}"/>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553055184"/>
        <c:axId val="553057504"/>
      </c:lineChart>
      <c:dateAx>
        <c:axId val="553055184"/>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553057504"/>
        <c:crosses val="autoZero"/>
        <c:auto val="1"/>
        <c:lblOffset val="100"/>
        <c:baseTimeUnit val="months"/>
      </c:dateAx>
      <c:valAx>
        <c:axId val="553057504"/>
        <c:scaling>
          <c:orientation val="minMax"/>
        </c:scaling>
        <c:delete val="0"/>
        <c:axPos val="l"/>
        <c:majorGridlines>
          <c:spPr>
            <a:ln w="9525" cap="flat" cmpd="sng" algn="ctr">
              <a:solidFill>
                <a:schemeClr val="bg2"/>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553055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43757</c:v>
                </c:pt>
                <c:pt idx="1">
                  <c:v>43727</c:v>
                </c:pt>
                <c:pt idx="2">
                  <c:v>43696</c:v>
                </c:pt>
                <c:pt idx="3">
                  <c:v>43665</c:v>
                </c:pt>
                <c:pt idx="4">
                  <c:v>43635</c:v>
                </c:pt>
                <c:pt idx="5">
                  <c:v>43604</c:v>
                </c:pt>
                <c:pt idx="6">
                  <c:v>43574</c:v>
                </c:pt>
                <c:pt idx="7">
                  <c:v>43543</c:v>
                </c:pt>
                <c:pt idx="8">
                  <c:v>43515</c:v>
                </c:pt>
                <c:pt idx="9">
                  <c:v>43484</c:v>
                </c:pt>
                <c:pt idx="10">
                  <c:v>43453</c:v>
                </c:pt>
                <c:pt idx="11">
                  <c:v>43423</c:v>
                </c:pt>
                <c:pt idx="12">
                  <c:v>43392</c:v>
                </c:pt>
              </c:numCache>
            </c:numRef>
          </c:cat>
          <c:val>
            <c:numRef>
              <c:f>Charts!$E$11:$E$23</c:f>
              <c:numCache>
                <c:formatCode>#,##0</c:formatCode>
                <c:ptCount val="13"/>
                <c:pt idx="0">
                  <c:v>128986</c:v>
                </c:pt>
                <c:pt idx="1">
                  <c:v>134110</c:v>
                </c:pt>
                <c:pt idx="2">
                  <c:v>148472</c:v>
                </c:pt>
                <c:pt idx="3">
                  <c:v>149454</c:v>
                </c:pt>
                <c:pt idx="4">
                  <c:v>141480</c:v>
                </c:pt>
                <c:pt idx="5">
                  <c:v>129633</c:v>
                </c:pt>
                <c:pt idx="6">
                  <c:v>122340</c:v>
                </c:pt>
                <c:pt idx="7">
                  <c:v>118028</c:v>
                </c:pt>
                <c:pt idx="8">
                  <c:v>117169</c:v>
                </c:pt>
                <c:pt idx="9">
                  <c:v>118794</c:v>
                </c:pt>
                <c:pt idx="10">
                  <c:v>122705</c:v>
                </c:pt>
                <c:pt idx="11">
                  <c:v>123428</c:v>
                </c:pt>
                <c:pt idx="12">
                  <c:v>128238</c:v>
                </c:pt>
              </c:numCache>
            </c:numRef>
          </c:val>
          <c:extLst>
            <c:ext xmlns:c16="http://schemas.microsoft.com/office/drawing/2014/chart" uri="{C3380CC4-5D6E-409C-BE32-E72D297353CC}">
              <c16:uniqueId val="{00000000-D51E-49FA-B581-E4887D39669C}"/>
            </c:ext>
          </c:extLst>
        </c:ser>
        <c:ser>
          <c:idx val="1"/>
          <c:order val="1"/>
          <c:tx>
            <c:strRef>
              <c:f>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43757</c:v>
                </c:pt>
                <c:pt idx="1">
                  <c:v>43727</c:v>
                </c:pt>
                <c:pt idx="2">
                  <c:v>43696</c:v>
                </c:pt>
                <c:pt idx="3">
                  <c:v>43665</c:v>
                </c:pt>
                <c:pt idx="4">
                  <c:v>43635</c:v>
                </c:pt>
                <c:pt idx="5">
                  <c:v>43604</c:v>
                </c:pt>
                <c:pt idx="6">
                  <c:v>43574</c:v>
                </c:pt>
                <c:pt idx="7">
                  <c:v>43543</c:v>
                </c:pt>
                <c:pt idx="8">
                  <c:v>43515</c:v>
                </c:pt>
                <c:pt idx="9">
                  <c:v>43484</c:v>
                </c:pt>
                <c:pt idx="10">
                  <c:v>43453</c:v>
                </c:pt>
                <c:pt idx="11">
                  <c:v>43423</c:v>
                </c:pt>
                <c:pt idx="12">
                  <c:v>43392</c:v>
                </c:pt>
              </c:numCache>
            </c:numRef>
          </c:cat>
          <c:val>
            <c:numRef>
              <c:f>Charts!$F$11:$F$23</c:f>
              <c:numCache>
                <c:formatCode>#,##0</c:formatCode>
                <c:ptCount val="13"/>
                <c:pt idx="0">
                  <c:v>3435</c:v>
                </c:pt>
                <c:pt idx="1">
                  <c:v>3747</c:v>
                </c:pt>
                <c:pt idx="2">
                  <c:v>3648</c:v>
                </c:pt>
                <c:pt idx="3">
                  <c:v>3763</c:v>
                </c:pt>
                <c:pt idx="4">
                  <c:v>4359</c:v>
                </c:pt>
                <c:pt idx="5">
                  <c:v>4820</c:v>
                </c:pt>
                <c:pt idx="6">
                  <c:v>5054</c:v>
                </c:pt>
                <c:pt idx="7">
                  <c:v>7086</c:v>
                </c:pt>
                <c:pt idx="8">
                  <c:v>7849</c:v>
                </c:pt>
                <c:pt idx="9">
                  <c:v>8568</c:v>
                </c:pt>
                <c:pt idx="10">
                  <c:v>5542</c:v>
                </c:pt>
                <c:pt idx="11">
                  <c:v>4607</c:v>
                </c:pt>
                <c:pt idx="12">
                  <c:v>3781</c:v>
                </c:pt>
              </c:numCache>
            </c:numRef>
          </c:val>
          <c:extLst>
            <c:ext xmlns:c16="http://schemas.microsoft.com/office/drawing/2014/chart" uri="{C3380CC4-5D6E-409C-BE32-E72D297353CC}">
              <c16:uniqueId val="{00000001-D51E-49FA-B581-E4887D39669C}"/>
            </c:ext>
          </c:extLst>
        </c:ser>
        <c:dLbls>
          <c:dLblPos val="ctr"/>
          <c:showLegendKey val="0"/>
          <c:showVal val="1"/>
          <c:showCatName val="0"/>
          <c:showSerName val="0"/>
          <c:showPercent val="0"/>
          <c:showBubbleSize val="0"/>
        </c:dLbls>
        <c:gapWidth val="50"/>
        <c:overlap val="100"/>
        <c:axId val="926511536"/>
        <c:axId val="926661456"/>
      </c:barChart>
      <c:scatterChart>
        <c:scatterStyle val="lineMarker"/>
        <c:varyColors val="0"/>
        <c:ser>
          <c:idx val="2"/>
          <c:order val="2"/>
          <c:tx>
            <c:strRef>
              <c:f>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Charts!$C$11:$C$23</c:f>
              <c:numCache>
                <c:formatCode>[$-409]mmm\-yy;@</c:formatCode>
                <c:ptCount val="13"/>
                <c:pt idx="0">
                  <c:v>43757</c:v>
                </c:pt>
                <c:pt idx="1">
                  <c:v>43727</c:v>
                </c:pt>
                <c:pt idx="2">
                  <c:v>43696</c:v>
                </c:pt>
                <c:pt idx="3">
                  <c:v>43665</c:v>
                </c:pt>
                <c:pt idx="4">
                  <c:v>43635</c:v>
                </c:pt>
                <c:pt idx="5">
                  <c:v>43604</c:v>
                </c:pt>
                <c:pt idx="6">
                  <c:v>43574</c:v>
                </c:pt>
                <c:pt idx="7">
                  <c:v>43543</c:v>
                </c:pt>
                <c:pt idx="8">
                  <c:v>43515</c:v>
                </c:pt>
                <c:pt idx="9">
                  <c:v>43484</c:v>
                </c:pt>
                <c:pt idx="10">
                  <c:v>43453</c:v>
                </c:pt>
                <c:pt idx="11">
                  <c:v>43423</c:v>
                </c:pt>
                <c:pt idx="12">
                  <c:v>43392</c:v>
                </c:pt>
              </c:numCache>
            </c:numRef>
          </c:xVal>
          <c:yVal>
            <c:numRef>
              <c:f>Charts!$D$11:$D$23</c:f>
              <c:numCache>
                <c:formatCode>#,##0</c:formatCode>
                <c:ptCount val="13"/>
                <c:pt idx="0">
                  <c:v>132421</c:v>
                </c:pt>
                <c:pt idx="1">
                  <c:v>137857</c:v>
                </c:pt>
                <c:pt idx="2">
                  <c:v>152120</c:v>
                </c:pt>
                <c:pt idx="3">
                  <c:v>153217</c:v>
                </c:pt>
                <c:pt idx="4">
                  <c:v>145839</c:v>
                </c:pt>
                <c:pt idx="5">
                  <c:v>134453</c:v>
                </c:pt>
                <c:pt idx="6">
                  <c:v>127394</c:v>
                </c:pt>
                <c:pt idx="7">
                  <c:v>125114</c:v>
                </c:pt>
                <c:pt idx="8">
                  <c:v>125018</c:v>
                </c:pt>
                <c:pt idx="9">
                  <c:v>127362</c:v>
                </c:pt>
                <c:pt idx="10">
                  <c:v>128247</c:v>
                </c:pt>
                <c:pt idx="11">
                  <c:v>128035</c:v>
                </c:pt>
                <c:pt idx="12">
                  <c:v>132019</c:v>
                </c:pt>
              </c:numCache>
            </c:numRef>
          </c:yVal>
          <c:smooth val="0"/>
          <c:extLst>
            <c:ext xmlns:c16="http://schemas.microsoft.com/office/drawing/2014/chart" uri="{C3380CC4-5D6E-409C-BE32-E72D297353CC}">
              <c16:uniqueId val="{00000002-D51E-49FA-B581-E4887D39669C}"/>
            </c:ext>
          </c:extLst>
        </c:ser>
        <c:dLbls>
          <c:showLegendKey val="0"/>
          <c:showVal val="0"/>
          <c:showCatName val="0"/>
          <c:showSerName val="0"/>
          <c:showPercent val="0"/>
          <c:showBubbleSize val="0"/>
        </c:dLbls>
        <c:axId val="926511536"/>
        <c:axId val="926661456"/>
      </c:scatterChart>
      <c:dateAx>
        <c:axId val="926511536"/>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26661456"/>
        <c:crosses val="autoZero"/>
        <c:auto val="1"/>
        <c:lblOffset val="100"/>
        <c:baseTimeUnit val="months"/>
      </c:dateAx>
      <c:valAx>
        <c:axId val="92666145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26511536"/>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'[Cape - LT Employment by Education.xlsx]Charts'!$C$26</c:f>
              <c:strCache>
                <c:ptCount val="1"/>
                <c:pt idx="0">
                  <c:v>2026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69-4226-8A9E-B0DC64662C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69-4226-8A9E-B0DC64662C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69-4226-8A9E-B0DC64662C71}"/>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'[Cape - LT Employment by Education.xlsx]Charts'!$B$27:$B$29</c:f>
              <c:strCache>
                <c:ptCount val="3"/>
                <c:pt idx="0">
                  <c:v>HS or Below</c:v>
                </c:pt>
                <c:pt idx="1">
                  <c:v>BA+</c:v>
                </c:pt>
                <c:pt idx="2">
                  <c:v>AS, Cert, Some College</c:v>
                </c:pt>
              </c:strCache>
            </c:strRef>
          </c:cat>
          <c:val>
            <c:numRef>
              <c:f>'[Cape - LT Employment by Education.xlsx]Charts'!$C$27:$C$29</c:f>
              <c:numCache>
                <c:formatCode>_(* #,##0_);_(* \(#,##0\);_(* "-"_);_(@_)</c:formatCode>
                <c:ptCount val="3"/>
                <c:pt idx="0">
                  <c:v>74362</c:v>
                </c:pt>
                <c:pt idx="1">
                  <c:v>20335</c:v>
                </c:pt>
                <c:pt idx="2">
                  <c:v>13790</c:v>
                </c:pt>
              </c:numCache>
            </c:numRef>
          </c:val>
          <c:extLst>
            <c:ext xmlns:c16="http://schemas.microsoft.com/office/drawing/2014/chart" uri="{C3380CC4-5D6E-409C-BE32-E72D297353CC}">
              <c16:uniqueId val="{00000006-5969-4226-8A9E-B0DC64662C71}"/>
            </c:ext>
          </c:extLst>
        </c:ser>
        <c:ser>
          <c:idx val="1"/>
          <c:order val="1"/>
          <c:tx>
            <c:strRef>
              <c:f>'[Cape - LT Employment by Education.xlsx]Charts'!$D$26</c:f>
              <c:strCache>
                <c:ptCount val="1"/>
                <c:pt idx="0">
                  <c:v>Delta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5969-4226-8A9E-B0DC64662C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5969-4226-8A9E-B0DC64662C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5969-4226-8A9E-B0DC64662C71}"/>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'[Cape - LT Employment by Education.xlsx]Charts'!$B$27:$B$29</c:f>
              <c:strCache>
                <c:ptCount val="3"/>
                <c:pt idx="0">
                  <c:v>HS or Below</c:v>
                </c:pt>
                <c:pt idx="1">
                  <c:v>BA+</c:v>
                </c:pt>
                <c:pt idx="2">
                  <c:v>AS, Cert, Some College</c:v>
                </c:pt>
              </c:strCache>
            </c:strRef>
          </c:cat>
          <c:val>
            <c:numRef>
              <c:f>'[Cape - LT Employment by Education.xlsx]Charts'!$D$27:$D$29</c:f>
              <c:numCache>
                <c:formatCode>\+#,##0;\ \-#,##0;\ #,##0</c:formatCode>
                <c:ptCount val="3"/>
                <c:pt idx="0">
                  <c:v>3040</c:v>
                </c:pt>
                <c:pt idx="1">
                  <c:v>1356</c:v>
                </c:pt>
                <c:pt idx="2">
                  <c:v>619</c:v>
                </c:pt>
              </c:numCache>
            </c:numRef>
          </c:val>
          <c:extLst>
            <c:ext xmlns:c16="http://schemas.microsoft.com/office/drawing/2014/chart" uri="{C3380CC4-5D6E-409C-BE32-E72D297353CC}">
              <c16:uniqueId val="{0000000D-5969-4226-8A9E-B0DC64662C71}"/>
            </c:ext>
          </c:extLst>
        </c:ser>
        <c:dLbls>
          <c:dLblPos val="outEnd"/>
          <c:showLegendKey val="0"/>
          <c:showVal val="0"/>
          <c:showCatName val="0"/>
          <c:showSerName val="0"/>
          <c:showPercent val="1"/>
          <c:showBubbleSize val="0"/>
          <c:showLeaderLines val="1"/>
        </c:dLbls>
        <c:firstSliceAng val="112"/>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CA9-4A30-B2C0-ACFD3B592BB7}"/>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7CA9-4A30-B2C0-ACFD3B592BB7}"/>
              </c:ext>
            </c:extLst>
          </c:dPt>
          <c:dPt>
            <c:idx val="2"/>
            <c:invertIfNegative val="0"/>
            <c:bubble3D val="0"/>
            <c:extLst>
              <c:ext xmlns:c16="http://schemas.microsoft.com/office/drawing/2014/chart" uri="{C3380CC4-5D6E-409C-BE32-E72D297353CC}">
                <c16:uniqueId val="{00000004-7CA9-4A30-B2C0-ACFD3B592BB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7CA9-4A30-B2C0-ACFD3B592BB7}"/>
              </c:ext>
            </c:extLst>
          </c:dPt>
          <c:dPt>
            <c:idx val="4"/>
            <c:invertIfNegative val="0"/>
            <c:bubble3D val="0"/>
            <c:extLst>
              <c:ext xmlns:c16="http://schemas.microsoft.com/office/drawing/2014/chart" uri="{C3380CC4-5D6E-409C-BE32-E72D297353CC}">
                <c16:uniqueId val="{00000007-7CA9-4A30-B2C0-ACFD3B592BB7}"/>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7CA9-4A30-B2C0-ACFD3B592BB7}"/>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B-7CA9-4A30-B2C0-ACFD3B592BB7}"/>
              </c:ext>
            </c:extLst>
          </c:dPt>
          <c:dPt>
            <c:idx val="18"/>
            <c:invertIfNegative val="0"/>
            <c:bubble3D val="0"/>
            <c:extLst>
              <c:ext xmlns:c16="http://schemas.microsoft.com/office/drawing/2014/chart" uri="{C3380CC4-5D6E-409C-BE32-E72D297353CC}">
                <c16:uniqueId val="{0000000C-7CA9-4A30-B2C0-ACFD3B592BB7}"/>
              </c:ext>
            </c:extLst>
          </c:dPt>
          <c:dLbls>
            <c:dLbl>
              <c:idx val="0"/>
              <c:layout/>
              <c:tx>
                <c:rich>
                  <a:bodyPr/>
                  <a:lstStyle/>
                  <a:p>
                    <a:fld id="{8AEB2F06-C0EC-40B1-AC23-30F36B8D924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7CA9-4A30-B2C0-ACFD3B592BB7}"/>
                </c:ext>
              </c:extLst>
            </c:dLbl>
            <c:dLbl>
              <c:idx val="1"/>
              <c:layout/>
              <c:tx>
                <c:rich>
                  <a:bodyPr/>
                  <a:lstStyle/>
                  <a:p>
                    <a:fld id="{99217658-DB5C-4603-AC46-33A3EAE1C88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7CA9-4A30-B2C0-ACFD3B592BB7}"/>
                </c:ext>
              </c:extLst>
            </c:dLbl>
            <c:dLbl>
              <c:idx val="2"/>
              <c:layout/>
              <c:tx>
                <c:rich>
                  <a:bodyPr/>
                  <a:lstStyle/>
                  <a:p>
                    <a:fld id="{261B995B-0CD8-4EB1-90AE-BE90549DBD3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7CA9-4A30-B2C0-ACFD3B592BB7}"/>
                </c:ext>
              </c:extLst>
            </c:dLbl>
            <c:dLbl>
              <c:idx val="3"/>
              <c:layout/>
              <c:tx>
                <c:rich>
                  <a:bodyPr/>
                  <a:lstStyle/>
                  <a:p>
                    <a:fld id="{4CEA9E97-8B64-4813-8D98-427D74C321E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7CA9-4A30-B2C0-ACFD3B592BB7}"/>
                </c:ext>
              </c:extLst>
            </c:dLbl>
            <c:dLbl>
              <c:idx val="4"/>
              <c:layout/>
              <c:tx>
                <c:rich>
                  <a:bodyPr/>
                  <a:lstStyle/>
                  <a:p>
                    <a:fld id="{3A1CAB6A-71B3-4749-BC40-427B9739788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7CA9-4A30-B2C0-ACFD3B592BB7}"/>
                </c:ext>
              </c:extLst>
            </c:dLbl>
            <c:dLbl>
              <c:idx val="5"/>
              <c:layout/>
              <c:tx>
                <c:rich>
                  <a:bodyPr/>
                  <a:lstStyle/>
                  <a:p>
                    <a:fld id="{E5CBFD49-61D2-4D85-9A82-40531E9671E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7CA9-4A30-B2C0-ACFD3B592BB7}"/>
                </c:ext>
              </c:extLst>
            </c:dLbl>
            <c:dLbl>
              <c:idx val="6"/>
              <c:layout/>
              <c:tx>
                <c:rich>
                  <a:bodyPr/>
                  <a:lstStyle/>
                  <a:p>
                    <a:fld id="{2A3B32CA-FFFD-496D-A367-71931A8B06F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7CA9-4A30-B2C0-ACFD3B592BB7}"/>
                </c:ext>
              </c:extLst>
            </c:dLbl>
            <c:dLbl>
              <c:idx val="7"/>
              <c:layout/>
              <c:tx>
                <c:rich>
                  <a:bodyPr/>
                  <a:lstStyle/>
                  <a:p>
                    <a:fld id="{D9DB088E-4985-43AD-A06A-A1A89767EED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7CA9-4A30-B2C0-ACFD3B592BB7}"/>
                </c:ext>
              </c:extLst>
            </c:dLbl>
            <c:dLbl>
              <c:idx val="8"/>
              <c:layout/>
              <c:tx>
                <c:rich>
                  <a:bodyPr/>
                  <a:lstStyle/>
                  <a:p>
                    <a:fld id="{D85A378D-05FB-4570-BFF8-9588D118E7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7CA9-4A30-B2C0-ACFD3B592BB7}"/>
                </c:ext>
              </c:extLst>
            </c:dLbl>
            <c:dLbl>
              <c:idx val="9"/>
              <c:layout/>
              <c:tx>
                <c:rich>
                  <a:bodyPr/>
                  <a:lstStyle/>
                  <a:p>
                    <a:fld id="{43A59992-B714-4BBB-BDF9-7F8721B0916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7CA9-4A30-B2C0-ACFD3B592BB7}"/>
                </c:ext>
              </c:extLst>
            </c:dLbl>
            <c:dLbl>
              <c:idx val="10"/>
              <c:layout/>
              <c:tx>
                <c:rich>
                  <a:bodyPr/>
                  <a:lstStyle/>
                  <a:p>
                    <a:fld id="{4859F70D-FAC0-4586-B398-29C7896AC3F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7CA9-4A30-B2C0-ACFD3B592BB7}"/>
                </c:ext>
              </c:extLst>
            </c:dLbl>
            <c:dLbl>
              <c:idx val="11"/>
              <c:layout/>
              <c:tx>
                <c:rich>
                  <a:bodyPr/>
                  <a:lstStyle/>
                  <a:p>
                    <a:fld id="{4313926C-3AAB-4320-A7DC-75CE2B346DA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7CA9-4A30-B2C0-ACFD3B592BB7}"/>
                </c:ext>
              </c:extLst>
            </c:dLbl>
            <c:dLbl>
              <c:idx val="12"/>
              <c:layout/>
              <c:tx>
                <c:rich>
                  <a:bodyPr/>
                  <a:lstStyle/>
                  <a:p>
                    <a:fld id="{59F6F160-68A4-4CAF-A7C5-EA50C5B12E4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7CA9-4A30-B2C0-ACFD3B592BB7}"/>
                </c:ext>
              </c:extLst>
            </c:dLbl>
            <c:dLbl>
              <c:idx val="13"/>
              <c:layout/>
              <c:tx>
                <c:rich>
                  <a:bodyPr/>
                  <a:lstStyle/>
                  <a:p>
                    <a:fld id="{10F11AA8-163A-4A69-B4BF-0D74D1D2DE1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7CA9-4A30-B2C0-ACFD3B592BB7}"/>
                </c:ext>
              </c:extLst>
            </c:dLbl>
            <c:dLbl>
              <c:idx val="14"/>
              <c:layout/>
              <c:tx>
                <c:rich>
                  <a:bodyPr/>
                  <a:lstStyle/>
                  <a:p>
                    <a:fld id="{0B60875D-3224-4619-8DBF-8AB6AB11355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7CA9-4A30-B2C0-ACFD3B592BB7}"/>
                </c:ext>
              </c:extLst>
            </c:dLbl>
            <c:dLbl>
              <c:idx val="15"/>
              <c:layout/>
              <c:tx>
                <c:rich>
                  <a:bodyPr/>
                  <a:lstStyle/>
                  <a:p>
                    <a:fld id="{A3690FB9-B8DD-4B84-BD27-0500ABC7962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7CA9-4A30-B2C0-ACFD3B592BB7}"/>
                </c:ext>
              </c:extLst>
            </c:dLbl>
            <c:dLbl>
              <c:idx val="16"/>
              <c:layout>
                <c:manualLayout>
                  <c:x val="-1.1671335200746965E-3"/>
                  <c:y val="3.9020587852050412E-2"/>
                </c:manualLayout>
              </c:layout>
              <c:tx>
                <c:rich>
                  <a:bodyPr rot="0" spcFirstLastPara="1" vertOverflow="overflow" horzOverflow="overflow" vert="horz" wrap="square" lIns="0" tIns="0" rIns="0" bIns="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A4B4293B-3C79-4501-AAC6-96EC0E0E7436}"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8812152157450909E-2"/>
                      <c:h val="5.1554559669403026E-2"/>
                    </c:manualLayout>
                  </c15:layout>
                  <c15:dlblFieldTable/>
                  <c15:showDataLabelsRange val="1"/>
                </c:ext>
                <c:ext xmlns:c16="http://schemas.microsoft.com/office/drawing/2014/chart" uri="{C3380CC4-5D6E-409C-BE32-E72D297353CC}">
                  <c16:uniqueId val="{00000016-7CA9-4A30-B2C0-ACFD3B592BB7}"/>
                </c:ext>
              </c:extLst>
            </c:dLbl>
            <c:dLbl>
              <c:idx val="17"/>
              <c:delete val="1"/>
              <c:extLst>
                <c:ext xmlns:c15="http://schemas.microsoft.com/office/drawing/2012/chart" uri="{CE6537A1-D6FC-4f65-9D91-7224C49458BB}"/>
                <c:ext xmlns:c16="http://schemas.microsoft.com/office/drawing/2014/chart" uri="{C3380CC4-5D6E-409C-BE32-E72D297353CC}">
                  <c16:uniqueId val="{00000017-7CA9-4A30-B2C0-ACFD3B592BB7}"/>
                </c:ext>
              </c:extLst>
            </c:dLbl>
            <c:dLbl>
              <c:idx val="18"/>
              <c:delete val="1"/>
              <c:extLst>
                <c:ext xmlns:c15="http://schemas.microsoft.com/office/drawing/2012/chart" uri="{CE6537A1-D6FC-4f65-9D91-7224C49458BB}"/>
                <c:ext xmlns:c16="http://schemas.microsoft.com/office/drawing/2014/chart" uri="{C3380CC4-5D6E-409C-BE32-E72D297353CC}">
                  <c16:uniqueId val="{0000000C-7CA9-4A30-B2C0-ACFD3B592BB7}"/>
                </c:ext>
              </c:extLst>
            </c:dLbl>
            <c:dLbl>
              <c:idx val="19"/>
              <c:delete val="1"/>
              <c:extLst>
                <c:ext xmlns:c15="http://schemas.microsoft.com/office/drawing/2012/chart" uri="{CE6537A1-D6FC-4f65-9D91-7224C49458BB}"/>
                <c:ext xmlns:c16="http://schemas.microsoft.com/office/drawing/2014/chart" uri="{C3380CC4-5D6E-409C-BE32-E72D297353CC}">
                  <c16:uniqueId val="{00000018-7CA9-4A30-B2C0-ACFD3B592BB7}"/>
                </c:ext>
              </c:extLst>
            </c:dLbl>
            <c:spPr>
              <a:noFill/>
              <a:ln>
                <a:noFill/>
              </a:ln>
              <a:effectLst/>
            </c:spPr>
            <c:txPr>
              <a:bodyPr rot="0" spcFirstLastPara="1" vertOverflow="overflow" horzOverflow="overflow"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Health Care and Social Assistance</c:v>
                </c:pt>
                <c:pt idx="1">
                  <c:v>Accommodation and Food Services</c:v>
                </c:pt>
                <c:pt idx="2">
                  <c:v>Retail Trade</c:v>
                </c:pt>
                <c:pt idx="3">
                  <c:v>Construction</c:v>
                </c:pt>
                <c:pt idx="4">
                  <c:v>Public Administration</c:v>
                </c:pt>
                <c:pt idx="5">
                  <c:v>Educational Services</c:v>
                </c:pt>
                <c:pt idx="6">
                  <c:v>Professional, Scientific, and Technical Services</c:v>
                </c:pt>
                <c:pt idx="7">
                  <c:v>Administrative and Support and Waste Management and Remediation Services</c:v>
                </c:pt>
                <c:pt idx="8">
                  <c:v>Arts, Entertainment, and Recreation</c:v>
                </c:pt>
                <c:pt idx="9">
                  <c:v>Finance and Insurance</c:v>
                </c:pt>
                <c:pt idx="10">
                  <c:v>Other Services (except Public Administration)</c:v>
                </c:pt>
                <c:pt idx="11">
                  <c:v>Transportation and Warehousing</c:v>
                </c:pt>
                <c:pt idx="12">
                  <c:v>Manufacturing</c:v>
                </c:pt>
                <c:pt idx="13">
                  <c:v>Wholesale Trade</c:v>
                </c:pt>
                <c:pt idx="14">
                  <c:v>Information</c:v>
                </c:pt>
                <c:pt idx="15">
                  <c:v>Real Estate and Rental and Leasing</c:v>
                </c:pt>
                <c:pt idx="16">
                  <c:v>Utilities</c:v>
                </c:pt>
                <c:pt idx="17">
                  <c:v>Management of Companies and Enterprises</c:v>
                </c:pt>
                <c:pt idx="18">
                  <c:v>Agriculture, Forestry, Fishing and Hunting</c:v>
                </c:pt>
                <c:pt idx="19">
                  <c:v>Mining, Quarrying, and Oil and Gas Extraction</c:v>
                </c:pt>
              </c:strCache>
            </c:strRef>
          </c:cat>
          <c:val>
            <c:numRef>
              <c:f>Wages!$F$6:$F$25</c:f>
              <c:numCache>
                <c:formatCode>_("$"* #,##0_);_("$"* \(#,##0\);_("$"* "-"_);_(@_)</c:formatCode>
                <c:ptCount val="20"/>
                <c:pt idx="0">
                  <c:v>257345665</c:v>
                </c:pt>
                <c:pt idx="1">
                  <c:v>235747134</c:v>
                </c:pt>
                <c:pt idx="2">
                  <c:v>175933227</c:v>
                </c:pt>
                <c:pt idx="3">
                  <c:v>134497938</c:v>
                </c:pt>
                <c:pt idx="4">
                  <c:v>114488163</c:v>
                </c:pt>
                <c:pt idx="5">
                  <c:v>102836478</c:v>
                </c:pt>
                <c:pt idx="6">
                  <c:v>89263806</c:v>
                </c:pt>
                <c:pt idx="7">
                  <c:v>74790825</c:v>
                </c:pt>
                <c:pt idx="8">
                  <c:v>62693953</c:v>
                </c:pt>
                <c:pt idx="9">
                  <c:v>53708709</c:v>
                </c:pt>
                <c:pt idx="10">
                  <c:v>47479613</c:v>
                </c:pt>
                <c:pt idx="11">
                  <c:v>43895497</c:v>
                </c:pt>
                <c:pt idx="12">
                  <c:v>37581974</c:v>
                </c:pt>
                <c:pt idx="13">
                  <c:v>28549359</c:v>
                </c:pt>
                <c:pt idx="14">
                  <c:v>26068985</c:v>
                </c:pt>
                <c:pt idx="15">
                  <c:v>22306209</c:v>
                </c:pt>
                <c:pt idx="16">
                  <c:v>12096526</c:v>
                </c:pt>
                <c:pt idx="17">
                  <c:v>6311403</c:v>
                </c:pt>
                <c:pt idx="18">
                  <c:v>5166778</c:v>
                </c:pt>
                <c:pt idx="19">
                  <c:v>1569766</c:v>
                </c:pt>
              </c:numCache>
            </c:numRef>
          </c:val>
          <c:extLst>
            <c:ext xmlns:c15="http://schemas.microsoft.com/office/drawing/2012/chart" uri="{02D57815-91ED-43cb-92C2-25804820EDAC}">
              <c15:datalabelsRange>
                <c15:f>Wages!$I$6:$I$25</c15:f>
                <c15:dlblRangeCache>
                  <c:ptCount val="20"/>
                  <c:pt idx="0">
                    <c:v>$257 M</c:v>
                  </c:pt>
                  <c:pt idx="1">
                    <c:v>$236 M</c:v>
                  </c:pt>
                  <c:pt idx="2">
                    <c:v>$176 M</c:v>
                  </c:pt>
                  <c:pt idx="3">
                    <c:v>$134 M</c:v>
                  </c:pt>
                  <c:pt idx="4">
                    <c:v>$114 M</c:v>
                  </c:pt>
                  <c:pt idx="5">
                    <c:v>$103 M</c:v>
                  </c:pt>
                  <c:pt idx="6">
                    <c:v>$89 M</c:v>
                  </c:pt>
                  <c:pt idx="7">
                    <c:v>$75 M</c:v>
                  </c:pt>
                  <c:pt idx="8">
                    <c:v>$63 M</c:v>
                  </c:pt>
                  <c:pt idx="9">
                    <c:v>$54 M</c:v>
                  </c:pt>
                  <c:pt idx="10">
                    <c:v>$47 M</c:v>
                  </c:pt>
                  <c:pt idx="11">
                    <c:v>$44 M</c:v>
                  </c:pt>
                  <c:pt idx="12">
                    <c:v>$38 M</c:v>
                  </c:pt>
                  <c:pt idx="13">
                    <c:v>$29 M</c:v>
                  </c:pt>
                  <c:pt idx="14">
                    <c:v>$26 M</c:v>
                  </c:pt>
                  <c:pt idx="15">
                    <c:v>$22 M</c:v>
                  </c:pt>
                  <c:pt idx="16">
                    <c:v>$12 M</c:v>
                  </c:pt>
                  <c:pt idx="17">
                    <c:v>$6 M</c:v>
                  </c:pt>
                  <c:pt idx="18">
                    <c:v>$5 M</c:v>
                  </c:pt>
                  <c:pt idx="19">
                    <c:v>$2 M</c:v>
                  </c:pt>
                </c15:dlblRangeCache>
              </c15:datalabelsRange>
            </c:ext>
            <c:ext xmlns:c16="http://schemas.microsoft.com/office/drawing/2014/chart" uri="{C3380CC4-5D6E-409C-BE32-E72D297353CC}">
              <c16:uniqueId val="{00000019-7CA9-4A30-B2C0-ACFD3B592BB7}"/>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009986DE-B98E-45A4-B6ED-02D9D033167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A-7CA9-4A30-B2C0-ACFD3B592BB7}"/>
                </c:ext>
              </c:extLst>
            </c:dLbl>
            <c:dLbl>
              <c:idx val="1"/>
              <c:layout>
                <c:manualLayout>
                  <c:x val="-2.0542249927092446E-2"/>
                  <c:y val="-4.5439413823272094E-2"/>
                </c:manualLayout>
              </c:layout>
              <c:tx>
                <c:rich>
                  <a:bodyPr/>
                  <a:lstStyle/>
                  <a:p>
                    <a:fld id="{9A1FAC6A-239C-4EA3-8449-D91BDB7C725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7CA9-4A30-B2C0-ACFD3B592BB7}"/>
                </c:ext>
              </c:extLst>
            </c:dLbl>
            <c:dLbl>
              <c:idx val="2"/>
              <c:layout/>
              <c:tx>
                <c:rich>
                  <a:bodyPr/>
                  <a:lstStyle/>
                  <a:p>
                    <a:fld id="{45CD9F83-2C3E-4646-848A-A21079FD0B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7CA9-4A30-B2C0-ACFD3B592BB7}"/>
                </c:ext>
              </c:extLst>
            </c:dLbl>
            <c:dLbl>
              <c:idx val="3"/>
              <c:layout/>
              <c:tx>
                <c:rich>
                  <a:bodyPr/>
                  <a:lstStyle/>
                  <a:p>
                    <a:fld id="{02137A5B-59F5-42A8-A4E9-601F3D8C7E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7CA9-4A30-B2C0-ACFD3B592BB7}"/>
                </c:ext>
              </c:extLst>
            </c:dLbl>
            <c:dLbl>
              <c:idx val="4"/>
              <c:layout>
                <c:manualLayout>
                  <c:x val="-2.3466936424613633E-2"/>
                  <c:y val="-4.5439413823272094E-2"/>
                </c:manualLayout>
              </c:layout>
              <c:tx>
                <c:rich>
                  <a:bodyPr/>
                  <a:lstStyle/>
                  <a:p>
                    <a:fld id="{9AC9AD18-D86B-4EFA-AC5C-6382C55C50D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E-7CA9-4A30-B2C0-ACFD3B592BB7}"/>
                </c:ext>
              </c:extLst>
            </c:dLbl>
            <c:dLbl>
              <c:idx val="5"/>
              <c:layout>
                <c:manualLayout>
                  <c:x val="-2.0542249927092446E-2"/>
                  <c:y val="-4.8217191601049869E-2"/>
                </c:manualLayout>
              </c:layout>
              <c:tx>
                <c:rich>
                  <a:bodyPr/>
                  <a:lstStyle/>
                  <a:p>
                    <a:fld id="{58A98621-2630-4B0E-822F-36B89D582E7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F-7CA9-4A30-B2C0-ACFD3B592BB7}"/>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CA9-4A30-B2C0-ACFD3B592BB7}"/>
                </c:ext>
              </c:extLst>
            </c:dLbl>
            <c:dLbl>
              <c:idx val="7"/>
              <c:layout/>
              <c:tx>
                <c:rich>
                  <a:bodyPr/>
                  <a:lstStyle/>
                  <a:p>
                    <a:fld id="{3F93BFAC-5705-4113-B504-96CF1AA32C8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1-7CA9-4A30-B2C0-ACFD3B592BB7}"/>
                </c:ext>
              </c:extLst>
            </c:dLbl>
            <c:dLbl>
              <c:idx val="8"/>
              <c:layout>
                <c:manualLayout>
                  <c:x val="-2.0542249927092446E-2"/>
                  <c:y val="-4.5439413823272094E-2"/>
                </c:manualLayout>
              </c:layout>
              <c:tx>
                <c:rich>
                  <a:bodyPr/>
                  <a:lstStyle/>
                  <a:p>
                    <a:fld id="{D62306EB-2745-4DB2-9358-248E69A000A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2-7CA9-4A30-B2C0-ACFD3B592BB7}"/>
                </c:ext>
              </c:extLst>
            </c:dLbl>
            <c:dLbl>
              <c:idx val="9"/>
              <c:layout>
                <c:manualLayout>
                  <c:x val="-2.0542249927092446E-2"/>
                  <c:y val="-4.5439413823272191E-2"/>
                </c:manualLayout>
              </c:layout>
              <c:tx>
                <c:rich>
                  <a:bodyPr/>
                  <a:lstStyle/>
                  <a:p>
                    <a:fld id="{05F45E97-DDE0-4077-9529-B97FFB78C5B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3-7CA9-4A30-B2C0-ACFD3B592BB7}"/>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3635FA07-0014-4A25-AB6A-0CF55D6808B1}"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1"/>
                </c:ext>
                <c:ext xmlns:c16="http://schemas.microsoft.com/office/drawing/2014/chart" uri="{C3380CC4-5D6E-409C-BE32-E72D297353CC}">
                  <c16:uniqueId val="{00000024-7CA9-4A30-B2C0-ACFD3B592BB7}"/>
                </c:ext>
              </c:extLst>
            </c:dLbl>
            <c:dLbl>
              <c:idx val="11"/>
              <c:layout>
                <c:manualLayout>
                  <c:x val="-2.3466936424613675E-2"/>
                  <c:y val="-4.5439413823272094E-2"/>
                </c:manualLayout>
              </c:layout>
              <c:tx>
                <c:rich>
                  <a:bodyPr/>
                  <a:lstStyle/>
                  <a:p>
                    <a:fld id="{8C3A90AE-5580-4CBF-BD42-D7F45C5BBA6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5-7CA9-4A30-B2C0-ACFD3B592BB7}"/>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A9-4A30-B2C0-ACFD3B592BB7}"/>
                </c:ext>
              </c:extLst>
            </c:dLbl>
            <c:dLbl>
              <c:idx val="13"/>
              <c:layout/>
              <c:tx>
                <c:rich>
                  <a:bodyPr/>
                  <a:lstStyle/>
                  <a:p>
                    <a:fld id="{E4337640-24D7-45B7-94C9-6D0507E7DF0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7-7CA9-4A30-B2C0-ACFD3B592BB7}"/>
                </c:ext>
              </c:extLst>
            </c:dLbl>
            <c:dLbl>
              <c:idx val="14"/>
              <c:layout/>
              <c:tx>
                <c:rich>
                  <a:bodyPr/>
                  <a:lstStyle/>
                  <a:p>
                    <a:fld id="{76F9D4E8-FB42-4CDC-B27D-1C4C2FE4BC5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7CA9-4A30-B2C0-ACFD3B592BB7}"/>
                </c:ext>
              </c:extLst>
            </c:dLbl>
            <c:dLbl>
              <c:idx val="15"/>
              <c:layout>
                <c:manualLayout>
                  <c:x val="-2.0542249927092616E-2"/>
                  <c:y val="-5.0994969378827644E-2"/>
                </c:manualLayout>
              </c:layout>
              <c:tx>
                <c:rich>
                  <a:bodyPr/>
                  <a:lstStyle/>
                  <a:p>
                    <a:fld id="{CED7D7FC-B8A7-424B-84E1-90DCC7EBE3F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9-7CA9-4A30-B2C0-ACFD3B592BB7}"/>
                </c:ext>
              </c:extLst>
            </c:dLbl>
            <c:dLbl>
              <c:idx val="16"/>
              <c:layout/>
              <c:tx>
                <c:rich>
                  <a:bodyPr/>
                  <a:lstStyle/>
                  <a:p>
                    <a:fld id="{8DB84D4B-8853-4864-B05F-2275EEA179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A-7CA9-4A30-B2C0-ACFD3B592BB7}"/>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CA9-4A30-B2C0-ACFD3B592BB7}"/>
                </c:ext>
              </c:extLst>
            </c:dLbl>
            <c:dLbl>
              <c:idx val="18"/>
              <c:layout>
                <c:manualLayout>
                  <c:x val="-2.3466936424613592E-2"/>
                  <c:y val="-4.8217191601049973E-2"/>
                </c:manualLayout>
              </c:layout>
              <c:tx>
                <c:rich>
                  <a:bodyPr/>
                  <a:lstStyle/>
                  <a:p>
                    <a:fld id="{63CB3462-5C66-41C1-9EDC-3A8F3972834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C-7CA9-4A30-B2C0-ACFD3B592BB7}"/>
                </c:ext>
              </c:extLst>
            </c:dLbl>
            <c:dLbl>
              <c:idx val="19"/>
              <c:layout>
                <c:manualLayout>
                  <c:x val="-6.3730314960631623E-3"/>
                  <c:y val="-4.8217191601049973E-2"/>
                </c:manualLayout>
              </c:layout>
              <c:tx>
                <c:rich>
                  <a:bodyPr/>
                  <a:lstStyle/>
                  <a:p>
                    <a:fld id="{FC01E264-D208-478A-80D7-E03A0E63287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D-7CA9-4A30-B2C0-ACFD3B592BB7}"/>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Wages!$N$6:$N$25</c:f>
                <c:numCache>
                  <c:formatCode>General</c:formatCode>
                  <c:ptCount val="20"/>
                  <c:pt idx="0">
                    <c:v>10293826.6</c:v>
                  </c:pt>
                  <c:pt idx="1">
                    <c:v>10293826.6</c:v>
                  </c:pt>
                  <c:pt idx="2">
                    <c:v>10293826.6</c:v>
                  </c:pt>
                  <c:pt idx="3">
                    <c:v>10293826.6</c:v>
                  </c:pt>
                  <c:pt idx="4">
                    <c:v>10293826.6</c:v>
                  </c:pt>
                  <c:pt idx="5">
                    <c:v>10293826.6</c:v>
                  </c:pt>
                  <c:pt idx="6">
                    <c:v>10293826.6</c:v>
                  </c:pt>
                  <c:pt idx="7">
                    <c:v>10293826.6</c:v>
                  </c:pt>
                  <c:pt idx="8">
                    <c:v>10293826.6</c:v>
                  </c:pt>
                  <c:pt idx="9">
                    <c:v>10293826.6</c:v>
                  </c:pt>
                  <c:pt idx="10">
                    <c:v>10293826.6</c:v>
                  </c:pt>
                  <c:pt idx="11">
                    <c:v>10293826.6</c:v>
                  </c:pt>
                  <c:pt idx="12">
                    <c:v>10293826.6</c:v>
                  </c:pt>
                  <c:pt idx="13">
                    <c:v>10293826.6</c:v>
                  </c:pt>
                  <c:pt idx="14">
                    <c:v>10293826.6</c:v>
                  </c:pt>
                  <c:pt idx="15">
                    <c:v>10293826.6</c:v>
                  </c:pt>
                  <c:pt idx="16">
                    <c:v>10293826.6</c:v>
                  </c:pt>
                  <c:pt idx="17">
                    <c:v>10293826.6</c:v>
                  </c:pt>
                  <c:pt idx="18">
                    <c:v>10293826.6</c:v>
                  </c:pt>
                  <c:pt idx="19">
                    <c:v>10293826.6</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257345665</c:v>
                </c:pt>
                <c:pt idx="1">
                  <c:v>235747134</c:v>
                </c:pt>
                <c:pt idx="2">
                  <c:v>175933227</c:v>
                </c:pt>
                <c:pt idx="3">
                  <c:v>134497938</c:v>
                </c:pt>
                <c:pt idx="4">
                  <c:v>114488163</c:v>
                </c:pt>
                <c:pt idx="5">
                  <c:v>102836478</c:v>
                </c:pt>
                <c:pt idx="6">
                  <c:v>#N/A</c:v>
                </c:pt>
                <c:pt idx="7">
                  <c:v>74790825</c:v>
                </c:pt>
                <c:pt idx="8">
                  <c:v>62693953</c:v>
                </c:pt>
                <c:pt idx="9">
                  <c:v>53708709</c:v>
                </c:pt>
                <c:pt idx="10">
                  <c:v>47479613</c:v>
                </c:pt>
                <c:pt idx="11">
                  <c:v>43895497</c:v>
                </c:pt>
                <c:pt idx="12">
                  <c:v>#N/A</c:v>
                </c:pt>
                <c:pt idx="13">
                  <c:v>28549359</c:v>
                </c:pt>
                <c:pt idx="14">
                  <c:v>26068985</c:v>
                </c:pt>
                <c:pt idx="15">
                  <c:v>22306209</c:v>
                </c:pt>
                <c:pt idx="16">
                  <c:v>12096526</c:v>
                </c:pt>
                <c:pt idx="17">
                  <c:v>#N/A</c:v>
                </c:pt>
                <c:pt idx="18">
                  <c:v>5166778</c:v>
                </c:pt>
                <c:pt idx="19">
                  <c:v>1569766</c:v>
                </c:pt>
              </c:numCache>
            </c:numRef>
          </c:yVal>
          <c:smooth val="0"/>
          <c:extLst>
            <c:ext xmlns:c15="http://schemas.microsoft.com/office/drawing/2012/chart" uri="{02D57815-91ED-43cb-92C2-25804820EDAC}">
              <c15:datalabelsRange>
                <c15:f>Wages!$H$6:$H$25</c15:f>
                <c15:dlblRangeCache>
                  <c:ptCount val="20"/>
                  <c:pt idx="0">
                    <c:v>+3%</c:v>
                  </c:pt>
                  <c:pt idx="1">
                    <c:v>+5%</c:v>
                  </c:pt>
                  <c:pt idx="2">
                    <c:v>+3%</c:v>
                  </c:pt>
                  <c:pt idx="3">
                    <c:v>+6%</c:v>
                  </c:pt>
                  <c:pt idx="4">
                    <c:v>+1%</c:v>
                  </c:pt>
                  <c:pt idx="5">
                    <c:v>+7%</c:v>
                  </c:pt>
                  <c:pt idx="6">
                    <c:v> -3%</c:v>
                  </c:pt>
                  <c:pt idx="7">
                    <c:v>+8%</c:v>
                  </c:pt>
                  <c:pt idx="8">
                    <c:v>+7%</c:v>
                  </c:pt>
                  <c:pt idx="9">
                    <c:v>+5%</c:v>
                  </c:pt>
                  <c:pt idx="10">
                    <c:v>+3%</c:v>
                  </c:pt>
                  <c:pt idx="11">
                    <c:v>+3%</c:v>
                  </c:pt>
                  <c:pt idx="12">
                    <c:v> -9%</c:v>
                  </c:pt>
                  <c:pt idx="13">
                    <c:v>+2%</c:v>
                  </c:pt>
                  <c:pt idx="14">
                    <c:v>+6%</c:v>
                  </c:pt>
                  <c:pt idx="15">
                    <c:v>+3%</c:v>
                  </c:pt>
                  <c:pt idx="16">
                    <c:v>+4%</c:v>
                  </c:pt>
                  <c:pt idx="17">
                    <c:v> -9%</c:v>
                  </c:pt>
                  <c:pt idx="18">
                    <c:v>+2%</c:v>
                  </c:pt>
                  <c:pt idx="19">
                    <c:v>+1%</c:v>
                  </c:pt>
                </c15:dlblRangeCache>
              </c15:datalabelsRange>
            </c:ext>
            <c:ext xmlns:c16="http://schemas.microsoft.com/office/drawing/2014/chart" uri="{C3380CC4-5D6E-409C-BE32-E72D297353CC}">
              <c16:uniqueId val="{0000002E-7CA9-4A30-B2C0-ACFD3B592BB7}"/>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7CA9-4A30-B2C0-ACFD3B592BB7}"/>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7CA9-4A30-B2C0-ACFD3B592BB7}"/>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7CA9-4A30-B2C0-ACFD3B592BB7}"/>
                </c:ext>
              </c:extLst>
            </c:dLbl>
            <c:dLbl>
              <c:idx val="3"/>
              <c:layout>
                <c:manualLayout>
                  <c:x val="-2.0682505832604257E-2"/>
                  <c:y val="-4.543941382327209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7CA9-4A30-B2C0-ACFD3B592BB7}"/>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CA9-4A30-B2C0-ACFD3B592BB7}"/>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CA9-4A30-B2C0-ACFD3B592BB7}"/>
                </c:ext>
              </c:extLst>
            </c:dLbl>
            <c:dLbl>
              <c:idx val="6"/>
              <c:layout>
                <c:manualLayout>
                  <c:x val="-2.0682505832604302E-2"/>
                  <c:y val="-5.0994969378827644E-2"/>
                </c:manualLayout>
              </c:layout>
              <c:tx>
                <c:rich>
                  <a:bodyPr/>
                  <a:lstStyle/>
                  <a:p>
                    <a:fld id="{437E4075-222B-4223-94D3-ECED02A68FE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35-7CA9-4A30-B2C0-ACFD3B592BB7}"/>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CA9-4A30-B2C0-ACFD3B592BB7}"/>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7CA9-4A30-B2C0-ACFD3B592BB7}"/>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7CA9-4A30-B2C0-ACFD3B592BB7}"/>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7CA9-4A30-B2C0-ACFD3B592BB7}"/>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7CA9-4A30-B2C0-ACFD3B592BB7}"/>
                </c:ext>
              </c:extLst>
            </c:dLbl>
            <c:dLbl>
              <c:idx val="12"/>
              <c:layout/>
              <c:tx>
                <c:rich>
                  <a:bodyPr/>
                  <a:lstStyle/>
                  <a:p>
                    <a:fld id="{4D941D51-C107-457A-9D39-F4526CB19A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B-7CA9-4A30-B2C0-ACFD3B592BB7}"/>
                </c:ext>
              </c:extLst>
            </c:dLbl>
            <c:dLbl>
              <c:idx val="13"/>
              <c:layout>
                <c:manualLayout>
                  <c:x val="-2.0682505832604343E-2"/>
                  <c:y val="-5.0994969378827644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7CA9-4A30-B2C0-ACFD3B592BB7}"/>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7CA9-4A30-B2C0-ACFD3B592BB7}"/>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7CA9-4A30-B2C0-ACFD3B592BB7}"/>
                </c:ext>
              </c:extLst>
            </c:dLbl>
            <c:dLbl>
              <c:idx val="16"/>
              <c:layout>
                <c:manualLayout>
                  <c:x val="-2.3607101195683874E-2"/>
                  <c:y val="-4.5439413823272191E-2"/>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7CA9-4A30-B2C0-ACFD3B592BB7}"/>
                </c:ext>
              </c:extLst>
            </c:dLbl>
            <c:dLbl>
              <c:idx val="17"/>
              <c:layout>
                <c:manualLayout>
                  <c:x val="-2.3607101195684044E-2"/>
                  <c:y val="-4.5439413823272094E-2"/>
                </c:manualLayout>
              </c:layout>
              <c:tx>
                <c:rich>
                  <a:bodyPr/>
                  <a:lstStyle/>
                  <a:p>
                    <a:fld id="{EE413897-C116-433A-B10B-7709AE83668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40-7CA9-4A30-B2C0-ACFD3B592BB7}"/>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7CA9-4A30-B2C0-ACFD3B592BB7}"/>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7CA9-4A30-B2C0-ACFD3B592BB7}"/>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errBars>
            <c:errDir val="y"/>
            <c:errBarType val="plus"/>
            <c:errValType val="cust"/>
            <c:noEndCap val="1"/>
            <c:plus>
              <c:numRef>
                <c:f>Wages!$N$6:$N$25</c:f>
                <c:numCache>
                  <c:formatCode>General</c:formatCode>
                  <c:ptCount val="20"/>
                  <c:pt idx="0">
                    <c:v>10293826.6</c:v>
                  </c:pt>
                  <c:pt idx="1">
                    <c:v>10293826.6</c:v>
                  </c:pt>
                  <c:pt idx="2">
                    <c:v>10293826.6</c:v>
                  </c:pt>
                  <c:pt idx="3">
                    <c:v>10293826.6</c:v>
                  </c:pt>
                  <c:pt idx="4">
                    <c:v>10293826.6</c:v>
                  </c:pt>
                  <c:pt idx="5">
                    <c:v>10293826.6</c:v>
                  </c:pt>
                  <c:pt idx="6">
                    <c:v>10293826.6</c:v>
                  </c:pt>
                  <c:pt idx="7">
                    <c:v>10293826.6</c:v>
                  </c:pt>
                  <c:pt idx="8">
                    <c:v>10293826.6</c:v>
                  </c:pt>
                  <c:pt idx="9">
                    <c:v>10293826.6</c:v>
                  </c:pt>
                  <c:pt idx="10">
                    <c:v>10293826.6</c:v>
                  </c:pt>
                  <c:pt idx="11">
                    <c:v>10293826.6</c:v>
                  </c:pt>
                  <c:pt idx="12">
                    <c:v>10293826.6</c:v>
                  </c:pt>
                  <c:pt idx="13">
                    <c:v>10293826.6</c:v>
                  </c:pt>
                  <c:pt idx="14">
                    <c:v>10293826.6</c:v>
                  </c:pt>
                  <c:pt idx="15">
                    <c:v>10293826.6</c:v>
                  </c:pt>
                  <c:pt idx="16">
                    <c:v>10293826.6</c:v>
                  </c:pt>
                  <c:pt idx="17">
                    <c:v>10293826.6</c:v>
                  </c:pt>
                  <c:pt idx="18">
                    <c:v>10293826.6</c:v>
                  </c:pt>
                  <c:pt idx="19">
                    <c:v>10293826.6</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#N/A</c:v>
                </c:pt>
                <c:pt idx="2">
                  <c:v>#N/A</c:v>
                </c:pt>
                <c:pt idx="3">
                  <c:v>#N/A</c:v>
                </c:pt>
                <c:pt idx="4">
                  <c:v>#N/A</c:v>
                </c:pt>
                <c:pt idx="5">
                  <c:v>#N/A</c:v>
                </c:pt>
                <c:pt idx="6">
                  <c:v>89263806</c:v>
                </c:pt>
                <c:pt idx="7">
                  <c:v>#N/A</c:v>
                </c:pt>
                <c:pt idx="8">
                  <c:v>#N/A</c:v>
                </c:pt>
                <c:pt idx="9">
                  <c:v>#N/A</c:v>
                </c:pt>
                <c:pt idx="10">
                  <c:v>#N/A</c:v>
                </c:pt>
                <c:pt idx="11">
                  <c:v>#N/A</c:v>
                </c:pt>
                <c:pt idx="12">
                  <c:v>37581974</c:v>
                </c:pt>
                <c:pt idx="13">
                  <c:v>#N/A</c:v>
                </c:pt>
                <c:pt idx="14">
                  <c:v>#N/A</c:v>
                </c:pt>
                <c:pt idx="15">
                  <c:v>#N/A</c:v>
                </c:pt>
                <c:pt idx="16">
                  <c:v>#N/A</c:v>
                </c:pt>
                <c:pt idx="17">
                  <c:v>6311403</c:v>
                </c:pt>
                <c:pt idx="18">
                  <c:v>#N/A</c:v>
                </c:pt>
                <c:pt idx="19">
                  <c:v>#N/A</c:v>
                </c:pt>
              </c:numCache>
            </c:numRef>
          </c:yVal>
          <c:smooth val="0"/>
          <c:extLst>
            <c:ext xmlns:c15="http://schemas.microsoft.com/office/drawing/2012/chart" uri="{02D57815-91ED-43cb-92C2-25804820EDAC}">
              <c15:datalabelsRange>
                <c15:f>Wages!$H$6:$H$25</c15:f>
                <c15:dlblRangeCache>
                  <c:ptCount val="20"/>
                  <c:pt idx="0">
                    <c:v>+3%</c:v>
                  </c:pt>
                  <c:pt idx="1">
                    <c:v>+5%</c:v>
                  </c:pt>
                  <c:pt idx="2">
                    <c:v>+3%</c:v>
                  </c:pt>
                  <c:pt idx="3">
                    <c:v>+6%</c:v>
                  </c:pt>
                  <c:pt idx="4">
                    <c:v>+1%</c:v>
                  </c:pt>
                  <c:pt idx="5">
                    <c:v>+7%</c:v>
                  </c:pt>
                  <c:pt idx="6">
                    <c:v> -3%</c:v>
                  </c:pt>
                  <c:pt idx="7">
                    <c:v>+8%</c:v>
                  </c:pt>
                  <c:pt idx="8">
                    <c:v>+7%</c:v>
                  </c:pt>
                  <c:pt idx="9">
                    <c:v>+5%</c:v>
                  </c:pt>
                  <c:pt idx="10">
                    <c:v>+3%</c:v>
                  </c:pt>
                  <c:pt idx="11">
                    <c:v>+3%</c:v>
                  </c:pt>
                  <c:pt idx="12">
                    <c:v> -9%</c:v>
                  </c:pt>
                  <c:pt idx="13">
                    <c:v>+2%</c:v>
                  </c:pt>
                  <c:pt idx="14">
                    <c:v>+6%</c:v>
                  </c:pt>
                  <c:pt idx="15">
                    <c:v>+3%</c:v>
                  </c:pt>
                  <c:pt idx="16">
                    <c:v>+4%</c:v>
                  </c:pt>
                  <c:pt idx="17">
                    <c:v> -9%</c:v>
                  </c:pt>
                  <c:pt idx="18">
                    <c:v>+2%</c:v>
                  </c:pt>
                  <c:pt idx="19">
                    <c:v>+1%</c:v>
                  </c:pt>
                </c15:dlblRangeCache>
              </c15:datalabelsRange>
            </c:ext>
            <c:ext xmlns:c16="http://schemas.microsoft.com/office/drawing/2014/chart" uri="{C3380CC4-5D6E-409C-BE32-E72D297353CC}">
              <c16:uniqueId val="{00000043-7CA9-4A30-B2C0-ACFD3B592BB7}"/>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(Millions)</a:t>
                </a:r>
              </a:p>
            </c:rich>
          </c:tx>
          <c:layout>
            <c:manualLayout>
              <c:xMode val="edge"/>
              <c:yMode val="edge"/>
              <c:x val="7.6804461942257219E-3"/>
              <c:y val="1.9444444444444445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m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'[Cape - LT Employment by Education.xlsx]Charts'!$C$12</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3E-45C8-9AA6-B56B3DD89D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3E-45C8-9AA6-B56B3DD89D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3E-45C8-9AA6-B56B3DD89D2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'[Cape - LT Employment by Education.xlsx]Charts'!$B$13:$B$15</c:f>
              <c:strCache>
                <c:ptCount val="3"/>
                <c:pt idx="0">
                  <c:v>HS or Below</c:v>
                </c:pt>
                <c:pt idx="1">
                  <c:v>BA+</c:v>
                </c:pt>
                <c:pt idx="2">
                  <c:v>AS, Cert, Some College</c:v>
                </c:pt>
              </c:strCache>
            </c:strRef>
          </c:cat>
          <c:val>
            <c:numRef>
              <c:f>'[Cape - LT Employment by Education.xlsx]Charts'!$C$13:$C$15</c:f>
              <c:numCache>
                <c:formatCode>_(* #,##0_);_(* \(#,##0\);_(* "-"_);_(@_)</c:formatCode>
                <c:ptCount val="3"/>
                <c:pt idx="0">
                  <c:v>71322</c:v>
                </c:pt>
                <c:pt idx="1">
                  <c:v>18979</c:v>
                </c:pt>
                <c:pt idx="2">
                  <c:v>13171</c:v>
                </c:pt>
              </c:numCache>
            </c:numRef>
          </c:val>
          <c:extLst>
            <c:ext xmlns:c16="http://schemas.microsoft.com/office/drawing/2014/chart" uri="{C3380CC4-5D6E-409C-BE32-E72D297353CC}">
              <c16:uniqueId val="{00000006-CE3E-45C8-9AA6-B56B3DD89D2E}"/>
            </c:ext>
          </c:extLst>
        </c:ser>
        <c:dLbls>
          <c:dLblPos val="outEnd"/>
          <c:showLegendKey val="0"/>
          <c:showVal val="0"/>
          <c:showCatName val="0"/>
          <c:showSerName val="0"/>
          <c:showPercent val="1"/>
          <c:showBubbleSize val="0"/>
          <c:showLeaderLines val="1"/>
        </c:dLbls>
        <c:firstSliceAng val="112"/>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[Cape - Worker Characteristics.xlsx]Age!PivotTable17</c:name>
    <c:fmtId val="2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Age!$AD$7:$AD$11</c:f>
              <c:numCache>
                <c:formatCode>#,##0</c:formatCode>
                <c:ptCount val="5"/>
                <c:pt idx="0">
                  <c:v>1913</c:v>
                </c:pt>
                <c:pt idx="1">
                  <c:v>323</c:v>
                </c:pt>
                <c:pt idx="2">
                  <c:v>346</c:v>
                </c:pt>
                <c:pt idx="3">
                  <c:v>104</c:v>
                </c:pt>
                <c:pt idx="4">
                  <c:v>71</c:v>
                </c:pt>
              </c:numCache>
            </c:numRef>
          </c:val>
          <c:extLst>
            <c:ext xmlns:c16="http://schemas.microsoft.com/office/drawing/2014/chart" uri="{C3380CC4-5D6E-409C-BE32-E72D297353CC}">
              <c16:uniqueId val="{00000000-A92A-4A37-B486-3B057F7F7DE2}"/>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Age!$AE$7:$AE$11</c:f>
              <c:numCache>
                <c:formatCode>#,##0</c:formatCode>
                <c:ptCount val="5"/>
                <c:pt idx="0">
                  <c:v>4170</c:v>
                </c:pt>
                <c:pt idx="1">
                  <c:v>2077</c:v>
                </c:pt>
                <c:pt idx="2">
                  <c:v>3867</c:v>
                </c:pt>
                <c:pt idx="3">
                  <c:v>552</c:v>
                </c:pt>
                <c:pt idx="4">
                  <c:v>1092</c:v>
                </c:pt>
              </c:numCache>
            </c:numRef>
          </c:val>
          <c:extLst>
            <c:ext xmlns:c16="http://schemas.microsoft.com/office/drawing/2014/chart" uri="{C3380CC4-5D6E-409C-BE32-E72D297353CC}">
              <c16:uniqueId val="{00000001-A92A-4A37-B486-3B057F7F7DE2}"/>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Age!$AF$7:$AF$11</c:f>
              <c:numCache>
                <c:formatCode>#,##0</c:formatCode>
                <c:ptCount val="5"/>
                <c:pt idx="0">
                  <c:v>2346</c:v>
                </c:pt>
                <c:pt idx="1">
                  <c:v>1867</c:v>
                </c:pt>
                <c:pt idx="2">
                  <c:v>3169</c:v>
                </c:pt>
                <c:pt idx="3">
                  <c:v>346</c:v>
                </c:pt>
                <c:pt idx="4">
                  <c:v>892</c:v>
                </c:pt>
              </c:numCache>
            </c:numRef>
          </c:val>
          <c:extLst>
            <c:ext xmlns:c16="http://schemas.microsoft.com/office/drawing/2014/chart" uri="{C3380CC4-5D6E-409C-BE32-E72D297353CC}">
              <c16:uniqueId val="{00000002-A92A-4A37-B486-3B057F7F7DE2}"/>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Age!$AG$7:$AG$11</c:f>
              <c:numCache>
                <c:formatCode>#,##0</c:formatCode>
                <c:ptCount val="5"/>
                <c:pt idx="0">
                  <c:v>2253</c:v>
                </c:pt>
                <c:pt idx="1">
                  <c:v>1997</c:v>
                </c:pt>
                <c:pt idx="2">
                  <c:v>4228</c:v>
                </c:pt>
                <c:pt idx="3">
                  <c:v>502</c:v>
                </c:pt>
                <c:pt idx="4">
                  <c:v>1093</c:v>
                </c:pt>
              </c:numCache>
            </c:numRef>
          </c:val>
          <c:extLst>
            <c:ext xmlns:c16="http://schemas.microsoft.com/office/drawing/2014/chart" uri="{C3380CC4-5D6E-409C-BE32-E72D297353CC}">
              <c16:uniqueId val="{00000003-A92A-4A37-B486-3B057F7F7DE2}"/>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Age!$AH$7:$AH$11</c:f>
              <c:numCache>
                <c:formatCode>#,##0</c:formatCode>
                <c:ptCount val="5"/>
                <c:pt idx="0">
                  <c:v>1813</c:v>
                </c:pt>
                <c:pt idx="1">
                  <c:v>1673</c:v>
                </c:pt>
                <c:pt idx="2">
                  <c:v>4788</c:v>
                </c:pt>
                <c:pt idx="3">
                  <c:v>535</c:v>
                </c:pt>
                <c:pt idx="4">
                  <c:v>1069</c:v>
                </c:pt>
              </c:numCache>
            </c:numRef>
          </c:val>
          <c:extLst>
            <c:ext xmlns:c16="http://schemas.microsoft.com/office/drawing/2014/chart" uri="{C3380CC4-5D6E-409C-BE32-E72D297353CC}">
              <c16:uniqueId val="{00000004-A92A-4A37-B486-3B057F7F7DE2}"/>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Age!$AI$7:$AI$11</c:f>
              <c:numCache>
                <c:formatCode>#,##0</c:formatCode>
                <c:ptCount val="5"/>
                <c:pt idx="0">
                  <c:v>701</c:v>
                </c:pt>
                <c:pt idx="1">
                  <c:v>635</c:v>
                </c:pt>
                <c:pt idx="2">
                  <c:v>2225</c:v>
                </c:pt>
                <c:pt idx="3">
                  <c:v>205</c:v>
                </c:pt>
                <c:pt idx="4">
                  <c:v>486</c:v>
                </c:pt>
              </c:numCache>
            </c:numRef>
          </c:val>
          <c:extLst>
            <c:ext xmlns:c16="http://schemas.microsoft.com/office/drawing/2014/chart" uri="{C3380CC4-5D6E-409C-BE32-E72D297353CC}">
              <c16:uniqueId val="{00000005-A92A-4A37-B486-3B057F7F7DE2}"/>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[Cape - Worker Characteristics.xlsx]Sex!PivotTable2</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Sex!$AC$7:$AC$12</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Sex!$AD$7:$AD$12</c:f>
              <c:numCache>
                <c:formatCode>#,##0</c:formatCode>
                <c:ptCount val="5"/>
                <c:pt idx="0">
                  <c:v>6037</c:v>
                </c:pt>
                <c:pt idx="1">
                  <c:v>6785</c:v>
                </c:pt>
                <c:pt idx="2">
                  <c:v>3618</c:v>
                </c:pt>
                <c:pt idx="3">
                  <c:v>1454</c:v>
                </c:pt>
                <c:pt idx="4">
                  <c:v>2219</c:v>
                </c:pt>
              </c:numCache>
            </c:numRef>
          </c:val>
          <c:extLst>
            <c:ext xmlns:c16="http://schemas.microsoft.com/office/drawing/2014/chart" uri="{C3380CC4-5D6E-409C-BE32-E72D297353CC}">
              <c16:uniqueId val="{00000000-B509-4C8D-8007-53348BCDEE34}"/>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Sex!$AC$7:$AC$12</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Sex!$AE$7:$AE$12</c:f>
              <c:numCache>
                <c:formatCode>#,##0</c:formatCode>
                <c:ptCount val="5"/>
                <c:pt idx="0">
                  <c:v>7158</c:v>
                </c:pt>
                <c:pt idx="1">
                  <c:v>1787</c:v>
                </c:pt>
                <c:pt idx="2">
                  <c:v>15006</c:v>
                </c:pt>
                <c:pt idx="3">
                  <c:v>790</c:v>
                </c:pt>
                <c:pt idx="4">
                  <c:v>2484</c:v>
                </c:pt>
              </c:numCache>
            </c:numRef>
          </c:val>
          <c:extLst>
            <c:ext xmlns:c16="http://schemas.microsoft.com/office/drawing/2014/chart" uri="{C3380CC4-5D6E-409C-BE32-E72D297353CC}">
              <c16:uniqueId val="{00000001-B509-4C8D-8007-53348BCDEE34}"/>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[Cape - Worker Characteristics.xlsx]Educ!PivotTable19</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Educ!$AD$7:$AD$11</c:f>
              <c:numCache>
                <c:formatCode>#,##0</c:formatCode>
                <c:ptCount val="5"/>
                <c:pt idx="0">
                  <c:v>1693</c:v>
                </c:pt>
                <c:pt idx="1">
                  <c:v>1039</c:v>
                </c:pt>
                <c:pt idx="2">
                  <c:v>1511</c:v>
                </c:pt>
                <c:pt idx="3">
                  <c:v>224</c:v>
                </c:pt>
                <c:pt idx="4">
                  <c:v>326</c:v>
                </c:pt>
              </c:numCache>
            </c:numRef>
          </c:val>
          <c:extLst>
            <c:ext xmlns:c16="http://schemas.microsoft.com/office/drawing/2014/chart" uri="{C3380CC4-5D6E-409C-BE32-E72D297353CC}">
              <c16:uniqueId val="{00000000-44A2-48CF-9709-C89F3BAB07B9}"/>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Educ!$AE$7:$AE$11</c:f>
              <c:numCache>
                <c:formatCode>#,##0</c:formatCode>
                <c:ptCount val="5"/>
                <c:pt idx="0">
                  <c:v>3135</c:v>
                </c:pt>
                <c:pt idx="1">
                  <c:v>2525</c:v>
                </c:pt>
                <c:pt idx="2">
                  <c:v>4046</c:v>
                </c:pt>
                <c:pt idx="3">
                  <c:v>601</c:v>
                </c:pt>
                <c:pt idx="4">
                  <c:v>873</c:v>
                </c:pt>
              </c:numCache>
            </c:numRef>
          </c:val>
          <c:extLst>
            <c:ext xmlns:c16="http://schemas.microsoft.com/office/drawing/2014/chart" uri="{C3380CC4-5D6E-409C-BE32-E72D297353CC}">
              <c16:uniqueId val="{00000001-44A2-48CF-9709-C89F3BAB07B9}"/>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Educ!$AF$7:$AF$11</c:f>
              <c:numCache>
                <c:formatCode>#,##0</c:formatCode>
                <c:ptCount val="5"/>
                <c:pt idx="0">
                  <c:v>3171</c:v>
                </c:pt>
                <c:pt idx="1">
                  <c:v>2474</c:v>
                </c:pt>
                <c:pt idx="2">
                  <c:v>6156</c:v>
                </c:pt>
                <c:pt idx="3">
                  <c:v>635</c:v>
                </c:pt>
                <c:pt idx="4">
                  <c:v>1272</c:v>
                </c:pt>
              </c:numCache>
            </c:numRef>
          </c:val>
          <c:extLst>
            <c:ext xmlns:c16="http://schemas.microsoft.com/office/drawing/2014/chart" uri="{C3380CC4-5D6E-409C-BE32-E72D297353CC}">
              <c16:uniqueId val="{00000002-44A2-48CF-9709-C89F3BAB07B9}"/>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Educ!$AG$7:$AG$11</c:f>
              <c:numCache>
                <c:formatCode>#,##0</c:formatCode>
                <c:ptCount val="5"/>
                <c:pt idx="0">
                  <c:v>2294</c:v>
                </c:pt>
                <c:pt idx="1">
                  <c:v>1831</c:v>
                </c:pt>
                <c:pt idx="2">
                  <c:v>5926</c:v>
                </c:pt>
                <c:pt idx="3">
                  <c:v>573</c:v>
                </c:pt>
                <c:pt idx="4">
                  <c:v>2000</c:v>
                </c:pt>
              </c:numCache>
            </c:numRef>
          </c:val>
          <c:extLst>
            <c:ext xmlns:c16="http://schemas.microsoft.com/office/drawing/2014/chart" uri="{C3380CC4-5D6E-409C-BE32-E72D297353CC}">
              <c16:uniqueId val="{00000003-44A2-48CF-9709-C89F3BAB07B9}"/>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[Cape - Worker Characteristics.xlsx]Race!PivotTable23</c:name>
    <c:fmtId val="1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Race!$AD$7:$AD$11</c:f>
              <c:numCache>
                <c:formatCode>#,##0</c:formatCode>
                <c:ptCount val="5"/>
                <c:pt idx="0">
                  <c:v>10664</c:v>
                </c:pt>
                <c:pt idx="1">
                  <c:v>7930</c:v>
                </c:pt>
                <c:pt idx="2">
                  <c:v>16203</c:v>
                </c:pt>
                <c:pt idx="3">
                  <c:v>2063</c:v>
                </c:pt>
                <c:pt idx="4">
                  <c:v>4412</c:v>
                </c:pt>
              </c:numCache>
            </c:numRef>
          </c:val>
          <c:extLst>
            <c:ext xmlns:c16="http://schemas.microsoft.com/office/drawing/2014/chart" uri="{C3380CC4-5D6E-409C-BE32-E72D297353CC}">
              <c16:uniqueId val="{00000000-5B5A-46E7-A406-86D5C2926BF8}"/>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Race!$AE$7:$AE$11</c:f>
              <c:numCache>
                <c:formatCode>#,##0</c:formatCode>
                <c:ptCount val="5"/>
                <c:pt idx="0">
                  <c:v>1294</c:v>
                </c:pt>
                <c:pt idx="1">
                  <c:v>359</c:v>
                </c:pt>
                <c:pt idx="2">
                  <c:v>1547</c:v>
                </c:pt>
                <c:pt idx="3">
                  <c:v>77</c:v>
                </c:pt>
                <c:pt idx="4">
                  <c:v>59</c:v>
                </c:pt>
              </c:numCache>
            </c:numRef>
          </c:val>
          <c:extLst>
            <c:ext xmlns:c16="http://schemas.microsoft.com/office/drawing/2014/chart" uri="{C3380CC4-5D6E-409C-BE32-E72D297353CC}">
              <c16:uniqueId val="{00000001-5B5A-46E7-A406-86D5C2926BF8}"/>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Race!$AF$7:$AF$11</c:f>
              <c:numCache>
                <c:formatCode>#,##0</c:formatCode>
                <c:ptCount val="5"/>
                <c:pt idx="0">
                  <c:v>742</c:v>
                </c:pt>
                <c:pt idx="1">
                  <c:v>79</c:v>
                </c:pt>
                <c:pt idx="2">
                  <c:v>410</c:v>
                </c:pt>
                <c:pt idx="3">
                  <c:v>56</c:v>
                </c:pt>
                <c:pt idx="4">
                  <c:v>151</c:v>
                </c:pt>
              </c:numCache>
            </c:numRef>
          </c:val>
          <c:extLst>
            <c:ext xmlns:c16="http://schemas.microsoft.com/office/drawing/2014/chart" uri="{C3380CC4-5D6E-409C-BE32-E72D297353CC}">
              <c16:uniqueId val="{00000002-5B5A-46E7-A406-86D5C2926BF8}"/>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Race!$AG$7:$AG$11</c:f>
              <c:numCache>
                <c:formatCode>#,##0</c:formatCode>
                <c:ptCount val="5"/>
                <c:pt idx="0">
                  <c:v>494</c:v>
                </c:pt>
                <c:pt idx="1">
                  <c:v>204</c:v>
                </c:pt>
                <c:pt idx="2">
                  <c:v>464</c:v>
                </c:pt>
                <c:pt idx="3">
                  <c:v>46</c:v>
                </c:pt>
                <c:pt idx="4">
                  <c:v>82</c:v>
                </c:pt>
              </c:numCache>
            </c:numRef>
          </c:val>
          <c:extLst>
            <c:ext xmlns:c16="http://schemas.microsoft.com/office/drawing/2014/chart" uri="{C3380CC4-5D6E-409C-BE32-E72D297353CC}">
              <c16:uniqueId val="{00000003-5B5A-46E7-A406-86D5C2926BF8}"/>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[Cape - Worker Characteristics.xlsx]Ethnicity!PivotTable23</c:name>
    <c:fmtId val="1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Ethnicity!$AD$7:$AD$11</c:f>
              <c:numCache>
                <c:formatCode>#,##0</c:formatCode>
                <c:ptCount val="5"/>
                <c:pt idx="0">
                  <c:v>12105</c:v>
                </c:pt>
                <c:pt idx="1">
                  <c:v>8163</c:v>
                </c:pt>
                <c:pt idx="2">
                  <c:v>17873</c:v>
                </c:pt>
                <c:pt idx="3">
                  <c:v>2135</c:v>
                </c:pt>
                <c:pt idx="4">
                  <c:v>4587</c:v>
                </c:pt>
              </c:numCache>
            </c:numRef>
          </c:val>
          <c:extLst>
            <c:ext xmlns:c16="http://schemas.microsoft.com/office/drawing/2014/chart" uri="{C3380CC4-5D6E-409C-BE32-E72D297353CC}">
              <c16:uniqueId val="{00000000-CCE2-4A63-8600-3BE196DE934E}"/>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Ethnicity!$AC$7:$AC$11</c:f>
              <c:strCache>
                <c:ptCount val="5"/>
                <c:pt idx="0">
                  <c:v>Accommodation and Food Services</c:v>
                </c:pt>
                <c:pt idx="1">
                  <c:v>Construction</c:v>
                </c:pt>
                <c:pt idx="2">
                  <c:v>Health Care and Social Assistance</c:v>
                </c:pt>
                <c:pt idx="3">
                  <c:v>Manufacturing</c:v>
                </c:pt>
                <c:pt idx="4">
                  <c:v>Professional, Scientific, and Technical Services</c:v>
                </c:pt>
              </c:strCache>
            </c:strRef>
          </c:cat>
          <c:val>
            <c:numRef>
              <c:f>Ethnicity!$AE$7:$AE$11</c:f>
              <c:numCache>
                <c:formatCode>#,##0</c:formatCode>
                <c:ptCount val="5"/>
                <c:pt idx="0">
                  <c:v>1090</c:v>
                </c:pt>
                <c:pt idx="1">
                  <c:v>409</c:v>
                </c:pt>
                <c:pt idx="2">
                  <c:v>751</c:v>
                </c:pt>
                <c:pt idx="3">
                  <c:v>108</c:v>
                </c:pt>
                <c:pt idx="4">
                  <c:v>116</c:v>
                </c:pt>
              </c:numCache>
            </c:numRef>
          </c:val>
          <c:extLst>
            <c:ext xmlns:c16="http://schemas.microsoft.com/office/drawing/2014/chart" uri="{C3380CC4-5D6E-409C-BE32-E72D297353CC}">
              <c16:uniqueId val="{00000001-CCE2-4A63-8600-3BE196DE934E}"/>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3618</c:v>
                </c:pt>
              </c:numCache>
            </c:numRef>
          </c:val>
          <c:extLst>
            <c:ext xmlns:c16="http://schemas.microsoft.com/office/drawing/2014/chart" uri="{C3380CC4-5D6E-409C-BE32-E72D297353CC}">
              <c16:uniqueId val="{00000000-79E0-4F7E-A9A1-B932E09752B5}"/>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15006</c:v>
                </c:pt>
              </c:numCache>
            </c:numRef>
          </c:val>
          <c:extLst>
            <c:ext xmlns:c16="http://schemas.microsoft.com/office/drawing/2014/chart" uri="{C3380CC4-5D6E-409C-BE32-E72D297353CC}">
              <c16:uniqueId val="{00000001-79E0-4F7E-A9A1-B932E09752B5}"/>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485-46A9-B462-790E27F34FCD}"/>
              </c:ext>
            </c:extLst>
          </c:dPt>
          <c:dLbls>
            <c:dLbl>
              <c:idx val="0"/>
              <c:tx>
                <c:rich>
                  <a:bodyPr/>
                  <a:lstStyle/>
                  <a:p>
                    <a:fld id="{3385B423-F24F-4EEE-9F4C-10F53C8497A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485-46A9-B462-790E27F34FCD}"/>
                </c:ext>
              </c:extLst>
            </c:dLbl>
            <c:dLbl>
              <c:idx val="1"/>
              <c:tx>
                <c:rich>
                  <a:bodyPr/>
                  <a:lstStyle/>
                  <a:p>
                    <a:fld id="{00F4085D-7DBC-4EE5-98BA-93E91BE23F3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485-46A9-B462-790E27F34FC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108</c:v>
                </c:pt>
                <c:pt idx="1">
                  <c:v>145</c:v>
                </c:pt>
              </c:numCache>
            </c:numRef>
          </c:val>
          <c:extLst>
            <c:ext xmlns:c15="http://schemas.microsoft.com/office/drawing/2012/chart" uri="{02D57815-91ED-43cb-92C2-25804820EDAC}">
              <c15:datalabelsRange>
                <c15:f>Healthcare!$N$13:$N$14</c15:f>
                <c15:dlblRangeCache>
                  <c:ptCount val="2"/>
                  <c:pt idx="0">
                    <c:v>+3%</c:v>
                  </c:pt>
                  <c:pt idx="1">
                    <c:v>+1%</c:v>
                  </c:pt>
                </c15:dlblRangeCache>
              </c15:datalabelsRange>
            </c:ext>
            <c:ext xmlns:c16="http://schemas.microsoft.com/office/drawing/2014/chart" uri="{C3380CC4-5D6E-409C-BE32-E72D297353CC}">
              <c16:uniqueId val="{00000003-2485-46A9-B462-790E27F34FCD}"/>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gradFill>
              <a:gsLst>
                <a:gs pos="0">
                  <a:schemeClr val="accent1"/>
                </a:gs>
                <a:gs pos="63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16203</c:v>
                </c:pt>
              </c:numCache>
            </c:numRef>
          </c:val>
          <c:extLst>
            <c:ext xmlns:c16="http://schemas.microsoft.com/office/drawing/2014/chart" uri="{C3380CC4-5D6E-409C-BE32-E72D297353CC}">
              <c16:uniqueId val="{00000000-7CF6-45C6-88F0-4A0C218A5618}"/>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1547</c:v>
                </c:pt>
              </c:numCache>
            </c:numRef>
          </c:val>
          <c:extLst>
            <c:ext xmlns:c16="http://schemas.microsoft.com/office/drawing/2014/chart" uri="{C3380CC4-5D6E-409C-BE32-E72D297353CC}">
              <c16:uniqueId val="{00000001-7CF6-45C6-88F0-4A0C218A5618}"/>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410</c:v>
                </c:pt>
              </c:numCache>
            </c:numRef>
          </c:val>
          <c:extLst>
            <c:ext xmlns:c16="http://schemas.microsoft.com/office/drawing/2014/chart" uri="{C3380CC4-5D6E-409C-BE32-E72D297353CC}">
              <c16:uniqueId val="{00000002-7CF6-45C6-88F0-4A0C218A5618}"/>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464</c:v>
                </c:pt>
              </c:numCache>
            </c:numRef>
          </c:val>
          <c:extLst>
            <c:ext xmlns:c16="http://schemas.microsoft.com/office/drawing/2014/chart" uri="{C3380CC4-5D6E-409C-BE32-E72D297353CC}">
              <c16:uniqueId val="{00000003-7CF6-45C6-88F0-4A0C218A5618}"/>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F9F-422A-AA4F-D5D2158BC87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3F9F-422A-AA4F-D5D2158BC87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3F9F-422A-AA4F-D5D2158BC871}"/>
              </c:ext>
            </c:extLst>
          </c:dPt>
          <c:dLbls>
            <c:dLbl>
              <c:idx val="0"/>
              <c:tx>
                <c:rich>
                  <a:bodyPr/>
                  <a:lstStyle/>
                  <a:p>
                    <a:fld id="{0192AC69-69FA-4CD5-B9D7-643BAD6BE7FA}" type="CELLRANGE">
                      <a:rPr lang="en-US">
                        <a:solidFill>
                          <a:srgbClr val="FF0000"/>
                        </a:solidFill>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F9F-422A-AA4F-D5D2158BC871}"/>
                </c:ext>
              </c:extLst>
            </c:dLbl>
            <c:dLbl>
              <c:idx val="1"/>
              <c:tx>
                <c:rich>
                  <a:bodyPr/>
                  <a:lstStyle/>
                  <a:p>
                    <a:fld id="{E38BF938-A6C9-47CA-8E55-CE41CEF578F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F9F-422A-AA4F-D5D2158BC871}"/>
                </c:ext>
              </c:extLst>
            </c:dLbl>
            <c:dLbl>
              <c:idx val="2"/>
              <c:tx>
                <c:rich>
                  <a:bodyPr/>
                  <a:lstStyle/>
                  <a:p>
                    <a:fld id="{1161846C-DD72-4F22-BC48-FEE2684CACA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F9F-422A-AA4F-D5D2158BC871}"/>
                </c:ext>
              </c:extLst>
            </c:dLbl>
            <c:dLbl>
              <c:idx val="3"/>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3F05E1C2-F8DC-4F12-B5E5-DF4D34FE7DA7}"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F9F-422A-AA4F-D5D2158BC8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-99</c:v>
                </c:pt>
                <c:pt idx="1">
                  <c:v>255</c:v>
                </c:pt>
                <c:pt idx="2">
                  <c:v>103</c:v>
                </c:pt>
                <c:pt idx="3">
                  <c:v>-7</c:v>
                </c:pt>
              </c:numCache>
            </c:numRef>
          </c:val>
          <c:extLst>
            <c:ext xmlns:c15="http://schemas.microsoft.com/office/drawing/2012/chart" uri="{02D57815-91ED-43cb-92C2-25804820EDAC}">
              <c15:datalabelsRange>
                <c15:f>Healthcare!$O$4:$O$7</c15:f>
                <c15:dlblRangeCache>
                  <c:ptCount val="4"/>
                  <c:pt idx="0">
                    <c:v> -1%</c:v>
                  </c:pt>
                  <c:pt idx="1">
                    <c:v>+20%</c:v>
                  </c:pt>
                  <c:pt idx="2">
                    <c:v>+34%</c:v>
                  </c:pt>
                  <c:pt idx="3">
                    <c:v> -1%</c:v>
                  </c:pt>
                </c15:dlblRangeCache>
              </c15:datalabelsRange>
            </c:ext>
            <c:ext xmlns:c16="http://schemas.microsoft.com/office/drawing/2014/chart" uri="{C3380CC4-5D6E-409C-BE32-E72D297353CC}">
              <c16:uniqueId val="{00000007-3F9F-422A-AA4F-D5D2158BC871}"/>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a:t>Top 5 Industry Groups by Number of Establishments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other health practitioners</c:v>
                </c:pt>
                <c:pt idx="4">
                  <c:v>Offices of dentists</c:v>
                </c:pt>
                <c:pt idx="5">
                  <c:v>Child day care services</c:v>
                </c:pt>
              </c:strCache>
            </c:strRef>
          </c:cat>
          <c:val>
            <c:numRef>
              <c:f>Healthcare!$R$18:$R$23</c:f>
              <c:numCache>
                <c:formatCode>#,##0</c:formatCode>
                <c:ptCount val="6"/>
                <c:pt idx="0">
                  <c:v>1276</c:v>
                </c:pt>
                <c:pt idx="1">
                  <c:v>520</c:v>
                </c:pt>
                <c:pt idx="2">
                  <c:v>203</c:v>
                </c:pt>
                <c:pt idx="3">
                  <c:v>136</c:v>
                </c:pt>
                <c:pt idx="4">
                  <c:v>127</c:v>
                </c:pt>
                <c:pt idx="5">
                  <c:v>75</c:v>
                </c:pt>
              </c:numCache>
            </c:numRef>
          </c:val>
          <c:extLst>
            <c:ext xmlns:c16="http://schemas.microsoft.com/office/drawing/2014/chart" uri="{C3380CC4-5D6E-409C-BE32-E72D297353CC}">
              <c16:uniqueId val="{00000000-A05C-4E3E-8C58-540C9D54337A}"/>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other health practitioners</c:v>
                </c:pt>
                <c:pt idx="4">
                  <c:v>Offices of dentists</c:v>
                </c:pt>
                <c:pt idx="5">
                  <c:v>Child day care services</c:v>
                </c:pt>
              </c:strCache>
            </c:strRef>
          </c:cat>
          <c:val>
            <c:numRef>
              <c:f>Healthcare!$S$18:$S$23</c:f>
              <c:numCache>
                <c:formatCode>#,##0</c:formatCode>
                <c:ptCount val="6"/>
                <c:pt idx="0">
                  <c:v>1299</c:v>
                </c:pt>
                <c:pt idx="1">
                  <c:v>551</c:v>
                </c:pt>
                <c:pt idx="2">
                  <c:v>194</c:v>
                </c:pt>
                <c:pt idx="3">
                  <c:v>141</c:v>
                </c:pt>
                <c:pt idx="4">
                  <c:v>122</c:v>
                </c:pt>
                <c:pt idx="5">
                  <c:v>69</c:v>
                </c:pt>
              </c:numCache>
            </c:numRef>
          </c:val>
          <c:extLst>
            <c:ext xmlns:c16="http://schemas.microsoft.com/office/drawing/2014/chart" uri="{C3380CC4-5D6E-409C-BE32-E72D297353CC}">
              <c16:uniqueId val="{00000001-A05C-4E3E-8C58-540C9D54337A}"/>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F66081B5-20A7-43D7-A79C-AFEE4DDC2A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E80-4323-BC6E-59D64A1B702A}"/>
                </c:ext>
              </c:extLst>
            </c:dLbl>
            <c:dLbl>
              <c:idx val="1"/>
              <c:tx>
                <c:rich>
                  <a:bodyPr/>
                  <a:lstStyle/>
                  <a:p>
                    <a:fld id="{D1C5A87B-F595-4BF4-B6FC-0CBD58ED1EE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E80-4323-BC6E-59D64A1B70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111</c:v>
                </c:pt>
                <c:pt idx="1">
                  <c:v>143</c:v>
                </c:pt>
              </c:numCache>
            </c:numRef>
          </c:val>
          <c:extLst>
            <c:ext xmlns:c15="http://schemas.microsoft.com/office/drawing/2012/chart" uri="{02D57815-91ED-43cb-92C2-25804820EDAC}">
              <c15:datalabelsRange>
                <c15:f>Healthcare!$O$10:$O$11</c15:f>
                <c15:dlblRangeCache>
                  <c:ptCount val="2"/>
                  <c:pt idx="0">
                    <c:v>+17%</c:v>
                  </c:pt>
                  <c:pt idx="1">
                    <c:v>+1%</c:v>
                  </c:pt>
                </c15:dlblRangeCache>
              </c15:datalabelsRange>
            </c:ext>
            <c:ext xmlns:c16="http://schemas.microsoft.com/office/drawing/2014/chart" uri="{C3380CC4-5D6E-409C-BE32-E72D297353CC}">
              <c16:uniqueId val="{00000002-2E80-4323-BC6E-59D64A1B702A}"/>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640</c:v>
                      </c:pt>
                      <c:pt idx="1">
                        <c:v>17730</c:v>
                      </c:pt>
                    </c:numCache>
                  </c:numRef>
                </c:val>
                <c:extLst>
                  <c:ext xmlns:c16="http://schemas.microsoft.com/office/drawing/2014/chart" uri="{C3380CC4-5D6E-409C-BE32-E72D297353CC}">
                    <c16:uniqueId val="{00000003-2E80-4323-BC6E-59D64A1B702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751</c:v>
                      </c:pt>
                      <c:pt idx="1">
                        <c:v>17873</c:v>
                      </c:pt>
                    </c:numCache>
                  </c:numRef>
                </c:val>
                <c:extLst xmlns:c15="http://schemas.microsoft.com/office/drawing/2012/chart">
                  <c:ext xmlns:c16="http://schemas.microsoft.com/office/drawing/2014/chart" uri="{C3380CC4-5D6E-409C-BE32-E72D297353CC}">
                    <c16:uniqueId val="{00000004-2E80-4323-BC6E-59D64A1B702A}"/>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Hospitality!$J$13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Hospitality!$L$13</c:f>
              <c:numCache>
                <c:formatCode>#,##0</c:formatCode>
                <c:ptCount val="1"/>
                <c:pt idx="0">
                  <c:v>6037</c:v>
                </c:pt>
              </c:numCache>
            </c:numRef>
          </c:val>
          <c:extLst>
            <c:ext xmlns:c16="http://schemas.microsoft.com/office/drawing/2014/chart" uri="{C3380CC4-5D6E-409C-BE32-E72D297353CC}">
              <c16:uniqueId val="{00000000-69B6-4734-98D9-BAA70AB0F477}"/>
            </c:ext>
          </c:extLst>
        </c:ser>
        <c:ser>
          <c:idx val="1"/>
          <c:order val="1"/>
          <c:tx>
            <c:strRef>
              <c:f>Hospitality!$J$14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Hospitality!$L$14</c:f>
              <c:numCache>
                <c:formatCode>#,##0</c:formatCode>
                <c:ptCount val="1"/>
                <c:pt idx="0">
                  <c:v>7158</c:v>
                </c:pt>
              </c:numCache>
            </c:numRef>
          </c:val>
          <c:extLst>
            <c:ext xmlns:c16="http://schemas.microsoft.com/office/drawing/2014/chart" uri="{C3380CC4-5D6E-409C-BE32-E72D297353CC}">
              <c16:uniqueId val="{00000001-69B6-4734-98D9-BAA70AB0F477}"/>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CE3-4466-8D42-7C423538134E}"/>
              </c:ext>
            </c:extLst>
          </c:dPt>
          <c:dLbls>
            <c:dLbl>
              <c:idx val="0"/>
              <c:tx>
                <c:rich>
                  <a:bodyPr/>
                  <a:lstStyle/>
                  <a:p>
                    <a:fld id="{00366159-E1B8-49BD-94EA-8228AD77C73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CE3-4466-8D42-7C423538134E}"/>
                </c:ext>
              </c:extLst>
            </c:dLbl>
            <c:dLbl>
              <c:idx val="1"/>
              <c:tx>
                <c:rich>
                  <a:bodyPr/>
                  <a:lstStyle/>
                  <a:p>
                    <a:fld id="{B4139313-B17A-435A-86C2-B969D2493D2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E3-4466-8D42-7C423538134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Hospitality!$J$13:$J$14</c:f>
              <c:strCache>
                <c:ptCount val="2"/>
                <c:pt idx="0">
                  <c:v>Male</c:v>
                </c:pt>
                <c:pt idx="1">
                  <c:v>Female</c:v>
                </c:pt>
              </c:strCache>
            </c:strRef>
          </c:cat>
          <c:val>
            <c:numRef>
              <c:f>Hospitality!$M$13:$M$14</c:f>
              <c:numCache>
                <c:formatCode>\+#,##0;\-#,##0;\ #,##0</c:formatCode>
                <c:ptCount val="2"/>
                <c:pt idx="0">
                  <c:v>425</c:v>
                </c:pt>
                <c:pt idx="1">
                  <c:v>276</c:v>
                </c:pt>
              </c:numCache>
            </c:numRef>
          </c:val>
          <c:extLst>
            <c:ext xmlns:c15="http://schemas.microsoft.com/office/drawing/2012/chart" uri="{02D57815-91ED-43cb-92C2-25804820EDAC}">
              <c15:datalabelsRange>
                <c15:f>Hospitality!$N$13:$N$14</c15:f>
                <c15:dlblRangeCache>
                  <c:ptCount val="2"/>
                  <c:pt idx="0">
                    <c:v>+8%</c:v>
                  </c:pt>
                  <c:pt idx="1">
                    <c:v>+4%</c:v>
                  </c:pt>
                </c15:dlblRangeCache>
              </c15:datalabelsRange>
            </c:ext>
            <c:ext xmlns:c16="http://schemas.microsoft.com/office/drawing/2014/chart" uri="{C3380CC4-5D6E-409C-BE32-E72D297353CC}">
              <c16:uniqueId val="{00000003-3CE3-4466-8D42-7C423538134E}"/>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Hospitality!$K$4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Hospitality!$M$4</c:f>
              <c:numCache>
                <c:formatCode>_(* #,##0_);_(* \(#,##0\);_(* "-"??_);_(@_)</c:formatCode>
                <c:ptCount val="1"/>
                <c:pt idx="0">
                  <c:v>10664</c:v>
                </c:pt>
              </c:numCache>
            </c:numRef>
          </c:val>
          <c:extLst>
            <c:ext xmlns:c16="http://schemas.microsoft.com/office/drawing/2014/chart" uri="{C3380CC4-5D6E-409C-BE32-E72D297353CC}">
              <c16:uniqueId val="{00000000-B2C3-4B58-BD7E-0312D85DEB43}"/>
            </c:ext>
          </c:extLst>
        </c:ser>
        <c:ser>
          <c:idx val="1"/>
          <c:order val="1"/>
          <c:tx>
            <c:strRef>
              <c:f>Hospitality!$K$5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Hospitality!$M$5</c:f>
              <c:numCache>
                <c:formatCode>_(* #,##0_);_(* \(#,##0\);_(* "-"??_);_(@_)</c:formatCode>
                <c:ptCount val="1"/>
                <c:pt idx="0">
                  <c:v>1294</c:v>
                </c:pt>
              </c:numCache>
            </c:numRef>
          </c:val>
          <c:extLst>
            <c:ext xmlns:c16="http://schemas.microsoft.com/office/drawing/2014/chart" uri="{C3380CC4-5D6E-409C-BE32-E72D297353CC}">
              <c16:uniqueId val="{00000001-B2C3-4B58-BD7E-0312D85DEB43}"/>
            </c:ext>
          </c:extLst>
        </c:ser>
        <c:ser>
          <c:idx val="2"/>
          <c:order val="2"/>
          <c:tx>
            <c:strRef>
              <c:f>Hospitality!$K$6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Hospitality!$M$6</c:f>
              <c:numCache>
                <c:formatCode>_(* #,##0_);_(* \(#,##0\);_(* "-"??_);_(@_)</c:formatCode>
                <c:ptCount val="1"/>
                <c:pt idx="0">
                  <c:v>742</c:v>
                </c:pt>
              </c:numCache>
            </c:numRef>
          </c:val>
          <c:extLst>
            <c:ext xmlns:c16="http://schemas.microsoft.com/office/drawing/2014/chart" uri="{C3380CC4-5D6E-409C-BE32-E72D297353CC}">
              <c16:uniqueId val="{00000002-B2C3-4B58-BD7E-0312D85DEB43}"/>
            </c:ext>
          </c:extLst>
        </c:ser>
        <c:ser>
          <c:idx val="3"/>
          <c:order val="3"/>
          <c:tx>
            <c:strRef>
              <c:f>Hospitality!$K$7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Hospitality!$M$7</c:f>
              <c:numCache>
                <c:formatCode>_(* #,##0_);_(* \(#,##0\);_(* "-"??_);_(@_)</c:formatCode>
                <c:ptCount val="1"/>
                <c:pt idx="0">
                  <c:v>494</c:v>
                </c:pt>
              </c:numCache>
            </c:numRef>
          </c:val>
          <c:extLst>
            <c:ext xmlns:c16="http://schemas.microsoft.com/office/drawing/2014/chart" uri="{C3380CC4-5D6E-409C-BE32-E72D297353CC}">
              <c16:uniqueId val="{00000003-B2C3-4B58-BD7E-0312D85DEB43}"/>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864-4ECD-A24C-5015941B1BD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B864-4ECD-A24C-5015941B1BD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864-4ECD-A24C-5015941B1BD4}"/>
              </c:ext>
            </c:extLst>
          </c:dPt>
          <c:dLbls>
            <c:dLbl>
              <c:idx val="0"/>
              <c:tx>
                <c:rich>
                  <a:bodyPr/>
                  <a:lstStyle/>
                  <a:p>
                    <a:fld id="{932FF718-F165-4986-86B3-5DB00B4634C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864-4ECD-A24C-5015941B1BD4}"/>
                </c:ext>
              </c:extLst>
            </c:dLbl>
            <c:dLbl>
              <c:idx val="1"/>
              <c:tx>
                <c:rich>
                  <a:bodyPr/>
                  <a:lstStyle/>
                  <a:p>
                    <a:fld id="{D22A4193-2B90-4F35-972E-470C5C5FB54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864-4ECD-A24C-5015941B1BD4}"/>
                </c:ext>
              </c:extLst>
            </c:dLbl>
            <c:dLbl>
              <c:idx val="2"/>
              <c:tx>
                <c:rich>
                  <a:bodyPr/>
                  <a:lstStyle/>
                  <a:p>
                    <a:fld id="{950C3235-83DA-4E1B-AEA5-997AEE84D0F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864-4ECD-A24C-5015941B1BD4}"/>
                </c:ext>
              </c:extLst>
            </c:dLbl>
            <c:dLbl>
              <c:idx val="3"/>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16E49A62-DD2D-4F4E-B4C8-C857747FC339}"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864-4ECD-A24C-5015941B1BD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Hospitality!$K$4:$K$7</c:f>
              <c:strCache>
                <c:ptCount val="4"/>
                <c:pt idx="0">
                  <c:v>White</c:v>
                </c:pt>
                <c:pt idx="1">
                  <c:v>Black or African American</c:v>
                </c:pt>
                <c:pt idx="2">
                  <c:v>Asian</c:v>
                </c:pt>
                <c:pt idx="3">
                  <c:v>Other</c:v>
                </c:pt>
              </c:strCache>
            </c:strRef>
          </c:cat>
          <c:val>
            <c:numRef>
              <c:f>Hospitality!$N$4:$N$7</c:f>
              <c:numCache>
                <c:formatCode>\+#,##0;\-#,##0;\ #,##0</c:formatCode>
                <c:ptCount val="4"/>
                <c:pt idx="0">
                  <c:v>291</c:v>
                </c:pt>
                <c:pt idx="1">
                  <c:v>256</c:v>
                </c:pt>
                <c:pt idx="2">
                  <c:v>157</c:v>
                </c:pt>
                <c:pt idx="3">
                  <c:v>-4</c:v>
                </c:pt>
              </c:numCache>
            </c:numRef>
          </c:val>
          <c:extLst>
            <c:ext xmlns:c15="http://schemas.microsoft.com/office/drawing/2012/chart" uri="{02D57815-91ED-43cb-92C2-25804820EDAC}">
              <c15:datalabelsRange>
                <c15:f>Hospitality!$O$4:$O$7</c15:f>
                <c15:dlblRangeCache>
                  <c:ptCount val="4"/>
                  <c:pt idx="0">
                    <c:v>+3%</c:v>
                  </c:pt>
                  <c:pt idx="1">
                    <c:v>+25%</c:v>
                  </c:pt>
                  <c:pt idx="2">
                    <c:v>+27%</c:v>
                  </c:pt>
                  <c:pt idx="3">
                    <c:v> -1%</c:v>
                  </c:pt>
                </c15:dlblRangeCache>
              </c15:datalabelsRange>
            </c:ext>
            <c:ext xmlns:c16="http://schemas.microsoft.com/office/drawing/2014/chart" uri="{C3380CC4-5D6E-409C-BE32-E72D297353CC}">
              <c16:uniqueId val="{00000007-B864-4ECD-A24C-5015941B1BD4}"/>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Hospitality!$N$9</c:f>
              <c:strCache>
                <c:ptCount val="1"/>
                <c:pt idx="0">
                  <c:v>Change</c:v>
                </c:pt>
              </c:strCache>
            </c:strRef>
          </c:tx>
          <c:spPr>
            <a:solidFill>
              <a:schemeClr val="accent5"/>
            </a:solidFill>
            <a:ln>
              <a:noFill/>
            </a:ln>
            <a:effectLst/>
          </c:spPr>
          <c:invertIfNegative val="0"/>
          <c:dLbls>
            <c:dLbl>
              <c:idx val="0"/>
              <c:tx>
                <c:rich>
                  <a:bodyPr/>
                  <a:lstStyle/>
                  <a:p>
                    <a:fld id="{7F01A038-52DA-4D53-B9F2-4B0622EF08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81E-43D1-B6E8-536DE68CC141}"/>
                </c:ext>
              </c:extLst>
            </c:dLbl>
            <c:dLbl>
              <c:idx val="1"/>
              <c:tx>
                <c:rich>
                  <a:bodyPr/>
                  <a:lstStyle/>
                  <a:p>
                    <a:fld id="{C9FE9227-0FCC-4FA6-903A-0F734ED97C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81E-43D1-B6E8-536DE68CC14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Hospitality!$K$10:$K$11</c:f>
              <c:strCache>
                <c:ptCount val="2"/>
                <c:pt idx="0">
                  <c:v>Hispanic or Latino</c:v>
                </c:pt>
                <c:pt idx="1">
                  <c:v>Not Hispanic or Latino</c:v>
                </c:pt>
              </c:strCache>
            </c:strRef>
          </c:cat>
          <c:val>
            <c:numRef>
              <c:f>Hospitality!$N$10:$N$11</c:f>
              <c:numCache>
                <c:formatCode>\+#,##0;\-#,##0;\ #,##0</c:formatCode>
                <c:ptCount val="2"/>
                <c:pt idx="0">
                  <c:v>176</c:v>
                </c:pt>
                <c:pt idx="1">
                  <c:v>525</c:v>
                </c:pt>
              </c:numCache>
            </c:numRef>
          </c:val>
          <c:extLst>
            <c:ext xmlns:c15="http://schemas.microsoft.com/office/drawing/2012/chart" uri="{02D57815-91ED-43cb-92C2-25804820EDAC}">
              <c15:datalabelsRange>
                <c15:f>Hospitality!$O$10:$O$11</c15:f>
                <c15:dlblRangeCache>
                  <c:ptCount val="2"/>
                  <c:pt idx="0">
                    <c:v>+19%</c:v>
                  </c:pt>
                  <c:pt idx="1">
                    <c:v>+5%</c:v>
                  </c:pt>
                </c15:dlblRangeCache>
              </c15:datalabelsRange>
            </c:ext>
            <c:ext xmlns:c16="http://schemas.microsoft.com/office/drawing/2014/chart" uri="{C3380CC4-5D6E-409C-BE32-E72D297353CC}">
              <c16:uniqueId val="{00000002-D81E-43D1-B6E8-536DE68CC141}"/>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Hospitality!$L$9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Hospitality!$K$10:$K$11</c15:sqref>
                        </c15:formulaRef>
                      </c:ext>
                    </c:extLst>
                    <c:strCache>
                      <c:ptCount val="2"/>
                      <c:pt idx="0">
                        <c:v>Hispanic or Latino</c:v>
                      </c:pt>
                      <c:pt idx="1">
                        <c:v>Not Hispanic or Latino</c:v>
                      </c:pt>
                    </c:strCache>
                  </c:strRef>
                </c:cat>
                <c:val>
                  <c:numRef>
                    <c:extLst>
                      <c:ext uri="{02D57815-91ED-43cb-92C2-25804820EDAC}">
                        <c15:formulaRef>
                          <c15:sqref>Hospitality!$L$10:$L$11</c15:sqref>
                        </c15:formulaRef>
                      </c:ext>
                    </c:extLst>
                    <c:numCache>
                      <c:formatCode>_(* #,##0_);_(* \(#,##0\);_(* "-"??_);_(@_)</c:formatCode>
                      <c:ptCount val="2"/>
                      <c:pt idx="0">
                        <c:v>914</c:v>
                      </c:pt>
                      <c:pt idx="1">
                        <c:v>11580</c:v>
                      </c:pt>
                    </c:numCache>
                  </c:numRef>
                </c:val>
                <c:extLst>
                  <c:ext xmlns:c16="http://schemas.microsoft.com/office/drawing/2014/chart" uri="{C3380CC4-5D6E-409C-BE32-E72D297353CC}">
                    <c16:uniqueId val="{00000003-D81E-43D1-B6E8-536DE68CC14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Hospitality!$M$9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Hospitality!$K$10:$K$11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Hospitality!$M$10:$M$11</c15:sqref>
                        </c15:formulaRef>
                      </c:ext>
                    </c:extLst>
                    <c:numCache>
                      <c:formatCode>_(* #,##0_);_(* \(#,##0\);_(* "-"??_);_(@_)</c:formatCode>
                      <c:ptCount val="2"/>
                      <c:pt idx="0">
                        <c:v>1090</c:v>
                      </c:pt>
                      <c:pt idx="1">
                        <c:v>12105</c:v>
                      </c:pt>
                    </c:numCache>
                  </c:numRef>
                </c:val>
                <c:extLst xmlns:c15="http://schemas.microsoft.com/office/drawing/2012/chart">
                  <c:ext xmlns:c16="http://schemas.microsoft.com/office/drawing/2014/chart" uri="{C3380CC4-5D6E-409C-BE32-E72D297353CC}">
                    <c16:uniqueId val="{00000004-D81E-43D1-B6E8-536DE68CC141}"/>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6785</c:v>
                </c:pt>
              </c:numCache>
            </c:numRef>
          </c:val>
          <c:extLst>
            <c:ext xmlns:c16="http://schemas.microsoft.com/office/drawing/2014/chart" uri="{C3380CC4-5D6E-409C-BE32-E72D297353CC}">
              <c16:uniqueId val="{00000000-B90E-476B-AB7A-B0380F764EE1}"/>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1787</c:v>
                </c:pt>
              </c:numCache>
            </c:numRef>
          </c:val>
          <c:extLst>
            <c:ext xmlns:c16="http://schemas.microsoft.com/office/drawing/2014/chart" uri="{C3380CC4-5D6E-409C-BE32-E72D297353CC}">
              <c16:uniqueId val="{00000001-B90E-476B-AB7A-B0380F764EE1}"/>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425-4FAF-B482-83175DAC05D0}"/>
              </c:ext>
            </c:extLst>
          </c:dPt>
          <c:dLbls>
            <c:dLbl>
              <c:idx val="0"/>
              <c:tx>
                <c:rich>
                  <a:bodyPr/>
                  <a:lstStyle/>
                  <a:p>
                    <a:fld id="{B3F0B242-DD35-47D6-AA9D-AB21912482E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425-4FAF-B482-83175DAC05D0}"/>
                </c:ext>
              </c:extLst>
            </c:dLbl>
            <c:dLbl>
              <c:idx val="1"/>
              <c:tx>
                <c:rich>
                  <a:bodyPr/>
                  <a:lstStyle/>
                  <a:p>
                    <a:fld id="{193A4B7A-CBA9-47CF-B8C8-BD3E302B9C0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425-4FAF-B482-83175DAC05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893</c:v>
                </c:pt>
                <c:pt idx="1">
                  <c:v>339</c:v>
                </c:pt>
              </c:numCache>
            </c:numRef>
          </c:val>
          <c:extLst>
            <c:ext xmlns:c15="http://schemas.microsoft.com/office/drawing/2012/chart" uri="{02D57815-91ED-43cb-92C2-25804820EDAC}">
              <c15:datalabelsRange>
                <c15:f>Construction!$N$13:$N$14</c15:f>
                <c15:dlblRangeCache>
                  <c:ptCount val="2"/>
                  <c:pt idx="0">
                    <c:v>+15%</c:v>
                  </c:pt>
                  <c:pt idx="1">
                    <c:v>+23%</c:v>
                  </c:pt>
                </c15:dlblRangeCache>
              </c15:datalabelsRange>
            </c:ext>
            <c:ext xmlns:c16="http://schemas.microsoft.com/office/drawing/2014/chart" uri="{C3380CC4-5D6E-409C-BE32-E72D297353CC}">
              <c16:uniqueId val="{00000003-C425-4FAF-B482-83175DAC05D0}"/>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gradFill>
              <a:gsLst>
                <a:gs pos="0">
                  <a:schemeClr val="accent1"/>
                </a:gs>
                <a:gs pos="63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7930</c:v>
                </c:pt>
              </c:numCache>
            </c:numRef>
          </c:val>
          <c:extLst>
            <c:ext xmlns:c16="http://schemas.microsoft.com/office/drawing/2014/chart" uri="{C3380CC4-5D6E-409C-BE32-E72D297353CC}">
              <c16:uniqueId val="{00000000-9E90-424D-8D07-1675BAA542DB}"/>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359</c:v>
                </c:pt>
              </c:numCache>
            </c:numRef>
          </c:val>
          <c:extLst>
            <c:ext xmlns:c16="http://schemas.microsoft.com/office/drawing/2014/chart" uri="{C3380CC4-5D6E-409C-BE32-E72D297353CC}">
              <c16:uniqueId val="{00000001-9E90-424D-8D07-1675BAA542DB}"/>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79</c:v>
                </c:pt>
              </c:numCache>
            </c:numRef>
          </c:val>
          <c:extLst>
            <c:ext xmlns:c16="http://schemas.microsoft.com/office/drawing/2014/chart" uri="{C3380CC4-5D6E-409C-BE32-E72D297353CC}">
              <c16:uniqueId val="{00000002-9E90-424D-8D07-1675BAA542DB}"/>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204</c:v>
                </c:pt>
              </c:numCache>
            </c:numRef>
          </c:val>
          <c:extLst>
            <c:ext xmlns:c16="http://schemas.microsoft.com/office/drawing/2014/chart" uri="{C3380CC4-5D6E-409C-BE32-E72D297353CC}">
              <c16:uniqueId val="{00000003-9E90-424D-8D07-1675BAA542DB}"/>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15F-4DB4-9958-BC6EAFDFDDD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15F-4DB4-9958-BC6EAFDFDDD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15F-4DB4-9958-BC6EAFDFDDD0}"/>
              </c:ext>
            </c:extLst>
          </c:dPt>
          <c:dLbls>
            <c:dLbl>
              <c:idx val="0"/>
              <c:tx>
                <c:rich>
                  <a:bodyPr/>
                  <a:lstStyle/>
                  <a:p>
                    <a:fld id="{5A9E99D1-69DA-42D5-BD6F-83C6544EE63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5F-4DB4-9958-BC6EAFDFDDD0}"/>
                </c:ext>
              </c:extLst>
            </c:dLbl>
            <c:dLbl>
              <c:idx val="1"/>
              <c:tx>
                <c:rich>
                  <a:bodyPr/>
                  <a:lstStyle/>
                  <a:p>
                    <a:fld id="{35000344-E35A-4CC3-AC80-B644949982C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5F-4DB4-9958-BC6EAFDFDDD0}"/>
                </c:ext>
              </c:extLst>
            </c:dLbl>
            <c:dLbl>
              <c:idx val="2"/>
              <c:tx>
                <c:rich>
                  <a:bodyPr/>
                  <a:lstStyle/>
                  <a:p>
                    <a:fld id="{F17ADA5C-191D-4E1D-97BC-1860D4F90B0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5F-4DB4-9958-BC6EAFDFDDD0}"/>
                </c:ext>
              </c:extLst>
            </c:dLbl>
            <c:dLbl>
              <c:idx val="3"/>
              <c:tx>
                <c:rich>
                  <a:bodyPr/>
                  <a:lstStyle/>
                  <a:p>
                    <a:fld id="{C5CF512F-7A2C-4D7B-A028-C18A29096B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5F-4DB4-9958-BC6EAFDFDDD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1054</c:v>
                </c:pt>
                <c:pt idx="1">
                  <c:v>106</c:v>
                </c:pt>
                <c:pt idx="2">
                  <c:v>14</c:v>
                </c:pt>
                <c:pt idx="3">
                  <c:v>57</c:v>
                </c:pt>
              </c:numCache>
            </c:numRef>
          </c:val>
          <c:extLst>
            <c:ext xmlns:c15="http://schemas.microsoft.com/office/drawing/2012/chart" uri="{02D57815-91ED-43cb-92C2-25804820EDAC}">
              <c15:datalabelsRange>
                <c15:f>Construction!$O$4:$O$7</c15:f>
                <c15:dlblRangeCache>
                  <c:ptCount val="4"/>
                  <c:pt idx="0">
                    <c:v>+15%</c:v>
                  </c:pt>
                  <c:pt idx="1">
                    <c:v>+42%</c:v>
                  </c:pt>
                  <c:pt idx="2">
                    <c:v>+22%</c:v>
                  </c:pt>
                  <c:pt idx="3">
                    <c:v>+39%</c:v>
                  </c:pt>
                </c15:dlblRangeCache>
              </c15:datalabelsRange>
            </c:ext>
            <c:ext xmlns:c16="http://schemas.microsoft.com/office/drawing/2014/chart" uri="{C3380CC4-5D6E-409C-BE32-E72D297353CC}">
              <c16:uniqueId val="{00000007-215F-4DB4-9958-BC6EAFDFDDD0}"/>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layout/>
              <c:tx>
                <c:rich>
                  <a:bodyPr/>
                  <a:lstStyle/>
                  <a:p>
                    <a:fld id="{B22A61CC-02E8-4E03-A53C-FDF82B2BEAC1}" type="CELLRANGE">
                      <a:rPr lang="en-US"/>
                      <a:pPr/>
                      <a:t>[CELLRANGE]</a:t>
                    </a:fld>
                    <a:r>
                      <a:rPr lang="en-US" baseline="0"/>
                      <a:t>, </a:t>
                    </a:r>
                    <a:fld id="{83A80D0A-D7E3-4F23-AB2C-18356FAE1A3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2714-4FBB-9633-91F5B5256879}"/>
                </c:ext>
              </c:extLst>
            </c:dLbl>
            <c:dLbl>
              <c:idx val="1"/>
              <c:layout/>
              <c:tx>
                <c:rich>
                  <a:bodyPr/>
                  <a:lstStyle/>
                  <a:p>
                    <a:fld id="{9A7E27AA-AEA6-49A1-8AF0-86A25A12380D}" type="CELLRANGE">
                      <a:rPr lang="en-US"/>
                      <a:pPr/>
                      <a:t>[CELLRANGE]</a:t>
                    </a:fld>
                    <a:r>
                      <a:rPr lang="en-US" baseline="0"/>
                      <a:t>, </a:t>
                    </a:r>
                    <a:fld id="{07C3245F-8964-448F-9215-10DF94356B2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1330</c:v>
                </c:pt>
                <c:pt idx="1">
                  <c:v>1511</c:v>
                </c:pt>
              </c:numCache>
            </c:numRef>
          </c:val>
          <c:extLst>
            <c:ext xmlns:c15="http://schemas.microsoft.com/office/drawing/2012/chart" uri="{02D57815-91ED-43cb-92C2-25804820EDAC}">
              <c15:datalabelsRange>
                <c15:f>Healthcare!$E$32:$F$32</c15:f>
                <c15:dlblRangeCache>
                  <c:ptCount val="2"/>
                  <c:pt idx="0">
                    <c:v>7%</c:v>
                  </c:pt>
                  <c:pt idx="1">
                    <c:v>8%</c:v>
                  </c:pt>
                </c15:dlblRangeCache>
              </c15:datalabelsRange>
            </c:ext>
            <c:ext xmlns:c16="http://schemas.microsoft.com/office/drawing/2014/chart" uri="{C3380CC4-5D6E-409C-BE32-E72D297353CC}">
              <c16:uniqueId val="{00000002-2714-4FBB-9633-91F5B5256879}"/>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DFA2EACD-8E0B-417F-A240-C9155F1DABC0}" type="CELLRANGE">
                      <a:rPr lang="en-US"/>
                      <a:pPr/>
                      <a:t>[CELLRANGE]</a:t>
                    </a:fld>
                    <a:r>
                      <a:rPr lang="en-US" baseline="0"/>
                      <a:t>, </a:t>
                    </a:r>
                    <a:fld id="{E9F8504D-B46A-448C-AAC5-3E54450B193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2714-4FBB-9633-91F5B5256879}"/>
                </c:ext>
              </c:extLst>
            </c:dLbl>
            <c:dLbl>
              <c:idx val="1"/>
              <c:layout/>
              <c:tx>
                <c:rich>
                  <a:bodyPr/>
                  <a:lstStyle/>
                  <a:p>
                    <a:fld id="{7280CB9E-9D6B-421B-8996-4CDF5D02BCE3}" type="CELLRANGE">
                      <a:rPr lang="en-US"/>
                      <a:pPr/>
                      <a:t>[CELLRANGE]</a:t>
                    </a:fld>
                    <a:r>
                      <a:rPr lang="en-US" baseline="0"/>
                      <a:t>, </a:t>
                    </a:r>
                    <a:fld id="{B20B3D12-75C9-48E3-A428-A055C73586C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3885</c:v>
                </c:pt>
                <c:pt idx="1">
                  <c:v>4046</c:v>
                </c:pt>
              </c:numCache>
            </c:numRef>
          </c:val>
          <c:extLst>
            <c:ext xmlns:c15="http://schemas.microsoft.com/office/drawing/2012/chart" uri="{02D57815-91ED-43cb-92C2-25804820EDAC}">
              <c15:datalabelsRange>
                <c15:f>Healthcare!$E$33:$F$33</c15:f>
                <c15:dlblRangeCache>
                  <c:ptCount val="2"/>
                  <c:pt idx="0">
                    <c:v>21%</c:v>
                  </c:pt>
                  <c:pt idx="1">
                    <c:v>22%</c:v>
                  </c:pt>
                </c15:dlblRangeCache>
              </c15:datalabelsRange>
            </c:ext>
            <c:ext xmlns:c16="http://schemas.microsoft.com/office/drawing/2014/chart" uri="{C3380CC4-5D6E-409C-BE32-E72D297353CC}">
              <c16:uniqueId val="{00000005-2714-4FBB-9633-91F5B5256879}"/>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layout/>
              <c:tx>
                <c:rich>
                  <a:bodyPr/>
                  <a:lstStyle/>
                  <a:p>
                    <a:fld id="{D9C2F2F7-8267-4221-9F5F-305E872E3E34}" type="CELLRANGE">
                      <a:rPr lang="en-US"/>
                      <a:pPr/>
                      <a:t>[CELLRANGE]</a:t>
                    </a:fld>
                    <a:r>
                      <a:rPr lang="en-US" baseline="0"/>
                      <a:t>, </a:t>
                    </a:r>
                    <a:fld id="{AB76BF26-4F77-4223-B1CA-FD6493C28DE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2714-4FBB-9633-91F5B5256879}"/>
                </c:ext>
              </c:extLst>
            </c:dLbl>
            <c:dLbl>
              <c:idx val="1"/>
              <c:layout/>
              <c:tx>
                <c:rich>
                  <a:bodyPr/>
                  <a:lstStyle/>
                  <a:p>
                    <a:fld id="{BD8D99E8-D93F-4681-821C-8C4D77FC7AE5}" type="CELLRANGE">
                      <a:rPr lang="en-US"/>
                      <a:pPr/>
                      <a:t>[CELLRANGE]</a:t>
                    </a:fld>
                    <a:r>
                      <a:rPr lang="en-US" baseline="0"/>
                      <a:t>, </a:t>
                    </a:r>
                    <a:fld id="{FB581BB1-A99F-4DC5-904E-A65AFFDDA6D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6141</c:v>
                </c:pt>
                <c:pt idx="1">
                  <c:v>6156</c:v>
                </c:pt>
              </c:numCache>
            </c:numRef>
          </c:val>
          <c:extLst>
            <c:ext xmlns:c15="http://schemas.microsoft.com/office/drawing/2012/chart" uri="{02D57815-91ED-43cb-92C2-25804820EDAC}">
              <c15:datalabelsRange>
                <c15:f>Healthcare!$E$34:$F$34</c15:f>
                <c15:dlblRangeCache>
                  <c:ptCount val="2"/>
                  <c:pt idx="0">
                    <c:v>33%</c:v>
                  </c:pt>
                  <c:pt idx="1">
                    <c:v>33%</c:v>
                  </c:pt>
                </c15:dlblRangeCache>
              </c15:datalabelsRange>
            </c:ext>
            <c:ext xmlns:c16="http://schemas.microsoft.com/office/drawing/2014/chart" uri="{C3380CC4-5D6E-409C-BE32-E72D297353CC}">
              <c16:uniqueId val="{00000008-2714-4FBB-9633-91F5B5256879}"/>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5BEFDDE6-9884-43F2-B199-14101D60B113}" type="CELLRANGE">
                      <a:rPr lang="en-US"/>
                      <a:pPr/>
                      <a:t>[CELLRANGE]</a:t>
                    </a:fld>
                    <a:r>
                      <a:rPr lang="en-US" baseline="0"/>
                      <a:t>, </a:t>
                    </a:r>
                    <a:fld id="{9315C630-5B38-49F3-973D-19EB254CF47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2714-4FBB-9633-91F5B5256879}"/>
                </c:ext>
              </c:extLst>
            </c:dLbl>
            <c:dLbl>
              <c:idx val="1"/>
              <c:layout/>
              <c:tx>
                <c:rich>
                  <a:bodyPr/>
                  <a:lstStyle/>
                  <a:p>
                    <a:fld id="{6DBAB52D-3577-465B-A5AD-BB54D7F764A9}" type="CELLRANGE">
                      <a:rPr lang="en-US"/>
                      <a:pPr/>
                      <a:t>[CELLRANGE]</a:t>
                    </a:fld>
                    <a:r>
                      <a:rPr lang="en-US" baseline="0"/>
                      <a:t>, </a:t>
                    </a:r>
                    <a:fld id="{D025BD72-1122-4502-9293-728E5B0C77C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5956</c:v>
                </c:pt>
                <c:pt idx="1">
                  <c:v>5926</c:v>
                </c:pt>
              </c:numCache>
            </c:numRef>
          </c:val>
          <c:extLst>
            <c:ext xmlns:c15="http://schemas.microsoft.com/office/drawing/2012/chart" uri="{02D57815-91ED-43cb-92C2-25804820EDAC}">
              <c15:datalabelsRange>
                <c15:f>Healthcare!$E$35:$F$35</c15:f>
                <c15:dlblRangeCache>
                  <c:ptCount val="2"/>
                  <c:pt idx="0">
                    <c:v>32%</c:v>
                  </c:pt>
                  <c:pt idx="1">
                    <c:v>32%</c:v>
                  </c:pt>
                </c15:dlblRangeCache>
              </c15:datalabelsRange>
            </c:ext>
            <c:ext xmlns:c16="http://schemas.microsoft.com/office/drawing/2014/chart" uri="{C3380CC4-5D6E-409C-BE32-E72D297353CC}">
              <c16:uniqueId val="{0000000B-2714-4FBB-9633-91F5B5256879}"/>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D951D5E4-35F1-4370-BCE3-789529EA0D19}" type="CELLRANGE">
                      <a:rPr lang="en-US"/>
                      <a:pPr/>
                      <a:t>[CELLRANGE]</a:t>
                    </a:fld>
                    <a:r>
                      <a:rPr lang="en-US" baseline="0"/>
                      <a:t>, </a:t>
                    </a:r>
                    <a:fld id="{1300B2AE-82B4-44F0-83A9-D98049D351E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2714-4FBB-9633-91F5B5256879}"/>
                </c:ext>
              </c:extLst>
            </c:dLbl>
            <c:dLbl>
              <c:idx val="1"/>
              <c:layout/>
              <c:tx>
                <c:rich>
                  <a:bodyPr/>
                  <a:lstStyle/>
                  <a:p>
                    <a:fld id="{97625E18-7F6C-4A84-94A2-F42CBCFCA5F1}" type="CELLRANGE">
                      <a:rPr lang="en-US"/>
                      <a:pPr/>
                      <a:t>[CELLRANGE]</a:t>
                    </a:fld>
                    <a:r>
                      <a:rPr lang="en-US" baseline="0"/>
                      <a:t>, </a:t>
                    </a:r>
                    <a:fld id="{C1BFE7DA-18C6-4F8C-83EF-2E8066AAB20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1059</c:v>
                </c:pt>
                <c:pt idx="1">
                  <c:v>984</c:v>
                </c:pt>
              </c:numCache>
            </c:numRef>
          </c:val>
          <c:extLst>
            <c:ext xmlns:c15="http://schemas.microsoft.com/office/drawing/2012/chart" uri="{02D57815-91ED-43cb-92C2-25804820EDAC}">
              <c15:datalabelsRange>
                <c15:f>Healthcare!$E$36:$F$36</c15:f>
                <c15:dlblRangeCache>
                  <c:ptCount val="2"/>
                  <c:pt idx="0">
                    <c:v>6%</c:v>
                  </c:pt>
                  <c:pt idx="1">
                    <c:v>5%</c:v>
                  </c:pt>
                </c15:dlblRangeCache>
              </c15:datalabelsRange>
            </c:ext>
            <c:ext xmlns:c16="http://schemas.microsoft.com/office/drawing/2014/chart" uri="{C3380CC4-5D6E-409C-BE32-E72D297353CC}">
              <c16:uniqueId val="{0000000E-2714-4FBB-9633-91F5B5256879}"/>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layout/>
              <c:tx>
                <c:rich>
                  <a:bodyPr/>
                  <a:lstStyle/>
                  <a:p>
                    <a:fld id="{881EBC83-091F-4C1A-B320-FC7F1BF5F84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2714-4FBB-9633-91F5B5256879}"/>
                </c:ext>
              </c:extLst>
            </c:dLbl>
            <c:dLbl>
              <c:idx val="1"/>
              <c:layout/>
              <c:tx>
                <c:rich>
                  <a:bodyPr/>
                  <a:lstStyle/>
                  <a:p>
                    <a:fld id="{A61AD121-2A30-42ED-888A-33526830ED7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2714-4FBB-9633-91F5B5256879}"/>
                </c:ext>
              </c:extLst>
            </c:dLbl>
            <c:dLbl>
              <c:idx val="2"/>
              <c:layout/>
              <c:tx>
                <c:rich>
                  <a:bodyPr/>
                  <a:lstStyle/>
                  <a:p>
                    <a:fld id="{D62C967E-5DDE-497F-A9C9-821DE889262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2714-4FBB-9633-91F5B5256879}"/>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714-4FBB-9633-91F5B5256879}"/>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0.24407990119744405</c:v>
                </c:pt>
                <c:pt idx="2">
                  <c:v>0.54631369811523389</c:v>
                </c:pt>
                <c:pt idx="3">
                  <c:v>#N/A</c:v>
                </c:pt>
                <c:pt idx="4">
                  <c:v>#N/A</c:v>
                </c:pt>
              </c:numCache>
            </c:numRef>
          </c:yVal>
          <c:smooth val="0"/>
          <c:extLst>
            <c:ext xmlns:c15="http://schemas.microsoft.com/office/drawing/2012/chart" uri="{02D57815-91ED-43cb-92C2-25804820EDAC}">
              <c15:datalabelsRange>
                <c15:f>Healthcare!$H$32:$H$36</c15:f>
                <c15:dlblRangeCache>
                  <c:ptCount val="5"/>
                  <c:pt idx="0">
                    <c:v>+13.6%</c:v>
                  </c:pt>
                  <c:pt idx="1">
                    <c:v>+4.1%</c:v>
                  </c:pt>
                  <c:pt idx="2">
                    <c:v>+0.2%</c:v>
                  </c:pt>
                  <c:pt idx="3">
                    <c:v> -0.5%</c:v>
                  </c:pt>
                  <c:pt idx="4">
                    <c:v> -7.1%</c:v>
                  </c:pt>
                </c15:dlblRangeCache>
              </c15:datalabelsRange>
            </c:ext>
            <c:ext xmlns:c16="http://schemas.microsoft.com/office/drawing/2014/chart" uri="{C3380CC4-5D6E-409C-BE32-E72D297353CC}">
              <c16:uniqueId val="{00000014-2714-4FBB-9633-91F5B5256879}"/>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714-4FBB-9633-91F5B5256879}"/>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714-4FBB-9633-91F5B5256879}"/>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714-4FBB-9633-91F5B5256879}"/>
                </c:ext>
              </c:extLst>
            </c:dLbl>
            <c:dLbl>
              <c:idx val="3"/>
              <c:layout/>
              <c:tx>
                <c:rich>
                  <a:bodyPr/>
                  <a:lstStyle/>
                  <a:p>
                    <a:fld id="{9EFD722E-8746-4A50-8263-FECABB54F8A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2714-4FBB-9633-91F5B5256879}"/>
                </c:ext>
              </c:extLst>
            </c:dLbl>
            <c:dLbl>
              <c:idx val="4"/>
              <c:layout/>
              <c:tx>
                <c:rich>
                  <a:bodyPr/>
                  <a:lstStyle/>
                  <a:p>
                    <a:fld id="{5CE0A169-C515-4916-B963-21284A3EDF1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2714-4FBB-9633-91F5B525687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0.81987864468667782</c:v>
                </c:pt>
                <c:pt idx="4">
                  <c:v>0.95</c:v>
                </c:pt>
              </c:numCache>
            </c:numRef>
          </c:yVal>
          <c:smooth val="0"/>
          <c:extLst>
            <c:ext xmlns:c15="http://schemas.microsoft.com/office/drawing/2012/chart" uri="{02D57815-91ED-43cb-92C2-25804820EDAC}">
              <c15:datalabelsRange>
                <c15:f>Healthcare!$H$32:$H$36</c15:f>
                <c15:dlblRangeCache>
                  <c:ptCount val="5"/>
                  <c:pt idx="0">
                    <c:v>+13.6%</c:v>
                  </c:pt>
                  <c:pt idx="1">
                    <c:v>+4.1%</c:v>
                  </c:pt>
                  <c:pt idx="2">
                    <c:v>+0.2%</c:v>
                  </c:pt>
                  <c:pt idx="3">
                    <c:v> -0.5%</c:v>
                  </c:pt>
                  <c:pt idx="4">
                    <c:v> -7.1%</c:v>
                  </c:pt>
                </c15:dlblRangeCache>
              </c15:datalabelsRange>
            </c:ext>
            <c:ext xmlns:c16="http://schemas.microsoft.com/office/drawing/2014/chart" uri="{C3380CC4-5D6E-409C-BE32-E72D297353CC}">
              <c16:uniqueId val="{0000001A-2714-4FBB-9633-91F5B5256879}"/>
            </c:ext>
          </c:extLst>
        </c:ser>
        <c:ser>
          <c:idx val="7"/>
          <c:order val="7"/>
          <c:tx>
            <c:strRef>
              <c:f>Healthcare!$K$13</c:f>
              <c:strCache>
                <c:ptCount val="1"/>
                <c:pt idx="0">
                  <c:v>Share</c:v>
                </c:pt>
              </c:strCache>
            </c:strRef>
          </c:tx>
          <c:spPr>
            <a:ln w="25400" cap="rnd">
              <a:noFill/>
              <a:round/>
            </a:ln>
            <a:effectLst/>
          </c:spPr>
          <c:marker>
            <c:symbol val="none"/>
          </c:marker>
          <c:dLbls>
            <c:dLbl>
              <c:idx val="0"/>
              <c:layout/>
              <c:tx>
                <c:rich>
                  <a:bodyPr/>
                  <a:lstStyle/>
                  <a:p>
                    <a:fld id="{6BFE35BD-E90E-4A62-AB5E-F52B7036F55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2714-4FBB-9633-91F5B5256879}"/>
                </c:ext>
              </c:extLst>
            </c:dLbl>
            <c:dLbl>
              <c:idx val="1"/>
              <c:layout/>
              <c:tx>
                <c:rich>
                  <a:bodyPr/>
                  <a:lstStyle/>
                  <a:p>
                    <a:fld id="{792D8C77-013E-4667-94F2-766A4C2F305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2714-4FBB-9633-91F5B5256879}"/>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18,371 </c:v>
                  </c:pt>
                  <c:pt idx="1">
                    <c:v> 18,623 </c:v>
                  </c:pt>
                </c15:dlblRangeCache>
              </c15:datalabelsRange>
            </c:ext>
            <c:ext xmlns:c16="http://schemas.microsoft.com/office/drawing/2014/chart" uri="{C3380CC4-5D6E-409C-BE32-E72D297353CC}">
              <c16:uniqueId val="{0000001D-2714-4FBB-9633-91F5B5256879}"/>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1EE62B86-ED7A-4164-B463-535CD1BB367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084-4336-B267-B3953DB546C9}"/>
                </c:ext>
              </c:extLst>
            </c:dLbl>
            <c:dLbl>
              <c:idx val="1"/>
              <c:tx>
                <c:rich>
                  <a:bodyPr/>
                  <a:lstStyle/>
                  <a:p>
                    <a:fld id="{FFFDC41D-B1D3-43BD-91DD-4666346E19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084-4336-B267-B3953DB546C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139</c:v>
                </c:pt>
                <c:pt idx="1">
                  <c:v>1092</c:v>
                </c:pt>
              </c:numCache>
            </c:numRef>
          </c:val>
          <c:extLst>
            <c:ext xmlns:c15="http://schemas.microsoft.com/office/drawing/2012/chart" uri="{02D57815-91ED-43cb-92C2-25804820EDAC}">
              <c15:datalabelsRange>
                <c15:f>Construction!$O$10:$O$11</c15:f>
                <c15:dlblRangeCache>
                  <c:ptCount val="2"/>
                  <c:pt idx="0">
                    <c:v>+51%</c:v>
                  </c:pt>
                  <c:pt idx="1">
                    <c:v>+15%</c:v>
                  </c:pt>
                </c15:dlblRangeCache>
              </c15:datalabelsRange>
            </c:ext>
            <c:ext xmlns:c16="http://schemas.microsoft.com/office/drawing/2014/chart" uri="{C3380CC4-5D6E-409C-BE32-E72D297353CC}">
              <c16:uniqueId val="{00000002-A084-4336-B267-B3953DB546C9}"/>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270</c:v>
                      </c:pt>
                      <c:pt idx="1">
                        <c:v>7071</c:v>
                      </c:pt>
                    </c:numCache>
                  </c:numRef>
                </c:val>
                <c:extLst>
                  <c:ext xmlns:c16="http://schemas.microsoft.com/office/drawing/2014/chart" uri="{C3380CC4-5D6E-409C-BE32-E72D297353CC}">
                    <c16:uniqueId val="{00000003-A084-4336-B267-B3953DB546C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409</c:v>
                      </c:pt>
                      <c:pt idx="1">
                        <c:v>8163</c:v>
                      </c:pt>
                    </c:numCache>
                  </c:numRef>
                </c:val>
                <c:extLst xmlns:c15="http://schemas.microsoft.com/office/drawing/2012/chart">
                  <c:ext xmlns:c16="http://schemas.microsoft.com/office/drawing/2014/chart" uri="{C3380CC4-5D6E-409C-BE32-E72D297353CC}">
                    <c16:uniqueId val="{00000004-A084-4336-B267-B3953DB546C9}"/>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Bakeries and tortilla manufacturing</c:v>
                </c:pt>
                <c:pt idx="2">
                  <c:v>Printing and related support activities</c:v>
                </c:pt>
                <c:pt idx="3">
                  <c:v>Household and institutional furniture mfg.</c:v>
                </c:pt>
                <c:pt idx="4">
                  <c:v>Sugar and confectionery product manufacturing</c:v>
                </c:pt>
                <c:pt idx="5">
                  <c:v>Other wood product manufacturing</c:v>
                </c:pt>
              </c:strCache>
            </c:strRef>
          </c:cat>
          <c:val>
            <c:numRef>
              <c:f>Manufacturing!$R$18:$R$23</c:f>
              <c:numCache>
                <c:formatCode>#,##0</c:formatCode>
                <c:ptCount val="6"/>
                <c:pt idx="0">
                  <c:v>224</c:v>
                </c:pt>
                <c:pt idx="1">
                  <c:v>24</c:v>
                </c:pt>
                <c:pt idx="2">
                  <c:v>24</c:v>
                </c:pt>
                <c:pt idx="3">
                  <c:v>12</c:v>
                </c:pt>
                <c:pt idx="4">
                  <c:v>13</c:v>
                </c:pt>
                <c:pt idx="5">
                  <c:v>10</c:v>
                </c:pt>
              </c:numCache>
            </c:numRef>
          </c:val>
          <c:extLst>
            <c:ext xmlns:c16="http://schemas.microsoft.com/office/drawing/2014/chart" uri="{C3380CC4-5D6E-409C-BE32-E72D297353CC}">
              <c16:uniqueId val="{00000000-FB33-43E8-B7E1-17BD7AAFB4E4}"/>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Bakeries and tortilla manufacturing</c:v>
                </c:pt>
                <c:pt idx="2">
                  <c:v>Printing and related support activities</c:v>
                </c:pt>
                <c:pt idx="3">
                  <c:v>Household and institutional furniture mfg.</c:v>
                </c:pt>
                <c:pt idx="4">
                  <c:v>Sugar and confectionery product manufacturing</c:v>
                </c:pt>
                <c:pt idx="5">
                  <c:v>Other wood product manufacturing</c:v>
                </c:pt>
              </c:strCache>
            </c:strRef>
          </c:cat>
          <c:val>
            <c:numRef>
              <c:f>Manufacturing!$S$18:$S$23</c:f>
              <c:numCache>
                <c:formatCode>#,##0</c:formatCode>
                <c:ptCount val="6"/>
                <c:pt idx="0">
                  <c:v>211</c:v>
                </c:pt>
                <c:pt idx="1">
                  <c:v>27</c:v>
                </c:pt>
                <c:pt idx="2">
                  <c:v>24</c:v>
                </c:pt>
                <c:pt idx="3">
                  <c:v>12</c:v>
                </c:pt>
                <c:pt idx="4">
                  <c:v>12</c:v>
                </c:pt>
                <c:pt idx="5">
                  <c:v>11</c:v>
                </c:pt>
              </c:numCache>
            </c:numRef>
          </c:val>
          <c:extLst>
            <c:ext xmlns:c16="http://schemas.microsoft.com/office/drawing/2014/chart" uri="{C3380CC4-5D6E-409C-BE32-E72D297353CC}">
              <c16:uniqueId val="{00000001-FB33-43E8-B7E1-17BD7AAFB4E4}"/>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F0E63189-F402-4046-B85B-84C893441999}" type="CELLRANGE">
                      <a:rPr lang="en-US"/>
                      <a:pPr/>
                      <a:t>[CELLRANGE]</a:t>
                    </a:fld>
                    <a:r>
                      <a:rPr lang="en-US" baseline="0"/>
                      <a:t>, </a:t>
                    </a:r>
                    <a:fld id="{CAC59C2A-D4BD-403B-9D08-6E0F365027E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3FE-4A19-BCE9-E6C1BE331AB6}"/>
                </c:ext>
              </c:extLst>
            </c:dLbl>
            <c:dLbl>
              <c:idx val="1"/>
              <c:tx>
                <c:rich>
                  <a:bodyPr/>
                  <a:lstStyle/>
                  <a:p>
                    <a:fld id="{9876F9F8-3F90-4378-B1FB-383CC5E9D77A}" type="CELLRANGE">
                      <a:rPr lang="en-US"/>
                      <a:pPr/>
                      <a:t>[CELLRANGE]</a:t>
                    </a:fld>
                    <a:r>
                      <a:rPr lang="en-US" baseline="0"/>
                      <a:t>, </a:t>
                    </a:r>
                    <a:fld id="{D8FAB926-BB87-4151-8A66-17E752742C4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218</c:v>
                </c:pt>
                <c:pt idx="1">
                  <c:v>224</c:v>
                </c:pt>
              </c:numCache>
            </c:numRef>
          </c:val>
          <c:extLst>
            <c:ext xmlns:c15="http://schemas.microsoft.com/office/drawing/2012/chart" uri="{02D57815-91ED-43cb-92C2-25804820EDAC}">
              <c15:datalabelsRange>
                <c15:f>Manufacturing!$E$32:$F$32</c15:f>
                <c15:dlblRangeCache>
                  <c:ptCount val="2"/>
                  <c:pt idx="0">
                    <c:v>10%</c:v>
                  </c:pt>
                  <c:pt idx="1">
                    <c:v>10%</c:v>
                  </c:pt>
                </c15:dlblRangeCache>
              </c15:datalabelsRange>
            </c:ext>
            <c:ext xmlns:c16="http://schemas.microsoft.com/office/drawing/2014/chart" uri="{C3380CC4-5D6E-409C-BE32-E72D297353CC}">
              <c16:uniqueId val="{00000002-83FE-4A19-BCE9-E6C1BE331AB6}"/>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62310C6D-87EF-4917-9A6D-92CD9B2F7E28}" type="CELLRANGE">
                      <a:rPr lang="en-US"/>
                      <a:pPr/>
                      <a:t>[CELLRANGE]</a:t>
                    </a:fld>
                    <a:r>
                      <a:rPr lang="en-US" baseline="0"/>
                      <a:t>, </a:t>
                    </a:r>
                    <a:fld id="{69EB8DAA-FA86-4F79-9A65-4855D4D605A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3FE-4A19-BCE9-E6C1BE331AB6}"/>
                </c:ext>
              </c:extLst>
            </c:dLbl>
            <c:dLbl>
              <c:idx val="1"/>
              <c:tx>
                <c:rich>
                  <a:bodyPr/>
                  <a:lstStyle/>
                  <a:p>
                    <a:fld id="{47FE9570-D7BF-429A-9C68-4040ACB75E11}" type="CELLRANGE">
                      <a:rPr lang="en-US"/>
                      <a:pPr/>
                      <a:t>[CELLRANGE]</a:t>
                    </a:fld>
                    <a:r>
                      <a:rPr lang="en-US" baseline="0"/>
                      <a:t>, </a:t>
                    </a:r>
                    <a:fld id="{BD10E8B8-B116-4157-B014-579BF071FBF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621</c:v>
                </c:pt>
                <c:pt idx="1">
                  <c:v>601</c:v>
                </c:pt>
              </c:numCache>
            </c:numRef>
          </c:val>
          <c:extLst>
            <c:ext xmlns:c15="http://schemas.microsoft.com/office/drawing/2012/chart" uri="{02D57815-91ED-43cb-92C2-25804820EDAC}">
              <c15:datalabelsRange>
                <c15:f>Manufacturing!$E$33:$F$33</c15:f>
                <c15:dlblRangeCache>
                  <c:ptCount val="2"/>
                  <c:pt idx="0">
                    <c:v>27%</c:v>
                  </c:pt>
                  <c:pt idx="1">
                    <c:v>27%</c:v>
                  </c:pt>
                </c15:dlblRangeCache>
              </c15:datalabelsRange>
            </c:ext>
            <c:ext xmlns:c16="http://schemas.microsoft.com/office/drawing/2014/chart" uri="{C3380CC4-5D6E-409C-BE32-E72D297353CC}">
              <c16:uniqueId val="{00000005-83FE-4A19-BCE9-E6C1BE331AB6}"/>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58F904DD-1E8B-4D22-AACA-2DBE5912855C}" type="CELLRANGE">
                      <a:rPr lang="en-US"/>
                      <a:pPr/>
                      <a:t>[CELLRANGE]</a:t>
                    </a:fld>
                    <a:r>
                      <a:rPr lang="en-US" baseline="0"/>
                      <a:t>, </a:t>
                    </a:r>
                    <a:fld id="{AF38456C-1523-456D-A116-C56C801CD17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3FE-4A19-BCE9-E6C1BE331AB6}"/>
                </c:ext>
              </c:extLst>
            </c:dLbl>
            <c:dLbl>
              <c:idx val="1"/>
              <c:tx>
                <c:rich>
                  <a:bodyPr/>
                  <a:lstStyle/>
                  <a:p>
                    <a:fld id="{5A609040-A388-4E5B-BAAF-9053E6ABB4B9}" type="CELLRANGE">
                      <a:rPr lang="en-US"/>
                      <a:pPr/>
                      <a:t>[CELLRANGE]</a:t>
                    </a:fld>
                    <a:r>
                      <a:rPr lang="en-US" baseline="0"/>
                      <a:t>, </a:t>
                    </a:r>
                    <a:fld id="{CF639AF6-B092-45DD-BFDC-5B8AB4B2BBF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660</c:v>
                </c:pt>
                <c:pt idx="1">
                  <c:v>635</c:v>
                </c:pt>
              </c:numCache>
            </c:numRef>
          </c:val>
          <c:extLst>
            <c:ext xmlns:c15="http://schemas.microsoft.com/office/drawing/2012/chart" uri="{02D57815-91ED-43cb-92C2-25804820EDAC}">
              <c15:datalabelsRange>
                <c15:f>Manufacturing!$E$34:$F$34</c15:f>
                <c15:dlblRangeCache>
                  <c:ptCount val="2"/>
                  <c:pt idx="0">
                    <c:v>29%</c:v>
                  </c:pt>
                  <c:pt idx="1">
                    <c:v>28%</c:v>
                  </c:pt>
                </c15:dlblRangeCache>
              </c15:datalabelsRange>
            </c:ext>
            <c:ext xmlns:c16="http://schemas.microsoft.com/office/drawing/2014/chart" uri="{C3380CC4-5D6E-409C-BE32-E72D297353CC}">
              <c16:uniqueId val="{00000008-83FE-4A19-BCE9-E6C1BE331AB6}"/>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06A86EEF-3BB6-43EA-86EB-FF825D5F12AF}" type="CELLRANGE">
                      <a:rPr lang="en-US"/>
                      <a:pPr/>
                      <a:t>[CELLRANGE]</a:t>
                    </a:fld>
                    <a:r>
                      <a:rPr lang="en-US" baseline="0"/>
                      <a:t>, </a:t>
                    </a:r>
                    <a:fld id="{18B841E4-34AC-4A6B-A9A3-F4ED05AEDDF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3FE-4A19-BCE9-E6C1BE331AB6}"/>
                </c:ext>
              </c:extLst>
            </c:dLbl>
            <c:dLbl>
              <c:idx val="1"/>
              <c:tx>
                <c:rich>
                  <a:bodyPr/>
                  <a:lstStyle/>
                  <a:p>
                    <a:fld id="{C94DCCA5-03D1-43BC-A26D-7C20DD7484DE}" type="CELLRANGE">
                      <a:rPr lang="en-US"/>
                      <a:pPr/>
                      <a:t>[CELLRANGE]</a:t>
                    </a:fld>
                    <a:r>
                      <a:rPr lang="en-US" baseline="0"/>
                      <a:t>, </a:t>
                    </a:r>
                    <a:fld id="{2D097D2A-91B9-4728-AC91-7B0E46B9F1E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568</c:v>
                </c:pt>
                <c:pt idx="1">
                  <c:v>573</c:v>
                </c:pt>
              </c:numCache>
            </c:numRef>
          </c:val>
          <c:extLst>
            <c:ext xmlns:c15="http://schemas.microsoft.com/office/drawing/2012/chart" uri="{02D57815-91ED-43cb-92C2-25804820EDAC}">
              <c15:datalabelsRange>
                <c15:f>Manufacturing!$E$35:$F$35</c15:f>
                <c15:dlblRangeCache>
                  <c:ptCount val="2"/>
                  <c:pt idx="0">
                    <c:v>25%</c:v>
                  </c:pt>
                  <c:pt idx="1">
                    <c:v>26%</c:v>
                  </c:pt>
                </c15:dlblRangeCache>
              </c15:datalabelsRange>
            </c:ext>
            <c:ext xmlns:c16="http://schemas.microsoft.com/office/drawing/2014/chart" uri="{C3380CC4-5D6E-409C-BE32-E72D297353CC}">
              <c16:uniqueId val="{0000000B-83FE-4A19-BCE9-E6C1BE331AB6}"/>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DB28C5A9-9FFA-447F-A66E-9EB55AA27E69}" type="CELLRANGE">
                      <a:rPr lang="en-US"/>
                      <a:pPr/>
                      <a:t>[CELLRANGE]</a:t>
                    </a:fld>
                    <a:r>
                      <a:rPr lang="en-US" baseline="0"/>
                      <a:t>, </a:t>
                    </a:r>
                    <a:fld id="{882852FC-AFD3-44E9-B89A-7026289BE05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3FE-4A19-BCE9-E6C1BE331AB6}"/>
                </c:ext>
              </c:extLst>
            </c:dLbl>
            <c:dLbl>
              <c:idx val="1"/>
              <c:tx>
                <c:rich>
                  <a:bodyPr/>
                  <a:lstStyle/>
                  <a:p>
                    <a:fld id="{F8D4DE25-B228-4ED7-AF73-83DC4AB2B347}" type="CELLRANGE">
                      <a:rPr lang="en-US"/>
                      <a:pPr/>
                      <a:t>[CELLRANGE]</a:t>
                    </a:fld>
                    <a:r>
                      <a:rPr lang="en-US" baseline="0"/>
                      <a:t>, </a:t>
                    </a:r>
                    <a:fld id="{424FD0C5-D5DD-428E-B85C-46E8CBAD7B3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204</c:v>
                </c:pt>
                <c:pt idx="1">
                  <c:v>211</c:v>
                </c:pt>
              </c:numCache>
            </c:numRef>
          </c:val>
          <c:extLst>
            <c:ext xmlns:c15="http://schemas.microsoft.com/office/drawing/2012/chart" uri="{02D57815-91ED-43cb-92C2-25804820EDAC}">
              <c15:datalabelsRange>
                <c15:f>Manufacturing!$E$36:$F$36</c15:f>
                <c15:dlblRangeCache>
                  <c:ptCount val="2"/>
                  <c:pt idx="0">
                    <c:v>9%</c:v>
                  </c:pt>
                  <c:pt idx="1">
                    <c:v>9%</c:v>
                  </c:pt>
                </c15:dlblRangeCache>
              </c15:datalabelsRange>
            </c:ext>
            <c:ext xmlns:c16="http://schemas.microsoft.com/office/drawing/2014/chart" uri="{C3380CC4-5D6E-409C-BE32-E72D297353CC}">
              <c16:uniqueId val="{0000000E-83FE-4A19-BCE9-E6C1BE331AB6}"/>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fld id="{DCB7995E-BD02-471F-AA1E-6B8E14D26A5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3FE-4A19-BCE9-E6C1BE331AB6}"/>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3FE-4A19-BCE9-E6C1BE331AB6}"/>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3FE-4A19-BCE9-E6C1BE331AB6}"/>
                </c:ext>
              </c:extLst>
            </c:dLbl>
            <c:dLbl>
              <c:idx val="3"/>
              <c:tx>
                <c:rich>
                  <a:bodyPr/>
                  <a:lstStyle/>
                  <a:p>
                    <a:fld id="{9E5D3E5A-4F86-4334-81AB-7AD7D8AA43A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3FE-4A19-BCE9-E6C1BE331AB6}"/>
                </c:ext>
              </c:extLst>
            </c:dLbl>
            <c:dLbl>
              <c:idx val="4"/>
              <c:tx>
                <c:rich>
                  <a:bodyPr/>
                  <a:lstStyle/>
                  <a:p>
                    <a:fld id="{87DC4524-36DB-4A3C-BBBA-79738FBA9F8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7.0000000000000007E-2</c:v>
                </c:pt>
                <c:pt idx="1">
                  <c:v>#N/A</c:v>
                </c:pt>
                <c:pt idx="2">
                  <c:v>#N/A</c:v>
                </c:pt>
                <c:pt idx="3">
                  <c:v>0.84213458110516937</c:v>
                </c:pt>
                <c:pt idx="4">
                  <c:v>0.99</c:v>
                </c:pt>
              </c:numCache>
            </c:numRef>
          </c:yVal>
          <c:smooth val="0"/>
          <c:extLst>
            <c:ext xmlns:c15="http://schemas.microsoft.com/office/drawing/2012/chart" uri="{02D57815-91ED-43cb-92C2-25804820EDAC}">
              <c15:datalabelsRange>
                <c15:f>Manufacturing!$H$32:$H$36</c15:f>
                <c15:dlblRangeCache>
                  <c:ptCount val="5"/>
                  <c:pt idx="0">
                    <c:v>+2.8%</c:v>
                  </c:pt>
                  <c:pt idx="1">
                    <c:v> -3.2%</c:v>
                  </c:pt>
                  <c:pt idx="2">
                    <c:v> -3.8%</c:v>
                  </c:pt>
                  <c:pt idx="3">
                    <c:v>+0.9%</c:v>
                  </c:pt>
                  <c:pt idx="4">
                    <c:v>+3.4%</c:v>
                  </c:pt>
                </c15:dlblRangeCache>
              </c15:datalabelsRange>
            </c:ext>
            <c:ext xmlns:c16="http://schemas.microsoft.com/office/drawing/2014/chart" uri="{C3380CC4-5D6E-409C-BE32-E72D297353CC}">
              <c16:uniqueId val="{00000014-83FE-4A19-BCE9-E6C1BE331AB6}"/>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3FE-4A19-BCE9-E6C1BE331AB6}"/>
                </c:ext>
              </c:extLst>
            </c:dLbl>
            <c:dLbl>
              <c:idx val="1"/>
              <c:tx>
                <c:rich>
                  <a:bodyPr/>
                  <a:lstStyle/>
                  <a:p>
                    <a:fld id="{01644726-13BA-4B59-9749-B3307D53153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3FE-4A19-BCE9-E6C1BE331AB6}"/>
                </c:ext>
              </c:extLst>
            </c:dLbl>
            <c:dLbl>
              <c:idx val="2"/>
              <c:tx>
                <c:rich>
                  <a:bodyPr/>
                  <a:lstStyle/>
                  <a:p>
                    <a:fld id="{8C74D739-5BF9-4F8D-A24A-F14B459FA18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3FE-4A19-BCE9-E6C1BE331AB6}"/>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3FE-4A19-BCE9-E6C1BE331AB6}"/>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3FE-4A19-BCE9-E6C1BE331A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0.26051693404634579</c:v>
                </c:pt>
                <c:pt idx="2">
                  <c:v>0.53743315508021394</c:v>
                </c:pt>
                <c:pt idx="3">
                  <c:v>#N/A</c:v>
                </c:pt>
                <c:pt idx="4">
                  <c:v>#N/A</c:v>
                </c:pt>
              </c:numCache>
            </c:numRef>
          </c:yVal>
          <c:smooth val="0"/>
          <c:extLst>
            <c:ext xmlns:c15="http://schemas.microsoft.com/office/drawing/2012/chart" uri="{02D57815-91ED-43cb-92C2-25804820EDAC}">
              <c15:datalabelsRange>
                <c15:f>Manufacturing!$H$32:$H$36</c15:f>
                <c15:dlblRangeCache>
                  <c:ptCount val="5"/>
                  <c:pt idx="0">
                    <c:v>+2.8%</c:v>
                  </c:pt>
                  <c:pt idx="1">
                    <c:v> -3.2%</c:v>
                  </c:pt>
                  <c:pt idx="2">
                    <c:v> -3.8%</c:v>
                  </c:pt>
                  <c:pt idx="3">
                    <c:v>+0.9%</c:v>
                  </c:pt>
                  <c:pt idx="4">
                    <c:v>+3.4%</c:v>
                  </c:pt>
                </c15:dlblRangeCache>
              </c15:datalabelsRange>
            </c:ext>
            <c:ext xmlns:c16="http://schemas.microsoft.com/office/drawing/2014/chart" uri="{C3380CC4-5D6E-409C-BE32-E72D297353CC}">
              <c16:uniqueId val="{0000001A-83FE-4A19-BCE9-E6C1BE331AB6}"/>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11482E60-C958-464F-9AD8-A5BCEE472F3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3FE-4A19-BCE9-E6C1BE331AB6}"/>
                </c:ext>
              </c:extLst>
            </c:dLbl>
            <c:dLbl>
              <c:idx val="1"/>
              <c:tx>
                <c:rich>
                  <a:bodyPr/>
                  <a:lstStyle/>
                  <a:p>
                    <a:fld id="{F12915BB-8B24-4E9B-A451-FFEF68227A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83FE-4A19-BCE9-E6C1BE331AB6}"/>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2,271 </c:v>
                  </c:pt>
                  <c:pt idx="1">
                    <c:v> 2,244 </c:v>
                  </c:pt>
                </c15:dlblRangeCache>
              </c15:datalabelsRange>
            </c:ext>
            <c:ext xmlns:c16="http://schemas.microsoft.com/office/drawing/2014/chart" uri="{C3380CC4-5D6E-409C-BE32-E72D297353CC}">
              <c16:uniqueId val="{0000001D-83FE-4A19-BCE9-E6C1BE331AB6}"/>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1454</c:v>
                </c:pt>
              </c:numCache>
            </c:numRef>
          </c:val>
          <c:extLst>
            <c:ext xmlns:c16="http://schemas.microsoft.com/office/drawing/2014/chart" uri="{C3380CC4-5D6E-409C-BE32-E72D297353CC}">
              <c16:uniqueId val="{00000000-3282-4F03-AD3A-0FF6C3259784}"/>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790</c:v>
                </c:pt>
              </c:numCache>
            </c:numRef>
          </c:val>
          <c:extLst>
            <c:ext xmlns:c16="http://schemas.microsoft.com/office/drawing/2014/chart" uri="{C3380CC4-5D6E-409C-BE32-E72D297353CC}">
              <c16:uniqueId val="{00000001-3282-4F03-AD3A-0FF6C3259784}"/>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515-4558-A4F8-6E02675F2688}"/>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2D3CDC09-CD07-4932-93D1-01B089357527}"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515-4558-A4F8-6E02675F2688}"/>
                </c:ext>
              </c:extLst>
            </c:dLbl>
            <c:dLbl>
              <c:idx val="1"/>
              <c:tx>
                <c:rich>
                  <a:bodyPr/>
                  <a:lstStyle/>
                  <a:p>
                    <a:fld id="{3D397FE0-DEC6-46B1-B772-29A6D751FC4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515-4558-A4F8-6E02675F26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-78</c:v>
                </c:pt>
                <c:pt idx="1">
                  <c:v>50</c:v>
                </c:pt>
              </c:numCache>
            </c:numRef>
          </c:val>
          <c:extLst>
            <c:ext xmlns:c15="http://schemas.microsoft.com/office/drawing/2012/chart" uri="{02D57815-91ED-43cb-92C2-25804820EDAC}">
              <c15:datalabelsRange>
                <c15:f>Manufacturing!$N$13:$N$14</c15:f>
                <c15:dlblRangeCache>
                  <c:ptCount val="2"/>
                  <c:pt idx="0">
                    <c:v> -5%</c:v>
                  </c:pt>
                  <c:pt idx="1">
                    <c:v>+7%</c:v>
                  </c:pt>
                </c15:dlblRangeCache>
              </c15:datalabelsRange>
            </c:ext>
            <c:ext xmlns:c16="http://schemas.microsoft.com/office/drawing/2014/chart" uri="{C3380CC4-5D6E-409C-BE32-E72D297353CC}">
              <c16:uniqueId val="{00000003-9515-4558-A4F8-6E02675F2688}"/>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gradFill>
              <a:gsLst>
                <a:gs pos="0">
                  <a:schemeClr val="accent1"/>
                </a:gs>
                <a:gs pos="63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2063</c:v>
                </c:pt>
              </c:numCache>
            </c:numRef>
          </c:val>
          <c:extLst>
            <c:ext xmlns:c16="http://schemas.microsoft.com/office/drawing/2014/chart" uri="{C3380CC4-5D6E-409C-BE32-E72D297353CC}">
              <c16:uniqueId val="{00000000-EFD6-4E9A-A20A-B4DDEC58B10C}"/>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77</c:v>
                </c:pt>
              </c:numCache>
            </c:numRef>
          </c:val>
          <c:extLst>
            <c:ext xmlns:c16="http://schemas.microsoft.com/office/drawing/2014/chart" uri="{C3380CC4-5D6E-409C-BE32-E72D297353CC}">
              <c16:uniqueId val="{00000001-EFD6-4E9A-A20A-B4DDEC58B10C}"/>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56</c:v>
                </c:pt>
              </c:numCache>
            </c:numRef>
          </c:val>
          <c:extLst>
            <c:ext xmlns:c16="http://schemas.microsoft.com/office/drawing/2014/chart" uri="{C3380CC4-5D6E-409C-BE32-E72D297353CC}">
              <c16:uniqueId val="{00000002-EFD6-4E9A-A20A-B4DDEC58B10C}"/>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46</c:v>
                </c:pt>
              </c:numCache>
            </c:numRef>
          </c:val>
          <c:extLst>
            <c:ext xmlns:c16="http://schemas.microsoft.com/office/drawing/2014/chart" uri="{C3380CC4-5D6E-409C-BE32-E72D297353CC}">
              <c16:uniqueId val="{00000003-EFD6-4E9A-A20A-B4DDEC58B10C}"/>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E25-4177-94F0-A59BF17EFC2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E25-4177-94F0-A59BF17EFC2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E25-4177-94F0-A59BF17EFC21}"/>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9B476D62-7300-4317-BD21-6E240B961D11}"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E25-4177-94F0-A59BF17EFC21}"/>
                </c:ext>
              </c:extLst>
            </c:dLbl>
            <c:dLbl>
              <c:idx val="1"/>
              <c:tx>
                <c:rich>
                  <a:bodyPr/>
                  <a:lstStyle/>
                  <a:p>
                    <a:fld id="{87A9C71C-C1D3-4F8B-BEE7-F360836166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E25-4177-94F0-A59BF17EFC21}"/>
                </c:ext>
              </c:extLst>
            </c:dLbl>
            <c:dLbl>
              <c:idx val="2"/>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BD33A9F3-72CE-4EA7-B1D6-0FA949DD277A}"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E25-4177-94F0-A59BF17EFC21}"/>
                </c:ext>
              </c:extLst>
            </c:dLbl>
            <c:dLbl>
              <c:idx val="3"/>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B5092AF8-F102-4057-8A3F-E4281671E368}"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E25-4177-94F0-A59BF17EFC2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-19</c:v>
                </c:pt>
                <c:pt idx="1">
                  <c:v>2</c:v>
                </c:pt>
                <c:pt idx="2">
                  <c:v>-7</c:v>
                </c:pt>
                <c:pt idx="3">
                  <c:v>-6</c:v>
                </c:pt>
              </c:numCache>
            </c:numRef>
          </c:val>
          <c:extLst>
            <c:ext xmlns:c15="http://schemas.microsoft.com/office/drawing/2012/chart" uri="{02D57815-91ED-43cb-92C2-25804820EDAC}">
              <c15:datalabelsRange>
                <c15:f>Manufacturing!$O$4:$O$7</c15:f>
                <c15:dlblRangeCache>
                  <c:ptCount val="4"/>
                  <c:pt idx="0">
                    <c:v> -1%</c:v>
                  </c:pt>
                  <c:pt idx="1">
                    <c:v>+3%</c:v>
                  </c:pt>
                  <c:pt idx="2">
                    <c:v> -11%</c:v>
                  </c:pt>
                  <c:pt idx="3">
                    <c:v> -12%</c:v>
                  </c:pt>
                </c15:dlblRangeCache>
              </c15:datalabelsRange>
            </c:ext>
            <c:ext xmlns:c16="http://schemas.microsoft.com/office/drawing/2014/chart" uri="{C3380CC4-5D6E-409C-BE32-E72D297353CC}">
              <c16:uniqueId val="{00000007-5E25-4177-94F0-A59BF17EFC21}"/>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460B43B6-35A2-4698-83C5-0D260D8C52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B17-4769-8494-150828FD5E55}"/>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17F05034-F594-41AB-9798-EB56E6350A21}"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B17-4769-8494-150828FD5E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24</c:v>
                </c:pt>
                <c:pt idx="1">
                  <c:v>-53</c:v>
                </c:pt>
              </c:numCache>
            </c:numRef>
          </c:val>
          <c:extLst>
            <c:ext xmlns:c15="http://schemas.microsoft.com/office/drawing/2012/chart" uri="{02D57815-91ED-43cb-92C2-25804820EDAC}">
              <c15:datalabelsRange>
                <c15:f>Manufacturing!$O$10:$O$11</c15:f>
                <c15:dlblRangeCache>
                  <c:ptCount val="2"/>
                  <c:pt idx="0">
                    <c:v>+29%</c:v>
                  </c:pt>
                  <c:pt idx="1">
                    <c:v> -2%</c:v>
                  </c:pt>
                </c15:dlblRangeCache>
              </c15:datalabelsRange>
            </c:ext>
            <c:ext xmlns:c16="http://schemas.microsoft.com/office/drawing/2014/chart" uri="{C3380CC4-5D6E-409C-BE32-E72D297353CC}">
              <c16:uniqueId val="{00000002-FB17-4769-8494-150828FD5E55}"/>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84</c:v>
                      </c:pt>
                      <c:pt idx="1">
                        <c:v>2188</c:v>
                      </c:pt>
                    </c:numCache>
                  </c:numRef>
                </c:val>
                <c:extLst>
                  <c:ext xmlns:c16="http://schemas.microsoft.com/office/drawing/2014/chart" uri="{C3380CC4-5D6E-409C-BE32-E72D297353CC}">
                    <c16:uniqueId val="{00000003-FB17-4769-8494-150828FD5E5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108</c:v>
                      </c:pt>
                      <c:pt idx="1">
                        <c:v>2135</c:v>
                      </c:pt>
                    </c:numCache>
                  </c:numRef>
                </c:val>
                <c:extLst xmlns:c15="http://schemas.microsoft.com/office/drawing/2012/chart">
                  <c:ext xmlns:c16="http://schemas.microsoft.com/office/drawing/2014/chart" uri="{C3380CC4-5D6E-409C-BE32-E72D297353CC}">
                    <c16:uniqueId val="{00000004-FB17-4769-8494-150828FD5E55}"/>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Management and technical consulting services</c:v>
                </c:pt>
                <c:pt idx="3">
                  <c:v>Architectural and engineering services</c:v>
                </c:pt>
                <c:pt idx="4">
                  <c:v>Accounting and bookkeeping services</c:v>
                </c:pt>
                <c:pt idx="5">
                  <c:v>Other professional and technical services</c:v>
                </c:pt>
              </c:strCache>
            </c:strRef>
          </c:cat>
          <c:val>
            <c:numRef>
              <c:f>Tech!$R$18:$R$23</c:f>
              <c:numCache>
                <c:formatCode>#,##0</c:formatCode>
                <c:ptCount val="6"/>
                <c:pt idx="0">
                  <c:v>1016</c:v>
                </c:pt>
                <c:pt idx="1">
                  <c:v>194</c:v>
                </c:pt>
                <c:pt idx="2">
                  <c:v>180</c:v>
                </c:pt>
                <c:pt idx="3">
                  <c:v>171</c:v>
                </c:pt>
                <c:pt idx="4">
                  <c:v>131</c:v>
                </c:pt>
                <c:pt idx="5">
                  <c:v>128</c:v>
                </c:pt>
              </c:numCache>
            </c:numRef>
          </c:val>
          <c:extLst>
            <c:ext xmlns:c16="http://schemas.microsoft.com/office/drawing/2014/chart" uri="{C3380CC4-5D6E-409C-BE32-E72D297353CC}">
              <c16:uniqueId val="{00000000-CF73-48CE-A2F6-40CD76BC39D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Management and technical consulting services</c:v>
                </c:pt>
                <c:pt idx="3">
                  <c:v>Architectural and engineering services</c:v>
                </c:pt>
                <c:pt idx="4">
                  <c:v>Accounting and bookkeeping services</c:v>
                </c:pt>
                <c:pt idx="5">
                  <c:v>Other professional and technical services</c:v>
                </c:pt>
              </c:strCache>
            </c:strRef>
          </c:cat>
          <c:val>
            <c:numRef>
              <c:f>Tech!$S$18:$S$23</c:f>
              <c:numCache>
                <c:formatCode>#,##0</c:formatCode>
                <c:ptCount val="6"/>
                <c:pt idx="0">
                  <c:v>1018</c:v>
                </c:pt>
                <c:pt idx="1">
                  <c:v>192</c:v>
                </c:pt>
                <c:pt idx="2">
                  <c:v>180</c:v>
                </c:pt>
                <c:pt idx="3">
                  <c:v>168</c:v>
                </c:pt>
                <c:pt idx="4">
                  <c:v>143</c:v>
                </c:pt>
                <c:pt idx="5">
                  <c:v>118</c:v>
                </c:pt>
              </c:numCache>
            </c:numRef>
          </c:val>
          <c:extLst>
            <c:ext xmlns:c16="http://schemas.microsoft.com/office/drawing/2014/chart" uri="{C3380CC4-5D6E-409C-BE32-E72D297353CC}">
              <c16:uniqueId val="{00000001-CF73-48CE-A2F6-40CD76BC39D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tx>
                <c:rich>
                  <a:bodyPr/>
                  <a:lstStyle/>
                  <a:p>
                    <a:fld id="{7DEFE9BA-7B07-4A21-927A-01008E2A3FFC}" type="CELLRANGE">
                      <a:rPr lang="en-US"/>
                      <a:pPr/>
                      <a:t>[CELLRANGE]</a:t>
                    </a:fld>
                    <a:r>
                      <a:rPr lang="en-US" baseline="0"/>
                      <a:t>, </a:t>
                    </a:r>
                    <a:fld id="{875E6F18-69DE-4E1E-94C6-A71289FD621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84B-499F-A854-F59072B0D43D}"/>
                </c:ext>
              </c:extLst>
            </c:dLbl>
            <c:dLbl>
              <c:idx val="1"/>
              <c:tx>
                <c:rich>
                  <a:bodyPr/>
                  <a:lstStyle/>
                  <a:p>
                    <a:fld id="{6286EC37-7800-41E7-98A1-6EFE70D8C4DE}" type="CELLRANGE">
                      <a:rPr lang="en-US"/>
                      <a:pPr/>
                      <a:t>[CELLRANGE]</a:t>
                    </a:fld>
                    <a:r>
                      <a:rPr lang="en-US" baseline="0"/>
                      <a:t>, </a:t>
                    </a:r>
                    <a:fld id="{A71F96D6-B4AA-4327-B546-EAA76DEB38E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863</c:v>
                </c:pt>
                <c:pt idx="1">
                  <c:v>1039</c:v>
                </c:pt>
              </c:numCache>
            </c:numRef>
          </c:val>
          <c:extLst>
            <c:ext xmlns:c15="http://schemas.microsoft.com/office/drawing/2012/chart" uri="{02D57815-91ED-43cb-92C2-25804820EDAC}">
              <c15:datalabelsRange>
                <c15:f>Construction!$E$32:$F$32</c15:f>
                <c15:dlblRangeCache>
                  <c:ptCount val="2"/>
                  <c:pt idx="0">
                    <c:v>12%</c:v>
                  </c:pt>
                  <c:pt idx="1">
                    <c:v>12%</c:v>
                  </c:pt>
                </c15:dlblRangeCache>
              </c15:datalabelsRange>
            </c:ext>
            <c:ext xmlns:c16="http://schemas.microsoft.com/office/drawing/2014/chart" uri="{C3380CC4-5D6E-409C-BE32-E72D297353CC}">
              <c16:uniqueId val="{00000002-784B-499F-A854-F59072B0D43D}"/>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tx>
                <c:rich>
                  <a:bodyPr/>
                  <a:lstStyle/>
                  <a:p>
                    <a:fld id="{44E43A98-5F61-4216-B65D-9AF0D389DE51}" type="CELLRANGE">
                      <a:rPr lang="en-US"/>
                      <a:pPr/>
                      <a:t>[CELLRANGE]</a:t>
                    </a:fld>
                    <a:r>
                      <a:rPr lang="en-US" baseline="0"/>
                      <a:t>, </a:t>
                    </a:r>
                    <a:fld id="{18F178D7-CF22-4B91-93CF-B4991F8CA52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4B-499F-A854-F59072B0D43D}"/>
                </c:ext>
              </c:extLst>
            </c:dLbl>
            <c:dLbl>
              <c:idx val="1"/>
              <c:tx>
                <c:rich>
                  <a:bodyPr/>
                  <a:lstStyle/>
                  <a:p>
                    <a:fld id="{27957D49-4006-4454-A92A-73C63CA2512D}" type="CELLRANGE">
                      <a:rPr lang="en-US"/>
                      <a:pPr/>
                      <a:t>[CELLRANGE]</a:t>
                    </a:fld>
                    <a:r>
                      <a:rPr lang="en-US" baseline="0"/>
                      <a:t>, </a:t>
                    </a:r>
                    <a:fld id="{622DD86C-CDFD-460D-8B35-686C37B3F9A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2250</c:v>
                </c:pt>
                <c:pt idx="1">
                  <c:v>2525</c:v>
                </c:pt>
              </c:numCache>
            </c:numRef>
          </c:val>
          <c:extLst>
            <c:ext xmlns:c15="http://schemas.microsoft.com/office/drawing/2012/chart" uri="{02D57815-91ED-43cb-92C2-25804820EDAC}">
              <c15:datalabelsRange>
                <c15:f>Construction!$E$33:$F$33</c15:f>
                <c15:dlblRangeCache>
                  <c:ptCount val="2"/>
                  <c:pt idx="0">
                    <c:v>31%</c:v>
                  </c:pt>
                  <c:pt idx="1">
                    <c:v>29%</c:v>
                  </c:pt>
                </c15:dlblRangeCache>
              </c15:datalabelsRange>
            </c:ext>
            <c:ext xmlns:c16="http://schemas.microsoft.com/office/drawing/2014/chart" uri="{C3380CC4-5D6E-409C-BE32-E72D297353CC}">
              <c16:uniqueId val="{00000005-784B-499F-A854-F59072B0D43D}"/>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tx>
                <c:rich>
                  <a:bodyPr/>
                  <a:lstStyle/>
                  <a:p>
                    <a:fld id="{78AB9C72-DA0C-4522-A80D-2067D7B257F2}" type="CELLRANGE">
                      <a:rPr lang="en-US"/>
                      <a:pPr/>
                      <a:t>[CELLRANGE]</a:t>
                    </a:fld>
                    <a:r>
                      <a:rPr lang="en-US" baseline="0"/>
                      <a:t>, </a:t>
                    </a:r>
                    <a:fld id="{9FC349B5-96D6-4BF7-8D5B-2FE351170BC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84B-499F-A854-F59072B0D43D}"/>
                </c:ext>
              </c:extLst>
            </c:dLbl>
            <c:dLbl>
              <c:idx val="1"/>
              <c:tx>
                <c:rich>
                  <a:bodyPr/>
                  <a:lstStyle/>
                  <a:p>
                    <a:fld id="{59173895-0323-4362-BDEB-96A1700114B7}" type="CELLRANGE">
                      <a:rPr lang="en-US"/>
                      <a:pPr/>
                      <a:t>[CELLRANGE]</a:t>
                    </a:fld>
                    <a:r>
                      <a:rPr lang="en-US" baseline="0"/>
                      <a:t>, </a:t>
                    </a:r>
                    <a:fld id="{A130442B-D951-4027-B708-E2CC182251F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2128</c:v>
                </c:pt>
                <c:pt idx="1">
                  <c:v>2474</c:v>
                </c:pt>
              </c:numCache>
            </c:numRef>
          </c:val>
          <c:extLst>
            <c:ext xmlns:c15="http://schemas.microsoft.com/office/drawing/2012/chart" uri="{02D57815-91ED-43cb-92C2-25804820EDAC}">
              <c15:datalabelsRange>
                <c15:f>Construction!$E$34:$F$34</c15:f>
                <c15:dlblRangeCache>
                  <c:ptCount val="2"/>
                  <c:pt idx="0">
                    <c:v>29%</c:v>
                  </c:pt>
                  <c:pt idx="1">
                    <c:v>29%</c:v>
                  </c:pt>
                </c15:dlblRangeCache>
              </c15:datalabelsRange>
            </c:ext>
            <c:ext xmlns:c16="http://schemas.microsoft.com/office/drawing/2014/chart" uri="{C3380CC4-5D6E-409C-BE32-E72D297353CC}">
              <c16:uniqueId val="{00000008-784B-499F-A854-F59072B0D43D}"/>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tx>
                <c:rich>
                  <a:bodyPr/>
                  <a:lstStyle/>
                  <a:p>
                    <a:fld id="{4C193F43-5DD9-491F-BE99-25B936B6F94B}" type="CELLRANGE">
                      <a:rPr lang="en-US"/>
                      <a:pPr/>
                      <a:t>[CELLRANGE]</a:t>
                    </a:fld>
                    <a:r>
                      <a:rPr lang="en-US" baseline="0"/>
                      <a:t>, </a:t>
                    </a:r>
                    <a:fld id="{82FE8964-AE55-47C6-8C37-057E919F5F8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84B-499F-A854-F59072B0D43D}"/>
                </c:ext>
              </c:extLst>
            </c:dLbl>
            <c:dLbl>
              <c:idx val="1"/>
              <c:tx>
                <c:rich>
                  <a:bodyPr/>
                  <a:lstStyle/>
                  <a:p>
                    <a:fld id="{6BB5B600-FBD5-41BC-9F03-4A445FA7F342}" type="CELLRANGE">
                      <a:rPr lang="en-US"/>
                      <a:pPr/>
                      <a:t>[CELLRANGE]</a:t>
                    </a:fld>
                    <a:r>
                      <a:rPr lang="en-US" baseline="0"/>
                      <a:t>, </a:t>
                    </a:r>
                    <a:fld id="{1ACC024E-299F-4686-A533-B7961492B08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1538</c:v>
                </c:pt>
                <c:pt idx="1">
                  <c:v>1831</c:v>
                </c:pt>
              </c:numCache>
            </c:numRef>
          </c:val>
          <c:extLst>
            <c:ext xmlns:c15="http://schemas.microsoft.com/office/drawing/2012/chart" uri="{02D57815-91ED-43cb-92C2-25804820EDAC}">
              <c15:datalabelsRange>
                <c15:f>Construction!$E$35:$F$35</c15:f>
                <c15:dlblRangeCache>
                  <c:ptCount val="2"/>
                  <c:pt idx="0">
                    <c:v>21%</c:v>
                  </c:pt>
                  <c:pt idx="1">
                    <c:v>21%</c:v>
                  </c:pt>
                </c15:dlblRangeCache>
              </c15:datalabelsRange>
            </c:ext>
            <c:ext xmlns:c16="http://schemas.microsoft.com/office/drawing/2014/chart" uri="{C3380CC4-5D6E-409C-BE32-E72D297353CC}">
              <c16:uniqueId val="{0000000B-784B-499F-A854-F59072B0D43D}"/>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F3EE957B-F77E-4C2D-993A-5ABE4DAFA769}" type="CELLRANGE">
                      <a:rPr lang="en-US"/>
                      <a:pPr/>
                      <a:t>[CELLRANGE]</a:t>
                    </a:fld>
                    <a:r>
                      <a:rPr lang="en-US" baseline="0"/>
                      <a:t>, </a:t>
                    </a:r>
                    <a:fld id="{6C94D19F-F819-4C0A-8DC6-AFE0BD2DF64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84B-499F-A854-F59072B0D43D}"/>
                </c:ext>
              </c:extLst>
            </c:dLbl>
            <c:dLbl>
              <c:idx val="1"/>
              <c:tx>
                <c:rich>
                  <a:bodyPr/>
                  <a:lstStyle/>
                  <a:p>
                    <a:fld id="{16A8FE01-E5B4-42A7-BBE7-DFC49B6B9BCC}" type="CELLRANGE">
                      <a:rPr lang="en-US"/>
                      <a:pPr/>
                      <a:t>[CELLRANGE]</a:t>
                    </a:fld>
                    <a:r>
                      <a:rPr lang="en-US" baseline="0"/>
                      <a:t>, </a:t>
                    </a:r>
                    <a:fld id="{9F08535E-3EE7-486B-8379-3F66CA10C6D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563</c:v>
                </c:pt>
                <c:pt idx="1">
                  <c:v>704</c:v>
                </c:pt>
              </c:numCache>
            </c:numRef>
          </c:val>
          <c:extLst>
            <c:ext xmlns:c15="http://schemas.microsoft.com/office/drawing/2012/chart" uri="{02D57815-91ED-43cb-92C2-25804820EDAC}">
              <c15:datalabelsRange>
                <c15:f>Construction!$E$36:$F$36</c15:f>
                <c15:dlblRangeCache>
                  <c:ptCount val="2"/>
                  <c:pt idx="0">
                    <c:v>8%</c:v>
                  </c:pt>
                  <c:pt idx="1">
                    <c:v>8%</c:v>
                  </c:pt>
                </c15:dlblRangeCache>
              </c15:datalabelsRange>
            </c:ext>
            <c:ext xmlns:c16="http://schemas.microsoft.com/office/drawing/2014/chart" uri="{C3380CC4-5D6E-409C-BE32-E72D297353CC}">
              <c16:uniqueId val="{0000000E-784B-499F-A854-F59072B0D43D}"/>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tx>
                <c:rich>
                  <a:bodyPr/>
                  <a:lstStyle/>
                  <a:p>
                    <a:fld id="{54A7396E-143B-442B-9092-03361F853BD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84B-499F-A854-F59072B0D43D}"/>
                </c:ext>
              </c:extLst>
            </c:dLbl>
            <c:dLbl>
              <c:idx val="1"/>
              <c:tx>
                <c:rich>
                  <a:bodyPr/>
                  <a:lstStyle/>
                  <a:p>
                    <a:fld id="{09F17DF5-7B3D-4DE7-BB6E-0EFEFA8CE12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84B-499F-A854-F59072B0D43D}"/>
                </c:ext>
              </c:extLst>
            </c:dLbl>
            <c:dLbl>
              <c:idx val="2"/>
              <c:tx>
                <c:rich>
                  <a:bodyPr/>
                  <a:lstStyle/>
                  <a:p>
                    <a:fld id="{DE9EBF2F-52B2-4640-A10B-A9F6D0F8F10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84B-499F-A854-F59072B0D43D}"/>
                </c:ext>
              </c:extLst>
            </c:dLbl>
            <c:dLbl>
              <c:idx val="3"/>
              <c:tx>
                <c:rich>
                  <a:bodyPr/>
                  <a:lstStyle/>
                  <a:p>
                    <a:fld id="{8190A4B3-B5F7-4AB3-880B-E0EB08C7D2F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84B-499F-A854-F59072B0D43D}"/>
                </c:ext>
              </c:extLst>
            </c:dLbl>
            <c:dLbl>
              <c:idx val="4"/>
              <c:tx>
                <c:rich>
                  <a:bodyPr/>
                  <a:lstStyle/>
                  <a:p>
                    <a:fld id="{6FE09FAE-79C0-4A9C-A1B2-CDBBE8B8E02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7.0000000000000007E-2</c:v>
                </c:pt>
                <c:pt idx="1">
                  <c:v>0.3420914499008515</c:v>
                </c:pt>
                <c:pt idx="2">
                  <c:v>0.6321591041642366</c:v>
                </c:pt>
                <c:pt idx="3">
                  <c:v>0.86448734398693572</c:v>
                </c:pt>
                <c:pt idx="4">
                  <c:v>0.99</c:v>
                </c:pt>
              </c:numCache>
            </c:numRef>
          </c:yVal>
          <c:smooth val="0"/>
          <c:extLst>
            <c:ext xmlns:c15="http://schemas.microsoft.com/office/drawing/2012/chart" uri="{02D57815-91ED-43cb-92C2-25804820EDAC}">
              <c15:datalabelsRange>
                <c15:f>Construction!$H$32:$H$36</c15:f>
                <c15:dlblRangeCache>
                  <c:ptCount val="5"/>
                  <c:pt idx="0">
                    <c:v>+20.4%</c:v>
                  </c:pt>
                  <c:pt idx="1">
                    <c:v>+12.2%</c:v>
                  </c:pt>
                  <c:pt idx="2">
                    <c:v>+16.3%</c:v>
                  </c:pt>
                  <c:pt idx="3">
                    <c:v>+19.1%</c:v>
                  </c:pt>
                  <c:pt idx="4">
                    <c:v>+25.0%</c:v>
                  </c:pt>
                </c15:dlblRangeCache>
              </c15:datalabelsRange>
            </c:ext>
            <c:ext xmlns:c16="http://schemas.microsoft.com/office/drawing/2014/chart" uri="{C3380CC4-5D6E-409C-BE32-E72D297353CC}">
              <c16:uniqueId val="{00000014-784B-499F-A854-F59072B0D43D}"/>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84B-499F-A854-F59072B0D43D}"/>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84B-499F-A854-F59072B0D43D}"/>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84B-499F-A854-F59072B0D43D}"/>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84B-499F-A854-F59072B0D43D}"/>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84B-499F-A854-F59072B0D43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784B-499F-A854-F59072B0D43D}"/>
            </c:ext>
          </c:extLst>
        </c:ser>
        <c:ser>
          <c:idx val="7"/>
          <c:order val="7"/>
          <c:tx>
            <c:strRef>
              <c:f>Construction!$K$13</c:f>
              <c:strCache>
                <c:ptCount val="1"/>
                <c:pt idx="0">
                  <c:v>Share</c:v>
                </c:pt>
              </c:strCache>
            </c:strRef>
          </c:tx>
          <c:spPr>
            <a:ln w="25400" cap="rnd">
              <a:noFill/>
              <a:round/>
            </a:ln>
            <a:effectLst/>
          </c:spPr>
          <c:marker>
            <c:symbol val="none"/>
          </c:marker>
          <c:dLbls>
            <c:dLbl>
              <c:idx val="0"/>
              <c:tx>
                <c:rich>
                  <a:bodyPr/>
                  <a:lstStyle/>
                  <a:p>
                    <a:fld id="{AD334912-72A6-40EC-BE0B-474745F55D4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84B-499F-A854-F59072B0D43D}"/>
                </c:ext>
              </c:extLst>
            </c:dLbl>
            <c:dLbl>
              <c:idx val="1"/>
              <c:tx>
                <c:rich>
                  <a:bodyPr/>
                  <a:lstStyle/>
                  <a:p>
                    <a:fld id="{402C0123-625E-4548-A68B-D3BF6B0A2BE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84B-499F-A854-F59072B0D43D}"/>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7,342 </c:v>
                  </c:pt>
                  <c:pt idx="1">
                    <c:v> 8,573 </c:v>
                  </c:pt>
                </c15:dlblRangeCache>
              </c15:datalabelsRange>
            </c:ext>
            <c:ext xmlns:c16="http://schemas.microsoft.com/office/drawing/2014/chart" uri="{C3380CC4-5D6E-409C-BE32-E72D297353CC}">
              <c16:uniqueId val="{0000001D-784B-499F-A854-F59072B0D43D}"/>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Hospitality Total</c:v>
                </c:pt>
                <c:pt idx="1">
                  <c:v>Restaurants and other eating places</c:v>
                </c:pt>
                <c:pt idx="2">
                  <c:v>Traveler accommodation</c:v>
                </c:pt>
                <c:pt idx="3">
                  <c:v>Special food services</c:v>
                </c:pt>
                <c:pt idx="4">
                  <c:v>Drinking places, alcoholic beverages</c:v>
                </c:pt>
                <c:pt idx="5">
                  <c:v>RV parks and recreational camps</c:v>
                </c:pt>
              </c:strCache>
            </c:strRef>
          </c:cat>
          <c:val>
            <c:numRef>
              <c:f>Hospitality!$R$18:$R$23</c:f>
              <c:numCache>
                <c:formatCode>#,##0</c:formatCode>
                <c:ptCount val="6"/>
                <c:pt idx="0">
                  <c:v>1392</c:v>
                </c:pt>
                <c:pt idx="1">
                  <c:v>970</c:v>
                </c:pt>
                <c:pt idx="2">
                  <c:v>316</c:v>
                </c:pt>
                <c:pt idx="3">
                  <c:v>49</c:v>
                </c:pt>
                <c:pt idx="4">
                  <c:v>23</c:v>
                </c:pt>
                <c:pt idx="5">
                  <c:v>25</c:v>
                </c:pt>
              </c:numCache>
            </c:numRef>
          </c:val>
          <c:extLst>
            <c:ext xmlns:c16="http://schemas.microsoft.com/office/drawing/2014/chart" uri="{C3380CC4-5D6E-409C-BE32-E72D297353CC}">
              <c16:uniqueId val="{00000000-441F-4003-B2B1-F4C631A38EA9}"/>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Hospitality Total</c:v>
                </c:pt>
                <c:pt idx="1">
                  <c:v>Restaurants and other eating places</c:v>
                </c:pt>
                <c:pt idx="2">
                  <c:v>Traveler accommodation</c:v>
                </c:pt>
                <c:pt idx="3">
                  <c:v>Special food services</c:v>
                </c:pt>
                <c:pt idx="4">
                  <c:v>Drinking places, alcoholic beverages</c:v>
                </c:pt>
                <c:pt idx="5">
                  <c:v>RV parks and recreational camps</c:v>
                </c:pt>
              </c:strCache>
            </c:strRef>
          </c:cat>
          <c:val>
            <c:numRef>
              <c:f>Hospitality!$S$18:$S$23</c:f>
              <c:numCache>
                <c:formatCode>#,##0</c:formatCode>
                <c:ptCount val="6"/>
                <c:pt idx="0">
                  <c:v>1396</c:v>
                </c:pt>
                <c:pt idx="1">
                  <c:v>980</c:v>
                </c:pt>
                <c:pt idx="2">
                  <c:v>313</c:v>
                </c:pt>
                <c:pt idx="3">
                  <c:v>52</c:v>
                </c:pt>
                <c:pt idx="4">
                  <c:v>22</c:v>
                </c:pt>
                <c:pt idx="5">
                  <c:v>19</c:v>
                </c:pt>
              </c:numCache>
            </c:numRef>
          </c:val>
          <c:extLst>
            <c:ext xmlns:c16="http://schemas.microsoft.com/office/drawing/2014/chart" uri="{C3380CC4-5D6E-409C-BE32-E72D297353CC}">
              <c16:uniqueId val="{00000001-441F-4003-B2B1-F4C631A38EA9}"/>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2219</c:v>
                </c:pt>
              </c:numCache>
            </c:numRef>
          </c:val>
          <c:extLst>
            <c:ext xmlns:c16="http://schemas.microsoft.com/office/drawing/2014/chart" uri="{C3380CC4-5D6E-409C-BE32-E72D297353CC}">
              <c16:uniqueId val="{00000000-F8D3-4C0D-8812-27D2E5F0D8F0}"/>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2484</c:v>
                </c:pt>
              </c:numCache>
            </c:numRef>
          </c:val>
          <c:extLst>
            <c:ext xmlns:c16="http://schemas.microsoft.com/office/drawing/2014/chart" uri="{C3380CC4-5D6E-409C-BE32-E72D297353CC}">
              <c16:uniqueId val="{00000001-F8D3-4C0D-8812-27D2E5F0D8F0}"/>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929-4AA3-8364-30CC92BB475B}"/>
              </c:ext>
            </c:extLst>
          </c:dPt>
          <c:dLbls>
            <c:dLbl>
              <c:idx val="0"/>
              <c:tx>
                <c:rich>
                  <a:bodyPr/>
                  <a:lstStyle/>
                  <a:p>
                    <a:fld id="{28282C6D-093D-44F8-82BD-012FC94795E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929-4AA3-8364-30CC92BB475B}"/>
                </c:ext>
              </c:extLst>
            </c:dLbl>
            <c:dLbl>
              <c:idx val="1"/>
              <c:tx>
                <c:rich>
                  <a:bodyPr/>
                  <a:lstStyle/>
                  <a:p>
                    <a:fld id="{64DCD721-2B9B-41E8-ACDB-7D6BDEEE9C8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929-4AA3-8364-30CC92BB475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101</c:v>
                </c:pt>
                <c:pt idx="1">
                  <c:v>131</c:v>
                </c:pt>
              </c:numCache>
            </c:numRef>
          </c:val>
          <c:extLst>
            <c:ext xmlns:c15="http://schemas.microsoft.com/office/drawing/2012/chart" uri="{02D57815-91ED-43cb-92C2-25804820EDAC}">
              <c15:datalabelsRange>
                <c15:f>Tech!$N$13:$N$14</c15:f>
                <c15:dlblRangeCache>
                  <c:ptCount val="2"/>
                  <c:pt idx="0">
                    <c:v>+5%</c:v>
                  </c:pt>
                  <c:pt idx="1">
                    <c:v>+6%</c:v>
                  </c:pt>
                </c15:dlblRangeCache>
              </c15:datalabelsRange>
            </c:ext>
            <c:ext xmlns:c16="http://schemas.microsoft.com/office/drawing/2014/chart" uri="{C3380CC4-5D6E-409C-BE32-E72D297353CC}">
              <c16:uniqueId val="{00000003-9929-4AA3-8364-30CC92BB475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gradFill>
              <a:gsLst>
                <a:gs pos="0">
                  <a:schemeClr val="accent1"/>
                </a:gs>
                <a:gs pos="63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4412</c:v>
                </c:pt>
              </c:numCache>
            </c:numRef>
          </c:val>
          <c:extLst>
            <c:ext xmlns:c16="http://schemas.microsoft.com/office/drawing/2014/chart" uri="{C3380CC4-5D6E-409C-BE32-E72D297353CC}">
              <c16:uniqueId val="{00000000-D998-4203-A24A-14E1A01CE64D}"/>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59</c:v>
                </c:pt>
              </c:numCache>
            </c:numRef>
          </c:val>
          <c:extLst>
            <c:ext xmlns:c16="http://schemas.microsoft.com/office/drawing/2014/chart" uri="{C3380CC4-5D6E-409C-BE32-E72D297353CC}">
              <c16:uniqueId val="{00000001-D998-4203-A24A-14E1A01CE64D}"/>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151</c:v>
                </c:pt>
              </c:numCache>
            </c:numRef>
          </c:val>
          <c:extLst>
            <c:ext xmlns:c16="http://schemas.microsoft.com/office/drawing/2014/chart" uri="{C3380CC4-5D6E-409C-BE32-E72D297353CC}">
              <c16:uniqueId val="{00000002-D998-4203-A24A-14E1A01CE64D}"/>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82</c:v>
                </c:pt>
              </c:numCache>
            </c:numRef>
          </c:val>
          <c:extLst>
            <c:ext xmlns:c16="http://schemas.microsoft.com/office/drawing/2014/chart" uri="{C3380CC4-5D6E-409C-BE32-E72D297353CC}">
              <c16:uniqueId val="{00000003-D998-4203-A24A-14E1A01CE64D}"/>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A5F-46D1-8C08-A3BC6B83C0D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6A5F-46D1-8C08-A3BC6B83C0D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6A5F-46D1-8C08-A3BC6B83C0DD}"/>
              </c:ext>
            </c:extLst>
          </c:dPt>
          <c:dLbls>
            <c:dLbl>
              <c:idx val="0"/>
              <c:tx>
                <c:rich>
                  <a:bodyPr/>
                  <a:lstStyle/>
                  <a:p>
                    <a:fld id="{B5BB9B26-1071-43FF-BAE2-64C82B69CA9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A5F-46D1-8C08-A3BC6B83C0DD}"/>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88FEBADD-F74B-474A-9C55-6F911AB242C2}"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A5F-46D1-8C08-A3BC6B83C0DD}"/>
                </c:ext>
              </c:extLst>
            </c:dLbl>
            <c:dLbl>
              <c:idx val="2"/>
              <c:tx>
                <c:rich>
                  <a:bodyPr/>
                  <a:lstStyle/>
                  <a:p>
                    <a:fld id="{9C01D86D-F796-4CD7-8DB0-B52531C6D69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A5F-46D1-8C08-A3BC6B83C0DD}"/>
                </c:ext>
              </c:extLst>
            </c:dLbl>
            <c:dLbl>
              <c:idx val="3"/>
              <c:tx>
                <c:rich>
                  <a:bodyPr/>
                  <a:lstStyle/>
                  <a:p>
                    <a:fld id="{E8DD30A2-9192-4BA4-8945-A4AC4251E0B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A5F-46D1-8C08-A3BC6B83C0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218</c:v>
                </c:pt>
                <c:pt idx="1">
                  <c:v>-8</c:v>
                </c:pt>
                <c:pt idx="2">
                  <c:v>15</c:v>
                </c:pt>
                <c:pt idx="3">
                  <c:v>11</c:v>
                </c:pt>
              </c:numCache>
            </c:numRef>
          </c:val>
          <c:extLst>
            <c:ext xmlns:c15="http://schemas.microsoft.com/office/drawing/2012/chart" uri="{02D57815-91ED-43cb-92C2-25804820EDAC}">
              <c15:datalabelsRange>
                <c15:f>Tech!$O$4:$O$7</c15:f>
                <c15:dlblRangeCache>
                  <c:ptCount val="4"/>
                  <c:pt idx="0">
                    <c:v>+5%</c:v>
                  </c:pt>
                  <c:pt idx="1">
                    <c:v> -12%</c:v>
                  </c:pt>
                  <c:pt idx="2">
                    <c:v>+11%</c:v>
                  </c:pt>
                  <c:pt idx="3">
                    <c:v>+15%</c:v>
                  </c:pt>
                </c15:dlblRangeCache>
              </c15:datalabelsRange>
            </c:ext>
            <c:ext xmlns:c16="http://schemas.microsoft.com/office/drawing/2014/chart" uri="{C3380CC4-5D6E-409C-BE32-E72D297353CC}">
              <c16:uniqueId val="{00000007-6A5F-46D1-8C08-A3BC6B83C0DD}"/>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91DA4BF9-4588-42A2-A95A-C2CD633B97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397-4754-AF0A-5F08F4C601BE}"/>
                </c:ext>
              </c:extLst>
            </c:dLbl>
            <c:dLbl>
              <c:idx val="1"/>
              <c:tx>
                <c:rich>
                  <a:bodyPr/>
                  <a:lstStyle/>
                  <a:p>
                    <a:fld id="{913E0592-314D-4C9A-832E-C4EA0A5E53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397-4754-AF0A-5F08F4C601B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24</c:v>
                </c:pt>
                <c:pt idx="1">
                  <c:v>208</c:v>
                </c:pt>
              </c:numCache>
            </c:numRef>
          </c:val>
          <c:extLst>
            <c:ext xmlns:c15="http://schemas.microsoft.com/office/drawing/2012/chart" uri="{02D57815-91ED-43cb-92C2-25804820EDAC}">
              <c15:datalabelsRange>
                <c15:f>Tech!$O$10:$O$11</c15:f>
                <c15:dlblRangeCache>
                  <c:ptCount val="2"/>
                  <c:pt idx="0">
                    <c:v>+26%</c:v>
                  </c:pt>
                  <c:pt idx="1">
                    <c:v>+5%</c:v>
                  </c:pt>
                </c15:dlblRangeCache>
              </c15:datalabelsRange>
            </c:ext>
            <c:ext xmlns:c16="http://schemas.microsoft.com/office/drawing/2014/chart" uri="{C3380CC4-5D6E-409C-BE32-E72D297353CC}">
              <c16:uniqueId val="{00000002-D397-4754-AF0A-5F08F4C601BE}"/>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92</c:v>
                      </c:pt>
                      <c:pt idx="1">
                        <c:v>4379</c:v>
                      </c:pt>
                    </c:numCache>
                  </c:numRef>
                </c:val>
                <c:extLst>
                  <c:ext xmlns:c16="http://schemas.microsoft.com/office/drawing/2014/chart" uri="{C3380CC4-5D6E-409C-BE32-E72D297353CC}">
                    <c16:uniqueId val="{00000003-D397-4754-AF0A-5F08F4C601B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116</c:v>
                      </c:pt>
                      <c:pt idx="1">
                        <c:v>4587</c:v>
                      </c:pt>
                    </c:numCache>
                  </c:numRef>
                </c:val>
                <c:extLst xmlns:c15="http://schemas.microsoft.com/office/drawing/2012/chart">
                  <c:ext xmlns:c16="http://schemas.microsoft.com/office/drawing/2014/chart" uri="{C3380CC4-5D6E-409C-BE32-E72D297353CC}">
                    <c16:uniqueId val="{00000004-D397-4754-AF0A-5F08F4C601BE}"/>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Hospitality!$B$32</c:f>
              <c:strCache>
                <c:ptCount val="1"/>
                <c:pt idx="0">
                  <c:v>Less than high school</c:v>
                </c:pt>
              </c:strCache>
            </c:strRef>
          </c:tx>
          <c:spPr>
            <a:solidFill>
              <a:schemeClr val="accent1"/>
            </a:solidFill>
            <a:ln>
              <a:noFill/>
            </a:ln>
            <a:effectLst/>
          </c:spPr>
          <c:invertIfNegative val="0"/>
          <c:dLbls>
            <c:dLbl>
              <c:idx val="0"/>
              <c:layout/>
              <c:tx>
                <c:rich>
                  <a:bodyPr/>
                  <a:lstStyle/>
                  <a:p>
                    <a:fld id="{10EAE8FC-A377-4CA5-A2A8-B1319C956BCE}" type="CELLRANGE">
                      <a:rPr lang="en-US"/>
                      <a:pPr/>
                      <a:t>[CELLRANGE]</a:t>
                    </a:fld>
                    <a:r>
                      <a:rPr lang="en-US" baseline="0"/>
                      <a:t>, </a:t>
                    </a:r>
                    <a:fld id="{9F359945-5818-43D9-B61E-BDB5BBBD30B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66CD-4936-91E3-D495D0B62C8F}"/>
                </c:ext>
              </c:extLst>
            </c:dLbl>
            <c:dLbl>
              <c:idx val="1"/>
              <c:layout/>
              <c:tx>
                <c:rich>
                  <a:bodyPr/>
                  <a:lstStyle/>
                  <a:p>
                    <a:fld id="{720ECF21-52CE-4BCB-981E-B58727E78E3B}" type="CELLRANGE">
                      <a:rPr lang="en-US"/>
                      <a:pPr/>
                      <a:t>[CELLRANGE]</a:t>
                    </a:fld>
                    <a:r>
                      <a:rPr lang="en-US" baseline="0"/>
                      <a:t>, </a:t>
                    </a:r>
                    <a:fld id="{331E2BF7-FE05-4ADB-803E-45000A76EC5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Hospitality!$C$32:$D$32</c:f>
              <c:numCache>
                <c:formatCode>#,##0</c:formatCode>
                <c:ptCount val="2"/>
                <c:pt idx="0">
                  <c:v>1527</c:v>
                </c:pt>
                <c:pt idx="1">
                  <c:v>1693</c:v>
                </c:pt>
              </c:numCache>
            </c:numRef>
          </c:val>
          <c:extLst>
            <c:ext xmlns:c15="http://schemas.microsoft.com/office/drawing/2012/chart" uri="{02D57815-91ED-43cb-92C2-25804820EDAC}">
              <c15:datalabelsRange>
                <c15:f>Hospitality!$E$32:$F$32</c15:f>
                <c15:dlblRangeCache>
                  <c:ptCount val="2"/>
                  <c:pt idx="0">
                    <c:v>12%</c:v>
                  </c:pt>
                  <c:pt idx="1">
                    <c:v>13%</c:v>
                  </c:pt>
                </c15:dlblRangeCache>
              </c15:datalabelsRange>
            </c:ext>
            <c:ext xmlns:c16="http://schemas.microsoft.com/office/drawing/2014/chart" uri="{C3380CC4-5D6E-409C-BE32-E72D297353CC}">
              <c16:uniqueId val="{00000002-66CD-4936-91E3-D495D0B62C8F}"/>
            </c:ext>
          </c:extLst>
        </c:ser>
        <c:ser>
          <c:idx val="1"/>
          <c:order val="1"/>
          <c:tx>
            <c:strRef>
              <c:f>Hospitality!$B$33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F9145C32-A750-4307-B981-7DDD2B2FE46A}" type="CELLRANGE">
                      <a:rPr lang="en-US"/>
                      <a:pPr/>
                      <a:t>[CELLRANGE]</a:t>
                    </a:fld>
                    <a:r>
                      <a:rPr lang="en-US" baseline="0"/>
                      <a:t>, </a:t>
                    </a:r>
                    <a:fld id="{4F46F792-525F-4D27-8DE7-7F044CA0C2C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6CD-4936-91E3-D495D0B62C8F}"/>
                </c:ext>
              </c:extLst>
            </c:dLbl>
            <c:dLbl>
              <c:idx val="1"/>
              <c:layout/>
              <c:tx>
                <c:rich>
                  <a:bodyPr/>
                  <a:lstStyle/>
                  <a:p>
                    <a:fld id="{D5896160-A294-4FC2-86C0-6A7C8D6A4A8E}" type="CELLRANGE">
                      <a:rPr lang="en-US"/>
                      <a:pPr/>
                      <a:t>[CELLRANGE]</a:t>
                    </a:fld>
                    <a:r>
                      <a:rPr lang="en-US" baseline="0"/>
                      <a:t>, </a:t>
                    </a:r>
                    <a:fld id="{CB94D379-64EF-43EB-9481-1EF5474D0C8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Hospitality!$C$33:$D$33</c:f>
              <c:numCache>
                <c:formatCode>#,##0</c:formatCode>
                <c:ptCount val="2"/>
                <c:pt idx="0">
                  <c:v>2963</c:v>
                </c:pt>
                <c:pt idx="1">
                  <c:v>3135</c:v>
                </c:pt>
              </c:numCache>
            </c:numRef>
          </c:val>
          <c:extLst>
            <c:ext xmlns:c15="http://schemas.microsoft.com/office/drawing/2012/chart" uri="{02D57815-91ED-43cb-92C2-25804820EDAC}">
              <c15:datalabelsRange>
                <c15:f>Hospitality!$E$33:$F$33</c15:f>
                <c15:dlblRangeCache>
                  <c:ptCount val="2"/>
                  <c:pt idx="0">
                    <c:v>24%</c:v>
                  </c:pt>
                  <c:pt idx="1">
                    <c:v>24%</c:v>
                  </c:pt>
                </c15:dlblRangeCache>
              </c15:datalabelsRange>
            </c:ext>
            <c:ext xmlns:c16="http://schemas.microsoft.com/office/drawing/2014/chart" uri="{C3380CC4-5D6E-409C-BE32-E72D297353CC}">
              <c16:uniqueId val="{00000005-66CD-4936-91E3-D495D0B62C8F}"/>
            </c:ext>
          </c:extLst>
        </c:ser>
        <c:ser>
          <c:idx val="2"/>
          <c:order val="2"/>
          <c:tx>
            <c:strRef>
              <c:f>Hospitality!$B$34</c:f>
              <c:strCache>
                <c:ptCount val="1"/>
                <c:pt idx="0">
                  <c:v>Some college or Associate degree</c:v>
                </c:pt>
              </c:strCache>
            </c:strRef>
          </c:tx>
          <c:spPr>
            <a:solidFill>
              <a:schemeClr val="accent3"/>
            </a:solidFill>
            <a:ln>
              <a:noFill/>
            </a:ln>
            <a:effectLst/>
          </c:spPr>
          <c:invertIfNegative val="0"/>
          <c:dLbls>
            <c:dLbl>
              <c:idx val="0"/>
              <c:layout/>
              <c:tx>
                <c:rich>
                  <a:bodyPr/>
                  <a:lstStyle/>
                  <a:p>
                    <a:fld id="{4E1DDB49-A679-45F7-841C-FEE263D5BE30}" type="CELLRANGE">
                      <a:rPr lang="en-US"/>
                      <a:pPr/>
                      <a:t>[CELLRANGE]</a:t>
                    </a:fld>
                    <a:r>
                      <a:rPr lang="en-US" baseline="0"/>
                      <a:t>, </a:t>
                    </a:r>
                    <a:fld id="{4AC42609-C3F4-4F6B-AE9E-9BF8246863D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66CD-4936-91E3-D495D0B62C8F}"/>
                </c:ext>
              </c:extLst>
            </c:dLbl>
            <c:dLbl>
              <c:idx val="1"/>
              <c:layout/>
              <c:tx>
                <c:rich>
                  <a:bodyPr/>
                  <a:lstStyle/>
                  <a:p>
                    <a:fld id="{8D2581F8-9DF5-4C00-88C8-D32E48486DF8}" type="CELLRANGE">
                      <a:rPr lang="en-US"/>
                      <a:pPr/>
                      <a:t>[CELLRANGE]</a:t>
                    </a:fld>
                    <a:r>
                      <a:rPr lang="en-US" baseline="0"/>
                      <a:t>, </a:t>
                    </a:r>
                    <a:fld id="{0A67AB7A-108D-4802-94DC-F436CC6694F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Hospitality!$C$34:$D$34</c:f>
              <c:numCache>
                <c:formatCode>#,##0</c:formatCode>
                <c:ptCount val="2"/>
                <c:pt idx="0">
                  <c:v>2961</c:v>
                </c:pt>
                <c:pt idx="1">
                  <c:v>3171</c:v>
                </c:pt>
              </c:numCache>
            </c:numRef>
          </c:val>
          <c:extLst>
            <c:ext xmlns:c15="http://schemas.microsoft.com/office/drawing/2012/chart" uri="{02D57815-91ED-43cb-92C2-25804820EDAC}">
              <c15:datalabelsRange>
                <c15:f>Hospitality!$E$34:$F$34</c15:f>
                <c15:dlblRangeCache>
                  <c:ptCount val="2"/>
                  <c:pt idx="0">
                    <c:v>24%</c:v>
                  </c:pt>
                  <c:pt idx="1">
                    <c:v>24%</c:v>
                  </c:pt>
                </c15:dlblRangeCache>
              </c15:datalabelsRange>
            </c:ext>
            <c:ext xmlns:c16="http://schemas.microsoft.com/office/drawing/2014/chart" uri="{C3380CC4-5D6E-409C-BE32-E72D297353CC}">
              <c16:uniqueId val="{00000008-66CD-4936-91E3-D495D0B62C8F}"/>
            </c:ext>
          </c:extLst>
        </c:ser>
        <c:ser>
          <c:idx val="3"/>
          <c:order val="3"/>
          <c:tx>
            <c:strRef>
              <c:f>Hospitality!$B$35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8B667BDF-3B88-4207-87CB-0F60D860366E}" type="CELLRANGE">
                      <a:rPr lang="en-US"/>
                      <a:pPr/>
                      <a:t>[CELLRANGE]</a:t>
                    </a:fld>
                    <a:r>
                      <a:rPr lang="en-US" baseline="0"/>
                      <a:t>, </a:t>
                    </a:r>
                    <a:fld id="{CF3A7123-0B61-4504-BB0C-19F6DCDAE35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66CD-4936-91E3-D495D0B62C8F}"/>
                </c:ext>
              </c:extLst>
            </c:dLbl>
            <c:dLbl>
              <c:idx val="1"/>
              <c:layout/>
              <c:tx>
                <c:rich>
                  <a:bodyPr/>
                  <a:lstStyle/>
                  <a:p>
                    <a:fld id="{CD308A10-4BAD-445C-886B-E98FBABBA37A}" type="CELLRANGE">
                      <a:rPr lang="en-US"/>
                      <a:pPr/>
                      <a:t>[CELLRANGE]</a:t>
                    </a:fld>
                    <a:r>
                      <a:rPr lang="en-US" baseline="0"/>
                      <a:t>, </a:t>
                    </a:r>
                    <a:fld id="{96445ED9-C98F-47E6-8248-60334BDEB0E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Hospitality!$C$35:$D$35</c:f>
              <c:numCache>
                <c:formatCode>#,##0</c:formatCode>
                <c:ptCount val="2"/>
                <c:pt idx="0">
                  <c:v>2042</c:v>
                </c:pt>
                <c:pt idx="1">
                  <c:v>2294</c:v>
                </c:pt>
              </c:numCache>
            </c:numRef>
          </c:val>
          <c:extLst>
            <c:ext xmlns:c15="http://schemas.microsoft.com/office/drawing/2012/chart" uri="{02D57815-91ED-43cb-92C2-25804820EDAC}">
              <c15:datalabelsRange>
                <c15:f>Hospitality!$E$35:$F$35</c15:f>
                <c15:dlblRangeCache>
                  <c:ptCount val="2"/>
                  <c:pt idx="0">
                    <c:v>16%</c:v>
                  </c:pt>
                  <c:pt idx="1">
                    <c:v>17%</c:v>
                  </c:pt>
                </c15:dlblRangeCache>
              </c15:datalabelsRange>
            </c:ext>
            <c:ext xmlns:c16="http://schemas.microsoft.com/office/drawing/2014/chart" uri="{C3380CC4-5D6E-409C-BE32-E72D297353CC}">
              <c16:uniqueId val="{0000000B-66CD-4936-91E3-D495D0B62C8F}"/>
            </c:ext>
          </c:extLst>
        </c:ser>
        <c:ser>
          <c:idx val="4"/>
          <c:order val="4"/>
          <c:tx>
            <c:strRef>
              <c:f>Hospitality!$B$36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ED563024-5666-40DF-8CFD-6C5693FBEE82}" type="CELLRANGE">
                      <a:rPr lang="en-US"/>
                      <a:pPr/>
                      <a:t>[CELLRANGE]</a:t>
                    </a:fld>
                    <a:r>
                      <a:rPr lang="en-US" baseline="0"/>
                      <a:t>, </a:t>
                    </a:r>
                    <a:fld id="{87E4D97A-3672-4F55-9769-4DFAFDAA076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66CD-4936-91E3-D495D0B62C8F}"/>
                </c:ext>
              </c:extLst>
            </c:dLbl>
            <c:dLbl>
              <c:idx val="1"/>
              <c:layout/>
              <c:tx>
                <c:rich>
                  <a:bodyPr/>
                  <a:lstStyle/>
                  <a:p>
                    <a:fld id="{E6384D96-B447-4AEE-8B4A-020B66D16A87}" type="CELLRANGE">
                      <a:rPr lang="en-US"/>
                      <a:pPr/>
                      <a:t>[CELLRANGE]</a:t>
                    </a:fld>
                    <a:r>
                      <a:rPr lang="en-US" baseline="0"/>
                      <a:t>, </a:t>
                    </a:r>
                    <a:fld id="{CE703BFE-7796-43C4-970A-4B2E7D3E32F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Hospitality!$C$36:$D$36</c:f>
              <c:numCache>
                <c:formatCode>#,##0</c:formatCode>
                <c:ptCount val="2"/>
                <c:pt idx="0">
                  <c:v>3001</c:v>
                </c:pt>
                <c:pt idx="1">
                  <c:v>2902</c:v>
                </c:pt>
              </c:numCache>
            </c:numRef>
          </c:val>
          <c:extLst>
            <c:ext xmlns:c15="http://schemas.microsoft.com/office/drawing/2012/chart" uri="{02D57815-91ED-43cb-92C2-25804820EDAC}">
              <c15:datalabelsRange>
                <c15:f>Hospitality!$E$36:$F$36</c15:f>
                <c15:dlblRangeCache>
                  <c:ptCount val="2"/>
                  <c:pt idx="0">
                    <c:v>24%</c:v>
                  </c:pt>
                  <c:pt idx="1">
                    <c:v>22%</c:v>
                  </c:pt>
                </c15:dlblRangeCache>
              </c15:datalabelsRange>
            </c:ext>
            <c:ext xmlns:c16="http://schemas.microsoft.com/office/drawing/2014/chart" uri="{C3380CC4-5D6E-409C-BE32-E72D297353CC}">
              <c16:uniqueId val="{0000000E-66CD-4936-91E3-D495D0B62C8F}"/>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Hospitality!$K$17</c:f>
              <c:strCache>
                <c:ptCount val="1"/>
                <c:pt idx="0">
                  <c:v>Increase</c:v>
                </c:pt>
              </c:strCache>
            </c:strRef>
          </c:tx>
          <c:spPr>
            <a:ln w="25400" cap="rnd">
              <a:noFill/>
              <a:round/>
            </a:ln>
            <a:effectLst/>
          </c:spPr>
          <c:marker>
            <c:symbol val="none"/>
          </c:marker>
          <c:dLbls>
            <c:dLbl>
              <c:idx val="0"/>
              <c:layout/>
              <c:tx>
                <c:rich>
                  <a:bodyPr/>
                  <a:lstStyle/>
                  <a:p>
                    <a:fld id="{6BA76239-50FD-4006-8578-94788C2AA89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66CD-4936-91E3-D495D0B62C8F}"/>
                </c:ext>
              </c:extLst>
            </c:dLbl>
            <c:dLbl>
              <c:idx val="1"/>
              <c:layout/>
              <c:tx>
                <c:rich>
                  <a:bodyPr/>
                  <a:lstStyle/>
                  <a:p>
                    <a:fld id="{F6A81C88-852B-497D-BBF1-CB8CA5CAD69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66CD-4936-91E3-D495D0B62C8F}"/>
                </c:ext>
              </c:extLst>
            </c:dLbl>
            <c:dLbl>
              <c:idx val="2"/>
              <c:layout/>
              <c:tx>
                <c:rich>
                  <a:bodyPr/>
                  <a:lstStyle/>
                  <a:p>
                    <a:fld id="{5FC013FA-EE75-4674-9BE3-04DB90B7B78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66CD-4936-91E3-D495D0B62C8F}"/>
                </c:ext>
              </c:extLst>
            </c:dLbl>
            <c:dLbl>
              <c:idx val="3"/>
              <c:layout/>
              <c:tx>
                <c:rich>
                  <a:bodyPr/>
                  <a:lstStyle/>
                  <a:p>
                    <a:fld id="{22E3122E-40CD-429C-B947-6EBC9184DA0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66CD-4936-91E3-D495D0B62C8F}"/>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Hospitality!$K$18:$K$22</c:f>
              <c:numCache>
                <c:formatCode>0%</c:formatCode>
                <c:ptCount val="5"/>
                <c:pt idx="0">
                  <c:v>7.0000000000000007E-2</c:v>
                </c:pt>
                <c:pt idx="1">
                  <c:v>0.30649867374005302</c:v>
                </c:pt>
                <c:pt idx="2">
                  <c:v>0.5461348995831754</c:v>
                </c:pt>
                <c:pt idx="3">
                  <c:v>0.73660477453580897</c:v>
                </c:pt>
                <c:pt idx="4">
                  <c:v>#N/A</c:v>
                </c:pt>
              </c:numCache>
            </c:numRef>
          </c:yVal>
          <c:smooth val="0"/>
          <c:extLst>
            <c:ext xmlns:c15="http://schemas.microsoft.com/office/drawing/2012/chart" uri="{02D57815-91ED-43cb-92C2-25804820EDAC}">
              <c15:datalabelsRange>
                <c15:f>Hospitality!$H$32:$H$36</c15:f>
                <c15:dlblRangeCache>
                  <c:ptCount val="5"/>
                  <c:pt idx="0">
                    <c:v>+10.9%</c:v>
                  </c:pt>
                  <c:pt idx="1">
                    <c:v>+5.8%</c:v>
                  </c:pt>
                  <c:pt idx="2">
                    <c:v>+7.1%</c:v>
                  </c:pt>
                  <c:pt idx="3">
                    <c:v>+12.3%</c:v>
                  </c:pt>
                  <c:pt idx="4">
                    <c:v> -3.3%</c:v>
                  </c:pt>
                </c15:dlblRangeCache>
              </c15:datalabelsRange>
            </c:ext>
            <c:ext xmlns:c16="http://schemas.microsoft.com/office/drawing/2014/chart" uri="{C3380CC4-5D6E-409C-BE32-E72D297353CC}">
              <c16:uniqueId val="{00000014-66CD-4936-91E3-D495D0B62C8F}"/>
            </c:ext>
          </c:extLst>
        </c:ser>
        <c:ser>
          <c:idx val="6"/>
          <c:order val="6"/>
          <c:tx>
            <c:strRef>
              <c:f>Hospitality!$L$17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6CD-4936-91E3-D495D0B62C8F}"/>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6CD-4936-91E3-D495D0B62C8F}"/>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6CD-4936-91E3-D495D0B62C8F}"/>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6CD-4936-91E3-D495D0B62C8F}"/>
                </c:ext>
              </c:extLst>
            </c:dLbl>
            <c:dLbl>
              <c:idx val="4"/>
              <c:layout/>
              <c:tx>
                <c:rich>
                  <a:bodyPr/>
                  <a:lstStyle/>
                  <a:p>
                    <a:fld id="{06AE3A83-52AF-42BF-9FD0-1E955440AC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66CD-4936-91E3-D495D0B62C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Hospitality!$L$18:$L$22</c:f>
              <c:numCache>
                <c:formatCode>0%</c:formatCode>
                <c:ptCount val="5"/>
                <c:pt idx="0">
                  <c:v>#N/A</c:v>
                </c:pt>
                <c:pt idx="1">
                  <c:v>#N/A</c:v>
                </c:pt>
                <c:pt idx="2">
                  <c:v>#N/A</c:v>
                </c:pt>
                <c:pt idx="3">
                  <c:v>#N/A</c:v>
                </c:pt>
                <c:pt idx="4">
                  <c:v>0.95</c:v>
                </c:pt>
              </c:numCache>
            </c:numRef>
          </c:yVal>
          <c:smooth val="0"/>
          <c:extLst>
            <c:ext xmlns:c15="http://schemas.microsoft.com/office/drawing/2012/chart" uri="{02D57815-91ED-43cb-92C2-25804820EDAC}">
              <c15:datalabelsRange>
                <c15:f>Hospitality!$H$32:$H$36</c15:f>
                <c15:dlblRangeCache>
                  <c:ptCount val="5"/>
                  <c:pt idx="0">
                    <c:v>+10.9%</c:v>
                  </c:pt>
                  <c:pt idx="1">
                    <c:v>+5.8%</c:v>
                  </c:pt>
                  <c:pt idx="2">
                    <c:v>+7.1%</c:v>
                  </c:pt>
                  <c:pt idx="3">
                    <c:v>+12.3%</c:v>
                  </c:pt>
                  <c:pt idx="4">
                    <c:v> -3.3%</c:v>
                  </c:pt>
                </c15:dlblRangeCache>
              </c15:datalabelsRange>
            </c:ext>
            <c:ext xmlns:c16="http://schemas.microsoft.com/office/drawing/2014/chart" uri="{C3380CC4-5D6E-409C-BE32-E72D297353CC}">
              <c16:uniqueId val="{0000001A-66CD-4936-91E3-D495D0B62C8F}"/>
            </c:ext>
          </c:extLst>
        </c:ser>
        <c:ser>
          <c:idx val="7"/>
          <c:order val="7"/>
          <c:tx>
            <c:strRef>
              <c:f>Hospitality!$K$13</c:f>
              <c:strCache>
                <c:ptCount val="1"/>
                <c:pt idx="0">
                  <c:v>Share</c:v>
                </c:pt>
              </c:strCache>
            </c:strRef>
          </c:tx>
          <c:spPr>
            <a:ln w="25400" cap="rnd">
              <a:noFill/>
              <a:round/>
            </a:ln>
            <a:effectLst/>
          </c:spPr>
          <c:marker>
            <c:symbol val="none"/>
          </c:marker>
          <c:dLbls>
            <c:dLbl>
              <c:idx val="0"/>
              <c:layout/>
              <c:tx>
                <c:rich>
                  <a:bodyPr/>
                  <a:lstStyle/>
                  <a:p>
                    <a:fld id="{220A4C63-455D-4FE9-AFB1-1282B512452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66CD-4936-91E3-D495D0B62C8F}"/>
                </c:ext>
              </c:extLst>
            </c:dLbl>
            <c:dLbl>
              <c:idx val="1"/>
              <c:layout/>
              <c:tx>
                <c:rich>
                  <a:bodyPr/>
                  <a:lstStyle/>
                  <a:p>
                    <a:fld id="{5CDDC1B5-10EE-40C1-960A-E475410B391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66CD-4936-91E3-D495D0B62C8F}"/>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xVal>
            <c:numRef>
              <c:f>Hospitality!$J$14:$J$15</c:f>
              <c:numCache>
                <c:formatCode>General</c:formatCode>
                <c:ptCount val="2"/>
                <c:pt idx="0">
                  <c:v>1</c:v>
                </c:pt>
                <c:pt idx="1">
                  <c:v>2</c:v>
                </c:pt>
              </c:numCache>
            </c:numRef>
          </c:xVal>
          <c:yVal>
            <c:numRef>
              <c:f>Hospitality!$K$14:$K$15</c:f>
              <c:numCache>
                <c:formatCode>0%</c:formatCode>
                <c:ptCount val="2"/>
                <c:pt idx="0">
                  <c:v>1</c:v>
                </c:pt>
                <c:pt idx="1">
                  <c:v>1</c:v>
                </c:pt>
              </c:numCache>
            </c:numRef>
          </c:yVal>
          <c:smooth val="0"/>
          <c:extLst>
            <c:ext xmlns:c15="http://schemas.microsoft.com/office/drawing/2012/chart" uri="{02D57815-91ED-43cb-92C2-25804820EDAC}">
              <c15:datalabelsRange>
                <c15:f>Hospitality!$L$14:$L$15</c15:f>
                <c15:dlblRangeCache>
                  <c:ptCount val="2"/>
                  <c:pt idx="0">
                    <c:v> 12,494 </c:v>
                  </c:pt>
                  <c:pt idx="1">
                    <c:v> 13,195 </c:v>
                  </c:pt>
                </c15:dlblRangeCache>
              </c15:datalabelsRange>
            </c:ext>
            <c:ext xmlns:c16="http://schemas.microsoft.com/office/drawing/2014/chart" uri="{C3380CC4-5D6E-409C-BE32-E72D297353CC}">
              <c16:uniqueId val="{0000001D-66CD-4936-91E3-D495D0B62C8F}"/>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Residential building construction</c:v>
                </c:pt>
                <c:pt idx="2">
                  <c:v>Building equipment contractors</c:v>
                </c:pt>
                <c:pt idx="3">
                  <c:v>Building finishing contractors</c:v>
                </c:pt>
                <c:pt idx="4">
                  <c:v>Other specialty trade contractors</c:v>
                </c:pt>
                <c:pt idx="5">
                  <c:v>Building foundation and exterior contractors</c:v>
                </c:pt>
              </c:strCache>
            </c:strRef>
          </c:cat>
          <c:val>
            <c:numRef>
              <c:f>Construction!$R$18:$R$23</c:f>
              <c:numCache>
                <c:formatCode>#,##0</c:formatCode>
                <c:ptCount val="6"/>
                <c:pt idx="0">
                  <c:v>1739</c:v>
                </c:pt>
                <c:pt idx="1">
                  <c:v>603</c:v>
                </c:pt>
                <c:pt idx="2">
                  <c:v>407</c:v>
                </c:pt>
                <c:pt idx="3">
                  <c:v>351</c:v>
                </c:pt>
                <c:pt idx="4">
                  <c:v>166</c:v>
                </c:pt>
                <c:pt idx="5">
                  <c:v>134</c:v>
                </c:pt>
              </c:numCache>
            </c:numRef>
          </c:val>
          <c:extLst>
            <c:ext xmlns:c16="http://schemas.microsoft.com/office/drawing/2014/chart" uri="{C3380CC4-5D6E-409C-BE32-E72D297353CC}">
              <c16:uniqueId val="{00000000-422A-4503-B495-4E0247758199}"/>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Residential building construction</c:v>
                </c:pt>
                <c:pt idx="2">
                  <c:v>Building equipment contractors</c:v>
                </c:pt>
                <c:pt idx="3">
                  <c:v>Building finishing contractors</c:v>
                </c:pt>
                <c:pt idx="4">
                  <c:v>Other specialty trade contractors</c:v>
                </c:pt>
                <c:pt idx="5">
                  <c:v>Building foundation and exterior contractors</c:v>
                </c:pt>
              </c:strCache>
            </c:strRef>
          </c:cat>
          <c:val>
            <c:numRef>
              <c:f>Construction!$S$18:$S$23</c:f>
              <c:numCache>
                <c:formatCode>#,##0</c:formatCode>
                <c:ptCount val="6"/>
                <c:pt idx="0">
                  <c:v>1872</c:v>
                </c:pt>
                <c:pt idx="1">
                  <c:v>643</c:v>
                </c:pt>
                <c:pt idx="2">
                  <c:v>426</c:v>
                </c:pt>
                <c:pt idx="3">
                  <c:v>387</c:v>
                </c:pt>
                <c:pt idx="4">
                  <c:v>175</c:v>
                </c:pt>
                <c:pt idx="5">
                  <c:v>148</c:v>
                </c:pt>
              </c:numCache>
            </c:numRef>
          </c:val>
          <c:extLst>
            <c:ext xmlns:c16="http://schemas.microsoft.com/office/drawing/2014/chart" uri="{C3380CC4-5D6E-409C-BE32-E72D297353CC}">
              <c16:uniqueId val="{00000001-422A-4503-B495-4E0247758199}"/>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layout/>
              <c:tx>
                <c:rich>
                  <a:bodyPr/>
                  <a:lstStyle/>
                  <a:p>
                    <a:fld id="{D4BBFA95-23BF-4DEF-9C5B-6B24CF33F4F6}" type="CELLRANGE">
                      <a:rPr lang="en-US"/>
                      <a:pPr/>
                      <a:t>[CELLRANGE]</a:t>
                    </a:fld>
                    <a:r>
                      <a:rPr lang="en-US" baseline="0"/>
                      <a:t>, </a:t>
                    </a:r>
                    <a:fld id="{6BD10E18-52A4-447E-A16D-3286173EFF5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BBE2-41A4-95BF-F16F69E4DC12}"/>
                </c:ext>
              </c:extLst>
            </c:dLbl>
            <c:dLbl>
              <c:idx val="1"/>
              <c:layout/>
              <c:tx>
                <c:rich>
                  <a:bodyPr/>
                  <a:lstStyle/>
                  <a:p>
                    <a:fld id="{F136333A-8634-4D67-82ED-D02DCF0AB9DC}" type="CELLRANGE">
                      <a:rPr lang="en-US"/>
                      <a:pPr/>
                      <a:t>[CELLRANGE]</a:t>
                    </a:fld>
                    <a:r>
                      <a:rPr lang="en-US" baseline="0"/>
                      <a:t>, </a:t>
                    </a:r>
                    <a:fld id="{1FE203CE-C995-41DF-B6B9-5A145B69D9C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863</c:v>
                </c:pt>
                <c:pt idx="1">
                  <c:v>1039</c:v>
                </c:pt>
              </c:numCache>
            </c:numRef>
          </c:val>
          <c:extLst>
            <c:ext xmlns:c15="http://schemas.microsoft.com/office/drawing/2012/chart" uri="{02D57815-91ED-43cb-92C2-25804820EDAC}">
              <c15:datalabelsRange>
                <c15:f>Construction!$E$32:$F$32</c15:f>
                <c15:dlblRangeCache>
                  <c:ptCount val="2"/>
                  <c:pt idx="0">
                    <c:v>12%</c:v>
                  </c:pt>
                  <c:pt idx="1">
                    <c:v>12%</c:v>
                  </c:pt>
                </c15:dlblRangeCache>
              </c15:datalabelsRange>
            </c:ext>
            <c:ext xmlns:c16="http://schemas.microsoft.com/office/drawing/2014/chart" uri="{C3380CC4-5D6E-409C-BE32-E72D297353CC}">
              <c16:uniqueId val="{00000002-BBE2-41A4-95BF-F16F69E4DC12}"/>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layout/>
              <c:tx>
                <c:rich>
                  <a:bodyPr/>
                  <a:lstStyle/>
                  <a:p>
                    <a:fld id="{3F853E5A-C1B1-404A-AD39-1B7CBFBA3173}" type="CELLRANGE">
                      <a:rPr lang="en-US"/>
                      <a:pPr/>
                      <a:t>[CELLRANGE]</a:t>
                    </a:fld>
                    <a:r>
                      <a:rPr lang="en-US" baseline="0"/>
                      <a:t>, </a:t>
                    </a:r>
                    <a:fld id="{CCEED033-8FFB-41AB-88B9-C57FEFE2725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BE2-41A4-95BF-F16F69E4DC12}"/>
                </c:ext>
              </c:extLst>
            </c:dLbl>
            <c:dLbl>
              <c:idx val="1"/>
              <c:layout/>
              <c:tx>
                <c:rich>
                  <a:bodyPr/>
                  <a:lstStyle/>
                  <a:p>
                    <a:fld id="{DE945AD0-9946-407C-8E50-B1A7E446861D}" type="CELLRANGE">
                      <a:rPr lang="en-US"/>
                      <a:pPr/>
                      <a:t>[CELLRANGE]</a:t>
                    </a:fld>
                    <a:r>
                      <a:rPr lang="en-US" baseline="0"/>
                      <a:t>, </a:t>
                    </a:r>
                    <a:fld id="{0638B9D3-5048-4ADE-8D1D-6BD279F7771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2250</c:v>
                </c:pt>
                <c:pt idx="1">
                  <c:v>2525</c:v>
                </c:pt>
              </c:numCache>
            </c:numRef>
          </c:val>
          <c:extLst>
            <c:ext xmlns:c15="http://schemas.microsoft.com/office/drawing/2012/chart" uri="{02D57815-91ED-43cb-92C2-25804820EDAC}">
              <c15:datalabelsRange>
                <c15:f>Construction!$E$33:$F$33</c15:f>
                <c15:dlblRangeCache>
                  <c:ptCount val="2"/>
                  <c:pt idx="0">
                    <c:v>31%</c:v>
                  </c:pt>
                  <c:pt idx="1">
                    <c:v>29%</c:v>
                  </c:pt>
                </c15:dlblRangeCache>
              </c15:datalabelsRange>
            </c:ext>
            <c:ext xmlns:c16="http://schemas.microsoft.com/office/drawing/2014/chart" uri="{C3380CC4-5D6E-409C-BE32-E72D297353CC}">
              <c16:uniqueId val="{00000005-BBE2-41A4-95BF-F16F69E4DC12}"/>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layout/>
              <c:tx>
                <c:rich>
                  <a:bodyPr/>
                  <a:lstStyle/>
                  <a:p>
                    <a:fld id="{D63E9377-741B-4D73-9DDF-9DBEFCE68D7F}" type="CELLRANGE">
                      <a:rPr lang="en-US"/>
                      <a:pPr/>
                      <a:t>[CELLRANGE]</a:t>
                    </a:fld>
                    <a:r>
                      <a:rPr lang="en-US" baseline="0"/>
                      <a:t>, </a:t>
                    </a:r>
                    <a:fld id="{952A9736-F0FF-458C-9556-1F7A4606CAA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BBE2-41A4-95BF-F16F69E4DC12}"/>
                </c:ext>
              </c:extLst>
            </c:dLbl>
            <c:dLbl>
              <c:idx val="1"/>
              <c:layout/>
              <c:tx>
                <c:rich>
                  <a:bodyPr/>
                  <a:lstStyle/>
                  <a:p>
                    <a:fld id="{8B96D6FE-5054-4B02-9751-7491F60D5EC7}" type="CELLRANGE">
                      <a:rPr lang="en-US"/>
                      <a:pPr/>
                      <a:t>[CELLRANGE]</a:t>
                    </a:fld>
                    <a:r>
                      <a:rPr lang="en-US" baseline="0"/>
                      <a:t>, </a:t>
                    </a:r>
                    <a:fld id="{0DB7FC4F-87C0-41DE-9028-4930F8EC7B4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2128</c:v>
                </c:pt>
                <c:pt idx="1">
                  <c:v>2474</c:v>
                </c:pt>
              </c:numCache>
            </c:numRef>
          </c:val>
          <c:extLst>
            <c:ext xmlns:c15="http://schemas.microsoft.com/office/drawing/2012/chart" uri="{02D57815-91ED-43cb-92C2-25804820EDAC}">
              <c15:datalabelsRange>
                <c15:f>Construction!$E$34:$F$34</c15:f>
                <c15:dlblRangeCache>
                  <c:ptCount val="2"/>
                  <c:pt idx="0">
                    <c:v>29%</c:v>
                  </c:pt>
                  <c:pt idx="1">
                    <c:v>29%</c:v>
                  </c:pt>
                </c15:dlblRangeCache>
              </c15:datalabelsRange>
            </c:ext>
            <c:ext xmlns:c16="http://schemas.microsoft.com/office/drawing/2014/chart" uri="{C3380CC4-5D6E-409C-BE32-E72D297353CC}">
              <c16:uniqueId val="{00000008-BBE2-41A4-95BF-F16F69E4DC12}"/>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layout/>
              <c:tx>
                <c:rich>
                  <a:bodyPr/>
                  <a:lstStyle/>
                  <a:p>
                    <a:fld id="{1DF81219-A82A-4BBF-A14A-26FF35029C6A}" type="CELLRANGE">
                      <a:rPr lang="en-US"/>
                      <a:pPr/>
                      <a:t>[CELLRANGE]</a:t>
                    </a:fld>
                    <a:r>
                      <a:rPr lang="en-US" baseline="0"/>
                      <a:t>, </a:t>
                    </a:r>
                    <a:fld id="{F3D1E64A-86F5-49F3-AD14-0A6690AFA63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BBE2-41A4-95BF-F16F69E4DC12}"/>
                </c:ext>
              </c:extLst>
            </c:dLbl>
            <c:dLbl>
              <c:idx val="1"/>
              <c:layout/>
              <c:tx>
                <c:rich>
                  <a:bodyPr/>
                  <a:lstStyle/>
                  <a:p>
                    <a:fld id="{796E29C0-09F4-4D77-88DD-4D64EFC6AE9B}" type="CELLRANGE">
                      <a:rPr lang="en-US"/>
                      <a:pPr/>
                      <a:t>[CELLRANGE]</a:t>
                    </a:fld>
                    <a:r>
                      <a:rPr lang="en-US" baseline="0"/>
                      <a:t>, </a:t>
                    </a:r>
                    <a:fld id="{60EEE351-A620-43C1-954D-4CA64552090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1538</c:v>
                </c:pt>
                <c:pt idx="1">
                  <c:v>1831</c:v>
                </c:pt>
              </c:numCache>
            </c:numRef>
          </c:val>
          <c:extLst>
            <c:ext xmlns:c15="http://schemas.microsoft.com/office/drawing/2012/chart" uri="{02D57815-91ED-43cb-92C2-25804820EDAC}">
              <c15:datalabelsRange>
                <c15:f>Construction!$E$35:$F$35</c15:f>
                <c15:dlblRangeCache>
                  <c:ptCount val="2"/>
                  <c:pt idx="0">
                    <c:v>21%</c:v>
                  </c:pt>
                  <c:pt idx="1">
                    <c:v>21%</c:v>
                  </c:pt>
                </c15:dlblRangeCache>
              </c15:datalabelsRange>
            </c:ext>
            <c:ext xmlns:c16="http://schemas.microsoft.com/office/drawing/2014/chart" uri="{C3380CC4-5D6E-409C-BE32-E72D297353CC}">
              <c16:uniqueId val="{0000000B-BBE2-41A4-95BF-F16F69E4DC12}"/>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layout/>
              <c:tx>
                <c:rich>
                  <a:bodyPr/>
                  <a:lstStyle/>
                  <a:p>
                    <a:fld id="{51B5019C-2AFE-4D4C-8E43-1E81A1D05D48}" type="CELLRANGE">
                      <a:rPr lang="en-US"/>
                      <a:pPr/>
                      <a:t>[CELLRANGE]</a:t>
                    </a:fld>
                    <a:r>
                      <a:rPr lang="en-US" baseline="0"/>
                      <a:t>, </a:t>
                    </a:r>
                    <a:fld id="{B1B87AA0-B5E2-458C-85C6-1FBAC8C58C2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BBE2-41A4-95BF-F16F69E4DC12}"/>
                </c:ext>
              </c:extLst>
            </c:dLbl>
            <c:dLbl>
              <c:idx val="1"/>
              <c:layout/>
              <c:tx>
                <c:rich>
                  <a:bodyPr/>
                  <a:lstStyle/>
                  <a:p>
                    <a:fld id="{30F38360-3BD2-447E-AB7F-8291165037C9}" type="CELLRANGE">
                      <a:rPr lang="en-US"/>
                      <a:pPr/>
                      <a:t>[CELLRANGE]</a:t>
                    </a:fld>
                    <a:r>
                      <a:rPr lang="en-US" baseline="0"/>
                      <a:t>, </a:t>
                    </a:r>
                    <a:fld id="{917E072B-C413-4F6C-9A2D-42A6F9C77F8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563</c:v>
                </c:pt>
                <c:pt idx="1">
                  <c:v>704</c:v>
                </c:pt>
              </c:numCache>
            </c:numRef>
          </c:val>
          <c:extLst>
            <c:ext xmlns:c15="http://schemas.microsoft.com/office/drawing/2012/chart" uri="{02D57815-91ED-43cb-92C2-25804820EDAC}">
              <c15:datalabelsRange>
                <c15:f>Construction!$E$36:$F$36</c15:f>
                <c15:dlblRangeCache>
                  <c:ptCount val="2"/>
                  <c:pt idx="0">
                    <c:v>8%</c:v>
                  </c:pt>
                  <c:pt idx="1">
                    <c:v>8%</c:v>
                  </c:pt>
                </c15:dlblRangeCache>
              </c15:datalabelsRange>
            </c:ext>
            <c:ext xmlns:c16="http://schemas.microsoft.com/office/drawing/2014/chart" uri="{C3380CC4-5D6E-409C-BE32-E72D297353CC}">
              <c16:uniqueId val="{0000000E-BBE2-41A4-95BF-F16F69E4DC12}"/>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layout/>
              <c:tx>
                <c:rich>
                  <a:bodyPr/>
                  <a:lstStyle/>
                  <a:p>
                    <a:fld id="{6D70998C-7917-4FD0-AD5C-612206B7B0D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BBE2-41A4-95BF-F16F69E4DC12}"/>
                </c:ext>
              </c:extLst>
            </c:dLbl>
            <c:dLbl>
              <c:idx val="1"/>
              <c:layout/>
              <c:tx>
                <c:rich>
                  <a:bodyPr/>
                  <a:lstStyle/>
                  <a:p>
                    <a:fld id="{59D03C04-5776-4934-944E-A7E313A8388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BBE2-41A4-95BF-F16F69E4DC12}"/>
                </c:ext>
              </c:extLst>
            </c:dLbl>
            <c:dLbl>
              <c:idx val="2"/>
              <c:layout/>
              <c:tx>
                <c:rich>
                  <a:bodyPr/>
                  <a:lstStyle/>
                  <a:p>
                    <a:fld id="{1F84E503-183E-4478-B38A-90290650E8D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BBE2-41A4-95BF-F16F69E4DC12}"/>
                </c:ext>
              </c:extLst>
            </c:dLbl>
            <c:dLbl>
              <c:idx val="3"/>
              <c:layout/>
              <c:tx>
                <c:rich>
                  <a:bodyPr/>
                  <a:lstStyle/>
                  <a:p>
                    <a:fld id="{0B9EFFFE-78E1-4577-950B-96AA38928E8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BBE2-41A4-95BF-F16F69E4DC12}"/>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0.11119444768459116</c:v>
                </c:pt>
                <c:pt idx="1">
                  <c:v>0.40572378397293829</c:v>
                </c:pt>
                <c:pt idx="2">
                  <c:v>0.69430421089466932</c:v>
                </c:pt>
                <c:pt idx="3">
                  <c:v>0.90788172168435788</c:v>
                </c:pt>
                <c:pt idx="4">
                  <c:v>#N/A</c:v>
                </c:pt>
              </c:numCache>
            </c:numRef>
          </c:yVal>
          <c:smooth val="0"/>
          <c:extLst>
            <c:ext xmlns:c15="http://schemas.microsoft.com/office/drawing/2012/chart" uri="{02D57815-91ED-43cb-92C2-25804820EDAC}">
              <c15:datalabelsRange>
                <c15:f>Construction!$H$32:$H$36</c15:f>
                <c15:dlblRangeCache>
                  <c:ptCount val="5"/>
                  <c:pt idx="0">
                    <c:v>+20.4%</c:v>
                  </c:pt>
                  <c:pt idx="1">
                    <c:v>+12.2%</c:v>
                  </c:pt>
                  <c:pt idx="2">
                    <c:v>+16.3%</c:v>
                  </c:pt>
                  <c:pt idx="3">
                    <c:v>+19.1%</c:v>
                  </c:pt>
                  <c:pt idx="4">
                    <c:v>+25.0%</c:v>
                  </c:pt>
                </c15:dlblRangeCache>
              </c15:datalabelsRange>
            </c:ext>
            <c:ext xmlns:c16="http://schemas.microsoft.com/office/drawing/2014/chart" uri="{C3380CC4-5D6E-409C-BE32-E72D297353CC}">
              <c16:uniqueId val="{00000014-BBE2-41A4-95BF-F16F69E4DC12}"/>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BE2-41A4-95BF-F16F69E4DC12}"/>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BE2-41A4-95BF-F16F69E4DC12}"/>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BE2-41A4-95BF-F16F69E4DC12}"/>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BE2-41A4-95BF-F16F69E4DC12}"/>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BE2-41A4-95BF-F16F69E4DC1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BBE2-41A4-95BF-F16F69E4DC12}"/>
            </c:ext>
          </c:extLst>
        </c:ser>
        <c:ser>
          <c:idx val="7"/>
          <c:order val="7"/>
          <c:tx>
            <c:strRef>
              <c:f>Construction!$K$13</c:f>
              <c:strCache>
                <c:ptCount val="1"/>
                <c:pt idx="0">
                  <c:v>Share</c:v>
                </c:pt>
              </c:strCache>
            </c:strRef>
          </c:tx>
          <c:spPr>
            <a:ln w="25400" cap="rnd">
              <a:noFill/>
              <a:round/>
            </a:ln>
            <a:effectLst/>
          </c:spPr>
          <c:marker>
            <c:symbol val="none"/>
          </c:marker>
          <c:dLbls>
            <c:dLbl>
              <c:idx val="0"/>
              <c:layout/>
              <c:tx>
                <c:rich>
                  <a:bodyPr/>
                  <a:lstStyle/>
                  <a:p>
                    <a:fld id="{9FFD6899-ACA9-45A2-8E56-B7074BAEFF7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BBE2-41A4-95BF-F16F69E4DC12}"/>
                </c:ext>
              </c:extLst>
            </c:dLbl>
            <c:dLbl>
              <c:idx val="1"/>
              <c:layout/>
              <c:tx>
                <c:rich>
                  <a:bodyPr/>
                  <a:lstStyle/>
                  <a:p>
                    <a:fld id="{4DFEE363-68D1-46CC-9C69-3EF8E274759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BBE2-41A4-95BF-F16F69E4DC12}"/>
                </c:ext>
              </c:extLst>
            </c:dLbl>
            <c:spPr>
              <a:noFill/>
              <a:ln>
                <a:noFill/>
              </a:ln>
              <a:effectLst/>
            </c:spPr>
            <c:txPr>
              <a:bodyPr rot="0" spcFirstLastPara="1" vertOverflow="ellipsis" horzOverflow="clip"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7,342 </c:v>
                  </c:pt>
                  <c:pt idx="1">
                    <c:v> 8,573 </c:v>
                  </c:pt>
                </c15:dlblRangeCache>
              </c15:datalabelsRange>
            </c:ext>
            <c:ext xmlns:c16="http://schemas.microsoft.com/office/drawing/2014/chart" uri="{C3380CC4-5D6E-409C-BE32-E72D297353CC}">
              <c16:uniqueId val="{0000001D-BBE2-41A4-95BF-F16F69E4DC12}"/>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368034158773628"/>
          <c:y val="0.36492595437765402"/>
          <c:w val="0.30631965841226366"/>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[Cape - Supply and Demand Charts.xlsx]Region Occupations, 3+ stars!PivotTable5</c:name>
    <c:fmtId val="3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pivotFmt>
      <c:pivotFmt>
        <c:idx val="16"/>
        <c:spPr>
          <a:solidFill>
            <a:schemeClr val="accent1"/>
          </a:solidFill>
          <a:ln>
            <a:noFill/>
          </a:ln>
          <a:effectLst/>
        </c:spPr>
        <c:marker>
          <c:symbol val="none"/>
        </c:marker>
      </c:pivotFmt>
      <c:pivotFmt>
        <c:idx val="17"/>
        <c:spPr>
          <a:solidFill>
            <a:schemeClr val="accent1"/>
          </a:solidFill>
          <a:ln>
            <a:noFill/>
          </a:ln>
          <a:effectLst/>
        </c:spP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D0EA-4CBA-974D-20B173112EA2}"/>
              </c:ext>
            </c:extLst>
          </c:dPt>
          <c:cat>
            <c:strRef>
              <c:f>'Region Occupations, 3+ stars'!$A$7:$A$22</c:f>
              <c:strCache>
                <c:ptCount val="15"/>
                <c:pt idx="0">
                  <c:v>Dental Hygienists</c:v>
                </c:pt>
                <c:pt idx="1">
                  <c:v>Medical Assistants</c:v>
                </c:pt>
                <c:pt idx="2">
                  <c:v>Skincare Specialists</c:v>
                </c:pt>
                <c:pt idx="3">
                  <c:v>Aircraft Mechanics and Service Technicians</c:v>
                </c:pt>
                <c:pt idx="4">
                  <c:v>Paralegals and Legal Assistants</c:v>
                </c:pt>
                <c:pt idx="5">
                  <c:v>Licensed Practical and Licensed Vocational Nurses</c:v>
                </c:pt>
                <c:pt idx="6">
                  <c:v>Electrical and Electronics Engineering Technicians</c:v>
                </c:pt>
                <c:pt idx="7">
                  <c:v>Medical Records and Health Information Technicians</c:v>
                </c:pt>
                <c:pt idx="8">
                  <c:v>Automotive Service Technicians and Mechanics</c:v>
                </c:pt>
                <c:pt idx="9">
                  <c:v>Firefighters</c:v>
                </c:pt>
                <c:pt idx="10">
                  <c:v>Hairdressers, Hairstylists, and Cosmetologists</c:v>
                </c:pt>
                <c:pt idx="11">
                  <c:v>Emergency Medical Technicians and Paramedics</c:v>
                </c:pt>
                <c:pt idx="12">
                  <c:v>Bookkeeping, Accounting, and Auditing Clerks</c:v>
                </c:pt>
                <c:pt idx="13">
                  <c:v>Dental Assistants</c:v>
                </c:pt>
                <c:pt idx="14">
                  <c:v>Heating, Air Conditioning, and Refrigeration Mechanics and Installers</c:v>
                </c:pt>
              </c:strCache>
            </c:strRef>
          </c:cat>
          <c:val>
            <c:numRef>
              <c:f>'Region Occupations, 3+ stars'!$B$7:$B$22</c:f>
              <c:numCache>
                <c:formatCode>#,##0.00</c:formatCode>
                <c:ptCount val="15"/>
                <c:pt idx="0">
                  <c:v>0.88500000000000012</c:v>
                </c:pt>
                <c:pt idx="1">
                  <c:v>0.82040816326530608</c:v>
                </c:pt>
                <c:pt idx="2">
                  <c:v>0.77142857142857146</c:v>
                </c:pt>
                <c:pt idx="3">
                  <c:v>0.375</c:v>
                </c:pt>
                <c:pt idx="4">
                  <c:v>0.31578947368421051</c:v>
                </c:pt>
                <c:pt idx="5">
                  <c:v>0.28147058823529414</c:v>
                </c:pt>
                <c:pt idx="6">
                  <c:v>0.24146341463414633</c:v>
                </c:pt>
                <c:pt idx="7">
                  <c:v>0.23644067796610169</c:v>
                </c:pt>
                <c:pt idx="8">
                  <c:v>0.2001015228426396</c:v>
                </c:pt>
                <c:pt idx="9">
                  <c:v>0.17727272727272728</c:v>
                </c:pt>
                <c:pt idx="10">
                  <c:v>0.12558139534883722</c:v>
                </c:pt>
                <c:pt idx="11">
                  <c:v>0.12272727272727274</c:v>
                </c:pt>
                <c:pt idx="12">
                  <c:v>0.11333333333333333</c:v>
                </c:pt>
                <c:pt idx="13">
                  <c:v>9.4368932038834952E-2</c:v>
                </c:pt>
                <c:pt idx="14">
                  <c:v>5.9124087591240881E-2</c:v>
                </c:pt>
              </c:numCache>
            </c:numRef>
          </c:val>
          <c:extLst>
            <c:ext xmlns:c16="http://schemas.microsoft.com/office/drawing/2014/chart" uri="{C3380CC4-5D6E-409C-BE32-E72D297353CC}">
              <c16:uniqueId val="{00000002-D0EA-4CBA-974D-20B173112EA2}"/>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9434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85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62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860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449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292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01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787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83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demand STAR</a:t>
            </a:r>
            <a:r>
              <a:rPr lang="en-US" baseline="0" dirty="0" smtClean="0"/>
              <a:t> ranking, introduced in the original data packages, is a way to rank occupations (as you set priorities).</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20</a:t>
            </a:fld>
            <a:endParaRPr lang="en-US"/>
          </a:p>
        </p:txBody>
      </p:sp>
    </p:spTree>
    <p:extLst>
      <p:ext uri="{BB962C8B-B14F-4D97-AF65-F5344CB8AC3E}">
        <p14:creationId xmlns:p14="http://schemas.microsoft.com/office/powerpoint/2010/main" val="3893553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(updated) Supply and Demand Data Tool will allow users to view detailed occupation data for any/all industries, with any Demand Star Ranking, etc. </a:t>
            </a:r>
            <a:endParaRPr lang="en-US" dirty="0"/>
          </a:p>
        </p:txBody>
      </p:sp>
    </p:spTree>
    <p:extLst>
      <p:ext uri="{BB962C8B-B14F-4D97-AF65-F5344CB8AC3E}">
        <p14:creationId xmlns:p14="http://schemas.microsoft.com/office/powerpoint/2010/main" val="262896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84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559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373811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42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311767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45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0950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703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638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932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31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280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Northeast, and the demand for the associated trades. A new data tool focused on Apprenticeships will be made available to the regional teams to more closely examine this dataset. </a:t>
            </a:r>
            <a:endParaRPr lang="en-US" dirty="0"/>
          </a:p>
        </p:txBody>
      </p:sp>
    </p:spTree>
    <p:extLst>
      <p:ext uri="{BB962C8B-B14F-4D97-AF65-F5344CB8AC3E}">
        <p14:creationId xmlns:p14="http://schemas.microsoft.com/office/powerpoint/2010/main" val="2398881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1404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75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a:t>
            </a:r>
            <a:r>
              <a:rPr lang="en-US" sz="1200" i="1" kern="1200" baseline="0" dirty="0" smtClean="0">
                <a:solidFill>
                  <a:schemeClr val="tx1"/>
                </a:solidFill>
                <a:effectLst/>
                <a:latin typeface="+mn-lt"/>
                <a:ea typeface="+mn-ea"/>
                <a:cs typeface="+mn-cs"/>
              </a:rPr>
              <a:t> on </a:t>
            </a:r>
            <a:r>
              <a:rPr lang="en-US" sz="1200" i="1" kern="1200" dirty="0" smtClean="0">
                <a:solidFill>
                  <a:schemeClr val="tx1"/>
                </a:solidFill>
                <a:effectLst/>
                <a:latin typeface="+mn-lt"/>
                <a:ea typeface="+mn-ea"/>
                <a:cs typeface="+mn-cs"/>
              </a:rPr>
              <a:t>Supply Gap Estimation (Ex:</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Engineers)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Engineering does have a skill gap, it is likely not as large as this table</a:t>
            </a:r>
            <a:r>
              <a:rPr lang="en-US" sz="1200" kern="1200" baseline="0" dirty="0" smtClean="0">
                <a:solidFill>
                  <a:schemeClr val="tx1"/>
                </a:solidFill>
                <a:effectLst/>
                <a:latin typeface="+mn-lt"/>
                <a:ea typeface="+mn-ea"/>
                <a:cs typeface="+mn-cs"/>
              </a:rPr>
              <a:t> implies</a:t>
            </a:r>
            <a:r>
              <a:rPr lang="en-US" sz="1200" kern="1200" dirty="0" smtClean="0">
                <a:solidFill>
                  <a:schemeClr val="tx1"/>
                </a:solidFill>
                <a:effectLst/>
                <a:latin typeface="+mn-lt"/>
                <a:ea typeface="+mn-ea"/>
                <a:cs typeface="+mn-cs"/>
              </a:rPr>
              <a:t>.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Every project needs to have a licensed engineer sign off on it and be the engineer of record, but not all engineers are required to have a license.</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More detail regarding the construction</a:t>
            </a:r>
            <a:r>
              <a:rPr lang="en-US" sz="1200" kern="1200" baseline="0" dirty="0" smtClean="0">
                <a:solidFill>
                  <a:schemeClr val="tx1"/>
                </a:solidFill>
                <a:effectLst/>
                <a:latin typeface="+mn-lt"/>
                <a:ea typeface="+mn-ea"/>
                <a:cs typeface="+mn-cs"/>
              </a:rPr>
              <a:t> of this table (and, in particular, the breakdown of occupations matched to the Engineer license) is provided in the Appendix. </a:t>
            </a:r>
          </a:p>
          <a:p>
            <a:pPr marL="628650" lvl="1" indent="-171450">
              <a:buFont typeface="Wingdings" panose="05000000000000000000" pitchFamily="2" charset="2"/>
              <a:buChar cha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sng" kern="1200" baseline="0" dirty="0" smtClean="0">
                <a:solidFill>
                  <a:schemeClr val="tx1"/>
                </a:solidFill>
                <a:effectLst/>
                <a:latin typeface="+mn-lt"/>
                <a:ea typeface="+mn-ea"/>
                <a:cs typeface="+mn-cs"/>
              </a:rPr>
              <a:t>Overall, the validity of licensing records as a proxy for skilled worker supply varies between occupations. Users are advised to interpret this table (and the accompanying data tool) as a complement to, and within the broader context of, the full data package, whenever possible.</a:t>
            </a:r>
          </a:p>
          <a:p>
            <a:endParaRPr lang="en-US" dirty="0"/>
          </a:p>
        </p:txBody>
      </p:sp>
    </p:spTree>
    <p:extLst>
      <p:ext uri="{BB962C8B-B14F-4D97-AF65-F5344CB8AC3E}">
        <p14:creationId xmlns:p14="http://schemas.microsoft.com/office/powerpoint/2010/main" val="3232027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0408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734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769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60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293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6112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4426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9374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majority of Central MA-based occupations across industries require a high school diploma or less. However, educational attainment alone does not imply a skill match. </a:t>
            </a:r>
          </a:p>
        </p:txBody>
      </p:sp>
    </p:spTree>
    <p:extLst>
      <p:ext uri="{BB962C8B-B14F-4D97-AF65-F5344CB8AC3E}">
        <p14:creationId xmlns:p14="http://schemas.microsoft.com/office/powerpoint/2010/main" val="1848052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0468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998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1249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484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848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58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8398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358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37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458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660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56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3591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974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0193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7933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91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35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78790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892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2565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7036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956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7349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8890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802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58797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33372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36915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08850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29827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4135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294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320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11/25/2019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5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5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chart" Target="../charts/char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6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chart" Target="../charts/chart47.xml"/><Relationship Id="rId4" Type="http://schemas.openxmlformats.org/officeDocument/2006/relationships/chart" Target="../charts/chart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hart" Target="../charts/chart54.xml"/><Relationship Id="rId4" Type="http://schemas.openxmlformats.org/officeDocument/2006/relationships/chart" Target="../charts/chart5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Cape &amp; Islands</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45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10</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06685"/>
            <a:ext cx="7040880" cy="3590633"/>
            <a:chOff x="631082" y="2606685"/>
            <a:chExt cx="7040880" cy="3590633"/>
          </a:xfrm>
        </p:grpSpPr>
        <p:graphicFrame>
          <p:nvGraphicFramePr>
            <p:cNvPr id="13" name="Chart 12"/>
            <p:cNvGraphicFramePr>
              <a:graphicFrameLocks/>
            </p:cNvGraphicFramePr>
            <p:nvPr>
              <p:extLst>
                <p:ext uri="{D42A27DB-BD31-4B8C-83A1-F6EECF244321}">
                  <p14:modId xmlns:p14="http://schemas.microsoft.com/office/powerpoint/2010/main" val="118990546"/>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3457168503"/>
              </p:ext>
            </p:extLst>
          </p:nvPr>
        </p:nvGraphicFramePr>
        <p:xfrm>
          <a:off x="7997281" y="3539889"/>
          <a:ext cx="3657600" cy="1463035"/>
        </p:xfrm>
        <a:graphic>
          <a:graphicData uri="http://schemas.openxmlformats.org/drawingml/2006/table">
            <a:tbl>
              <a:tblPr firstRow="1">
                <a:tableStyleId>{3B4B98B0-60AC-42C2-AFA5-B58CD77FA1E5}</a:tableStyleId>
              </a:tblPr>
              <a:tblGrid>
                <a:gridCol w="2170877">
                  <a:extLst>
                    <a:ext uri="{9D8B030D-6E8A-4147-A177-3AD203B41FA5}">
                      <a16:colId xmlns:a16="http://schemas.microsoft.com/office/drawing/2014/main" val="2354080455"/>
                    </a:ext>
                  </a:extLst>
                </a:gridCol>
                <a:gridCol w="1486723">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Helvetica" panose="020B0604020202020204" pitchFamily="34" charset="0"/>
                          <a:cs typeface="Helvetica" panose="020B0604020202020204" pitchFamily="34" charset="0"/>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Cape Cod Healthcare</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latin typeface="Helvetica" panose="020B0604020202020204" pitchFamily="34" charset="0"/>
                          <a:cs typeface="Helvetica" panose="020B0604020202020204" pitchFamily="34" charset="0"/>
                        </a:rPr>
                        <a:t>960</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Seven Hills Foundation</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latin typeface="Helvetica" panose="020B0604020202020204" pitchFamily="34" charset="0"/>
                          <a:cs typeface="Helvetica" panose="020B0604020202020204" pitchFamily="34" charset="0"/>
                        </a:rPr>
                        <a:t>80</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u="none" strike="noStrike" dirty="0" err="1">
                          <a:effectLst/>
                          <a:latin typeface="Helvetica" panose="020B0604020202020204" pitchFamily="34" charset="0"/>
                          <a:cs typeface="Helvetica" panose="020B0604020202020204" pitchFamily="34" charset="0"/>
                        </a:rPr>
                        <a:t>Vinfen</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latin typeface="Helvetica" panose="020B0604020202020204" pitchFamily="34" charset="0"/>
                          <a:cs typeface="Helvetica" panose="020B0604020202020204" pitchFamily="34" charset="0"/>
                        </a:rPr>
                        <a:t>79</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Atria Senior Living</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latin typeface="Helvetica" panose="020B0604020202020204" pitchFamily="34" charset="0"/>
                          <a:cs typeface="Helvetica" panose="020B0604020202020204" pitchFamily="34" charset="0"/>
                        </a:rPr>
                        <a:t>77</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Royal Health Group</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latin typeface="Helvetica" panose="020B0604020202020204" pitchFamily="34" charset="0"/>
                          <a:cs typeface="Helvetica" panose="020B0604020202020204" pitchFamily="34" charset="0"/>
                        </a:rPr>
                        <a:t>69</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Cottage Hospital</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Helvetica" panose="020B0604020202020204" pitchFamily="34" charset="0"/>
                          <a:cs typeface="Helvetica" panose="020B0604020202020204" pitchFamily="34" charset="0"/>
                        </a:rPr>
                        <a:t>69</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872586986"/>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grpSp>
        <p:nvGrpSpPr>
          <p:cNvPr id="5" name="Group 4"/>
          <p:cNvGrpSpPr/>
          <p:nvPr/>
        </p:nvGrpSpPr>
        <p:grpSpPr>
          <a:xfrm>
            <a:off x="8071189" y="3211862"/>
            <a:ext cx="3509784" cy="2119090"/>
            <a:chOff x="8138056" y="3044286"/>
            <a:chExt cx="3509784" cy="2119090"/>
          </a:xfrm>
        </p:grpSpPr>
        <p:sp>
          <p:nvSpPr>
            <p:cNvPr id="9" name="TextBox 8"/>
            <p:cNvSpPr txBox="1"/>
            <p:nvPr/>
          </p:nvSpPr>
          <p:spPr>
            <a:xfrm>
              <a:off x="8138056" y="3044286"/>
              <a:ext cx="3509784"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Job Postings</a:t>
              </a:r>
              <a:endParaRPr lang="en-US" sz="1100" dirty="0">
                <a:latin typeface="Helvetica" panose="020B0604020202020204" pitchFamily="34" charset="0"/>
                <a:cs typeface="Helvetica" panose="020B0604020202020204" pitchFamily="34" charset="0"/>
              </a:endParaRPr>
            </a:p>
          </p:txBody>
        </p:sp>
        <p:sp>
          <p:nvSpPr>
            <p:cNvPr id="14" name="Rectangle 13"/>
            <p:cNvSpPr/>
            <p:nvPr/>
          </p:nvSpPr>
          <p:spPr>
            <a:xfrm>
              <a:off x="9046406" y="4932544"/>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0" name="Rectangle 19"/>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a:t>
            </a:r>
            <a:r>
              <a:rPr lang="en-US" sz="1400" dirty="0">
                <a:latin typeface="Helvetica" panose="020B0604020202020204" pitchFamily="34" charset="0"/>
                <a:cs typeface="Helvetica" panose="020B0604020202020204" pitchFamily="34" charset="0"/>
              </a:rPr>
              <a:t>number of Healthcare and Social Assistance establishments in the Cape &amp; Islands has grown since 2016 by more than 20, with much of this growth from the Individual and Family Services subsector (which includes home and community based care organizations). Cape Cod Healthcare had the largest number of job postings over the past year with 960 postings.</a:t>
            </a:r>
          </a:p>
        </p:txBody>
      </p:sp>
    </p:spTree>
    <p:extLst>
      <p:ext uri="{BB962C8B-B14F-4D97-AF65-F5344CB8AC3E}">
        <p14:creationId xmlns:p14="http://schemas.microsoft.com/office/powerpoint/2010/main" val="233420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Workers in Healthcare and Social Assistance are almost evenly distributed between those who have a Bachelor’s degree or higher, Some College or Associate degree, or High School equivalent or less. </a:t>
            </a:r>
          </a:p>
        </p:txBody>
      </p:sp>
      <p:grpSp>
        <p:nvGrpSpPr>
          <p:cNvPr id="6" name="Group 5"/>
          <p:cNvGrpSpPr/>
          <p:nvPr/>
        </p:nvGrpSpPr>
        <p:grpSpPr>
          <a:xfrm>
            <a:off x="1889761" y="2132615"/>
            <a:ext cx="8412480" cy="4406297"/>
            <a:chOff x="1889761" y="2132615"/>
            <a:chExt cx="8412480" cy="4406297"/>
          </a:xfrm>
        </p:grpSpPr>
        <p:graphicFrame>
          <p:nvGraphicFramePr>
            <p:cNvPr id="11" name="Chart 10"/>
            <p:cNvGraphicFramePr>
              <a:graphicFrameLocks/>
            </p:cNvGraphicFramePr>
            <p:nvPr>
              <p:extLst>
                <p:ext uri="{D42A27DB-BD31-4B8C-83A1-F6EECF244321}">
                  <p14:modId xmlns:p14="http://schemas.microsoft.com/office/powerpoint/2010/main" val="1776525566"/>
                </p:ext>
              </p:extLst>
            </p:nvPr>
          </p:nvGraphicFramePr>
          <p:xfrm>
            <a:off x="1889761" y="2483627"/>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32615"/>
              <a:ext cx="8229600" cy="4406297"/>
              <a:chOff x="2072641" y="1894751"/>
              <a:chExt cx="8229600" cy="3986491"/>
            </a:xfrm>
          </p:grpSpPr>
          <p:sp>
            <p:nvSpPr>
              <p:cNvPr id="13" name="Rectangle 12"/>
              <p:cNvSpPr/>
              <p:nvPr/>
            </p:nvSpPr>
            <p:spPr>
              <a:xfrm>
                <a:off x="2072641" y="5644287"/>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475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60727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dirty="0"/>
          </a:p>
        </p:txBody>
      </p:sp>
    </p:spTree>
    <p:extLst>
      <p:ext uri="{BB962C8B-B14F-4D97-AF65-F5344CB8AC3E}">
        <p14:creationId xmlns:p14="http://schemas.microsoft.com/office/powerpoint/2010/main" val="1629259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1029" y="2532320"/>
            <a:ext cx="7040880" cy="3593864"/>
            <a:chOff x="611029" y="2532320"/>
            <a:chExt cx="7040880" cy="3593864"/>
          </a:xfrm>
        </p:grpSpPr>
        <p:graphicFrame>
          <p:nvGraphicFramePr>
            <p:cNvPr id="14" name="Chart 13"/>
            <p:cNvGraphicFramePr>
              <a:graphicFrameLocks/>
            </p:cNvGraphicFramePr>
            <p:nvPr>
              <p:extLst>
                <p:ext uri="{D42A27DB-BD31-4B8C-83A1-F6EECF244321}">
                  <p14:modId xmlns:p14="http://schemas.microsoft.com/office/powerpoint/2010/main" val="2546479036"/>
                </p:ext>
              </p:extLst>
            </p:nvPr>
          </p:nvGraphicFramePr>
          <p:xfrm>
            <a:off x="611029" y="253232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11029" y="5895352"/>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31990186"/>
              </p:ext>
            </p:extLst>
          </p:nvPr>
        </p:nvGraphicFramePr>
        <p:xfrm>
          <a:off x="7997281" y="3400999"/>
          <a:ext cx="3657600" cy="1463042"/>
        </p:xfrm>
        <a:graphic>
          <a:graphicData uri="http://schemas.openxmlformats.org/drawingml/2006/table">
            <a:tbl>
              <a:tblPr firstRow="1">
                <a:tableStyleId>{0E3FDE45-AF77-4B5C-9715-49D594BDF05E}</a:tableStyleId>
              </a:tblPr>
              <a:tblGrid>
                <a:gridCol w="2012993">
                  <a:extLst>
                    <a:ext uri="{9D8B030D-6E8A-4147-A177-3AD203B41FA5}">
                      <a16:colId xmlns:a16="http://schemas.microsoft.com/office/drawing/2014/main" val="59116263"/>
                    </a:ext>
                  </a:extLst>
                </a:gridCol>
                <a:gridCol w="1644607">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Job Postings</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u="none" strike="noStrike" dirty="0">
                          <a:effectLst/>
                        </a:rPr>
                        <a:t>Chatham Bars Inn</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89</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747839680"/>
                  </a:ext>
                </a:extLst>
              </a:tr>
              <a:tr h="209006">
                <a:tc>
                  <a:txBody>
                    <a:bodyPr/>
                    <a:lstStyle/>
                    <a:p>
                      <a:pPr algn="ctr" fontAlgn="b"/>
                      <a:r>
                        <a:rPr lang="en-US" sz="1000" u="none" strike="noStrike" dirty="0">
                          <a:effectLst/>
                        </a:rPr>
                        <a:t>Chipotle Mexican Grill</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69</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882170930"/>
                  </a:ext>
                </a:extLst>
              </a:tr>
              <a:tr h="209006">
                <a:tc>
                  <a:txBody>
                    <a:bodyPr/>
                    <a:lstStyle/>
                    <a:p>
                      <a:pPr algn="ctr" fontAlgn="b"/>
                      <a:r>
                        <a:rPr lang="en-US" sz="1000" u="none" strike="noStrike" dirty="0">
                          <a:effectLst/>
                        </a:rPr>
                        <a:t>Reinhart Foodservice</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68</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679721514"/>
                  </a:ext>
                </a:extLst>
              </a:tr>
              <a:tr h="209006">
                <a:tc>
                  <a:txBody>
                    <a:bodyPr/>
                    <a:lstStyle/>
                    <a:p>
                      <a:pPr algn="ctr" fontAlgn="b"/>
                      <a:r>
                        <a:rPr lang="en-US" sz="1000" u="none" strike="noStrike" dirty="0">
                          <a:effectLst/>
                        </a:rPr>
                        <a:t>Ninety Nine Restaurants</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52</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250045122"/>
                  </a:ext>
                </a:extLst>
              </a:tr>
              <a:tr h="209006">
                <a:tc>
                  <a:txBody>
                    <a:bodyPr/>
                    <a:lstStyle/>
                    <a:p>
                      <a:pPr algn="ctr" fontAlgn="b"/>
                      <a:r>
                        <a:rPr lang="en-US" sz="1000" u="none" strike="noStrike" dirty="0">
                          <a:effectLst/>
                        </a:rPr>
                        <a:t>Sodexo</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25</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3930176931"/>
                  </a:ext>
                </a:extLst>
              </a:tr>
              <a:tr h="209006">
                <a:tc>
                  <a:txBody>
                    <a:bodyPr/>
                    <a:lstStyle/>
                    <a:p>
                      <a:pPr algn="ctr" fontAlgn="b"/>
                      <a:r>
                        <a:rPr lang="en-US" sz="1000" u="none" strike="noStrike" dirty="0">
                          <a:effectLst/>
                        </a:rPr>
                        <a:t>Harbor View Hotel</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25</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528235191"/>
                  </a:ext>
                </a:extLst>
              </a:tr>
            </a:tbl>
          </a:graphicData>
        </a:graphic>
      </p:graphicFrame>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Hospitality establishments in the Cape &amp; Islands grew by 4 since 2016. Chatham Bars Inn had the greatest number of job postings over the past year (89), followed by Chipotle Mexican Grill (69) and Reinhart Foodservice (68).</a:t>
            </a:r>
          </a:p>
        </p:txBody>
      </p:sp>
      <p:grpSp>
        <p:nvGrpSpPr>
          <p:cNvPr id="5" name="Group 4"/>
          <p:cNvGrpSpPr/>
          <p:nvPr/>
        </p:nvGrpSpPr>
        <p:grpSpPr>
          <a:xfrm>
            <a:off x="8071189" y="3110122"/>
            <a:ext cx="3509784" cy="2056157"/>
            <a:chOff x="8090148" y="3015346"/>
            <a:chExt cx="3509784" cy="2056157"/>
          </a:xfrm>
        </p:grpSpPr>
        <p:sp>
          <p:nvSpPr>
            <p:cNvPr id="10" name="Rectangle 9"/>
            <p:cNvSpPr/>
            <p:nvPr/>
          </p:nvSpPr>
          <p:spPr>
            <a:xfrm>
              <a:off x="8998498" y="4840671"/>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90148" y="3015346"/>
              <a:ext cx="3509784"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4017596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smtClean="0"/>
              <a:t>Hospitality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40% of workers in the Hospitality industry have some college or higher level of education. 34% of this industry’s workers in the Cape &amp; Islands have a High school equivalent or less.</a:t>
            </a:r>
          </a:p>
        </p:txBody>
      </p:sp>
      <p:grpSp>
        <p:nvGrpSpPr>
          <p:cNvPr id="6" name="Group 5"/>
          <p:cNvGrpSpPr/>
          <p:nvPr/>
        </p:nvGrpSpPr>
        <p:grpSpPr>
          <a:xfrm>
            <a:off x="1889761" y="2117744"/>
            <a:ext cx="8412480" cy="4421167"/>
            <a:chOff x="1889761" y="2117744"/>
            <a:chExt cx="8412480" cy="4421167"/>
          </a:xfrm>
        </p:grpSpPr>
        <p:graphicFrame>
          <p:nvGraphicFramePr>
            <p:cNvPr id="12" name="Chart 11"/>
            <p:cNvGraphicFramePr>
              <a:graphicFrameLocks/>
            </p:cNvGraphicFramePr>
            <p:nvPr>
              <p:extLst>
                <p:ext uri="{D42A27DB-BD31-4B8C-83A1-F6EECF244321}">
                  <p14:modId xmlns:p14="http://schemas.microsoft.com/office/powerpoint/2010/main" val="3575908720"/>
                </p:ext>
              </p:extLst>
            </p:nvPr>
          </p:nvGraphicFramePr>
          <p:xfrm>
            <a:off x="1889761" y="2463587"/>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17744"/>
              <a:ext cx="8229600" cy="4421167"/>
              <a:chOff x="2072641" y="1899426"/>
              <a:chExt cx="8229600" cy="3999939"/>
            </a:xfrm>
          </p:grpSpPr>
          <p:sp>
            <p:nvSpPr>
              <p:cNvPr id="13" name="Rectangle 12"/>
              <p:cNvSpPr/>
              <p:nvPr/>
            </p:nvSpPr>
            <p:spPr>
              <a:xfrm>
                <a:off x="2072641" y="5662410"/>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9426"/>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352388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dirty="0"/>
          </a:p>
        </p:txBody>
      </p:sp>
    </p:spTree>
    <p:extLst>
      <p:ext uri="{BB962C8B-B14F-4D97-AF65-F5344CB8AC3E}">
        <p14:creationId xmlns:p14="http://schemas.microsoft.com/office/powerpoint/2010/main" val="170302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3854985774"/>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27894548"/>
              </p:ext>
            </p:extLst>
          </p:nvPr>
        </p:nvGraphicFramePr>
        <p:xfrm>
          <a:off x="7997281" y="3478869"/>
          <a:ext cx="3657600" cy="1463042"/>
        </p:xfrm>
        <a:graphic>
          <a:graphicData uri="http://schemas.openxmlformats.org/drawingml/2006/table">
            <a:tbl>
              <a:tblPr firstRow="1">
                <a:tableStyleId>{D27102A9-8310-4765-A935-A1911B00CA55}</a:tableStyleId>
              </a:tblPr>
              <a:tblGrid>
                <a:gridCol w="2260467">
                  <a:extLst>
                    <a:ext uri="{9D8B030D-6E8A-4147-A177-3AD203B41FA5}">
                      <a16:colId xmlns:a16="http://schemas.microsoft.com/office/drawing/2014/main" val="59116263"/>
                    </a:ext>
                  </a:extLst>
                </a:gridCol>
                <a:gridCol w="1397133">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Job Postings</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u="none" strike="noStrike" dirty="0">
                          <a:effectLst/>
                        </a:rPr>
                        <a:t>W Vernon </a:t>
                      </a:r>
                      <a:r>
                        <a:rPr lang="en-US" sz="1000" u="none" strike="noStrike" dirty="0" err="1">
                          <a:effectLst/>
                        </a:rPr>
                        <a:t>Whiteley</a:t>
                      </a:r>
                      <a:r>
                        <a:rPr lang="en-US" sz="1000" u="none" strike="noStrike" dirty="0">
                          <a:effectLst/>
                        </a:rPr>
                        <a:t> Plumbing </a:t>
                      </a:r>
                      <a:r>
                        <a:rPr lang="en-US" sz="1000" u="none" strike="noStrike" dirty="0" smtClean="0">
                          <a:effectLst/>
                        </a:rPr>
                        <a:t>&amp; </a:t>
                      </a:r>
                      <a:r>
                        <a:rPr lang="en-US" sz="1000" u="none" strike="noStrike" dirty="0">
                          <a:effectLst/>
                        </a:rPr>
                        <a:t>Heating</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9</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747839680"/>
                  </a:ext>
                </a:extLst>
              </a:tr>
              <a:tr h="209006">
                <a:tc>
                  <a:txBody>
                    <a:bodyPr/>
                    <a:lstStyle/>
                    <a:p>
                      <a:pPr algn="ctr" fontAlgn="b"/>
                      <a:r>
                        <a:rPr lang="en-US" sz="1000" u="none" strike="noStrike" dirty="0" err="1">
                          <a:effectLst/>
                        </a:rPr>
                        <a:t>Roto</a:t>
                      </a:r>
                      <a:r>
                        <a:rPr lang="en-US" sz="1000" u="none" strike="noStrike" dirty="0">
                          <a:effectLst/>
                        </a:rPr>
                        <a:t> Rooter</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8</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882170930"/>
                  </a:ext>
                </a:extLst>
              </a:tr>
              <a:tr h="209006">
                <a:tc>
                  <a:txBody>
                    <a:bodyPr/>
                    <a:lstStyle/>
                    <a:p>
                      <a:pPr algn="ctr" fontAlgn="b"/>
                      <a:r>
                        <a:rPr lang="en-US" sz="1000" u="none" strike="noStrike" dirty="0">
                          <a:effectLst/>
                        </a:rPr>
                        <a:t>Community Builders Incorporated</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6</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679721514"/>
                  </a:ext>
                </a:extLst>
              </a:tr>
              <a:tr h="209006">
                <a:tc>
                  <a:txBody>
                    <a:bodyPr/>
                    <a:lstStyle/>
                    <a:p>
                      <a:pPr algn="ctr" fontAlgn="b"/>
                      <a:r>
                        <a:rPr lang="en-US" sz="1000" u="none" strike="noStrike">
                          <a:effectLst/>
                        </a:rPr>
                        <a:t>Resource Options Incorporated</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5</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1250045122"/>
                  </a:ext>
                </a:extLst>
              </a:tr>
              <a:tr h="209006">
                <a:tc>
                  <a:txBody>
                    <a:bodyPr/>
                    <a:lstStyle/>
                    <a:p>
                      <a:pPr algn="ctr" fontAlgn="b"/>
                      <a:r>
                        <a:rPr lang="en-US" sz="1000" u="none" strike="noStrike">
                          <a:effectLst/>
                        </a:rPr>
                        <a:t>R H White Companies, Inc</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a:effectLst/>
                        </a:rPr>
                        <a:t>3</a:t>
                      </a:r>
                      <a:endParaRPr lang="en-US" sz="1000" b="0" i="0" u="none" strike="noStrike">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3930176931"/>
                  </a:ext>
                </a:extLst>
              </a:tr>
              <a:tr h="209006">
                <a:tc>
                  <a:txBody>
                    <a:bodyPr/>
                    <a:lstStyle/>
                    <a:p>
                      <a:pPr algn="ctr" fontAlgn="b"/>
                      <a:r>
                        <a:rPr lang="en-US" sz="1000" u="none" strike="noStrike" dirty="0" err="1">
                          <a:effectLst/>
                        </a:rPr>
                        <a:t>Maffei</a:t>
                      </a:r>
                      <a:r>
                        <a:rPr lang="en-US" sz="1000" u="none" strike="noStrike" dirty="0">
                          <a:effectLst/>
                        </a:rPr>
                        <a:t> Landscape Contractors</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3</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528235191"/>
                  </a:ext>
                </a:extLst>
              </a:tr>
            </a:tbl>
          </a:graphicData>
        </a:graphic>
      </p:graphicFrame>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sp>
        <p:nvSpPr>
          <p:cNvPr id="17" name="Rectangle 16"/>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Construction establishments on the Cape &amp; Islands has grown since 2016 by more than 130. Employers like W Vernon Whitely Plumbing and Heating and </a:t>
            </a:r>
            <a:r>
              <a:rPr lang="en-US" sz="1400" dirty="0" err="1">
                <a:latin typeface="Helvetica" panose="020B0604020202020204" pitchFamily="34" charset="0"/>
                <a:cs typeface="Helvetica" panose="020B0604020202020204" pitchFamily="34" charset="0"/>
              </a:rPr>
              <a:t>Roto</a:t>
            </a:r>
            <a:r>
              <a:rPr lang="en-US" sz="1400" dirty="0">
                <a:latin typeface="Helvetica" panose="020B0604020202020204" pitchFamily="34" charset="0"/>
                <a:cs typeface="Helvetica" panose="020B0604020202020204" pitchFamily="34" charset="0"/>
              </a:rPr>
              <a:t> Rooter posted less than 10 jobs over the past year. It is worth noting that many construction jobs are not posted publicly, instead finding talent through unions and apprenticeship programs. </a:t>
            </a:r>
            <a:endParaRPr lang="en-US" sz="1400" dirty="0"/>
          </a:p>
        </p:txBody>
      </p:sp>
      <p:grpSp>
        <p:nvGrpSpPr>
          <p:cNvPr id="5" name="Group 4"/>
          <p:cNvGrpSpPr/>
          <p:nvPr/>
        </p:nvGrpSpPr>
        <p:grpSpPr>
          <a:xfrm>
            <a:off x="8071189" y="3123987"/>
            <a:ext cx="3509784" cy="2172805"/>
            <a:chOff x="8173681" y="3015346"/>
            <a:chExt cx="3509784" cy="2172805"/>
          </a:xfrm>
        </p:grpSpPr>
        <p:sp>
          <p:nvSpPr>
            <p:cNvPr id="10" name="Rectangle 9"/>
            <p:cNvSpPr/>
            <p:nvPr/>
          </p:nvSpPr>
          <p:spPr>
            <a:xfrm>
              <a:off x="9082031" y="4957319"/>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173681" y="3015346"/>
              <a:ext cx="3509784"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144483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smtClean="0"/>
              <a:t>Construction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Construction </a:t>
            </a:r>
            <a:r>
              <a:rPr lang="en-US" sz="1400" dirty="0">
                <a:latin typeface="Helvetica" panose="020B0604020202020204" pitchFamily="34" charset="0"/>
                <a:cs typeface="Helvetica" panose="020B0604020202020204" pitchFamily="34" charset="0"/>
              </a:rPr>
              <a:t>employment in the Cape &amp; Islands has increased since 2015. The shares of workers by educational attainment has stayed the same, with more than 50% having some college or higher and more than 40% having a High school equivalent or less.</a:t>
            </a:r>
          </a:p>
        </p:txBody>
      </p:sp>
      <p:grpSp>
        <p:nvGrpSpPr>
          <p:cNvPr id="3" name="Group 2"/>
          <p:cNvGrpSpPr/>
          <p:nvPr/>
        </p:nvGrpSpPr>
        <p:grpSpPr>
          <a:xfrm>
            <a:off x="1889761" y="2142446"/>
            <a:ext cx="8412480" cy="4396466"/>
            <a:chOff x="1889761" y="2063145"/>
            <a:chExt cx="8412480" cy="4396466"/>
          </a:xfrm>
        </p:grpSpPr>
        <p:graphicFrame>
          <p:nvGraphicFramePr>
            <p:cNvPr id="12" name="Chart 11"/>
            <p:cNvGraphicFramePr>
              <a:graphicFrameLocks/>
            </p:cNvGraphicFramePr>
            <p:nvPr>
              <p:extLst>
                <p:ext uri="{D42A27DB-BD31-4B8C-83A1-F6EECF244321}">
                  <p14:modId xmlns:p14="http://schemas.microsoft.com/office/powerpoint/2010/main" val="2233374078"/>
                </p:ext>
              </p:extLst>
            </p:nvPr>
          </p:nvGraphicFramePr>
          <p:xfrm>
            <a:off x="1889761" y="240898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63145"/>
              <a:ext cx="8229600" cy="4396466"/>
              <a:chOff x="2072641" y="1939992"/>
              <a:chExt cx="8229600" cy="3977590"/>
            </a:xfrm>
          </p:grpSpPr>
          <p:sp>
            <p:nvSpPr>
              <p:cNvPr id="13" name="Rectangle 12"/>
              <p:cNvSpPr/>
              <p:nvPr/>
            </p:nvSpPr>
            <p:spPr>
              <a:xfrm>
                <a:off x="2072641" y="5680627"/>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39992"/>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3713907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dirty="0"/>
          </a:p>
        </p:txBody>
      </p:sp>
    </p:spTree>
    <p:extLst>
      <p:ext uri="{BB962C8B-B14F-4D97-AF65-F5344CB8AC3E}">
        <p14:creationId xmlns:p14="http://schemas.microsoft.com/office/powerpoint/2010/main" val="29518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151158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264217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Selected 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1029" y="6423496"/>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5592104"/>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occur across multiple industries. </a:t>
            </a:r>
          </a:p>
        </p:txBody>
      </p:sp>
      <p:graphicFrame>
        <p:nvGraphicFramePr>
          <p:cNvPr id="5" name="Table 4"/>
          <p:cNvGraphicFramePr>
            <a:graphicFrameLocks noGrp="1"/>
          </p:cNvGraphicFramePr>
          <p:nvPr>
            <p:extLst>
              <p:ext uri="{D42A27DB-BD31-4B8C-83A1-F6EECF244321}">
                <p14:modId xmlns:p14="http://schemas.microsoft.com/office/powerpoint/2010/main" val="821776387"/>
              </p:ext>
            </p:extLst>
          </p:nvPr>
        </p:nvGraphicFramePr>
        <p:xfrm>
          <a:off x="654912" y="1639641"/>
          <a:ext cx="10881360" cy="749808"/>
        </p:xfrm>
        <a:graphic>
          <a:graphicData uri="http://schemas.openxmlformats.org/drawingml/2006/table">
            <a:tbl>
              <a:tblPr/>
              <a:tblGrid>
                <a:gridCol w="1375384">
                  <a:extLst>
                    <a:ext uri="{9D8B030D-6E8A-4147-A177-3AD203B41FA5}">
                      <a16:colId xmlns:a16="http://schemas.microsoft.com/office/drawing/2014/main" val="1896487785"/>
                    </a:ext>
                  </a:extLst>
                </a:gridCol>
                <a:gridCol w="1095439">
                  <a:extLst>
                    <a:ext uri="{9D8B030D-6E8A-4147-A177-3AD203B41FA5}">
                      <a16:colId xmlns:a16="http://schemas.microsoft.com/office/drawing/2014/main" val="2767325022"/>
                    </a:ext>
                  </a:extLst>
                </a:gridCol>
                <a:gridCol w="3286317">
                  <a:extLst>
                    <a:ext uri="{9D8B030D-6E8A-4147-A177-3AD203B41FA5}">
                      <a16:colId xmlns:a16="http://schemas.microsoft.com/office/drawing/2014/main" val="958185069"/>
                    </a:ext>
                  </a:extLst>
                </a:gridCol>
                <a:gridCol w="1923104">
                  <a:extLst>
                    <a:ext uri="{9D8B030D-6E8A-4147-A177-3AD203B41FA5}">
                      <a16:colId xmlns:a16="http://schemas.microsoft.com/office/drawing/2014/main" val="1123454701"/>
                    </a:ext>
                  </a:extLst>
                </a:gridCol>
                <a:gridCol w="1095439">
                  <a:extLst>
                    <a:ext uri="{9D8B030D-6E8A-4147-A177-3AD203B41FA5}">
                      <a16:colId xmlns:a16="http://schemas.microsoft.com/office/drawing/2014/main" val="3657459454"/>
                    </a:ext>
                  </a:extLst>
                </a:gridCol>
                <a:gridCol w="645091">
                  <a:extLst>
                    <a:ext uri="{9D8B030D-6E8A-4147-A177-3AD203B41FA5}">
                      <a16:colId xmlns:a16="http://schemas.microsoft.com/office/drawing/2014/main" val="3846616930"/>
                    </a:ext>
                  </a:extLst>
                </a:gridCol>
                <a:gridCol w="1460586">
                  <a:extLst>
                    <a:ext uri="{9D8B030D-6E8A-4147-A177-3AD203B41FA5}">
                      <a16:colId xmlns:a16="http://schemas.microsoft.com/office/drawing/2014/main" val="3814342285"/>
                    </a:ext>
                  </a:extLst>
                </a:gridCol>
              </a:tblGrid>
              <a:tr h="201168">
                <a:tc>
                  <a:txBody>
                    <a:bodyPr/>
                    <a:lstStyle/>
                    <a:p>
                      <a:pPr algn="l" fontAlgn="b"/>
                      <a:endParaRPr lang="en-US" sz="900" b="0" i="0" u="none" strike="noStrike">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mn-lt"/>
                      </a:endParaRPr>
                    </a:p>
                  </a:txBody>
                  <a:tcPr marL="8822" marR="8822" marT="882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solidFill>
                            <a:srgbClr val="FA7D00"/>
                          </a:solidFill>
                          <a:effectLst/>
                          <a:latin typeface="+mn-lt"/>
                        </a:rPr>
                        <a:t>Industry-Specific, Statewide</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900" b="1" i="0" u="none" strike="noStrike">
                          <a:solidFill>
                            <a:srgbClr val="FA7D00"/>
                          </a:solidFill>
                          <a:effectLst/>
                          <a:latin typeface="+mn-lt"/>
                        </a:rPr>
                        <a:t>All Industries, Regional</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115269436"/>
                  </a:ext>
                </a:extLst>
              </a:tr>
              <a:tr h="365760">
                <a:tc>
                  <a:txBody>
                    <a:bodyPr/>
                    <a:lstStyle/>
                    <a:p>
                      <a:pPr algn="ctr" fontAlgn="ctr"/>
                      <a:r>
                        <a:rPr lang="en-US" sz="900" b="1" i="0" u="none" strike="noStrike" dirty="0">
                          <a:solidFill>
                            <a:srgbClr val="FFFFFF"/>
                          </a:solidFill>
                          <a:effectLst/>
                          <a:latin typeface="+mn-lt"/>
                        </a:rPr>
                        <a:t>Industry</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8822" marR="8822" marT="8822" marB="0" anchor="ctr">
                    <a:lnL>
                      <a:noFill/>
                    </a:lnL>
                    <a:lnR>
                      <a:noFill/>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046361913"/>
                  </a:ext>
                </a:extLst>
              </a:tr>
              <a:tr h="182880">
                <a:tc>
                  <a:txBody>
                    <a:bodyPr/>
                    <a:lstStyle/>
                    <a:p>
                      <a:pPr algn="ctr" fontAlgn="b"/>
                      <a:r>
                        <a:rPr lang="en-US" sz="900" b="0" i="0" u="none" strike="noStrike" dirty="0">
                          <a:solidFill>
                            <a:srgbClr val="000000"/>
                          </a:solidFill>
                          <a:effectLst/>
                          <a:latin typeface="+mn-lt"/>
                        </a:rPr>
                        <a:t>Hospitality</a:t>
                      </a:r>
                    </a:p>
                  </a:txBody>
                  <a:tcPr marL="8822" marR="8822" marT="8822" marB="0" anchor="ctr">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900" b="0" i="0" u="none" strike="noStrike" dirty="0">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Some college, no degree</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mn-lt"/>
                        </a:rPr>
                        <a:t>1,590</a:t>
                      </a:r>
                    </a:p>
                  </a:txBody>
                  <a:tcPr marL="8822" marR="8822" marT="8822" marB="0" anchor="ctr">
                    <a:lnL>
                      <a:noFill/>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$47,243</a:t>
                      </a:r>
                    </a:p>
                  </a:txBody>
                  <a:tcPr marL="8822" marR="8822" marT="8822" marB="0" anchor="ctr">
                    <a:lnL w="63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25914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01866957"/>
              </p:ext>
            </p:extLst>
          </p:nvPr>
        </p:nvGraphicFramePr>
        <p:xfrm>
          <a:off x="654502" y="2670870"/>
          <a:ext cx="10881361" cy="731520"/>
        </p:xfrm>
        <a:graphic>
          <a:graphicData uri="http://schemas.openxmlformats.org/drawingml/2006/table">
            <a:tbl>
              <a:tblPr/>
              <a:tblGrid>
                <a:gridCol w="1375385">
                  <a:extLst>
                    <a:ext uri="{9D8B030D-6E8A-4147-A177-3AD203B41FA5}">
                      <a16:colId xmlns:a16="http://schemas.microsoft.com/office/drawing/2014/main" val="661752924"/>
                    </a:ext>
                  </a:extLst>
                </a:gridCol>
                <a:gridCol w="1095439">
                  <a:extLst>
                    <a:ext uri="{9D8B030D-6E8A-4147-A177-3AD203B41FA5}">
                      <a16:colId xmlns:a16="http://schemas.microsoft.com/office/drawing/2014/main" val="260763717"/>
                    </a:ext>
                  </a:extLst>
                </a:gridCol>
                <a:gridCol w="3286317">
                  <a:extLst>
                    <a:ext uri="{9D8B030D-6E8A-4147-A177-3AD203B41FA5}">
                      <a16:colId xmlns:a16="http://schemas.microsoft.com/office/drawing/2014/main" val="4292083564"/>
                    </a:ext>
                  </a:extLst>
                </a:gridCol>
                <a:gridCol w="1923104">
                  <a:extLst>
                    <a:ext uri="{9D8B030D-6E8A-4147-A177-3AD203B41FA5}">
                      <a16:colId xmlns:a16="http://schemas.microsoft.com/office/drawing/2014/main" val="2211424711"/>
                    </a:ext>
                  </a:extLst>
                </a:gridCol>
                <a:gridCol w="1095439">
                  <a:extLst>
                    <a:ext uri="{9D8B030D-6E8A-4147-A177-3AD203B41FA5}">
                      <a16:colId xmlns:a16="http://schemas.microsoft.com/office/drawing/2014/main" val="3729635218"/>
                    </a:ext>
                  </a:extLst>
                </a:gridCol>
                <a:gridCol w="645092">
                  <a:extLst>
                    <a:ext uri="{9D8B030D-6E8A-4147-A177-3AD203B41FA5}">
                      <a16:colId xmlns:a16="http://schemas.microsoft.com/office/drawing/2014/main" val="3798589388"/>
                    </a:ext>
                  </a:extLst>
                </a:gridCol>
                <a:gridCol w="1460585">
                  <a:extLst>
                    <a:ext uri="{9D8B030D-6E8A-4147-A177-3AD203B41FA5}">
                      <a16:colId xmlns:a16="http://schemas.microsoft.com/office/drawing/2014/main" val="4109014863"/>
                    </a:ext>
                  </a:extLst>
                </a:gridCol>
              </a:tblGrid>
              <a:tr h="182880">
                <a:tc rowSpan="4">
                  <a:txBody>
                    <a:bodyPr/>
                    <a:lstStyle/>
                    <a:p>
                      <a:pPr algn="ctr" fontAlgn="b"/>
                      <a:r>
                        <a:rPr lang="en-US" sz="900" b="0" i="0" u="none" strike="noStrike" dirty="0" smtClean="0">
                          <a:solidFill>
                            <a:srgbClr val="000000"/>
                          </a:solidFill>
                          <a:effectLst/>
                          <a:latin typeface="+mn-lt"/>
                        </a:rPr>
                        <a:t>Construction</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1" u="none" strike="noStrike" dirty="0">
                          <a:solidFill>
                            <a:srgbClr val="000000"/>
                          </a:solidFill>
                          <a:effectLst/>
                          <a:latin typeface="+mn-lt"/>
                        </a:rPr>
                        <a:t>HVAC Mechanics and Installers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ctr" fontAlgn="b"/>
                      <a:r>
                        <a:rPr lang="en-US" sz="900" b="0" i="0" u="none" strike="noStrike">
                          <a:solidFill>
                            <a:srgbClr val="000000"/>
                          </a:solidFill>
                          <a:effectLst/>
                          <a:latin typeface="+mn-lt"/>
                        </a:rPr>
                        <a:t>4,220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$60,475</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47643189"/>
                  </a:ext>
                </a:extLst>
              </a:tr>
              <a:tr h="182880">
                <a:tc vMerge="1">
                  <a:txBody>
                    <a:bodyPr/>
                    <a:lstStyle/>
                    <a:p>
                      <a:pPr algn="ctr" fontAlgn="b"/>
                      <a:endParaRPr lang="en-US" sz="10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FFF2CC"/>
                    </a:solidFill>
                  </a:tcPr>
                </a:tc>
                <a:tc>
                  <a:txBody>
                    <a:bodyPr/>
                    <a:lstStyle/>
                    <a:p>
                      <a:pPr algn="ctr" fontAlgn="b"/>
                      <a:r>
                        <a:rPr lang="en-US" sz="900" b="0" i="0" u="none" strike="noStrike">
                          <a:solidFill>
                            <a:srgbClr val="000000"/>
                          </a:solidFill>
                          <a:effectLst/>
                          <a:latin typeface="+mn-lt"/>
                        </a:rPr>
                        <a:t>53-3032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mn-lt"/>
                        </a:rPr>
                        <a:t>Heavy and Tractor-Trailer Truck Drivers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2,820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$56,606</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7573850"/>
                  </a:ext>
                </a:extLst>
              </a:tr>
              <a:tr h="182880">
                <a:tc vMerge="1">
                  <a:txBody>
                    <a:bodyPr/>
                    <a:lstStyle/>
                    <a:p>
                      <a:pPr algn="ctr" fontAlgn="b"/>
                      <a:endParaRPr lang="en-US" sz="10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a:noFill/>
                    </a:lnB>
                    <a:solidFill>
                      <a:srgbClr val="FFF2CC"/>
                    </a:solidFill>
                  </a:tcPr>
                </a:tc>
                <a:tc>
                  <a:txBody>
                    <a:bodyPr/>
                    <a:lstStyle/>
                    <a:p>
                      <a:pPr algn="ctr" fontAlgn="b"/>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3,910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$47,243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9525922"/>
                  </a:ext>
                </a:extLst>
              </a:tr>
              <a:tr h="182880">
                <a:tc vMerge="1">
                  <a:txBody>
                    <a:bodyPr/>
                    <a:lstStyle/>
                    <a:p>
                      <a:pPr algn="ctr" fontAlgn="b"/>
                      <a:endParaRPr lang="en-US" sz="1000" b="0" i="0" u="none" strike="noStrike" dirty="0">
                        <a:solidFill>
                          <a:srgbClr val="000000"/>
                        </a:solidFill>
                        <a:effectLst/>
                        <a:latin typeface="Helvetica" panose="020B0604020202020204" pitchFamily="34" charset="0"/>
                      </a:endParaRPr>
                    </a:p>
                  </a:txBody>
                  <a:tcPr marL="8822" marR="8822" marT="8822" marB="0" anchor="b">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130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$60,120</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57608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29092267"/>
              </p:ext>
            </p:extLst>
          </p:nvPr>
        </p:nvGraphicFramePr>
        <p:xfrm>
          <a:off x="654502" y="3683811"/>
          <a:ext cx="10881361" cy="1828800"/>
        </p:xfrm>
        <a:graphic>
          <a:graphicData uri="http://schemas.openxmlformats.org/drawingml/2006/table">
            <a:tbl>
              <a:tblPr/>
              <a:tblGrid>
                <a:gridCol w="1375385">
                  <a:extLst>
                    <a:ext uri="{9D8B030D-6E8A-4147-A177-3AD203B41FA5}">
                      <a16:colId xmlns:a16="http://schemas.microsoft.com/office/drawing/2014/main" val="1952186104"/>
                    </a:ext>
                  </a:extLst>
                </a:gridCol>
                <a:gridCol w="1095439">
                  <a:extLst>
                    <a:ext uri="{9D8B030D-6E8A-4147-A177-3AD203B41FA5}">
                      <a16:colId xmlns:a16="http://schemas.microsoft.com/office/drawing/2014/main" val="3393393116"/>
                    </a:ext>
                  </a:extLst>
                </a:gridCol>
                <a:gridCol w="3286317">
                  <a:extLst>
                    <a:ext uri="{9D8B030D-6E8A-4147-A177-3AD203B41FA5}">
                      <a16:colId xmlns:a16="http://schemas.microsoft.com/office/drawing/2014/main" val="3795957836"/>
                    </a:ext>
                  </a:extLst>
                </a:gridCol>
                <a:gridCol w="1923104">
                  <a:extLst>
                    <a:ext uri="{9D8B030D-6E8A-4147-A177-3AD203B41FA5}">
                      <a16:colId xmlns:a16="http://schemas.microsoft.com/office/drawing/2014/main" val="2776012109"/>
                    </a:ext>
                  </a:extLst>
                </a:gridCol>
                <a:gridCol w="1095439">
                  <a:extLst>
                    <a:ext uri="{9D8B030D-6E8A-4147-A177-3AD203B41FA5}">
                      <a16:colId xmlns:a16="http://schemas.microsoft.com/office/drawing/2014/main" val="3848719076"/>
                    </a:ext>
                  </a:extLst>
                </a:gridCol>
                <a:gridCol w="645092">
                  <a:extLst>
                    <a:ext uri="{9D8B030D-6E8A-4147-A177-3AD203B41FA5}">
                      <a16:colId xmlns:a16="http://schemas.microsoft.com/office/drawing/2014/main" val="2963304262"/>
                    </a:ext>
                  </a:extLst>
                </a:gridCol>
                <a:gridCol w="1460585">
                  <a:extLst>
                    <a:ext uri="{9D8B030D-6E8A-4147-A177-3AD203B41FA5}">
                      <a16:colId xmlns:a16="http://schemas.microsoft.com/office/drawing/2014/main" val="3846580590"/>
                    </a:ext>
                  </a:extLst>
                </a:gridCol>
              </a:tblGrid>
              <a:tr h="182880">
                <a:tc rowSpan="10">
                  <a:txBody>
                    <a:bodyPr/>
                    <a:lstStyle/>
                    <a:p>
                      <a:pPr algn="ctr" fontAlgn="b"/>
                      <a:r>
                        <a:rPr lang="en-US" sz="900" b="0" i="0" u="none" strike="noStrike" dirty="0">
                          <a:solidFill>
                            <a:srgbClr val="000000"/>
                          </a:solidFill>
                          <a:effectLst/>
                          <a:latin typeface="+mn-lt"/>
                        </a:rPr>
                        <a:t>Health Care and Social </a:t>
                      </a:r>
                      <a:r>
                        <a:rPr lang="en-US" sz="900" b="0" i="0" u="none" strike="noStrike" dirty="0" smtClean="0">
                          <a:solidFill>
                            <a:srgbClr val="000000"/>
                          </a:solidFill>
                          <a:effectLst/>
                          <a:latin typeface="+mn-lt"/>
                        </a:rPr>
                        <a:t>Assistance</a:t>
                      </a:r>
                      <a:endParaRPr lang="en-US" sz="900" b="0" i="0" u="none" strike="noStrike" dirty="0">
                        <a:solidFill>
                          <a:srgbClr val="000000"/>
                        </a:solidFill>
                        <a:effectLst/>
                        <a:latin typeface="+mn-lt"/>
                      </a:endParaRP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a:solidFill>
                            <a:srgbClr val="000000"/>
                          </a:solidFill>
                          <a:effectLst/>
                          <a:latin typeface="+mn-lt"/>
                        </a:rPr>
                        <a:t>29-2021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mn-lt"/>
                        </a:rPr>
                        <a:t>Dental Hygienists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b"/>
                      <a:r>
                        <a:rPr lang="en-US" sz="900" b="0" i="0" u="none" strike="noStrike">
                          <a:solidFill>
                            <a:srgbClr val="000000"/>
                          </a:solidFill>
                          <a:effectLst/>
                          <a:latin typeface="+mn-lt"/>
                        </a:rPr>
                        <a:t>5,360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US" sz="900" b="0" i="0" u="none" strike="noStrike">
                          <a:solidFill>
                            <a:srgbClr val="000000"/>
                          </a:solidFill>
                          <a:effectLst/>
                          <a:latin typeface="+mn-lt"/>
                        </a:rPr>
                        <a:t>$80,759</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4701802"/>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31-2021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mn-lt"/>
                        </a:rPr>
                        <a:t>Physical Therapist Assistants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2,510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$65,825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9066793"/>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29-2032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mn-lt"/>
                        </a:rPr>
                        <a:t>Diagnostic Medical Sonographers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b"/>
                      <a:r>
                        <a:rPr lang="en-US" sz="900" b="0" i="0" u="none" strike="noStrike">
                          <a:solidFill>
                            <a:srgbClr val="000000"/>
                          </a:solidFill>
                          <a:effectLst/>
                          <a:latin typeface="+mn-lt"/>
                        </a:rPr>
                        <a:t>2,030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$84,630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1070257"/>
                  </a:ext>
                </a:extLst>
              </a:tr>
              <a:tr h="182880">
                <a:tc vMerge="1">
                  <a:txBody>
                    <a:bodyPr/>
                    <a:lstStyle/>
                    <a:p>
                      <a:pPr algn="ctr" fontAlgn="b"/>
                      <a:endParaRPr lang="en-US" sz="900" b="0" i="0" u="none" strike="noStrike">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dirty="0">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14,000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$52,061</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52889127"/>
                  </a:ext>
                </a:extLst>
              </a:tr>
              <a:tr h="182880">
                <a:tc vMerge="1">
                  <a:txBody>
                    <a:bodyPr/>
                    <a:lstStyle/>
                    <a:p>
                      <a:pPr algn="ctr" fontAlgn="b"/>
                      <a:endParaRPr lang="en-US" sz="900" b="0" i="0" u="none" strike="noStrike">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31-9092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mn-lt"/>
                        </a:rPr>
                        <a:t>Medical Assistants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13,300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$43,032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4172835"/>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29-2071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mn-lt"/>
                        </a:rPr>
                        <a:t>Medical Records and Health Information Technicians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4,220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$46,202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0952989"/>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HVAC Mechanics and Installers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210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$60,475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8962963"/>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a:solidFill>
                            <a:srgbClr val="000000"/>
                          </a:solidFill>
                          <a:effectLst/>
                          <a:latin typeface="+mn-lt"/>
                        </a:rPr>
                        <a:t>49-3023</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mn-lt"/>
                        </a:rPr>
                        <a:t>Automotive Service Technicians and Mechanics</a:t>
                      </a:r>
                    </a:p>
                  </a:txBody>
                  <a:tcPr marL="8822" marR="8822" marT="8822" marB="0" anchor="ctr">
                    <a:lnL>
                      <a:noFill/>
                    </a:lnL>
                    <a:lnR>
                      <a:noFill/>
                    </a:lnR>
                    <a:lnT>
                      <a:noFill/>
                    </a:lnT>
                    <a:lnB>
                      <a:noFill/>
                    </a:lnB>
                  </a:tcPr>
                </a:tc>
                <a:tc>
                  <a:txBody>
                    <a:bodyPr/>
                    <a:lstStyle/>
                    <a:p>
                      <a:pPr algn="ctr" fontAlgn="b"/>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b"/>
                      <a:r>
                        <a:rPr lang="en-US" sz="900" b="0" i="0" u="none" strike="noStrike">
                          <a:solidFill>
                            <a:srgbClr val="000000"/>
                          </a:solidFill>
                          <a:effectLst/>
                          <a:latin typeface="+mn-lt"/>
                        </a:rPr>
                        <a:t>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$46,945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4288857"/>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b"/>
                      <a:r>
                        <a:rPr lang="en-US" sz="900" b="0" i="0" u="none" strike="noStrike" dirty="0">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900" b="1" i="1" u="none" strike="noStrike">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b"/>
                      <a:r>
                        <a:rPr lang="en-US" sz="900" b="0" i="0" u="none" strike="noStrike">
                          <a:solidFill>
                            <a:srgbClr val="000000"/>
                          </a:solidFill>
                          <a:effectLst/>
                          <a:latin typeface="+mn-lt"/>
                        </a:rPr>
                        <a:t>4,110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900" b="0" i="0" u="none" strike="noStrike">
                          <a:solidFill>
                            <a:srgbClr val="000000"/>
                          </a:solidFill>
                          <a:effectLst/>
                          <a:latin typeface="+mn-lt"/>
                        </a:rPr>
                        <a:t>$47,243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12479678"/>
                  </a:ext>
                </a:extLst>
              </a:tr>
              <a:tr h="182880">
                <a:tc vMerge="1">
                  <a:txBody>
                    <a:bodyPr/>
                    <a:lstStyle/>
                    <a:p>
                      <a:pPr algn="ctr" fontAlgn="b"/>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b"/>
                      <a:r>
                        <a:rPr lang="en-US" sz="900" b="1" i="1" u="none" strike="noStrike">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mn-lt"/>
                        </a:rPr>
                        <a:t>820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900" b="0" i="0" u="none" strike="noStrike" dirty="0">
                          <a:solidFill>
                            <a:srgbClr val="000000"/>
                          </a:solidFill>
                          <a:effectLst/>
                          <a:latin typeface="+mn-lt"/>
                        </a:rPr>
                        <a:t>$60,120</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541946"/>
                  </a:ext>
                </a:extLst>
              </a:tr>
            </a:tbl>
          </a:graphicData>
        </a:graphic>
      </p:graphicFrame>
    </p:spTree>
    <p:extLst>
      <p:ext uri="{BB962C8B-B14F-4D97-AF65-F5344CB8AC3E}">
        <p14:creationId xmlns:p14="http://schemas.microsoft.com/office/powerpoint/2010/main" val="382632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a:t>
            </a:r>
            <a:r>
              <a:rPr lang="en-US" sz="5400" dirty="0" smtClean="0">
                <a:latin typeface="Helvetica" panose="020B0604020202020204" pitchFamily="34" charset="0"/>
                <a:cs typeface="Helvetica" panose="020B0604020202020204" pitchFamily="34" charset="0"/>
              </a:rPr>
              <a:t>II</a:t>
            </a:r>
            <a:r>
              <a:rPr lang="en-US" sz="5400" dirty="0" smtClean="0">
                <a:latin typeface="Helvetica" panose="020B0604020202020204" pitchFamily="34" charset="0"/>
                <a:cs typeface="Helvetica" panose="020B0604020202020204" pitchFamily="34" charset="0"/>
              </a:rPr>
              <a:t>: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82483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23</a:t>
            </a:fld>
            <a:endParaRPr lang="en-US"/>
          </a:p>
        </p:txBody>
      </p:sp>
    </p:spTree>
    <p:extLst>
      <p:ext uri="{BB962C8B-B14F-4D97-AF65-F5344CB8AC3E}">
        <p14:creationId xmlns:p14="http://schemas.microsoft.com/office/powerpoint/2010/main" val="1249087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24</a:t>
            </a:fld>
            <a:endParaRPr lang="en-US"/>
          </a:p>
        </p:txBody>
      </p:sp>
    </p:spTree>
    <p:extLst>
      <p:ext uri="{BB962C8B-B14F-4D97-AF65-F5344CB8AC3E}">
        <p14:creationId xmlns:p14="http://schemas.microsoft.com/office/powerpoint/2010/main" val="3995245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occupations rated 3+ stars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25</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726407" y="5694512"/>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 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10+ only.</a:t>
            </a:r>
            <a:endParaRPr lang="en-US" sz="1100" i="1" dirty="0">
              <a:latin typeface="Helvetica" panose="020B0604020202020204" pitchFamily="34" charset="0"/>
              <a:cs typeface="Helvetica" panose="020B0604020202020204" pitchFamily="34" charset="0"/>
            </a:endParaRPr>
          </a:p>
        </p:txBody>
      </p:sp>
      <p:grpSp>
        <p:nvGrpSpPr>
          <p:cNvPr id="6" name="Group 5"/>
          <p:cNvGrpSpPr/>
          <p:nvPr/>
        </p:nvGrpSpPr>
        <p:grpSpPr>
          <a:xfrm>
            <a:off x="812867" y="1949657"/>
            <a:ext cx="10058400" cy="3657600"/>
            <a:chOff x="726407" y="1938998"/>
            <a:chExt cx="10058400" cy="3657600"/>
          </a:xfrm>
        </p:grpSpPr>
        <p:graphicFrame>
          <p:nvGraphicFramePr>
            <p:cNvPr id="25" name="Chart 24"/>
            <p:cNvGraphicFramePr>
              <a:graphicFrameLocks/>
            </p:cNvGraphicFramePr>
            <p:nvPr>
              <p:extLst>
                <p:ext uri="{D42A27DB-BD31-4B8C-83A1-F6EECF244321}">
                  <p14:modId xmlns:p14="http://schemas.microsoft.com/office/powerpoint/2010/main" val="367136808"/>
                </p:ext>
              </p:extLst>
            </p:nvPr>
          </p:nvGraphicFramePr>
          <p:xfrm>
            <a:off x="726407" y="1938998"/>
            <a:ext cx="10058400"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8780104" y="2074867"/>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5175202" y="277006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349268" y="41639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5888608" y="376402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9143761" y="456192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9453654" y="476395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flipH="1">
              <a:off x="5100771" y="256991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p:nvPr/>
          </p:nvCxnSpPr>
          <p:spPr>
            <a:xfrm flipH="1">
              <a:off x="5856709" y="356555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graphicFrame>
        <p:nvGraphicFramePr>
          <p:cNvPr id="39" name="Table 38"/>
          <p:cNvGraphicFramePr>
            <a:graphicFrameLocks noGrp="1"/>
          </p:cNvGraphicFramePr>
          <p:nvPr>
            <p:extLst>
              <p:ext uri="{D42A27DB-BD31-4B8C-83A1-F6EECF244321}">
                <p14:modId xmlns:p14="http://schemas.microsoft.com/office/powerpoint/2010/main" val="1179456317"/>
              </p:ext>
            </p:extLst>
          </p:nvPr>
        </p:nvGraphicFramePr>
        <p:xfrm>
          <a:off x="10126332" y="2665067"/>
          <a:ext cx="1709221" cy="1986992"/>
        </p:xfrm>
        <a:graphic>
          <a:graphicData uri="http://schemas.openxmlformats.org/drawingml/2006/table">
            <a:tbl>
              <a:tblPr firstRow="1" bandRow="1">
                <a:tableStyleId>{46F890A9-2807-4EBB-B81D-B2AA78EC7F39}</a:tableStyleId>
              </a:tblPr>
              <a:tblGrid>
                <a:gridCol w="1709221">
                  <a:extLst>
                    <a:ext uri="{9D8B030D-6E8A-4147-A177-3AD203B41FA5}">
                      <a16:colId xmlns:a16="http://schemas.microsoft.com/office/drawing/2014/main" val="2147260863"/>
                    </a:ext>
                  </a:extLst>
                </a:gridCol>
              </a:tblGrid>
              <a:tr h="159160">
                <a:tc>
                  <a:txBody>
                    <a:bodyPr/>
                    <a:lstStyle/>
                    <a:p>
                      <a:pPr algn="ctr" fontAlgn="b"/>
                      <a:r>
                        <a:rPr lang="en-US" sz="800" i="1" u="none" strike="noStrike" dirty="0" smtClean="0">
                          <a:effectLst/>
                          <a:latin typeface="+mn-lt"/>
                        </a:rPr>
                        <a:t>Removed from Graph</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241871">
                <a:tc>
                  <a:txBody>
                    <a:bodyPr/>
                    <a:lstStyle/>
                    <a:p>
                      <a:pPr algn="ctr" fontAlgn="b"/>
                      <a:r>
                        <a:rPr lang="en-US" sz="800" b="0" i="0" u="none" strike="noStrike" dirty="0">
                          <a:solidFill>
                            <a:schemeClr val="bg2">
                              <a:lumMod val="25000"/>
                            </a:schemeClr>
                          </a:solidFill>
                          <a:effectLst/>
                          <a:latin typeface="+mn-lt"/>
                        </a:rPr>
                        <a:t>Architectural and Civil Drafters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7926413"/>
                  </a:ext>
                </a:extLst>
              </a:tr>
              <a:tr h="241871">
                <a:tc>
                  <a:txBody>
                    <a:bodyPr/>
                    <a:lstStyle/>
                    <a:p>
                      <a:pPr algn="ctr" fontAlgn="b"/>
                      <a:r>
                        <a:rPr lang="en-US" sz="800" b="0" i="0" u="none" strike="noStrike">
                          <a:solidFill>
                            <a:schemeClr val="bg2">
                              <a:lumMod val="25000"/>
                            </a:schemeClr>
                          </a:solidFill>
                          <a:effectLst/>
                          <a:latin typeface="+mn-lt"/>
                        </a:rPr>
                        <a:t>Heavy and Tractor-Trailer Truck Drivers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883308"/>
                  </a:ext>
                </a:extLst>
              </a:tr>
              <a:tr h="241871">
                <a:tc>
                  <a:txBody>
                    <a:bodyPr/>
                    <a:lstStyle/>
                    <a:p>
                      <a:pPr algn="ctr" fontAlgn="b"/>
                      <a:r>
                        <a:rPr lang="en-US" sz="800" b="0" i="0" u="none" strike="noStrike">
                          <a:solidFill>
                            <a:schemeClr val="bg2">
                              <a:lumMod val="25000"/>
                            </a:schemeClr>
                          </a:solidFill>
                          <a:effectLst/>
                          <a:latin typeface="+mn-lt"/>
                        </a:rPr>
                        <a:t>Nursing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3867229"/>
                  </a:ext>
                </a:extLst>
              </a:tr>
              <a:tr h="239550">
                <a:tc>
                  <a:txBody>
                    <a:bodyPr/>
                    <a:lstStyle/>
                    <a:p>
                      <a:pPr algn="ctr" fontAlgn="b"/>
                      <a:r>
                        <a:rPr lang="en-US" sz="800" b="0" i="0" u="none" strike="noStrike">
                          <a:solidFill>
                            <a:schemeClr val="bg2">
                              <a:lumMod val="25000"/>
                            </a:schemeClr>
                          </a:solidFill>
                          <a:effectLst/>
                          <a:latin typeface="+mn-lt"/>
                        </a:rPr>
                        <a:t>Physical Therapist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669424"/>
                  </a:ext>
                </a:extLst>
              </a:tr>
              <a:tr h="239550">
                <a:tc>
                  <a:txBody>
                    <a:bodyPr/>
                    <a:lstStyle/>
                    <a:p>
                      <a:pPr algn="ctr" fontAlgn="b"/>
                      <a:r>
                        <a:rPr lang="en-US" sz="800" b="0" i="0" u="none" strike="noStrike">
                          <a:solidFill>
                            <a:schemeClr val="bg2">
                              <a:lumMod val="25000"/>
                            </a:schemeClr>
                          </a:solidFill>
                          <a:effectLst/>
                          <a:latin typeface="+mn-lt"/>
                        </a:rPr>
                        <a:t>Preschool Teachers, Except Special Education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9817694"/>
                  </a:ext>
                </a:extLst>
              </a:tr>
              <a:tr h="239550">
                <a:tc>
                  <a:txBody>
                    <a:bodyPr/>
                    <a:lstStyle/>
                    <a:p>
                      <a:pPr algn="ctr" fontAlgn="b"/>
                      <a:r>
                        <a:rPr lang="en-US" sz="800" b="0" i="0" u="none" strike="noStrike">
                          <a:solidFill>
                            <a:schemeClr val="bg2">
                              <a:lumMod val="25000"/>
                            </a:schemeClr>
                          </a:solidFill>
                          <a:effectLst/>
                          <a:latin typeface="+mn-lt"/>
                        </a:rPr>
                        <a:t>Teacher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898427"/>
                  </a:ext>
                </a:extLst>
              </a:tr>
              <a:tr h="358260">
                <a:tc>
                  <a:txBody>
                    <a:bodyPr/>
                    <a:lstStyle/>
                    <a:p>
                      <a:pPr algn="ctr" fontAlgn="b"/>
                      <a:r>
                        <a:rPr lang="en-US" sz="800" b="0" i="0" u="none" strike="noStrike" dirty="0">
                          <a:solidFill>
                            <a:schemeClr val="bg2">
                              <a:lumMod val="25000"/>
                            </a:schemeClr>
                          </a:solidFill>
                          <a:effectLst/>
                          <a:latin typeface="+mn-lt"/>
                        </a:rPr>
                        <a:t>Veterinary Technologists and Technicians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44029"/>
                  </a:ext>
                </a:extLst>
              </a:tr>
            </a:tbl>
          </a:graphicData>
        </a:graphic>
      </p:graphicFrame>
    </p:spTree>
    <p:extLst>
      <p:ext uri="{BB962C8B-B14F-4D97-AF65-F5344CB8AC3E}">
        <p14:creationId xmlns:p14="http://schemas.microsoft.com/office/powerpoint/2010/main" val="390864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26</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63310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27</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0708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a:t>
            </a:r>
            <a:r>
              <a:rPr lang="en-US" sz="5400" dirty="0" smtClean="0">
                <a:latin typeface="Helvetica" panose="020B0604020202020204" pitchFamily="34" charset="0"/>
                <a:cs typeface="Helvetica" panose="020B0604020202020204" pitchFamily="34" charset="0"/>
              </a:rPr>
              <a:t>III: </a:t>
            </a:r>
            <a:r>
              <a:rPr lang="en-US" sz="5400" dirty="0" smtClean="0">
                <a:latin typeface="Helvetica" panose="020B0604020202020204" pitchFamily="34" charset="0"/>
                <a:cs typeface="Helvetica" panose="020B0604020202020204" pitchFamily="34" charset="0"/>
              </a:rPr>
              <a:t>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dirty="0"/>
          </a:p>
        </p:txBody>
      </p:sp>
    </p:spTree>
    <p:extLst>
      <p:ext uri="{BB962C8B-B14F-4D97-AF65-F5344CB8AC3E}">
        <p14:creationId xmlns:p14="http://schemas.microsoft.com/office/powerpoint/2010/main" val="2810303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a:t>
            </a:r>
            <a:r>
              <a:rPr lang="en-US" sz="5400" dirty="0" smtClean="0">
                <a:latin typeface="Helvetica" panose="020B0604020202020204" pitchFamily="34" charset="0"/>
                <a:cs typeface="Helvetica" panose="020B0604020202020204" pitchFamily="34" charset="0"/>
              </a:rPr>
              <a:t>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29</a:t>
            </a:fld>
            <a:endParaRPr lang="en-US" dirty="0"/>
          </a:p>
        </p:txBody>
      </p:sp>
    </p:spTree>
    <p:extLst>
      <p:ext uri="{BB962C8B-B14F-4D97-AF65-F5344CB8AC3E}">
        <p14:creationId xmlns:p14="http://schemas.microsoft.com/office/powerpoint/2010/main" val="64267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92500" lnSpcReduction="20000"/>
          </a:bodyPr>
          <a:lstStyle/>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a:t>
            </a:r>
            <a:r>
              <a:rPr lang="en-US" sz="1600" dirty="0">
                <a:solidFill>
                  <a:prstClr val="black"/>
                </a:solidFill>
              </a:rPr>
              <a:t>.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
            </a:r>
            <a:r>
              <a:rPr lang="en-US" sz="1100" dirty="0" smtClean="0">
                <a:solidFill>
                  <a:prstClr val="black"/>
                </a:solidFill>
              </a:rPr>
              <a:t>Attainment</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IV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300" dirty="0">
                <a:solidFill>
                  <a:prstClr val="black"/>
                </a:solidFill>
              </a:rPr>
              <a:t>A: </a:t>
            </a:r>
            <a:r>
              <a:rPr lang="en-US" sz="1300" dirty="0" smtClean="0">
                <a:solidFill>
                  <a:prstClr val="black"/>
                </a:solidFill>
              </a:rPr>
              <a:t>Regional Context</a:t>
            </a:r>
          </a:p>
          <a:p>
            <a:pPr marL="457200" lvl="1" indent="0">
              <a:lnSpc>
                <a:spcPct val="100000"/>
              </a:lnSpc>
              <a:spcBef>
                <a:spcPts val="0"/>
              </a:spcBef>
              <a:buNone/>
            </a:pPr>
            <a:r>
              <a:rPr lang="en-US" sz="1300" dirty="0" smtClean="0">
                <a:solidFill>
                  <a:prstClr val="black"/>
                </a:solidFill>
              </a:rPr>
              <a:t>B: Worker </a:t>
            </a:r>
            <a:r>
              <a:rPr lang="en-US" sz="1300" dirty="0">
                <a:solidFill>
                  <a:prstClr val="black"/>
                </a:solidFill>
              </a:rPr>
              <a:t>Characteristics</a:t>
            </a:r>
          </a:p>
          <a:p>
            <a:pPr marL="457200" lvl="1" indent="0">
              <a:lnSpc>
                <a:spcPct val="100000"/>
              </a:lnSpc>
              <a:spcBef>
                <a:spcPts val="0"/>
              </a:spcBef>
              <a:buNone/>
            </a:pPr>
            <a:r>
              <a:rPr lang="en-US" sz="1300" dirty="0" smtClean="0">
                <a:solidFill>
                  <a:prstClr val="black"/>
                </a:solidFill>
              </a:rPr>
              <a:t>C: Priority Industry Profiles</a:t>
            </a:r>
            <a:endParaRPr lang="en-US" sz="1300" dirty="0">
              <a:solidFill>
                <a:prstClr val="black"/>
              </a:solidFill>
            </a:endParaRPr>
          </a:p>
          <a:p>
            <a:pPr marL="457200" lvl="1" indent="0">
              <a:lnSpc>
                <a:spcPct val="100000"/>
              </a:lnSpc>
              <a:spcBef>
                <a:spcPts val="0"/>
              </a:spcBef>
              <a:buNone/>
            </a:pPr>
            <a:r>
              <a:rPr lang="en-US" sz="1300" dirty="0" smtClean="0">
                <a:solidFill>
                  <a:prstClr val="black"/>
                </a:solidFill>
              </a:rPr>
              <a:t>D: </a:t>
            </a:r>
            <a:r>
              <a:rPr lang="en-US" sz="1300" dirty="0">
                <a:solidFill>
                  <a:prstClr val="black"/>
                </a:solidFill>
              </a:rPr>
              <a:t>Critical Industry </a:t>
            </a:r>
            <a:r>
              <a:rPr lang="en-US" sz="1300" dirty="0" smtClean="0">
                <a:solidFill>
                  <a:prstClr val="black"/>
                </a:solidFill>
              </a:rPr>
              <a:t>Profiles</a:t>
            </a:r>
          </a:p>
          <a:p>
            <a:pPr marL="457200" lvl="1" indent="0">
              <a:lnSpc>
                <a:spcPct val="100000"/>
              </a:lnSpc>
              <a:spcBef>
                <a:spcPts val="0"/>
              </a:spcBef>
              <a:buNone/>
            </a:pPr>
            <a:r>
              <a:rPr lang="en-US" sz="1300" dirty="0" smtClean="0">
                <a:solidFill>
                  <a:prstClr val="black"/>
                </a:solidFill>
              </a:rPr>
              <a:t>E: </a:t>
            </a:r>
            <a:r>
              <a:rPr lang="en-US" sz="1300" dirty="0">
                <a:solidFill>
                  <a:prstClr val="black"/>
                </a:solidFill>
              </a:rPr>
              <a:t>Professional </a:t>
            </a:r>
            <a:r>
              <a:rPr lang="en-US" sz="1300" dirty="0" smtClean="0">
                <a:solidFill>
                  <a:prstClr val="black"/>
                </a:solidFill>
              </a:rPr>
              <a:t>Licensing</a:t>
            </a:r>
          </a:p>
          <a:p>
            <a:pPr marL="457200" lvl="1"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247966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30</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01350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31</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1320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93103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87600946"/>
              </p:ext>
            </p:extLst>
          </p:nvPr>
        </p:nvGraphicFramePr>
        <p:xfrm>
          <a:off x="611029" y="2411567"/>
          <a:ext cx="10971442" cy="2916936"/>
        </p:xfrm>
        <a:graphic>
          <a:graphicData uri="http://schemas.openxmlformats.org/drawingml/2006/table">
            <a:tbl>
              <a:tblPr/>
              <a:tblGrid>
                <a:gridCol w="6130013">
                  <a:extLst>
                    <a:ext uri="{9D8B030D-6E8A-4147-A177-3AD203B41FA5}">
                      <a16:colId xmlns:a16="http://schemas.microsoft.com/office/drawing/2014/main" val="3430941846"/>
                    </a:ext>
                  </a:extLst>
                </a:gridCol>
                <a:gridCol w="1467293">
                  <a:extLst>
                    <a:ext uri="{9D8B030D-6E8A-4147-A177-3AD203B41FA5}">
                      <a16:colId xmlns:a16="http://schemas.microsoft.com/office/drawing/2014/main" val="2153794298"/>
                    </a:ext>
                  </a:extLst>
                </a:gridCol>
                <a:gridCol w="1673352">
                  <a:extLst>
                    <a:ext uri="{9D8B030D-6E8A-4147-A177-3AD203B41FA5}">
                      <a16:colId xmlns:a16="http://schemas.microsoft.com/office/drawing/2014/main" val="2618816375"/>
                    </a:ext>
                  </a:extLst>
                </a:gridCol>
                <a:gridCol w="1700784">
                  <a:extLst>
                    <a:ext uri="{9D8B030D-6E8A-4147-A177-3AD203B41FA5}">
                      <a16:colId xmlns:a16="http://schemas.microsoft.com/office/drawing/2014/main" val="1530553521"/>
                    </a:ext>
                  </a:extLst>
                </a:gridCol>
              </a:tblGrid>
              <a:tr h="402336">
                <a:tc>
                  <a:txBody>
                    <a:bodyPr/>
                    <a:lstStyle/>
                    <a:p>
                      <a:pPr algn="ctr" fontAlgn="ctr"/>
                      <a:r>
                        <a:rPr lang="en-US" sz="1200" b="1" i="0" u="none" strike="noStrike" dirty="0">
                          <a:solidFill>
                            <a:srgbClr val="FFFFFF"/>
                          </a:solidFill>
                          <a:effectLst/>
                          <a:latin typeface="+mn-lt"/>
                        </a:rPr>
                        <a:t>Occupation Title</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n-lt"/>
                        </a:rPr>
                        <a:t>STAR Ranking</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mn-lt"/>
                        </a:rPr>
                        <a:t>Apprentices</a:t>
                      </a:r>
                      <a:endParaRPr lang="en-US" sz="1200" b="1" i="0" u="none" strike="noStrike" dirty="0">
                        <a:solidFill>
                          <a:srgbClr val="FFFFFF"/>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n-lt"/>
                        </a:rPr>
                        <a:t>Demand</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583818683"/>
                  </a:ext>
                </a:extLst>
              </a:tr>
              <a:tr h="228600">
                <a:tc>
                  <a:txBody>
                    <a:bodyPr/>
                    <a:lstStyle/>
                    <a:p>
                      <a:pPr algn="l" fontAlgn="ctr"/>
                      <a:r>
                        <a:rPr lang="en-US" sz="1100" b="0" i="0" u="none" strike="noStrike" dirty="0">
                          <a:solidFill>
                            <a:srgbClr val="000000"/>
                          </a:solidFill>
                          <a:effectLst/>
                          <a:latin typeface="+mn-lt"/>
                        </a:rPr>
                        <a:t>Construction Laborers</a:t>
                      </a:r>
                    </a:p>
                  </a:txBody>
                  <a:tcPr marL="9525" marR="9525" marT="9525" marB="0" anchor="ctr">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effectLst/>
                          <a:latin typeface="+mn-lt"/>
                        </a:rPr>
                        <a:t>162</a:t>
                      </a: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971459591"/>
                  </a:ext>
                </a:extLst>
              </a:tr>
              <a:tr h="228600">
                <a:tc>
                  <a:txBody>
                    <a:bodyPr/>
                    <a:lstStyle/>
                    <a:p>
                      <a:pPr algn="l" fontAlgn="ctr"/>
                      <a:r>
                        <a:rPr lang="en-US" sz="1100" b="0" i="0" u="none" strike="noStrike" dirty="0">
                          <a:solidFill>
                            <a:srgbClr val="000000"/>
                          </a:solidFill>
                          <a:effectLst/>
                          <a:latin typeface="+mn-lt"/>
                        </a:rPr>
                        <a:t>Electricians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78</a:t>
                      </a:r>
                    </a:p>
                  </a:txBody>
                  <a:tcPr marL="9525" marR="9525" marT="9525" marB="0" anchor="ctr">
                    <a:lnL>
                      <a:noFill/>
                    </a:lnL>
                    <a:lnR>
                      <a:noFill/>
                    </a:lnR>
                    <a:lnT>
                      <a:noFill/>
                    </a:lnT>
                    <a:lnB>
                      <a:noFill/>
                    </a:lnB>
                  </a:tcPr>
                </a:tc>
                <a:extLst>
                  <a:ext uri="{0D108BD9-81ED-4DB2-BD59-A6C34878D82A}">
                    <a16:rowId xmlns:a16="http://schemas.microsoft.com/office/drawing/2014/main" val="1186324172"/>
                  </a:ext>
                </a:extLst>
              </a:tr>
              <a:tr h="228600">
                <a:tc>
                  <a:txBody>
                    <a:bodyPr/>
                    <a:lstStyle/>
                    <a:p>
                      <a:pPr algn="l" fontAlgn="ctr"/>
                      <a:r>
                        <a:rPr lang="en-US" sz="1100" b="0" i="0" u="none" strike="noStrike" dirty="0">
                          <a:solidFill>
                            <a:srgbClr val="000000"/>
                          </a:solidFill>
                          <a:effectLst/>
                          <a:latin typeface="+mn-lt"/>
                        </a:rPr>
                        <a:t>Plumbers, Pipefitters, and Steamfitters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117</a:t>
                      </a:r>
                    </a:p>
                  </a:txBody>
                  <a:tcPr marL="9525" marR="9525" marT="9525" marB="0" anchor="ctr">
                    <a:lnL>
                      <a:noFill/>
                    </a:lnL>
                    <a:lnR>
                      <a:noFill/>
                    </a:lnR>
                    <a:lnT>
                      <a:noFill/>
                    </a:lnT>
                    <a:lnB>
                      <a:noFill/>
                    </a:lnB>
                  </a:tcPr>
                </a:tc>
                <a:extLst>
                  <a:ext uri="{0D108BD9-81ED-4DB2-BD59-A6C34878D82A}">
                    <a16:rowId xmlns:a16="http://schemas.microsoft.com/office/drawing/2014/main" val="819148443"/>
                  </a:ext>
                </a:extLst>
              </a:tr>
              <a:tr h="228600">
                <a:tc>
                  <a:txBody>
                    <a:bodyPr/>
                    <a:lstStyle/>
                    <a:p>
                      <a:pPr algn="l" fontAlgn="ctr"/>
                      <a:r>
                        <a:rPr lang="en-US" sz="1100" b="0" i="0" u="none" strike="noStrike" dirty="0">
                          <a:solidFill>
                            <a:srgbClr val="000000"/>
                          </a:solidFill>
                          <a:effectLst/>
                          <a:latin typeface="+mn-lt"/>
                        </a:rPr>
                        <a:t>Police and Sheriff's Patrol Officers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91</a:t>
                      </a:r>
                    </a:p>
                  </a:txBody>
                  <a:tcPr marL="9525" marR="9525" marT="9525" marB="0" anchor="ctr">
                    <a:lnL>
                      <a:noFill/>
                    </a:lnL>
                    <a:lnR>
                      <a:noFill/>
                    </a:lnR>
                    <a:lnT>
                      <a:noFill/>
                    </a:lnT>
                    <a:lnB>
                      <a:noFill/>
                    </a:lnB>
                  </a:tcPr>
                </a:tc>
                <a:extLst>
                  <a:ext uri="{0D108BD9-81ED-4DB2-BD59-A6C34878D82A}">
                    <a16:rowId xmlns:a16="http://schemas.microsoft.com/office/drawing/2014/main" val="2127720847"/>
                  </a:ext>
                </a:extLst>
              </a:tr>
              <a:tr h="228600">
                <a:tc>
                  <a:txBody>
                    <a:bodyPr/>
                    <a:lstStyle/>
                    <a:p>
                      <a:pPr algn="l" fontAlgn="ctr"/>
                      <a:r>
                        <a:rPr lang="en-US" sz="1100" b="0" i="0" u="none" strike="noStrike" dirty="0">
                          <a:solidFill>
                            <a:srgbClr val="000000"/>
                          </a:solidFill>
                          <a:effectLst/>
                          <a:latin typeface="+mn-lt"/>
                        </a:rPr>
                        <a:t>Heating, Air Conditioning, and Refrigeration Mechanics and Installers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6</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73</a:t>
                      </a:r>
                    </a:p>
                  </a:txBody>
                  <a:tcPr marL="9525" marR="9525" marT="9525" marB="0" anchor="ctr">
                    <a:lnL>
                      <a:noFill/>
                    </a:lnL>
                    <a:lnR>
                      <a:noFill/>
                    </a:lnR>
                    <a:lnT>
                      <a:noFill/>
                    </a:lnT>
                    <a:lnB>
                      <a:noFill/>
                    </a:lnB>
                  </a:tcPr>
                </a:tc>
                <a:extLst>
                  <a:ext uri="{0D108BD9-81ED-4DB2-BD59-A6C34878D82A}">
                    <a16:rowId xmlns:a16="http://schemas.microsoft.com/office/drawing/2014/main" val="208008800"/>
                  </a:ext>
                </a:extLst>
              </a:tr>
              <a:tr h="228600">
                <a:tc>
                  <a:txBody>
                    <a:bodyPr/>
                    <a:lstStyle/>
                    <a:p>
                      <a:pPr algn="l" fontAlgn="ctr"/>
                      <a:r>
                        <a:rPr lang="en-US" sz="1100" b="0" i="0" u="none" strike="noStrike">
                          <a:solidFill>
                            <a:srgbClr val="000000"/>
                          </a:solidFill>
                          <a:effectLst/>
                          <a:latin typeface="+mn-lt"/>
                        </a:rPr>
                        <a:t>Carpenters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275</a:t>
                      </a:r>
                    </a:p>
                  </a:txBody>
                  <a:tcPr marL="9525" marR="9525" marT="9525" marB="0" anchor="ctr">
                    <a:lnL>
                      <a:noFill/>
                    </a:lnL>
                    <a:lnR>
                      <a:noFill/>
                    </a:lnR>
                    <a:lnT>
                      <a:noFill/>
                    </a:lnT>
                    <a:lnB>
                      <a:noFill/>
                    </a:lnB>
                  </a:tcPr>
                </a:tc>
                <a:extLst>
                  <a:ext uri="{0D108BD9-81ED-4DB2-BD59-A6C34878D82A}">
                    <a16:rowId xmlns:a16="http://schemas.microsoft.com/office/drawing/2014/main" val="3914544975"/>
                  </a:ext>
                </a:extLst>
              </a:tr>
              <a:tr h="228600">
                <a:tc>
                  <a:txBody>
                    <a:bodyPr/>
                    <a:lstStyle/>
                    <a:p>
                      <a:pPr algn="l" fontAlgn="ctr"/>
                      <a:r>
                        <a:rPr lang="en-US" sz="1100" b="0" i="0" u="none" strike="noStrike" dirty="0">
                          <a:solidFill>
                            <a:srgbClr val="000000"/>
                          </a:solidFill>
                          <a:effectLst/>
                          <a:latin typeface="+mn-lt"/>
                        </a:rPr>
                        <a:t>Firefighters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92</a:t>
                      </a:r>
                    </a:p>
                  </a:txBody>
                  <a:tcPr marL="9525" marR="9525" marT="9525" marB="0" anchor="ctr">
                    <a:lnL>
                      <a:noFill/>
                    </a:lnL>
                    <a:lnR>
                      <a:noFill/>
                    </a:lnR>
                    <a:lnT>
                      <a:noFill/>
                    </a:lnT>
                    <a:lnB>
                      <a:noFill/>
                    </a:lnB>
                  </a:tcPr>
                </a:tc>
                <a:extLst>
                  <a:ext uri="{0D108BD9-81ED-4DB2-BD59-A6C34878D82A}">
                    <a16:rowId xmlns:a16="http://schemas.microsoft.com/office/drawing/2014/main" val="1502415675"/>
                  </a:ext>
                </a:extLst>
              </a:tr>
              <a:tr h="228600">
                <a:tc>
                  <a:txBody>
                    <a:bodyPr/>
                    <a:lstStyle/>
                    <a:p>
                      <a:pPr algn="l" fontAlgn="ctr"/>
                      <a:r>
                        <a:rPr lang="en-US" sz="1100" b="0" i="0" u="none" strike="noStrike">
                          <a:solidFill>
                            <a:srgbClr val="000000"/>
                          </a:solidFill>
                          <a:effectLst/>
                          <a:latin typeface="+mn-lt"/>
                        </a:rPr>
                        <a:t>Correctional Officers and Jailers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53</a:t>
                      </a:r>
                    </a:p>
                  </a:txBody>
                  <a:tcPr marL="9525" marR="9525" marT="9525" marB="0" anchor="ctr">
                    <a:lnL>
                      <a:noFill/>
                    </a:lnL>
                    <a:lnR>
                      <a:noFill/>
                    </a:lnR>
                    <a:lnT>
                      <a:noFill/>
                    </a:lnT>
                    <a:lnB>
                      <a:noFill/>
                    </a:lnB>
                  </a:tcPr>
                </a:tc>
                <a:extLst>
                  <a:ext uri="{0D108BD9-81ED-4DB2-BD59-A6C34878D82A}">
                    <a16:rowId xmlns:a16="http://schemas.microsoft.com/office/drawing/2014/main" val="2883718722"/>
                  </a:ext>
                </a:extLst>
              </a:tr>
              <a:tr h="228600">
                <a:tc>
                  <a:txBody>
                    <a:bodyPr/>
                    <a:lstStyle/>
                    <a:p>
                      <a:pPr algn="l" fontAlgn="ctr"/>
                      <a:r>
                        <a:rPr lang="en-US" sz="1100" b="0" i="0" u="none" strike="noStrike" dirty="0">
                          <a:solidFill>
                            <a:srgbClr val="000000"/>
                          </a:solidFill>
                          <a:effectLst/>
                          <a:latin typeface="+mn-lt"/>
                        </a:rPr>
                        <a:t>Heavy and Tractor-Trailer Truck Drivers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206</a:t>
                      </a:r>
                    </a:p>
                  </a:txBody>
                  <a:tcPr marL="9525" marR="9525" marT="9525" marB="0" anchor="ctr">
                    <a:lnL>
                      <a:noFill/>
                    </a:lnL>
                    <a:lnR>
                      <a:noFill/>
                    </a:lnR>
                    <a:lnT>
                      <a:noFill/>
                    </a:lnT>
                    <a:lnB>
                      <a:noFill/>
                    </a:lnB>
                  </a:tcPr>
                </a:tc>
                <a:extLst>
                  <a:ext uri="{0D108BD9-81ED-4DB2-BD59-A6C34878D82A}">
                    <a16:rowId xmlns:a16="http://schemas.microsoft.com/office/drawing/2014/main" val="4060602006"/>
                  </a:ext>
                </a:extLst>
              </a:tr>
              <a:tr h="228600">
                <a:tc>
                  <a:txBody>
                    <a:bodyPr/>
                    <a:lstStyle/>
                    <a:p>
                      <a:pPr algn="l" fontAlgn="ctr"/>
                      <a:r>
                        <a:rPr lang="en-US" sz="1100" b="0" i="0" u="none" strike="noStrike" dirty="0">
                          <a:solidFill>
                            <a:srgbClr val="000000"/>
                          </a:solidFill>
                          <a:effectLst/>
                          <a:latin typeface="+mn-lt"/>
                        </a:rPr>
                        <a:t>Telecommunications Equipment Installers and </a:t>
                      </a:r>
                      <a:r>
                        <a:rPr lang="en-US" sz="1100" b="0" i="0" u="none" strike="noStrike" dirty="0" smtClean="0">
                          <a:solidFill>
                            <a:srgbClr val="000000"/>
                          </a:solidFill>
                          <a:effectLst/>
                          <a:latin typeface="+mn-lt"/>
                        </a:rPr>
                        <a:t>Repairers</a:t>
                      </a:r>
                      <a:endParaRPr lang="en-US" sz="1100" b="0" i="0" u="none" strike="noStrike" dirty="0">
                        <a:solidFill>
                          <a:srgbClr val="000000"/>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100" b="0" i="0" u="none" strike="noStrike" dirty="0">
                          <a:solidFill>
                            <a:srgbClr val="000000"/>
                          </a:solidFill>
                          <a:effectLst/>
                          <a:latin typeface="+mn-lt"/>
                        </a:rPr>
                        <a:t>19</a:t>
                      </a:r>
                    </a:p>
                  </a:txBody>
                  <a:tcPr marL="9525" marR="9525" marT="9525" marB="0" anchor="ctr">
                    <a:lnL>
                      <a:noFill/>
                    </a:lnL>
                    <a:lnR>
                      <a:noFill/>
                    </a:lnR>
                    <a:lnT>
                      <a:noFill/>
                    </a:lnT>
                    <a:lnB>
                      <a:noFill/>
                    </a:lnB>
                  </a:tcPr>
                </a:tc>
                <a:extLst>
                  <a:ext uri="{0D108BD9-81ED-4DB2-BD59-A6C34878D82A}">
                    <a16:rowId xmlns:a16="http://schemas.microsoft.com/office/drawing/2014/main" val="3728012057"/>
                  </a:ext>
                </a:extLst>
              </a:tr>
              <a:tr h="228600">
                <a:tc>
                  <a:txBody>
                    <a:bodyPr/>
                    <a:lstStyle/>
                    <a:p>
                      <a:pPr algn="l" fontAlgn="ctr"/>
                      <a:r>
                        <a:rPr lang="en-US" sz="1100" b="0" i="0" u="none" strike="noStrike" dirty="0">
                          <a:solidFill>
                            <a:srgbClr val="000000"/>
                          </a:solidFill>
                          <a:effectLst/>
                          <a:latin typeface="+mn-lt"/>
                        </a:rPr>
                        <a:t>Medical Records and Health Information Technicians</a:t>
                      </a:r>
                    </a:p>
                  </a:txBody>
                  <a:tcPr marL="9525" marR="9525" marT="9525" marB="0" anchor="ctr">
                    <a:lnL>
                      <a:noFill/>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54</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957645"/>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766567" y="5460128"/>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Cape &amp; Islands, the most popular occupations for apprentices (including Construction Laborers, Electricians, Plumbers, Pipefitters, and Steamfitters) are ranked 4 stars, indicating high wages and strong projected employer demand.</a:t>
            </a:r>
            <a:endParaRPr lang="en-US" sz="1400" dirty="0"/>
          </a:p>
        </p:txBody>
      </p:sp>
    </p:spTree>
    <p:extLst>
      <p:ext uri="{BB962C8B-B14F-4D97-AF65-F5344CB8AC3E}">
        <p14:creationId xmlns:p14="http://schemas.microsoft.com/office/powerpoint/2010/main" val="2310539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a:t>
            </a:r>
            <a:r>
              <a:rPr lang="en-US" sz="5400" dirty="0" smtClean="0">
                <a:latin typeface="Helvetica" panose="020B0604020202020204" pitchFamily="34" charset="0"/>
                <a:cs typeface="Helvetica" panose="020B0604020202020204" pitchFamily="34" charset="0"/>
              </a:rPr>
              <a:t>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dirty="0"/>
          </a:p>
        </p:txBody>
      </p:sp>
    </p:spTree>
    <p:extLst>
      <p:ext uri="{BB962C8B-B14F-4D97-AF65-F5344CB8AC3E}">
        <p14:creationId xmlns:p14="http://schemas.microsoft.com/office/powerpoint/2010/main" val="2796437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786031651"/>
              </p:ext>
            </p:extLst>
          </p:nvPr>
        </p:nvGraphicFramePr>
        <p:xfrm>
          <a:off x="727794" y="2342204"/>
          <a:ext cx="507492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nvPr>
        </p:nvGraphicFramePr>
        <p:xfrm>
          <a:off x="6514482" y="2337542"/>
          <a:ext cx="5074920" cy="33832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t>15</a:t>
            </a:r>
            <a:r>
              <a:rPr lang="en-US" sz="3200" dirty="0" smtClean="0">
                <a:latin typeface="Helvetica" panose="020B0604020202020204" pitchFamily="34" charset="0"/>
                <a:cs typeface="Helvetica" panose="020B0604020202020204" pitchFamily="34" charset="0"/>
              </a:rPr>
              <a:t> 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4" name="Rectangle 1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In the Cape &amp; Islands, a majority of the top occupations by professional licensure are 4- or 5-star occupations.</a:t>
            </a:r>
            <a:endParaRPr lang="en-US" sz="1400" dirty="0"/>
          </a:p>
        </p:txBody>
      </p:sp>
      <p:sp>
        <p:nvSpPr>
          <p:cNvPr id="16" name="Rectangle 15"/>
          <p:cNvSpPr/>
          <p:nvPr/>
        </p:nvSpPr>
        <p:spPr>
          <a:xfrm>
            <a:off x="732666" y="6323468"/>
            <a:ext cx="10240134"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1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pSp>
        <p:nvGrpSpPr>
          <p:cNvPr id="5" name="Group 4"/>
          <p:cNvGrpSpPr/>
          <p:nvPr/>
        </p:nvGrpSpPr>
        <p:grpSpPr>
          <a:xfrm>
            <a:off x="2003639" y="1814322"/>
            <a:ext cx="9723964" cy="4342589"/>
            <a:chOff x="2003639" y="1814322"/>
            <a:chExt cx="9723964" cy="4342589"/>
          </a:xfrm>
        </p:grpSpPr>
        <p:grpSp>
          <p:nvGrpSpPr>
            <p:cNvPr id="8" name="Group 7"/>
            <p:cNvGrpSpPr/>
            <p:nvPr/>
          </p:nvGrpSpPr>
          <p:grpSpPr>
            <a:xfrm>
              <a:off x="2003639" y="2015888"/>
              <a:ext cx="8305125" cy="4141023"/>
              <a:chOff x="2000830" y="1880319"/>
              <a:chExt cx="8305125" cy="4141023"/>
            </a:xfrm>
          </p:grpSpPr>
          <p:grpSp>
            <p:nvGrpSpPr>
              <p:cNvPr id="7" name="Group 6"/>
              <p:cNvGrpSpPr/>
              <p:nvPr/>
            </p:nvGrpSpPr>
            <p:grpSpPr>
              <a:xfrm>
                <a:off x="2000830" y="1885353"/>
                <a:ext cx="2532975" cy="4135989"/>
                <a:chOff x="2000830" y="1885353"/>
                <a:chExt cx="2532975" cy="4135989"/>
              </a:xfrm>
            </p:grpSpPr>
            <p:sp>
              <p:nvSpPr>
                <p:cNvPr id="18" name="Rectangle 17"/>
                <p:cNvSpPr/>
                <p:nvPr/>
              </p:nvSpPr>
              <p:spPr>
                <a:xfrm>
                  <a:off x="2649942" y="1885353"/>
                  <a:ext cx="1225015" cy="276999"/>
                </a:xfrm>
                <a:prstGeom prst="rect">
                  <a:avLst/>
                </a:prstGeom>
              </p:spPr>
              <p:txBody>
                <a:bodyPr wrap="none">
                  <a:spAutoFit/>
                </a:bodyPr>
                <a:lstStyle/>
                <a:p>
                  <a:pPr algn="ctr"/>
                  <a:r>
                    <a:rPr lang="en-US" sz="1200" dirty="0" smtClean="0">
                      <a:latin typeface="Helvetica" panose="020B0604020202020204" pitchFamily="34" charset="0"/>
                      <a:cs typeface="Helvetica" panose="020B0604020202020204" pitchFamily="34" charset="0"/>
                    </a:rPr>
                    <a:t>Cape &amp; Islands</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nvGrpSpPr>
            <p:cNvPr id="25" name="Group 24"/>
            <p:cNvGrpSpPr/>
            <p:nvPr/>
          </p:nvGrpSpPr>
          <p:grpSpPr>
            <a:xfrm>
              <a:off x="10204084" y="1814322"/>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2573125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085233184"/>
              </p:ext>
            </p:extLst>
          </p:nvPr>
        </p:nvGraphicFramePr>
        <p:xfrm>
          <a:off x="1016014" y="2228157"/>
          <a:ext cx="10058400" cy="3690447"/>
        </p:xfrm>
        <a:graphic>
          <a:graphicData uri="http://schemas.openxmlformats.org/drawingml/2006/table">
            <a:tbl>
              <a:tblPr/>
              <a:tblGrid>
                <a:gridCol w="4023360">
                  <a:extLst>
                    <a:ext uri="{9D8B030D-6E8A-4147-A177-3AD203B41FA5}">
                      <a16:colId xmlns:a16="http://schemas.microsoft.com/office/drawing/2014/main" val="1189253378"/>
                    </a:ext>
                  </a:extLst>
                </a:gridCol>
                <a:gridCol w="1645920">
                  <a:extLst>
                    <a:ext uri="{9D8B030D-6E8A-4147-A177-3AD203B41FA5}">
                      <a16:colId xmlns:a16="http://schemas.microsoft.com/office/drawing/2014/main" val="2533270533"/>
                    </a:ext>
                  </a:extLst>
                </a:gridCol>
                <a:gridCol w="2194560">
                  <a:extLst>
                    <a:ext uri="{9D8B030D-6E8A-4147-A177-3AD203B41FA5}">
                      <a16:colId xmlns:a16="http://schemas.microsoft.com/office/drawing/2014/main" val="2611024805"/>
                    </a:ext>
                  </a:extLst>
                </a:gridCol>
                <a:gridCol w="2194560">
                  <a:extLst>
                    <a:ext uri="{9D8B030D-6E8A-4147-A177-3AD203B41FA5}">
                      <a16:colId xmlns:a16="http://schemas.microsoft.com/office/drawing/2014/main" val="497346111"/>
                    </a:ext>
                  </a:extLst>
                </a:gridCol>
              </a:tblGrid>
              <a:tr h="182880">
                <a:tc>
                  <a:txBody>
                    <a:bodyPr/>
                    <a:lstStyle/>
                    <a:p>
                      <a:pPr algn="ctr" fontAlgn="b"/>
                      <a:r>
                        <a:rPr lang="en-US" sz="1050" b="0" i="0" u="none" strike="noStrike" dirty="0">
                          <a:solidFill>
                            <a:srgbClr val="FFFFFF"/>
                          </a:solidFill>
                          <a:effectLst/>
                          <a:latin typeface="+mn-lt"/>
                        </a:rPr>
                        <a:t>DPL </a:t>
                      </a:r>
                      <a:r>
                        <a:rPr lang="en-US" sz="1050" b="0" i="0" u="none" strike="noStrike" dirty="0" smtClean="0">
                          <a:solidFill>
                            <a:srgbClr val="FFFFFF"/>
                          </a:solidFill>
                          <a:effectLst/>
                          <a:latin typeface="+mn-lt"/>
                        </a:rPr>
                        <a:t>Board / License </a:t>
                      </a:r>
                      <a:r>
                        <a:rPr lang="en-US" sz="1050" b="0" i="0" u="none" strike="noStrike" dirty="0">
                          <a:solidFill>
                            <a:srgbClr val="FFFFFF"/>
                          </a:solidFill>
                          <a:effectLst/>
                          <a:latin typeface="+mn-lt"/>
                        </a:rPr>
                        <a:t>Type</a:t>
                      </a: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836317779"/>
                  </a:ext>
                </a:extLst>
              </a:tr>
              <a:tr h="164592">
                <a:tc>
                  <a:txBody>
                    <a:bodyPr/>
                    <a:lstStyle/>
                    <a:p>
                      <a:pPr algn="l" fontAlgn="b"/>
                      <a:r>
                        <a:rPr lang="en-US" sz="1050" b="0" i="0" u="none" strike="noStrike" dirty="0">
                          <a:solidFill>
                            <a:srgbClr val="000000"/>
                          </a:solidFill>
                          <a:effectLst/>
                          <a:latin typeface="+mn-lt"/>
                        </a:rPr>
                        <a:t>Allied Health</a:t>
                      </a: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690234263"/>
                  </a:ext>
                </a:extLst>
              </a:tr>
              <a:tr h="164592">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194</a:t>
                      </a:r>
                    </a:p>
                  </a:txBody>
                  <a:tcPr marL="7007" marR="7007" marT="7007"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147</a:t>
                      </a:r>
                    </a:p>
                  </a:txBody>
                  <a:tcPr marL="7007" marR="7007" marT="7007" marB="0" anchor="ctr">
                    <a:lnL>
                      <a:noFill/>
                    </a:lnL>
                    <a:lnR>
                      <a:noFill/>
                    </a:lnR>
                    <a:lnT>
                      <a:noFill/>
                    </a:lnT>
                    <a:lnB>
                      <a:noFill/>
                    </a:lnB>
                  </a:tcPr>
                </a:tc>
                <a:extLst>
                  <a:ext uri="{0D108BD9-81ED-4DB2-BD59-A6C34878D82A}">
                    <a16:rowId xmlns:a16="http://schemas.microsoft.com/office/drawing/2014/main" val="2771340946"/>
                  </a:ext>
                </a:extLst>
              </a:tr>
              <a:tr h="164592">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5</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187</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322</a:t>
                      </a:r>
                    </a:p>
                  </a:txBody>
                  <a:tcPr marL="7007" marR="7007" marT="7007" marB="0" anchor="ctr">
                    <a:lnL>
                      <a:noFill/>
                    </a:lnL>
                    <a:lnR>
                      <a:noFill/>
                    </a:lnR>
                    <a:lnT>
                      <a:noFill/>
                    </a:lnT>
                    <a:lnB>
                      <a:noFill/>
                    </a:lnB>
                  </a:tcPr>
                </a:tc>
                <a:extLst>
                  <a:ext uri="{0D108BD9-81ED-4DB2-BD59-A6C34878D82A}">
                    <a16:rowId xmlns:a16="http://schemas.microsoft.com/office/drawing/2014/main" val="352306570"/>
                  </a:ext>
                </a:extLst>
              </a:tr>
              <a:tr h="164592">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104</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197</a:t>
                      </a:r>
                    </a:p>
                  </a:txBody>
                  <a:tcPr marL="7007" marR="7007" marT="7007" marB="0" anchor="ctr">
                    <a:lnL>
                      <a:noFill/>
                    </a:lnL>
                    <a:lnR>
                      <a:noFill/>
                    </a:lnR>
                    <a:lnT>
                      <a:noFill/>
                    </a:lnT>
                    <a:lnB>
                      <a:noFill/>
                    </a:lnB>
                  </a:tcPr>
                </a:tc>
                <a:extLst>
                  <a:ext uri="{0D108BD9-81ED-4DB2-BD59-A6C34878D82A}">
                    <a16:rowId xmlns:a16="http://schemas.microsoft.com/office/drawing/2014/main" val="2800256649"/>
                  </a:ext>
                </a:extLst>
              </a:tr>
              <a:tr h="164592">
                <a:tc>
                  <a:txBody>
                    <a:bodyPr/>
                    <a:lstStyle/>
                    <a:p>
                      <a:pPr algn="l" fontAlgn="b"/>
                      <a:r>
                        <a:rPr lang="en-US" sz="1050" b="0" i="0" u="none" strike="noStrike" dirty="0" smtClean="0">
                          <a:solidFill>
                            <a:srgbClr val="000000"/>
                          </a:solidFill>
                          <a:effectLst/>
                          <a:latin typeface="+mn-lt"/>
                        </a:rPr>
                        <a:t>Physical Therapist Assistant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50</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136</a:t>
                      </a:r>
                    </a:p>
                  </a:txBody>
                  <a:tcPr marL="7007" marR="7007" marT="7007" marB="0" anchor="ctr">
                    <a:lnL>
                      <a:noFill/>
                    </a:lnL>
                    <a:lnR>
                      <a:noFill/>
                    </a:lnR>
                    <a:lnT>
                      <a:noFill/>
                    </a:lnT>
                    <a:lnB>
                      <a:noFill/>
                    </a:lnB>
                  </a:tcPr>
                </a:tc>
                <a:extLst>
                  <a:ext uri="{0D108BD9-81ED-4DB2-BD59-A6C34878D82A}">
                    <a16:rowId xmlns:a16="http://schemas.microsoft.com/office/drawing/2014/main" val="4269838292"/>
                  </a:ext>
                </a:extLst>
              </a:tr>
              <a:tr h="164592">
                <a:tc>
                  <a:txBody>
                    <a:bodyPr/>
                    <a:lstStyle/>
                    <a:p>
                      <a:pPr algn="l" fontAlgn="b"/>
                      <a:r>
                        <a:rPr lang="en-US" sz="1050" b="0" i="0" u="none" strike="noStrike" dirty="0" smtClean="0">
                          <a:solidFill>
                            <a:srgbClr val="000000"/>
                          </a:solidFill>
                          <a:effectLst/>
                          <a:latin typeface="+mn-lt"/>
                        </a:rPr>
                        <a:t>Architects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979735504"/>
                  </a:ext>
                </a:extLst>
              </a:tr>
              <a:tr h="164592">
                <a:tc>
                  <a:txBody>
                    <a:bodyPr/>
                    <a:lstStyle/>
                    <a:p>
                      <a:pPr algn="l" fontAlgn="b"/>
                      <a:r>
                        <a:rPr lang="en-US" sz="1050" b="0" i="0" u="none" strike="noStrike" dirty="0" smtClean="0">
                          <a:solidFill>
                            <a:srgbClr val="000000"/>
                          </a:solidFill>
                          <a:effectLst/>
                          <a:latin typeface="+mn-lt"/>
                        </a:rPr>
                        <a:t>Architect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57</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103</a:t>
                      </a:r>
                    </a:p>
                  </a:txBody>
                  <a:tcPr marL="7007" marR="7007" marT="7007" marB="0" anchor="ctr">
                    <a:lnL>
                      <a:noFill/>
                    </a:lnL>
                    <a:lnR>
                      <a:noFill/>
                    </a:lnR>
                    <a:lnT>
                      <a:noFill/>
                    </a:lnT>
                    <a:lnB>
                      <a:noFill/>
                    </a:lnB>
                  </a:tcPr>
                </a:tc>
                <a:extLst>
                  <a:ext uri="{0D108BD9-81ED-4DB2-BD59-A6C34878D82A}">
                    <a16:rowId xmlns:a16="http://schemas.microsoft.com/office/drawing/2014/main" val="2749582156"/>
                  </a:ext>
                </a:extLst>
              </a:tr>
              <a:tr h="164592">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4231433809"/>
                  </a:ext>
                </a:extLst>
              </a:tr>
              <a:tr h="164592">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898</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889</a:t>
                      </a:r>
                    </a:p>
                  </a:txBody>
                  <a:tcPr marL="7007" marR="7007" marT="7007" marB="0" anchor="ctr">
                    <a:lnL>
                      <a:noFill/>
                    </a:lnL>
                    <a:lnR>
                      <a:noFill/>
                    </a:lnR>
                    <a:lnT>
                      <a:noFill/>
                    </a:lnT>
                    <a:lnB>
                      <a:noFill/>
                    </a:lnB>
                  </a:tcPr>
                </a:tc>
                <a:extLst>
                  <a:ext uri="{0D108BD9-81ED-4DB2-BD59-A6C34878D82A}">
                    <a16:rowId xmlns:a16="http://schemas.microsoft.com/office/drawing/2014/main" val="31741333"/>
                  </a:ext>
                </a:extLst>
              </a:tr>
              <a:tr h="164592">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1127651987"/>
                  </a:ext>
                </a:extLst>
              </a:tr>
              <a:tr h="164592">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481</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526</a:t>
                      </a:r>
                    </a:p>
                  </a:txBody>
                  <a:tcPr marL="7007" marR="7007" marT="7007" marB="0" anchor="ctr">
                    <a:lnL>
                      <a:noFill/>
                    </a:lnL>
                    <a:lnR>
                      <a:noFill/>
                    </a:lnR>
                    <a:lnT>
                      <a:noFill/>
                    </a:lnT>
                    <a:lnB>
                      <a:noFill/>
                    </a:lnB>
                  </a:tcPr>
                </a:tc>
                <a:extLst>
                  <a:ext uri="{0D108BD9-81ED-4DB2-BD59-A6C34878D82A}">
                    <a16:rowId xmlns:a16="http://schemas.microsoft.com/office/drawing/2014/main" val="1489484007"/>
                  </a:ext>
                </a:extLst>
              </a:tr>
              <a:tr h="164592">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4070290256"/>
                  </a:ext>
                </a:extLst>
              </a:tr>
              <a:tr h="164592">
                <a:tc>
                  <a:txBody>
                    <a:bodyPr/>
                    <a:lstStyle/>
                    <a:p>
                      <a:pPr algn="l" fontAlgn="b"/>
                      <a:r>
                        <a:rPr lang="en-US" sz="1050" b="0" i="0" u="none" strike="noStrike" dirty="0" smtClean="0">
                          <a:solidFill>
                            <a:srgbClr val="000000"/>
                          </a:solidFill>
                          <a:effectLst/>
                          <a:latin typeface="+mn-lt"/>
                        </a:rPr>
                        <a:t>Engineer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198</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418</a:t>
                      </a:r>
                    </a:p>
                  </a:txBody>
                  <a:tcPr marL="7007" marR="7007" marT="7007" marB="0" anchor="ctr">
                    <a:lnL>
                      <a:noFill/>
                    </a:lnL>
                    <a:lnR>
                      <a:noFill/>
                    </a:lnR>
                    <a:lnT>
                      <a:noFill/>
                    </a:lnT>
                    <a:lnB>
                      <a:noFill/>
                    </a:lnB>
                  </a:tcPr>
                </a:tc>
                <a:extLst>
                  <a:ext uri="{0D108BD9-81ED-4DB2-BD59-A6C34878D82A}">
                    <a16:rowId xmlns:a16="http://schemas.microsoft.com/office/drawing/2014/main" val="3181142075"/>
                  </a:ext>
                </a:extLst>
              </a:tr>
              <a:tr h="164592">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236256631"/>
                  </a:ext>
                </a:extLst>
              </a:tr>
              <a:tr h="164592">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807</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808</a:t>
                      </a:r>
                    </a:p>
                  </a:txBody>
                  <a:tcPr marL="7007" marR="7007" marT="7007" marB="0" anchor="ctr">
                    <a:lnL>
                      <a:noFill/>
                    </a:lnL>
                    <a:lnR>
                      <a:noFill/>
                    </a:lnR>
                    <a:lnT>
                      <a:noFill/>
                    </a:lnT>
                    <a:lnB>
                      <a:noFill/>
                    </a:lnB>
                  </a:tcPr>
                </a:tc>
                <a:extLst>
                  <a:ext uri="{0D108BD9-81ED-4DB2-BD59-A6C34878D82A}">
                    <a16:rowId xmlns:a16="http://schemas.microsoft.com/office/drawing/2014/main" val="642612374"/>
                  </a:ext>
                </a:extLst>
              </a:tr>
              <a:tr h="164592">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848400519"/>
                  </a:ext>
                </a:extLst>
              </a:tr>
              <a:tr h="164592">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5</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110</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569</a:t>
                      </a:r>
                    </a:p>
                  </a:txBody>
                  <a:tcPr marL="7007" marR="7007" marT="7007" marB="0" anchor="ctr">
                    <a:lnL>
                      <a:noFill/>
                    </a:lnL>
                    <a:lnR>
                      <a:noFill/>
                    </a:lnR>
                    <a:lnT>
                      <a:noFill/>
                    </a:lnT>
                    <a:lnB>
                      <a:noFill/>
                    </a:lnB>
                  </a:tcPr>
                </a:tc>
                <a:extLst>
                  <a:ext uri="{0D108BD9-81ED-4DB2-BD59-A6C34878D82A}">
                    <a16:rowId xmlns:a16="http://schemas.microsoft.com/office/drawing/2014/main" val="1616473879"/>
                  </a:ext>
                </a:extLst>
              </a:tr>
              <a:tr h="164592">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070997488"/>
                  </a:ext>
                </a:extLst>
              </a:tr>
              <a:tr h="164592">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2,516</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399</a:t>
                      </a:r>
                    </a:p>
                  </a:txBody>
                  <a:tcPr marL="7007" marR="7007" marT="7007" marB="0" anchor="ctr">
                    <a:lnL>
                      <a:noFill/>
                    </a:lnL>
                    <a:lnR>
                      <a:noFill/>
                    </a:lnR>
                    <a:lnT>
                      <a:noFill/>
                    </a:lnT>
                    <a:lnB>
                      <a:noFill/>
                    </a:lnB>
                  </a:tcPr>
                </a:tc>
                <a:extLst>
                  <a:ext uri="{0D108BD9-81ED-4DB2-BD59-A6C34878D82A}">
                    <a16:rowId xmlns:a16="http://schemas.microsoft.com/office/drawing/2014/main" val="2723815248"/>
                  </a:ext>
                </a:extLst>
              </a:tr>
              <a:tr h="164592">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555001656"/>
                  </a:ext>
                </a:extLst>
              </a:tr>
              <a:tr h="164592">
                <a:tc>
                  <a:txBody>
                    <a:bodyPr/>
                    <a:lstStyle/>
                    <a:p>
                      <a:pPr algn="l" fontAlgn="b"/>
                      <a:r>
                        <a:rPr lang="en-US" sz="1050" b="0" i="0" u="none" strike="noStrike" dirty="0" smtClean="0">
                          <a:solidFill>
                            <a:srgbClr val="000000"/>
                          </a:solidFill>
                          <a:effectLst/>
                          <a:latin typeface="+mn-lt"/>
                        </a:rPr>
                        <a:t>Social Worker, </a:t>
                      </a:r>
                      <a:r>
                        <a:rPr lang="en-US" sz="1050" b="0" i="0" u="none" strike="noStrike" dirty="0" smtClean="0">
                          <a:solidFill>
                            <a:srgbClr val="000000"/>
                          </a:solidFill>
                          <a:effectLst/>
                          <a:latin typeface="+mn-lt"/>
                        </a:rPr>
                        <a:t>Licensed</a:t>
                      </a:r>
                      <a:endParaRPr lang="en-US" sz="1050" b="0" i="0" u="none" strike="noStrike" dirty="0">
                        <a:solidFill>
                          <a:srgbClr val="000000"/>
                        </a:solidFill>
                        <a:effectLst/>
                        <a:latin typeface="+mn-lt"/>
                      </a:endParaRPr>
                    </a:p>
                  </a:txBody>
                  <a:tcPr marL="63063" marR="7007" marT="700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n-lt"/>
                        </a:rPr>
                        <a:t>3</a:t>
                      </a:r>
                    </a:p>
                  </a:txBody>
                  <a:tcPr marL="7007" marR="7007" marT="7007"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a:solidFill>
                            <a:srgbClr val="000000"/>
                          </a:solidFill>
                          <a:effectLst/>
                          <a:latin typeface="+mn-lt"/>
                        </a:rPr>
                        <a:t>488</a:t>
                      </a:r>
                    </a:p>
                  </a:txBody>
                  <a:tcPr marL="7007" marR="7007" marT="700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n-lt"/>
                        </a:rPr>
                        <a:t>530</a:t>
                      </a:r>
                    </a:p>
                  </a:txBody>
                  <a:tcPr marL="7007" marR="7007" marT="7007"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613492"/>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22" name="Rectangle 21"/>
          <p:cNvSpPr/>
          <p:nvPr/>
        </p:nvSpPr>
        <p:spPr>
          <a:xfrm>
            <a:off x="2817352" y="5942797"/>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Selected occupations </a:t>
            </a:r>
            <a:r>
              <a:rPr lang="en-US" sz="1000" i="1" dirty="0">
                <a:latin typeface="Helvetica" panose="020B0604020202020204" pitchFamily="34" charset="0"/>
                <a:cs typeface="Helvetica" panose="020B0604020202020204" pitchFamily="34" charset="0"/>
              </a:rPr>
              <a:t>ranked 3+ stars only. Not 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
        <p:nvSpPr>
          <p:cNvPr id="9" name="Rectangle 8"/>
          <p:cNvSpPr/>
          <p:nvPr/>
        </p:nvSpPr>
        <p:spPr>
          <a:xfrm>
            <a:off x="611030" y="1423736"/>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Comparing the number of license holders with total occupational employment offers another indicator of skill shortages or surpluses in occupational labor markets. While the number of professional licenses </a:t>
            </a:r>
            <a:r>
              <a:rPr lang="en-US" sz="1400" dirty="0" smtClean="0">
                <a:latin typeface="Helvetica" panose="020B0604020202020204" pitchFamily="34" charset="0"/>
                <a:cs typeface="Helvetica" panose="020B0604020202020204" pitchFamily="34" charset="0"/>
              </a:rPr>
              <a:t>exceeds </a:t>
            </a:r>
            <a:r>
              <a:rPr lang="en-US" sz="1400" dirty="0">
                <a:latin typeface="Helvetica" panose="020B0604020202020204" pitchFamily="34" charset="0"/>
                <a:cs typeface="Helvetica" panose="020B0604020202020204" pitchFamily="34" charset="0"/>
              </a:rPr>
              <a:t>total employment for some occupations, such as </a:t>
            </a:r>
            <a:r>
              <a:rPr lang="en-US" sz="1400" dirty="0" smtClean="0">
                <a:latin typeface="Helvetica" panose="020B0604020202020204" pitchFamily="34" charset="0"/>
                <a:cs typeface="Helvetica" panose="020B0604020202020204" pitchFamily="34" charset="0"/>
              </a:rPr>
              <a:t>Real Estate Salespersons, </a:t>
            </a:r>
            <a:r>
              <a:rPr lang="en-US" sz="1400" dirty="0">
                <a:latin typeface="Helvetica" panose="020B0604020202020204" pitchFamily="34" charset="0"/>
                <a:cs typeface="Helvetica" panose="020B0604020202020204" pitchFamily="34" charset="0"/>
              </a:rPr>
              <a:t>for others, such as </a:t>
            </a:r>
            <a:r>
              <a:rPr lang="en-US" sz="1400" dirty="0" smtClean="0">
                <a:latin typeface="Helvetica" panose="020B0604020202020204" pitchFamily="34" charset="0"/>
                <a:cs typeface="Helvetica" panose="020B0604020202020204" pitchFamily="34" charset="0"/>
              </a:rPr>
              <a:t>Physical Therapists, </a:t>
            </a:r>
            <a:r>
              <a:rPr lang="en-US" sz="1400" dirty="0">
                <a:latin typeface="Helvetica" panose="020B0604020202020204" pitchFamily="34" charset="0"/>
                <a:cs typeface="Helvetica" panose="020B0604020202020204" pitchFamily="34" charset="0"/>
              </a:rPr>
              <a:t>the number of jobs </a:t>
            </a:r>
            <a:r>
              <a:rPr lang="en-US" sz="1400" dirty="0" smtClean="0">
                <a:latin typeface="Helvetica" panose="020B0604020202020204" pitchFamily="34" charset="0"/>
                <a:cs typeface="Helvetica" panose="020B0604020202020204" pitchFamily="34" charset="0"/>
              </a:rPr>
              <a:t>(</a:t>
            </a:r>
            <a:r>
              <a:rPr lang="en-US" sz="1400" dirty="0" smtClean="0">
                <a:latin typeface="Helvetica" panose="020B0604020202020204" pitchFamily="34" charset="0"/>
                <a:cs typeface="Helvetica" panose="020B0604020202020204" pitchFamily="34" charset="0"/>
              </a:rPr>
              <a:t>322</a:t>
            </a:r>
            <a:r>
              <a:rPr lang="en-US" sz="1400" dirty="0" smtClean="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rPr>
              <a:t>outstrips the supply of licenses </a:t>
            </a:r>
            <a:r>
              <a:rPr lang="en-US" sz="1400" dirty="0" smtClean="0">
                <a:latin typeface="Helvetica" panose="020B0604020202020204" pitchFamily="34" charset="0"/>
                <a:cs typeface="Helvetica" panose="020B0604020202020204" pitchFamily="34" charset="0"/>
              </a:rPr>
              <a:t>(</a:t>
            </a:r>
            <a:r>
              <a:rPr lang="en-US" sz="1400" dirty="0" smtClean="0">
                <a:latin typeface="Helvetica" panose="020B0604020202020204" pitchFamily="34" charset="0"/>
                <a:cs typeface="Helvetica" panose="020B0604020202020204" pitchFamily="34" charset="0"/>
              </a:rPr>
              <a:t>187</a:t>
            </a:r>
            <a:r>
              <a:rPr lang="en-US" sz="1400" dirty="0" smtClean="0">
                <a:latin typeface="Helvetica" panose="020B0604020202020204" pitchFamily="34" charset="0"/>
                <a:cs typeface="Helvetica" panose="020B0604020202020204" pitchFamily="34" charset="0"/>
              </a:rPr>
              <a:t>).</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81808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IV: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37</a:t>
            </a:fld>
            <a:endParaRPr lang="en-US" dirty="0"/>
          </a:p>
        </p:txBody>
      </p:sp>
    </p:spTree>
    <p:extLst>
      <p:ext uri="{BB962C8B-B14F-4D97-AF65-F5344CB8AC3E}">
        <p14:creationId xmlns:p14="http://schemas.microsoft.com/office/powerpoint/2010/main" val="3307384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38</a:t>
            </a:fld>
            <a:endParaRPr lang="en-US"/>
          </a:p>
        </p:txBody>
      </p:sp>
    </p:spTree>
    <p:extLst>
      <p:ext uri="{BB962C8B-B14F-4D97-AF65-F5344CB8AC3E}">
        <p14:creationId xmlns:p14="http://schemas.microsoft.com/office/powerpoint/2010/main" val="886803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125501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a:t>
            </a:r>
            <a:r>
              <a:rPr lang="en-US" sz="5400" dirty="0" smtClean="0">
                <a:latin typeface="Helvetica" panose="020B0604020202020204" pitchFamily="34" charset="0"/>
                <a:cs typeface="Helvetica" panose="020B0604020202020204" pitchFamily="34" charset="0"/>
              </a:rPr>
              <a:t>I</a:t>
            </a:r>
            <a:r>
              <a:rPr lang="en-US" sz="5400" dirty="0" smtClean="0">
                <a:latin typeface="Helvetica" panose="020B0604020202020204" pitchFamily="34" charset="0"/>
                <a:cs typeface="Helvetica" panose="020B0604020202020204" pitchFamily="34" charset="0"/>
              </a:rPr>
              <a:t>:</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40</a:t>
            </a:fld>
            <a:endParaRPr lang="en-US"/>
          </a:p>
        </p:txBody>
      </p:sp>
    </p:spTree>
    <p:extLst>
      <p:ext uri="{BB962C8B-B14F-4D97-AF65-F5344CB8AC3E}">
        <p14:creationId xmlns:p14="http://schemas.microsoft.com/office/powerpoint/2010/main" val="2105537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a:t>
            </a:r>
            <a:r>
              <a:rPr lang="en-US" sz="5400" dirty="0" smtClean="0">
                <a:latin typeface="Helvetica" panose="020B0604020202020204" pitchFamily="34" charset="0"/>
                <a:cs typeface="Helvetica" panose="020B0604020202020204" pitchFamily="34" charset="0"/>
              </a:rPr>
              <a:t>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284595777"/>
              </p:ext>
            </p:extLst>
          </p:nvPr>
        </p:nvGraphicFramePr>
        <p:xfrm>
          <a:off x="609600"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42</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Cape &amp; Islands unemployment rate was higher than the state average during the winter and early spring months this past year, and was slightly lower than the state average over last summer. This reflects the strength of seasonal employment in the region.</a:t>
            </a:r>
          </a:p>
        </p:txBody>
      </p:sp>
    </p:spTree>
    <p:extLst>
      <p:ext uri="{BB962C8B-B14F-4D97-AF65-F5344CB8AC3E}">
        <p14:creationId xmlns:p14="http://schemas.microsoft.com/office/powerpoint/2010/main" val="2696235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70759338"/>
              </p:ext>
            </p:extLst>
          </p:nvPr>
        </p:nvGraphicFramePr>
        <p:xfrm>
          <a:off x="608173" y="2362252"/>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Cape &amp; Islands labor force is largest in the summer months when tourism is the strongest.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34101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44</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Cape &amp; Islands median annual wage has increased since 2015, almost twice as much as the state average increase over the same period ($3,933 vs. $1,990).</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82389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2125033776"/>
              </p:ext>
            </p:extLst>
          </p:nvPr>
        </p:nvGraphicFramePr>
        <p:xfrm>
          <a:off x="6643927" y="2807609"/>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4143488707"/>
              </p:ext>
            </p:extLst>
          </p:nvPr>
        </p:nvGraphicFramePr>
        <p:xfrm>
          <a:off x="700331"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45</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one in five jobs in the Cape &amp; Islands in 2026 are projected to need a Bachelor’s degree or higher and more than two-thirds will require a high school </a:t>
            </a:r>
            <a:r>
              <a:rPr lang="en-US" sz="1400" dirty="0" smtClean="0">
                <a:latin typeface="Helvetica" panose="020B0604020202020204" pitchFamily="34" charset="0"/>
                <a:cs typeface="Helvetica" panose="020B0604020202020204" pitchFamily="34" charset="0"/>
              </a:rPr>
              <a:t>diploma </a:t>
            </a:r>
            <a:r>
              <a:rPr lang="en-US" sz="1400" dirty="0">
                <a:latin typeface="Helvetica" panose="020B0604020202020204" pitchFamily="34" charset="0"/>
                <a:cs typeface="Helvetica" panose="020B0604020202020204" pitchFamily="34" charset="0"/>
              </a:rPr>
              <a:t>or less.</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103,472</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 </a:t>
            </a:r>
            <a:r>
              <a:rPr lang="en-US" sz="1000" b="1" dirty="0" smtClean="0">
                <a:latin typeface="Helvetica" panose="020B0604020202020204" pitchFamily="34" charset="0"/>
                <a:cs typeface="Helvetica" panose="020B0604020202020204" pitchFamily="34" charset="0"/>
              </a:rPr>
              <a:t>108,487</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21885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46</a:t>
            </a:fld>
            <a:endParaRPr lang="en-US"/>
          </a:p>
        </p:txBody>
      </p:sp>
    </p:spTree>
    <p:extLst>
      <p:ext uri="{BB962C8B-B14F-4D97-AF65-F5344CB8AC3E}">
        <p14:creationId xmlns:p14="http://schemas.microsoft.com/office/powerpoint/2010/main" val="3241710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ChangeAspect="1"/>
          </p:cNvGraphicFramePr>
          <p:nvPr>
            <p:extLst>
              <p:ext uri="{D42A27DB-BD31-4B8C-83A1-F6EECF244321}">
                <p14:modId xmlns:p14="http://schemas.microsoft.com/office/powerpoint/2010/main" val="1043527104"/>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Regional and State Priority Industries by Age</a:t>
            </a:r>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0436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153801250"/>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Regional and State Priority Industries by 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074574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2334928564"/>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mtClean="0">
                <a:latin typeface="Helvetica" panose="020B0604020202020204" pitchFamily="34" charset="0"/>
                <a:cs typeface="Helvetica" panose="020B0604020202020204" pitchFamily="34" charset="0"/>
              </a:rPr>
              <a:t>Regional and State Priority </a:t>
            </a:r>
            <a:r>
              <a:rPr lang="en-US" sz="3200" dirty="0" smtClean="0">
                <a:latin typeface="Helvetica" panose="020B0604020202020204" pitchFamily="34" charset="0"/>
                <a:cs typeface="Helvetica" panose="020B0604020202020204" pitchFamily="34" charset="0"/>
              </a:rPr>
              <a:t>Industries by 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29900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2535233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ChangeAspect="1"/>
          </p:cNvGraphicFramePr>
          <p:nvPr>
            <p:extLst>
              <p:ext uri="{D42A27DB-BD31-4B8C-83A1-F6EECF244321}">
                <p14:modId xmlns:p14="http://schemas.microsoft.com/office/powerpoint/2010/main" val="4224889387"/>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50</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Regional and State Priority Industries by 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4330338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3234704806"/>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Regional and State Priority Industries by 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02616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52</a:t>
            </a:fld>
            <a:endParaRPr lang="en-US"/>
          </a:p>
        </p:txBody>
      </p:sp>
    </p:spTree>
    <p:extLst>
      <p:ext uri="{BB962C8B-B14F-4D97-AF65-F5344CB8AC3E}">
        <p14:creationId xmlns:p14="http://schemas.microsoft.com/office/powerpoint/2010/main" val="942368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dirty="0"/>
          </a:p>
        </p:txBody>
      </p:sp>
    </p:spTree>
    <p:extLst>
      <p:ext uri="{BB962C8B-B14F-4D97-AF65-F5344CB8AC3E}">
        <p14:creationId xmlns:p14="http://schemas.microsoft.com/office/powerpoint/2010/main" val="3909864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a:p>
        </p:txBody>
      </p:sp>
      <p:grpSp>
        <p:nvGrpSpPr>
          <p:cNvPr id="12" name="Group 11"/>
          <p:cNvGrpSpPr/>
          <p:nvPr/>
        </p:nvGrpSpPr>
        <p:grpSpPr>
          <a:xfrm>
            <a:off x="1477682" y="2429032"/>
            <a:ext cx="3512582" cy="3767298"/>
            <a:chOff x="1585587" y="2429032"/>
            <a:chExt cx="3512582" cy="3767298"/>
          </a:xfrm>
        </p:grpSpPr>
        <p:graphicFrame>
          <p:nvGraphicFramePr>
            <p:cNvPr id="19" name="Chart 18"/>
            <p:cNvGraphicFramePr>
              <a:graphicFrameLocks/>
            </p:cNvGraphicFramePr>
            <p:nvPr>
              <p:extLst/>
            </p:nvPr>
          </p:nvGraphicFramePr>
          <p:xfrm>
            <a:off x="1604518"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585587"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grpSp>
        <p:nvGrpSpPr>
          <p:cNvPr id="11" name="Group 10"/>
          <p:cNvGrpSpPr/>
          <p:nvPr/>
        </p:nvGrpSpPr>
        <p:grpSpPr>
          <a:xfrm>
            <a:off x="4990264" y="2427883"/>
            <a:ext cx="6590709" cy="3768447"/>
            <a:chOff x="4990264" y="2427883"/>
            <a:chExt cx="6590709" cy="3768447"/>
          </a:xfrm>
        </p:grpSpPr>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aphicFrame>
          <p:nvGraphicFramePr>
            <p:cNvPr id="22" name="Chart 21"/>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371669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While </a:t>
            </a:r>
            <a:r>
              <a:rPr lang="en-US" sz="1400" dirty="0">
                <a:latin typeface="Helvetica" panose="020B0604020202020204" pitchFamily="34" charset="0"/>
                <a:cs typeface="Helvetica" panose="020B0604020202020204" pitchFamily="34" charset="0"/>
              </a:rPr>
              <a:t>most workers in the Healthcare and Social Assistance sector are white, since 2015, growth in employment has been greater for Black or African American, Asian, and Hispanic or Latino populations.</a:t>
            </a:r>
          </a:p>
        </p:txBody>
      </p:sp>
      <p:grpSp>
        <p:nvGrpSpPr>
          <p:cNvPr id="9" name="Group 8"/>
          <p:cNvGrpSpPr/>
          <p:nvPr/>
        </p:nvGrpSpPr>
        <p:grpSpPr>
          <a:xfrm>
            <a:off x="611029" y="2427883"/>
            <a:ext cx="11073427" cy="3768447"/>
            <a:chOff x="611029" y="2427883"/>
            <a:chExt cx="11073427" cy="3768447"/>
          </a:xfrm>
        </p:grpSpPr>
        <p:graphicFrame>
          <p:nvGraphicFramePr>
            <p:cNvPr id="23" name="Chart 22"/>
            <p:cNvGraphicFramePr>
              <a:graphicFrameLocks/>
            </p:cNvGraphicFramePr>
            <p:nvPr>
              <p:extLst/>
            </p:nvPr>
          </p:nvGraphicFramePr>
          <p:xfrm>
            <a:off x="633400" y="2795577"/>
            <a:ext cx="346784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6" name="Group 5"/>
            <p:cNvGrpSpPr/>
            <p:nvPr/>
          </p:nvGrpSpPr>
          <p:grpSpPr>
            <a:xfrm>
              <a:off x="4886780" y="2427883"/>
              <a:ext cx="6797676" cy="3768447"/>
              <a:chOff x="4886780" y="2427883"/>
              <a:chExt cx="6797676" cy="3768447"/>
            </a:xfrm>
          </p:grpSpPr>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nvGrpSpPr>
              <p:cNvPr id="5" name="Group 4"/>
              <p:cNvGrpSpPr/>
              <p:nvPr/>
            </p:nvGrpSpPr>
            <p:grpSpPr>
              <a:xfrm>
                <a:off x="4886780" y="2795577"/>
                <a:ext cx="6797676" cy="2930962"/>
                <a:chOff x="4513355" y="1961744"/>
                <a:chExt cx="6797676" cy="2930962"/>
              </a:xfrm>
            </p:grpSpPr>
            <p:graphicFrame>
              <p:nvGraphicFramePr>
                <p:cNvPr id="24" name="Chart 23"/>
                <p:cNvGraphicFramePr>
                  <a:graphicFrameLocks/>
                </p:cNvGraphicFramePr>
                <p:nvPr>
                  <p:extLst/>
                </p:nvPr>
              </p:nvGraphicFramePr>
              <p:xfrm>
                <a:off x="4513355" y="1961744"/>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nvPr>
              </p:nvGraphicFramePr>
              <p:xfrm>
                <a:off x="8846624" y="1966627"/>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grpSp>
    </p:spTree>
    <p:extLst>
      <p:ext uri="{BB962C8B-B14F-4D97-AF65-F5344CB8AC3E}">
        <p14:creationId xmlns:p14="http://schemas.microsoft.com/office/powerpoint/2010/main" val="4265103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dirty="0"/>
          </a:p>
        </p:txBody>
      </p:sp>
    </p:spTree>
    <p:extLst>
      <p:ext uri="{BB962C8B-B14F-4D97-AF65-F5344CB8AC3E}">
        <p14:creationId xmlns:p14="http://schemas.microsoft.com/office/powerpoint/2010/main" val="63626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a:p>
        </p:txBody>
      </p:sp>
      <p:grpSp>
        <p:nvGrpSpPr>
          <p:cNvPr id="5" name="Group 4"/>
          <p:cNvGrpSpPr/>
          <p:nvPr/>
        </p:nvGrpSpPr>
        <p:grpSpPr>
          <a:xfrm>
            <a:off x="1477682" y="2429032"/>
            <a:ext cx="3512582" cy="3767298"/>
            <a:chOff x="1477682" y="2429032"/>
            <a:chExt cx="3512582" cy="3767298"/>
          </a:xfrm>
        </p:grpSpPr>
        <p:graphicFrame>
          <p:nvGraphicFramePr>
            <p:cNvPr id="15" name="Chart 14"/>
            <p:cNvGraphicFramePr>
              <a:graphicFrameLocks/>
            </p:cNvGraphicFramePr>
            <p:nvPr>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082857"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1477682"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r>
              <a:rPr lang="en-US" sz="3200" dirty="0" smtClean="0"/>
              <a:t>Hospitality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Hospitality industry has almost equal shares of male and female workers in the Cape &amp; Islands. Males have joined the industry in greater numbers than females since 2015.</a:t>
            </a:r>
          </a:p>
        </p:txBody>
      </p:sp>
      <p:grpSp>
        <p:nvGrpSpPr>
          <p:cNvPr id="2" name="Group 1"/>
          <p:cNvGrpSpPr/>
          <p:nvPr/>
        </p:nvGrpSpPr>
        <p:grpSpPr>
          <a:xfrm>
            <a:off x="4990264" y="2427883"/>
            <a:ext cx="6590709" cy="3768447"/>
            <a:chOff x="4990264" y="2427883"/>
            <a:chExt cx="6590709" cy="3768447"/>
          </a:xfrm>
        </p:grpSpPr>
        <p:graphicFrame>
          <p:nvGraphicFramePr>
            <p:cNvPr id="19" name="Chart 18"/>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573721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a:p>
        </p:txBody>
      </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28" name="Rectangle 27"/>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Workers in Hospitality in the Cape &amp; Islands are predominantly white, with about 15% identifying as Black or African American or Asian.</a:t>
            </a:r>
          </a:p>
        </p:txBody>
      </p:sp>
      <p:grpSp>
        <p:nvGrpSpPr>
          <p:cNvPr id="6" name="Group 5"/>
          <p:cNvGrpSpPr/>
          <p:nvPr/>
        </p:nvGrpSpPr>
        <p:grpSpPr>
          <a:xfrm>
            <a:off x="611029" y="2427883"/>
            <a:ext cx="11085448" cy="3768447"/>
            <a:chOff x="611029" y="2427883"/>
            <a:chExt cx="11085448" cy="3768447"/>
          </a:xfrm>
        </p:grpSpPr>
        <p:grpSp>
          <p:nvGrpSpPr>
            <p:cNvPr id="3" name="Group 2"/>
            <p:cNvGrpSpPr/>
            <p:nvPr/>
          </p:nvGrpSpPr>
          <p:grpSpPr>
            <a:xfrm>
              <a:off x="611029" y="2427883"/>
              <a:ext cx="3512582" cy="3768447"/>
              <a:chOff x="611029" y="2427883"/>
              <a:chExt cx="3512582" cy="3768447"/>
            </a:xfrm>
          </p:grpSpPr>
          <p:graphicFrame>
            <p:nvGraphicFramePr>
              <p:cNvPr id="20" name="Chart 19"/>
              <p:cNvGraphicFramePr>
                <a:graphicFrameLocks/>
              </p:cNvGraphicFramePr>
              <p:nvPr>
                <p:extLst/>
              </p:nvPr>
            </p:nvGraphicFramePr>
            <p:xfrm>
              <a:off x="633400" y="2793675"/>
              <a:ext cx="346784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grpSp>
          <p:nvGrpSpPr>
            <p:cNvPr id="13" name="Group 12"/>
            <p:cNvGrpSpPr/>
            <p:nvPr/>
          </p:nvGrpSpPr>
          <p:grpSpPr>
            <a:xfrm>
              <a:off x="4898801" y="2427883"/>
              <a:ext cx="6797676" cy="3768447"/>
              <a:chOff x="4898801" y="2427883"/>
              <a:chExt cx="6797676" cy="3768447"/>
            </a:xfrm>
          </p:grpSpPr>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12" name="Group 11"/>
              <p:cNvGrpSpPr/>
              <p:nvPr/>
            </p:nvGrpSpPr>
            <p:grpSpPr>
              <a:xfrm>
                <a:off x="4898801" y="2793675"/>
                <a:ext cx="6797676" cy="2930962"/>
                <a:chOff x="2697162" y="1963519"/>
                <a:chExt cx="6797676" cy="2930962"/>
              </a:xfrm>
            </p:grpSpPr>
            <p:graphicFrame>
              <p:nvGraphicFramePr>
                <p:cNvPr id="29" name="Chart 28"/>
                <p:cNvGraphicFramePr>
                  <a:graphicFrameLocks/>
                </p:cNvGraphicFramePr>
                <p:nvPr>
                  <p:extLst/>
                </p:nvPr>
              </p:nvGraphicFramePr>
              <p:xfrm>
                <a:off x="2697162" y="1963519"/>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p:cNvGraphicFramePr>
                <p:nvPr>
                  <p:extLst/>
                </p:nvPr>
              </p:nvGraphicFramePr>
              <p:xfrm>
                <a:off x="7030431" y="1968402"/>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grpSp>
    </p:spTree>
    <p:extLst>
      <p:ext uri="{BB962C8B-B14F-4D97-AF65-F5344CB8AC3E}">
        <p14:creationId xmlns:p14="http://schemas.microsoft.com/office/powerpoint/2010/main" val="23248743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dirty="0"/>
          </a:p>
        </p:txBody>
      </p:sp>
    </p:spTree>
    <p:extLst>
      <p:ext uri="{BB962C8B-B14F-4D97-AF65-F5344CB8AC3E}">
        <p14:creationId xmlns:p14="http://schemas.microsoft.com/office/powerpoint/2010/main" val="4255992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I.A</a:t>
            </a:r>
            <a:r>
              <a:rPr lang="en-US" sz="5400" dirty="0" smtClean="0">
                <a:latin typeface="Helvetica" panose="020B0604020202020204" pitchFamily="34" charset="0"/>
                <a:cs typeface="Helvetica" panose="020B0604020202020204" pitchFamily="34" charset="0"/>
              </a:rPr>
              <a:t>:</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a:p>
        </p:txBody>
      </p:sp>
    </p:spTree>
    <p:extLst>
      <p:ext uri="{BB962C8B-B14F-4D97-AF65-F5344CB8AC3E}">
        <p14:creationId xmlns:p14="http://schemas.microsoft.com/office/powerpoint/2010/main" val="2810003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a:p>
        </p:txBody>
      </p:sp>
      <p:grpSp>
        <p:nvGrpSpPr>
          <p:cNvPr id="2" name="Group 1"/>
          <p:cNvGrpSpPr/>
          <p:nvPr/>
        </p:nvGrpSpPr>
        <p:grpSpPr>
          <a:xfrm>
            <a:off x="1477682" y="2429032"/>
            <a:ext cx="3512582" cy="3767298"/>
            <a:chOff x="1477682" y="2429032"/>
            <a:chExt cx="3512582" cy="3767298"/>
          </a:xfrm>
        </p:grpSpPr>
        <p:graphicFrame>
          <p:nvGraphicFramePr>
            <p:cNvPr id="12" name="Chart 11"/>
            <p:cNvGraphicFramePr>
              <a:graphicFrameLocks/>
            </p:cNvGraphicFramePr>
            <p:nvPr>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082857"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1477682"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r>
              <a:rPr lang="en-US" sz="3200" dirty="0" smtClean="0"/>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Construction is a predominantly male industry with just 20% female workers. </a:t>
            </a:r>
            <a:endParaRPr lang="en-US" sz="1400" dirty="0"/>
          </a:p>
        </p:txBody>
      </p:sp>
      <p:grpSp>
        <p:nvGrpSpPr>
          <p:cNvPr id="3" name="Group 2"/>
          <p:cNvGrpSpPr/>
          <p:nvPr/>
        </p:nvGrpSpPr>
        <p:grpSpPr>
          <a:xfrm>
            <a:off x="4990264" y="2427883"/>
            <a:ext cx="6590709" cy="3768447"/>
            <a:chOff x="4990264" y="2427883"/>
            <a:chExt cx="6590709" cy="3768447"/>
          </a:xfrm>
        </p:grpSpPr>
        <p:graphicFrame>
          <p:nvGraphicFramePr>
            <p:cNvPr id="15" name="Chart 14"/>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670021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a:p>
        </p:txBody>
      </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sp>
        <p:nvSpPr>
          <p:cNvPr id="28" name="Rectangle 27"/>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90% of construction workers are white. Numbers of Black or African American, Asian, and Hispanic or Latino workers are growing, but still represent small numbers of workers on the Cape &amp; Islands.</a:t>
            </a:r>
          </a:p>
        </p:txBody>
      </p:sp>
      <p:grpSp>
        <p:nvGrpSpPr>
          <p:cNvPr id="6" name="Group 5"/>
          <p:cNvGrpSpPr/>
          <p:nvPr/>
        </p:nvGrpSpPr>
        <p:grpSpPr>
          <a:xfrm>
            <a:off x="611029" y="2427883"/>
            <a:ext cx="11085448" cy="3768447"/>
            <a:chOff x="611029" y="2427883"/>
            <a:chExt cx="11085448" cy="3768447"/>
          </a:xfrm>
        </p:grpSpPr>
        <p:grpSp>
          <p:nvGrpSpPr>
            <p:cNvPr id="3" name="Group 2"/>
            <p:cNvGrpSpPr/>
            <p:nvPr/>
          </p:nvGrpSpPr>
          <p:grpSpPr>
            <a:xfrm>
              <a:off x="611029" y="2427883"/>
              <a:ext cx="3512582" cy="3768447"/>
              <a:chOff x="611029" y="2427883"/>
              <a:chExt cx="3512582" cy="3768447"/>
            </a:xfrm>
          </p:grpSpPr>
          <p:graphicFrame>
            <p:nvGraphicFramePr>
              <p:cNvPr id="23" name="Chart 22"/>
              <p:cNvGraphicFramePr>
                <a:graphicFrameLocks/>
              </p:cNvGraphicFramePr>
              <p:nvPr>
                <p:extLst/>
              </p:nvPr>
            </p:nvGraphicFramePr>
            <p:xfrm>
              <a:off x="631612" y="2795205"/>
              <a:ext cx="346784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grpSp>
          <p:nvGrpSpPr>
            <p:cNvPr id="12" name="Group 11"/>
            <p:cNvGrpSpPr/>
            <p:nvPr/>
          </p:nvGrpSpPr>
          <p:grpSpPr>
            <a:xfrm>
              <a:off x="4898801" y="2427883"/>
              <a:ext cx="6797676" cy="3768447"/>
              <a:chOff x="4898801" y="2427883"/>
              <a:chExt cx="6797676" cy="3768447"/>
            </a:xfrm>
          </p:grpSpPr>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11" name="Group 10"/>
              <p:cNvGrpSpPr/>
              <p:nvPr/>
            </p:nvGrpSpPr>
            <p:grpSpPr>
              <a:xfrm>
                <a:off x="4898801" y="2784531"/>
                <a:ext cx="6797676" cy="2930962"/>
                <a:chOff x="2697162" y="1963519"/>
                <a:chExt cx="6797676" cy="2930962"/>
              </a:xfrm>
            </p:grpSpPr>
            <p:graphicFrame>
              <p:nvGraphicFramePr>
                <p:cNvPr id="22" name="Chart 21"/>
                <p:cNvGraphicFramePr>
                  <a:graphicFrameLocks/>
                </p:cNvGraphicFramePr>
                <p:nvPr>
                  <p:extLst/>
                </p:nvPr>
              </p:nvGraphicFramePr>
              <p:xfrm>
                <a:off x="2697162" y="1963519"/>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nvPr>
              </p:nvGraphicFramePr>
              <p:xfrm>
                <a:off x="7030431" y="1968402"/>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grpSp>
    </p:spTree>
    <p:extLst>
      <p:ext uri="{BB962C8B-B14F-4D97-AF65-F5344CB8AC3E}">
        <p14:creationId xmlns:p14="http://schemas.microsoft.com/office/powerpoint/2010/main" val="29345739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Appendix</a:t>
            </a:r>
            <a:r>
              <a:rPr lang="en-US" sz="5400" dirty="0" smtClean="0">
                <a:latin typeface="Helvetica" panose="020B0604020202020204" pitchFamily="34" charset="0"/>
                <a:cs typeface="Helvetica" panose="020B0604020202020204" pitchFamily="34" charset="0"/>
              </a:rPr>
              <a:t>:	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a:p>
        </p:txBody>
      </p:sp>
    </p:spTree>
    <p:extLst>
      <p:ext uri="{BB962C8B-B14F-4D97-AF65-F5344CB8AC3E}">
        <p14:creationId xmlns:p14="http://schemas.microsoft.com/office/powerpoint/2010/main" val="3793335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10190"/>
            <a:ext cx="7040880" cy="3587128"/>
            <a:chOff x="631082" y="2610190"/>
            <a:chExt cx="7040880" cy="3587128"/>
          </a:xfrm>
        </p:grpSpPr>
        <p:graphicFrame>
          <p:nvGraphicFramePr>
            <p:cNvPr id="18" name="Chart 17"/>
            <p:cNvGraphicFramePr>
              <a:graphicFrameLocks/>
            </p:cNvGraphicFramePr>
            <p:nvPr>
              <p:extLst>
                <p:ext uri="{D42A27DB-BD31-4B8C-83A1-F6EECF244321}">
                  <p14:modId xmlns:p14="http://schemas.microsoft.com/office/powerpoint/2010/main" val="940887298"/>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40511032"/>
              </p:ext>
            </p:extLst>
          </p:nvPr>
        </p:nvGraphicFramePr>
        <p:xfrm>
          <a:off x="7997281" y="3536312"/>
          <a:ext cx="3657600" cy="1463042"/>
        </p:xfrm>
        <a:graphic>
          <a:graphicData uri="http://schemas.openxmlformats.org/drawingml/2006/table">
            <a:tbl>
              <a:tblPr firstRow="1">
                <a:tableStyleId>{D27102A9-8310-4765-A935-A1911B00CA55}</a:tableStyleId>
              </a:tblPr>
              <a:tblGrid>
                <a:gridCol w="1987929">
                  <a:extLst>
                    <a:ext uri="{9D8B030D-6E8A-4147-A177-3AD203B41FA5}">
                      <a16:colId xmlns:a16="http://schemas.microsoft.com/office/drawing/2014/main" val="59116263"/>
                    </a:ext>
                  </a:extLst>
                </a:gridCol>
                <a:gridCol w="1669671">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Helvetica" panose="020B0604020202020204" pitchFamily="34" charset="0"/>
                          <a:cs typeface="Helvetica" panose="020B0604020202020204" pitchFamily="34" charset="0"/>
                        </a:rPr>
                        <a:t>Employer</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Helvetica" panose="020B0604020202020204" pitchFamily="34" charset="0"/>
                          <a:cs typeface="Helvetica" panose="020B0604020202020204" pitchFamily="34" charset="0"/>
                        </a:rPr>
                        <a:t>Job Postings</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PepsiCo Inc.</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47</a:t>
                      </a:r>
                    </a:p>
                  </a:txBody>
                  <a:tcPr marL="9525" marR="9525" marT="9525" marB="0" anchor="b"/>
                </a:tc>
                <a:extLst>
                  <a:ext uri="{0D108BD9-81ED-4DB2-BD59-A6C34878D82A}">
                    <a16:rowId xmlns:a16="http://schemas.microsoft.com/office/drawing/2014/main" val="1747839680"/>
                  </a:ext>
                </a:extLst>
              </a:tr>
              <a:tr h="209006">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Hydroid Incorporated</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23</a:t>
                      </a:r>
                    </a:p>
                  </a:txBody>
                  <a:tcPr marL="9525" marR="9525" marT="9525" marB="0" anchor="b"/>
                </a:tc>
                <a:extLst>
                  <a:ext uri="{0D108BD9-81ED-4DB2-BD59-A6C34878D82A}">
                    <a16:rowId xmlns:a16="http://schemas.microsoft.com/office/drawing/2014/main" val="1882170930"/>
                  </a:ext>
                </a:extLst>
              </a:tr>
              <a:tr h="209006">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Coca-Cola Enterprises Inc.</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20</a:t>
                      </a:r>
                    </a:p>
                  </a:txBody>
                  <a:tcPr marL="9525" marR="9525" marT="9525" marB="0" anchor="b"/>
                </a:tc>
                <a:extLst>
                  <a:ext uri="{0D108BD9-81ED-4DB2-BD59-A6C34878D82A}">
                    <a16:rowId xmlns:a16="http://schemas.microsoft.com/office/drawing/2014/main" val="2679721514"/>
                  </a:ext>
                </a:extLst>
              </a:tr>
              <a:tr h="209006">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Teledyne Technologies</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15</a:t>
                      </a:r>
                    </a:p>
                  </a:txBody>
                  <a:tcPr marL="9525" marR="9525" marT="9525" marB="0" anchor="b"/>
                </a:tc>
                <a:extLst>
                  <a:ext uri="{0D108BD9-81ED-4DB2-BD59-A6C34878D82A}">
                    <a16:rowId xmlns:a16="http://schemas.microsoft.com/office/drawing/2014/main" val="1250045122"/>
                  </a:ext>
                </a:extLst>
              </a:tr>
              <a:tr h="209006">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Pfizer</a:t>
                      </a:r>
                    </a:p>
                  </a:txBody>
                  <a:tcPr marL="9525" marR="9525" marT="9525" marB="0" anchor="b"/>
                </a:tc>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10</a:t>
                      </a:r>
                    </a:p>
                  </a:txBody>
                  <a:tcPr marL="9525" marR="9525" marT="9525" marB="0" anchor="b"/>
                </a:tc>
                <a:extLst>
                  <a:ext uri="{0D108BD9-81ED-4DB2-BD59-A6C34878D82A}">
                    <a16:rowId xmlns:a16="http://schemas.microsoft.com/office/drawing/2014/main" val="3930176931"/>
                  </a:ext>
                </a:extLst>
              </a:tr>
              <a:tr h="209006">
                <a:tc>
                  <a:txBody>
                    <a:bodyPr/>
                    <a:lstStyle/>
                    <a:p>
                      <a:pPr algn="ctr" fontAlgn="b"/>
                      <a:r>
                        <a:rPr lang="en-US" sz="1000" b="0" i="0" u="none" strike="noStrike" dirty="0" err="1">
                          <a:effectLst/>
                          <a:latin typeface="Helvetica" panose="020B0604020202020204" pitchFamily="34" charset="0"/>
                          <a:cs typeface="Helvetica" panose="020B0604020202020204" pitchFamily="34" charset="0"/>
                        </a:rPr>
                        <a:t>Unifirst</a:t>
                      </a:r>
                      <a:r>
                        <a:rPr lang="en-US" sz="1000" b="0" i="0" u="none" strike="noStrike" dirty="0">
                          <a:effectLst/>
                          <a:latin typeface="Helvetica" panose="020B0604020202020204" pitchFamily="34" charset="0"/>
                          <a:cs typeface="Helvetica" panose="020B0604020202020204" pitchFamily="34" charset="0"/>
                        </a:rPr>
                        <a:t> Corporation</a:t>
                      </a:r>
                    </a:p>
                  </a:txBody>
                  <a:tcPr marL="9525" marR="9525" marT="9525" marB="0" anchor="b"/>
                </a:tc>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9</a:t>
                      </a:r>
                    </a:p>
                  </a:txBody>
                  <a:tcPr marL="9525" marR="9525" marT="9525" marB="0" anchor="b"/>
                </a:tc>
                <a:extLst>
                  <a:ext uri="{0D108BD9-81ED-4DB2-BD59-A6C34878D82A}">
                    <a16:rowId xmlns:a16="http://schemas.microsoft.com/office/drawing/2014/main" val="528235191"/>
                  </a:ext>
                </a:extLst>
              </a:tr>
            </a:tbl>
          </a:graphicData>
        </a:graphic>
      </p:graphicFrame>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17" name="Rectangle 16"/>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manufacturing establishments has declined slightly since 2016 in the Cape &amp; Islands. PepsiCo, </a:t>
            </a:r>
            <a:r>
              <a:rPr lang="en-US" sz="1400" dirty="0" err="1">
                <a:latin typeface="Helvetica" panose="020B0604020202020204" pitchFamily="34" charset="0"/>
                <a:cs typeface="Helvetica" panose="020B0604020202020204" pitchFamily="34" charset="0"/>
              </a:rPr>
              <a:t>Inc</a:t>
            </a:r>
            <a:r>
              <a:rPr lang="en-US" sz="1400" dirty="0">
                <a:latin typeface="Helvetica" panose="020B0604020202020204" pitchFamily="34" charset="0"/>
                <a:cs typeface="Helvetica" panose="020B0604020202020204" pitchFamily="34" charset="0"/>
              </a:rPr>
              <a:t> had the most job postings (47) in the region over the past year. While Bakeries are one of the subsectors with the largest number of establishments, biotech, pharma and marine science companies like Teledyne, Pfizer and Hydroid had 10 or more openings over the past year.</a:t>
            </a:r>
            <a:endParaRPr lang="en-US" sz="1400" dirty="0"/>
          </a:p>
        </p:txBody>
      </p:sp>
      <p:grpSp>
        <p:nvGrpSpPr>
          <p:cNvPr id="5" name="Group 4"/>
          <p:cNvGrpSpPr/>
          <p:nvPr/>
        </p:nvGrpSpPr>
        <p:grpSpPr>
          <a:xfrm>
            <a:off x="8071189" y="3203783"/>
            <a:ext cx="3509784" cy="2135248"/>
            <a:chOff x="8090148" y="3015346"/>
            <a:chExt cx="3509784" cy="2135248"/>
          </a:xfrm>
        </p:grpSpPr>
        <p:sp>
          <p:nvSpPr>
            <p:cNvPr id="10" name="Rectangle 9"/>
            <p:cNvSpPr/>
            <p:nvPr/>
          </p:nvSpPr>
          <p:spPr>
            <a:xfrm>
              <a:off x="8998498" y="4919762"/>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90148" y="3015346"/>
              <a:ext cx="3509784"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9531449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37% of workers in Manufacturing in the Cape &amp; Islands have a high school diploma or less. 28% have some college or an Associate degree and nearly 26% have a Bachelor’s degree or higher. This mix has been relatively stable since 2015.</a:t>
            </a:r>
          </a:p>
        </p:txBody>
      </p:sp>
      <p:grpSp>
        <p:nvGrpSpPr>
          <p:cNvPr id="6" name="Group 5"/>
          <p:cNvGrpSpPr/>
          <p:nvPr/>
        </p:nvGrpSpPr>
        <p:grpSpPr>
          <a:xfrm>
            <a:off x="1889761" y="2120952"/>
            <a:ext cx="8412480" cy="4437846"/>
            <a:chOff x="1889761" y="2120952"/>
            <a:chExt cx="8412480" cy="4437846"/>
          </a:xfrm>
        </p:grpSpPr>
        <p:graphicFrame>
          <p:nvGraphicFramePr>
            <p:cNvPr id="12" name="Chart 11"/>
            <p:cNvGraphicFramePr>
              <a:graphicFrameLocks/>
            </p:cNvGraphicFramePr>
            <p:nvPr>
              <p:extLst>
                <p:ext uri="{D42A27DB-BD31-4B8C-83A1-F6EECF244321}">
                  <p14:modId xmlns:p14="http://schemas.microsoft.com/office/powerpoint/2010/main" val="250122806"/>
                </p:ext>
              </p:extLst>
            </p:nvPr>
          </p:nvGraphicFramePr>
          <p:xfrm>
            <a:off x="1889761" y="2467364"/>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20952"/>
              <a:ext cx="8229600" cy="4437846"/>
              <a:chOff x="2072641" y="1898910"/>
              <a:chExt cx="8229600" cy="4015028"/>
            </a:xfrm>
          </p:grpSpPr>
          <p:sp>
            <p:nvSpPr>
              <p:cNvPr id="13" name="Rectangle 12"/>
              <p:cNvSpPr/>
              <p:nvPr/>
            </p:nvSpPr>
            <p:spPr>
              <a:xfrm>
                <a:off x="2072641" y="5676983"/>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8910"/>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1121293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a:p>
        </p:txBody>
      </p:sp>
      <p:grpSp>
        <p:nvGrpSpPr>
          <p:cNvPr id="5" name="Group 4"/>
          <p:cNvGrpSpPr/>
          <p:nvPr/>
        </p:nvGrpSpPr>
        <p:grpSpPr>
          <a:xfrm>
            <a:off x="1477682" y="2429032"/>
            <a:ext cx="3512582" cy="3767298"/>
            <a:chOff x="1477682" y="2429032"/>
            <a:chExt cx="3512582" cy="3767298"/>
          </a:xfrm>
        </p:grpSpPr>
        <p:graphicFrame>
          <p:nvGraphicFramePr>
            <p:cNvPr id="17" name="Chart 16"/>
            <p:cNvGraphicFramePr>
              <a:graphicFrameLocks/>
            </p:cNvGraphicFramePr>
            <p:nvPr>
              <p:extLst>
                <p:ext uri="{D42A27DB-BD31-4B8C-83A1-F6EECF244321}">
                  <p14:modId xmlns:p14="http://schemas.microsoft.com/office/powerpoint/2010/main" val="988325606"/>
                </p:ext>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are predominantly male, though nearly 35% of workers are female on the Cape &amp; Islands—a higher share than several other regions. </a:t>
            </a:r>
          </a:p>
        </p:txBody>
      </p:sp>
      <p:grpSp>
        <p:nvGrpSpPr>
          <p:cNvPr id="2" name="Group 1"/>
          <p:cNvGrpSpPr/>
          <p:nvPr/>
        </p:nvGrpSpPr>
        <p:grpSpPr>
          <a:xfrm>
            <a:off x="4990264" y="2427883"/>
            <a:ext cx="6590709" cy="3768447"/>
            <a:chOff x="4990264" y="2427883"/>
            <a:chExt cx="6590709" cy="3768447"/>
          </a:xfrm>
        </p:grpSpPr>
        <p:graphicFrame>
          <p:nvGraphicFramePr>
            <p:cNvPr id="23" name="Chart 22"/>
            <p:cNvGraphicFramePr>
              <a:graphicFrameLocks/>
            </p:cNvGraphicFramePr>
            <p:nvPr>
              <p:extLst>
                <p:ext uri="{D42A27DB-BD31-4B8C-83A1-F6EECF244321}">
                  <p14:modId xmlns:p14="http://schemas.microsoft.com/office/powerpoint/2010/main" val="147722697"/>
                </p:ext>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318247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8" name="Rectangle 27"/>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a:t>
            </a:r>
            <a:r>
              <a:rPr lang="en-US" sz="1400" dirty="0">
                <a:latin typeface="Helvetica" panose="020B0604020202020204" pitchFamily="34" charset="0"/>
                <a:cs typeface="Helvetica" panose="020B0604020202020204" pitchFamily="34" charset="0"/>
              </a:rPr>
              <a:t>Manufacturing </a:t>
            </a:r>
            <a:r>
              <a:rPr lang="en-US" sz="1400" dirty="0" smtClean="0">
                <a:latin typeface="Helvetica" panose="020B0604020202020204" pitchFamily="34" charset="0"/>
                <a:cs typeface="Helvetica" panose="020B0604020202020204" pitchFamily="34" charset="0"/>
              </a:rPr>
              <a:t>workforce </a:t>
            </a:r>
            <a:r>
              <a:rPr lang="en-US" sz="1400" dirty="0">
                <a:latin typeface="Helvetica" panose="020B0604020202020204" pitchFamily="34" charset="0"/>
                <a:cs typeface="Helvetica" panose="020B0604020202020204" pitchFamily="34" charset="0"/>
              </a:rPr>
              <a:t>is predominantly white in the Cape &amp; Islands, with only about 6 percent of workers identifying as Black or African American, or Asian.</a:t>
            </a:r>
          </a:p>
        </p:txBody>
      </p:sp>
      <p:grpSp>
        <p:nvGrpSpPr>
          <p:cNvPr id="11" name="Group 10"/>
          <p:cNvGrpSpPr/>
          <p:nvPr/>
        </p:nvGrpSpPr>
        <p:grpSpPr>
          <a:xfrm>
            <a:off x="611029" y="2427883"/>
            <a:ext cx="11085448" cy="3768447"/>
            <a:chOff x="611029" y="2427883"/>
            <a:chExt cx="11085448" cy="3768447"/>
          </a:xfrm>
        </p:grpSpPr>
        <p:grpSp>
          <p:nvGrpSpPr>
            <p:cNvPr id="5" name="Group 4"/>
            <p:cNvGrpSpPr/>
            <p:nvPr/>
          </p:nvGrpSpPr>
          <p:grpSpPr>
            <a:xfrm>
              <a:off x="611029" y="2427883"/>
              <a:ext cx="3512582" cy="3768447"/>
              <a:chOff x="611029" y="2427883"/>
              <a:chExt cx="3512582" cy="3768447"/>
            </a:xfrm>
          </p:grpSpPr>
          <p:graphicFrame>
            <p:nvGraphicFramePr>
              <p:cNvPr id="21" name="Chart 20"/>
              <p:cNvGraphicFramePr>
                <a:graphicFrameLocks/>
              </p:cNvGraphicFramePr>
              <p:nvPr>
                <p:extLst>
                  <p:ext uri="{D42A27DB-BD31-4B8C-83A1-F6EECF244321}">
                    <p14:modId xmlns:p14="http://schemas.microsoft.com/office/powerpoint/2010/main" val="2208609276"/>
                  </p:ext>
                </p:extLst>
              </p:nvPr>
            </p:nvGraphicFramePr>
            <p:xfrm>
              <a:off x="633400" y="2789413"/>
              <a:ext cx="346784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grpSp>
          <p:nvGrpSpPr>
            <p:cNvPr id="7" name="Group 6"/>
            <p:cNvGrpSpPr/>
            <p:nvPr/>
          </p:nvGrpSpPr>
          <p:grpSpPr>
            <a:xfrm>
              <a:off x="4898801" y="2427883"/>
              <a:ext cx="6797676" cy="3768447"/>
              <a:chOff x="4898801" y="2427883"/>
              <a:chExt cx="6797676" cy="3768447"/>
            </a:xfrm>
          </p:grpSpPr>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6" name="Group 5"/>
              <p:cNvGrpSpPr/>
              <p:nvPr/>
            </p:nvGrpSpPr>
            <p:grpSpPr>
              <a:xfrm>
                <a:off x="4898801" y="2789413"/>
                <a:ext cx="6797676" cy="2930962"/>
                <a:chOff x="4513355" y="1961744"/>
                <a:chExt cx="6797676" cy="2930962"/>
              </a:xfrm>
            </p:grpSpPr>
            <p:graphicFrame>
              <p:nvGraphicFramePr>
                <p:cNvPr id="19" name="Chart 18"/>
                <p:cNvGraphicFramePr>
                  <a:graphicFrameLocks/>
                </p:cNvGraphicFramePr>
                <p:nvPr>
                  <p:extLst>
                    <p:ext uri="{D42A27DB-BD31-4B8C-83A1-F6EECF244321}">
                      <p14:modId xmlns:p14="http://schemas.microsoft.com/office/powerpoint/2010/main" val="2464763520"/>
                    </p:ext>
                  </p:extLst>
                </p:nvPr>
              </p:nvGraphicFramePr>
              <p:xfrm>
                <a:off x="4513355" y="1961744"/>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ext uri="{D42A27DB-BD31-4B8C-83A1-F6EECF244321}">
                      <p14:modId xmlns:p14="http://schemas.microsoft.com/office/powerpoint/2010/main" val="2029580253"/>
                    </p:ext>
                  </p:extLst>
                </p:nvPr>
              </p:nvGraphicFramePr>
              <p:xfrm>
                <a:off x="8846624" y="1966627"/>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grpSp>
    </p:spTree>
    <p:extLst>
      <p:ext uri="{BB962C8B-B14F-4D97-AF65-F5344CB8AC3E}">
        <p14:creationId xmlns:p14="http://schemas.microsoft.com/office/powerpoint/2010/main" val="36460431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4224632779"/>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58190819"/>
              </p:ext>
            </p:extLst>
          </p:nvPr>
        </p:nvGraphicFramePr>
        <p:xfrm>
          <a:off x="7997281" y="3539889"/>
          <a:ext cx="3657600" cy="1463035"/>
        </p:xfrm>
        <a:graphic>
          <a:graphicData uri="http://schemas.openxmlformats.org/drawingml/2006/table">
            <a:tbl>
              <a:tblPr firstRow="1">
                <a:tableStyleId>{0E3FDE45-AF77-4B5C-9715-49D594BDF05E}</a:tableStyleId>
              </a:tblPr>
              <a:tblGrid>
                <a:gridCol w="2000961">
                  <a:extLst>
                    <a:ext uri="{9D8B030D-6E8A-4147-A177-3AD203B41FA5}">
                      <a16:colId xmlns:a16="http://schemas.microsoft.com/office/drawing/2014/main" val="2354080455"/>
                    </a:ext>
                  </a:extLst>
                </a:gridCol>
                <a:gridCol w="1656639">
                  <a:extLst>
                    <a:ext uri="{9D8B030D-6E8A-4147-A177-3AD203B41FA5}">
                      <a16:colId xmlns:a16="http://schemas.microsoft.com/office/drawing/2014/main" val="2062974140"/>
                    </a:ext>
                  </a:extLst>
                </a:gridCol>
              </a:tblGrid>
              <a:tr h="209005">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Marine Biological Laboratory</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131</a:t>
                      </a:r>
                    </a:p>
                  </a:txBody>
                  <a:tcPr marL="9525" marR="9525" marT="9525" marB="0" anchor="b"/>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H&amp;R Block</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25</a:t>
                      </a:r>
                    </a:p>
                  </a:txBody>
                  <a:tcPr marL="9525" marR="9525" marT="9525" marB="0" anchor="b"/>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Advantage Sales &amp; Marketing</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15</a:t>
                      </a:r>
                    </a:p>
                  </a:txBody>
                  <a:tcPr marL="9525" marR="9525" marT="9525" marB="0" anchor="b"/>
                </a:tc>
                <a:extLst>
                  <a:ext uri="{0D108BD9-81ED-4DB2-BD59-A6C34878D82A}">
                    <a16:rowId xmlns:a16="http://schemas.microsoft.com/office/drawing/2014/main" val="1699668475"/>
                  </a:ext>
                </a:extLst>
              </a:tr>
              <a:tr h="209005">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Teach For America</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10</a:t>
                      </a:r>
                    </a:p>
                  </a:txBody>
                  <a:tcPr marL="9525" marR="9525" marT="9525" marB="0" anchor="b"/>
                </a:tc>
                <a:extLst>
                  <a:ext uri="{0D108BD9-81ED-4DB2-BD59-A6C34878D82A}">
                    <a16:rowId xmlns:a16="http://schemas.microsoft.com/office/drawing/2014/main" val="4041789653"/>
                  </a:ext>
                </a:extLst>
              </a:tr>
              <a:tr h="209005">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Coastal Engineering Company</a:t>
                      </a:r>
                    </a:p>
                  </a:txBody>
                  <a:tcPr marL="9525" marR="9525" marT="9525" marB="0" anchor="b"/>
                </a:tc>
                <a:tc>
                  <a:txBody>
                    <a:bodyPr/>
                    <a:lstStyle/>
                    <a:p>
                      <a:pPr algn="ctr" fontAlgn="b"/>
                      <a:r>
                        <a:rPr lang="en-US" sz="1000" b="0" i="0" u="none" strike="noStrike">
                          <a:effectLst/>
                          <a:latin typeface="Helvetica" panose="020B0604020202020204" pitchFamily="34" charset="0"/>
                          <a:cs typeface="Helvetica" panose="020B0604020202020204" pitchFamily="34" charset="0"/>
                        </a:rPr>
                        <a:t>10</a:t>
                      </a:r>
                    </a:p>
                  </a:txBody>
                  <a:tcPr marL="9525" marR="9525" marT="9525" marB="0" anchor="b"/>
                </a:tc>
                <a:extLst>
                  <a:ext uri="{0D108BD9-81ED-4DB2-BD59-A6C34878D82A}">
                    <a16:rowId xmlns:a16="http://schemas.microsoft.com/office/drawing/2014/main" val="3358173353"/>
                  </a:ext>
                </a:extLst>
              </a:tr>
              <a:tr h="209005">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Eliot Community Human Services</a:t>
                      </a:r>
                    </a:p>
                  </a:txBody>
                  <a:tcPr marL="9525" marR="9525" marT="9525" marB="0" anchor="b"/>
                </a:tc>
                <a:tc>
                  <a:txBody>
                    <a:bodyPr/>
                    <a:lstStyle/>
                    <a:p>
                      <a:pPr algn="ctr" fontAlgn="b"/>
                      <a:r>
                        <a:rPr lang="en-US" sz="1000" b="0" i="0" u="none" strike="noStrike" dirty="0">
                          <a:effectLst/>
                          <a:latin typeface="Helvetica" panose="020B0604020202020204" pitchFamily="34" charset="0"/>
                          <a:cs typeface="Helvetica" panose="020B0604020202020204" pitchFamily="34" charset="0"/>
                        </a:rPr>
                        <a:t>8</a:t>
                      </a:r>
                    </a:p>
                  </a:txBody>
                  <a:tcPr marL="9525" marR="9525" marT="9525" marB="0" anchor="b"/>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Professional and Technical Services include legal, accounting and bookkeeping, and architectural and engineering services. The number of establishments in this sector have been stable since 2016. Marine Biological Laboratory had the highest number of job postings in this sector in the Cape &amp; Islands over the past year (131).</a:t>
            </a:r>
          </a:p>
        </p:txBody>
      </p:sp>
      <p:grpSp>
        <p:nvGrpSpPr>
          <p:cNvPr id="5" name="Group 4"/>
          <p:cNvGrpSpPr/>
          <p:nvPr/>
        </p:nvGrpSpPr>
        <p:grpSpPr>
          <a:xfrm>
            <a:off x="8071189" y="3205845"/>
            <a:ext cx="3509784" cy="2100345"/>
            <a:chOff x="8145728" y="3046125"/>
            <a:chExt cx="3509784" cy="2100345"/>
          </a:xfrm>
        </p:grpSpPr>
        <p:sp>
          <p:nvSpPr>
            <p:cNvPr id="15" name="Rectangle 14"/>
            <p:cNvSpPr/>
            <p:nvPr/>
          </p:nvSpPr>
          <p:spPr>
            <a:xfrm>
              <a:off x="9054078" y="4915638"/>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145728" y="3046125"/>
              <a:ext cx="3509784"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5348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736157806"/>
              </p:ext>
            </p:extLst>
          </p:nvPr>
        </p:nvGraphicFramePr>
        <p:xfrm>
          <a:off x="699613" y="184855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a:p>
        </p:txBody>
      </p:sp>
      <p:sp>
        <p:nvSpPr>
          <p:cNvPr id="15" name="Rectangle 14"/>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Accommodation and Food Service is the largest industry in the Cape &amp; Islands, followed by Retail and Healthcare and Social Assistance. </a:t>
            </a: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114892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10" name="Rectangle 9"/>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43% of workers in Professional and Technical Services in the Cape &amp; Islands have a Bachelor’s degree or higher.</a:t>
            </a:r>
          </a:p>
        </p:txBody>
      </p:sp>
      <p:grpSp>
        <p:nvGrpSpPr>
          <p:cNvPr id="7" name="Group 6"/>
          <p:cNvGrpSpPr/>
          <p:nvPr/>
        </p:nvGrpSpPr>
        <p:grpSpPr>
          <a:xfrm>
            <a:off x="1889761" y="2070735"/>
            <a:ext cx="8412480" cy="4369836"/>
            <a:chOff x="1889761" y="2070735"/>
            <a:chExt cx="8412480" cy="4369836"/>
          </a:xfrm>
        </p:grpSpPr>
        <p:graphicFrame>
          <p:nvGraphicFramePr>
            <p:cNvPr id="14" name="Chart 13"/>
            <p:cNvGraphicFramePr>
              <a:graphicFrameLocks/>
            </p:cNvGraphicFramePr>
            <p:nvPr>
              <p:extLst>
                <p:ext uri="{D42A27DB-BD31-4B8C-83A1-F6EECF244321}">
                  <p14:modId xmlns:p14="http://schemas.microsoft.com/office/powerpoint/2010/main" val="1009655026"/>
                </p:ext>
              </p:extLst>
            </p:nvPr>
          </p:nvGraphicFramePr>
          <p:xfrm>
            <a:off x="1889761" y="2394477"/>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70735"/>
              <a:ext cx="8229600" cy="4369836"/>
              <a:chOff x="2072641" y="1919420"/>
              <a:chExt cx="8229600" cy="3953498"/>
            </a:xfrm>
          </p:grpSpPr>
          <p:sp>
            <p:nvSpPr>
              <p:cNvPr id="13" name="Rectangle 12"/>
              <p:cNvSpPr/>
              <p:nvPr/>
            </p:nvSpPr>
            <p:spPr>
              <a:xfrm>
                <a:off x="2072641" y="5635963"/>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19420"/>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4080615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a:p>
        </p:txBody>
      </p:sp>
      <p:grpSp>
        <p:nvGrpSpPr>
          <p:cNvPr id="2" name="Group 1"/>
          <p:cNvGrpSpPr/>
          <p:nvPr/>
        </p:nvGrpSpPr>
        <p:grpSpPr>
          <a:xfrm>
            <a:off x="1477682" y="2429032"/>
            <a:ext cx="3512582" cy="3767298"/>
            <a:chOff x="1477682" y="2429032"/>
            <a:chExt cx="3512582" cy="3767298"/>
          </a:xfrm>
        </p:grpSpPr>
        <p:graphicFrame>
          <p:nvGraphicFramePr>
            <p:cNvPr id="15" name="Chart 14"/>
            <p:cNvGraphicFramePr>
              <a:graphicFrameLocks/>
            </p:cNvGraphicFramePr>
            <p:nvPr>
              <p:extLst>
                <p:ext uri="{D42A27DB-BD31-4B8C-83A1-F6EECF244321}">
                  <p14:modId xmlns:p14="http://schemas.microsoft.com/office/powerpoint/2010/main" val="725935760"/>
                </p:ext>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In the Cape &amp; Islands there are nearly equal shares of male and female workers in Professional and Technical Services.</a:t>
            </a:r>
          </a:p>
        </p:txBody>
      </p:sp>
      <p:grpSp>
        <p:nvGrpSpPr>
          <p:cNvPr id="5" name="Group 4"/>
          <p:cNvGrpSpPr/>
          <p:nvPr/>
        </p:nvGrpSpPr>
        <p:grpSpPr>
          <a:xfrm>
            <a:off x="4990264" y="2427883"/>
            <a:ext cx="6590709" cy="3768447"/>
            <a:chOff x="4990264" y="2427883"/>
            <a:chExt cx="6590709" cy="3768447"/>
          </a:xfrm>
        </p:grpSpPr>
        <p:graphicFrame>
          <p:nvGraphicFramePr>
            <p:cNvPr id="19" name="Chart 18"/>
            <p:cNvGraphicFramePr>
              <a:graphicFrameLocks/>
            </p:cNvGraphicFramePr>
            <p:nvPr>
              <p:extLst>
                <p:ext uri="{D42A27DB-BD31-4B8C-83A1-F6EECF244321}">
                  <p14:modId xmlns:p14="http://schemas.microsoft.com/office/powerpoint/2010/main" val="1455151030"/>
                </p:ext>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10016156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Nearly 94% of workers in the Professional and Technical Services industry in the Cape &amp; Islands are white. Though there have been increases since 2015 in the number of Asian and Hispanic or Latino workers, the numbers are still small.</a:t>
            </a:r>
          </a:p>
        </p:txBody>
      </p:sp>
      <p:grpSp>
        <p:nvGrpSpPr>
          <p:cNvPr id="11" name="Group 10"/>
          <p:cNvGrpSpPr/>
          <p:nvPr/>
        </p:nvGrpSpPr>
        <p:grpSpPr>
          <a:xfrm>
            <a:off x="611029" y="2427883"/>
            <a:ext cx="11073427" cy="3768447"/>
            <a:chOff x="611029" y="2427883"/>
            <a:chExt cx="11073427" cy="3768447"/>
          </a:xfrm>
        </p:grpSpPr>
        <p:grpSp>
          <p:nvGrpSpPr>
            <p:cNvPr id="9" name="Group 8"/>
            <p:cNvGrpSpPr/>
            <p:nvPr/>
          </p:nvGrpSpPr>
          <p:grpSpPr>
            <a:xfrm>
              <a:off x="611029" y="2427883"/>
              <a:ext cx="3512582" cy="3768447"/>
              <a:chOff x="611029" y="2427883"/>
              <a:chExt cx="3512582" cy="3768447"/>
            </a:xfrm>
          </p:grpSpPr>
          <p:graphicFrame>
            <p:nvGraphicFramePr>
              <p:cNvPr id="24" name="Chart 23"/>
              <p:cNvGraphicFramePr>
                <a:graphicFrameLocks/>
              </p:cNvGraphicFramePr>
              <p:nvPr>
                <p:extLst>
                  <p:ext uri="{D42A27DB-BD31-4B8C-83A1-F6EECF244321}">
                    <p14:modId xmlns:p14="http://schemas.microsoft.com/office/powerpoint/2010/main" val="3802726220"/>
                  </p:ext>
                </p:extLst>
              </p:nvPr>
            </p:nvGraphicFramePr>
            <p:xfrm>
              <a:off x="636840" y="2787355"/>
              <a:ext cx="346784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grpSp>
          <p:nvGrpSpPr>
            <p:cNvPr id="6" name="Group 5"/>
            <p:cNvGrpSpPr/>
            <p:nvPr/>
          </p:nvGrpSpPr>
          <p:grpSpPr>
            <a:xfrm>
              <a:off x="4886780" y="2427883"/>
              <a:ext cx="6797676" cy="3768447"/>
              <a:chOff x="4886780" y="2427883"/>
              <a:chExt cx="6797676" cy="3768447"/>
            </a:xfrm>
          </p:grpSpPr>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nvGrpSpPr>
              <p:cNvPr id="5" name="Group 4"/>
              <p:cNvGrpSpPr/>
              <p:nvPr/>
            </p:nvGrpSpPr>
            <p:grpSpPr>
              <a:xfrm>
                <a:off x="4886780" y="2787355"/>
                <a:ext cx="6797676" cy="2930962"/>
                <a:chOff x="4513355" y="1961744"/>
                <a:chExt cx="6797676" cy="2930962"/>
              </a:xfrm>
            </p:grpSpPr>
            <p:graphicFrame>
              <p:nvGraphicFramePr>
                <p:cNvPr id="19" name="Chart 18"/>
                <p:cNvGraphicFramePr>
                  <a:graphicFrameLocks/>
                </p:cNvGraphicFramePr>
                <p:nvPr>
                  <p:extLst>
                    <p:ext uri="{D42A27DB-BD31-4B8C-83A1-F6EECF244321}">
                      <p14:modId xmlns:p14="http://schemas.microsoft.com/office/powerpoint/2010/main" val="1068053377"/>
                    </p:ext>
                  </p:extLst>
                </p:nvPr>
              </p:nvGraphicFramePr>
              <p:xfrm>
                <a:off x="4513355" y="1961744"/>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1789414726"/>
                    </p:ext>
                  </p:extLst>
                </p:nvPr>
              </p:nvGraphicFramePr>
              <p:xfrm>
                <a:off x="8846624" y="1966627"/>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grpSp>
    </p:spTree>
    <p:extLst>
      <p:ext uri="{BB962C8B-B14F-4D97-AF65-F5344CB8AC3E}">
        <p14:creationId xmlns:p14="http://schemas.microsoft.com/office/powerpoint/2010/main" val="28360291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a:p>
        </p:txBody>
      </p:sp>
    </p:spTree>
    <p:extLst>
      <p:ext uri="{BB962C8B-B14F-4D97-AF65-F5344CB8AC3E}">
        <p14:creationId xmlns:p14="http://schemas.microsoft.com/office/powerpoint/2010/main" val="28908955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717137" cy="276999"/>
          </a:xfrm>
          <a:prstGeom prst="rect">
            <a:avLst/>
          </a:prstGeom>
        </p:spPr>
        <p:txBody>
          <a:bodyPr wrap="none">
            <a:spAutoFit/>
          </a:bodyPr>
          <a:lstStyle/>
          <a:p>
            <a:r>
              <a:rPr lang="en-US" sz="1200" dirty="0" smtClean="0"/>
              <a:t>Professional Licensing</a:t>
            </a:r>
            <a:endParaRPr lang="en-US" sz="1200" dirty="0"/>
          </a:p>
        </p:txBody>
      </p:sp>
      <p:sp>
        <p:nvSpPr>
          <p:cNvPr id="22" name="Rectangle 21"/>
          <p:cNvSpPr/>
          <p:nvPr/>
        </p:nvSpPr>
        <p:spPr>
          <a:xfrm>
            <a:off x="226470" y="5726361"/>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graphicFrame>
        <p:nvGraphicFramePr>
          <p:cNvPr id="27" name="Table 26"/>
          <p:cNvGraphicFramePr>
            <a:graphicFrameLocks noGrp="1"/>
          </p:cNvGraphicFramePr>
          <p:nvPr>
            <p:extLst>
              <p:ext uri="{D42A27DB-BD31-4B8C-83A1-F6EECF244321}">
                <p14:modId xmlns:p14="http://schemas.microsoft.com/office/powerpoint/2010/main" val="1696084760"/>
              </p:ext>
            </p:extLst>
          </p:nvPr>
        </p:nvGraphicFramePr>
        <p:xfrm>
          <a:off x="6766812" y="2580473"/>
          <a:ext cx="5029379" cy="22860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198</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418</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b="0" i="0" u="none" strike="noStrike" dirty="0">
                          <a:solidFill>
                            <a:srgbClr val="000000"/>
                          </a:solidFill>
                          <a:effectLst/>
                          <a:latin typeface="+mn-lt"/>
                        </a:rPr>
                        <a:t>Civil Engineers</a:t>
                      </a:r>
                    </a:p>
                  </a:txBody>
                  <a:tcPr marL="171450"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4</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175</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b="0" i="0" u="none" strike="noStrike">
                          <a:solidFill>
                            <a:srgbClr val="000000"/>
                          </a:solidFill>
                          <a:effectLst/>
                          <a:latin typeface="+mn-lt"/>
                        </a:rPr>
                        <a:t>Electrical Engineers</a:t>
                      </a:r>
                    </a:p>
                  </a:txBody>
                  <a:tcPr marL="171450" marR="9525" marT="9525" marB="0" anchor="b"/>
                </a:tc>
                <a:tc>
                  <a:txBody>
                    <a:bodyPr/>
                    <a:lstStyle/>
                    <a:p>
                      <a:pPr algn="ctr" fontAlgn="b"/>
                      <a:r>
                        <a:rPr lang="en-US" sz="900" b="0" i="0" u="none" strike="noStrike">
                          <a:solidFill>
                            <a:srgbClr val="000000"/>
                          </a:solidFill>
                          <a:effectLst/>
                          <a:latin typeface="+mn-lt"/>
                        </a:rPr>
                        <a:t>4</a:t>
                      </a:r>
                    </a:p>
                  </a:txBody>
                  <a:tcPr marL="9525" marR="9525" marT="9525" marB="0" anchor="b"/>
                </a:tc>
                <a:tc>
                  <a:txBody>
                    <a:bodyPr/>
                    <a:lstStyle/>
                    <a:p>
                      <a:pPr algn="ctr" fontAlgn="b"/>
                      <a:endParaRPr lang="en-US" sz="900" b="0" i="0" u="none" strike="noStrike">
                        <a:solidFill>
                          <a:srgbClr val="000000"/>
                        </a:solidFill>
                        <a:effectLst/>
                        <a:latin typeface="+mn-lt"/>
                      </a:endParaRPr>
                    </a:p>
                  </a:txBody>
                  <a:tcPr marL="9525" marR="9525" marT="9525" marB="0" anchor="b"/>
                </a:tc>
                <a:tc>
                  <a:txBody>
                    <a:bodyPr/>
                    <a:lstStyle/>
                    <a:p>
                      <a:pPr algn="ctr" fontAlgn="b"/>
                      <a:r>
                        <a:rPr lang="en-US" sz="900" b="0" i="0" u="none" strike="noStrike">
                          <a:solidFill>
                            <a:srgbClr val="000000"/>
                          </a:solidFill>
                          <a:effectLst/>
                          <a:latin typeface="+mn-lt"/>
                        </a:rPr>
                        <a:t>134</a:t>
                      </a:r>
                    </a:p>
                  </a:txBody>
                  <a:tcPr marL="9525" marR="9525" marT="9525" marB="0" anchor="b"/>
                </a:tc>
                <a:extLst>
                  <a:ext uri="{0D108BD9-81ED-4DB2-BD59-A6C34878D82A}">
                    <a16:rowId xmlns:a16="http://schemas.microsoft.com/office/drawing/2014/main" val="3823262001"/>
                  </a:ext>
                </a:extLst>
              </a:tr>
              <a:tr h="190500">
                <a:tc>
                  <a:txBody>
                    <a:bodyPr/>
                    <a:lstStyle/>
                    <a:p>
                      <a:pPr algn="l" fontAlgn="b"/>
                      <a:r>
                        <a:rPr lang="en-US" sz="900" b="0" i="0" u="none" strike="noStrike">
                          <a:solidFill>
                            <a:srgbClr val="000000"/>
                          </a:solidFill>
                          <a:effectLst/>
                          <a:latin typeface="+mn-lt"/>
                        </a:rPr>
                        <a:t>Environmental Engineers</a:t>
                      </a:r>
                    </a:p>
                  </a:txBody>
                  <a:tcPr marL="171450" marR="9525" marT="9525" marB="0" anchor="b"/>
                </a:tc>
                <a:tc>
                  <a:txBody>
                    <a:bodyPr/>
                    <a:lstStyle/>
                    <a:p>
                      <a:pPr algn="ctr" fontAlgn="b"/>
                      <a:r>
                        <a:rPr lang="en-US" sz="900" b="0" i="0" u="none" strike="noStrike">
                          <a:solidFill>
                            <a:srgbClr val="000000"/>
                          </a:solidFill>
                          <a:effectLst/>
                          <a:latin typeface="+mn-lt"/>
                        </a:rPr>
                        <a:t>3</a:t>
                      </a:r>
                    </a:p>
                  </a:txBody>
                  <a:tcPr marL="9525" marR="9525" marT="9525" marB="0" anchor="b"/>
                </a:tc>
                <a:tc>
                  <a:txBody>
                    <a:bodyPr/>
                    <a:lstStyle/>
                    <a:p>
                      <a:pPr algn="ctr" fontAlgn="b"/>
                      <a:endParaRPr lang="en-US" sz="900" b="0" i="0" u="none" strike="noStrike">
                        <a:solidFill>
                          <a:srgbClr val="000000"/>
                        </a:solidFill>
                        <a:effectLst/>
                        <a:latin typeface="+mn-lt"/>
                      </a:endParaRPr>
                    </a:p>
                  </a:txBody>
                  <a:tcPr marL="9525" marR="9525" marT="9525" marB="0" anchor="b"/>
                </a:tc>
                <a:tc>
                  <a:txBody>
                    <a:bodyPr/>
                    <a:lstStyle/>
                    <a:p>
                      <a:pPr algn="ctr" fontAlgn="b"/>
                      <a:r>
                        <a:rPr lang="en-US" sz="900" b="0" i="0" u="none" strike="noStrike" dirty="0">
                          <a:solidFill>
                            <a:srgbClr val="000000"/>
                          </a:solidFill>
                          <a:effectLst/>
                          <a:latin typeface="+mn-lt"/>
                        </a:rPr>
                        <a:t>109</a:t>
                      </a:r>
                    </a:p>
                  </a:txBody>
                  <a:tcPr marL="9525" marR="9525" marT="9525" marB="0" anchor="b"/>
                </a:tc>
                <a:extLst>
                  <a:ext uri="{0D108BD9-81ED-4DB2-BD59-A6C34878D82A}">
                    <a16:rowId xmlns:a16="http://schemas.microsoft.com/office/drawing/2014/main" val="332276712"/>
                  </a:ext>
                </a:extLst>
              </a:tr>
              <a:tr h="190500">
                <a:tc>
                  <a:txBody>
                    <a:bodyPr/>
                    <a:lstStyle/>
                    <a:p>
                      <a:pPr algn="l" fontAlgn="b"/>
                      <a:endParaRPr lang="en-US" sz="900" b="1" i="0" u="none" strike="noStrike" dirty="0">
                        <a:solidFill>
                          <a:srgbClr val="000000"/>
                        </a:solidFill>
                        <a:effectLst/>
                        <a:latin typeface="+mn-lt"/>
                      </a:endParaRPr>
                    </a:p>
                  </a:txBody>
                  <a:tcPr marL="9525" marR="9525" marT="9525" marB="0" anchor="ctr"/>
                </a:tc>
                <a:tc>
                  <a:txBody>
                    <a:bodyPr/>
                    <a:lstStyle/>
                    <a:p>
                      <a:pPr algn="ctr" fontAlgn="ctr"/>
                      <a:endParaRPr lang="en-US" sz="900" b="1" i="0" u="none" strike="noStrike" dirty="0">
                        <a:solidFill>
                          <a:srgbClr val="000000"/>
                        </a:solidFill>
                        <a:effectLst/>
                        <a:latin typeface="+mn-lt"/>
                      </a:endParaRPr>
                    </a:p>
                  </a:txBody>
                  <a:tcPr marL="9525" marR="9525" marT="9525" marB="0" anchor="ctr"/>
                </a:tc>
                <a:tc>
                  <a:txBody>
                    <a:bodyPr/>
                    <a:lstStyle/>
                    <a:p>
                      <a:pPr algn="ctr" fontAlgn="b"/>
                      <a:endParaRPr lang="en-US" sz="900" b="1" i="0" u="none" strike="noStrike" dirty="0">
                        <a:solidFill>
                          <a:srgbClr val="000000"/>
                        </a:solidFill>
                        <a:effectLst/>
                        <a:latin typeface="+mn-lt"/>
                      </a:endParaRPr>
                    </a:p>
                  </a:txBody>
                  <a:tcPr marL="9525" marR="9525" marT="9525" marB="0" anchor="ctr"/>
                </a:tc>
                <a:tc>
                  <a:txBody>
                    <a:bodyPr/>
                    <a:lstStyle/>
                    <a:p>
                      <a:pPr algn="ctr" fontAlgn="b"/>
                      <a:endParaRPr lang="en-US" sz="9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03000570"/>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 </a:t>
                      </a:r>
                      <a:endParaRPr lang="en-US" sz="900" b="1"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smtClean="0">
                          <a:effectLst/>
                        </a:rPr>
                        <a:t>3</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solidFill>
                            <a:srgbClr val="000000"/>
                          </a:solidFill>
                          <a:effectLst/>
                          <a:latin typeface="+mn-lt"/>
                        </a:rPr>
                        <a:t>488</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solidFill>
                            <a:srgbClr val="000000"/>
                          </a:solidFill>
                          <a:effectLst/>
                          <a:latin typeface="+mn-lt"/>
                        </a:rPr>
                        <a:t>530</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b="0" i="0" u="none" strike="noStrike" dirty="0">
                          <a:solidFill>
                            <a:srgbClr val="000000"/>
                          </a:solidFill>
                          <a:effectLst/>
                          <a:latin typeface="+mn-lt"/>
                        </a:rPr>
                        <a:t>Mental Health and Substance Abuse Social Workers</a:t>
                      </a:r>
                    </a:p>
                  </a:txBody>
                  <a:tcPr marL="171450"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3</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230</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b="0" i="0" u="none" strike="noStrike" dirty="0">
                          <a:solidFill>
                            <a:srgbClr val="000000"/>
                          </a:solidFill>
                          <a:effectLst/>
                          <a:latin typeface="+mn-lt"/>
                        </a:rPr>
                        <a:t>Child, Family, and School Social Workers</a:t>
                      </a:r>
                    </a:p>
                  </a:txBody>
                  <a:tcPr marL="171450" marR="9525" marT="9525" marB="0" anchor="b"/>
                </a:tc>
                <a:tc>
                  <a:txBody>
                    <a:bodyPr/>
                    <a:lstStyle/>
                    <a:p>
                      <a:pPr algn="ctr" fontAlgn="b"/>
                      <a:r>
                        <a:rPr lang="en-US" sz="900" b="0" i="0" u="none" strike="noStrike" dirty="0">
                          <a:solidFill>
                            <a:srgbClr val="000000"/>
                          </a:solidFill>
                          <a:effectLst/>
                          <a:latin typeface="+mn-lt"/>
                        </a:rPr>
                        <a:t>3</a:t>
                      </a:r>
                    </a:p>
                  </a:txBody>
                  <a:tcPr marL="9525" marR="9525" marT="9525" marB="0" anchor="b"/>
                </a:tc>
                <a:tc>
                  <a:txBody>
                    <a:bodyPr/>
                    <a:lstStyle/>
                    <a:p>
                      <a:pPr algn="ctr" fontAlgn="b"/>
                      <a:endParaRPr lang="en-US" sz="900" b="0" i="0" u="none" strike="noStrike" dirty="0">
                        <a:solidFill>
                          <a:srgbClr val="000000"/>
                        </a:solidFill>
                        <a:effectLst/>
                        <a:latin typeface="+mn-lt"/>
                      </a:endParaRPr>
                    </a:p>
                  </a:txBody>
                  <a:tcPr marL="9525" marR="9525" marT="9525" marB="0" anchor="b"/>
                </a:tc>
                <a:tc>
                  <a:txBody>
                    <a:bodyPr/>
                    <a:lstStyle/>
                    <a:p>
                      <a:pPr algn="ctr" fontAlgn="b"/>
                      <a:r>
                        <a:rPr lang="en-US" sz="900" b="0" i="0" u="none" strike="noStrike" dirty="0">
                          <a:solidFill>
                            <a:srgbClr val="000000"/>
                          </a:solidFill>
                          <a:effectLst/>
                          <a:latin typeface="+mn-lt"/>
                        </a:rPr>
                        <a:t>183</a:t>
                      </a:r>
                    </a:p>
                  </a:txBody>
                  <a:tcPr marL="9525" marR="9525" marT="9525" marB="0" anchor="b"/>
                </a:tc>
                <a:extLst>
                  <a:ext uri="{0D108BD9-81ED-4DB2-BD59-A6C34878D82A}">
                    <a16:rowId xmlns:a16="http://schemas.microsoft.com/office/drawing/2014/main" val="2681357728"/>
                  </a:ext>
                </a:extLst>
              </a:tr>
              <a:tr h="190500">
                <a:tc>
                  <a:txBody>
                    <a:bodyPr/>
                    <a:lstStyle/>
                    <a:p>
                      <a:pPr algn="l" fontAlgn="b"/>
                      <a:r>
                        <a:rPr lang="en-US" sz="900" b="0" i="0" u="none" strike="noStrike">
                          <a:solidFill>
                            <a:srgbClr val="000000"/>
                          </a:solidFill>
                          <a:effectLst/>
                          <a:latin typeface="+mn-lt"/>
                        </a:rPr>
                        <a:t>Healthcare Social Workers</a:t>
                      </a:r>
                    </a:p>
                  </a:txBody>
                  <a:tcPr marL="171450" marR="9525" marT="9525" marB="0" anchor="b"/>
                </a:tc>
                <a:tc>
                  <a:txBody>
                    <a:bodyPr/>
                    <a:lstStyle/>
                    <a:p>
                      <a:pPr algn="ctr" fontAlgn="b"/>
                      <a:r>
                        <a:rPr lang="en-US" sz="900" b="0" i="0" u="none" strike="noStrike">
                          <a:solidFill>
                            <a:srgbClr val="000000"/>
                          </a:solidFill>
                          <a:effectLst/>
                          <a:latin typeface="+mn-lt"/>
                        </a:rPr>
                        <a:t>3</a:t>
                      </a:r>
                    </a:p>
                  </a:txBody>
                  <a:tcPr marL="9525" marR="9525" marT="9525" marB="0" anchor="b"/>
                </a:tc>
                <a:tc>
                  <a:txBody>
                    <a:bodyPr/>
                    <a:lstStyle/>
                    <a:p>
                      <a:pPr algn="ctr" fontAlgn="b"/>
                      <a:endParaRPr lang="en-US" sz="900" b="0" i="0" u="none" strike="noStrike">
                        <a:solidFill>
                          <a:srgbClr val="000000"/>
                        </a:solidFill>
                        <a:effectLst/>
                        <a:latin typeface="+mn-lt"/>
                      </a:endParaRPr>
                    </a:p>
                  </a:txBody>
                  <a:tcPr marL="9525" marR="9525" marT="9525" marB="0" anchor="b"/>
                </a:tc>
                <a:tc>
                  <a:txBody>
                    <a:bodyPr/>
                    <a:lstStyle/>
                    <a:p>
                      <a:pPr algn="ctr" fontAlgn="b"/>
                      <a:r>
                        <a:rPr lang="en-US" sz="900" b="0" i="0" u="none" strike="noStrike" dirty="0">
                          <a:solidFill>
                            <a:srgbClr val="000000"/>
                          </a:solidFill>
                          <a:effectLst/>
                          <a:latin typeface="+mn-lt"/>
                        </a:rPr>
                        <a:t>117</a:t>
                      </a:r>
                    </a:p>
                  </a:txBody>
                  <a:tcPr marL="9525" marR="9525" marT="9525" marB="0" anchor="b"/>
                </a:tc>
                <a:extLst>
                  <a:ext uri="{0D108BD9-81ED-4DB2-BD59-A6C34878D82A}">
                    <a16:rowId xmlns:a16="http://schemas.microsoft.com/office/drawing/2014/main" val="3220233058"/>
                  </a:ext>
                </a:extLst>
              </a:tr>
            </a:tbl>
          </a:graphicData>
        </a:graphic>
      </p:graphicFrame>
      <p:sp>
        <p:nvSpPr>
          <p:cNvPr id="28" name="Rectangle 27"/>
          <p:cNvSpPr/>
          <p:nvPr/>
        </p:nvSpPr>
        <p:spPr>
          <a:xfrm>
            <a:off x="586534" y="5501069"/>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783767" y="2231565"/>
            <a:ext cx="4995469" cy="276999"/>
          </a:xfrm>
          <a:prstGeom prst="rect">
            <a:avLst/>
          </a:prstGeom>
          <a:noFill/>
        </p:spPr>
        <p:txBody>
          <a:bodyPr wrap="squar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6783767" y="4938382"/>
            <a:ext cx="501242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aphicFrame>
        <p:nvGraphicFramePr>
          <p:cNvPr id="3" name="Table 2"/>
          <p:cNvGraphicFramePr>
            <a:graphicFrameLocks noGrp="1"/>
          </p:cNvGraphicFramePr>
          <p:nvPr>
            <p:extLst>
              <p:ext uri="{D42A27DB-BD31-4B8C-83A1-F6EECF244321}">
                <p14:modId xmlns:p14="http://schemas.microsoft.com/office/powerpoint/2010/main" val="3041313994"/>
              </p:ext>
            </p:extLst>
          </p:nvPr>
        </p:nvGraphicFramePr>
        <p:xfrm>
          <a:off x="535367" y="1645413"/>
          <a:ext cx="5916168" cy="3857474"/>
        </p:xfrm>
        <a:graphic>
          <a:graphicData uri="http://schemas.openxmlformats.org/drawingml/2006/table">
            <a:tbl>
              <a:tblPr/>
              <a:tblGrid>
                <a:gridCol w="2825496">
                  <a:extLst>
                    <a:ext uri="{9D8B030D-6E8A-4147-A177-3AD203B41FA5}">
                      <a16:colId xmlns:a16="http://schemas.microsoft.com/office/drawing/2014/main" val="1189253378"/>
                    </a:ext>
                  </a:extLst>
                </a:gridCol>
                <a:gridCol w="822960">
                  <a:extLst>
                    <a:ext uri="{9D8B030D-6E8A-4147-A177-3AD203B41FA5}">
                      <a16:colId xmlns:a16="http://schemas.microsoft.com/office/drawing/2014/main" val="2533270533"/>
                    </a:ext>
                  </a:extLst>
                </a:gridCol>
                <a:gridCol w="877824">
                  <a:extLst>
                    <a:ext uri="{9D8B030D-6E8A-4147-A177-3AD203B41FA5}">
                      <a16:colId xmlns:a16="http://schemas.microsoft.com/office/drawing/2014/main" val="2611024805"/>
                    </a:ext>
                  </a:extLst>
                </a:gridCol>
                <a:gridCol w="1389888">
                  <a:extLst>
                    <a:ext uri="{9D8B030D-6E8A-4147-A177-3AD203B41FA5}">
                      <a16:colId xmlns:a16="http://schemas.microsoft.com/office/drawing/2014/main" val="497346111"/>
                    </a:ext>
                  </a:extLst>
                </a:gridCol>
              </a:tblGrid>
              <a:tr h="182880">
                <a:tc>
                  <a:txBody>
                    <a:bodyPr/>
                    <a:lstStyle/>
                    <a:p>
                      <a:pPr algn="ctr" fontAlgn="b"/>
                      <a:r>
                        <a:rPr lang="en-US" sz="1050" b="0" i="0" u="none" strike="noStrike" dirty="0">
                          <a:solidFill>
                            <a:srgbClr val="FFFFFF"/>
                          </a:solidFill>
                          <a:effectLst/>
                          <a:latin typeface="+mn-lt"/>
                        </a:rPr>
                        <a:t>DPL </a:t>
                      </a:r>
                      <a:r>
                        <a:rPr lang="en-US" sz="1050" b="0" i="0" u="none" strike="noStrike" dirty="0" smtClean="0">
                          <a:solidFill>
                            <a:srgbClr val="FFFFFF"/>
                          </a:solidFill>
                          <a:effectLst/>
                          <a:latin typeface="+mn-lt"/>
                        </a:rPr>
                        <a:t>Board / License </a:t>
                      </a:r>
                      <a:r>
                        <a:rPr lang="en-US" sz="1050" b="0" i="0" u="none" strike="noStrike" dirty="0">
                          <a:solidFill>
                            <a:srgbClr val="FFFFFF"/>
                          </a:solidFill>
                          <a:effectLst/>
                          <a:latin typeface="+mn-lt"/>
                        </a:rPr>
                        <a:t>Type</a:t>
                      </a: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7007" marR="7007" marT="7007"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836317779"/>
                  </a:ext>
                </a:extLst>
              </a:tr>
              <a:tr h="164592">
                <a:tc>
                  <a:txBody>
                    <a:bodyPr/>
                    <a:lstStyle/>
                    <a:p>
                      <a:pPr algn="l" fontAlgn="b"/>
                      <a:r>
                        <a:rPr lang="en-US" sz="1050" b="0" i="0" u="none" strike="noStrike" dirty="0">
                          <a:solidFill>
                            <a:srgbClr val="000000"/>
                          </a:solidFill>
                          <a:effectLst/>
                          <a:latin typeface="+mn-lt"/>
                        </a:rPr>
                        <a:t>Allied Health</a:t>
                      </a: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690234263"/>
                  </a:ext>
                </a:extLst>
              </a:tr>
              <a:tr h="164592">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194</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147</a:t>
                      </a:r>
                    </a:p>
                  </a:txBody>
                  <a:tcPr marL="7007" marR="7007" marT="7007" marB="0" anchor="ctr">
                    <a:lnL>
                      <a:noFill/>
                    </a:lnL>
                    <a:lnR>
                      <a:noFill/>
                    </a:lnR>
                    <a:lnT>
                      <a:noFill/>
                    </a:lnT>
                    <a:lnB>
                      <a:noFill/>
                    </a:lnB>
                  </a:tcPr>
                </a:tc>
                <a:extLst>
                  <a:ext uri="{0D108BD9-81ED-4DB2-BD59-A6C34878D82A}">
                    <a16:rowId xmlns:a16="http://schemas.microsoft.com/office/drawing/2014/main" val="2771340946"/>
                  </a:ext>
                </a:extLst>
              </a:tr>
              <a:tr h="164592">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5</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187</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322</a:t>
                      </a:r>
                    </a:p>
                  </a:txBody>
                  <a:tcPr marL="7007" marR="7007" marT="7007" marB="0" anchor="ctr">
                    <a:lnL>
                      <a:noFill/>
                    </a:lnL>
                    <a:lnR>
                      <a:noFill/>
                    </a:lnR>
                    <a:lnT>
                      <a:noFill/>
                    </a:lnT>
                    <a:lnB>
                      <a:noFill/>
                    </a:lnB>
                  </a:tcPr>
                </a:tc>
                <a:extLst>
                  <a:ext uri="{0D108BD9-81ED-4DB2-BD59-A6C34878D82A}">
                    <a16:rowId xmlns:a16="http://schemas.microsoft.com/office/drawing/2014/main" val="352306570"/>
                  </a:ext>
                </a:extLst>
              </a:tr>
              <a:tr h="164592">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104</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197</a:t>
                      </a:r>
                    </a:p>
                  </a:txBody>
                  <a:tcPr marL="7007" marR="7007" marT="7007" marB="0" anchor="ctr">
                    <a:lnL>
                      <a:noFill/>
                    </a:lnL>
                    <a:lnR>
                      <a:noFill/>
                    </a:lnR>
                    <a:lnT>
                      <a:noFill/>
                    </a:lnT>
                    <a:lnB>
                      <a:noFill/>
                    </a:lnB>
                  </a:tcPr>
                </a:tc>
                <a:extLst>
                  <a:ext uri="{0D108BD9-81ED-4DB2-BD59-A6C34878D82A}">
                    <a16:rowId xmlns:a16="http://schemas.microsoft.com/office/drawing/2014/main" val="2800256649"/>
                  </a:ext>
                </a:extLst>
              </a:tr>
              <a:tr h="164592">
                <a:tc>
                  <a:txBody>
                    <a:bodyPr/>
                    <a:lstStyle/>
                    <a:p>
                      <a:pPr algn="l" fontAlgn="b"/>
                      <a:r>
                        <a:rPr lang="en-US" sz="1050" b="0" i="0" u="none" strike="noStrike" dirty="0" smtClean="0">
                          <a:solidFill>
                            <a:srgbClr val="000000"/>
                          </a:solidFill>
                          <a:effectLst/>
                          <a:latin typeface="+mn-lt"/>
                        </a:rPr>
                        <a:t>Physical Therapist Assistant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50</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136</a:t>
                      </a:r>
                    </a:p>
                  </a:txBody>
                  <a:tcPr marL="7007" marR="7007" marT="7007" marB="0" anchor="ctr">
                    <a:lnL>
                      <a:noFill/>
                    </a:lnL>
                    <a:lnR>
                      <a:noFill/>
                    </a:lnR>
                    <a:lnT>
                      <a:noFill/>
                    </a:lnT>
                    <a:lnB>
                      <a:noFill/>
                    </a:lnB>
                  </a:tcPr>
                </a:tc>
                <a:extLst>
                  <a:ext uri="{0D108BD9-81ED-4DB2-BD59-A6C34878D82A}">
                    <a16:rowId xmlns:a16="http://schemas.microsoft.com/office/drawing/2014/main" val="4269838292"/>
                  </a:ext>
                </a:extLst>
              </a:tr>
              <a:tr h="164592">
                <a:tc>
                  <a:txBody>
                    <a:bodyPr/>
                    <a:lstStyle/>
                    <a:p>
                      <a:pPr algn="l" fontAlgn="b"/>
                      <a:r>
                        <a:rPr lang="en-US" sz="1050" b="0" i="0" u="none" strike="noStrike" dirty="0" smtClean="0">
                          <a:solidFill>
                            <a:srgbClr val="000000"/>
                          </a:solidFill>
                          <a:effectLst/>
                          <a:latin typeface="+mn-lt"/>
                        </a:rPr>
                        <a:t>Architects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979735504"/>
                  </a:ext>
                </a:extLst>
              </a:tr>
              <a:tr h="164592">
                <a:tc>
                  <a:txBody>
                    <a:bodyPr/>
                    <a:lstStyle/>
                    <a:p>
                      <a:pPr algn="l" fontAlgn="b"/>
                      <a:r>
                        <a:rPr lang="en-US" sz="1050" b="0" i="0" u="none" strike="noStrike" dirty="0" smtClean="0">
                          <a:solidFill>
                            <a:srgbClr val="000000"/>
                          </a:solidFill>
                          <a:effectLst/>
                          <a:latin typeface="+mn-lt"/>
                        </a:rPr>
                        <a:t>Architect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57</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103</a:t>
                      </a:r>
                    </a:p>
                  </a:txBody>
                  <a:tcPr marL="7007" marR="7007" marT="7007" marB="0" anchor="ctr">
                    <a:lnL>
                      <a:noFill/>
                    </a:lnL>
                    <a:lnR>
                      <a:noFill/>
                    </a:lnR>
                    <a:lnT>
                      <a:noFill/>
                    </a:lnT>
                    <a:lnB>
                      <a:noFill/>
                    </a:lnB>
                  </a:tcPr>
                </a:tc>
                <a:extLst>
                  <a:ext uri="{0D108BD9-81ED-4DB2-BD59-A6C34878D82A}">
                    <a16:rowId xmlns:a16="http://schemas.microsoft.com/office/drawing/2014/main" val="2749582156"/>
                  </a:ext>
                </a:extLst>
              </a:tr>
              <a:tr h="164592">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4231433809"/>
                  </a:ext>
                </a:extLst>
              </a:tr>
              <a:tr h="164592">
                <a:tc>
                  <a:txBody>
                    <a:bodyPr/>
                    <a:lstStyle/>
                    <a:p>
                      <a:pPr algn="l" fontAlgn="b"/>
                      <a:r>
                        <a:rPr lang="en-US" sz="1050" b="0" i="0" u="none" strike="noStrike" dirty="0" smtClean="0">
                          <a:solidFill>
                            <a:srgbClr val="000000"/>
                          </a:solidFill>
                          <a:effectLst/>
                          <a:latin typeface="+mn-lt"/>
                        </a:rPr>
                        <a:t>Aesthetician</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365</a:t>
                      </a:r>
                    </a:p>
                  </a:txBody>
                  <a:tcPr marL="7007" marR="7007" marT="7007"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123</a:t>
                      </a:r>
                    </a:p>
                  </a:txBody>
                  <a:tcPr marL="7007" marR="7007" marT="7007" marB="0" anchor="ctr">
                    <a:lnL>
                      <a:noFill/>
                    </a:lnL>
                    <a:lnR>
                      <a:noFill/>
                    </a:lnR>
                    <a:lnT>
                      <a:noFill/>
                    </a:lnT>
                    <a:lnB>
                      <a:noFill/>
                    </a:lnB>
                  </a:tcPr>
                </a:tc>
                <a:extLst>
                  <a:ext uri="{0D108BD9-81ED-4DB2-BD59-A6C34878D82A}">
                    <a16:rowId xmlns:a16="http://schemas.microsoft.com/office/drawing/2014/main" val="1145847619"/>
                  </a:ext>
                </a:extLst>
              </a:tr>
              <a:tr h="164592">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898</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889</a:t>
                      </a:r>
                    </a:p>
                  </a:txBody>
                  <a:tcPr marL="7007" marR="7007" marT="7007" marB="0" anchor="ctr">
                    <a:lnL>
                      <a:noFill/>
                    </a:lnL>
                    <a:lnR>
                      <a:noFill/>
                    </a:lnR>
                    <a:lnT>
                      <a:noFill/>
                    </a:lnT>
                    <a:lnB>
                      <a:noFill/>
                    </a:lnB>
                  </a:tcPr>
                </a:tc>
                <a:extLst>
                  <a:ext uri="{0D108BD9-81ED-4DB2-BD59-A6C34878D82A}">
                    <a16:rowId xmlns:a16="http://schemas.microsoft.com/office/drawing/2014/main" val="31741333"/>
                  </a:ext>
                </a:extLst>
              </a:tr>
              <a:tr h="164592">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1127651987"/>
                  </a:ext>
                </a:extLst>
              </a:tr>
              <a:tr h="164592">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481</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526</a:t>
                      </a:r>
                    </a:p>
                  </a:txBody>
                  <a:tcPr marL="7007" marR="7007" marT="7007" marB="0" anchor="ctr">
                    <a:lnL>
                      <a:noFill/>
                    </a:lnL>
                    <a:lnR>
                      <a:noFill/>
                    </a:lnR>
                    <a:lnT>
                      <a:noFill/>
                    </a:lnT>
                    <a:lnB>
                      <a:noFill/>
                    </a:lnB>
                  </a:tcPr>
                </a:tc>
                <a:extLst>
                  <a:ext uri="{0D108BD9-81ED-4DB2-BD59-A6C34878D82A}">
                    <a16:rowId xmlns:a16="http://schemas.microsoft.com/office/drawing/2014/main" val="1489484007"/>
                  </a:ext>
                </a:extLst>
              </a:tr>
              <a:tr h="164592">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4070290256"/>
                  </a:ext>
                </a:extLst>
              </a:tr>
              <a:tr h="164592">
                <a:tc>
                  <a:txBody>
                    <a:bodyPr/>
                    <a:lstStyle/>
                    <a:p>
                      <a:pPr algn="l" fontAlgn="b"/>
                      <a:r>
                        <a:rPr lang="en-US" sz="1050" b="1" i="1" u="none" strike="noStrike" dirty="0" smtClean="0">
                          <a:solidFill>
                            <a:srgbClr val="000000"/>
                          </a:solidFill>
                          <a:effectLst/>
                          <a:latin typeface="+mn-lt"/>
                        </a:rPr>
                        <a:t>Engineer*</a:t>
                      </a:r>
                      <a:endParaRPr lang="en-US" sz="1050" b="1" i="1"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198</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418</a:t>
                      </a:r>
                    </a:p>
                  </a:txBody>
                  <a:tcPr marL="7007" marR="7007" marT="7007" marB="0" anchor="ctr">
                    <a:lnL>
                      <a:noFill/>
                    </a:lnL>
                    <a:lnR>
                      <a:noFill/>
                    </a:lnR>
                    <a:lnT>
                      <a:noFill/>
                    </a:lnT>
                    <a:lnB>
                      <a:noFill/>
                    </a:lnB>
                  </a:tcPr>
                </a:tc>
                <a:extLst>
                  <a:ext uri="{0D108BD9-81ED-4DB2-BD59-A6C34878D82A}">
                    <a16:rowId xmlns:a16="http://schemas.microsoft.com/office/drawing/2014/main" val="3181142075"/>
                  </a:ext>
                </a:extLst>
              </a:tr>
              <a:tr h="164592">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236256631"/>
                  </a:ext>
                </a:extLst>
              </a:tr>
              <a:tr h="164592">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807</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808</a:t>
                      </a:r>
                    </a:p>
                  </a:txBody>
                  <a:tcPr marL="7007" marR="7007" marT="7007" marB="0" anchor="ctr">
                    <a:lnL>
                      <a:noFill/>
                    </a:lnL>
                    <a:lnR>
                      <a:noFill/>
                    </a:lnR>
                    <a:lnT>
                      <a:noFill/>
                    </a:lnT>
                    <a:lnB>
                      <a:noFill/>
                    </a:lnB>
                  </a:tcPr>
                </a:tc>
                <a:extLst>
                  <a:ext uri="{0D108BD9-81ED-4DB2-BD59-A6C34878D82A}">
                    <a16:rowId xmlns:a16="http://schemas.microsoft.com/office/drawing/2014/main" val="642612374"/>
                  </a:ext>
                </a:extLst>
              </a:tr>
              <a:tr h="164592">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848400519"/>
                  </a:ext>
                </a:extLst>
              </a:tr>
              <a:tr h="164592">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5</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110</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569</a:t>
                      </a:r>
                    </a:p>
                  </a:txBody>
                  <a:tcPr marL="7007" marR="7007" marT="7007" marB="0" anchor="ctr">
                    <a:lnL>
                      <a:noFill/>
                    </a:lnL>
                    <a:lnR>
                      <a:noFill/>
                    </a:lnR>
                    <a:lnT>
                      <a:noFill/>
                    </a:lnT>
                    <a:lnB>
                      <a:noFill/>
                    </a:lnB>
                  </a:tcPr>
                </a:tc>
                <a:extLst>
                  <a:ext uri="{0D108BD9-81ED-4DB2-BD59-A6C34878D82A}">
                    <a16:rowId xmlns:a16="http://schemas.microsoft.com/office/drawing/2014/main" val="1616473879"/>
                  </a:ext>
                </a:extLst>
              </a:tr>
              <a:tr h="164592">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070997488"/>
                  </a:ext>
                </a:extLst>
              </a:tr>
              <a:tr h="164592">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63063" marR="7007" marT="7007"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7007" marR="7007" marT="7007"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2,516</a:t>
                      </a:r>
                    </a:p>
                  </a:txBody>
                  <a:tcPr marL="7007" marR="7007" marT="7007"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399</a:t>
                      </a:r>
                    </a:p>
                  </a:txBody>
                  <a:tcPr marL="7007" marR="7007" marT="7007" marB="0" anchor="ctr">
                    <a:lnL>
                      <a:noFill/>
                    </a:lnL>
                    <a:lnR>
                      <a:noFill/>
                    </a:lnR>
                    <a:lnT>
                      <a:noFill/>
                    </a:lnT>
                    <a:lnB>
                      <a:noFill/>
                    </a:lnB>
                  </a:tcPr>
                </a:tc>
                <a:extLst>
                  <a:ext uri="{0D108BD9-81ED-4DB2-BD59-A6C34878D82A}">
                    <a16:rowId xmlns:a16="http://schemas.microsoft.com/office/drawing/2014/main" val="2723815248"/>
                  </a:ext>
                </a:extLst>
              </a:tr>
              <a:tr h="164592">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7007" marR="7007" marT="7007" marB="0" anchor="ctr">
                    <a:lnL>
                      <a:noFill/>
                    </a:lnL>
                    <a:lnR>
                      <a:noFill/>
                    </a:lnR>
                    <a:lnT>
                      <a:noFill/>
                    </a:lnT>
                    <a:lnB>
                      <a:noFill/>
                    </a:lnB>
                    <a:solidFill>
                      <a:srgbClr val="DDEBF7"/>
                    </a:solidFill>
                  </a:tcPr>
                </a:tc>
                <a:extLst>
                  <a:ext uri="{0D108BD9-81ED-4DB2-BD59-A6C34878D82A}">
                    <a16:rowId xmlns:a16="http://schemas.microsoft.com/office/drawing/2014/main" val="3555001656"/>
                  </a:ext>
                </a:extLst>
              </a:tr>
              <a:tr h="164592">
                <a:tc>
                  <a:txBody>
                    <a:bodyPr/>
                    <a:lstStyle/>
                    <a:p>
                      <a:pPr algn="l" fontAlgn="b"/>
                      <a:r>
                        <a:rPr lang="en-US" sz="1050" b="1" i="1" u="none" strike="noStrike" dirty="0" smtClean="0">
                          <a:solidFill>
                            <a:srgbClr val="000000"/>
                          </a:solidFill>
                          <a:effectLst/>
                          <a:latin typeface="+mn-lt"/>
                        </a:rPr>
                        <a:t>Social Worker, Licensed*</a:t>
                      </a:r>
                      <a:endParaRPr lang="en-US" sz="1050" b="1" i="1" u="none" strike="noStrike" dirty="0">
                        <a:solidFill>
                          <a:srgbClr val="000000"/>
                        </a:solidFill>
                        <a:effectLst/>
                        <a:latin typeface="+mn-lt"/>
                      </a:endParaRPr>
                    </a:p>
                  </a:txBody>
                  <a:tcPr marL="63063" marR="7007" marT="700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n-lt"/>
                        </a:rPr>
                        <a:t>3</a:t>
                      </a:r>
                    </a:p>
                  </a:txBody>
                  <a:tcPr marL="7007" marR="7007" marT="7007"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a:solidFill>
                            <a:srgbClr val="000000"/>
                          </a:solidFill>
                          <a:effectLst/>
                          <a:latin typeface="+mn-lt"/>
                        </a:rPr>
                        <a:t>488</a:t>
                      </a:r>
                    </a:p>
                  </a:txBody>
                  <a:tcPr marL="7007" marR="7007" marT="7007"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n-lt"/>
                        </a:rPr>
                        <a:t>530</a:t>
                      </a:r>
                    </a:p>
                  </a:txBody>
                  <a:tcPr marL="7007" marR="7007" marT="7007"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613492"/>
                  </a:ext>
                </a:extLst>
              </a:tr>
            </a:tbl>
          </a:graphicData>
        </a:graphic>
      </p:graphicFrame>
      <p:cxnSp>
        <p:nvCxnSpPr>
          <p:cNvPr id="32" name="Straight Arrow Connector 31"/>
          <p:cNvCxnSpPr/>
          <p:nvPr/>
        </p:nvCxnSpPr>
        <p:spPr>
          <a:xfrm flipH="1">
            <a:off x="5947912" y="3137583"/>
            <a:ext cx="818900" cy="93702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5947912" y="4267779"/>
            <a:ext cx="818900" cy="111006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43485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a:p>
        </p:txBody>
      </p:sp>
    </p:spTree>
    <p:extLst>
      <p:ext uri="{BB962C8B-B14F-4D97-AF65-F5344CB8AC3E}">
        <p14:creationId xmlns:p14="http://schemas.microsoft.com/office/powerpoint/2010/main" val="41847872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0214668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5123018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411259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581607575"/>
              </p:ext>
            </p:extLst>
          </p:nvPr>
        </p:nvGraphicFramePr>
        <p:xfrm>
          <a:off x="699613" y="1849329"/>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8</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29" y="1287587"/>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In the Cape &amp; Islands, Healthcare and Social Assistance pays the most in wages, followed closely by Accommodation and Food Service.</a:t>
            </a:r>
          </a:p>
        </p:txBody>
      </p:sp>
      <p:sp>
        <p:nvSpPr>
          <p:cNvPr id="19" name="Rectangle 18"/>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795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I.B</a:t>
            </a:r>
            <a:r>
              <a:rPr lang="en-US" sz="5400" dirty="0" smtClean="0">
                <a:latin typeface="Helvetica" panose="020B0604020202020204" pitchFamily="34" charset="0"/>
                <a:cs typeface="Helvetica" panose="020B0604020202020204" pitchFamily="34" charset="0"/>
              </a:rPr>
              <a:t>:</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37354</TotalTime>
  <Words>6017</Words>
  <Application>Microsoft Office PowerPoint</Application>
  <PresentationFormat>Widescreen</PresentationFormat>
  <Paragraphs>1042</Paragraphs>
  <Slides>78</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Cambria Math</vt:lpstr>
      <vt:lpstr>Helvetica</vt:lpstr>
      <vt:lpstr>Wingdings</vt:lpstr>
      <vt:lpstr>Office Theme</vt:lpstr>
      <vt:lpstr>Cape &amp; Islands 2019 Data Package Update</vt:lpstr>
      <vt:lpstr>Objectives</vt:lpstr>
      <vt:lpstr>Table of Contents</vt:lpstr>
      <vt:lpstr>Part I: Regional Industry Overview and Profiles</vt:lpstr>
      <vt:lpstr>Terminology</vt:lpstr>
      <vt:lpstr>I.A: Regional Industry Overview</vt:lpstr>
      <vt:lpstr>Sector Makeup by Total Employment</vt:lpstr>
      <vt:lpstr>Sector Makeup by Total Wages</vt:lpstr>
      <vt:lpstr>I.B: Priority Industry Profiles</vt:lpstr>
      <vt:lpstr>Healthcare and Social Assistance</vt:lpstr>
      <vt:lpstr>Healthcare and Social Assistance Groups and Employers</vt:lpstr>
      <vt:lpstr>Healthcare and Social Assistance by Education</vt:lpstr>
      <vt:lpstr>Hospitality</vt:lpstr>
      <vt:lpstr>Hospitality Groups and Employers</vt:lpstr>
      <vt:lpstr>Hospitality by Education</vt:lpstr>
      <vt:lpstr>Construction</vt:lpstr>
      <vt:lpstr>Construction Groups and Employers</vt:lpstr>
      <vt:lpstr>Construction by Education</vt:lpstr>
      <vt:lpstr>Occupations</vt:lpstr>
      <vt:lpstr>Terminology</vt:lpstr>
      <vt:lpstr>Selected Sub-BA Occupations Associated with Priority Industries</vt:lpstr>
      <vt:lpstr>Part II: Supply Gap Analysis</vt:lpstr>
      <vt:lpstr>How do we calculate a supply gap ratio?</vt:lpstr>
      <vt:lpstr>How do we calculate demand and supply?</vt:lpstr>
      <vt:lpstr>More Openings than Qualified: Regional Sub-BA Occupations, 3+ Stars</vt:lpstr>
      <vt:lpstr>State Supply Gap Overview: BA+ Clusters</vt:lpstr>
      <vt:lpstr>More Openings than Qualified: State BA+ Occupations</vt:lpstr>
      <vt:lpstr>Part III: Workforce Supply Analysis</vt:lpstr>
      <vt:lpstr>III. A: Apprenticeships</vt:lpstr>
      <vt:lpstr>Top 15 State Occupations by Apprenticeships</vt:lpstr>
      <vt:lpstr>How do we calculate demand and supply?</vt:lpstr>
      <vt:lpstr>State Supply Gap Overview: Apprenticeships</vt:lpstr>
      <vt:lpstr>Regional Occupation Demand and Supply of Apprentices</vt:lpstr>
      <vt:lpstr>III. B: Professional Licensing</vt:lpstr>
      <vt:lpstr>Top 15 Occupations by DPL Professional Licensing</vt:lpstr>
      <vt:lpstr>Regional Occupation Demand and DPL Licensing</vt:lpstr>
      <vt:lpstr>Part IV: New Data Tools</vt:lpstr>
      <vt:lpstr>Dynamic Data Tools</vt:lpstr>
      <vt:lpstr>Education Program Supply</vt:lpstr>
      <vt:lpstr>Discussion Questions</vt:lpstr>
      <vt:lpstr>Appendix: Regional Context</vt:lpstr>
      <vt:lpstr>Unemployment Rate</vt:lpstr>
      <vt:lpstr>Unemployed v. Employed in Labor Force</vt:lpstr>
      <vt:lpstr>Median Annual Wage</vt:lpstr>
      <vt:lpstr>Educational Requirements for Employment</vt:lpstr>
      <vt:lpstr>Appendix: Worker Characteristics</vt:lpstr>
      <vt:lpstr>PowerPoint Presentation</vt:lpstr>
      <vt:lpstr>PowerPoint Presentation</vt:lpstr>
      <vt:lpstr>PowerPoint Presentation</vt:lpstr>
      <vt:lpstr>PowerPoint Presentation</vt:lpstr>
      <vt:lpstr>PowerPoint Presentation</vt:lpstr>
      <vt:lpstr>Appendix: Priority Industry Profiles</vt:lpstr>
      <vt:lpstr>Healthcare and Social Assistance</vt:lpstr>
      <vt:lpstr>Healthcare and Social Assistance by Gender</vt:lpstr>
      <vt:lpstr>Healthcare and Social Assistance by Race/Ethnicity</vt:lpstr>
      <vt:lpstr>Hospitality</vt:lpstr>
      <vt:lpstr>Hospitality by Gender</vt:lpstr>
      <vt:lpstr>Hospitality by Race/Ethnicity</vt:lpstr>
      <vt:lpstr>Construction</vt:lpstr>
      <vt:lpstr>Construction by Gender</vt:lpstr>
      <vt:lpstr>Construction by Race/Ethnicity</vt:lpstr>
      <vt:lpstr>Appendix: Critical Industry Profiles</vt:lpstr>
      <vt:lpstr>Manufacturing</vt:lpstr>
      <vt:lpstr>Manufacturing Groups and Employers</vt:lpstr>
      <vt:lpstr>Manufacturing by Education</vt:lpstr>
      <vt:lpstr>Manufacturing by Gender</vt:lpstr>
      <vt:lpstr>Manufacturing by Race/Ethnicity</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Appendix: Professional Licensing</vt:lpstr>
      <vt:lpstr>Regional Occupation Demand and DPL Licensing</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759</cp:revision>
  <cp:lastPrinted>2019-07-12T16:22:16Z</cp:lastPrinted>
  <dcterms:created xsi:type="dcterms:W3CDTF">2019-05-10T18:43:22Z</dcterms:created>
  <dcterms:modified xsi:type="dcterms:W3CDTF">2019-11-25T21:00:47Z</dcterms:modified>
</cp:coreProperties>
</file>