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1.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47.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8.xml" ContentType="application/vnd.openxmlformats-officedocument.presentationml.notesSl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49.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50.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54.xml" ContentType="application/vnd.openxmlformats-officedocument.presentationml.notesSlid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57.xml" ContentType="application/vnd.openxmlformats-officedocument.presentationml.notesSlid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60.xml" ContentType="application/vnd.openxmlformats-officedocument.presentationml.notesSlide+xml"/>
  <Override PartName="/ppt/charts/chart39.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0.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1.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64.xml" ContentType="application/vnd.openxmlformats-officedocument.presentationml.notesSlide+xml"/>
  <Override PartName="/ppt/charts/chart43.xml" ContentType="application/vnd.openxmlformats-officedocument.drawingml.chart+xml"/>
  <Override PartName="/ppt/notesSlides/notesSlide65.xml" ContentType="application/vnd.openxmlformats-officedocument.presentationml.notesSlide+xml"/>
  <Override PartName="/ppt/charts/chart44.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5.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49.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9.xml" ContentType="application/vnd.openxmlformats-officedocument.presentationml.notesSlide+xml"/>
  <Override PartName="/ppt/charts/chart50.xml" ContentType="application/vnd.openxmlformats-officedocument.drawingml.chart+xml"/>
  <Override PartName="/ppt/notesSlides/notesSlide70.xml" ContentType="application/vnd.openxmlformats-officedocument.presentationml.notesSlide+xml"/>
  <Override PartName="/ppt/charts/chart51.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2.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71.xml" ContentType="application/vnd.openxmlformats-officedocument.presentationml.notesSlide+xml"/>
  <Override PartName="/ppt/charts/chart53.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4.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5.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56.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4.xml" ContentType="application/vnd.openxmlformats-officedocument.presentationml.notesSlide+xml"/>
  <Override PartName="/ppt/charts/chart57.xml" ContentType="application/vnd.openxmlformats-officedocument.drawingml.chart+xml"/>
  <Override PartName="/ppt/notesSlides/notesSlide75.xml" ContentType="application/vnd.openxmlformats-officedocument.presentationml.notesSlide+xml"/>
  <Override PartName="/ppt/charts/chart5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9.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6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6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62.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63.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9.xml" ContentType="application/vnd.openxmlformats-officedocument.presentationml.notesSlide+xml"/>
  <Override PartName="/ppt/charts/chart64.xml" ContentType="application/vnd.openxmlformats-officedocument.drawingml.chart+xml"/>
  <Override PartName="/ppt/notesSlides/notesSlide80.xml" ContentType="application/vnd.openxmlformats-officedocument.presentationml.notesSlide+xml"/>
  <Override PartName="/ppt/charts/chart6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1.xml" ContentType="application/vnd.openxmlformats-officedocument.presentationml.notesSlide+xml"/>
  <Override PartName="/ppt/charts/chart67.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8.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9.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70.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84.xml" ContentType="application/vnd.openxmlformats-officedocument.presentationml.notesSlide+xml"/>
  <Override PartName="/ppt/charts/chart71.xml" ContentType="application/vnd.openxmlformats-officedocument.drawingml.chart+xml"/>
  <Override PartName="/ppt/notesSlides/notesSlide85.xml" ContentType="application/vnd.openxmlformats-officedocument.presentationml.notesSlide+xml"/>
  <Override PartName="/ppt/charts/chart7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73.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86.xml" ContentType="application/vnd.openxmlformats-officedocument.presentationml.notesSlide+xml"/>
  <Override PartName="/ppt/charts/chart74.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75.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76.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819" r:id="rId2"/>
    <p:sldId id="820" r:id="rId3"/>
    <p:sldId id="821" r:id="rId4"/>
    <p:sldId id="534" r:id="rId5"/>
    <p:sldId id="745" r:id="rId6"/>
    <p:sldId id="746" r:id="rId7"/>
    <p:sldId id="777" r:id="rId8"/>
    <p:sldId id="747" r:id="rId9"/>
    <p:sldId id="538" r:id="rId10"/>
    <p:sldId id="781" r:id="rId11"/>
    <p:sldId id="539" r:id="rId12"/>
    <p:sldId id="825" r:id="rId13"/>
    <p:sldId id="826" r:id="rId14"/>
    <p:sldId id="827" r:id="rId15"/>
    <p:sldId id="543" r:id="rId16"/>
    <p:sldId id="732" r:id="rId17"/>
    <p:sldId id="767" r:id="rId18"/>
    <p:sldId id="548" r:id="rId19"/>
    <p:sldId id="733" r:id="rId20"/>
    <p:sldId id="768" r:id="rId21"/>
    <p:sldId id="762" r:id="rId22"/>
    <p:sldId id="763" r:id="rId23"/>
    <p:sldId id="770" r:id="rId24"/>
    <p:sldId id="833" r:id="rId25"/>
    <p:sldId id="834" r:id="rId26"/>
    <p:sldId id="857" r:id="rId27"/>
    <p:sldId id="836" r:id="rId28"/>
    <p:sldId id="837" r:id="rId29"/>
    <p:sldId id="838" r:id="rId30"/>
    <p:sldId id="852" r:id="rId31"/>
    <p:sldId id="853" r:id="rId32"/>
    <p:sldId id="841" r:id="rId33"/>
    <p:sldId id="842" r:id="rId34"/>
    <p:sldId id="843" r:id="rId35"/>
    <p:sldId id="844" r:id="rId36"/>
    <p:sldId id="846" r:id="rId37"/>
    <p:sldId id="845" r:id="rId38"/>
    <p:sldId id="847" r:id="rId39"/>
    <p:sldId id="854" r:id="rId40"/>
    <p:sldId id="849" r:id="rId41"/>
    <p:sldId id="856" r:id="rId42"/>
    <p:sldId id="865" r:id="rId43"/>
    <p:sldId id="829" r:id="rId44"/>
    <p:sldId id="830" r:id="rId45"/>
    <p:sldId id="831" r:id="rId46"/>
    <p:sldId id="832" r:id="rId47"/>
    <p:sldId id="828" r:id="rId48"/>
    <p:sldId id="755" r:id="rId49"/>
    <p:sldId id="771" r:id="rId50"/>
    <p:sldId id="756" r:id="rId51"/>
    <p:sldId id="757" r:id="rId52"/>
    <p:sldId id="772" r:id="rId53"/>
    <p:sldId id="580" r:id="rId54"/>
    <p:sldId id="866" r:id="rId55"/>
    <p:sldId id="869" r:id="rId56"/>
    <p:sldId id="870" r:id="rId57"/>
    <p:sldId id="871" r:id="rId58"/>
    <p:sldId id="874" r:id="rId59"/>
    <p:sldId id="875" r:id="rId60"/>
    <p:sldId id="876" r:id="rId61"/>
    <p:sldId id="879" r:id="rId62"/>
    <p:sldId id="880" r:id="rId63"/>
    <p:sldId id="881" r:id="rId64"/>
    <p:sldId id="553" r:id="rId65"/>
    <p:sldId id="734" r:id="rId66"/>
    <p:sldId id="769" r:id="rId67"/>
    <p:sldId id="775" r:id="rId68"/>
    <p:sldId id="754" r:id="rId69"/>
    <p:sldId id="789" r:id="rId70"/>
    <p:sldId id="790" r:id="rId71"/>
    <p:sldId id="791" r:id="rId72"/>
    <p:sldId id="792" r:id="rId73"/>
    <p:sldId id="793" r:id="rId74"/>
    <p:sldId id="809" r:id="rId75"/>
    <p:sldId id="810" r:id="rId76"/>
    <p:sldId id="811" r:id="rId77"/>
    <p:sldId id="812" r:id="rId78"/>
    <p:sldId id="813" r:id="rId79"/>
    <p:sldId id="784" r:id="rId80"/>
    <p:sldId id="785" r:id="rId81"/>
    <p:sldId id="786" r:id="rId82"/>
    <p:sldId id="787" r:id="rId83"/>
    <p:sldId id="788" r:id="rId84"/>
    <p:sldId id="814" r:id="rId85"/>
    <p:sldId id="815" r:id="rId86"/>
    <p:sldId id="816" r:id="rId87"/>
    <p:sldId id="817" r:id="rId88"/>
    <p:sldId id="818" r:id="rId89"/>
    <p:sldId id="859" r:id="rId90"/>
    <p:sldId id="858" r:id="rId91"/>
    <p:sldId id="661" r:id="rId92"/>
    <p:sldId id="680" r:id="rId93"/>
    <p:sldId id="634" r:id="rId94"/>
    <p:sldId id="656" r:id="rId95"/>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76DC93-5DF7-4E64-A602-DF66F8D331EB}">
          <p14:sldIdLst>
            <p14:sldId id="819"/>
            <p14:sldId id="820"/>
            <p14:sldId id="821"/>
          </p14:sldIdLst>
        </p14:section>
        <p14:section name="Regional Context" id="{90F9B268-1778-4D92-8EA2-1F1190D38406}">
          <p14:sldIdLst>
            <p14:sldId id="534"/>
            <p14:sldId id="745"/>
            <p14:sldId id="746"/>
            <p14:sldId id="777"/>
            <p14:sldId id="747"/>
          </p14:sldIdLst>
        </p14:section>
        <p14:section name="Regional Industry Overview" id="{8AE7E04E-28C0-4ABF-91FC-A4CA0BC70D7B}">
          <p14:sldIdLst>
            <p14:sldId id="538"/>
            <p14:sldId id="781"/>
            <p14:sldId id="539"/>
            <p14:sldId id="825"/>
            <p14:sldId id="826"/>
            <p14:sldId id="827"/>
          </p14:sldIdLst>
        </p14:section>
        <p14:section name="Healthcare and Social Assistance" id="{FEF9ED6A-86FE-4774-A3CD-91EC2EE1FB4D}">
          <p14:sldIdLst>
            <p14:sldId id="543"/>
            <p14:sldId id="732"/>
            <p14:sldId id="767"/>
          </p14:sldIdLst>
        </p14:section>
        <p14:section name="Manufacturing" id="{6C246BA5-1C40-4056-BA27-CD805660C9C9}">
          <p14:sldIdLst>
            <p14:sldId id="548"/>
            <p14:sldId id="733"/>
            <p14:sldId id="768"/>
          </p14:sldIdLst>
        </p14:section>
        <p14:section name="Transportation, Warehousing &amp; Logistics" id="{FB511BFC-42AA-4FF0-A440-C484CE5DC3AF}">
          <p14:sldIdLst>
            <p14:sldId id="762"/>
            <p14:sldId id="763"/>
            <p14:sldId id="770"/>
          </p14:sldIdLst>
        </p14:section>
        <p14:section name="Occupations" id="{88A703E2-EF5C-4CD6-B8B2-04A22DDA6950}">
          <p14:sldIdLst>
            <p14:sldId id="833"/>
            <p14:sldId id="834"/>
            <p14:sldId id="857"/>
          </p14:sldIdLst>
        </p14:section>
        <p14:section name="Supply Gap Analysis" id="{F1D02322-FBC2-435F-BEA9-2C1D87803D31}">
          <p14:sldIdLst>
            <p14:sldId id="836"/>
            <p14:sldId id="837"/>
            <p14:sldId id="838"/>
            <p14:sldId id="852"/>
            <p14:sldId id="853"/>
            <p14:sldId id="841"/>
            <p14:sldId id="842"/>
          </p14:sldIdLst>
        </p14:section>
        <p14:section name="Workforce Supply and Supply Gap Analysis" id="{4E301FE4-06D8-412E-9615-6024F4EA115A}">
          <p14:sldIdLst>
            <p14:sldId id="843"/>
            <p14:sldId id="844"/>
            <p14:sldId id="846"/>
            <p14:sldId id="845"/>
            <p14:sldId id="847"/>
            <p14:sldId id="854"/>
            <p14:sldId id="849"/>
            <p14:sldId id="856"/>
            <p14:sldId id="865"/>
          </p14:sldIdLst>
        </p14:section>
        <p14:section name="New Data Tools" id="{B4612B40-6259-475E-93BF-4A336B3E533C}">
          <p14:sldIdLst>
            <p14:sldId id="829"/>
            <p14:sldId id="830"/>
            <p14:sldId id="831"/>
            <p14:sldId id="832"/>
          </p14:sldIdLst>
        </p14:section>
        <p14:section name="Appendix: Worker Characteristics" id="{984F4B1E-EA0D-41F5-96FD-CE07E09E16C0}">
          <p14:sldIdLst>
            <p14:sldId id="828"/>
            <p14:sldId id="755"/>
            <p14:sldId id="771"/>
            <p14:sldId id="756"/>
            <p14:sldId id="757"/>
            <p14:sldId id="772"/>
          </p14:sldIdLst>
        </p14:section>
        <p14:section name="Appendix: Priority Industry Profiles" id="{EE90C9A8-B18A-4995-88B8-C5C1E40D8A08}">
          <p14:sldIdLst>
            <p14:sldId id="580"/>
            <p14:sldId id="866"/>
            <p14:sldId id="869"/>
            <p14:sldId id="870"/>
            <p14:sldId id="871"/>
            <p14:sldId id="874"/>
            <p14:sldId id="875"/>
            <p14:sldId id="876"/>
            <p14:sldId id="879"/>
            <p14:sldId id="880"/>
          </p14:sldIdLst>
        </p14:section>
        <p14:section name="Appendix: Critical Industry Profiles" id="{8B8CB45E-CD65-46D3-99E2-138FAA644ED1}">
          <p14:sldIdLst>
            <p14:sldId id="881"/>
            <p14:sldId id="553"/>
            <p14:sldId id="734"/>
            <p14:sldId id="769"/>
            <p14:sldId id="775"/>
            <p14:sldId id="754"/>
            <p14:sldId id="789"/>
            <p14:sldId id="790"/>
            <p14:sldId id="791"/>
            <p14:sldId id="792"/>
            <p14:sldId id="793"/>
            <p14:sldId id="809"/>
            <p14:sldId id="810"/>
            <p14:sldId id="811"/>
            <p14:sldId id="812"/>
            <p14:sldId id="813"/>
            <p14:sldId id="784"/>
            <p14:sldId id="785"/>
            <p14:sldId id="786"/>
            <p14:sldId id="787"/>
            <p14:sldId id="788"/>
            <p14:sldId id="814"/>
            <p14:sldId id="815"/>
            <p14:sldId id="816"/>
            <p14:sldId id="817"/>
            <p14:sldId id="818"/>
          </p14:sldIdLst>
        </p14:section>
        <p14:section name="Appendix: Licensing Deep Dive" id="{5B5FE751-0439-4B8F-B3C5-A7BAB475DE14}">
          <p14:sldIdLst>
            <p14:sldId id="859"/>
            <p14:sldId id="858"/>
          </p14:sldIdLst>
        </p14:section>
        <p14:section name="Glossary" id="{1E106C2D-210B-4658-88D1-04AF62905057}">
          <p14:sldIdLst>
            <p14:sldId id="661"/>
            <p14:sldId id="680"/>
            <p14:sldId id="634"/>
            <p14:sldId id="6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p:scale>
          <a:sx n="106" d="100"/>
          <a:sy n="106" d="100"/>
        </p:scale>
        <p:origin x="78" y="216"/>
      </p:cViewPr>
      <p:guideLst/>
    </p:cSldViewPr>
  </p:slideViewPr>
  <p:notesTextViewPr>
    <p:cViewPr>
      <p:scale>
        <a:sx n="1" d="1"/>
        <a:sy n="1" d="1"/>
      </p:scale>
      <p:origin x="0" y="0"/>
    </p:cViewPr>
  </p:notesTextViewPr>
  <p:sorterViewPr>
    <p:cViewPr varScale="1">
      <p:scale>
        <a:sx n="1" d="1"/>
        <a:sy n="1" d="1"/>
      </p:scale>
      <p:origin x="0" y="-111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1.%20Regional%20Context\Central%20-%20Labor%20Forc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Groups%20and%20Employers\Central%20-%20Industry%20Groups.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Education.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Groups%20and%20Employers\Central%20-%20Industry%20Group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Education.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3.%20Supply%20Gap%20Analysis\Central%20-%20Supply%20and%20Demand%20Chart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3.%20Supply%20Gap%20Analysis\Central%20-%20Supply%20and%20Demand%20Chart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Northeast\3.%20Workforce%20Supply%20Analysis\Northeast%20-%20Supply%20and%20Demand%20Charts.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Supply%20Gap%20Analysis\2019%20Supply\Apprentices\Apprentices%20(2019)%20-%20Charta.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1.%20Regional%20Context\Central%20-%20Labor%20Force.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icensing%20Charts.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icensing%20Charts.xlsx" TargetMode="External"/><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Appendix\Central%20-%20Worker%20Characteristics.xlsx" TargetMode="External"/><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Appendix\Central%20-%20Worker%20Characteristics.xlsx" TargetMode="External"/><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Appendix\Central%20-%20Worker%20Characteristics.xlsx" TargetMode="External"/><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Appendix\Central%20-%20Worker%20Characteristics.xlsx" TargetMode="External"/><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Appendix\Central%20-%20Worker%20Characteristics.xlsx" TargetMode="External"/><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Gender.xlsx" TargetMode="External"/><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Gender.xlsx" TargetMode="External"/><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Race%20and%20Ethnicity.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Median%20Wage.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Race%20and%20Ethnicity.xlsx" TargetMode="External"/><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Race%20and%20Ethnicity.xlsx" TargetMode="External"/><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Gender.xlsx" TargetMode="External"/><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Gender.xlsx" TargetMode="External"/><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Race%20and%20Ethnicity.xlsx" TargetMode="External"/><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Race%20and%20Ethnicity.xlsx" TargetMode="External"/><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Race%20and%20Ethnicity.xlsx" TargetMode="External"/><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Gender.xlsx" TargetMode="External"/><Relationship Id="rId2" Type="http://schemas.microsoft.com/office/2011/relationships/chartColorStyle" Target="colors34.xml"/><Relationship Id="rId1" Type="http://schemas.microsoft.com/office/2011/relationships/chartStyle" Target="style34.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Gender.xlsx" TargetMode="External"/><Relationship Id="rId2" Type="http://schemas.microsoft.com/office/2011/relationships/chartColorStyle" Target="colors35.xml"/><Relationship Id="rId1" Type="http://schemas.microsoft.com/office/2011/relationships/chartStyle" Target="style35.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Race%20and%20Ethnicity.xlsx" TargetMode="External"/><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T%20Education.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Race%20and%20Ethnicity.xlsx" TargetMode="External"/><Relationship Id="rId2" Type="http://schemas.microsoft.com/office/2011/relationships/chartColorStyle" Target="colors37.xml"/><Relationship Id="rId1" Type="http://schemas.microsoft.com/office/2011/relationships/chartStyle" Target="style37.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Employment\Central%20-%20Employment%20by%20Race%20and%20Ethnicity.xlsx" TargetMode="External"/><Relationship Id="rId2" Type="http://schemas.microsoft.com/office/2011/relationships/chartColorStyle" Target="colors38.xml"/><Relationship Id="rId1" Type="http://schemas.microsoft.com/office/2011/relationships/chartStyle" Target="style38.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Groups%20and%20Employers\Central%20-%20Industry%20Groups.xlsx" TargetMode="External"/><Relationship Id="rId2" Type="http://schemas.microsoft.com/office/2011/relationships/chartColorStyle" Target="colors39.xml"/><Relationship Id="rId1" Type="http://schemas.microsoft.com/office/2011/relationships/chartStyle" Target="style39.xml"/></Relationships>
</file>

<file path=ppt/charts/_rels/chart43.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Central\2-C.%20Critical%20Industry%20Profiles\Employment\Central%20-%20Employment%20by%20Education.xlsx" TargetMode="External"/></Relationships>
</file>

<file path=ppt/charts/_rels/chart4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Gender.xlsx" TargetMode="External"/><Relationship Id="rId2" Type="http://schemas.microsoft.com/office/2011/relationships/chartColorStyle" Target="colors40.xml"/><Relationship Id="rId1" Type="http://schemas.microsoft.com/office/2011/relationships/chartStyle" Target="style40.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Gender.xlsx" TargetMode="External"/><Relationship Id="rId2" Type="http://schemas.microsoft.com/office/2011/relationships/chartColorStyle" Target="colors41.xml"/><Relationship Id="rId1" Type="http://schemas.microsoft.com/office/2011/relationships/chartStyle" Target="style41.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42.xml"/><Relationship Id="rId1" Type="http://schemas.microsoft.com/office/2011/relationships/chartStyle" Target="style42.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43.xml"/><Relationship Id="rId1" Type="http://schemas.microsoft.com/office/2011/relationships/chartStyle" Target="style43.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44.xml"/><Relationship Id="rId1" Type="http://schemas.microsoft.com/office/2011/relationships/chartStyle" Target="style44.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Groups%20and%20Employers\Central%20-%20Industry%20Groups.xlsx" TargetMode="External"/><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All%20Regions\All%20Regions%20-%20LT%20Education.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Central\2-C.%20Critical%20Industry%20Profiles\Employment\Central%20-%20Employment%20by%20Education.xlsx" TargetMode="External"/></Relationships>
</file>

<file path=ppt/charts/_rels/chart5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Gender.xlsx" TargetMode="External"/><Relationship Id="rId2" Type="http://schemas.microsoft.com/office/2011/relationships/chartColorStyle" Target="colors46.xml"/><Relationship Id="rId1" Type="http://schemas.microsoft.com/office/2011/relationships/chartStyle" Target="style46.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Gender.xlsx" TargetMode="External"/><Relationship Id="rId2" Type="http://schemas.microsoft.com/office/2011/relationships/chartColorStyle" Target="colors47.xml"/><Relationship Id="rId1" Type="http://schemas.microsoft.com/office/2011/relationships/chartStyle" Target="style47.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48.xml"/><Relationship Id="rId1" Type="http://schemas.microsoft.com/office/2011/relationships/chartStyle" Target="style48.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49.xml"/><Relationship Id="rId1" Type="http://schemas.microsoft.com/office/2011/relationships/chartStyle" Target="style49.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50.xml"/><Relationship Id="rId1" Type="http://schemas.microsoft.com/office/2011/relationships/chartStyle" Target="style50.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Groups%20and%20Employers\Central%20-%20Industry%20Groups.xlsx" TargetMode="External"/><Relationship Id="rId2" Type="http://schemas.microsoft.com/office/2011/relationships/chartColorStyle" Target="colors51.xml"/><Relationship Id="rId1" Type="http://schemas.microsoft.com/office/2011/relationships/chartStyle" Target="style51.xml"/></Relationships>
</file>

<file path=ppt/charts/_rels/chart57.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Central\2-C.%20Critical%20Industry%20Profiles\Employment\Central%20-%20Employment%20by%20Education.xlsx" TargetMode="External"/></Relationships>
</file>

<file path=ppt/charts/_rels/chart5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Gender.xlsx" TargetMode="External"/><Relationship Id="rId2" Type="http://schemas.microsoft.com/office/2011/relationships/chartColorStyle" Target="colors52.xml"/><Relationship Id="rId1" Type="http://schemas.microsoft.com/office/2011/relationships/chartStyle" Target="style52.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Gender.xlsx" TargetMode="External"/><Relationship Id="rId2" Type="http://schemas.microsoft.com/office/2011/relationships/chartColorStyle" Target="colors53.xml"/><Relationship Id="rId1" Type="http://schemas.microsoft.com/office/2011/relationships/chartStyle" Target="style53.xml"/></Relationships>
</file>

<file path=ppt/charts/_rels/chart6.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Central\2-A.%20Regional%20Industry%20Overview\Central%20-%20Sector%20Makeup.xlsx" TargetMode="External"/></Relationships>
</file>

<file path=ppt/charts/_rels/chart6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54.xml"/><Relationship Id="rId1" Type="http://schemas.microsoft.com/office/2011/relationships/chartStyle" Target="style54.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55.xml"/><Relationship Id="rId1" Type="http://schemas.microsoft.com/office/2011/relationships/chartStyle" Target="style55.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56.xml"/><Relationship Id="rId1" Type="http://schemas.microsoft.com/office/2011/relationships/chartStyle" Target="style56.xml"/></Relationships>
</file>

<file path=ppt/charts/_rels/chart6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Groups%20and%20Employers\Central%20-%20Industry%20Groups.xlsx" TargetMode="External"/><Relationship Id="rId2" Type="http://schemas.microsoft.com/office/2011/relationships/chartColorStyle" Target="colors57.xml"/><Relationship Id="rId1" Type="http://schemas.microsoft.com/office/2011/relationships/chartStyle" Target="style57.xml"/></Relationships>
</file>

<file path=ppt/charts/_rels/chart64.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Central\2-C.%20Critical%20Industry%20Profiles\Employment\Central%20-%20Employment%20by%20Education.xlsx" TargetMode="External"/></Relationships>
</file>

<file path=ppt/charts/_rels/chart6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Gender.xlsx" TargetMode="External"/><Relationship Id="rId2" Type="http://schemas.microsoft.com/office/2011/relationships/chartColorStyle" Target="colors58.xml"/><Relationship Id="rId1" Type="http://schemas.microsoft.com/office/2011/relationships/chartStyle" Target="style58.xml"/></Relationships>
</file>

<file path=ppt/charts/_rels/chart6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Gender.xlsx" TargetMode="External"/><Relationship Id="rId2" Type="http://schemas.microsoft.com/office/2011/relationships/chartColorStyle" Target="colors59.xml"/><Relationship Id="rId1" Type="http://schemas.microsoft.com/office/2011/relationships/chartStyle" Target="style59.xml"/></Relationships>
</file>

<file path=ppt/charts/_rels/chart67.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60.xml"/><Relationship Id="rId1" Type="http://schemas.microsoft.com/office/2011/relationships/chartStyle" Target="style60.xml"/></Relationships>
</file>

<file path=ppt/charts/_rels/chart6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61.xml"/><Relationship Id="rId1" Type="http://schemas.microsoft.com/office/2011/relationships/chartStyle" Target="style61.xml"/></Relationships>
</file>

<file path=ppt/charts/_rels/chart69.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Central\2-A.%20Regional%20Industry%20Overview\Central%20-%20Sector%20Makeup.xlsx" TargetMode="External"/></Relationships>
</file>

<file path=ppt/charts/_rels/chart70.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Groups%20and%20Employers\Central%20-%20Industry%20Groups.xlsx" TargetMode="External"/><Relationship Id="rId2" Type="http://schemas.microsoft.com/office/2011/relationships/chartColorStyle" Target="colors63.xml"/><Relationship Id="rId1" Type="http://schemas.microsoft.com/office/2011/relationships/chartStyle" Target="style63.xml"/></Relationships>
</file>

<file path=ppt/charts/_rels/chart71.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Central\2-C.%20Critical%20Industry%20Profiles\Employment\Central%20-%20Employment%20by%20Education.xlsx" TargetMode="External"/></Relationships>
</file>

<file path=ppt/charts/_rels/chart72.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Gender.xlsx" TargetMode="External"/><Relationship Id="rId2" Type="http://schemas.microsoft.com/office/2011/relationships/chartColorStyle" Target="colors64.xml"/><Relationship Id="rId1" Type="http://schemas.microsoft.com/office/2011/relationships/chartStyle" Target="style64.xml"/></Relationships>
</file>

<file path=ppt/charts/_rels/chart73.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Gender.xlsx" TargetMode="External"/><Relationship Id="rId2" Type="http://schemas.microsoft.com/office/2011/relationships/chartColorStyle" Target="colors65.xml"/><Relationship Id="rId1" Type="http://schemas.microsoft.com/office/2011/relationships/chartStyle" Target="style65.xml"/></Relationships>
</file>

<file path=ppt/charts/_rels/chart74.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66.xml"/><Relationship Id="rId1" Type="http://schemas.microsoft.com/office/2011/relationships/chartStyle" Target="style66.xml"/></Relationships>
</file>

<file path=ppt/charts/_rels/chart75.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67.xml"/><Relationship Id="rId1" Type="http://schemas.microsoft.com/office/2011/relationships/chartStyle" Target="style67.xml"/></Relationships>
</file>

<file path=ppt/charts/_rels/chart76.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C.%20Critical%20Industry%20Profiles\Employment\Central%20-%20Employment%20by%20Race%20and%20Ethnicity.xlsx" TargetMode="External"/><Relationship Id="rId2" Type="http://schemas.microsoft.com/office/2011/relationships/chartColorStyle" Target="colors68.xml"/><Relationship Id="rId1" Type="http://schemas.microsoft.com/office/2011/relationships/chartStyle" Target="style68.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riyani.diazgranados\Desktop\Regional%20Planning\2019\Data%20Package%20Update\Central\2-B.%20Priority%20Industry%20Profiles\Groups%20and%20Employers\Central%20-%20Industry%20Groups.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oleObject" Target="file:///C:\Users\sriyani.diazgranados\Desktop\Regional%20Planning\2019\Data%20Package%20Update\Central\2-B.%20Priority%20Industry%20Profiles\Employment\Central%20-%20Employment%20by%20Educ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'Central - Charts'!$G$10</c:f>
              <c:strCache>
                <c:ptCount val="1"/>
                <c:pt idx="0">
                  <c:v>Central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'Central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'Central - Charts'!$G$11:$G$23</c:f>
              <c:numCache>
                <c:formatCode>0.0%</c:formatCode>
                <c:ptCount val="13"/>
                <c:pt idx="0">
                  <c:v>3.3142756769609427E-2</c:v>
                </c:pt>
                <c:pt idx="1">
                  <c:v>2.7983592122500699E-2</c:v>
                </c:pt>
                <c:pt idx="2">
                  <c:v>3.3507788745709588E-2</c:v>
                </c:pt>
                <c:pt idx="3">
                  <c:v>3.4174832365913975E-2</c:v>
                </c:pt>
                <c:pt idx="4">
                  <c:v>3.8415950107059102E-2</c:v>
                </c:pt>
                <c:pt idx="5">
                  <c:v>2.8520081096119369E-2</c:v>
                </c:pt>
                <c:pt idx="6">
                  <c:v>2.6983565021178216E-2</c:v>
                </c:pt>
                <c:pt idx="7">
                  <c:v>2.8832862551836046E-2</c:v>
                </c:pt>
                <c:pt idx="8">
                  <c:v>3.2186783136121513E-2</c:v>
                </c:pt>
                <c:pt idx="9">
                  <c:v>3.492605233219568E-2</c:v>
                </c:pt>
                <c:pt idx="10">
                  <c:v>3.9138650432641336E-2</c:v>
                </c:pt>
                <c:pt idx="11">
                  <c:v>3.9173977043572963E-2</c:v>
                </c:pt>
                <c:pt idx="12">
                  <c:v>3.4495294433987633E-2</c:v>
                </c:pt>
              </c:numCache>
            </c:numRef>
          </c:val>
          <c:smooth val="0"/>
          <c:extLst>
            <c:ext xmlns:c16="http://schemas.microsoft.com/office/drawing/2014/chart" uri="{C3380CC4-5D6E-409C-BE32-E72D297353CC}">
              <c16:uniqueId val="{00000000-8925-4D49-AE13-6BE513399F32}"/>
            </c:ext>
          </c:extLst>
        </c:ser>
        <c:ser>
          <c:idx val="1"/>
          <c:order val="1"/>
          <c:tx>
            <c:strRef>
              <c:f>'Central - Charts'!$H$10</c:f>
              <c:strCache>
                <c:ptCount val="1"/>
                <c:pt idx="0">
                  <c:v>State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'Central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'Central - Charts'!$H$11:$H$23</c:f>
              <c:numCache>
                <c:formatCode>0.0%</c:formatCode>
                <c:ptCount val="13"/>
                <c:pt idx="0">
                  <c:v>3.1E-2</c:v>
                </c:pt>
                <c:pt idx="1">
                  <c:v>2.6000000000000002E-2</c:v>
                </c:pt>
                <c:pt idx="2">
                  <c:v>3.1E-2</c:v>
                </c:pt>
                <c:pt idx="3">
                  <c:v>3.2000000000000001E-2</c:v>
                </c:pt>
                <c:pt idx="4">
                  <c:v>3.6000000000000004E-2</c:v>
                </c:pt>
                <c:pt idx="5">
                  <c:v>2.7000000000000003E-2</c:v>
                </c:pt>
                <c:pt idx="6">
                  <c:v>2.6000000000000002E-2</c:v>
                </c:pt>
                <c:pt idx="7">
                  <c:v>2.7000000000000003E-2</c:v>
                </c:pt>
                <c:pt idx="8">
                  <c:v>0.03</c:v>
                </c:pt>
                <c:pt idx="9">
                  <c:v>3.2000000000000001E-2</c:v>
                </c:pt>
                <c:pt idx="10">
                  <c:v>3.6000000000000004E-2</c:v>
                </c:pt>
                <c:pt idx="11">
                  <c:v>3.7000000000000005E-2</c:v>
                </c:pt>
                <c:pt idx="12">
                  <c:v>3.3000000000000002E-2</c:v>
                </c:pt>
              </c:numCache>
            </c:numRef>
          </c:val>
          <c:smooth val="0"/>
          <c:extLst>
            <c:ext xmlns:c16="http://schemas.microsoft.com/office/drawing/2014/chart" uri="{C3380CC4-5D6E-409C-BE32-E72D297353CC}">
              <c16:uniqueId val="{00000001-8925-4D49-AE13-6BE513399F32}"/>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925759856"/>
        <c:axId val="968584448"/>
      </c:lineChart>
      <c:dateAx>
        <c:axId val="925759856"/>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68584448"/>
        <c:crosses val="autoZero"/>
        <c:auto val="1"/>
        <c:lblOffset val="100"/>
        <c:baseTimeUnit val="months"/>
      </c:dateAx>
      <c:valAx>
        <c:axId val="968584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257598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a:effectLst/>
              </a:rPr>
              <a:t>Top 5 Industry Groups 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 Total</c:v>
                </c:pt>
                <c:pt idx="1">
                  <c:v>Machine shops and threaded product mfg.</c:v>
                </c:pt>
                <c:pt idx="2">
                  <c:v>Plastics product manufacturing</c:v>
                </c:pt>
                <c:pt idx="3">
                  <c:v>Printing and related support activities</c:v>
                </c:pt>
                <c:pt idx="4">
                  <c:v>Metalworking machinery manufacturing</c:v>
                </c:pt>
                <c:pt idx="5">
                  <c:v>Other miscellaneous manufacturing</c:v>
                </c:pt>
              </c:strCache>
            </c:strRef>
          </c:cat>
          <c:val>
            <c:numRef>
              <c:f>Manufacturing!$R$18:$R$23</c:f>
              <c:numCache>
                <c:formatCode>#,##0</c:formatCode>
                <c:ptCount val="6"/>
                <c:pt idx="0">
                  <c:v>1001</c:v>
                </c:pt>
                <c:pt idx="1">
                  <c:v>112</c:v>
                </c:pt>
                <c:pt idx="2">
                  <c:v>73</c:v>
                </c:pt>
                <c:pt idx="3">
                  <c:v>65</c:v>
                </c:pt>
                <c:pt idx="4">
                  <c:v>47</c:v>
                </c:pt>
                <c:pt idx="5">
                  <c:v>37</c:v>
                </c:pt>
              </c:numCache>
            </c:numRef>
          </c:val>
          <c:extLst>
            <c:ext xmlns:c16="http://schemas.microsoft.com/office/drawing/2014/chart" uri="{C3380CC4-5D6E-409C-BE32-E72D297353CC}">
              <c16:uniqueId val="{00000000-50FD-4A9F-9895-6186FB6E6CC8}"/>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Manufacturing!$Q$18:$Q$23</c:f>
              <c:strCache>
                <c:ptCount val="6"/>
                <c:pt idx="0">
                  <c:v>Manufacturing Total</c:v>
                </c:pt>
                <c:pt idx="1">
                  <c:v>Machine shops and threaded product mfg.</c:v>
                </c:pt>
                <c:pt idx="2">
                  <c:v>Plastics product manufacturing</c:v>
                </c:pt>
                <c:pt idx="3">
                  <c:v>Printing and related support activities</c:v>
                </c:pt>
                <c:pt idx="4">
                  <c:v>Metalworking machinery manufacturing</c:v>
                </c:pt>
                <c:pt idx="5">
                  <c:v>Other miscellaneous manufacturing</c:v>
                </c:pt>
              </c:strCache>
            </c:strRef>
          </c:cat>
          <c:val>
            <c:numRef>
              <c:f>Manufacturing!$S$18:$S$23</c:f>
              <c:numCache>
                <c:formatCode>#,##0</c:formatCode>
                <c:ptCount val="6"/>
                <c:pt idx="0">
                  <c:v>986</c:v>
                </c:pt>
                <c:pt idx="1">
                  <c:v>101</c:v>
                </c:pt>
                <c:pt idx="2">
                  <c:v>74</c:v>
                </c:pt>
                <c:pt idx="3">
                  <c:v>71</c:v>
                </c:pt>
                <c:pt idx="4">
                  <c:v>43</c:v>
                </c:pt>
                <c:pt idx="5">
                  <c:v>36</c:v>
                </c:pt>
              </c:numCache>
            </c:numRef>
          </c:val>
          <c:extLst>
            <c:ext xmlns:c16="http://schemas.microsoft.com/office/drawing/2014/chart" uri="{C3380CC4-5D6E-409C-BE32-E72D297353CC}">
              <c16:uniqueId val="{00000001-50FD-4A9F-9895-6186FB6E6CC8}"/>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Manufacturing!$B$32</c:f>
              <c:strCache>
                <c:ptCount val="1"/>
                <c:pt idx="0">
                  <c:v>Less than high school</c:v>
                </c:pt>
              </c:strCache>
            </c:strRef>
          </c:tx>
          <c:spPr>
            <a:solidFill>
              <a:schemeClr val="accent1"/>
            </a:solidFill>
            <a:ln>
              <a:noFill/>
            </a:ln>
            <a:effectLst/>
          </c:spPr>
          <c:invertIfNegative val="0"/>
          <c:dLbls>
            <c:dLbl>
              <c:idx val="0"/>
              <c:tx>
                <c:rich>
                  <a:bodyPr/>
                  <a:lstStyle/>
                  <a:p>
                    <a:fld id="{8661BD5F-BA45-4B40-9C95-C9ACE720E0C0}" type="CELLRANGE">
                      <a:rPr lang="en-US"/>
                      <a:pPr/>
                      <a:t>[CELLRANGE]</a:t>
                    </a:fld>
                    <a:r>
                      <a:rPr lang="en-US" baseline="0"/>
                      <a:t>, </a:t>
                    </a:r>
                    <a:fld id="{21216435-50EB-4AC5-8F82-B3CB3EC59A7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63D-46C5-A27E-0E00510B40E2}"/>
                </c:ext>
              </c:extLst>
            </c:dLbl>
            <c:dLbl>
              <c:idx val="1"/>
              <c:tx>
                <c:rich>
                  <a:bodyPr/>
                  <a:lstStyle/>
                  <a:p>
                    <a:fld id="{D0FC245B-6420-4943-B8AD-70D046A88AE5}" type="CELLRANGE">
                      <a:rPr lang="en-US"/>
                      <a:pPr/>
                      <a:t>[CELLRANGE]</a:t>
                    </a:fld>
                    <a:r>
                      <a:rPr lang="en-US" baseline="0"/>
                      <a:t>, </a:t>
                    </a:r>
                    <a:fld id="{89411835-1337-4E28-BA6E-290D6A9B804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D-46C5-A27E-0E00510B40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Manufacturing!$C$32:$D$32</c:f>
              <c:numCache>
                <c:formatCode>#,##0</c:formatCode>
                <c:ptCount val="2"/>
                <c:pt idx="0">
                  <c:v>4179</c:v>
                </c:pt>
                <c:pt idx="1">
                  <c:v>4716</c:v>
                </c:pt>
              </c:numCache>
            </c:numRef>
          </c:val>
          <c:extLst>
            <c:ext xmlns:c15="http://schemas.microsoft.com/office/drawing/2012/chart" uri="{02D57815-91ED-43cb-92C2-25804820EDAC}">
              <c15:datalabelsRange>
                <c15:f>Manufacturing!$E$32:$F$32</c15:f>
                <c15:dlblRangeCache>
                  <c:ptCount val="2"/>
                  <c:pt idx="0">
                    <c:v>12%</c:v>
                  </c:pt>
                  <c:pt idx="1">
                    <c:v>13%</c:v>
                  </c:pt>
                </c15:dlblRangeCache>
              </c15:datalabelsRange>
            </c:ext>
            <c:ext xmlns:c16="http://schemas.microsoft.com/office/drawing/2014/chart" uri="{C3380CC4-5D6E-409C-BE32-E72D297353CC}">
              <c16:uniqueId val="{00000002-263D-46C5-A27E-0E00510B40E2}"/>
            </c:ext>
          </c:extLst>
        </c:ser>
        <c:ser>
          <c:idx val="1"/>
          <c:order val="1"/>
          <c:tx>
            <c:strRef>
              <c:f>Manufacturing!$B$33</c:f>
              <c:strCache>
                <c:ptCount val="1"/>
                <c:pt idx="0">
                  <c:v>High school or equivalent, no college</c:v>
                </c:pt>
              </c:strCache>
            </c:strRef>
          </c:tx>
          <c:spPr>
            <a:solidFill>
              <a:schemeClr val="accent2"/>
            </a:solidFill>
            <a:ln>
              <a:noFill/>
            </a:ln>
            <a:effectLst/>
          </c:spPr>
          <c:invertIfNegative val="0"/>
          <c:dLbls>
            <c:dLbl>
              <c:idx val="0"/>
              <c:tx>
                <c:rich>
                  <a:bodyPr/>
                  <a:lstStyle/>
                  <a:p>
                    <a:fld id="{94A46EAA-6FD5-448A-8209-4F9DA8A343B5}" type="CELLRANGE">
                      <a:rPr lang="en-US"/>
                      <a:pPr/>
                      <a:t>[CELLRANGE]</a:t>
                    </a:fld>
                    <a:r>
                      <a:rPr lang="en-US" baseline="0"/>
                      <a:t>, </a:t>
                    </a:r>
                    <a:fld id="{719AE1D4-2E60-48A9-980C-CB5D98B4BB9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D-46C5-A27E-0E00510B40E2}"/>
                </c:ext>
              </c:extLst>
            </c:dLbl>
            <c:dLbl>
              <c:idx val="1"/>
              <c:tx>
                <c:rich>
                  <a:bodyPr/>
                  <a:lstStyle/>
                  <a:p>
                    <a:fld id="{107B2851-8226-4FC5-90A0-385E80F97D8B}" type="CELLRANGE">
                      <a:rPr lang="en-US"/>
                      <a:pPr/>
                      <a:t>[CELLRANGE]</a:t>
                    </a:fld>
                    <a:r>
                      <a:rPr lang="en-US" baseline="0"/>
                      <a:t>, </a:t>
                    </a:r>
                    <a:fld id="{F87CD01D-EE1C-4E0A-B974-B60B4DC682E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D-46C5-A27E-0E00510B40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Manufacturing!$C$33:$D$33</c:f>
              <c:numCache>
                <c:formatCode>#,##0</c:formatCode>
                <c:ptCount val="2"/>
                <c:pt idx="0">
                  <c:v>9887</c:v>
                </c:pt>
                <c:pt idx="1">
                  <c:v>10014</c:v>
                </c:pt>
              </c:numCache>
            </c:numRef>
          </c:val>
          <c:extLst>
            <c:ext xmlns:c15="http://schemas.microsoft.com/office/drawing/2012/chart" uri="{02D57815-91ED-43cb-92C2-25804820EDAC}">
              <c15:datalabelsRange>
                <c15:f>Manufacturing!$E$33:$F$33</c15:f>
                <c15:dlblRangeCache>
                  <c:ptCount val="2"/>
                  <c:pt idx="0">
                    <c:v>28%</c:v>
                  </c:pt>
                  <c:pt idx="1">
                    <c:v>27%</c:v>
                  </c:pt>
                </c15:dlblRangeCache>
              </c15:datalabelsRange>
            </c:ext>
            <c:ext xmlns:c16="http://schemas.microsoft.com/office/drawing/2014/chart" uri="{C3380CC4-5D6E-409C-BE32-E72D297353CC}">
              <c16:uniqueId val="{00000005-263D-46C5-A27E-0E00510B40E2}"/>
            </c:ext>
          </c:extLst>
        </c:ser>
        <c:ser>
          <c:idx val="2"/>
          <c:order val="2"/>
          <c:tx>
            <c:strRef>
              <c:f>Manufacturing!$B$34</c:f>
              <c:strCache>
                <c:ptCount val="1"/>
                <c:pt idx="0">
                  <c:v>Some college or Associate degree</c:v>
                </c:pt>
              </c:strCache>
            </c:strRef>
          </c:tx>
          <c:spPr>
            <a:solidFill>
              <a:schemeClr val="accent3"/>
            </a:solidFill>
            <a:ln>
              <a:noFill/>
            </a:ln>
            <a:effectLst/>
          </c:spPr>
          <c:invertIfNegative val="0"/>
          <c:dLbls>
            <c:dLbl>
              <c:idx val="0"/>
              <c:tx>
                <c:rich>
                  <a:bodyPr/>
                  <a:lstStyle/>
                  <a:p>
                    <a:fld id="{F4B488AD-B8C6-4EA9-8D0B-C041F6B19497}" type="CELLRANGE">
                      <a:rPr lang="en-US"/>
                      <a:pPr/>
                      <a:t>[CELLRANGE]</a:t>
                    </a:fld>
                    <a:r>
                      <a:rPr lang="en-US" baseline="0"/>
                      <a:t>, </a:t>
                    </a:r>
                    <a:fld id="{CC71E334-707B-47B0-A2E9-3F7BBD13579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D-46C5-A27E-0E00510B40E2}"/>
                </c:ext>
              </c:extLst>
            </c:dLbl>
            <c:dLbl>
              <c:idx val="1"/>
              <c:tx>
                <c:rich>
                  <a:bodyPr/>
                  <a:lstStyle/>
                  <a:p>
                    <a:fld id="{55D1BD95-6D78-4252-82CC-6CC3D6018703}" type="CELLRANGE">
                      <a:rPr lang="en-US"/>
                      <a:pPr/>
                      <a:t>[CELLRANGE]</a:t>
                    </a:fld>
                    <a:r>
                      <a:rPr lang="en-US" baseline="0"/>
                      <a:t>, </a:t>
                    </a:r>
                    <a:fld id="{EB75EA74-D762-4C8F-A8F3-BCFC1DC65DE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D-46C5-A27E-0E00510B40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Manufacturing!$C$34:$D$34</c:f>
              <c:numCache>
                <c:formatCode>#,##0</c:formatCode>
                <c:ptCount val="2"/>
                <c:pt idx="0">
                  <c:v>10147</c:v>
                </c:pt>
                <c:pt idx="1">
                  <c:v>10326</c:v>
                </c:pt>
              </c:numCache>
            </c:numRef>
          </c:val>
          <c:extLst>
            <c:ext xmlns:c15="http://schemas.microsoft.com/office/drawing/2012/chart" uri="{02D57815-91ED-43cb-92C2-25804820EDAC}">
              <c15:datalabelsRange>
                <c15:f>Manufacturing!$E$34:$F$34</c15:f>
                <c15:dlblRangeCache>
                  <c:ptCount val="2"/>
                  <c:pt idx="0">
                    <c:v>29%</c:v>
                  </c:pt>
                  <c:pt idx="1">
                    <c:v>28%</c:v>
                  </c:pt>
                </c15:dlblRangeCache>
              </c15:datalabelsRange>
            </c:ext>
            <c:ext xmlns:c16="http://schemas.microsoft.com/office/drawing/2014/chart" uri="{C3380CC4-5D6E-409C-BE32-E72D297353CC}">
              <c16:uniqueId val="{00000008-263D-46C5-A27E-0E00510B40E2}"/>
            </c:ext>
          </c:extLst>
        </c:ser>
        <c:ser>
          <c:idx val="3"/>
          <c:order val="3"/>
          <c:tx>
            <c:strRef>
              <c:f>Manufacturing!$B$35</c:f>
              <c:strCache>
                <c:ptCount val="1"/>
                <c:pt idx="0">
                  <c:v>Bachelor's degree or advanced degree</c:v>
                </c:pt>
              </c:strCache>
            </c:strRef>
          </c:tx>
          <c:spPr>
            <a:solidFill>
              <a:schemeClr val="accent4"/>
            </a:solidFill>
            <a:ln>
              <a:noFill/>
            </a:ln>
            <a:effectLst/>
          </c:spPr>
          <c:invertIfNegative val="0"/>
          <c:dLbls>
            <c:dLbl>
              <c:idx val="0"/>
              <c:tx>
                <c:rich>
                  <a:bodyPr/>
                  <a:lstStyle/>
                  <a:p>
                    <a:fld id="{0E391E0A-69C9-4C34-9691-E5A2CEEB5CC7}" type="CELLRANGE">
                      <a:rPr lang="en-US"/>
                      <a:pPr/>
                      <a:t>[CELLRANGE]</a:t>
                    </a:fld>
                    <a:r>
                      <a:rPr lang="en-US" baseline="0"/>
                      <a:t>, </a:t>
                    </a:r>
                    <a:fld id="{B750C258-C964-4E25-AB9E-7A508A92FDF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D-46C5-A27E-0E00510B40E2}"/>
                </c:ext>
              </c:extLst>
            </c:dLbl>
            <c:dLbl>
              <c:idx val="1"/>
              <c:tx>
                <c:rich>
                  <a:bodyPr/>
                  <a:lstStyle/>
                  <a:p>
                    <a:fld id="{F1B569AA-07EF-45FE-89EE-51B3515A7E5A}" type="CELLRANGE">
                      <a:rPr lang="en-US"/>
                      <a:pPr/>
                      <a:t>[CELLRANGE]</a:t>
                    </a:fld>
                    <a:r>
                      <a:rPr lang="en-US" baseline="0"/>
                      <a:t>, </a:t>
                    </a:r>
                    <a:fld id="{EA8A6B55-9A1C-4B47-8282-96F8C5F386C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63D-46C5-A27E-0E00510B40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Manufacturing!$C$35:$D$35</c:f>
              <c:numCache>
                <c:formatCode>#,##0</c:formatCode>
                <c:ptCount val="2"/>
                <c:pt idx="0">
                  <c:v>9043</c:v>
                </c:pt>
                <c:pt idx="1">
                  <c:v>9257</c:v>
                </c:pt>
              </c:numCache>
            </c:numRef>
          </c:val>
          <c:extLst>
            <c:ext xmlns:c15="http://schemas.microsoft.com/office/drawing/2012/chart" uri="{02D57815-91ED-43cb-92C2-25804820EDAC}">
              <c15:datalabelsRange>
                <c15:f>Manufacturing!$E$35:$F$35</c15:f>
                <c15:dlblRangeCache>
                  <c:ptCount val="2"/>
                  <c:pt idx="0">
                    <c:v>26%</c:v>
                  </c:pt>
                  <c:pt idx="1">
                    <c:v>25%</c:v>
                  </c:pt>
                </c15:dlblRangeCache>
              </c15:datalabelsRange>
            </c:ext>
            <c:ext xmlns:c16="http://schemas.microsoft.com/office/drawing/2014/chart" uri="{C3380CC4-5D6E-409C-BE32-E72D297353CC}">
              <c16:uniqueId val="{0000000B-263D-46C5-A27E-0E00510B40E2}"/>
            </c:ext>
          </c:extLst>
        </c:ser>
        <c:ser>
          <c:idx val="4"/>
          <c:order val="4"/>
          <c:tx>
            <c:strRef>
              <c:f>Manufacturing!$B$36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2281D790-096F-4722-A5CC-3A13C43F6854}" type="CELLRANGE">
                      <a:rPr lang="en-US"/>
                      <a:pPr/>
                      <a:t>[CELLRANGE]</a:t>
                    </a:fld>
                    <a:r>
                      <a:rPr lang="en-US" baseline="0"/>
                      <a:t>, </a:t>
                    </a:r>
                    <a:fld id="{32CF8522-865F-4014-A1D3-44B1F719944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63D-46C5-A27E-0E00510B40E2}"/>
                </c:ext>
              </c:extLst>
            </c:dLbl>
            <c:dLbl>
              <c:idx val="1"/>
              <c:tx>
                <c:rich>
                  <a:bodyPr/>
                  <a:lstStyle/>
                  <a:p>
                    <a:fld id="{08A60256-9B93-46EF-98EE-BEFE47E291C4}" type="CELLRANGE">
                      <a:rPr lang="en-US"/>
                      <a:pPr/>
                      <a:t>[CELLRANGE]</a:t>
                    </a:fld>
                    <a:r>
                      <a:rPr lang="en-US" baseline="0"/>
                      <a:t>, </a:t>
                    </a:r>
                    <a:fld id="{D1242AB2-1DC4-4785-B59B-512A071D357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63D-46C5-A27E-0E00510B40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Manufacturing!$C$31:$D$31</c:f>
              <c:strCache>
                <c:ptCount val="2"/>
                <c:pt idx="0">
                  <c:v>2015</c:v>
                </c:pt>
                <c:pt idx="1">
                  <c:v>2018</c:v>
                </c:pt>
              </c:strCache>
            </c:strRef>
          </c:cat>
          <c:val>
            <c:numRef>
              <c:f>Manufacturing!$C$36:$D$36</c:f>
              <c:numCache>
                <c:formatCode>#,##0</c:formatCode>
                <c:ptCount val="2"/>
                <c:pt idx="0">
                  <c:v>2083</c:v>
                </c:pt>
                <c:pt idx="1">
                  <c:v>2229</c:v>
                </c:pt>
              </c:numCache>
            </c:numRef>
          </c:val>
          <c:extLst>
            <c:ext xmlns:c15="http://schemas.microsoft.com/office/drawing/2012/chart" uri="{02D57815-91ED-43cb-92C2-25804820EDAC}">
              <c15:datalabelsRange>
                <c15:f>Manufacturing!$E$36:$F$36</c15:f>
                <c15:dlblRangeCache>
                  <c:ptCount val="2"/>
                  <c:pt idx="0">
                    <c:v>6%</c:v>
                  </c:pt>
                  <c:pt idx="1">
                    <c:v>6%</c:v>
                  </c:pt>
                </c15:dlblRangeCache>
              </c15:datalabelsRange>
            </c:ext>
            <c:ext xmlns:c16="http://schemas.microsoft.com/office/drawing/2014/chart" uri="{C3380CC4-5D6E-409C-BE32-E72D297353CC}">
              <c16:uniqueId val="{0000000E-263D-46C5-A27E-0E00510B40E2}"/>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Manufacturing!$K$17</c:f>
              <c:strCache>
                <c:ptCount val="1"/>
                <c:pt idx="0">
                  <c:v>Increase</c:v>
                </c:pt>
              </c:strCache>
            </c:strRef>
          </c:tx>
          <c:spPr>
            <a:ln w="25400" cap="rnd">
              <a:noFill/>
              <a:round/>
            </a:ln>
            <a:effectLst/>
          </c:spPr>
          <c:marker>
            <c:symbol val="none"/>
          </c:marker>
          <c:dLbls>
            <c:dLbl>
              <c:idx val="0"/>
              <c:tx>
                <c:rich>
                  <a:bodyPr/>
                  <a:lstStyle/>
                  <a:p>
                    <a:fld id="{11D1E7D9-3294-4C0F-9252-FF70A046F8C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63D-46C5-A27E-0E00510B40E2}"/>
                </c:ext>
              </c:extLst>
            </c:dLbl>
            <c:dLbl>
              <c:idx val="1"/>
              <c:tx>
                <c:rich>
                  <a:bodyPr/>
                  <a:lstStyle/>
                  <a:p>
                    <a:fld id="{3846AE75-8E33-4821-A337-1EDC2A902AE5}"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263D-46C5-A27E-0E00510B40E2}"/>
                </c:ext>
              </c:extLst>
            </c:dLbl>
            <c:dLbl>
              <c:idx val="2"/>
              <c:tx>
                <c:rich>
                  <a:bodyPr/>
                  <a:lstStyle/>
                  <a:p>
                    <a:fld id="{8046D242-A169-44BD-B50C-93F3657E662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63D-46C5-A27E-0E00510B40E2}"/>
                </c:ext>
              </c:extLst>
            </c:dLbl>
            <c:dLbl>
              <c:idx val="3"/>
              <c:tx>
                <c:rich>
                  <a:bodyPr/>
                  <a:lstStyle/>
                  <a:p>
                    <a:fld id="{02369F6E-A3C7-4D42-990C-3F64D8EDC6F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63D-46C5-A27E-0E00510B40E2}"/>
                </c:ext>
              </c:extLst>
            </c:dLbl>
            <c:dLbl>
              <c:idx val="4"/>
              <c:tx>
                <c:rich>
                  <a:bodyPr/>
                  <a:lstStyle/>
                  <a:p>
                    <a:endParaRPr lang="en-US" dirty="0"/>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63D-46C5-A27E-0E00510B40E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Manufacturing!$K$18:$K$22</c:f>
              <c:numCache>
                <c:formatCode>0%</c:formatCode>
                <c:ptCount val="5"/>
                <c:pt idx="0">
                  <c:v>0.11905697553500082</c:v>
                </c:pt>
                <c:pt idx="1">
                  <c:v>0.39309780526517435</c:v>
                </c:pt>
                <c:pt idx="2">
                  <c:v>0.67567675551420292</c:v>
                </c:pt>
                <c:pt idx="3">
                  <c:v>0.92900169667779542</c:v>
                </c:pt>
                <c:pt idx="4">
                  <c:v>#N/A</c:v>
                </c:pt>
              </c:numCache>
            </c:numRef>
          </c:yVal>
          <c:smooth val="0"/>
          <c:extLst>
            <c:ext xmlns:c15="http://schemas.microsoft.com/office/drawing/2012/chart" uri="{02D57815-91ED-43cb-92C2-25804820EDAC}">
              <c15:datalabelsRange>
                <c15:f>Manufacturing!$H$32:$H$36</c15:f>
                <c15:dlblRangeCache>
                  <c:ptCount val="5"/>
                  <c:pt idx="0">
                    <c:v>+12.8%</c:v>
                  </c:pt>
                  <c:pt idx="1">
                    <c:v>+1.3%</c:v>
                  </c:pt>
                  <c:pt idx="2">
                    <c:v>+1.8%</c:v>
                  </c:pt>
                  <c:pt idx="3">
                    <c:v>+2.4%</c:v>
                  </c:pt>
                  <c:pt idx="4">
                    <c:v>+7.0%</c:v>
                  </c:pt>
                </c15:dlblRangeCache>
              </c15:datalabelsRange>
            </c:ext>
            <c:ext xmlns:c16="http://schemas.microsoft.com/office/drawing/2014/chart" uri="{C3380CC4-5D6E-409C-BE32-E72D297353CC}">
              <c16:uniqueId val="{00000014-263D-46C5-A27E-0E00510B40E2}"/>
            </c:ext>
          </c:extLst>
        </c:ser>
        <c:ser>
          <c:idx val="6"/>
          <c:order val="6"/>
          <c:tx>
            <c:strRef>
              <c:f>Manufacturing!$L$17</c:f>
              <c:strCache>
                <c:ptCount val="1"/>
                <c:pt idx="0">
                  <c:v>Decrease</c:v>
                </c:pt>
              </c:strCache>
            </c:strRef>
          </c:tx>
          <c:spPr>
            <a:ln w="25400" cap="rnd">
              <a:noFill/>
              <a:round/>
            </a:ln>
            <a:effectLst/>
          </c:spPr>
          <c:marker>
            <c:symbol val="none"/>
          </c:marker>
          <c:dLbls>
            <c:dLbl>
              <c:idx val="0"/>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63D-46C5-A27E-0E00510B40E2}"/>
                </c:ext>
              </c:extLst>
            </c:dLbl>
            <c:dLbl>
              <c:idx val="1"/>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63D-46C5-A27E-0E00510B40E2}"/>
                </c:ext>
              </c:extLst>
            </c:dLbl>
            <c:dLbl>
              <c:idx val="2"/>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63D-46C5-A27E-0E00510B40E2}"/>
                </c:ext>
              </c:extLst>
            </c:dLbl>
            <c:dLbl>
              <c:idx val="3"/>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63D-46C5-A27E-0E00510B40E2}"/>
                </c:ext>
              </c:extLst>
            </c:dLbl>
            <c:dLbl>
              <c:idx val="4"/>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63D-46C5-A27E-0E00510B40E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Manufacturing!$J$18:$J$22</c:f>
              <c:numCache>
                <c:formatCode>General</c:formatCode>
                <c:ptCount val="5"/>
                <c:pt idx="0">
                  <c:v>1.59</c:v>
                </c:pt>
                <c:pt idx="1">
                  <c:v>1.59</c:v>
                </c:pt>
                <c:pt idx="2">
                  <c:v>1.59</c:v>
                </c:pt>
                <c:pt idx="3">
                  <c:v>1.59</c:v>
                </c:pt>
                <c:pt idx="4">
                  <c:v>1.59</c:v>
                </c:pt>
              </c:numCache>
            </c:numRef>
          </c:xVal>
          <c:yVal>
            <c:numRef>
              <c:f>Manufacturing!$L$18:$L$22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263D-46C5-A27E-0E00510B40E2}"/>
            </c:ext>
          </c:extLst>
        </c:ser>
        <c:ser>
          <c:idx val="7"/>
          <c:order val="7"/>
          <c:tx>
            <c:strRef>
              <c:f>Manufacturing!$K$13</c:f>
              <c:strCache>
                <c:ptCount val="1"/>
                <c:pt idx="0">
                  <c:v>Share</c:v>
                </c:pt>
              </c:strCache>
            </c:strRef>
          </c:tx>
          <c:spPr>
            <a:ln w="25400" cap="rnd">
              <a:noFill/>
              <a:round/>
            </a:ln>
            <a:effectLst/>
          </c:spPr>
          <c:marker>
            <c:symbol val="none"/>
          </c:marker>
          <c:dLbls>
            <c:dLbl>
              <c:idx val="0"/>
              <c:tx>
                <c:rich>
                  <a:bodyPr/>
                  <a:lstStyle/>
                  <a:p>
                    <a:fld id="{350A6772-0951-44A1-A20A-292AD4D8CF7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63D-46C5-A27E-0E00510B40E2}"/>
                </c:ext>
              </c:extLst>
            </c:dLbl>
            <c:dLbl>
              <c:idx val="1"/>
              <c:tx>
                <c:rich>
                  <a:bodyPr/>
                  <a:lstStyle/>
                  <a:p>
                    <a:fld id="{6647882D-DAEE-4CDD-BA97-4BDF04571C3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263D-46C5-A27E-0E00510B40E2}"/>
                </c:ext>
              </c:extLst>
            </c:dLbl>
            <c:spPr>
              <a:noFill/>
              <a:ln>
                <a:noFill/>
              </a:ln>
              <a:effectLst/>
            </c:spPr>
            <c:txPr>
              <a:bodyPr rot="0" spcFirstLastPara="1" vertOverflow="ellipsis" horzOverflow="clip"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numRef>
              <c:f>Manufacturing!$J$14:$J$15</c:f>
              <c:numCache>
                <c:formatCode>General</c:formatCode>
                <c:ptCount val="2"/>
                <c:pt idx="0">
                  <c:v>1</c:v>
                </c:pt>
                <c:pt idx="1">
                  <c:v>2</c:v>
                </c:pt>
              </c:numCache>
            </c:numRef>
          </c:xVal>
          <c:yVal>
            <c:numRef>
              <c:f>Manufacturing!$K$14:$K$15</c:f>
              <c:numCache>
                <c:formatCode>0%</c:formatCode>
                <c:ptCount val="2"/>
                <c:pt idx="0">
                  <c:v>1</c:v>
                </c:pt>
                <c:pt idx="1">
                  <c:v>1</c:v>
                </c:pt>
              </c:numCache>
            </c:numRef>
          </c:yVal>
          <c:smooth val="0"/>
          <c:extLst>
            <c:ext xmlns:c15="http://schemas.microsoft.com/office/drawing/2012/chart" uri="{02D57815-91ED-43cb-92C2-25804820EDAC}">
              <c15:datalabelsRange>
                <c15:f>Manufacturing!$L$14:$L$15</c15:f>
                <c15:dlblRangeCache>
                  <c:ptCount val="2"/>
                  <c:pt idx="0">
                    <c:v> 35,339 </c:v>
                  </c:pt>
                  <c:pt idx="1">
                    <c:v> 36,542 </c:v>
                  </c:pt>
                </c15:dlblRangeCache>
              </c15:datalabelsRange>
            </c:ext>
            <c:ext xmlns:c16="http://schemas.microsoft.com/office/drawing/2014/chart" uri="{C3380CC4-5D6E-409C-BE32-E72D297353CC}">
              <c16:uniqueId val="{0000001D-263D-46C5-A27E-0E00510B40E2}"/>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dirty="0">
                    <a:solidFill>
                      <a:sysClr val="windowText" lastClr="000000"/>
                    </a:solidFill>
                  </a:rPr>
                  <a:t>%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876416942447412"/>
          <c:y val="0.36492595437765402"/>
          <c:w val="0.30330033474076612"/>
          <c:h val="0.2870854938864349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a:effectLst/>
              </a:rPr>
              <a:t>Top 5 Industry Groups 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Transportation!$Q$18:$Q$23</c:f>
              <c:strCache>
                <c:ptCount val="6"/>
                <c:pt idx="0">
                  <c:v>Transportation and Warehousing Total</c:v>
                </c:pt>
                <c:pt idx="1">
                  <c:v>General freight trucking</c:v>
                </c:pt>
                <c:pt idx="2">
                  <c:v>Specialized freight trucking</c:v>
                </c:pt>
                <c:pt idx="3">
                  <c:v>Support activities for road transportation</c:v>
                </c:pt>
                <c:pt idx="4">
                  <c:v>Taxi and limousine service</c:v>
                </c:pt>
                <c:pt idx="5">
                  <c:v>Warehousing and storage</c:v>
                </c:pt>
              </c:strCache>
            </c:strRef>
          </c:cat>
          <c:val>
            <c:numRef>
              <c:f>Transportation!$R$18:$R$23</c:f>
              <c:numCache>
                <c:formatCode>#,##0</c:formatCode>
                <c:ptCount val="6"/>
                <c:pt idx="0">
                  <c:v>587</c:v>
                </c:pt>
                <c:pt idx="1">
                  <c:v>162</c:v>
                </c:pt>
                <c:pt idx="2">
                  <c:v>82</c:v>
                </c:pt>
                <c:pt idx="3">
                  <c:v>48</c:v>
                </c:pt>
                <c:pt idx="4">
                  <c:v>42</c:v>
                </c:pt>
                <c:pt idx="5">
                  <c:v>35</c:v>
                </c:pt>
              </c:numCache>
            </c:numRef>
          </c:val>
          <c:extLst>
            <c:ext xmlns:c16="http://schemas.microsoft.com/office/drawing/2014/chart" uri="{C3380CC4-5D6E-409C-BE32-E72D297353CC}">
              <c16:uniqueId val="{00000000-AC6E-4697-A240-D7B7A5E51E7C}"/>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Transportation!$Q$18:$Q$23</c:f>
              <c:strCache>
                <c:ptCount val="6"/>
                <c:pt idx="0">
                  <c:v>Transportation and Warehousing Total</c:v>
                </c:pt>
                <c:pt idx="1">
                  <c:v>General freight trucking</c:v>
                </c:pt>
                <c:pt idx="2">
                  <c:v>Specialized freight trucking</c:v>
                </c:pt>
                <c:pt idx="3">
                  <c:v>Support activities for road transportation</c:v>
                </c:pt>
                <c:pt idx="4">
                  <c:v>Taxi and limousine service</c:v>
                </c:pt>
                <c:pt idx="5">
                  <c:v>Warehousing and storage</c:v>
                </c:pt>
              </c:strCache>
            </c:strRef>
          </c:cat>
          <c:val>
            <c:numRef>
              <c:f>Transportation!$S$18:$S$23</c:f>
              <c:numCache>
                <c:formatCode>#,##0</c:formatCode>
                <c:ptCount val="6"/>
                <c:pt idx="0">
                  <c:v>582</c:v>
                </c:pt>
                <c:pt idx="1">
                  <c:v>166</c:v>
                </c:pt>
                <c:pt idx="2">
                  <c:v>92</c:v>
                </c:pt>
                <c:pt idx="3">
                  <c:v>46</c:v>
                </c:pt>
                <c:pt idx="4">
                  <c:v>41</c:v>
                </c:pt>
                <c:pt idx="5">
                  <c:v>34</c:v>
                </c:pt>
              </c:numCache>
            </c:numRef>
          </c:val>
          <c:extLst>
            <c:ext xmlns:c16="http://schemas.microsoft.com/office/drawing/2014/chart" uri="{C3380CC4-5D6E-409C-BE32-E72D297353CC}">
              <c16:uniqueId val="{00000001-AC6E-4697-A240-D7B7A5E51E7C}"/>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Transportation!$B$32</c:f>
              <c:strCache>
                <c:ptCount val="1"/>
                <c:pt idx="0">
                  <c:v>Less than high school</c:v>
                </c:pt>
              </c:strCache>
            </c:strRef>
          </c:tx>
          <c:spPr>
            <a:solidFill>
              <a:schemeClr val="accent1"/>
            </a:solidFill>
            <a:ln>
              <a:noFill/>
            </a:ln>
            <a:effectLst/>
          </c:spPr>
          <c:invertIfNegative val="0"/>
          <c:dLbls>
            <c:dLbl>
              <c:idx val="0"/>
              <c:tx>
                <c:rich>
                  <a:bodyPr/>
                  <a:lstStyle/>
                  <a:p>
                    <a:fld id="{5EB97A5F-7E98-4EDD-9743-2E463007C2BD}" type="CELLRANGE">
                      <a:rPr lang="en-US"/>
                      <a:pPr/>
                      <a:t>[CELLRANGE]</a:t>
                    </a:fld>
                    <a:r>
                      <a:rPr lang="en-US" baseline="0"/>
                      <a:t>, </a:t>
                    </a:r>
                    <a:fld id="{07622903-1C1B-4F76-8818-A0689D212E3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D8-441D-9E8B-019572F2DBB1}"/>
                </c:ext>
              </c:extLst>
            </c:dLbl>
            <c:dLbl>
              <c:idx val="1"/>
              <c:tx>
                <c:rich>
                  <a:bodyPr/>
                  <a:lstStyle/>
                  <a:p>
                    <a:fld id="{1BC74F81-9BD9-4206-9114-7B6E79F53139}" type="CELLRANGE">
                      <a:rPr lang="en-US"/>
                      <a:pPr/>
                      <a:t>[CELLRANGE]</a:t>
                    </a:fld>
                    <a:r>
                      <a:rPr lang="en-US" baseline="0"/>
                      <a:t>, </a:t>
                    </a:r>
                    <a:fld id="{446F3BE8-C166-4585-A6CF-95E7B38508B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D8-441D-9E8B-019572F2DB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Transportation!$C$31:$D$31</c:f>
              <c:strCache>
                <c:ptCount val="2"/>
                <c:pt idx="0">
                  <c:v>2015</c:v>
                </c:pt>
                <c:pt idx="1">
                  <c:v>2018</c:v>
                </c:pt>
              </c:strCache>
            </c:strRef>
          </c:cat>
          <c:val>
            <c:numRef>
              <c:f>Transportation!$C$32:$D$32</c:f>
              <c:numCache>
                <c:formatCode>#,##0</c:formatCode>
                <c:ptCount val="2"/>
                <c:pt idx="0">
                  <c:v>1450</c:v>
                </c:pt>
                <c:pt idx="1">
                  <c:v>1665</c:v>
                </c:pt>
              </c:numCache>
            </c:numRef>
          </c:val>
          <c:extLst>
            <c:ext xmlns:c15="http://schemas.microsoft.com/office/drawing/2012/chart" uri="{02D57815-91ED-43cb-92C2-25804820EDAC}">
              <c15:datalabelsRange>
                <c15:f>Transportation!$E$32:$F$32</c15:f>
                <c15:dlblRangeCache>
                  <c:ptCount val="2"/>
                  <c:pt idx="0">
                    <c:v>14%</c:v>
                  </c:pt>
                  <c:pt idx="1">
                    <c:v>15%</c:v>
                  </c:pt>
                </c15:dlblRangeCache>
              </c15:datalabelsRange>
            </c:ext>
            <c:ext xmlns:c16="http://schemas.microsoft.com/office/drawing/2014/chart" uri="{C3380CC4-5D6E-409C-BE32-E72D297353CC}">
              <c16:uniqueId val="{00000002-A5D8-441D-9E8B-019572F2DBB1}"/>
            </c:ext>
          </c:extLst>
        </c:ser>
        <c:ser>
          <c:idx val="1"/>
          <c:order val="1"/>
          <c:tx>
            <c:strRef>
              <c:f>Transportation!$B$33</c:f>
              <c:strCache>
                <c:ptCount val="1"/>
                <c:pt idx="0">
                  <c:v>High school or equivalent, no college</c:v>
                </c:pt>
              </c:strCache>
            </c:strRef>
          </c:tx>
          <c:spPr>
            <a:solidFill>
              <a:schemeClr val="accent2"/>
            </a:solidFill>
            <a:ln>
              <a:noFill/>
            </a:ln>
            <a:effectLst/>
          </c:spPr>
          <c:invertIfNegative val="0"/>
          <c:dLbls>
            <c:dLbl>
              <c:idx val="0"/>
              <c:tx>
                <c:rich>
                  <a:bodyPr/>
                  <a:lstStyle/>
                  <a:p>
                    <a:fld id="{56FD095E-F679-420D-B538-56D4C0BFFD62}" type="CELLRANGE">
                      <a:rPr lang="en-US"/>
                      <a:pPr/>
                      <a:t>[CELLRANGE]</a:t>
                    </a:fld>
                    <a:r>
                      <a:rPr lang="en-US" baseline="0"/>
                      <a:t>, </a:t>
                    </a:r>
                    <a:fld id="{7F2D7A15-490B-47C6-8B7F-7322A50AD77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5D8-441D-9E8B-019572F2DBB1}"/>
                </c:ext>
              </c:extLst>
            </c:dLbl>
            <c:dLbl>
              <c:idx val="1"/>
              <c:tx>
                <c:rich>
                  <a:bodyPr/>
                  <a:lstStyle/>
                  <a:p>
                    <a:fld id="{FB2B0C61-719B-462A-AF4E-2841FEC33E99}" type="CELLRANGE">
                      <a:rPr lang="en-US"/>
                      <a:pPr/>
                      <a:t>[CELLRANGE]</a:t>
                    </a:fld>
                    <a:r>
                      <a:rPr lang="en-US" baseline="0"/>
                      <a:t>, </a:t>
                    </a:r>
                    <a:fld id="{C8BCA652-CA6E-4C0F-A791-61BF3896156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5D8-441D-9E8B-019572F2DB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Transportation!$C$31:$D$31</c:f>
              <c:strCache>
                <c:ptCount val="2"/>
                <c:pt idx="0">
                  <c:v>2015</c:v>
                </c:pt>
                <c:pt idx="1">
                  <c:v>2018</c:v>
                </c:pt>
              </c:strCache>
            </c:strRef>
          </c:cat>
          <c:val>
            <c:numRef>
              <c:f>Transportation!$C$33:$D$33</c:f>
              <c:numCache>
                <c:formatCode>#,##0</c:formatCode>
                <c:ptCount val="2"/>
                <c:pt idx="0">
                  <c:v>3328</c:v>
                </c:pt>
                <c:pt idx="1">
                  <c:v>3456</c:v>
                </c:pt>
              </c:numCache>
            </c:numRef>
          </c:val>
          <c:extLst>
            <c:ext xmlns:c15="http://schemas.microsoft.com/office/drawing/2012/chart" uri="{02D57815-91ED-43cb-92C2-25804820EDAC}">
              <c15:datalabelsRange>
                <c15:f>Transportation!$E$33:$F$33</c15:f>
                <c15:dlblRangeCache>
                  <c:ptCount val="2"/>
                  <c:pt idx="0">
                    <c:v>31%</c:v>
                  </c:pt>
                  <c:pt idx="1">
                    <c:v>30%</c:v>
                  </c:pt>
                </c15:dlblRangeCache>
              </c15:datalabelsRange>
            </c:ext>
            <c:ext xmlns:c16="http://schemas.microsoft.com/office/drawing/2014/chart" uri="{C3380CC4-5D6E-409C-BE32-E72D297353CC}">
              <c16:uniqueId val="{00000005-A5D8-441D-9E8B-019572F2DBB1}"/>
            </c:ext>
          </c:extLst>
        </c:ser>
        <c:ser>
          <c:idx val="2"/>
          <c:order val="2"/>
          <c:tx>
            <c:strRef>
              <c:f>Transportation!$B$34</c:f>
              <c:strCache>
                <c:ptCount val="1"/>
                <c:pt idx="0">
                  <c:v>Some college or Associate degree</c:v>
                </c:pt>
              </c:strCache>
            </c:strRef>
          </c:tx>
          <c:spPr>
            <a:solidFill>
              <a:schemeClr val="accent3"/>
            </a:solidFill>
            <a:ln>
              <a:noFill/>
            </a:ln>
            <a:effectLst/>
          </c:spPr>
          <c:invertIfNegative val="0"/>
          <c:dLbls>
            <c:dLbl>
              <c:idx val="0"/>
              <c:tx>
                <c:rich>
                  <a:bodyPr/>
                  <a:lstStyle/>
                  <a:p>
                    <a:fld id="{5B979151-7AC0-48E4-986B-9A9FC534A75F}" type="CELLRANGE">
                      <a:rPr lang="en-US"/>
                      <a:pPr/>
                      <a:t>[CELLRANGE]</a:t>
                    </a:fld>
                    <a:r>
                      <a:rPr lang="en-US" baseline="0"/>
                      <a:t>, </a:t>
                    </a:r>
                    <a:fld id="{D69DA683-A2F5-467E-8882-807CD5937E7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5D8-441D-9E8B-019572F2DBB1}"/>
                </c:ext>
              </c:extLst>
            </c:dLbl>
            <c:dLbl>
              <c:idx val="1"/>
              <c:tx>
                <c:rich>
                  <a:bodyPr/>
                  <a:lstStyle/>
                  <a:p>
                    <a:fld id="{06D3A7BA-7C57-44FE-9544-BE5110075D87}" type="CELLRANGE">
                      <a:rPr lang="en-US"/>
                      <a:pPr/>
                      <a:t>[CELLRANGE]</a:t>
                    </a:fld>
                    <a:r>
                      <a:rPr lang="en-US" baseline="0"/>
                      <a:t>, </a:t>
                    </a:r>
                    <a:fld id="{A9030B8E-8EA2-4522-A4F2-2C88DCC5A40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5D8-441D-9E8B-019572F2DB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Transportation!$C$31:$D$31</c:f>
              <c:strCache>
                <c:ptCount val="2"/>
                <c:pt idx="0">
                  <c:v>2015</c:v>
                </c:pt>
                <c:pt idx="1">
                  <c:v>2018</c:v>
                </c:pt>
              </c:strCache>
            </c:strRef>
          </c:cat>
          <c:val>
            <c:numRef>
              <c:f>Transportation!$C$34:$D$34</c:f>
              <c:numCache>
                <c:formatCode>#,##0</c:formatCode>
                <c:ptCount val="2"/>
                <c:pt idx="0">
                  <c:v>3043</c:v>
                </c:pt>
                <c:pt idx="1">
                  <c:v>3246</c:v>
                </c:pt>
              </c:numCache>
            </c:numRef>
          </c:val>
          <c:extLst>
            <c:ext xmlns:c15="http://schemas.microsoft.com/office/drawing/2012/chart" uri="{02D57815-91ED-43cb-92C2-25804820EDAC}">
              <c15:datalabelsRange>
                <c15:f>Transportation!$E$34:$F$34</c15:f>
                <c15:dlblRangeCache>
                  <c:ptCount val="2"/>
                  <c:pt idx="0">
                    <c:v>29%</c:v>
                  </c:pt>
                  <c:pt idx="1">
                    <c:v>28%</c:v>
                  </c:pt>
                </c15:dlblRangeCache>
              </c15:datalabelsRange>
            </c:ext>
            <c:ext xmlns:c16="http://schemas.microsoft.com/office/drawing/2014/chart" uri="{C3380CC4-5D6E-409C-BE32-E72D297353CC}">
              <c16:uniqueId val="{00000008-A5D8-441D-9E8B-019572F2DBB1}"/>
            </c:ext>
          </c:extLst>
        </c:ser>
        <c:ser>
          <c:idx val="3"/>
          <c:order val="3"/>
          <c:tx>
            <c:strRef>
              <c:f>Transportation!$B$35</c:f>
              <c:strCache>
                <c:ptCount val="1"/>
                <c:pt idx="0">
                  <c:v>Bachelor's degree or advanced degree</c:v>
                </c:pt>
              </c:strCache>
            </c:strRef>
          </c:tx>
          <c:spPr>
            <a:solidFill>
              <a:schemeClr val="accent4"/>
            </a:solidFill>
            <a:ln>
              <a:noFill/>
            </a:ln>
            <a:effectLst/>
          </c:spPr>
          <c:invertIfNegative val="0"/>
          <c:dLbls>
            <c:dLbl>
              <c:idx val="0"/>
              <c:tx>
                <c:rich>
                  <a:bodyPr/>
                  <a:lstStyle/>
                  <a:p>
                    <a:fld id="{20D6F715-0FD9-4D83-AC75-21033CFFBD46}" type="CELLRANGE">
                      <a:rPr lang="en-US"/>
                      <a:pPr/>
                      <a:t>[CELLRANGE]</a:t>
                    </a:fld>
                    <a:r>
                      <a:rPr lang="en-US" baseline="0"/>
                      <a:t>, </a:t>
                    </a:r>
                    <a:fld id="{5A9BF28B-0048-4A24-9C23-D70A6230340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5D8-441D-9E8B-019572F2DBB1}"/>
                </c:ext>
              </c:extLst>
            </c:dLbl>
            <c:dLbl>
              <c:idx val="1"/>
              <c:tx>
                <c:rich>
                  <a:bodyPr/>
                  <a:lstStyle/>
                  <a:p>
                    <a:fld id="{73358B42-910C-4ACF-A3EA-364C5DA70FFE}" type="CELLRANGE">
                      <a:rPr lang="en-US"/>
                      <a:pPr/>
                      <a:t>[CELLRANGE]</a:t>
                    </a:fld>
                    <a:r>
                      <a:rPr lang="en-US" baseline="0"/>
                      <a:t>, </a:t>
                    </a:r>
                    <a:fld id="{32415F6E-4D28-48D3-962C-8497B4756D6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5D8-441D-9E8B-019572F2DB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Transportation!$C$31:$D$31</c:f>
              <c:strCache>
                <c:ptCount val="2"/>
                <c:pt idx="0">
                  <c:v>2015</c:v>
                </c:pt>
                <c:pt idx="1">
                  <c:v>2018</c:v>
                </c:pt>
              </c:strCache>
            </c:strRef>
          </c:cat>
          <c:val>
            <c:numRef>
              <c:f>Transportation!$C$35:$D$35</c:f>
              <c:numCache>
                <c:formatCode>#,##0</c:formatCode>
                <c:ptCount val="2"/>
                <c:pt idx="0">
                  <c:v>2000</c:v>
                </c:pt>
                <c:pt idx="1">
                  <c:v>2232</c:v>
                </c:pt>
              </c:numCache>
            </c:numRef>
          </c:val>
          <c:extLst>
            <c:ext xmlns:c15="http://schemas.microsoft.com/office/drawing/2012/chart" uri="{02D57815-91ED-43cb-92C2-25804820EDAC}">
              <c15:datalabelsRange>
                <c15:f>Transportation!$E$35:$F$35</c15:f>
                <c15:dlblRangeCache>
                  <c:ptCount val="2"/>
                  <c:pt idx="0">
                    <c:v>19%</c:v>
                  </c:pt>
                  <c:pt idx="1">
                    <c:v>20%</c:v>
                  </c:pt>
                </c15:dlblRangeCache>
              </c15:datalabelsRange>
            </c:ext>
            <c:ext xmlns:c16="http://schemas.microsoft.com/office/drawing/2014/chart" uri="{C3380CC4-5D6E-409C-BE32-E72D297353CC}">
              <c16:uniqueId val="{0000000B-A5D8-441D-9E8B-019572F2DBB1}"/>
            </c:ext>
          </c:extLst>
        </c:ser>
        <c:ser>
          <c:idx val="4"/>
          <c:order val="4"/>
          <c:tx>
            <c:strRef>
              <c:f>Transportation!$B$36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45DBCE3D-7256-4867-8C5D-26963C2EA0C3}" type="CELLRANGE">
                      <a:rPr lang="en-US"/>
                      <a:pPr/>
                      <a:t>[CELLRANGE]</a:t>
                    </a:fld>
                    <a:r>
                      <a:rPr lang="en-US" baseline="0"/>
                      <a:t>, </a:t>
                    </a:r>
                    <a:fld id="{FD2DA69E-C0A1-48C1-AC00-1FFFB977208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5D8-441D-9E8B-019572F2DBB1}"/>
                </c:ext>
              </c:extLst>
            </c:dLbl>
            <c:dLbl>
              <c:idx val="1"/>
              <c:tx>
                <c:rich>
                  <a:bodyPr/>
                  <a:lstStyle/>
                  <a:p>
                    <a:fld id="{49530BAD-EEED-4365-92B7-186539834B59}" type="CELLRANGE">
                      <a:rPr lang="en-US"/>
                      <a:pPr/>
                      <a:t>[CELLRANGE]</a:t>
                    </a:fld>
                    <a:r>
                      <a:rPr lang="en-US" baseline="0"/>
                      <a:t>, </a:t>
                    </a:r>
                    <a:fld id="{0675C92F-C29C-47CA-A323-6612CAB0E54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5D8-441D-9E8B-019572F2DB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Transportation!$C$31:$D$31</c:f>
              <c:strCache>
                <c:ptCount val="2"/>
                <c:pt idx="0">
                  <c:v>2015</c:v>
                </c:pt>
                <c:pt idx="1">
                  <c:v>2018</c:v>
                </c:pt>
              </c:strCache>
            </c:strRef>
          </c:cat>
          <c:val>
            <c:numRef>
              <c:f>Transportation!$C$36:$D$36</c:f>
              <c:numCache>
                <c:formatCode>#,##0</c:formatCode>
                <c:ptCount val="2"/>
                <c:pt idx="0">
                  <c:v>772</c:v>
                </c:pt>
                <c:pt idx="1">
                  <c:v>842</c:v>
                </c:pt>
              </c:numCache>
            </c:numRef>
          </c:val>
          <c:extLst>
            <c:ext xmlns:c15="http://schemas.microsoft.com/office/drawing/2012/chart" uri="{02D57815-91ED-43cb-92C2-25804820EDAC}">
              <c15:datalabelsRange>
                <c15:f>Transportation!$E$36:$F$36</c15:f>
                <c15:dlblRangeCache>
                  <c:ptCount val="2"/>
                  <c:pt idx="0">
                    <c:v>7%</c:v>
                  </c:pt>
                  <c:pt idx="1">
                    <c:v>7%</c:v>
                  </c:pt>
                </c15:dlblRangeCache>
              </c15:datalabelsRange>
            </c:ext>
            <c:ext xmlns:c16="http://schemas.microsoft.com/office/drawing/2014/chart" uri="{C3380CC4-5D6E-409C-BE32-E72D297353CC}">
              <c16:uniqueId val="{0000000E-A5D8-441D-9E8B-019572F2DBB1}"/>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Transportation!$K$17</c:f>
              <c:strCache>
                <c:ptCount val="1"/>
                <c:pt idx="0">
                  <c:v>Increase</c:v>
                </c:pt>
              </c:strCache>
            </c:strRef>
          </c:tx>
          <c:spPr>
            <a:ln w="25400" cap="rnd">
              <a:noFill/>
              <a:round/>
            </a:ln>
            <a:effectLst/>
          </c:spPr>
          <c:marker>
            <c:symbol val="none"/>
          </c:marker>
          <c:dLbls>
            <c:dLbl>
              <c:idx val="0"/>
              <c:tx>
                <c:rich>
                  <a:bodyPr/>
                  <a:lstStyle/>
                  <a:p>
                    <a:fld id="{9636E10C-390B-4663-8956-5508E026C3CD}"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5D8-441D-9E8B-019572F2DBB1}"/>
                </c:ext>
              </c:extLst>
            </c:dLbl>
            <c:dLbl>
              <c:idx val="1"/>
              <c:tx>
                <c:rich>
                  <a:bodyPr/>
                  <a:lstStyle/>
                  <a:p>
                    <a:fld id="{BB687A18-46FD-4777-9C69-B5C30D500F0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A5D8-441D-9E8B-019572F2DBB1}"/>
                </c:ext>
              </c:extLst>
            </c:dLbl>
            <c:dLbl>
              <c:idx val="2"/>
              <c:tx>
                <c:rich>
                  <a:bodyPr/>
                  <a:lstStyle/>
                  <a:p>
                    <a:fld id="{FC278D21-7192-4D47-8044-493FAE3E99FE}"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5D8-441D-9E8B-019572F2DBB1}"/>
                </c:ext>
              </c:extLst>
            </c:dLbl>
            <c:dLbl>
              <c:idx val="3"/>
              <c:tx>
                <c:rich>
                  <a:bodyPr/>
                  <a:lstStyle/>
                  <a:p>
                    <a:fld id="{5CAC4162-0152-433B-BF7A-FE87242201CF}"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A5D8-441D-9E8B-019572F2DBB1}"/>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5D8-441D-9E8B-019572F2DBB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Transportation!$J$18:$J$22</c:f>
              <c:numCache>
                <c:formatCode>General</c:formatCode>
                <c:ptCount val="5"/>
                <c:pt idx="0">
                  <c:v>1.59</c:v>
                </c:pt>
                <c:pt idx="1">
                  <c:v>1.59</c:v>
                </c:pt>
                <c:pt idx="2">
                  <c:v>1.59</c:v>
                </c:pt>
                <c:pt idx="3">
                  <c:v>1.59</c:v>
                </c:pt>
                <c:pt idx="4">
                  <c:v>1.59</c:v>
                </c:pt>
              </c:numCache>
            </c:numRef>
          </c:xVal>
          <c:yVal>
            <c:numRef>
              <c:f>Transportation!$K$18:$K$22</c:f>
              <c:numCache>
                <c:formatCode>0%</c:formatCode>
                <c:ptCount val="5"/>
                <c:pt idx="0">
                  <c:v>0.13552923695481164</c:v>
                </c:pt>
                <c:pt idx="1">
                  <c:v>0.43760073420155576</c:v>
                </c:pt>
                <c:pt idx="2">
                  <c:v>0.72131719255309845</c:v>
                </c:pt>
                <c:pt idx="3">
                  <c:v>0.91640503452495403</c:v>
                </c:pt>
                <c:pt idx="4">
                  <c:v>#N/A</c:v>
                </c:pt>
              </c:numCache>
            </c:numRef>
          </c:yVal>
          <c:smooth val="0"/>
          <c:extLst>
            <c:ext xmlns:c15="http://schemas.microsoft.com/office/drawing/2012/chart" uri="{02D57815-91ED-43cb-92C2-25804820EDAC}">
              <c15:datalabelsRange>
                <c15:f>Transportation!$H$32:$H$36</c15:f>
                <c15:dlblRangeCache>
                  <c:ptCount val="5"/>
                  <c:pt idx="0">
                    <c:v>+14.8%</c:v>
                  </c:pt>
                  <c:pt idx="1">
                    <c:v>+3.8%</c:v>
                  </c:pt>
                  <c:pt idx="2">
                    <c:v>+6.7%</c:v>
                  </c:pt>
                  <c:pt idx="3">
                    <c:v>+11.6%</c:v>
                  </c:pt>
                  <c:pt idx="4">
                    <c:v>+9.1%</c:v>
                  </c:pt>
                </c15:dlblRangeCache>
              </c15:datalabelsRange>
            </c:ext>
            <c:ext xmlns:c16="http://schemas.microsoft.com/office/drawing/2014/chart" uri="{C3380CC4-5D6E-409C-BE32-E72D297353CC}">
              <c16:uniqueId val="{00000014-A5D8-441D-9E8B-019572F2DBB1}"/>
            </c:ext>
          </c:extLst>
        </c:ser>
        <c:ser>
          <c:idx val="6"/>
          <c:order val="6"/>
          <c:tx>
            <c:strRef>
              <c:f>Transportation!$L$17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5D8-441D-9E8B-019572F2DBB1}"/>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A5D8-441D-9E8B-019572F2DBB1}"/>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5D8-441D-9E8B-019572F2DBB1}"/>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5D8-441D-9E8B-019572F2DBB1}"/>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5D8-441D-9E8B-019572F2DBB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Transportation!$J$18:$J$22</c:f>
              <c:numCache>
                <c:formatCode>General</c:formatCode>
                <c:ptCount val="5"/>
                <c:pt idx="0">
                  <c:v>1.59</c:v>
                </c:pt>
                <c:pt idx="1">
                  <c:v>1.59</c:v>
                </c:pt>
                <c:pt idx="2">
                  <c:v>1.59</c:v>
                </c:pt>
                <c:pt idx="3">
                  <c:v>1.59</c:v>
                </c:pt>
                <c:pt idx="4">
                  <c:v>1.59</c:v>
                </c:pt>
              </c:numCache>
            </c:numRef>
          </c:xVal>
          <c:yVal>
            <c:numRef>
              <c:f>Transportation!$L$18:$L$22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A5D8-441D-9E8B-019572F2DBB1}"/>
            </c:ext>
          </c:extLst>
        </c:ser>
        <c:ser>
          <c:idx val="7"/>
          <c:order val="7"/>
          <c:tx>
            <c:strRef>
              <c:f>Transportation!$K$13</c:f>
              <c:strCache>
                <c:ptCount val="1"/>
                <c:pt idx="0">
                  <c:v>Share</c:v>
                </c:pt>
              </c:strCache>
            </c:strRef>
          </c:tx>
          <c:spPr>
            <a:ln w="25400" cap="rnd">
              <a:noFill/>
              <a:round/>
            </a:ln>
            <a:effectLst/>
          </c:spPr>
          <c:marker>
            <c:symbol val="none"/>
          </c:marker>
          <c:dLbls>
            <c:dLbl>
              <c:idx val="0"/>
              <c:tx>
                <c:rich>
                  <a:bodyPr/>
                  <a:lstStyle/>
                  <a:p>
                    <a:fld id="{D367293F-E671-41F1-8B4C-E5A06BC400A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A5D8-441D-9E8B-019572F2DBB1}"/>
                </c:ext>
              </c:extLst>
            </c:dLbl>
            <c:dLbl>
              <c:idx val="1"/>
              <c:tx>
                <c:rich>
                  <a:bodyPr/>
                  <a:lstStyle/>
                  <a:p>
                    <a:fld id="{82B44EB2-6AE1-4EA4-8660-553472E67F0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A5D8-441D-9E8B-019572F2DBB1}"/>
                </c:ext>
              </c:extLst>
            </c:dLbl>
            <c:spPr>
              <a:noFill/>
              <a:ln>
                <a:noFill/>
              </a:ln>
              <a:effectLst/>
            </c:spPr>
            <c:txPr>
              <a:bodyPr rot="0" spcFirstLastPara="1" vertOverflow="ellipsis" horzOverflow="clip"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xVal>
            <c:numRef>
              <c:f>Transportation!$J$14:$J$15</c:f>
              <c:numCache>
                <c:formatCode>General</c:formatCode>
                <c:ptCount val="2"/>
                <c:pt idx="0">
                  <c:v>1</c:v>
                </c:pt>
                <c:pt idx="1">
                  <c:v>2</c:v>
                </c:pt>
              </c:numCache>
            </c:numRef>
          </c:xVal>
          <c:yVal>
            <c:numRef>
              <c:f>Transportation!$K$14:$K$15</c:f>
              <c:numCache>
                <c:formatCode>0%</c:formatCode>
                <c:ptCount val="2"/>
                <c:pt idx="0">
                  <c:v>1</c:v>
                </c:pt>
                <c:pt idx="1">
                  <c:v>1</c:v>
                </c:pt>
              </c:numCache>
            </c:numRef>
          </c:yVal>
          <c:smooth val="0"/>
          <c:extLst>
            <c:ext xmlns:c15="http://schemas.microsoft.com/office/drawing/2012/chart" uri="{02D57815-91ED-43cb-92C2-25804820EDAC}">
              <c15:datalabelsRange>
                <c15:f>Transportation!$L$14:$L$15</c15:f>
                <c15:dlblRangeCache>
                  <c:ptCount val="2"/>
                  <c:pt idx="0">
                    <c:v> 10,593 </c:v>
                  </c:pt>
                  <c:pt idx="1">
                    <c:v> 11,441 </c:v>
                  </c:pt>
                </c15:dlblRangeCache>
              </c15:datalabelsRange>
            </c:ext>
            <c:ext xmlns:c16="http://schemas.microsoft.com/office/drawing/2014/chart" uri="{C3380CC4-5D6E-409C-BE32-E72D297353CC}">
              <c16:uniqueId val="{0000001D-A5D8-441D-9E8B-019572F2DBB1}"/>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876416942447412"/>
          <c:y val="0.36492595437765402"/>
          <c:w val="0.30330033474076612"/>
          <c:h val="0.29386056163711249"/>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[Central - Supply and Demand Charts.xlsx]Region Occupations, 4-5 stars!PivotTable5</c:name>
    <c:fmtId val="34"/>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2"/>
          </a:solidFill>
          <a:ln>
            <a:noFill/>
          </a:ln>
          <a:effectLst/>
        </c:spPr>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1"/>
          </a:solidFill>
          <a:ln>
            <a:noFill/>
          </a:ln>
          <a:effectLst/>
        </c:spP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s>
    <c:plotArea>
      <c:layout/>
      <c:barChart>
        <c:barDir val="bar"/>
        <c:grouping val="clustered"/>
        <c:varyColors val="0"/>
        <c:ser>
          <c:idx val="0"/>
          <c:order val="0"/>
          <c:tx>
            <c:strRef>
              <c:f>'Region Occupations, 4-5 stars'!$B$7</c:f>
              <c:strCache>
                <c:ptCount val="1"/>
                <c:pt idx="0">
                  <c:v>Total</c:v>
                </c:pt>
              </c:strCache>
            </c:strRef>
          </c:tx>
          <c:spPr>
            <a:solidFill>
              <a:schemeClr val="accent1"/>
            </a:solidFill>
            <a:ln>
              <a:noFill/>
            </a:ln>
            <a:effectLst/>
          </c:spPr>
          <c:invertIfNegative val="0"/>
          <c:dPt>
            <c:idx val="4"/>
            <c:invertIfNegative val="0"/>
            <c:bubble3D val="0"/>
            <c:extLst>
              <c:ext xmlns:c16="http://schemas.microsoft.com/office/drawing/2014/chart" uri="{C3380CC4-5D6E-409C-BE32-E72D297353CC}">
                <c16:uniqueId val="{00000000-BAA4-4B0E-A0F6-F6031FEF3899}"/>
              </c:ext>
            </c:extLst>
          </c:dPt>
          <c:cat>
            <c:strRef>
              <c:f>'Region Occupations, 4-5 stars'!$A$8:$A$25</c:f>
              <c:strCache>
                <c:ptCount val="17"/>
                <c:pt idx="0">
                  <c:v>Paralegals and Legal Assistants</c:v>
                </c:pt>
                <c:pt idx="1">
                  <c:v>Heating, Air Conditioning, and Refrigeration Mechanics and Installers</c:v>
                </c:pt>
                <c:pt idx="2">
                  <c:v>Computer User Support Specialists</c:v>
                </c:pt>
                <c:pt idx="3">
                  <c:v>Veterinary Technologists and Technicians</c:v>
                </c:pt>
                <c:pt idx="4">
                  <c:v>First-Line Supervisors of Fire Fighting and Prevention Workers</c:v>
                </c:pt>
                <c:pt idx="5">
                  <c:v>Heavy and Tractor-Trailer Truck Drivers</c:v>
                </c:pt>
                <c:pt idx="6">
                  <c:v>Automotive Service Technicians and Mechanics</c:v>
                </c:pt>
                <c:pt idx="7">
                  <c:v>Bookkeeping, Accounting, and Auditing Clerks</c:v>
                </c:pt>
                <c:pt idx="8">
                  <c:v>Medical Assistants</c:v>
                </c:pt>
                <c:pt idx="9">
                  <c:v>Dental Hygienists</c:v>
                </c:pt>
                <c:pt idx="10">
                  <c:v>Licensed Practical and Licensed Vocational Nurses</c:v>
                </c:pt>
                <c:pt idx="11">
                  <c:v>Medical Records and Health Information Technicians</c:v>
                </c:pt>
                <c:pt idx="12">
                  <c:v>Web Developers</c:v>
                </c:pt>
                <c:pt idx="13">
                  <c:v>Radiologic Technologists</c:v>
                </c:pt>
                <c:pt idx="14">
                  <c:v>Physical Therapist Assistants</c:v>
                </c:pt>
                <c:pt idx="15">
                  <c:v>Firefighters</c:v>
                </c:pt>
                <c:pt idx="16">
                  <c:v>Respiratory Therapists</c:v>
                </c:pt>
              </c:strCache>
            </c:strRef>
          </c:cat>
          <c:val>
            <c:numRef>
              <c:f>'Region Occupations, 4-5 stars'!$B$8:$B$25</c:f>
              <c:numCache>
                <c:formatCode>#,##0.00</c:formatCode>
                <c:ptCount val="17"/>
                <c:pt idx="0">
                  <c:v>0.99016393442622952</c:v>
                </c:pt>
                <c:pt idx="1">
                  <c:v>0.84626865671641793</c:v>
                </c:pt>
                <c:pt idx="2">
                  <c:v>0.80631768953068594</c:v>
                </c:pt>
                <c:pt idx="3">
                  <c:v>0.71848958333333335</c:v>
                </c:pt>
                <c:pt idx="4">
                  <c:v>0.67777777777777781</c:v>
                </c:pt>
                <c:pt idx="5">
                  <c:v>0.61942930426418719</c:v>
                </c:pt>
                <c:pt idx="6">
                  <c:v>0.55707908163265318</c:v>
                </c:pt>
                <c:pt idx="7">
                  <c:v>0.51771826852531189</c:v>
                </c:pt>
                <c:pt idx="8">
                  <c:v>0.4941231343283583</c:v>
                </c:pt>
                <c:pt idx="9">
                  <c:v>0.48161290322580647</c:v>
                </c:pt>
                <c:pt idx="10">
                  <c:v>0.43106267029972756</c:v>
                </c:pt>
                <c:pt idx="11">
                  <c:v>0.41818181818181815</c:v>
                </c:pt>
                <c:pt idx="12">
                  <c:v>0.30108695652173911</c:v>
                </c:pt>
                <c:pt idx="13">
                  <c:v>0.27272727272727271</c:v>
                </c:pt>
                <c:pt idx="14">
                  <c:v>0.24431818181818185</c:v>
                </c:pt>
                <c:pt idx="15">
                  <c:v>0.16390243902439025</c:v>
                </c:pt>
                <c:pt idx="16">
                  <c:v>0.16326530612244897</c:v>
                </c:pt>
              </c:numCache>
            </c:numRef>
          </c:val>
          <c:extLst>
            <c:ext xmlns:c16="http://schemas.microsoft.com/office/drawing/2014/chart" uri="{C3380CC4-5D6E-409C-BE32-E72D297353CC}">
              <c16:uniqueId val="{00000001-BAA4-4B0E-A0F6-F6031FEF3899}"/>
            </c:ext>
          </c:extLst>
        </c:ser>
        <c:dLbls>
          <c:showLegendKey val="0"/>
          <c:showVal val="0"/>
          <c:showCatName val="0"/>
          <c:showSerName val="0"/>
          <c:showPercent val="0"/>
          <c:showBubbleSize val="0"/>
        </c:dLbls>
        <c:gapWidth val="182"/>
        <c:axId val="809391456"/>
        <c:axId val="809392768"/>
      </c:barChart>
      <c:catAx>
        <c:axId val="8093914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2768"/>
        <c:crosses val="autoZero"/>
        <c:auto val="1"/>
        <c:lblAlgn val="ctr"/>
        <c:lblOffset val="100"/>
        <c:noMultiLvlLbl val="0"/>
      </c:catAx>
      <c:valAx>
        <c:axId val="8093927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a:t>
                </a:r>
                <a:r>
                  <a:rPr lang="en-US" baseline="0"/>
                  <a:t> Gap Ratio</a:t>
                </a:r>
              </a:p>
            </c:rich>
          </c:tx>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14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[Central - Supply and Demand Charts.xlsx]Region Occupations (3 stars)!PivotTable5</c:name>
    <c:fmtId val="47"/>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2"/>
          </a:solidFill>
          <a:ln>
            <a:noFill/>
          </a:ln>
          <a:effectLst/>
        </c:spPr>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1"/>
          </a:solidFill>
          <a:ln>
            <a:noFill/>
          </a:ln>
          <a:effectLst/>
        </c:spP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s>
    <c:plotArea>
      <c:layout/>
      <c:barChart>
        <c:barDir val="bar"/>
        <c:grouping val="clustered"/>
        <c:varyColors val="0"/>
        <c:ser>
          <c:idx val="0"/>
          <c:order val="0"/>
          <c:tx>
            <c:strRef>
              <c:f>'Region Occupations (3 stars)'!$B$6</c:f>
              <c:strCache>
                <c:ptCount val="1"/>
                <c:pt idx="0">
                  <c:v>Total</c:v>
                </c:pt>
              </c:strCache>
            </c:strRef>
          </c:tx>
          <c:spPr>
            <a:solidFill>
              <a:schemeClr val="accent1"/>
            </a:solidFill>
            <a:ln>
              <a:noFill/>
            </a:ln>
            <a:effectLst/>
          </c:spPr>
          <c:invertIfNegative val="0"/>
          <c:dPt>
            <c:idx val="4"/>
            <c:invertIfNegative val="0"/>
            <c:bubble3D val="0"/>
            <c:extLst>
              <c:ext xmlns:c16="http://schemas.microsoft.com/office/drawing/2014/chart" uri="{C3380CC4-5D6E-409C-BE32-E72D297353CC}">
                <c16:uniqueId val="{00000000-4E97-4465-BA93-A7956CBE6D6A}"/>
              </c:ext>
            </c:extLst>
          </c:dPt>
          <c:cat>
            <c:strRef>
              <c:f>'Region Occupations (3 stars)'!$A$7:$A$16</c:f>
              <c:strCache>
                <c:ptCount val="9"/>
                <c:pt idx="0">
                  <c:v>Surgical Technologists</c:v>
                </c:pt>
                <c:pt idx="1">
                  <c:v>Emergency Medical Technicians and Paramedics</c:v>
                </c:pt>
                <c:pt idx="2">
                  <c:v>Phlebotomists</c:v>
                </c:pt>
                <c:pt idx="3">
                  <c:v>Psychiatric Technicians</c:v>
                </c:pt>
                <c:pt idx="4">
                  <c:v>Dental Assistants</c:v>
                </c:pt>
                <c:pt idx="5">
                  <c:v>Dietetic Technicians</c:v>
                </c:pt>
                <c:pt idx="6">
                  <c:v>Industrial Engineering Technicians</c:v>
                </c:pt>
                <c:pt idx="7">
                  <c:v>Medical and Clinical Laboratory Technicians</c:v>
                </c:pt>
                <c:pt idx="8">
                  <c:v>Occupational Therapy Assistants</c:v>
                </c:pt>
              </c:strCache>
            </c:strRef>
          </c:cat>
          <c:val>
            <c:numRef>
              <c:f>'Region Occupations (3 stars)'!$B$7:$B$16</c:f>
              <c:numCache>
                <c:formatCode>#,##0.00</c:formatCode>
                <c:ptCount val="9"/>
                <c:pt idx="0">
                  <c:v>0.72325581395348837</c:v>
                </c:pt>
                <c:pt idx="1">
                  <c:v>0.66217391304347817</c:v>
                </c:pt>
                <c:pt idx="2">
                  <c:v>0.49240506329113931</c:v>
                </c:pt>
                <c:pt idx="3">
                  <c:v>0.49180327868852464</c:v>
                </c:pt>
                <c:pt idx="4">
                  <c:v>0.46580645161290324</c:v>
                </c:pt>
                <c:pt idx="5">
                  <c:v>0.34782608695652173</c:v>
                </c:pt>
                <c:pt idx="6">
                  <c:v>0.32547169811320753</c:v>
                </c:pt>
                <c:pt idx="7">
                  <c:v>0.3007518796992481</c:v>
                </c:pt>
                <c:pt idx="8">
                  <c:v>0.20547945205479454</c:v>
                </c:pt>
              </c:numCache>
            </c:numRef>
          </c:val>
          <c:extLst>
            <c:ext xmlns:c16="http://schemas.microsoft.com/office/drawing/2014/chart" uri="{C3380CC4-5D6E-409C-BE32-E72D297353CC}">
              <c16:uniqueId val="{00000001-4E97-4465-BA93-A7956CBE6D6A}"/>
            </c:ext>
          </c:extLst>
        </c:ser>
        <c:dLbls>
          <c:showLegendKey val="0"/>
          <c:showVal val="0"/>
          <c:showCatName val="0"/>
          <c:showSerName val="0"/>
          <c:showPercent val="0"/>
          <c:showBubbleSize val="0"/>
        </c:dLbls>
        <c:gapWidth val="182"/>
        <c:axId val="809391456"/>
        <c:axId val="809392768"/>
      </c:barChart>
      <c:catAx>
        <c:axId val="80939145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2768"/>
        <c:crosses val="autoZero"/>
        <c:auto val="1"/>
        <c:lblAlgn val="ctr"/>
        <c:lblOffset val="100"/>
        <c:noMultiLvlLbl val="0"/>
      </c:catAx>
      <c:valAx>
        <c:axId val="80939276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a:t>
                </a:r>
                <a:r>
                  <a:rPr lang="en-US" baseline="0"/>
                  <a:t> Gap Ratio</a:t>
                </a:r>
              </a:p>
            </c:rich>
          </c:tx>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93914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Clusters'!$F$6</c:f>
              <c:strCache>
                <c:ptCount val="1"/>
                <c:pt idx="0">
                  <c:v>Supply Gap Ratio</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73C5-4090-B8B3-31DBEA3C90F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3C5-4090-B8B3-31DBEA3C90F2}"/>
              </c:ext>
            </c:extLst>
          </c:dPt>
          <c:cat>
            <c:strRef>
              <c:f>'State Clusters'!$E$7:$E$17</c:f>
              <c:strCache>
                <c:ptCount val="11"/>
                <c:pt idx="0">
                  <c:v>Management Occupations</c:v>
                </c:pt>
                <c:pt idx="1">
                  <c:v>Arts, Design, Entertainment, Sports, and Media Occupations</c:v>
                </c:pt>
                <c:pt idx="2">
                  <c:v>Business and Financial Operations Occupations</c:v>
                </c:pt>
                <c:pt idx="3">
                  <c:v>Education, Training, and Library Occupations</c:v>
                </c:pt>
                <c:pt idx="4">
                  <c:v>Legal Occupations</c:v>
                </c:pt>
                <c:pt idx="5">
                  <c:v>Architecture and Engineering Occupations</c:v>
                </c:pt>
                <c:pt idx="6">
                  <c:v>Computer and Mathematical Occupations</c:v>
                </c:pt>
                <c:pt idx="7">
                  <c:v>Life, Physical, and Social Science Occupations</c:v>
                </c:pt>
                <c:pt idx="8">
                  <c:v>Community and Social Service Occupations</c:v>
                </c:pt>
                <c:pt idx="9">
                  <c:v>Healthcare Practitioners and Technical Occupations</c:v>
                </c:pt>
                <c:pt idx="10">
                  <c:v>Sales and Related Occupations</c:v>
                </c:pt>
              </c:strCache>
            </c:strRef>
          </c:cat>
          <c:val>
            <c:numRef>
              <c:f>'State Clusters'!$F$7:$F$17</c:f>
              <c:numCache>
                <c:formatCode>#,##0.00</c:formatCode>
                <c:ptCount val="11"/>
                <c:pt idx="0">
                  <c:v>1.5036892172005225</c:v>
                </c:pt>
                <c:pt idx="1">
                  <c:v>1.0562061958832447</c:v>
                </c:pt>
                <c:pt idx="2">
                  <c:v>0.91442934384111463</c:v>
                </c:pt>
                <c:pt idx="3">
                  <c:v>0.89855455497229564</c:v>
                </c:pt>
                <c:pt idx="4">
                  <c:v>0.88233624376336406</c:v>
                </c:pt>
                <c:pt idx="5">
                  <c:v>0.58885885730161247</c:v>
                </c:pt>
                <c:pt idx="6">
                  <c:v>0.50688014812912852</c:v>
                </c:pt>
                <c:pt idx="7">
                  <c:v>0.4390028564765151</c:v>
                </c:pt>
                <c:pt idx="8">
                  <c:v>0.36473357457069439</c:v>
                </c:pt>
                <c:pt idx="9">
                  <c:v>0.34814873822753478</c:v>
                </c:pt>
                <c:pt idx="10">
                  <c:v>0.3032212755990103</c:v>
                </c:pt>
              </c:numCache>
            </c:numRef>
          </c:val>
          <c:extLst>
            <c:ext xmlns:c16="http://schemas.microsoft.com/office/drawing/2014/chart" uri="{C3380CC4-5D6E-409C-BE32-E72D297353CC}">
              <c16:uniqueId val="{00000004-73C5-4090-B8B3-31DBEA3C90F2}"/>
            </c:ext>
          </c:extLst>
        </c:ser>
        <c:dLbls>
          <c:showLegendKey val="0"/>
          <c:showVal val="0"/>
          <c:showCatName val="0"/>
          <c:showSerName val="0"/>
          <c:showPercent val="0"/>
          <c:showBubbleSize val="0"/>
        </c:dLbls>
        <c:gapWidth val="182"/>
        <c:axId val="383292784"/>
        <c:axId val="383293112"/>
      </c:barChart>
      <c:catAx>
        <c:axId val="38329278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3112"/>
        <c:crosses val="autoZero"/>
        <c:auto val="1"/>
        <c:lblAlgn val="ctr"/>
        <c:lblOffset val="100"/>
        <c:noMultiLvlLbl val="0"/>
      </c:catAx>
      <c:valAx>
        <c:axId val="38329311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38329278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Occupations (4-5 star (2'!$F$6</c:f>
              <c:strCache>
                <c:ptCount val="1"/>
                <c:pt idx="0">
                  <c:v>Sum of Ratio</c:v>
                </c:pt>
              </c:strCache>
            </c:strRef>
          </c:tx>
          <c:spPr>
            <a:solidFill>
              <a:schemeClr val="accent1"/>
            </a:solidFill>
            <a:ln>
              <a:noFill/>
            </a:ln>
            <a:effectLst/>
          </c:spPr>
          <c:invertIfNegative val="0"/>
          <c:cat>
            <c:strRef>
              <c:f>'State Occupations (4-5 star (2'!$E$7:$E$31</c:f>
              <c:strCache>
                <c:ptCount val="25"/>
                <c:pt idx="0">
                  <c:v>Physical Therapists</c:v>
                </c:pt>
                <c:pt idx="1">
                  <c:v>Middle School Teachers, Except Special and Career/Technical Education</c:v>
                </c:pt>
                <c:pt idx="2">
                  <c:v>Human Resources Specialists</c:v>
                </c:pt>
                <c:pt idx="3">
                  <c:v>Software Developers, Applications</c:v>
                </c:pt>
                <c:pt idx="4">
                  <c:v>Registered Nurses</c:v>
                </c:pt>
                <c:pt idx="5">
                  <c:v>Educational, Guidance, School, and Vocational Counselors</c:v>
                </c:pt>
                <c:pt idx="6">
                  <c:v>Public Relations and Fundraising Managers</c:v>
                </c:pt>
                <c:pt idx="7">
                  <c:v>Elementary School Teachers, Except Special Education</c:v>
                </c:pt>
                <c:pt idx="8">
                  <c:v>Medical and Health Services Managers</c:v>
                </c:pt>
                <c:pt idx="9">
                  <c:v>Market Research Analysts and Marketing Specialists</c:v>
                </c:pt>
                <c:pt idx="10">
                  <c:v>Coaches and Scouts</c:v>
                </c:pt>
                <c:pt idx="11">
                  <c:v>Nurse Practitioners</c:v>
                </c:pt>
                <c:pt idx="12">
                  <c:v>Mental Health Counselors</c:v>
                </c:pt>
                <c:pt idx="13">
                  <c:v>Accountants and Auditors</c:v>
                </c:pt>
                <c:pt idx="14">
                  <c:v>Sales Representatives, Wholesale and Manufacturing, Technical and Scientific Products</c:v>
                </c:pt>
                <c:pt idx="15">
                  <c:v>Computer Systems Analysts</c:v>
                </c:pt>
                <c:pt idx="16">
                  <c:v>Marketing Managers</c:v>
                </c:pt>
                <c:pt idx="17">
                  <c:v>Healthcare Social Workers</c:v>
                </c:pt>
                <c:pt idx="18">
                  <c:v>Financial Analysts</c:v>
                </c:pt>
                <c:pt idx="19">
                  <c:v>Network and Computer Systems Administrators</c:v>
                </c:pt>
                <c:pt idx="20">
                  <c:v>Financial Managers</c:v>
                </c:pt>
                <c:pt idx="21">
                  <c:v>Information Security Analysts</c:v>
                </c:pt>
                <c:pt idx="22">
                  <c:v>Mechanical Engineers</c:v>
                </c:pt>
                <c:pt idx="23">
                  <c:v>Management Analysts</c:v>
                </c:pt>
                <c:pt idx="24">
                  <c:v>Lawyers</c:v>
                </c:pt>
              </c:strCache>
            </c:strRef>
          </c:cat>
          <c:val>
            <c:numRef>
              <c:f>'State Occupations (4-5 star (2'!$F$7:$F$31</c:f>
              <c:numCache>
                <c:formatCode>#,##0.00</c:formatCode>
                <c:ptCount val="25"/>
                <c:pt idx="0">
                  <c:v>0.13969710372378372</c:v>
                </c:pt>
                <c:pt idx="1">
                  <c:v>0.15093210427197939</c:v>
                </c:pt>
                <c:pt idx="2">
                  <c:v>0.18083353527194398</c:v>
                </c:pt>
                <c:pt idx="3">
                  <c:v>0.19254455549160171</c:v>
                </c:pt>
                <c:pt idx="4">
                  <c:v>0.19451593139808698</c:v>
                </c:pt>
                <c:pt idx="5">
                  <c:v>0.20836877745241583</c:v>
                </c:pt>
                <c:pt idx="6">
                  <c:v>0.21049853438556934</c:v>
                </c:pt>
                <c:pt idx="7">
                  <c:v>0.23824192880794703</c:v>
                </c:pt>
                <c:pt idx="8">
                  <c:v>0.27020114627156883</c:v>
                </c:pt>
                <c:pt idx="9">
                  <c:v>0.28248267367383806</c:v>
                </c:pt>
                <c:pt idx="10">
                  <c:v>0.29232814526588846</c:v>
                </c:pt>
                <c:pt idx="11">
                  <c:v>0.30593568840579716</c:v>
                </c:pt>
                <c:pt idx="12">
                  <c:v>0.35956619360305014</c:v>
                </c:pt>
                <c:pt idx="13">
                  <c:v>0.38973088437071218</c:v>
                </c:pt>
                <c:pt idx="14">
                  <c:v>0.4311539620367581</c:v>
                </c:pt>
                <c:pt idx="15">
                  <c:v>0.44718447694038249</c:v>
                </c:pt>
                <c:pt idx="16">
                  <c:v>0.50392657788071793</c:v>
                </c:pt>
                <c:pt idx="17">
                  <c:v>0.53564593406593408</c:v>
                </c:pt>
                <c:pt idx="18">
                  <c:v>0.55329558404558399</c:v>
                </c:pt>
                <c:pt idx="19">
                  <c:v>0.58508351126927638</c:v>
                </c:pt>
                <c:pt idx="20">
                  <c:v>0.59078705447969249</c:v>
                </c:pt>
                <c:pt idx="21">
                  <c:v>0.60443987929433618</c:v>
                </c:pt>
                <c:pt idx="22">
                  <c:v>0.80107314836046772</c:v>
                </c:pt>
                <c:pt idx="23">
                  <c:v>0.84319122302158278</c:v>
                </c:pt>
                <c:pt idx="24">
                  <c:v>0.88233624376336406</c:v>
                </c:pt>
              </c:numCache>
            </c:numRef>
          </c:val>
          <c:extLst>
            <c:ext xmlns:c16="http://schemas.microsoft.com/office/drawing/2014/chart" uri="{C3380CC4-5D6E-409C-BE32-E72D297353CC}">
              <c16:uniqueId val="{00000000-D3D8-498E-90F9-7B43F4985D52}"/>
            </c:ext>
          </c:extLst>
        </c:ser>
        <c:dLbls>
          <c:showLegendKey val="0"/>
          <c:showVal val="0"/>
          <c:showCatName val="0"/>
          <c:showSerName val="0"/>
          <c:showPercent val="0"/>
          <c:showBubbleSize val="0"/>
        </c:dLbls>
        <c:gapWidth val="182"/>
        <c:axId val="431644728"/>
        <c:axId val="431643744"/>
      </c:barChart>
      <c:catAx>
        <c:axId val="43164472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3744"/>
        <c:crosses val="autoZero"/>
        <c:auto val="1"/>
        <c:lblAlgn val="ctr"/>
        <c:lblOffset val="100"/>
        <c:noMultiLvlLbl val="0"/>
      </c:catAx>
      <c:valAx>
        <c:axId val="431643744"/>
        <c:scaling>
          <c:orientation val="minMax"/>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a:t>Supply Gap Ratio</a:t>
                </a:r>
              </a:p>
            </c:rich>
          </c:tx>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1644728"/>
        <c:crosses val="max"/>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Charta.xlsx]Top Occupations!PivotTable1</c:name>
    <c:fmtId val="6"/>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4"/>
          </a:solidFill>
          <a:ln>
            <a:noFill/>
          </a:ln>
          <a:effectLst/>
        </c:spPr>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4"/>
          </a:solidFill>
          <a:ln>
            <a:noFill/>
          </a:ln>
          <a:effectLst/>
        </c:spPr>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4"/>
          </a:solidFill>
          <a:ln>
            <a:noFill/>
          </a:ln>
          <a:effectLst/>
        </c:spPr>
      </c:pivotFmt>
    </c:pivotFmts>
    <c:plotArea>
      <c:layout/>
      <c:barChart>
        <c:barDir val="bar"/>
        <c:grouping val="clustered"/>
        <c:varyColors val="0"/>
        <c:ser>
          <c:idx val="0"/>
          <c:order val="0"/>
          <c:tx>
            <c:strRef>
              <c:f>'Top Occupations'!$B$3</c:f>
              <c:strCache>
                <c:ptCount val="1"/>
                <c:pt idx="0">
                  <c:v>Total</c:v>
                </c:pt>
              </c:strCache>
            </c:strRef>
          </c:tx>
          <c:spPr>
            <a:solidFill>
              <a:schemeClr val="accent1"/>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1-D220-4056-BD88-34438CD0C5ED}"/>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3-D220-4056-BD88-34438CD0C5ED}"/>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5-D220-4056-BD88-34438CD0C5ED}"/>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7-D220-4056-BD88-34438CD0C5ED}"/>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09-D220-4056-BD88-34438CD0C5ED}"/>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B-D220-4056-BD88-34438CD0C5ED}"/>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0D-D220-4056-BD88-34438CD0C5E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 Occupations'!$A$4:$A$19</c:f>
              <c:strCache>
                <c:ptCount val="15"/>
                <c:pt idx="0">
                  <c:v>Painting, Coating, and Decorating Workers</c:v>
                </c:pt>
                <c:pt idx="1">
                  <c:v>Telecommunications Equipment Installers and Repairers, Except Line Installers</c:v>
                </c:pt>
                <c:pt idx="2">
                  <c:v>Brickmasons and Blockmasons</c:v>
                </c:pt>
                <c:pt idx="3">
                  <c:v>Floor Layers, Except Carpet, Wood, and Hard Tiles</c:v>
                </c:pt>
                <c:pt idx="4">
                  <c:v>Police and Sheriff's Patrol Officers</c:v>
                </c:pt>
                <c:pt idx="5">
                  <c:v>Roofers</c:v>
                </c:pt>
                <c:pt idx="6">
                  <c:v>Opticians, Dispensing</c:v>
                </c:pt>
                <c:pt idx="7">
                  <c:v>Elevator Installers and Repairers</c:v>
                </c:pt>
                <c:pt idx="8">
                  <c:v>Sheet Metal Workers</c:v>
                </c:pt>
                <c:pt idx="9">
                  <c:v>Structural Iron and Steel Workers</c:v>
                </c:pt>
                <c:pt idx="10">
                  <c:v>Heating, Air Conditioning, and Refrigeration Mechanics and Installers</c:v>
                </c:pt>
                <c:pt idx="11">
                  <c:v>Construction Laborers</c:v>
                </c:pt>
                <c:pt idx="12">
                  <c:v>Plumbers, Pipefitters, and Steamfitters</c:v>
                </c:pt>
                <c:pt idx="13">
                  <c:v>Carpenters</c:v>
                </c:pt>
                <c:pt idx="14">
                  <c:v>Electricians</c:v>
                </c:pt>
              </c:strCache>
            </c:strRef>
          </c:cat>
          <c:val>
            <c:numRef>
              <c:f>'Top Occupations'!$B$4:$B$19</c:f>
              <c:numCache>
                <c:formatCode>#,##0</c:formatCode>
                <c:ptCount val="15"/>
                <c:pt idx="0">
                  <c:v>126</c:v>
                </c:pt>
                <c:pt idx="1">
                  <c:v>129</c:v>
                </c:pt>
                <c:pt idx="2">
                  <c:v>133</c:v>
                </c:pt>
                <c:pt idx="3">
                  <c:v>133</c:v>
                </c:pt>
                <c:pt idx="4">
                  <c:v>147</c:v>
                </c:pt>
                <c:pt idx="5">
                  <c:v>227</c:v>
                </c:pt>
                <c:pt idx="6">
                  <c:v>264</c:v>
                </c:pt>
                <c:pt idx="7">
                  <c:v>382</c:v>
                </c:pt>
                <c:pt idx="8">
                  <c:v>414</c:v>
                </c:pt>
                <c:pt idx="9">
                  <c:v>415</c:v>
                </c:pt>
                <c:pt idx="10">
                  <c:v>425</c:v>
                </c:pt>
                <c:pt idx="11">
                  <c:v>655</c:v>
                </c:pt>
                <c:pt idx="12">
                  <c:v>1041</c:v>
                </c:pt>
                <c:pt idx="13">
                  <c:v>1329</c:v>
                </c:pt>
                <c:pt idx="14">
                  <c:v>1994</c:v>
                </c:pt>
              </c:numCache>
            </c:numRef>
          </c:val>
          <c:extLst>
            <c:ext xmlns:c16="http://schemas.microsoft.com/office/drawing/2014/chart" uri="{C3380CC4-5D6E-409C-BE32-E72D297353CC}">
              <c16:uniqueId val="{0000000E-D220-4056-BD88-34438CD0C5ED}"/>
            </c:ext>
          </c:extLst>
        </c:ser>
        <c:dLbls>
          <c:showLegendKey val="0"/>
          <c:showVal val="1"/>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Apprentices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[Apprentices (2019) - Charta.xlsx]Supply Gap!PivotTable1</c:name>
    <c:fmtId val="21"/>
  </c:pivotSource>
  <c:chart>
    <c:autoTitleDeleted val="1"/>
    <c:pivotFmts>
      <c:pivotFmt>
        <c:idx val="0"/>
        <c:spPr>
          <a:solidFill>
            <a:schemeClr val="accent1"/>
          </a:solidFill>
          <a:ln>
            <a:noFill/>
          </a:ln>
          <a:effectLst/>
        </c:spPr>
        <c:marker>
          <c:symbol val="none"/>
        </c:marker>
      </c:pivotFmt>
      <c:pivotFmt>
        <c:idx val="1"/>
        <c:spPr>
          <a:solidFill>
            <a:schemeClr val="accent4"/>
          </a:solidFill>
          <a:ln>
            <a:noFill/>
          </a:ln>
          <a:effectLst/>
        </c:spPr>
      </c:pivotFmt>
      <c:pivotFmt>
        <c:idx val="2"/>
        <c:spPr>
          <a:solidFill>
            <a:schemeClr val="accent4"/>
          </a:solidFill>
          <a:ln>
            <a:noFill/>
          </a:ln>
          <a:effectLst/>
        </c:spPr>
      </c:pivotFmt>
      <c:pivotFmt>
        <c:idx val="3"/>
        <c:spPr>
          <a:solidFill>
            <a:schemeClr val="accent4"/>
          </a:solidFill>
          <a:ln>
            <a:noFill/>
          </a:ln>
          <a:effectLst/>
        </c:spPr>
      </c:pivotFmt>
      <c:pivotFmt>
        <c:idx val="4"/>
        <c:spPr>
          <a:solidFill>
            <a:schemeClr val="accent4"/>
          </a:solidFill>
          <a:ln>
            <a:noFill/>
          </a:ln>
          <a:effectLst/>
        </c:spPr>
      </c:pivotFmt>
      <c:pivotFmt>
        <c:idx val="5"/>
        <c:spPr>
          <a:solidFill>
            <a:schemeClr val="accent4"/>
          </a:solidFill>
          <a:ln>
            <a:noFill/>
          </a:ln>
          <a:effectLst/>
        </c:spPr>
      </c:pivotFmt>
      <c:pivotFmt>
        <c:idx val="6"/>
        <c:spPr>
          <a:solidFill>
            <a:schemeClr val="accent4"/>
          </a:solidFill>
          <a:ln>
            <a:noFill/>
          </a:ln>
          <a:effectLst/>
        </c:spPr>
      </c:pivotFmt>
      <c:pivotFmt>
        <c:idx val="7"/>
        <c:spPr>
          <a:solidFill>
            <a:schemeClr val="accent4"/>
          </a:solidFill>
          <a:ln>
            <a:noFill/>
          </a:ln>
          <a:effectLst/>
        </c:spPr>
      </c:pivotFmt>
      <c:pivotFmt>
        <c:idx val="8"/>
        <c:spPr>
          <a:solidFill>
            <a:schemeClr val="accent4"/>
          </a:solidFill>
          <a:ln>
            <a:noFill/>
          </a:ln>
          <a:effectLst/>
        </c:spPr>
      </c:pivotFmt>
      <c:pivotFmt>
        <c:idx val="9"/>
        <c:spPr>
          <a:solidFill>
            <a:schemeClr val="accent1"/>
          </a:solidFill>
          <a:ln>
            <a:noFill/>
          </a:ln>
          <a:effectLst/>
        </c:spPr>
        <c:marker>
          <c:symbol val="none"/>
        </c:marker>
      </c:pivotFmt>
      <c:pivotFmt>
        <c:idx val="10"/>
        <c:spPr>
          <a:solidFill>
            <a:schemeClr val="accent4"/>
          </a:solidFill>
          <a:ln>
            <a:noFill/>
          </a:ln>
          <a:effectLst/>
        </c:spPr>
      </c:pivotFmt>
      <c:pivotFmt>
        <c:idx val="11"/>
        <c:spPr>
          <a:solidFill>
            <a:schemeClr val="accent4"/>
          </a:solidFill>
          <a:ln>
            <a:noFill/>
          </a:ln>
          <a:effectLst/>
        </c:spPr>
      </c:pivotFmt>
      <c:pivotFmt>
        <c:idx val="12"/>
        <c:spPr>
          <a:solidFill>
            <a:schemeClr val="accent4"/>
          </a:solidFill>
          <a:ln>
            <a:noFill/>
          </a:ln>
          <a:effectLst/>
        </c:spPr>
      </c:pivotFmt>
      <c:pivotFmt>
        <c:idx val="13"/>
        <c:spPr>
          <a:solidFill>
            <a:schemeClr val="accent4"/>
          </a:solidFill>
          <a:ln>
            <a:noFill/>
          </a:ln>
          <a:effectLst/>
        </c:spPr>
      </c:pivotFmt>
      <c:pivotFmt>
        <c:idx val="14"/>
        <c:spPr>
          <a:solidFill>
            <a:schemeClr val="accent4"/>
          </a:solidFill>
          <a:ln>
            <a:noFill/>
          </a:ln>
          <a:effectLst/>
        </c:spPr>
      </c:pivotFmt>
      <c:pivotFmt>
        <c:idx val="15"/>
        <c:spPr>
          <a:solidFill>
            <a:schemeClr val="accent4"/>
          </a:solidFill>
          <a:ln>
            <a:noFill/>
          </a:ln>
          <a:effectLst/>
        </c:spPr>
      </c:pivotFmt>
      <c:pivotFmt>
        <c:idx val="16"/>
        <c:spPr>
          <a:solidFill>
            <a:schemeClr val="accent4"/>
          </a:solidFill>
          <a:ln>
            <a:noFill/>
          </a:ln>
          <a:effectLst/>
        </c:spPr>
      </c:pivotFmt>
      <c:pivotFmt>
        <c:idx val="17"/>
        <c:spPr>
          <a:solidFill>
            <a:schemeClr val="accent1"/>
          </a:solidFill>
          <a:ln>
            <a:noFill/>
          </a:ln>
          <a:effectLst/>
        </c:spPr>
        <c:marker>
          <c:symbol val="none"/>
        </c:marker>
      </c:pivotFmt>
      <c:pivotFmt>
        <c:idx val="18"/>
        <c:spPr>
          <a:solidFill>
            <a:schemeClr val="accent4"/>
          </a:solidFill>
          <a:ln>
            <a:noFill/>
          </a:ln>
          <a:effectLst/>
        </c:spPr>
      </c:pivotFmt>
      <c:pivotFmt>
        <c:idx val="19"/>
        <c:spPr>
          <a:solidFill>
            <a:schemeClr val="accent4"/>
          </a:solidFill>
          <a:ln>
            <a:noFill/>
          </a:ln>
          <a:effectLst/>
        </c:spPr>
      </c:pivotFmt>
      <c:pivotFmt>
        <c:idx val="20"/>
        <c:spPr>
          <a:solidFill>
            <a:schemeClr val="accent4"/>
          </a:solidFill>
          <a:ln>
            <a:noFill/>
          </a:ln>
          <a:effectLst/>
        </c:spPr>
      </c:pivotFmt>
      <c:pivotFmt>
        <c:idx val="21"/>
        <c:spPr>
          <a:solidFill>
            <a:schemeClr val="accent4"/>
          </a:solidFill>
          <a:ln>
            <a:noFill/>
          </a:ln>
          <a:effectLst/>
        </c:spPr>
      </c:pivotFmt>
      <c:pivotFmt>
        <c:idx val="22"/>
        <c:spPr>
          <a:solidFill>
            <a:schemeClr val="accent4"/>
          </a:solidFill>
          <a:ln>
            <a:noFill/>
          </a:ln>
          <a:effectLst/>
        </c:spPr>
      </c:pivotFmt>
      <c:pivotFmt>
        <c:idx val="23"/>
        <c:spPr>
          <a:solidFill>
            <a:schemeClr val="accent4"/>
          </a:solidFill>
          <a:ln>
            <a:noFill/>
          </a:ln>
          <a:effectLst/>
        </c:spPr>
      </c:pivotFmt>
      <c:pivotFmt>
        <c:idx val="24"/>
        <c:spPr>
          <a:solidFill>
            <a:schemeClr val="accent4"/>
          </a:solidFill>
          <a:ln>
            <a:noFill/>
          </a:ln>
          <a:effectLst/>
        </c:spPr>
      </c:pivotFmt>
      <c:pivotFmt>
        <c:idx val="25"/>
        <c:spPr>
          <a:solidFill>
            <a:schemeClr val="accent1"/>
          </a:solidFill>
          <a:ln>
            <a:noFill/>
          </a:ln>
          <a:effectLst/>
        </c:spPr>
        <c:marker>
          <c:symbol val="none"/>
        </c:marker>
      </c:pivotFmt>
      <c:pivotFmt>
        <c:idx val="26"/>
        <c:spPr>
          <a:solidFill>
            <a:schemeClr val="accent4"/>
          </a:solidFill>
          <a:ln>
            <a:noFill/>
          </a:ln>
          <a:effectLst/>
        </c:spPr>
      </c:pivotFmt>
      <c:pivotFmt>
        <c:idx val="27"/>
        <c:spPr>
          <a:solidFill>
            <a:schemeClr val="accent4"/>
          </a:solidFill>
          <a:ln>
            <a:noFill/>
          </a:ln>
          <a:effectLst/>
        </c:spPr>
      </c:pivotFmt>
      <c:pivotFmt>
        <c:idx val="28"/>
        <c:spPr>
          <a:solidFill>
            <a:schemeClr val="accent4"/>
          </a:solidFill>
          <a:ln>
            <a:noFill/>
          </a:ln>
          <a:effectLst/>
        </c:spPr>
      </c:pivotFmt>
      <c:pivotFmt>
        <c:idx val="29"/>
        <c:spPr>
          <a:solidFill>
            <a:schemeClr val="accent4"/>
          </a:solidFill>
          <a:ln>
            <a:noFill/>
          </a:ln>
          <a:effectLst/>
        </c:spPr>
      </c:pivotFmt>
      <c:pivotFmt>
        <c:idx val="30"/>
        <c:spPr>
          <a:solidFill>
            <a:schemeClr val="accent4"/>
          </a:solidFill>
          <a:ln>
            <a:noFill/>
          </a:ln>
          <a:effectLst/>
        </c:spPr>
      </c:pivotFmt>
      <c:pivotFmt>
        <c:idx val="31"/>
        <c:spPr>
          <a:solidFill>
            <a:schemeClr val="accent4"/>
          </a:solidFill>
          <a:ln>
            <a:noFill/>
          </a:ln>
          <a:effectLst/>
        </c:spPr>
      </c:pivotFmt>
      <c:pivotFmt>
        <c:idx val="32"/>
        <c:spPr>
          <a:solidFill>
            <a:schemeClr val="accent4"/>
          </a:solidFill>
          <a:ln>
            <a:noFill/>
          </a:ln>
          <a:effectLst/>
        </c:spPr>
      </c:pivotFmt>
    </c:pivotFmts>
    <c:plotArea>
      <c:layout/>
      <c:barChart>
        <c:barDir val="bar"/>
        <c:grouping val="clustered"/>
        <c:varyColors val="0"/>
        <c:ser>
          <c:idx val="0"/>
          <c:order val="0"/>
          <c:tx>
            <c:strRef>
              <c:f>'Supply Gap'!$B$3</c:f>
              <c:strCache>
                <c:ptCount val="1"/>
                <c:pt idx="0">
                  <c:v>Total</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2A73-46AE-AF1F-57EEA95A7AFC}"/>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2-2A73-46AE-AF1F-57EEA95A7AFC}"/>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4-2A73-46AE-AF1F-57EEA95A7AFC}"/>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6-2A73-46AE-AF1F-57EEA95A7AFC}"/>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8-2A73-46AE-AF1F-57EEA95A7AFC}"/>
              </c:ext>
            </c:extLst>
          </c:dPt>
          <c:dPt>
            <c:idx val="8"/>
            <c:invertIfNegative val="0"/>
            <c:bubble3D val="0"/>
            <c:extLst>
              <c:ext xmlns:c16="http://schemas.microsoft.com/office/drawing/2014/chart" uri="{C3380CC4-5D6E-409C-BE32-E72D297353CC}">
                <c16:uniqueId val="{00000009-2A73-46AE-AF1F-57EEA95A7AFC}"/>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B-2A73-46AE-AF1F-57EEA95A7AFC}"/>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D-2A73-46AE-AF1F-57EEA95A7AFC}"/>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0F-2A73-46AE-AF1F-57EEA95A7AFC}"/>
              </c:ext>
            </c:extLst>
          </c:dPt>
          <c:dPt>
            <c:idx val="12"/>
            <c:invertIfNegative val="0"/>
            <c:bubble3D val="0"/>
            <c:extLst>
              <c:ext xmlns:c16="http://schemas.microsoft.com/office/drawing/2014/chart" uri="{C3380CC4-5D6E-409C-BE32-E72D297353CC}">
                <c16:uniqueId val="{00000010-2A73-46AE-AF1F-57EEA95A7AFC}"/>
              </c:ext>
            </c:extLst>
          </c:dPt>
          <c:dPt>
            <c:idx val="14"/>
            <c:invertIfNegative val="0"/>
            <c:bubble3D val="0"/>
            <c:extLst>
              <c:ext xmlns:c16="http://schemas.microsoft.com/office/drawing/2014/chart" uri="{C3380CC4-5D6E-409C-BE32-E72D297353CC}">
                <c16:uniqueId val="{00000011-2A73-46AE-AF1F-57EEA95A7AFC}"/>
              </c:ext>
            </c:extLst>
          </c:dPt>
          <c:cat>
            <c:strRef>
              <c:f>'Supply Gap'!$A$4:$A$16</c:f>
              <c:strCache>
                <c:ptCount val="12"/>
                <c:pt idx="0">
                  <c:v>Glaziers</c:v>
                </c:pt>
                <c:pt idx="1">
                  <c:v>Roofers</c:v>
                </c:pt>
                <c:pt idx="2">
                  <c:v>Sheet Metal Workers</c:v>
                </c:pt>
                <c:pt idx="3">
                  <c:v>Electricians</c:v>
                </c:pt>
                <c:pt idx="4">
                  <c:v>Brickmasons and Blockmasons</c:v>
                </c:pt>
                <c:pt idx="5">
                  <c:v>Plumbers, Pipefitters, and Steamfitters</c:v>
                </c:pt>
                <c:pt idx="6">
                  <c:v>Carpenters</c:v>
                </c:pt>
                <c:pt idx="7">
                  <c:v>Heating, Air Conditioning, and Refrigeration Mechanics and Installers</c:v>
                </c:pt>
                <c:pt idx="8">
                  <c:v>Telecommunications Equipment Installers and Repairers, Except Line Installers</c:v>
                </c:pt>
                <c:pt idx="9">
                  <c:v>Construction Laborers</c:v>
                </c:pt>
                <c:pt idx="10">
                  <c:v>Firefighters</c:v>
                </c:pt>
                <c:pt idx="11">
                  <c:v>Police and Sheriff's Patrol Officers</c:v>
                </c:pt>
              </c:strCache>
            </c:strRef>
          </c:cat>
          <c:val>
            <c:numRef>
              <c:f>'Supply Gap'!$B$4:$B$16</c:f>
              <c:numCache>
                <c:formatCode>0.00</c:formatCode>
                <c:ptCount val="12"/>
                <c:pt idx="0">
                  <c:v>0.97552515770990045</c:v>
                </c:pt>
                <c:pt idx="1">
                  <c:v>0.90544871794871795</c:v>
                </c:pt>
                <c:pt idx="2">
                  <c:v>0.72843336117408419</c:v>
                </c:pt>
                <c:pt idx="3">
                  <c:v>0.69547490967025005</c:v>
                </c:pt>
                <c:pt idx="4">
                  <c:v>0.68565867468813579</c:v>
                </c:pt>
                <c:pt idx="5">
                  <c:v>0.4394536284063742</c:v>
                </c:pt>
                <c:pt idx="6">
                  <c:v>0.34854760311266392</c:v>
                </c:pt>
                <c:pt idx="7">
                  <c:v>0.28493415766083402</c:v>
                </c:pt>
                <c:pt idx="8">
                  <c:v>0.25523497569950337</c:v>
                </c:pt>
                <c:pt idx="9">
                  <c:v>0.16005400900060535</c:v>
                </c:pt>
                <c:pt idx="10">
                  <c:v>9.5934893452111064E-2</c:v>
                </c:pt>
                <c:pt idx="11">
                  <c:v>7.0495631285021218E-2</c:v>
                </c:pt>
              </c:numCache>
            </c:numRef>
          </c:val>
          <c:extLst>
            <c:ext xmlns:c16="http://schemas.microsoft.com/office/drawing/2014/chart" uri="{C3380CC4-5D6E-409C-BE32-E72D297353CC}">
              <c16:uniqueId val="{00000012-2A73-46AE-AF1F-57EEA95A7AFC}"/>
            </c:ext>
          </c:extLst>
        </c:ser>
        <c:dLbls>
          <c:showLegendKey val="0"/>
          <c:showVal val="0"/>
          <c:showCatName val="0"/>
          <c:showSerName val="0"/>
          <c:showPercent val="0"/>
          <c:showBubbleSize val="0"/>
        </c:dLbls>
        <c:gapWidth val="182"/>
        <c:axId val="465030112"/>
        <c:axId val="465030440"/>
      </c:barChart>
      <c:catAx>
        <c:axId val="4650301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440"/>
        <c:crosses val="autoZero"/>
        <c:auto val="1"/>
        <c:lblAlgn val="ctr"/>
        <c:lblOffset val="100"/>
        <c:noMultiLvlLbl val="0"/>
      </c:catAx>
      <c:valAx>
        <c:axId val="465030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a:t>Supply Gap Ratio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650301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'Central - Charts'!$E$10</c:f>
              <c:strCache>
                <c:ptCount val="1"/>
                <c:pt idx="0">
                  <c:v>Employed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'Central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'Central - Charts'!$E$11:$E$23</c:f>
              <c:numCache>
                <c:formatCode>#,##0</c:formatCode>
                <c:ptCount val="13"/>
                <c:pt idx="0">
                  <c:v>451357</c:v>
                </c:pt>
                <c:pt idx="1">
                  <c:v>452600</c:v>
                </c:pt>
                <c:pt idx="2">
                  <c:v>453915</c:v>
                </c:pt>
                <c:pt idx="3">
                  <c:v>454583</c:v>
                </c:pt>
                <c:pt idx="4">
                  <c:v>452683</c:v>
                </c:pt>
                <c:pt idx="5">
                  <c:v>455695</c:v>
                </c:pt>
                <c:pt idx="6">
                  <c:v>456226</c:v>
                </c:pt>
                <c:pt idx="7">
                  <c:v>452459</c:v>
                </c:pt>
                <c:pt idx="8">
                  <c:v>448053</c:v>
                </c:pt>
                <c:pt idx="9">
                  <c:v>449599</c:v>
                </c:pt>
                <c:pt idx="10">
                  <c:v>449514</c:v>
                </c:pt>
                <c:pt idx="11">
                  <c:v>451692</c:v>
                </c:pt>
                <c:pt idx="12">
                  <c:v>448839</c:v>
                </c:pt>
              </c:numCache>
            </c:numRef>
          </c:val>
          <c:extLst>
            <c:ext xmlns:c16="http://schemas.microsoft.com/office/drawing/2014/chart" uri="{C3380CC4-5D6E-409C-BE32-E72D297353CC}">
              <c16:uniqueId val="{00000000-64F1-4FC3-B54B-411D9EF38B68}"/>
            </c:ext>
          </c:extLst>
        </c:ser>
        <c:ser>
          <c:idx val="1"/>
          <c:order val="1"/>
          <c:tx>
            <c:strRef>
              <c:f>'Central - Charts'!$F$10</c:f>
              <c:strCache>
                <c:ptCount val="1"/>
                <c:pt idx="0">
                  <c:v>Unemployed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charset="0"/>
                    <a:ea typeface="Helvetica" charset="0"/>
                    <a:cs typeface="Helvetica"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'Central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cat>
          <c:val>
            <c:numRef>
              <c:f>'Central - Charts'!$F$11:$F$23</c:f>
              <c:numCache>
                <c:formatCode>#,##0</c:formatCode>
                <c:ptCount val="13"/>
                <c:pt idx="0">
                  <c:v>15472</c:v>
                </c:pt>
                <c:pt idx="1">
                  <c:v>13030</c:v>
                </c:pt>
                <c:pt idx="2">
                  <c:v>15737</c:v>
                </c:pt>
                <c:pt idx="3">
                  <c:v>16085</c:v>
                </c:pt>
                <c:pt idx="4">
                  <c:v>18085</c:v>
                </c:pt>
                <c:pt idx="5">
                  <c:v>13378</c:v>
                </c:pt>
                <c:pt idx="6">
                  <c:v>12652</c:v>
                </c:pt>
                <c:pt idx="7">
                  <c:v>13433</c:v>
                </c:pt>
                <c:pt idx="8">
                  <c:v>14901</c:v>
                </c:pt>
                <c:pt idx="9">
                  <c:v>16271</c:v>
                </c:pt>
                <c:pt idx="10">
                  <c:v>18310</c:v>
                </c:pt>
                <c:pt idx="11">
                  <c:v>18416</c:v>
                </c:pt>
                <c:pt idx="12">
                  <c:v>16036</c:v>
                </c:pt>
              </c:numCache>
            </c:numRef>
          </c:val>
          <c:extLst>
            <c:ext xmlns:c16="http://schemas.microsoft.com/office/drawing/2014/chart" uri="{C3380CC4-5D6E-409C-BE32-E72D297353CC}">
              <c16:uniqueId val="{00000001-64F1-4FC3-B54B-411D9EF38B68}"/>
            </c:ext>
          </c:extLst>
        </c:ser>
        <c:dLbls>
          <c:dLblPos val="ctr"/>
          <c:showLegendKey val="0"/>
          <c:showVal val="1"/>
          <c:showCatName val="0"/>
          <c:showSerName val="0"/>
          <c:showPercent val="0"/>
          <c:showBubbleSize val="0"/>
        </c:dLbls>
        <c:gapWidth val="50"/>
        <c:overlap val="100"/>
        <c:axId val="972009840"/>
        <c:axId val="972005984"/>
      </c:barChart>
      <c:scatterChart>
        <c:scatterStyle val="lineMarker"/>
        <c:varyColors val="0"/>
        <c:ser>
          <c:idx val="2"/>
          <c:order val="2"/>
          <c:tx>
            <c:strRef>
              <c:f>'Central - Charts'!$D$10</c:f>
              <c:strCache>
                <c:ptCount val="1"/>
                <c:pt idx="0">
                  <c:v>Labor Force</c:v>
                </c:pt>
              </c:strCache>
            </c:strRef>
          </c:tx>
          <c:spPr>
            <a:ln w="25400" cap="rnd">
              <a:no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'Central - Charts'!$C$11:$C$23</c:f>
              <c:numCache>
                <c:formatCode>[$-409]mmm\-yy;@</c:formatCode>
                <c:ptCount val="13"/>
                <c:pt idx="0">
                  <c:v>43604</c:v>
                </c:pt>
                <c:pt idx="1">
                  <c:v>43574</c:v>
                </c:pt>
                <c:pt idx="2">
                  <c:v>43543</c:v>
                </c:pt>
                <c:pt idx="3">
                  <c:v>43515</c:v>
                </c:pt>
                <c:pt idx="4">
                  <c:v>43484</c:v>
                </c:pt>
                <c:pt idx="5">
                  <c:v>43452</c:v>
                </c:pt>
                <c:pt idx="6">
                  <c:v>43422</c:v>
                </c:pt>
                <c:pt idx="7">
                  <c:v>43391</c:v>
                </c:pt>
                <c:pt idx="8">
                  <c:v>43361</c:v>
                </c:pt>
                <c:pt idx="9">
                  <c:v>43330</c:v>
                </c:pt>
                <c:pt idx="10">
                  <c:v>43299</c:v>
                </c:pt>
                <c:pt idx="11">
                  <c:v>43269</c:v>
                </c:pt>
                <c:pt idx="12">
                  <c:v>43238</c:v>
                </c:pt>
              </c:numCache>
            </c:numRef>
          </c:xVal>
          <c:yVal>
            <c:numRef>
              <c:f>'Central - Charts'!$D$11:$D$23</c:f>
              <c:numCache>
                <c:formatCode>#,##0</c:formatCode>
                <c:ptCount val="13"/>
                <c:pt idx="0">
                  <c:v>466829</c:v>
                </c:pt>
                <c:pt idx="1">
                  <c:v>465630</c:v>
                </c:pt>
                <c:pt idx="2">
                  <c:v>469652</c:v>
                </c:pt>
                <c:pt idx="3">
                  <c:v>470668</c:v>
                </c:pt>
                <c:pt idx="4">
                  <c:v>470768</c:v>
                </c:pt>
                <c:pt idx="5">
                  <c:v>469073</c:v>
                </c:pt>
                <c:pt idx="6">
                  <c:v>468878</c:v>
                </c:pt>
                <c:pt idx="7">
                  <c:v>465892</c:v>
                </c:pt>
                <c:pt idx="8">
                  <c:v>462954</c:v>
                </c:pt>
                <c:pt idx="9">
                  <c:v>465870</c:v>
                </c:pt>
                <c:pt idx="10">
                  <c:v>467824</c:v>
                </c:pt>
                <c:pt idx="11">
                  <c:v>470108</c:v>
                </c:pt>
                <c:pt idx="12">
                  <c:v>464875</c:v>
                </c:pt>
              </c:numCache>
            </c:numRef>
          </c:yVal>
          <c:smooth val="0"/>
          <c:extLst>
            <c:ext xmlns:c16="http://schemas.microsoft.com/office/drawing/2014/chart" uri="{C3380CC4-5D6E-409C-BE32-E72D297353CC}">
              <c16:uniqueId val="{00000002-64F1-4FC3-B54B-411D9EF38B68}"/>
            </c:ext>
          </c:extLst>
        </c:ser>
        <c:dLbls>
          <c:showLegendKey val="0"/>
          <c:showVal val="0"/>
          <c:showCatName val="0"/>
          <c:showSerName val="0"/>
          <c:showPercent val="0"/>
          <c:showBubbleSize val="0"/>
        </c:dLbls>
        <c:axId val="972009840"/>
        <c:axId val="972005984"/>
      </c:scatterChart>
      <c:dateAx>
        <c:axId val="972009840"/>
        <c:scaling>
          <c:orientation val="minMax"/>
        </c:scaling>
        <c:delete val="0"/>
        <c:axPos val="b"/>
        <c:numFmt formatCode="[$-409]mmm\-yy;@"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72005984"/>
        <c:crosses val="autoZero"/>
        <c:auto val="1"/>
        <c:lblOffset val="100"/>
        <c:baseTimeUnit val="months"/>
      </c:dateAx>
      <c:valAx>
        <c:axId val="972005984"/>
        <c:scaling>
          <c:orientation val="minMax"/>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972009840"/>
        <c:crosses val="autoZero"/>
        <c:crossBetween val="between"/>
      </c:valAx>
      <c:spPr>
        <a:noFill/>
        <a:ln>
          <a:noFill/>
        </a:ln>
        <a:effectLst/>
      </c:spPr>
    </c:plotArea>
    <c:legend>
      <c:legendPos val="t"/>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charset="0"/>
          <a:ea typeface="Helvetica" charset="0"/>
          <a:cs typeface="Helvetica"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'State Final'!$E$3</c:f>
              <c:strCache>
                <c:ptCount val="1"/>
                <c:pt idx="0">
                  <c:v># of Licenses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'State Final'!$D$4:$D$18</c:f>
              <c:strCache>
                <c:ptCount val="15"/>
                <c:pt idx="0">
                  <c:v>Speech-Language Pathologists</c:v>
                </c:pt>
                <c:pt idx="1">
                  <c:v>Water and Wastewater Treatment Plant and System Operators</c:v>
                </c:pt>
                <c:pt idx="2">
                  <c:v>Physical Therapists</c:v>
                </c:pt>
                <c:pt idx="3">
                  <c:v>Mental Health Counselors</c:v>
                </c:pt>
                <c:pt idx="4">
                  <c:v>Massage Therapist</c:v>
                </c:pt>
                <c:pt idx="5">
                  <c:v>Engineers</c:v>
                </c:pt>
                <c:pt idx="6">
                  <c:v>Real Estate Brokers</c:v>
                </c:pt>
                <c:pt idx="7">
                  <c:v>Skincare Specialists</c:v>
                </c:pt>
                <c:pt idx="8">
                  <c:v>Accountants</c:v>
                </c:pt>
                <c:pt idx="9">
                  <c:v>Plumbers, Pipefitters, and Steamfitters</c:v>
                </c:pt>
                <c:pt idx="10">
                  <c:v>Manicurists and Pedicurists</c:v>
                </c:pt>
                <c:pt idx="11">
                  <c:v>Electricians</c:v>
                </c:pt>
                <c:pt idx="12">
                  <c:v>Social Workers</c:v>
                </c:pt>
                <c:pt idx="13">
                  <c:v>Hairdressers, Hairstylists, and Cosmetologists</c:v>
                </c:pt>
                <c:pt idx="14">
                  <c:v>Real Estate Sales Agents</c:v>
                </c:pt>
              </c:strCache>
            </c:strRef>
          </c:cat>
          <c:val>
            <c:numRef>
              <c:f>'State Final'!$E$4:$E$18</c:f>
              <c:numCache>
                <c:formatCode>#,##0</c:formatCode>
                <c:ptCount val="15"/>
                <c:pt idx="0">
                  <c:v>4035</c:v>
                </c:pt>
                <c:pt idx="1">
                  <c:v>4384</c:v>
                </c:pt>
                <c:pt idx="2">
                  <c:v>4482</c:v>
                </c:pt>
                <c:pt idx="3">
                  <c:v>5028</c:v>
                </c:pt>
                <c:pt idx="4">
                  <c:v>7742</c:v>
                </c:pt>
                <c:pt idx="5">
                  <c:v>8300</c:v>
                </c:pt>
                <c:pt idx="6">
                  <c:v>9238</c:v>
                </c:pt>
                <c:pt idx="7">
                  <c:v>9444</c:v>
                </c:pt>
                <c:pt idx="8">
                  <c:v>9542</c:v>
                </c:pt>
                <c:pt idx="9">
                  <c:v>11348</c:v>
                </c:pt>
                <c:pt idx="10">
                  <c:v>12576</c:v>
                </c:pt>
                <c:pt idx="11">
                  <c:v>12781</c:v>
                </c:pt>
                <c:pt idx="12">
                  <c:v>16392</c:v>
                </c:pt>
                <c:pt idx="13">
                  <c:v>23352</c:v>
                </c:pt>
                <c:pt idx="14">
                  <c:v>36172</c:v>
                </c:pt>
              </c:numCache>
            </c:numRef>
          </c:val>
          <c:extLst>
            <c:ext xmlns:c16="http://schemas.microsoft.com/office/drawing/2014/chart" uri="{C3380CC4-5D6E-409C-BE32-E72D297353CC}">
              <c16:uniqueId val="{00000000-0A17-40C1-BD1B-CDC0645EDA2B}"/>
            </c:ext>
          </c:extLst>
        </c:ser>
        <c:dLbls>
          <c:dLblPos val="outEnd"/>
          <c:showLegendKey val="0"/>
          <c:showVal val="1"/>
          <c:showCatName val="0"/>
          <c:showSerName val="0"/>
          <c:showPercent val="0"/>
          <c:showBubbleSize val="0"/>
        </c:dLbls>
        <c:gapWidth val="182"/>
        <c:axId val="513280008"/>
        <c:axId val="513276072"/>
      </c:barChart>
      <c:catAx>
        <c:axId val="513280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13276072"/>
        <c:crosses val="autoZero"/>
        <c:auto val="1"/>
        <c:lblAlgn val="ctr"/>
        <c:lblOffset val="100"/>
        <c:noMultiLvlLbl val="0"/>
      </c:catAx>
      <c:valAx>
        <c:axId val="51327607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Licenses</a:t>
                </a:r>
              </a:p>
            </c:rich>
          </c:tx>
          <c:layout>
            <c:manualLayout>
              <c:xMode val="edge"/>
              <c:yMode val="edge"/>
              <c:x val="0.62281237930844235"/>
              <c:y val="0.9241927951573620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132800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'Central 1'!$F$4</c:f>
              <c:strCache>
                <c:ptCount val="1"/>
                <c:pt idx="0">
                  <c:v># of Licenses</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A0A7-464B-98F4-F02E2456F282}"/>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0A7-464B-98F4-F02E2456F282}"/>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A0A7-464B-98F4-F02E2456F28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A0A7-464B-98F4-F02E2456F282}"/>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A0A7-464B-98F4-F02E2456F282}"/>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B-A0A7-464B-98F4-F02E2456F282}"/>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D-A0A7-464B-98F4-F02E2456F282}"/>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F-A0A7-464B-98F4-F02E2456F282}"/>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A0A7-464B-98F4-F02E2456F282}"/>
              </c:ext>
            </c:extLst>
          </c:dPt>
          <c:dPt>
            <c:idx val="9"/>
            <c:invertIfNegative val="0"/>
            <c:bubble3D val="0"/>
            <c:spPr>
              <a:solidFill>
                <a:schemeClr val="accent4"/>
              </a:solidFill>
              <a:ln>
                <a:noFill/>
              </a:ln>
              <a:effectLst/>
            </c:spPr>
            <c:extLst>
              <c:ext xmlns:c16="http://schemas.microsoft.com/office/drawing/2014/chart" uri="{C3380CC4-5D6E-409C-BE32-E72D297353CC}">
                <c16:uniqueId val="{00000013-A0A7-464B-98F4-F02E2456F282}"/>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15-A0A7-464B-98F4-F02E2456F282}"/>
              </c:ext>
            </c:extLst>
          </c:dPt>
          <c:dPt>
            <c:idx val="11"/>
            <c:invertIfNegative val="0"/>
            <c:bubble3D val="0"/>
            <c:spPr>
              <a:solidFill>
                <a:schemeClr val="accent4"/>
              </a:solidFill>
              <a:ln>
                <a:noFill/>
              </a:ln>
              <a:effectLst/>
            </c:spPr>
            <c:extLst>
              <c:ext xmlns:c16="http://schemas.microsoft.com/office/drawing/2014/chart" uri="{C3380CC4-5D6E-409C-BE32-E72D297353CC}">
                <c16:uniqueId val="{00000017-A0A7-464B-98F4-F02E2456F282}"/>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19-A0A7-464B-98F4-F02E2456F282}"/>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B-A0A7-464B-98F4-F02E2456F282}"/>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D-A0A7-464B-98F4-F02E2456F282}"/>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50000"/>
                        <a:lumOff val="50000"/>
                      </a:schemeClr>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'Central 1'!$E$5:$E$19</c:f>
              <c:strCache>
                <c:ptCount val="15"/>
                <c:pt idx="0">
                  <c:v>Substance Abuse and Behavioral Disorder Counselors</c:v>
                </c:pt>
                <c:pt idx="1">
                  <c:v>Social and Human Service Assistants</c:v>
                </c:pt>
                <c:pt idx="2">
                  <c:v>Physical Therapists</c:v>
                </c:pt>
                <c:pt idx="3">
                  <c:v>Speech-Language Pathologists</c:v>
                </c:pt>
                <c:pt idx="4">
                  <c:v>Accountants and Auditors</c:v>
                </c:pt>
                <c:pt idx="5">
                  <c:v>Mental Health Counselors</c:v>
                </c:pt>
                <c:pt idx="6">
                  <c:v>Water and Wastewater Treatment Plant and System Operators</c:v>
                </c:pt>
                <c:pt idx="7">
                  <c:v>Engineers</c:v>
                </c:pt>
                <c:pt idx="8">
                  <c:v>Skincare Specialists</c:v>
                </c:pt>
                <c:pt idx="9">
                  <c:v>Social Workers</c:v>
                </c:pt>
                <c:pt idx="10">
                  <c:v>Manicurists and Pedicurists</c:v>
                </c:pt>
                <c:pt idx="11">
                  <c:v>Plumbers, Pipefitters, and Steamfitters</c:v>
                </c:pt>
                <c:pt idx="12">
                  <c:v>Electricians</c:v>
                </c:pt>
                <c:pt idx="13">
                  <c:v>Hairdressers, Hairstylists, and Cosmetologists</c:v>
                </c:pt>
                <c:pt idx="14">
                  <c:v>Real Estate Sales Agents</c:v>
                </c:pt>
              </c:strCache>
            </c:strRef>
          </c:cat>
          <c:val>
            <c:numRef>
              <c:f>'Central 1'!$F$5:$F$19</c:f>
              <c:numCache>
                <c:formatCode>#,##0</c:formatCode>
                <c:ptCount val="15"/>
                <c:pt idx="0">
                  <c:v>416</c:v>
                </c:pt>
                <c:pt idx="1">
                  <c:v>477</c:v>
                </c:pt>
                <c:pt idx="2">
                  <c:v>491</c:v>
                </c:pt>
                <c:pt idx="3">
                  <c:v>512</c:v>
                </c:pt>
                <c:pt idx="4">
                  <c:v>617</c:v>
                </c:pt>
                <c:pt idx="5">
                  <c:v>732</c:v>
                </c:pt>
                <c:pt idx="6">
                  <c:v>892</c:v>
                </c:pt>
                <c:pt idx="7">
                  <c:v>941</c:v>
                </c:pt>
                <c:pt idx="8">
                  <c:v>963</c:v>
                </c:pt>
                <c:pt idx="9">
                  <c:v>1289</c:v>
                </c:pt>
                <c:pt idx="10">
                  <c:v>1625</c:v>
                </c:pt>
                <c:pt idx="11">
                  <c:v>1679</c:v>
                </c:pt>
                <c:pt idx="12">
                  <c:v>1880</c:v>
                </c:pt>
                <c:pt idx="13">
                  <c:v>3320</c:v>
                </c:pt>
                <c:pt idx="14">
                  <c:v>3578</c:v>
                </c:pt>
              </c:numCache>
            </c:numRef>
          </c:val>
          <c:extLst>
            <c:ext xmlns:c16="http://schemas.microsoft.com/office/drawing/2014/chart" uri="{C3380CC4-5D6E-409C-BE32-E72D297353CC}">
              <c16:uniqueId val="{0000001E-A0A7-464B-98F4-F02E2456F282}"/>
            </c:ext>
          </c:extLst>
        </c:ser>
        <c:dLbls>
          <c:dLblPos val="outEnd"/>
          <c:showLegendKey val="0"/>
          <c:showVal val="1"/>
          <c:showCatName val="0"/>
          <c:showSerName val="0"/>
          <c:showPercent val="0"/>
          <c:showBubbleSize val="0"/>
        </c:dLbls>
        <c:gapWidth val="182"/>
        <c:axId val="631746688"/>
        <c:axId val="631747344"/>
      </c:barChart>
      <c:catAx>
        <c:axId val="631746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7344"/>
        <c:crosses val="autoZero"/>
        <c:auto val="1"/>
        <c:lblAlgn val="ctr"/>
        <c:lblOffset val="100"/>
        <c:noMultiLvlLbl val="0"/>
      </c:catAx>
      <c:valAx>
        <c:axId val="631747344"/>
        <c:scaling>
          <c:orientation val="minMax"/>
        </c:scaling>
        <c:delete val="0"/>
        <c:axPos val="b"/>
        <c:title>
          <c:tx>
            <c:rich>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Licenses</a:t>
                </a:r>
              </a:p>
            </c:rich>
          </c:tx>
          <c:overlay val="0"/>
          <c:spPr>
            <a:noFill/>
            <a:ln>
              <a:noFill/>
            </a:ln>
            <a:effectLst/>
          </c:spPr>
          <c:txPr>
            <a:bodyPr rot="0" spcFirstLastPara="1" vertOverflow="ellipsis" vert="horz" wrap="square" anchor="ctr" anchorCtr="1"/>
            <a:lstStyle/>
            <a:p>
              <a:pPr>
                <a:defRPr sz="8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17466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8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[Central - Worker Characteristics.xlsx]Age!PivotTable17</c:name>
    <c:fmtId val="21"/>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Age!$AD$5:$AD$6</c:f>
              <c:strCache>
                <c:ptCount val="1"/>
                <c:pt idx="0">
                  <c:v>14-21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Age!$AD$7:$AD$14</c:f>
              <c:numCache>
                <c:formatCode>#,##0</c:formatCode>
                <c:ptCount val="8"/>
                <c:pt idx="0">
                  <c:v>7323</c:v>
                </c:pt>
                <c:pt idx="1">
                  <c:v>803</c:v>
                </c:pt>
                <c:pt idx="2">
                  <c:v>1905</c:v>
                </c:pt>
                <c:pt idx="3">
                  <c:v>3080</c:v>
                </c:pt>
                <c:pt idx="4">
                  <c:v>925</c:v>
                </c:pt>
                <c:pt idx="5">
                  <c:v>367</c:v>
                </c:pt>
                <c:pt idx="6">
                  <c:v>6126</c:v>
                </c:pt>
                <c:pt idx="7">
                  <c:v>366</c:v>
                </c:pt>
              </c:numCache>
            </c:numRef>
          </c:val>
          <c:extLst>
            <c:ext xmlns:c16="http://schemas.microsoft.com/office/drawing/2014/chart" uri="{C3380CC4-5D6E-409C-BE32-E72D297353CC}">
              <c16:uniqueId val="{00000000-540F-49F4-A3FC-77175B9AC019}"/>
            </c:ext>
          </c:extLst>
        </c:ser>
        <c:ser>
          <c:idx val="1"/>
          <c:order val="1"/>
          <c:tx>
            <c:strRef>
              <c:f>Age!$AE$5:$AE$6</c:f>
              <c:strCache>
                <c:ptCount val="1"/>
                <c:pt idx="0">
                  <c:v>22-34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Age!$AE$7:$AE$14</c:f>
              <c:numCache>
                <c:formatCode>#,##0</c:formatCode>
                <c:ptCount val="8"/>
                <c:pt idx="0">
                  <c:v>9310</c:v>
                </c:pt>
                <c:pt idx="1">
                  <c:v>4736</c:v>
                </c:pt>
                <c:pt idx="2">
                  <c:v>9089</c:v>
                </c:pt>
                <c:pt idx="3">
                  <c:v>20984</c:v>
                </c:pt>
                <c:pt idx="4">
                  <c:v>7796</c:v>
                </c:pt>
                <c:pt idx="5">
                  <c:v>4450</c:v>
                </c:pt>
                <c:pt idx="6">
                  <c:v>11036</c:v>
                </c:pt>
                <c:pt idx="7">
                  <c:v>2459</c:v>
                </c:pt>
              </c:numCache>
            </c:numRef>
          </c:val>
          <c:extLst>
            <c:ext xmlns:c16="http://schemas.microsoft.com/office/drawing/2014/chart" uri="{C3380CC4-5D6E-409C-BE32-E72D297353CC}">
              <c16:uniqueId val="{00000001-540F-49F4-A3FC-77175B9AC019}"/>
            </c:ext>
          </c:extLst>
        </c:ser>
        <c:ser>
          <c:idx val="2"/>
          <c:order val="2"/>
          <c:tx>
            <c:strRef>
              <c:f>Age!$AF$5:$AF$6</c:f>
              <c:strCache>
                <c:ptCount val="1"/>
                <c:pt idx="0">
                  <c:v>35-44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Age!$AF$7:$AF$14</c:f>
              <c:numCache>
                <c:formatCode>#,##0</c:formatCode>
                <c:ptCount val="8"/>
                <c:pt idx="0">
                  <c:v>4274</c:v>
                </c:pt>
                <c:pt idx="1">
                  <c:v>3614</c:v>
                </c:pt>
                <c:pt idx="2">
                  <c:v>8122</c:v>
                </c:pt>
                <c:pt idx="3">
                  <c:v>15321</c:v>
                </c:pt>
                <c:pt idx="4">
                  <c:v>6706</c:v>
                </c:pt>
                <c:pt idx="5">
                  <c:v>3399</c:v>
                </c:pt>
                <c:pt idx="6">
                  <c:v>5527</c:v>
                </c:pt>
                <c:pt idx="7">
                  <c:v>2059</c:v>
                </c:pt>
              </c:numCache>
            </c:numRef>
          </c:val>
          <c:extLst>
            <c:ext xmlns:c16="http://schemas.microsoft.com/office/drawing/2014/chart" uri="{C3380CC4-5D6E-409C-BE32-E72D297353CC}">
              <c16:uniqueId val="{00000002-540F-49F4-A3FC-77175B9AC019}"/>
            </c:ext>
          </c:extLst>
        </c:ser>
        <c:ser>
          <c:idx val="3"/>
          <c:order val="3"/>
          <c:tx>
            <c:strRef>
              <c:f>Age!$AG$5:$AG$6</c:f>
              <c:strCache>
                <c:ptCount val="1"/>
                <c:pt idx="0">
                  <c:v>45-54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Age!$AG$7:$AG$14</c:f>
              <c:numCache>
                <c:formatCode>#,##0</c:formatCode>
                <c:ptCount val="8"/>
                <c:pt idx="0">
                  <c:v>3760</c:v>
                </c:pt>
                <c:pt idx="1">
                  <c:v>4082</c:v>
                </c:pt>
                <c:pt idx="2">
                  <c:v>9814</c:v>
                </c:pt>
                <c:pt idx="3">
                  <c:v>16739</c:v>
                </c:pt>
                <c:pt idx="4">
                  <c:v>9255</c:v>
                </c:pt>
                <c:pt idx="5">
                  <c:v>3612</c:v>
                </c:pt>
                <c:pt idx="6">
                  <c:v>6121</c:v>
                </c:pt>
                <c:pt idx="7">
                  <c:v>2822</c:v>
                </c:pt>
              </c:numCache>
            </c:numRef>
          </c:val>
          <c:extLst>
            <c:ext xmlns:c16="http://schemas.microsoft.com/office/drawing/2014/chart" uri="{C3380CC4-5D6E-409C-BE32-E72D297353CC}">
              <c16:uniqueId val="{00000003-540F-49F4-A3FC-77175B9AC019}"/>
            </c:ext>
          </c:extLst>
        </c:ser>
        <c:ser>
          <c:idx val="4"/>
          <c:order val="4"/>
          <c:tx>
            <c:strRef>
              <c:f>Age!$AH$5:$AH$6</c:f>
              <c:strCache>
                <c:ptCount val="1"/>
                <c:pt idx="0">
                  <c:v>55-64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Age!$AH$7:$AH$14</c:f>
              <c:numCache>
                <c:formatCode>#,##0</c:formatCode>
                <c:ptCount val="8"/>
                <c:pt idx="0">
                  <c:v>2600</c:v>
                </c:pt>
                <c:pt idx="1">
                  <c:v>3004</c:v>
                </c:pt>
                <c:pt idx="2">
                  <c:v>8555</c:v>
                </c:pt>
                <c:pt idx="3">
                  <c:v>15007</c:v>
                </c:pt>
                <c:pt idx="4">
                  <c:v>9678</c:v>
                </c:pt>
                <c:pt idx="5">
                  <c:v>2992</c:v>
                </c:pt>
                <c:pt idx="6">
                  <c:v>5962</c:v>
                </c:pt>
                <c:pt idx="7">
                  <c:v>2592</c:v>
                </c:pt>
              </c:numCache>
            </c:numRef>
          </c:val>
          <c:extLst>
            <c:ext xmlns:c16="http://schemas.microsoft.com/office/drawing/2014/chart" uri="{C3380CC4-5D6E-409C-BE32-E72D297353CC}">
              <c16:uniqueId val="{00000004-540F-49F4-A3FC-77175B9AC019}"/>
            </c:ext>
          </c:extLst>
        </c:ser>
        <c:ser>
          <c:idx val="5"/>
          <c:order val="5"/>
          <c:tx>
            <c:strRef>
              <c:f>Age!$AI$5:$AI$6</c:f>
              <c:strCache>
                <c:ptCount val="1"/>
                <c:pt idx="0">
                  <c:v>65-99</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Age!$AI$7:$AI$14</c:f>
              <c:numCache>
                <c:formatCode>#,##0</c:formatCode>
                <c:ptCount val="8"/>
                <c:pt idx="0">
                  <c:v>1046</c:v>
                </c:pt>
                <c:pt idx="1">
                  <c:v>890</c:v>
                </c:pt>
                <c:pt idx="2">
                  <c:v>3214</c:v>
                </c:pt>
                <c:pt idx="3">
                  <c:v>4852</c:v>
                </c:pt>
                <c:pt idx="4">
                  <c:v>2181</c:v>
                </c:pt>
                <c:pt idx="5">
                  <c:v>944</c:v>
                </c:pt>
                <c:pt idx="6">
                  <c:v>2990</c:v>
                </c:pt>
                <c:pt idx="7">
                  <c:v>1144</c:v>
                </c:pt>
              </c:numCache>
            </c:numRef>
          </c:val>
          <c:extLst>
            <c:ext xmlns:c16="http://schemas.microsoft.com/office/drawing/2014/chart" uri="{C3380CC4-5D6E-409C-BE32-E72D297353CC}">
              <c16:uniqueId val="{00000005-540F-49F4-A3FC-77175B9AC019}"/>
            </c:ext>
          </c:extLst>
        </c:ser>
        <c:dLbls>
          <c:dLblPos val="ctr"/>
          <c:showLegendKey val="0"/>
          <c:showVal val="1"/>
          <c:showCatName val="0"/>
          <c:showSerName val="0"/>
          <c:showPercent val="0"/>
          <c:showBubbleSize val="0"/>
        </c:dLbls>
        <c:gapWidth val="50"/>
        <c:overlap val="100"/>
        <c:axId val="486004600"/>
        <c:axId val="485995416"/>
      </c:barChart>
      <c:catAx>
        <c:axId val="4860046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5995416"/>
        <c:crosses val="autoZero"/>
        <c:auto val="1"/>
        <c:lblAlgn val="ctr"/>
        <c:lblOffset val="100"/>
        <c:noMultiLvlLbl val="0"/>
      </c:catAx>
      <c:valAx>
        <c:axId val="4859954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486004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[Central - Worker Characteristics.xlsx]Sex!PivotTable2</c:name>
    <c:fmtId val="4"/>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Sex!$AD$5:$AD$6</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Sex!$AC$7:$AC$15</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Sex!$AD$7:$AD$15</c:f>
              <c:numCache>
                <c:formatCode>#,##0</c:formatCode>
                <c:ptCount val="8"/>
                <c:pt idx="0">
                  <c:v>12030</c:v>
                </c:pt>
                <c:pt idx="1">
                  <c:v>13773</c:v>
                </c:pt>
                <c:pt idx="2">
                  <c:v>15280</c:v>
                </c:pt>
                <c:pt idx="3">
                  <c:v>17304</c:v>
                </c:pt>
                <c:pt idx="4">
                  <c:v>26094</c:v>
                </c:pt>
                <c:pt idx="5">
                  <c:v>8088</c:v>
                </c:pt>
                <c:pt idx="6">
                  <c:v>20399</c:v>
                </c:pt>
                <c:pt idx="7">
                  <c:v>7646</c:v>
                </c:pt>
              </c:numCache>
            </c:numRef>
          </c:val>
          <c:extLst>
            <c:ext xmlns:c16="http://schemas.microsoft.com/office/drawing/2014/chart" uri="{C3380CC4-5D6E-409C-BE32-E72D297353CC}">
              <c16:uniqueId val="{00000000-56E6-4B83-B3A8-A1C690367A37}"/>
            </c:ext>
          </c:extLst>
        </c:ser>
        <c:ser>
          <c:idx val="1"/>
          <c:order val="1"/>
          <c:tx>
            <c:strRef>
              <c:f>Sex!$AE$5:$AE$6</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Sex!$AC$7:$AC$15</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Sex!$AE$7:$AE$15</c:f>
              <c:numCache>
                <c:formatCode>#,##0</c:formatCode>
                <c:ptCount val="8"/>
                <c:pt idx="0">
                  <c:v>16284</c:v>
                </c:pt>
                <c:pt idx="1">
                  <c:v>3357</c:v>
                </c:pt>
                <c:pt idx="2">
                  <c:v>25419</c:v>
                </c:pt>
                <c:pt idx="3">
                  <c:v>58679</c:v>
                </c:pt>
                <c:pt idx="4">
                  <c:v>10447</c:v>
                </c:pt>
                <c:pt idx="5">
                  <c:v>7676</c:v>
                </c:pt>
                <c:pt idx="6">
                  <c:v>17362</c:v>
                </c:pt>
                <c:pt idx="7">
                  <c:v>3796</c:v>
                </c:pt>
              </c:numCache>
            </c:numRef>
          </c:val>
          <c:extLst>
            <c:ext xmlns:c16="http://schemas.microsoft.com/office/drawing/2014/chart" uri="{C3380CC4-5D6E-409C-BE32-E72D297353CC}">
              <c16:uniqueId val="{00000001-56E6-4B83-B3A8-A1C690367A37}"/>
            </c:ext>
          </c:extLst>
        </c:ser>
        <c:dLbls>
          <c:showLegendKey val="0"/>
          <c:showVal val="1"/>
          <c:showCatName val="0"/>
          <c:showSerName val="0"/>
          <c:showPercent val="0"/>
          <c:showBubbleSize val="0"/>
        </c:dLbls>
        <c:gapWidth val="50"/>
        <c:overlap val="100"/>
        <c:axId val="437937360"/>
        <c:axId val="437937688"/>
      </c:barChart>
      <c:catAx>
        <c:axId val="4379373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937688"/>
        <c:crosses val="autoZero"/>
        <c:auto val="1"/>
        <c:lblAlgn val="ctr"/>
        <c:lblOffset val="100"/>
        <c:noMultiLvlLbl val="0"/>
      </c:catAx>
      <c:valAx>
        <c:axId val="437937688"/>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9373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[Central - Worker Characteristics.xlsx]Educ!PivotTable19</c:name>
    <c:fmtId val="20"/>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Educ!$AD$5:$AD$6</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Educ!$AD$7:$AD$14</c:f>
              <c:numCache>
                <c:formatCode>#,##0</c:formatCode>
                <c:ptCount val="8"/>
                <c:pt idx="0">
                  <c:v>3269</c:v>
                </c:pt>
                <c:pt idx="1">
                  <c:v>1925</c:v>
                </c:pt>
                <c:pt idx="2">
                  <c:v>2553</c:v>
                </c:pt>
                <c:pt idx="3">
                  <c:v>6922</c:v>
                </c:pt>
                <c:pt idx="4">
                  <c:v>4716</c:v>
                </c:pt>
                <c:pt idx="5">
                  <c:v>1004</c:v>
                </c:pt>
                <c:pt idx="6">
                  <c:v>3905</c:v>
                </c:pt>
                <c:pt idx="7">
                  <c:v>1665</c:v>
                </c:pt>
              </c:numCache>
            </c:numRef>
          </c:val>
          <c:extLst>
            <c:ext xmlns:c16="http://schemas.microsoft.com/office/drawing/2014/chart" uri="{C3380CC4-5D6E-409C-BE32-E72D297353CC}">
              <c16:uniqueId val="{00000000-5202-4A75-B02E-CE55FF1A8B43}"/>
            </c:ext>
          </c:extLst>
        </c:ser>
        <c:ser>
          <c:idx val="1"/>
          <c:order val="1"/>
          <c:tx>
            <c:strRef>
              <c:f>Educ!$AE$5:$AE$6</c:f>
              <c:strCache>
                <c:ptCount val="1"/>
                <c:pt idx="0">
                  <c:v>High school or equivalent, no college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Educ!$AE$7:$AE$14</c:f>
              <c:numCache>
                <c:formatCode>#,##0</c:formatCode>
                <c:ptCount val="8"/>
                <c:pt idx="0">
                  <c:v>5533</c:v>
                </c:pt>
                <c:pt idx="1">
                  <c:v>4961</c:v>
                </c:pt>
                <c:pt idx="2">
                  <c:v>7279</c:v>
                </c:pt>
                <c:pt idx="3">
                  <c:v>15584</c:v>
                </c:pt>
                <c:pt idx="4">
                  <c:v>10014</c:v>
                </c:pt>
                <c:pt idx="5">
                  <c:v>2590</c:v>
                </c:pt>
                <c:pt idx="6">
                  <c:v>9099</c:v>
                </c:pt>
                <c:pt idx="7">
                  <c:v>3456</c:v>
                </c:pt>
              </c:numCache>
            </c:numRef>
          </c:val>
          <c:extLst>
            <c:ext xmlns:c16="http://schemas.microsoft.com/office/drawing/2014/chart" uri="{C3380CC4-5D6E-409C-BE32-E72D297353CC}">
              <c16:uniqueId val="{00000001-5202-4A75-B02E-CE55FF1A8B43}"/>
            </c:ext>
          </c:extLst>
        </c:ser>
        <c:ser>
          <c:idx val="2"/>
          <c:order val="2"/>
          <c:tx>
            <c:strRef>
              <c:f>Educ!$AF$5:$AF$6</c:f>
              <c:strCache>
                <c:ptCount val="1"/>
                <c:pt idx="0">
                  <c:v>Some college or Associate degree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Educ!$AF$7:$AF$14</c:f>
              <c:numCache>
                <c:formatCode>#,##0</c:formatCode>
                <c:ptCount val="8"/>
                <c:pt idx="0">
                  <c:v>5381</c:v>
                </c:pt>
                <c:pt idx="1">
                  <c:v>4724</c:v>
                </c:pt>
                <c:pt idx="2">
                  <c:v>10309</c:v>
                </c:pt>
                <c:pt idx="3">
                  <c:v>23331</c:v>
                </c:pt>
                <c:pt idx="4">
                  <c:v>10326</c:v>
                </c:pt>
                <c:pt idx="5">
                  <c:v>3936</c:v>
                </c:pt>
                <c:pt idx="6">
                  <c:v>8961</c:v>
                </c:pt>
                <c:pt idx="7">
                  <c:v>3246</c:v>
                </c:pt>
              </c:numCache>
            </c:numRef>
          </c:val>
          <c:extLst>
            <c:ext xmlns:c16="http://schemas.microsoft.com/office/drawing/2014/chart" uri="{C3380CC4-5D6E-409C-BE32-E72D297353CC}">
              <c16:uniqueId val="{00000002-5202-4A75-B02E-CE55FF1A8B43}"/>
            </c:ext>
          </c:extLst>
        </c:ser>
        <c:ser>
          <c:idx val="3"/>
          <c:order val="3"/>
          <c:tx>
            <c:strRef>
              <c:f>Educ!$AG$5:$AG$6</c:f>
              <c:strCache>
                <c:ptCount val="1"/>
                <c:pt idx="0">
                  <c:v>Bachelor's degree or advanced degree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Educ!$AG$7:$AG$14</c:f>
              <c:numCache>
                <c:formatCode>#,##0</c:formatCode>
                <c:ptCount val="8"/>
                <c:pt idx="0">
                  <c:v>3907</c:v>
                </c:pt>
                <c:pt idx="1">
                  <c:v>3735</c:v>
                </c:pt>
                <c:pt idx="2">
                  <c:v>16782</c:v>
                </c:pt>
                <c:pt idx="3">
                  <c:v>23046</c:v>
                </c:pt>
                <c:pt idx="4">
                  <c:v>9257</c:v>
                </c:pt>
                <c:pt idx="5">
                  <c:v>7098</c:v>
                </c:pt>
                <c:pt idx="6">
                  <c:v>6544</c:v>
                </c:pt>
                <c:pt idx="7">
                  <c:v>2232</c:v>
                </c:pt>
              </c:numCache>
            </c:numRef>
          </c:val>
          <c:extLst>
            <c:ext xmlns:c16="http://schemas.microsoft.com/office/drawing/2014/chart" uri="{C3380CC4-5D6E-409C-BE32-E72D297353CC}">
              <c16:uniqueId val="{00000003-5202-4A75-B02E-CE55FF1A8B43}"/>
            </c:ext>
          </c:extLst>
        </c:ser>
        <c:dLbls>
          <c:dLblPos val="ctr"/>
          <c:showLegendKey val="0"/>
          <c:showVal val="1"/>
          <c:showCatName val="0"/>
          <c:showSerName val="0"/>
          <c:showPercent val="0"/>
          <c:showBubbleSize val="0"/>
        </c:dLbls>
        <c:gapWidth val="50"/>
        <c:overlap val="100"/>
        <c:axId val="825191272"/>
        <c:axId val="825191600"/>
      </c:barChart>
      <c:catAx>
        <c:axId val="825191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600"/>
        <c:crosses val="autoZero"/>
        <c:auto val="1"/>
        <c:lblAlgn val="ctr"/>
        <c:lblOffset val="100"/>
        <c:noMultiLvlLbl val="0"/>
      </c:catAx>
      <c:valAx>
        <c:axId val="82519160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25191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[Central - Worker Characteristics.xlsx]Race!PivotTable23</c:name>
    <c:fmtId val="17"/>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Race!$AD$5:$AD$6</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Race!$AD$7:$AD$14</c:f>
              <c:numCache>
                <c:formatCode>#,##0</c:formatCode>
                <c:ptCount val="8"/>
                <c:pt idx="0">
                  <c:v>23468</c:v>
                </c:pt>
                <c:pt idx="1">
                  <c:v>16151</c:v>
                </c:pt>
                <c:pt idx="2">
                  <c:v>36753</c:v>
                </c:pt>
                <c:pt idx="3">
                  <c:v>61873</c:v>
                </c:pt>
                <c:pt idx="4">
                  <c:v>30756</c:v>
                </c:pt>
                <c:pt idx="5">
                  <c:v>13104</c:v>
                </c:pt>
                <c:pt idx="6">
                  <c:v>32541</c:v>
                </c:pt>
                <c:pt idx="7">
                  <c:v>9628</c:v>
                </c:pt>
              </c:numCache>
            </c:numRef>
          </c:val>
          <c:extLst>
            <c:ext xmlns:c16="http://schemas.microsoft.com/office/drawing/2014/chart" uri="{C3380CC4-5D6E-409C-BE32-E72D297353CC}">
              <c16:uniqueId val="{00000000-CE62-4C13-9113-9638A67DCD62}"/>
            </c:ext>
          </c:extLst>
        </c:ser>
        <c:ser>
          <c:idx val="1"/>
          <c:order val="1"/>
          <c:tx>
            <c:strRef>
              <c:f>Race!$AE$5:$AE$6</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Race!$AE$7:$AE$14</c:f>
              <c:numCache>
                <c:formatCode>#,##0</c:formatCode>
                <c:ptCount val="8"/>
                <c:pt idx="0">
                  <c:v>1892</c:v>
                </c:pt>
                <c:pt idx="1">
                  <c:v>467</c:v>
                </c:pt>
                <c:pt idx="2">
                  <c:v>1863</c:v>
                </c:pt>
                <c:pt idx="3">
                  <c:v>9274</c:v>
                </c:pt>
                <c:pt idx="4">
                  <c:v>1713</c:v>
                </c:pt>
                <c:pt idx="5">
                  <c:v>446</c:v>
                </c:pt>
                <c:pt idx="6">
                  <c:v>2548</c:v>
                </c:pt>
                <c:pt idx="7">
                  <c:v>1003</c:v>
                </c:pt>
              </c:numCache>
            </c:numRef>
          </c:val>
          <c:extLst>
            <c:ext xmlns:c16="http://schemas.microsoft.com/office/drawing/2014/chart" uri="{C3380CC4-5D6E-409C-BE32-E72D297353CC}">
              <c16:uniqueId val="{00000001-CE62-4C13-9113-9638A67DCD62}"/>
            </c:ext>
          </c:extLst>
        </c:ser>
        <c:ser>
          <c:idx val="2"/>
          <c:order val="2"/>
          <c:tx>
            <c:strRef>
              <c:f>Race!$AF$5:$AF$6</c:f>
              <c:strCache>
                <c:ptCount val="1"/>
                <c:pt idx="0">
                  <c:v>Asian Alone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Race!$AF$7:$AF$14</c:f>
              <c:numCache>
                <c:formatCode>#,##0</c:formatCode>
                <c:ptCount val="8"/>
                <c:pt idx="0">
                  <c:v>1906</c:v>
                </c:pt>
                <c:pt idx="1">
                  <c:v>221</c:v>
                </c:pt>
                <c:pt idx="2">
                  <c:v>1380</c:v>
                </c:pt>
                <c:pt idx="3">
                  <c:v>2879</c:v>
                </c:pt>
                <c:pt idx="4">
                  <c:v>3301</c:v>
                </c:pt>
                <c:pt idx="5">
                  <c:v>1956</c:v>
                </c:pt>
                <c:pt idx="6">
                  <c:v>1646</c:v>
                </c:pt>
                <c:pt idx="7">
                  <c:v>500</c:v>
                </c:pt>
              </c:numCache>
            </c:numRef>
          </c:val>
          <c:extLst>
            <c:ext xmlns:c16="http://schemas.microsoft.com/office/drawing/2014/chart" uri="{C3380CC4-5D6E-409C-BE32-E72D297353CC}">
              <c16:uniqueId val="{00000002-CE62-4C13-9113-9638A67DCD62}"/>
            </c:ext>
          </c:extLst>
        </c:ser>
        <c:ser>
          <c:idx val="3"/>
          <c:order val="3"/>
          <c:tx>
            <c:strRef>
              <c:f>Race!$AG$5:$AG$6</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Race!$AG$7:$AG$14</c:f>
              <c:numCache>
                <c:formatCode>#,##0</c:formatCode>
                <c:ptCount val="8"/>
                <c:pt idx="0">
                  <c:v>1047</c:v>
                </c:pt>
                <c:pt idx="1">
                  <c:v>291</c:v>
                </c:pt>
                <c:pt idx="2">
                  <c:v>703</c:v>
                </c:pt>
                <c:pt idx="3">
                  <c:v>1957</c:v>
                </c:pt>
                <c:pt idx="4">
                  <c:v>772</c:v>
                </c:pt>
                <c:pt idx="5">
                  <c:v>257</c:v>
                </c:pt>
                <c:pt idx="6">
                  <c:v>1026</c:v>
                </c:pt>
                <c:pt idx="7">
                  <c:v>309</c:v>
                </c:pt>
              </c:numCache>
            </c:numRef>
          </c:val>
          <c:extLst>
            <c:ext xmlns:c16="http://schemas.microsoft.com/office/drawing/2014/chart" uri="{C3380CC4-5D6E-409C-BE32-E72D297353CC}">
              <c16:uniqueId val="{00000003-CE62-4C13-9113-9638A67DCD62}"/>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[Central - Worker Characteristics.xlsx]Ethnicity!PivotTable23</c:name>
    <c:fmtId val="33"/>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percentStacked"/>
        <c:varyColors val="0"/>
        <c:ser>
          <c:idx val="0"/>
          <c:order val="0"/>
          <c:tx>
            <c:strRef>
              <c:f>Ethnicity!$AD$5:$AD$6</c:f>
              <c:strCache>
                <c:ptCount val="1"/>
                <c:pt idx="0">
                  <c:v>Not Hispanic or Latino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Ethnicity!$AD$7:$AD$14</c:f>
              <c:numCache>
                <c:formatCode>#,##0</c:formatCode>
                <c:ptCount val="8"/>
                <c:pt idx="0">
                  <c:v>24051</c:v>
                </c:pt>
                <c:pt idx="1">
                  <c:v>16041</c:v>
                </c:pt>
                <c:pt idx="2">
                  <c:v>38461</c:v>
                </c:pt>
                <c:pt idx="3">
                  <c:v>66430</c:v>
                </c:pt>
                <c:pt idx="4">
                  <c:v>31214</c:v>
                </c:pt>
                <c:pt idx="5">
                  <c:v>15048</c:v>
                </c:pt>
                <c:pt idx="6">
                  <c:v>33443</c:v>
                </c:pt>
                <c:pt idx="7">
                  <c:v>9591</c:v>
                </c:pt>
              </c:numCache>
            </c:numRef>
          </c:val>
          <c:extLst>
            <c:ext xmlns:c16="http://schemas.microsoft.com/office/drawing/2014/chart" uri="{C3380CC4-5D6E-409C-BE32-E72D297353CC}">
              <c16:uniqueId val="{00000000-66D9-463E-89F1-5F9A83D27ADA}"/>
            </c:ext>
          </c:extLst>
        </c:ser>
        <c:ser>
          <c:idx val="1"/>
          <c:order val="1"/>
          <c:tx>
            <c:strRef>
              <c:f>Ethnicity!$AE$5:$AE$6</c:f>
              <c:strCache>
                <c:ptCount val="1"/>
                <c:pt idx="0">
                  <c:v>Hispanic or Latino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Ethnicity!$AC$7:$AC$14</c:f>
              <c:strCache>
                <c:ptCount val="8"/>
                <c:pt idx="0">
                  <c:v>Accommodation and Food Services</c:v>
                </c:pt>
                <c:pt idx="1">
                  <c:v>Construction</c:v>
                </c:pt>
                <c:pt idx="2">
                  <c:v>Educational Services</c:v>
                </c:pt>
                <c:pt idx="3">
                  <c:v>Health Care and Social Assistance</c:v>
                </c:pt>
                <c:pt idx="4">
                  <c:v>Manufacturing</c:v>
                </c:pt>
                <c:pt idx="5">
                  <c:v>Professional, Scientific, and Technical Services</c:v>
                </c:pt>
                <c:pt idx="6">
                  <c:v>Retail Trade</c:v>
                </c:pt>
                <c:pt idx="7">
                  <c:v>Transportation and Warehousing</c:v>
                </c:pt>
              </c:strCache>
            </c:strRef>
          </c:cat>
          <c:val>
            <c:numRef>
              <c:f>Ethnicity!$AE$7:$AE$14</c:f>
              <c:numCache>
                <c:formatCode>#,##0</c:formatCode>
                <c:ptCount val="8"/>
                <c:pt idx="0">
                  <c:v>4263</c:v>
                </c:pt>
                <c:pt idx="1">
                  <c:v>1089</c:v>
                </c:pt>
                <c:pt idx="2">
                  <c:v>2237</c:v>
                </c:pt>
                <c:pt idx="3">
                  <c:v>9553</c:v>
                </c:pt>
                <c:pt idx="4">
                  <c:v>5327</c:v>
                </c:pt>
                <c:pt idx="5">
                  <c:v>717</c:v>
                </c:pt>
                <c:pt idx="6">
                  <c:v>4318</c:v>
                </c:pt>
                <c:pt idx="7">
                  <c:v>1850</c:v>
                </c:pt>
              </c:numCache>
            </c:numRef>
          </c:val>
          <c:extLst>
            <c:ext xmlns:c16="http://schemas.microsoft.com/office/drawing/2014/chart" uri="{C3380CC4-5D6E-409C-BE32-E72D297353CC}">
              <c16:uniqueId val="{00000001-66D9-463E-89F1-5F9A83D27ADA}"/>
            </c:ext>
          </c:extLst>
        </c:ser>
        <c:dLbls>
          <c:dLblPos val="ctr"/>
          <c:showLegendKey val="0"/>
          <c:showVal val="1"/>
          <c:showCatName val="0"/>
          <c:showSerName val="0"/>
          <c:showPercent val="0"/>
          <c:showBubbleSize val="0"/>
        </c:dLbls>
        <c:gapWidth val="50"/>
        <c:overlap val="100"/>
        <c:axId val="599060608"/>
        <c:axId val="599056016"/>
      </c:barChart>
      <c:catAx>
        <c:axId val="599060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56016"/>
        <c:crosses val="autoZero"/>
        <c:auto val="1"/>
        <c:lblAlgn val="ctr"/>
        <c:lblOffset val="100"/>
        <c:noMultiLvlLbl val="0"/>
      </c:catAx>
      <c:valAx>
        <c:axId val="599056016"/>
        <c:scaling>
          <c:orientation val="minMax"/>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99060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2A2-4C54-A93E-B0701E39ED46}"/>
              </c:ext>
            </c:extLst>
          </c:dPt>
          <c:dLbls>
            <c:dLbl>
              <c:idx val="0"/>
              <c:tx>
                <c:rich>
                  <a:bodyPr/>
                  <a:lstStyle/>
                  <a:p>
                    <a:fld id="{FFA564C5-46C2-4059-9654-7702C119C8C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A2-4C54-A93E-B0701E39ED46}"/>
                </c:ext>
              </c:extLst>
            </c:dLbl>
            <c:dLbl>
              <c:idx val="1"/>
              <c:tx>
                <c:rich>
                  <a:bodyPr/>
                  <a:lstStyle/>
                  <a:p>
                    <a:fld id="{68373F37-F1C6-45B1-A659-D882A600D96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A2-4C54-A93E-B0701E39ED4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Healthcare!$J$13:$J$14</c:f>
              <c:strCache>
                <c:ptCount val="2"/>
                <c:pt idx="0">
                  <c:v>Male</c:v>
                </c:pt>
                <c:pt idx="1">
                  <c:v>Female</c:v>
                </c:pt>
              </c:strCache>
            </c:strRef>
          </c:cat>
          <c:val>
            <c:numRef>
              <c:f>Healthcare!$M$13:$M$14</c:f>
              <c:numCache>
                <c:formatCode>\+#,##0;\-#,##0;\ #,##0</c:formatCode>
                <c:ptCount val="2"/>
                <c:pt idx="0">
                  <c:v>1478</c:v>
                </c:pt>
                <c:pt idx="1">
                  <c:v>4562</c:v>
                </c:pt>
              </c:numCache>
            </c:numRef>
          </c:val>
          <c:extLst>
            <c:ext xmlns:c15="http://schemas.microsoft.com/office/drawing/2012/chart" uri="{02D57815-91ED-43cb-92C2-25804820EDAC}">
              <c15:datalabelsRange>
                <c15:f>Healthcare!$N$13:$N$14</c15:f>
                <c15:dlblRangeCache>
                  <c:ptCount val="2"/>
                  <c:pt idx="0">
                    <c:v>+9%</c:v>
                  </c:pt>
                  <c:pt idx="1">
                    <c:v>+8%</c:v>
                  </c:pt>
                </c15:dlblRangeCache>
              </c15:datalabelsRange>
            </c:ext>
            <c:ext xmlns:c16="http://schemas.microsoft.com/office/drawing/2014/chart" uri="{C3380CC4-5D6E-409C-BE32-E72D297353CC}">
              <c16:uniqueId val="{00000003-12A2-4C54-A93E-B0701E39ED46}"/>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dirty="0">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Healthcare!$J$13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Healthcare!$L$13</c:f>
              <c:numCache>
                <c:formatCode>#,##0</c:formatCode>
                <c:ptCount val="1"/>
                <c:pt idx="0">
                  <c:v>17304</c:v>
                </c:pt>
              </c:numCache>
            </c:numRef>
          </c:val>
          <c:extLst>
            <c:ext xmlns:c16="http://schemas.microsoft.com/office/drawing/2014/chart" uri="{C3380CC4-5D6E-409C-BE32-E72D297353CC}">
              <c16:uniqueId val="{00000000-79B5-4BA4-AA81-93B9ABD276FF}"/>
            </c:ext>
          </c:extLst>
        </c:ser>
        <c:ser>
          <c:idx val="1"/>
          <c:order val="1"/>
          <c:tx>
            <c:strRef>
              <c:f>Healthcare!$J$14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Healthcare!$L$12</c:f>
              <c:strCache>
                <c:ptCount val="1"/>
                <c:pt idx="0">
                  <c:v>2018</c:v>
                </c:pt>
              </c:strCache>
            </c:strRef>
          </c:cat>
          <c:val>
            <c:numRef>
              <c:f>Healthcare!$L$14</c:f>
              <c:numCache>
                <c:formatCode>#,##0</c:formatCode>
                <c:ptCount val="1"/>
                <c:pt idx="0">
                  <c:v>58679</c:v>
                </c:pt>
              </c:numCache>
            </c:numRef>
          </c:val>
          <c:extLst>
            <c:ext xmlns:c16="http://schemas.microsoft.com/office/drawing/2014/chart" uri="{C3380CC4-5D6E-409C-BE32-E72D297353CC}">
              <c16:uniqueId val="{00000001-79B5-4BA4-AA81-93B9ABD276FF}"/>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dirty="0"/>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Healthcare!$K$4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Healthcare!$M$4</c:f>
              <c:numCache>
                <c:formatCode>_(* #,##0_);_(* \(#,##0\);_(* "-"??_);_(@_)</c:formatCode>
                <c:ptCount val="1"/>
                <c:pt idx="0">
                  <c:v>61873</c:v>
                </c:pt>
              </c:numCache>
            </c:numRef>
          </c:val>
          <c:extLst>
            <c:ext xmlns:c16="http://schemas.microsoft.com/office/drawing/2014/chart" uri="{C3380CC4-5D6E-409C-BE32-E72D297353CC}">
              <c16:uniqueId val="{00000000-02EF-4462-AF76-5F5BC9B67A21}"/>
            </c:ext>
          </c:extLst>
        </c:ser>
        <c:ser>
          <c:idx val="1"/>
          <c:order val="1"/>
          <c:tx>
            <c:strRef>
              <c:f>Healthcare!$K$5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Healthcare!$M$5</c:f>
              <c:numCache>
                <c:formatCode>_(* #,##0_);_(* \(#,##0\);_(* "-"??_);_(@_)</c:formatCode>
                <c:ptCount val="1"/>
                <c:pt idx="0">
                  <c:v>9274</c:v>
                </c:pt>
              </c:numCache>
            </c:numRef>
          </c:val>
          <c:extLst>
            <c:ext xmlns:c16="http://schemas.microsoft.com/office/drawing/2014/chart" uri="{C3380CC4-5D6E-409C-BE32-E72D297353CC}">
              <c16:uniqueId val="{00000001-02EF-4462-AF76-5F5BC9B67A21}"/>
            </c:ext>
          </c:extLst>
        </c:ser>
        <c:ser>
          <c:idx val="2"/>
          <c:order val="2"/>
          <c:tx>
            <c:strRef>
              <c:f>Healthcare!$K$6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Healthcare!$M$6</c:f>
              <c:numCache>
                <c:formatCode>_(* #,##0_);_(* \(#,##0\);_(* "-"??_);_(@_)</c:formatCode>
                <c:ptCount val="1"/>
                <c:pt idx="0">
                  <c:v>2879</c:v>
                </c:pt>
              </c:numCache>
            </c:numRef>
          </c:val>
          <c:extLst>
            <c:ext xmlns:c16="http://schemas.microsoft.com/office/drawing/2014/chart" uri="{C3380CC4-5D6E-409C-BE32-E72D297353CC}">
              <c16:uniqueId val="{00000002-02EF-4462-AF76-5F5BC9B67A21}"/>
            </c:ext>
          </c:extLst>
        </c:ser>
        <c:ser>
          <c:idx val="3"/>
          <c:order val="3"/>
          <c:tx>
            <c:strRef>
              <c:f>Healthcare!$K$7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Healthcare!$M$3</c:f>
              <c:strCache>
                <c:ptCount val="1"/>
                <c:pt idx="0">
                  <c:v>2018</c:v>
                </c:pt>
              </c:strCache>
            </c:strRef>
          </c:cat>
          <c:val>
            <c:numRef>
              <c:f>Healthcare!$M$7</c:f>
              <c:numCache>
                <c:formatCode>_(* #,##0_);_(* \(#,##0\);_(* "-"??_);_(@_)</c:formatCode>
                <c:ptCount val="1"/>
                <c:pt idx="0">
                  <c:v>1957</c:v>
                </c:pt>
              </c:numCache>
            </c:numRef>
          </c:val>
          <c:extLst>
            <c:ext xmlns:c16="http://schemas.microsoft.com/office/drawing/2014/chart" uri="{C3380CC4-5D6E-409C-BE32-E72D297353CC}">
              <c16:uniqueId val="{00000003-02EF-4462-AF76-5F5BC9B67A21}"/>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dirty="0"/>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'Median Wage'!$D$32</c:f>
              <c:strCache>
                <c:ptCount val="1"/>
                <c:pt idx="0">
                  <c:v>2015 Median Annual Wage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Wage'!$D$33:$D$40</c:f>
              <c:numCache>
                <c:formatCode>"$"#,##0</c:formatCode>
                <c:ptCount val="8"/>
                <c:pt idx="0">
                  <c:v>36317</c:v>
                </c:pt>
                <c:pt idx="1">
                  <c:v>38433</c:v>
                </c:pt>
                <c:pt idx="2">
                  <c:v>40646</c:v>
                </c:pt>
                <c:pt idx="3">
                  <c:v>53153</c:v>
                </c:pt>
                <c:pt idx="4">
                  <c:v>42225</c:v>
                </c:pt>
                <c:pt idx="5">
                  <c:v>38601</c:v>
                </c:pt>
                <c:pt idx="6">
                  <c:v>38797</c:v>
                </c:pt>
                <c:pt idx="7">
                  <c:v>46690</c:v>
                </c:pt>
              </c:numCache>
            </c:numRef>
          </c:val>
          <c:extLst>
            <c:ext xmlns:c16="http://schemas.microsoft.com/office/drawing/2014/chart" uri="{C3380CC4-5D6E-409C-BE32-E72D297353CC}">
              <c16:uniqueId val="{00000000-39C7-4016-B8B9-BB34A7E2CB09}"/>
            </c:ext>
          </c:extLst>
        </c:ser>
        <c:ser>
          <c:idx val="1"/>
          <c:order val="1"/>
          <c:tx>
            <c:strRef>
              <c:f>'Median Wage'!$E$32</c:f>
              <c:strCache>
                <c:ptCount val="1"/>
                <c:pt idx="0">
                  <c:v>2018 Median Annual Wage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Wage'!$C$33:$C$40</c:f>
              <c:strCache>
                <c:ptCount val="8"/>
                <c:pt idx="0">
                  <c:v>Berkshire  </c:v>
                </c:pt>
                <c:pt idx="1">
                  <c:v>Cape and Islands</c:v>
                </c:pt>
                <c:pt idx="2">
                  <c:v>Central</c:v>
                </c:pt>
                <c:pt idx="3">
                  <c:v>Greater Boston</c:v>
                </c:pt>
                <c:pt idx="4">
                  <c:v>Northeast</c:v>
                </c:pt>
                <c:pt idx="5">
                  <c:v>Pioneer Valley</c:v>
                </c:pt>
                <c:pt idx="6">
                  <c:v>Southeast</c:v>
                </c:pt>
                <c:pt idx="7">
                  <c:v>Massachusetts</c:v>
                </c:pt>
              </c:strCache>
            </c:strRef>
          </c:cat>
          <c:val>
            <c:numRef>
              <c:f>'Median Wage'!$E$33:$E$40</c:f>
              <c:numCache>
                <c:formatCode>"$"#,##0</c:formatCode>
                <c:ptCount val="8"/>
                <c:pt idx="0">
                  <c:v>38179</c:v>
                </c:pt>
                <c:pt idx="1">
                  <c:v>42366</c:v>
                </c:pt>
                <c:pt idx="2">
                  <c:v>43133</c:v>
                </c:pt>
                <c:pt idx="3">
                  <c:v>56732</c:v>
                </c:pt>
                <c:pt idx="4">
                  <c:v>45698</c:v>
                </c:pt>
                <c:pt idx="5">
                  <c:v>40163</c:v>
                </c:pt>
                <c:pt idx="6">
                  <c:v>41303</c:v>
                </c:pt>
                <c:pt idx="7">
                  <c:v>48680</c:v>
                </c:pt>
              </c:numCache>
            </c:numRef>
          </c:val>
          <c:extLst>
            <c:ext xmlns:c16="http://schemas.microsoft.com/office/drawing/2014/chart" uri="{C3380CC4-5D6E-409C-BE32-E72D297353CC}">
              <c16:uniqueId val="{00000001-39C7-4016-B8B9-BB34A7E2CB09}"/>
            </c:ext>
          </c:extLst>
        </c:ser>
        <c:dLbls>
          <c:showLegendKey val="0"/>
          <c:showVal val="0"/>
          <c:showCatName val="0"/>
          <c:showSerName val="0"/>
          <c:showPercent val="0"/>
          <c:showBubbleSize val="0"/>
        </c:dLbls>
        <c:gapWidth val="100"/>
        <c:axId val="502975552"/>
        <c:axId val="502982768"/>
      </c:barChart>
      <c:catAx>
        <c:axId val="502975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82768"/>
        <c:crosses val="autoZero"/>
        <c:auto val="1"/>
        <c:lblAlgn val="ctr"/>
        <c:lblOffset val="100"/>
        <c:noMultiLvlLbl val="0"/>
      </c:catAx>
      <c:valAx>
        <c:axId val="502982768"/>
        <c:scaling>
          <c:orientation val="minMax"/>
        </c:scaling>
        <c:delete val="0"/>
        <c:axPos val="l"/>
        <c:numFmt formatCode="&quot;$&quot;#,##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5029755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Healthcare!$N$3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EBD-4B1A-9A3B-67BEA060645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7EBD-4B1A-9A3B-67BEA060645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7EBD-4B1A-9A3B-67BEA0606455}"/>
              </c:ext>
            </c:extLst>
          </c:dPt>
          <c:dLbls>
            <c:dLbl>
              <c:idx val="0"/>
              <c:tx>
                <c:rich>
                  <a:bodyPr/>
                  <a:lstStyle/>
                  <a:p>
                    <a:fld id="{B028878C-BB9F-4C92-8C6E-92DF1529934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EBD-4B1A-9A3B-67BEA0606455}"/>
                </c:ext>
              </c:extLst>
            </c:dLbl>
            <c:dLbl>
              <c:idx val="1"/>
              <c:tx>
                <c:rich>
                  <a:bodyPr/>
                  <a:lstStyle/>
                  <a:p>
                    <a:fld id="{1F20646D-9FF5-4512-9A97-2C02F6B3524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EBD-4B1A-9A3B-67BEA0606455}"/>
                </c:ext>
              </c:extLst>
            </c:dLbl>
            <c:dLbl>
              <c:idx val="2"/>
              <c:tx>
                <c:rich>
                  <a:bodyPr/>
                  <a:lstStyle/>
                  <a:p>
                    <a:fld id="{D801C10E-FA97-434F-A925-8715B0315AA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EBD-4B1A-9A3B-67BEA0606455}"/>
                </c:ext>
              </c:extLst>
            </c:dLbl>
            <c:dLbl>
              <c:idx val="3"/>
              <c:tx>
                <c:rich>
                  <a:bodyPr/>
                  <a:lstStyle/>
                  <a:p>
                    <a:fld id="{060FD6FF-05A8-4EDA-8E60-5CF29D459F0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EBD-4B1A-9A3B-67BEA060645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Healthcare!$K$4:$K$7</c:f>
              <c:strCache>
                <c:ptCount val="4"/>
                <c:pt idx="0">
                  <c:v>White</c:v>
                </c:pt>
                <c:pt idx="1">
                  <c:v>Black or African American</c:v>
                </c:pt>
                <c:pt idx="2">
                  <c:v>Asian</c:v>
                </c:pt>
                <c:pt idx="3">
                  <c:v>Other</c:v>
                </c:pt>
              </c:strCache>
            </c:strRef>
          </c:cat>
          <c:val>
            <c:numRef>
              <c:f>Healthcare!$N$4:$N$7</c:f>
              <c:numCache>
                <c:formatCode>\+#,##0;\-#,##0;\ #,##0</c:formatCode>
                <c:ptCount val="4"/>
                <c:pt idx="0">
                  <c:v>4022</c:v>
                </c:pt>
                <c:pt idx="1">
                  <c:v>1120</c:v>
                </c:pt>
                <c:pt idx="2">
                  <c:v>594</c:v>
                </c:pt>
                <c:pt idx="3">
                  <c:v>304</c:v>
                </c:pt>
              </c:numCache>
            </c:numRef>
          </c:val>
          <c:extLst>
            <c:ext xmlns:c15="http://schemas.microsoft.com/office/drawing/2012/chart" uri="{02D57815-91ED-43cb-92C2-25804820EDAC}">
              <c15:datalabelsRange>
                <c15:f>Healthcare!$O$4:$O$7</c15:f>
                <c15:dlblRangeCache>
                  <c:ptCount val="4"/>
                  <c:pt idx="0">
                    <c:v>+7%</c:v>
                  </c:pt>
                  <c:pt idx="1">
                    <c:v>+14%</c:v>
                  </c:pt>
                  <c:pt idx="2">
                    <c:v>+26%</c:v>
                  </c:pt>
                  <c:pt idx="3">
                    <c:v>+18%</c:v>
                  </c:pt>
                </c15:dlblRangeCache>
              </c15:datalabelsRange>
            </c:ext>
            <c:ext xmlns:c16="http://schemas.microsoft.com/office/drawing/2014/chart" uri="{C3380CC4-5D6E-409C-BE32-E72D297353CC}">
              <c16:uniqueId val="{00000007-7EBD-4B1A-9A3B-67BEA0606455}"/>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dirty="0">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Healthcare!$N$9</c:f>
              <c:strCache>
                <c:ptCount val="1"/>
                <c:pt idx="0">
                  <c:v>Change</c:v>
                </c:pt>
              </c:strCache>
            </c:strRef>
          </c:tx>
          <c:spPr>
            <a:solidFill>
              <a:schemeClr val="accent5"/>
            </a:solidFill>
            <a:ln>
              <a:noFill/>
            </a:ln>
            <a:effectLst/>
          </c:spPr>
          <c:invertIfNegative val="0"/>
          <c:dLbls>
            <c:dLbl>
              <c:idx val="0"/>
              <c:tx>
                <c:rich>
                  <a:bodyPr/>
                  <a:lstStyle/>
                  <a:p>
                    <a:fld id="{B67DEB5D-789A-44C6-8F37-4E86D1CC331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18C-48F7-979C-94DBD42B655D}"/>
                </c:ext>
              </c:extLst>
            </c:dLbl>
            <c:dLbl>
              <c:idx val="1"/>
              <c:tx>
                <c:rich>
                  <a:bodyPr/>
                  <a:lstStyle/>
                  <a:p>
                    <a:fld id="{388B6D58-2BED-47E6-96C9-9B3045D442C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18C-48F7-979C-94DBD42B65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Healthcare!$K$10:$K$11</c:f>
              <c:strCache>
                <c:ptCount val="2"/>
                <c:pt idx="0">
                  <c:v>Hispanic or Latino</c:v>
                </c:pt>
                <c:pt idx="1">
                  <c:v>Not Hispanic or Latino</c:v>
                </c:pt>
              </c:strCache>
            </c:strRef>
          </c:cat>
          <c:val>
            <c:numRef>
              <c:f>Healthcare!$N$10:$N$11</c:f>
              <c:numCache>
                <c:formatCode>\+#,##0;\-#,##0;\ #,##0</c:formatCode>
                <c:ptCount val="2"/>
                <c:pt idx="0">
                  <c:v>1476</c:v>
                </c:pt>
                <c:pt idx="1">
                  <c:v>4564</c:v>
                </c:pt>
              </c:numCache>
            </c:numRef>
          </c:val>
          <c:extLst>
            <c:ext xmlns:c15="http://schemas.microsoft.com/office/drawing/2012/chart" uri="{02D57815-91ED-43cb-92C2-25804820EDAC}">
              <c15:datalabelsRange>
                <c15:f>Healthcare!$O$10:$O$11</c15:f>
                <c15:dlblRangeCache>
                  <c:ptCount val="2"/>
                  <c:pt idx="0">
                    <c:v>+18%</c:v>
                  </c:pt>
                  <c:pt idx="1">
                    <c:v>+7%</c:v>
                  </c:pt>
                </c15:dlblRangeCache>
              </c15:datalabelsRange>
            </c:ext>
            <c:ext xmlns:c16="http://schemas.microsoft.com/office/drawing/2014/chart" uri="{C3380CC4-5D6E-409C-BE32-E72D297353CC}">
              <c16:uniqueId val="{00000002-C18C-48F7-979C-94DBD42B655D}"/>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Healthcare!$L$9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Healthcare!$K$10:$K$11</c15:sqref>
                        </c15:formulaRef>
                      </c:ext>
                    </c:extLst>
                    <c:strCache>
                      <c:ptCount val="2"/>
                      <c:pt idx="0">
                        <c:v>Hispanic or Latino</c:v>
                      </c:pt>
                      <c:pt idx="1">
                        <c:v>Not Hispanic or Latino</c:v>
                      </c:pt>
                    </c:strCache>
                  </c:strRef>
                </c:cat>
                <c:val>
                  <c:numRef>
                    <c:extLst>
                      <c:ext uri="{02D57815-91ED-43cb-92C2-25804820EDAC}">
                        <c15:formulaRef>
                          <c15:sqref>Healthcare!$L$10:$L$11</c15:sqref>
                        </c15:formulaRef>
                      </c:ext>
                    </c:extLst>
                    <c:numCache>
                      <c:formatCode>_(* #,##0_);_(* \(#,##0\);_(* "-"??_);_(@_)</c:formatCode>
                      <c:ptCount val="2"/>
                      <c:pt idx="0">
                        <c:v>8077</c:v>
                      </c:pt>
                      <c:pt idx="1">
                        <c:v>61866</c:v>
                      </c:pt>
                    </c:numCache>
                  </c:numRef>
                </c:val>
                <c:extLst>
                  <c:ext xmlns:c16="http://schemas.microsoft.com/office/drawing/2014/chart" uri="{C3380CC4-5D6E-409C-BE32-E72D297353CC}">
                    <c16:uniqueId val="{00000003-C18C-48F7-979C-94DBD42B655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Healthcare!$M$9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Healthcare!$K$10:$K$11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Healthcare!$M$10:$M$11</c15:sqref>
                        </c15:formulaRef>
                      </c:ext>
                    </c:extLst>
                    <c:numCache>
                      <c:formatCode>_(* #,##0_);_(* \(#,##0\);_(* "-"??_);_(@_)</c:formatCode>
                      <c:ptCount val="2"/>
                      <c:pt idx="0">
                        <c:v>9553</c:v>
                      </c:pt>
                      <c:pt idx="1">
                        <c:v>66430</c:v>
                      </c:pt>
                    </c:numCache>
                  </c:numRef>
                </c:val>
                <c:extLst xmlns:c15="http://schemas.microsoft.com/office/drawing/2012/chart">
                  <c:ext xmlns:c16="http://schemas.microsoft.com/office/drawing/2014/chart" uri="{C3380CC4-5D6E-409C-BE32-E72D297353CC}">
                    <c16:uniqueId val="{00000004-C18C-48F7-979C-94DBD42B655D}"/>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dirty="0">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BD50-421E-B5EB-7F3294956468}"/>
              </c:ext>
            </c:extLst>
          </c:dPt>
          <c:dLbls>
            <c:dLbl>
              <c:idx val="0"/>
              <c:tx>
                <c:rich>
                  <a:bodyPr/>
                  <a:lstStyle/>
                  <a:p>
                    <a:fld id="{B7E45540-6531-45C1-86C3-69D79B1E3F6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D50-421E-B5EB-7F3294956468}"/>
                </c:ext>
              </c:extLst>
            </c:dLbl>
            <c:dLbl>
              <c:idx val="1"/>
              <c:tx>
                <c:rich>
                  <a:bodyPr/>
                  <a:lstStyle/>
                  <a:p>
                    <a:fld id="{2B07533A-4BB4-48F8-8ADC-6ECBD80AEC3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D50-421E-B5EB-7F329495646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Manufacturing!$J$13:$J$14</c:f>
              <c:strCache>
                <c:ptCount val="2"/>
                <c:pt idx="0">
                  <c:v>Male</c:v>
                </c:pt>
                <c:pt idx="1">
                  <c:v>Female</c:v>
                </c:pt>
              </c:strCache>
            </c:strRef>
          </c:cat>
          <c:val>
            <c:numRef>
              <c:f>Manufacturing!$M$13:$M$14</c:f>
              <c:numCache>
                <c:formatCode>\+#,##0;\-#,##0;\ #,##0</c:formatCode>
                <c:ptCount val="2"/>
                <c:pt idx="0">
                  <c:v>815</c:v>
                </c:pt>
                <c:pt idx="1">
                  <c:v>388</c:v>
                </c:pt>
              </c:numCache>
            </c:numRef>
          </c:val>
          <c:extLst>
            <c:ext xmlns:c15="http://schemas.microsoft.com/office/drawing/2012/chart" uri="{02D57815-91ED-43cb-92C2-25804820EDAC}">
              <c15:datalabelsRange>
                <c15:f>Manufacturing!$N$13:$N$14</c15:f>
                <c15:dlblRangeCache>
                  <c:ptCount val="2"/>
                  <c:pt idx="0">
                    <c:v>+3%</c:v>
                  </c:pt>
                  <c:pt idx="1">
                    <c:v>+4%</c:v>
                  </c:pt>
                </c15:dlblRangeCache>
              </c15:datalabelsRange>
            </c:ext>
            <c:ext xmlns:c16="http://schemas.microsoft.com/office/drawing/2014/chart" uri="{C3380CC4-5D6E-409C-BE32-E72D297353CC}">
              <c16:uniqueId val="{00000003-BD50-421E-B5EB-7F3294956468}"/>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dirty="0">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Manufacturing!$J$13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Manufacturing!$L$13</c:f>
              <c:numCache>
                <c:formatCode>#,##0</c:formatCode>
                <c:ptCount val="1"/>
                <c:pt idx="0">
                  <c:v>26094</c:v>
                </c:pt>
              </c:numCache>
            </c:numRef>
          </c:val>
          <c:extLst>
            <c:ext xmlns:c16="http://schemas.microsoft.com/office/drawing/2014/chart" uri="{C3380CC4-5D6E-409C-BE32-E72D297353CC}">
              <c16:uniqueId val="{00000000-A90B-4EEA-8E13-A62D8AD0A2E3}"/>
            </c:ext>
          </c:extLst>
        </c:ser>
        <c:ser>
          <c:idx val="1"/>
          <c:order val="1"/>
          <c:tx>
            <c:strRef>
              <c:f>Manufacturing!$J$14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Manufacturing!$L$12</c:f>
              <c:strCache>
                <c:ptCount val="1"/>
                <c:pt idx="0">
                  <c:v>2018</c:v>
                </c:pt>
              </c:strCache>
            </c:strRef>
          </c:cat>
          <c:val>
            <c:numRef>
              <c:f>Manufacturing!$L$14</c:f>
              <c:numCache>
                <c:formatCode>#,##0</c:formatCode>
                <c:ptCount val="1"/>
                <c:pt idx="0">
                  <c:v>10447</c:v>
                </c:pt>
              </c:numCache>
            </c:numRef>
          </c:val>
          <c:extLst>
            <c:ext xmlns:c16="http://schemas.microsoft.com/office/drawing/2014/chart" uri="{C3380CC4-5D6E-409C-BE32-E72D297353CC}">
              <c16:uniqueId val="{00000001-A90B-4EEA-8E13-A62D8AD0A2E3}"/>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dirty="0"/>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Manufacturing!$K$4</c:f>
              <c:strCache>
                <c:ptCount val="1"/>
                <c:pt idx="0">
                  <c:v>White</c:v>
                </c:pt>
              </c:strCache>
            </c:strRef>
          </c:tx>
          <c:spPr>
            <a:solidFill>
              <a:schemeClr val="accent1"/>
            </a:solidFill>
            <a:ln>
              <a:noFill/>
            </a:ln>
            <a:effectLst/>
          </c:spPr>
          <c:invertIfNegative val="0"/>
          <c:dPt>
            <c:idx val="0"/>
            <c:invertIfNegative val="0"/>
            <c:bubble3D val="0"/>
            <c:spPr>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extLst>
              <c:ext xmlns:c16="http://schemas.microsoft.com/office/drawing/2014/chart" uri="{C3380CC4-5D6E-409C-BE32-E72D297353CC}">
                <c16:uniqueId val="{00000001-6B33-44F7-921C-07EA6E3AB4E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Manufacturing!$M$4</c:f>
              <c:numCache>
                <c:formatCode>_(* #,##0_);_(* \(#,##0\);_(* "-"??_);_(@_)</c:formatCode>
                <c:ptCount val="1"/>
                <c:pt idx="0">
                  <c:v>30756</c:v>
                </c:pt>
              </c:numCache>
            </c:numRef>
          </c:val>
          <c:extLst>
            <c:ext xmlns:c16="http://schemas.microsoft.com/office/drawing/2014/chart" uri="{C3380CC4-5D6E-409C-BE32-E72D297353CC}">
              <c16:uniqueId val="{00000002-6B33-44F7-921C-07EA6E3AB4E5}"/>
            </c:ext>
          </c:extLst>
        </c:ser>
        <c:ser>
          <c:idx val="1"/>
          <c:order val="1"/>
          <c:tx>
            <c:strRef>
              <c:f>Manufacturing!$K$5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Manufacturing!$M$5</c:f>
              <c:numCache>
                <c:formatCode>_(* #,##0_);_(* \(#,##0\);_(* "-"??_);_(@_)</c:formatCode>
                <c:ptCount val="1"/>
                <c:pt idx="0">
                  <c:v>1713</c:v>
                </c:pt>
              </c:numCache>
            </c:numRef>
          </c:val>
          <c:extLst>
            <c:ext xmlns:c16="http://schemas.microsoft.com/office/drawing/2014/chart" uri="{C3380CC4-5D6E-409C-BE32-E72D297353CC}">
              <c16:uniqueId val="{00000003-6B33-44F7-921C-07EA6E3AB4E5}"/>
            </c:ext>
          </c:extLst>
        </c:ser>
        <c:ser>
          <c:idx val="2"/>
          <c:order val="2"/>
          <c:tx>
            <c:strRef>
              <c:f>Manufacturing!$K$6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Manufacturing!$M$6</c:f>
              <c:numCache>
                <c:formatCode>_(* #,##0_);_(* \(#,##0\);_(* "-"??_);_(@_)</c:formatCode>
                <c:ptCount val="1"/>
                <c:pt idx="0">
                  <c:v>3301</c:v>
                </c:pt>
              </c:numCache>
            </c:numRef>
          </c:val>
          <c:extLst>
            <c:ext xmlns:c16="http://schemas.microsoft.com/office/drawing/2014/chart" uri="{C3380CC4-5D6E-409C-BE32-E72D297353CC}">
              <c16:uniqueId val="{00000004-6B33-44F7-921C-07EA6E3AB4E5}"/>
            </c:ext>
          </c:extLst>
        </c:ser>
        <c:ser>
          <c:idx val="3"/>
          <c:order val="3"/>
          <c:tx>
            <c:strRef>
              <c:f>Manufacturing!$K$7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Manufacturing!$M$3</c:f>
              <c:strCache>
                <c:ptCount val="1"/>
                <c:pt idx="0">
                  <c:v>2018</c:v>
                </c:pt>
              </c:strCache>
            </c:strRef>
          </c:cat>
          <c:val>
            <c:numRef>
              <c:f>Manufacturing!$M$7</c:f>
              <c:numCache>
                <c:formatCode>_(* #,##0_);_(* \(#,##0\);_(* "-"??_);_(@_)</c:formatCode>
                <c:ptCount val="1"/>
                <c:pt idx="0">
                  <c:v>772</c:v>
                </c:pt>
              </c:numCache>
            </c:numRef>
          </c:val>
          <c:extLst>
            <c:ext xmlns:c16="http://schemas.microsoft.com/office/drawing/2014/chart" uri="{C3380CC4-5D6E-409C-BE32-E72D297353CC}">
              <c16:uniqueId val="{00000005-6B33-44F7-921C-07EA6E3AB4E5}"/>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Manufacturing!$N$3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784-4B04-BD2A-E229EE6F413D}"/>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7784-4B04-BD2A-E229EE6F413D}"/>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7784-4B04-BD2A-E229EE6F413D}"/>
              </c:ext>
            </c:extLst>
          </c:dPt>
          <c:dLbls>
            <c:dLbl>
              <c:idx val="0"/>
              <c:tx>
                <c:rich>
                  <a:bodyPr/>
                  <a:lstStyle/>
                  <a:p>
                    <a:fld id="{6936C7EE-4CC5-4CA0-93A0-FEEC967B939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784-4B04-BD2A-E229EE6F413D}"/>
                </c:ext>
              </c:extLst>
            </c:dLbl>
            <c:dLbl>
              <c:idx val="1"/>
              <c:tx>
                <c:rich>
                  <a:bodyPr/>
                  <a:lstStyle/>
                  <a:p>
                    <a:fld id="{CBF033DB-70C6-4AEE-91C9-F4194BF6AE0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784-4B04-BD2A-E229EE6F413D}"/>
                </c:ext>
              </c:extLst>
            </c:dLbl>
            <c:dLbl>
              <c:idx val="2"/>
              <c:tx>
                <c:rich>
                  <a:bodyPr/>
                  <a:lstStyle/>
                  <a:p>
                    <a:fld id="{7E4B35F2-8B63-43AA-8BDA-5204B6950DC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784-4B04-BD2A-E229EE6F413D}"/>
                </c:ext>
              </c:extLst>
            </c:dLbl>
            <c:dLbl>
              <c:idx val="3"/>
              <c:tx>
                <c:rich>
                  <a:bodyPr/>
                  <a:lstStyle/>
                  <a:p>
                    <a:fld id="{7EE9186D-9127-4C1E-A04A-FBBC530CA93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784-4B04-BD2A-E229EE6F413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Manufacturing!$K$4:$K$7</c:f>
              <c:strCache>
                <c:ptCount val="4"/>
                <c:pt idx="0">
                  <c:v>White</c:v>
                </c:pt>
                <c:pt idx="1">
                  <c:v>Black or African American</c:v>
                </c:pt>
                <c:pt idx="2">
                  <c:v>Asian</c:v>
                </c:pt>
                <c:pt idx="3">
                  <c:v>Other</c:v>
                </c:pt>
              </c:strCache>
            </c:strRef>
          </c:cat>
          <c:val>
            <c:numRef>
              <c:f>Manufacturing!$N$4:$N$7</c:f>
              <c:numCache>
                <c:formatCode>\+#,##0;\-#,##0;\ #,##0</c:formatCode>
                <c:ptCount val="4"/>
                <c:pt idx="0">
                  <c:v>234</c:v>
                </c:pt>
                <c:pt idx="1">
                  <c:v>335</c:v>
                </c:pt>
                <c:pt idx="2">
                  <c:v>518</c:v>
                </c:pt>
                <c:pt idx="3">
                  <c:v>119</c:v>
                </c:pt>
              </c:numCache>
            </c:numRef>
          </c:val>
          <c:extLst>
            <c:ext xmlns:c15="http://schemas.microsoft.com/office/drawing/2012/chart" uri="{02D57815-91ED-43cb-92C2-25804820EDAC}">
              <c15:datalabelsRange>
                <c15:f>Manufacturing!$O$4:$O$7</c15:f>
                <c15:dlblRangeCache>
                  <c:ptCount val="4"/>
                  <c:pt idx="0">
                    <c:v>+1%</c:v>
                  </c:pt>
                  <c:pt idx="1">
                    <c:v>+24%</c:v>
                  </c:pt>
                  <c:pt idx="2">
                    <c:v>+19%</c:v>
                  </c:pt>
                  <c:pt idx="3">
                    <c:v>+18%</c:v>
                  </c:pt>
                </c15:dlblRangeCache>
              </c15:datalabelsRange>
            </c:ext>
            <c:ext xmlns:c16="http://schemas.microsoft.com/office/drawing/2014/chart" uri="{C3380CC4-5D6E-409C-BE32-E72D297353CC}">
              <c16:uniqueId val="{00000007-7784-4B04-BD2A-E229EE6F413D}"/>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dirty="0">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Manufacturing!$N$9</c:f>
              <c:strCache>
                <c:ptCount val="1"/>
                <c:pt idx="0">
                  <c:v>Change</c:v>
                </c:pt>
              </c:strCache>
            </c:strRef>
          </c:tx>
          <c:spPr>
            <a:solidFill>
              <a:schemeClr val="accent5"/>
            </a:solidFill>
            <a:ln>
              <a:noFill/>
            </a:ln>
            <a:effectLst/>
          </c:spPr>
          <c:invertIfNegative val="0"/>
          <c:dLbls>
            <c:dLbl>
              <c:idx val="0"/>
              <c:tx>
                <c:rich>
                  <a:bodyPr/>
                  <a:lstStyle/>
                  <a:p>
                    <a:fld id="{AE778F31-E8D8-487D-98F3-95BB1B1D123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4CD-49CE-8BE3-93478C37175D}"/>
                </c:ext>
              </c:extLst>
            </c:dLbl>
            <c:dLbl>
              <c:idx val="1"/>
              <c:tx>
                <c:rich>
                  <a:bodyPr/>
                  <a:lstStyle/>
                  <a:p>
                    <a:fld id="{80C8A352-567A-4A87-9B92-F24124BF741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4CD-49CE-8BE3-93478C37175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Manufacturing!$K$10:$K$11</c:f>
              <c:strCache>
                <c:ptCount val="2"/>
                <c:pt idx="0">
                  <c:v>Hispanic or Latino</c:v>
                </c:pt>
                <c:pt idx="1">
                  <c:v>Not Hispanic or Latino</c:v>
                </c:pt>
              </c:strCache>
            </c:strRef>
          </c:cat>
          <c:val>
            <c:numRef>
              <c:f>Manufacturing!$N$10:$N$11</c:f>
              <c:numCache>
                <c:formatCode>\+#,##0;\-#,##0;\ #,##0</c:formatCode>
                <c:ptCount val="2"/>
                <c:pt idx="0">
                  <c:v>1072</c:v>
                </c:pt>
                <c:pt idx="1">
                  <c:v>132</c:v>
                </c:pt>
              </c:numCache>
            </c:numRef>
          </c:val>
          <c:extLst>
            <c:ext xmlns:c15="http://schemas.microsoft.com/office/drawing/2012/chart" uri="{02D57815-91ED-43cb-92C2-25804820EDAC}">
              <c15:datalabelsRange>
                <c15:f>Manufacturing!$O$10:$O$11</c15:f>
                <c15:dlblRangeCache>
                  <c:ptCount val="2"/>
                  <c:pt idx="0">
                    <c:v>+25%</c:v>
                  </c:pt>
                  <c:pt idx="1">
                    <c:v>+0%</c:v>
                  </c:pt>
                </c15:dlblRangeCache>
              </c15:datalabelsRange>
            </c:ext>
            <c:ext xmlns:c16="http://schemas.microsoft.com/office/drawing/2014/chart" uri="{C3380CC4-5D6E-409C-BE32-E72D297353CC}">
              <c16:uniqueId val="{00000002-34CD-49CE-8BE3-93478C37175D}"/>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Manufacturing!$L$9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Manufacturing!$K$10:$K$11</c15:sqref>
                        </c15:formulaRef>
                      </c:ext>
                    </c:extLst>
                    <c:strCache>
                      <c:ptCount val="2"/>
                      <c:pt idx="0">
                        <c:v>Hispanic or Latino</c:v>
                      </c:pt>
                      <c:pt idx="1">
                        <c:v>Not Hispanic or Latino</c:v>
                      </c:pt>
                    </c:strCache>
                  </c:strRef>
                </c:cat>
                <c:val>
                  <c:numRef>
                    <c:extLst>
                      <c:ext uri="{02D57815-91ED-43cb-92C2-25804820EDAC}">
                        <c15:formulaRef>
                          <c15:sqref>Manufacturing!$L$10:$L$11</c15:sqref>
                        </c15:formulaRef>
                      </c:ext>
                    </c:extLst>
                    <c:numCache>
                      <c:formatCode>_(* #,##0_);_(* \(#,##0\);_(* "-"??_);_(@_)</c:formatCode>
                      <c:ptCount val="2"/>
                      <c:pt idx="0">
                        <c:v>4255</c:v>
                      </c:pt>
                      <c:pt idx="1">
                        <c:v>31082</c:v>
                      </c:pt>
                    </c:numCache>
                  </c:numRef>
                </c:val>
                <c:extLst>
                  <c:ext xmlns:c16="http://schemas.microsoft.com/office/drawing/2014/chart" uri="{C3380CC4-5D6E-409C-BE32-E72D297353CC}">
                    <c16:uniqueId val="{00000003-34CD-49CE-8BE3-93478C37175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Manufacturing!$M$9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Manufacturing!$K$10:$K$11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Manufacturing!$M$10:$M$11</c15:sqref>
                        </c15:formulaRef>
                      </c:ext>
                    </c:extLst>
                    <c:numCache>
                      <c:formatCode>_(* #,##0_);_(* \(#,##0\);_(* "-"??_);_(@_)</c:formatCode>
                      <c:ptCount val="2"/>
                      <c:pt idx="0">
                        <c:v>5327</c:v>
                      </c:pt>
                      <c:pt idx="1">
                        <c:v>31214</c:v>
                      </c:pt>
                    </c:numCache>
                  </c:numRef>
                </c:val>
                <c:extLst xmlns:c15="http://schemas.microsoft.com/office/drawing/2012/chart">
                  <c:ext xmlns:c16="http://schemas.microsoft.com/office/drawing/2014/chart" uri="{C3380CC4-5D6E-409C-BE32-E72D297353CC}">
                    <c16:uniqueId val="{00000004-34CD-49CE-8BE3-93478C37175D}"/>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dirty="0">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Transportation!$M$12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1B0-4138-A850-405AFA94B07A}"/>
              </c:ext>
            </c:extLst>
          </c:dPt>
          <c:dLbls>
            <c:dLbl>
              <c:idx val="0"/>
              <c:tx>
                <c:rich>
                  <a:bodyPr/>
                  <a:lstStyle/>
                  <a:p>
                    <a:fld id="{1ADB4AFC-26D9-460F-8825-363789516C0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1B0-4138-A850-405AFA94B07A}"/>
                </c:ext>
              </c:extLst>
            </c:dLbl>
            <c:dLbl>
              <c:idx val="1"/>
              <c:tx>
                <c:rich>
                  <a:bodyPr/>
                  <a:lstStyle/>
                  <a:p>
                    <a:fld id="{510437C9-6BF7-4829-9ED5-4E532A9A176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1B0-4138-A850-405AFA94B07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Transportation!$J$13:$J$14</c:f>
              <c:strCache>
                <c:ptCount val="2"/>
                <c:pt idx="0">
                  <c:v>Male</c:v>
                </c:pt>
                <c:pt idx="1">
                  <c:v>Female</c:v>
                </c:pt>
              </c:strCache>
            </c:strRef>
          </c:cat>
          <c:val>
            <c:numRef>
              <c:f>Transportation!$M$13:$M$14</c:f>
              <c:numCache>
                <c:formatCode>\+#,##0;\-#,##0;\ #,##0</c:formatCode>
                <c:ptCount val="2"/>
                <c:pt idx="0">
                  <c:v>510</c:v>
                </c:pt>
                <c:pt idx="1">
                  <c:v>336</c:v>
                </c:pt>
              </c:numCache>
            </c:numRef>
          </c:val>
          <c:extLst>
            <c:ext xmlns:c15="http://schemas.microsoft.com/office/drawing/2012/chart" uri="{02D57815-91ED-43cb-92C2-25804820EDAC}">
              <c15:datalabelsRange>
                <c15:f>Transportation!$N$13:$N$14</c15:f>
                <c15:dlblRangeCache>
                  <c:ptCount val="2"/>
                  <c:pt idx="0">
                    <c:v>+7%</c:v>
                  </c:pt>
                  <c:pt idx="1">
                    <c:v>+10%</c:v>
                  </c:pt>
                </c15:dlblRangeCache>
              </c15:datalabelsRange>
            </c:ext>
            <c:ext xmlns:c16="http://schemas.microsoft.com/office/drawing/2014/chart" uri="{C3380CC4-5D6E-409C-BE32-E72D297353CC}">
              <c16:uniqueId val="{00000003-91B0-4138-A850-405AFA94B07A}"/>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Transportation!$J$13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Transportation!$L$12</c:f>
              <c:strCache>
                <c:ptCount val="1"/>
                <c:pt idx="0">
                  <c:v>2018</c:v>
                </c:pt>
              </c:strCache>
            </c:strRef>
          </c:cat>
          <c:val>
            <c:numRef>
              <c:f>Transportation!$L$13</c:f>
              <c:numCache>
                <c:formatCode>#,##0</c:formatCode>
                <c:ptCount val="1"/>
                <c:pt idx="0">
                  <c:v>7646</c:v>
                </c:pt>
              </c:numCache>
            </c:numRef>
          </c:val>
          <c:extLst>
            <c:ext xmlns:c16="http://schemas.microsoft.com/office/drawing/2014/chart" uri="{C3380CC4-5D6E-409C-BE32-E72D297353CC}">
              <c16:uniqueId val="{00000000-3806-441E-9F6D-37CA9A09163D}"/>
            </c:ext>
          </c:extLst>
        </c:ser>
        <c:ser>
          <c:idx val="1"/>
          <c:order val="1"/>
          <c:tx>
            <c:strRef>
              <c:f>Transportation!$J$14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Transportation!$L$12</c:f>
              <c:strCache>
                <c:ptCount val="1"/>
                <c:pt idx="0">
                  <c:v>2018</c:v>
                </c:pt>
              </c:strCache>
            </c:strRef>
          </c:cat>
          <c:val>
            <c:numRef>
              <c:f>Transportation!$L$14</c:f>
              <c:numCache>
                <c:formatCode>#,##0</c:formatCode>
                <c:ptCount val="1"/>
                <c:pt idx="0">
                  <c:v>3796</c:v>
                </c:pt>
              </c:numCache>
            </c:numRef>
          </c:val>
          <c:extLst>
            <c:ext xmlns:c16="http://schemas.microsoft.com/office/drawing/2014/chart" uri="{C3380CC4-5D6E-409C-BE32-E72D297353CC}">
              <c16:uniqueId val="{00000001-3806-441E-9F6D-37CA9A09163D}"/>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Transportation!$K$4</c:f>
              <c:strCache>
                <c:ptCount val="1"/>
                <c:pt idx="0">
                  <c:v>White</c:v>
                </c:pt>
              </c:strCache>
            </c:strRef>
          </c:tx>
          <c:spPr>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Transportation!$M$3</c:f>
              <c:strCache>
                <c:ptCount val="1"/>
                <c:pt idx="0">
                  <c:v>2018</c:v>
                </c:pt>
              </c:strCache>
            </c:strRef>
          </c:cat>
          <c:val>
            <c:numRef>
              <c:f>Transportation!$M$4</c:f>
              <c:numCache>
                <c:formatCode>_(* #,##0_);_(* \(#,##0\);_(* "-"??_);_(@_)</c:formatCode>
                <c:ptCount val="1"/>
                <c:pt idx="0">
                  <c:v>9628</c:v>
                </c:pt>
              </c:numCache>
            </c:numRef>
          </c:val>
          <c:extLst>
            <c:ext xmlns:c16="http://schemas.microsoft.com/office/drawing/2014/chart" uri="{C3380CC4-5D6E-409C-BE32-E72D297353CC}">
              <c16:uniqueId val="{00000000-B654-4EF3-8450-B97AC3697E81}"/>
            </c:ext>
          </c:extLst>
        </c:ser>
        <c:ser>
          <c:idx val="1"/>
          <c:order val="1"/>
          <c:tx>
            <c:strRef>
              <c:f>Transportation!$K$5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Transportation!$M$3</c:f>
              <c:strCache>
                <c:ptCount val="1"/>
                <c:pt idx="0">
                  <c:v>2018</c:v>
                </c:pt>
              </c:strCache>
            </c:strRef>
          </c:cat>
          <c:val>
            <c:numRef>
              <c:f>Transportation!$M$5</c:f>
              <c:numCache>
                <c:formatCode>_(* #,##0_);_(* \(#,##0\);_(* "-"??_);_(@_)</c:formatCode>
                <c:ptCount val="1"/>
                <c:pt idx="0">
                  <c:v>1003</c:v>
                </c:pt>
              </c:numCache>
            </c:numRef>
          </c:val>
          <c:extLst>
            <c:ext xmlns:c16="http://schemas.microsoft.com/office/drawing/2014/chart" uri="{C3380CC4-5D6E-409C-BE32-E72D297353CC}">
              <c16:uniqueId val="{00000001-B654-4EF3-8450-B97AC3697E81}"/>
            </c:ext>
          </c:extLst>
        </c:ser>
        <c:ser>
          <c:idx val="2"/>
          <c:order val="2"/>
          <c:tx>
            <c:strRef>
              <c:f>Transportation!$K$6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Transportation!$M$3</c:f>
              <c:strCache>
                <c:ptCount val="1"/>
                <c:pt idx="0">
                  <c:v>2018</c:v>
                </c:pt>
              </c:strCache>
            </c:strRef>
          </c:cat>
          <c:val>
            <c:numRef>
              <c:f>Transportation!$M$6</c:f>
              <c:numCache>
                <c:formatCode>_(* #,##0_);_(* \(#,##0\);_(* "-"??_);_(@_)</c:formatCode>
                <c:ptCount val="1"/>
                <c:pt idx="0">
                  <c:v>500</c:v>
                </c:pt>
              </c:numCache>
            </c:numRef>
          </c:val>
          <c:extLst>
            <c:ext xmlns:c16="http://schemas.microsoft.com/office/drawing/2014/chart" uri="{C3380CC4-5D6E-409C-BE32-E72D297353CC}">
              <c16:uniqueId val="{00000002-B654-4EF3-8450-B97AC3697E81}"/>
            </c:ext>
          </c:extLst>
        </c:ser>
        <c:ser>
          <c:idx val="3"/>
          <c:order val="3"/>
          <c:tx>
            <c:strRef>
              <c:f>Transportation!$K$7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Transportation!$M$3</c:f>
              <c:strCache>
                <c:ptCount val="1"/>
                <c:pt idx="0">
                  <c:v>2018</c:v>
                </c:pt>
              </c:strCache>
            </c:strRef>
          </c:cat>
          <c:val>
            <c:numRef>
              <c:f>Transportation!$M$7</c:f>
              <c:numCache>
                <c:formatCode>_(* #,##0_);_(* \(#,##0\);_(* "-"??_);_(@_)</c:formatCode>
                <c:ptCount val="1"/>
                <c:pt idx="0">
                  <c:v>309</c:v>
                </c:pt>
              </c:numCache>
            </c:numRef>
          </c:val>
          <c:extLst>
            <c:ext xmlns:c16="http://schemas.microsoft.com/office/drawing/2014/chart" uri="{C3380CC4-5D6E-409C-BE32-E72D297353CC}">
              <c16:uniqueId val="{00000003-B654-4EF3-8450-B97AC3697E81}"/>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'[All Regions - LT Education.xlsx]Charts'!$W$10</c:f>
              <c:strCache>
                <c:ptCount val="1"/>
                <c:pt idx="0">
                  <c:v>Sum of 2026 Employment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15-4698-940D-1A8DF00B9E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15-4698-940D-1A8DF00B9E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715-4698-940D-1A8DF00B9EF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 Regions - LT Education.xlsx]Charts'!$U$11:$U$13</c:f>
              <c:strCache>
                <c:ptCount val="3"/>
                <c:pt idx="0">
                  <c:v>HS or Below</c:v>
                </c:pt>
                <c:pt idx="1">
                  <c:v>AS, Cert, Some College</c:v>
                </c:pt>
                <c:pt idx="2">
                  <c:v>BA+</c:v>
                </c:pt>
              </c:strCache>
            </c:strRef>
          </c:cat>
          <c:val>
            <c:numRef>
              <c:f>'[All Regions - LT Education.xlsx]Charts'!$W$11:$W$13</c:f>
              <c:numCache>
                <c:formatCode>_(* #,##0_);_(* \(#,##0\);_(* "-"??_);_(@_)</c:formatCode>
                <c:ptCount val="3"/>
                <c:pt idx="0">
                  <c:v>210581</c:v>
                </c:pt>
                <c:pt idx="1">
                  <c:v>42405</c:v>
                </c:pt>
                <c:pt idx="2">
                  <c:v>97702</c:v>
                </c:pt>
              </c:numCache>
            </c:numRef>
          </c:val>
          <c:extLst>
            <c:ext xmlns:c16="http://schemas.microsoft.com/office/drawing/2014/chart" uri="{C3380CC4-5D6E-409C-BE32-E72D297353CC}">
              <c16:uniqueId val="{00000006-D715-4698-940D-1A8DF00B9EFB}"/>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Transportation!$N$3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88A1-48C8-8B7A-109D187642B0}"/>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88A1-48C8-8B7A-109D187642B0}"/>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88A1-48C8-8B7A-109D187642B0}"/>
              </c:ext>
            </c:extLst>
          </c:dPt>
          <c:dLbls>
            <c:dLbl>
              <c:idx val="0"/>
              <c:tx>
                <c:rich>
                  <a:bodyPr/>
                  <a:lstStyle/>
                  <a:p>
                    <a:fld id="{2261A027-A29A-469D-8D77-CBD5622494EF}"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8A1-48C8-8B7A-109D187642B0}"/>
                </c:ext>
              </c:extLst>
            </c:dLbl>
            <c:dLbl>
              <c:idx val="1"/>
              <c:tx>
                <c:rich>
                  <a:bodyPr/>
                  <a:lstStyle/>
                  <a:p>
                    <a:fld id="{706D811E-B481-4A3B-A445-813AAC8B8F2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8A1-48C8-8B7A-109D187642B0}"/>
                </c:ext>
              </c:extLst>
            </c:dLbl>
            <c:dLbl>
              <c:idx val="2"/>
              <c:tx>
                <c:rich>
                  <a:bodyPr/>
                  <a:lstStyle/>
                  <a:p>
                    <a:fld id="{6C8B593E-6170-47EB-96AA-AAEF0AF99888}"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8A1-48C8-8B7A-109D187642B0}"/>
                </c:ext>
              </c:extLst>
            </c:dLbl>
            <c:dLbl>
              <c:idx val="3"/>
              <c:tx>
                <c:rich>
                  <a:bodyPr/>
                  <a:lstStyle/>
                  <a:p>
                    <a:fld id="{F2224126-B0B2-427F-BC75-C4657D10C7D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8A1-48C8-8B7A-109D187642B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Transportation!$K$4:$K$7</c:f>
              <c:strCache>
                <c:ptCount val="4"/>
                <c:pt idx="0">
                  <c:v>White</c:v>
                </c:pt>
                <c:pt idx="1">
                  <c:v>Black or African American</c:v>
                </c:pt>
                <c:pt idx="2">
                  <c:v>Asian</c:v>
                </c:pt>
                <c:pt idx="3">
                  <c:v>Other</c:v>
                </c:pt>
              </c:strCache>
            </c:strRef>
          </c:cat>
          <c:val>
            <c:numRef>
              <c:f>Transportation!$N$4:$N$7</c:f>
              <c:numCache>
                <c:formatCode>\+#,##0;\-#,##0;\ #,##0</c:formatCode>
                <c:ptCount val="4"/>
                <c:pt idx="0">
                  <c:v>524</c:v>
                </c:pt>
                <c:pt idx="1">
                  <c:v>188</c:v>
                </c:pt>
                <c:pt idx="2">
                  <c:v>76</c:v>
                </c:pt>
                <c:pt idx="3">
                  <c:v>55</c:v>
                </c:pt>
              </c:numCache>
            </c:numRef>
          </c:val>
          <c:extLst>
            <c:ext xmlns:c15="http://schemas.microsoft.com/office/drawing/2012/chart" uri="{02D57815-91ED-43cb-92C2-25804820EDAC}">
              <c15:datalabelsRange>
                <c15:f>Transportation!$O$4:$O$7</c15:f>
                <c15:dlblRangeCache>
                  <c:ptCount val="4"/>
                  <c:pt idx="0">
                    <c:v>+6%</c:v>
                  </c:pt>
                  <c:pt idx="1">
                    <c:v>+23%</c:v>
                  </c:pt>
                  <c:pt idx="2">
                    <c:v>+18%</c:v>
                  </c:pt>
                  <c:pt idx="3">
                    <c:v>+22%</c:v>
                  </c:pt>
                </c15:dlblRangeCache>
              </c15:datalabelsRange>
            </c:ext>
            <c:ext xmlns:c16="http://schemas.microsoft.com/office/drawing/2014/chart" uri="{C3380CC4-5D6E-409C-BE32-E72D297353CC}">
              <c16:uniqueId val="{00000007-88A1-48C8-8B7A-109D187642B0}"/>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Transportation!$N$9</c:f>
              <c:strCache>
                <c:ptCount val="1"/>
                <c:pt idx="0">
                  <c:v>Change</c:v>
                </c:pt>
              </c:strCache>
            </c:strRef>
          </c:tx>
          <c:spPr>
            <a:solidFill>
              <a:schemeClr val="accent5"/>
            </a:solidFill>
            <a:ln>
              <a:noFill/>
            </a:ln>
            <a:effectLst/>
          </c:spPr>
          <c:invertIfNegative val="0"/>
          <c:dLbls>
            <c:dLbl>
              <c:idx val="0"/>
              <c:tx>
                <c:rich>
                  <a:bodyPr/>
                  <a:lstStyle/>
                  <a:p>
                    <a:fld id="{4890BDBF-21AA-4FB3-B61E-F27C3C458DD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8BD4-407E-8D55-482AF1A8826B}"/>
                </c:ext>
              </c:extLst>
            </c:dLbl>
            <c:dLbl>
              <c:idx val="1"/>
              <c:tx>
                <c:rich>
                  <a:bodyPr/>
                  <a:lstStyle/>
                  <a:p>
                    <a:fld id="{152BEBAF-B54E-46C1-AB45-1CCB68CD35C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BD4-407E-8D55-482AF1A8826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Transportation!$K$10:$K$11</c:f>
              <c:strCache>
                <c:ptCount val="2"/>
                <c:pt idx="0">
                  <c:v>Hispanic or Latino</c:v>
                </c:pt>
                <c:pt idx="1">
                  <c:v>Not Hispanic or Latino</c:v>
                </c:pt>
              </c:strCache>
            </c:strRef>
          </c:cat>
          <c:val>
            <c:numRef>
              <c:f>Transportation!$N$10:$N$11</c:f>
              <c:numCache>
                <c:formatCode>\+#,##0;\-#,##0;\ #,##0</c:formatCode>
                <c:ptCount val="2"/>
                <c:pt idx="0">
                  <c:v>444</c:v>
                </c:pt>
                <c:pt idx="1">
                  <c:v>402</c:v>
                </c:pt>
              </c:numCache>
            </c:numRef>
          </c:val>
          <c:extLst>
            <c:ext xmlns:c15="http://schemas.microsoft.com/office/drawing/2012/chart" uri="{02D57815-91ED-43cb-92C2-25804820EDAC}">
              <c15:datalabelsRange>
                <c15:f>Transportation!$O$10:$O$11</c15:f>
                <c15:dlblRangeCache>
                  <c:ptCount val="2"/>
                  <c:pt idx="0">
                    <c:v>+32%</c:v>
                  </c:pt>
                  <c:pt idx="1">
                    <c:v>+4%</c:v>
                  </c:pt>
                </c15:dlblRangeCache>
              </c15:datalabelsRange>
            </c:ext>
            <c:ext xmlns:c16="http://schemas.microsoft.com/office/drawing/2014/chart" uri="{C3380CC4-5D6E-409C-BE32-E72D297353CC}">
              <c16:uniqueId val="{00000002-8BD4-407E-8D55-482AF1A8826B}"/>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Transportation!$L$9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Transportation!$K$10:$K$11</c15:sqref>
                        </c15:formulaRef>
                      </c:ext>
                    </c:extLst>
                    <c:strCache>
                      <c:ptCount val="2"/>
                      <c:pt idx="0">
                        <c:v>Hispanic or Latino</c:v>
                      </c:pt>
                      <c:pt idx="1">
                        <c:v>Not Hispanic or Latino</c:v>
                      </c:pt>
                    </c:strCache>
                  </c:strRef>
                </c:cat>
                <c:val>
                  <c:numRef>
                    <c:extLst>
                      <c:ext uri="{02D57815-91ED-43cb-92C2-25804820EDAC}">
                        <c15:formulaRef>
                          <c15:sqref>Transportation!$L$10:$L$11</c15:sqref>
                        </c15:formulaRef>
                      </c:ext>
                    </c:extLst>
                    <c:numCache>
                      <c:formatCode>_(* #,##0_);_(* \(#,##0\);_(* "-"??_);_(@_)</c:formatCode>
                      <c:ptCount val="2"/>
                      <c:pt idx="0">
                        <c:v>1406</c:v>
                      </c:pt>
                      <c:pt idx="1">
                        <c:v>9189</c:v>
                      </c:pt>
                    </c:numCache>
                  </c:numRef>
                </c:val>
                <c:extLst>
                  <c:ext xmlns:c16="http://schemas.microsoft.com/office/drawing/2014/chart" uri="{C3380CC4-5D6E-409C-BE32-E72D297353CC}">
                    <c16:uniqueId val="{00000003-8BD4-407E-8D55-482AF1A8826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Transportation!$M$9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Transportation!$K$10:$K$11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Transportation!$M$10:$M$11</c15:sqref>
                        </c15:formulaRef>
                      </c:ext>
                    </c:extLst>
                    <c:numCache>
                      <c:formatCode>_(* #,##0_);_(* \(#,##0\);_(* "-"??_);_(@_)</c:formatCode>
                      <c:ptCount val="2"/>
                      <c:pt idx="0">
                        <c:v>1850</c:v>
                      </c:pt>
                      <c:pt idx="1">
                        <c:v>9591</c:v>
                      </c:pt>
                    </c:numCache>
                  </c:numRef>
                </c:val>
                <c:extLst xmlns:c15="http://schemas.microsoft.com/office/drawing/2012/chart">
                  <c:ext xmlns:c16="http://schemas.microsoft.com/office/drawing/2014/chart" uri="{C3380CC4-5D6E-409C-BE32-E72D297353CC}">
                    <c16:uniqueId val="{00000004-8BD4-407E-8D55-482AF1A8826B}"/>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dirty="0">
                <a:effectLst/>
              </a:rPr>
              <a:t>Top 5 Industry Groups by </a:t>
            </a:r>
            <a:r>
              <a:rPr lang="en-US" sz="1100" dirty="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Computer systems design and related services</c:v>
                </c:pt>
                <c:pt idx="2">
                  <c:v>Management and technical consulting services</c:v>
                </c:pt>
                <c:pt idx="3">
                  <c:v>Legal services</c:v>
                </c:pt>
                <c:pt idx="4">
                  <c:v>Accounting and bookkeeping services</c:v>
                </c:pt>
                <c:pt idx="5">
                  <c:v>Architectural and engineering services</c:v>
                </c:pt>
              </c:strCache>
            </c:strRef>
          </c:cat>
          <c:val>
            <c:numRef>
              <c:f>Tech!$R$18:$R$23</c:f>
              <c:numCache>
                <c:formatCode>#,##0</c:formatCode>
                <c:ptCount val="6"/>
                <c:pt idx="0">
                  <c:v>2254</c:v>
                </c:pt>
                <c:pt idx="1">
                  <c:v>483</c:v>
                </c:pt>
                <c:pt idx="2">
                  <c:v>373</c:v>
                </c:pt>
                <c:pt idx="3">
                  <c:v>396</c:v>
                </c:pt>
                <c:pt idx="4">
                  <c:v>269</c:v>
                </c:pt>
                <c:pt idx="5">
                  <c:v>266</c:v>
                </c:pt>
              </c:numCache>
            </c:numRef>
          </c:val>
          <c:extLst>
            <c:ext xmlns:c16="http://schemas.microsoft.com/office/drawing/2014/chart" uri="{C3380CC4-5D6E-409C-BE32-E72D297353CC}">
              <c16:uniqueId val="{00000000-E8C2-4657-B40A-6432808C514C}"/>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Tech!$Q$18:$Q$23</c:f>
              <c:strCache>
                <c:ptCount val="6"/>
                <c:pt idx="0">
                  <c:v>Professional and Technical Services Total</c:v>
                </c:pt>
                <c:pt idx="1">
                  <c:v>Computer systems design and related services</c:v>
                </c:pt>
                <c:pt idx="2">
                  <c:v>Management and technical consulting services</c:v>
                </c:pt>
                <c:pt idx="3">
                  <c:v>Legal services</c:v>
                </c:pt>
                <c:pt idx="4">
                  <c:v>Accounting and bookkeeping services</c:v>
                </c:pt>
                <c:pt idx="5">
                  <c:v>Architectural and engineering services</c:v>
                </c:pt>
              </c:strCache>
            </c:strRef>
          </c:cat>
          <c:val>
            <c:numRef>
              <c:f>Tech!$S$18:$S$23</c:f>
              <c:numCache>
                <c:formatCode>#,##0</c:formatCode>
                <c:ptCount val="6"/>
                <c:pt idx="0">
                  <c:v>2220</c:v>
                </c:pt>
                <c:pt idx="1">
                  <c:v>468</c:v>
                </c:pt>
                <c:pt idx="2">
                  <c:v>383</c:v>
                </c:pt>
                <c:pt idx="3">
                  <c:v>380</c:v>
                </c:pt>
                <c:pt idx="4">
                  <c:v>264</c:v>
                </c:pt>
                <c:pt idx="5">
                  <c:v>263</c:v>
                </c:pt>
              </c:numCache>
            </c:numRef>
          </c:val>
          <c:extLst>
            <c:ext xmlns:c16="http://schemas.microsoft.com/office/drawing/2014/chart" uri="{C3380CC4-5D6E-409C-BE32-E72D297353CC}">
              <c16:uniqueId val="{00000001-E8C2-4657-B40A-6432808C514C}"/>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Tech!$B$32</c:f>
              <c:strCache>
                <c:ptCount val="1"/>
                <c:pt idx="0">
                  <c:v>Less than high school</c:v>
                </c:pt>
              </c:strCache>
            </c:strRef>
          </c:tx>
          <c:spPr>
            <a:solidFill>
              <a:schemeClr val="accent1"/>
            </a:solidFill>
            <a:ln>
              <a:noFill/>
            </a:ln>
            <a:effectLst/>
          </c:spPr>
          <c:invertIfNegative val="0"/>
          <c:dLbls>
            <c:dLbl>
              <c:idx val="0"/>
              <c:tx>
                <c:rich>
                  <a:bodyPr/>
                  <a:lstStyle/>
                  <a:p>
                    <a:fld id="{1B9784BE-CF7F-47E3-9A09-2D3FAFCE3BAE}" type="CELLRANGE">
                      <a:rPr lang="en-US"/>
                      <a:pPr/>
                      <a:t>[CELLRANGE]</a:t>
                    </a:fld>
                    <a:r>
                      <a:rPr lang="en-US" baseline="0"/>
                      <a:t>, </a:t>
                    </a:r>
                    <a:fld id="{3BEF16B2-73C2-4188-AB17-D7A1B48FF98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95D-4536-B868-77AEEBCEF174}"/>
                </c:ext>
              </c:extLst>
            </c:dLbl>
            <c:dLbl>
              <c:idx val="1"/>
              <c:tx>
                <c:rich>
                  <a:bodyPr/>
                  <a:lstStyle/>
                  <a:p>
                    <a:fld id="{B8B43DAB-D5D1-4C97-BC4D-FA5458698CE9}" type="CELLRANGE">
                      <a:rPr lang="en-US"/>
                      <a:pPr/>
                      <a:t>[CELLRANGE]</a:t>
                    </a:fld>
                    <a:r>
                      <a:rPr lang="en-US" baseline="0"/>
                      <a:t>, </a:t>
                    </a:r>
                    <a:fld id="{A3B7081E-D4FD-4950-A685-258C93902F8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5D-4536-B868-77AEEBCEF1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Tech!$C$32:$D$32</c:f>
              <c:numCache>
                <c:formatCode>#,##0</c:formatCode>
                <c:ptCount val="2"/>
                <c:pt idx="0">
                  <c:v>900</c:v>
                </c:pt>
                <c:pt idx="1">
                  <c:v>1004</c:v>
                </c:pt>
              </c:numCache>
            </c:numRef>
          </c:val>
          <c:extLst>
            <c:ext xmlns:c15="http://schemas.microsoft.com/office/drawing/2012/chart" uri="{02D57815-91ED-43cb-92C2-25804820EDAC}">
              <c15:datalabelsRange>
                <c15:f>Tech!$E$32:$F$32</c15:f>
                <c15:dlblRangeCache>
                  <c:ptCount val="2"/>
                  <c:pt idx="0">
                    <c:v>6%</c:v>
                  </c:pt>
                  <c:pt idx="1">
                    <c:v>6%</c:v>
                  </c:pt>
                </c15:dlblRangeCache>
              </c15:datalabelsRange>
            </c:ext>
            <c:ext xmlns:c16="http://schemas.microsoft.com/office/drawing/2014/chart" uri="{C3380CC4-5D6E-409C-BE32-E72D297353CC}">
              <c16:uniqueId val="{00000002-C95D-4536-B868-77AEEBCEF174}"/>
            </c:ext>
          </c:extLst>
        </c:ser>
        <c:ser>
          <c:idx val="1"/>
          <c:order val="1"/>
          <c:tx>
            <c:strRef>
              <c:f>Tech!$B$33</c:f>
              <c:strCache>
                <c:ptCount val="1"/>
                <c:pt idx="0">
                  <c:v>High school or equivalent, no college</c:v>
                </c:pt>
              </c:strCache>
            </c:strRef>
          </c:tx>
          <c:spPr>
            <a:solidFill>
              <a:schemeClr val="accent2"/>
            </a:solidFill>
            <a:ln>
              <a:noFill/>
            </a:ln>
            <a:effectLst/>
          </c:spPr>
          <c:invertIfNegative val="0"/>
          <c:dLbls>
            <c:dLbl>
              <c:idx val="0"/>
              <c:tx>
                <c:rich>
                  <a:bodyPr/>
                  <a:lstStyle/>
                  <a:p>
                    <a:fld id="{6D83BB63-3E0F-4FA5-BF93-8714C897C65E}" type="CELLRANGE">
                      <a:rPr lang="en-US"/>
                      <a:pPr/>
                      <a:t>[CELLRANGE]</a:t>
                    </a:fld>
                    <a:r>
                      <a:rPr lang="en-US" baseline="0"/>
                      <a:t>, </a:t>
                    </a:r>
                    <a:fld id="{6EAE59B5-C5E1-484B-A973-EDE1DA9AF2E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95D-4536-B868-77AEEBCEF174}"/>
                </c:ext>
              </c:extLst>
            </c:dLbl>
            <c:dLbl>
              <c:idx val="1"/>
              <c:tx>
                <c:rich>
                  <a:bodyPr/>
                  <a:lstStyle/>
                  <a:p>
                    <a:fld id="{03CE884D-A282-49A6-89E5-A126DE6AD3D4}" type="CELLRANGE">
                      <a:rPr lang="en-US"/>
                      <a:pPr/>
                      <a:t>[CELLRANGE]</a:t>
                    </a:fld>
                    <a:r>
                      <a:rPr lang="en-US" baseline="0"/>
                      <a:t>, </a:t>
                    </a:r>
                    <a:fld id="{D17394EA-81C2-4F23-92C3-9321CE58CBE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5D-4536-B868-77AEEBCEF1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Tech!$C$33:$D$33</c:f>
              <c:numCache>
                <c:formatCode>#,##0</c:formatCode>
                <c:ptCount val="2"/>
                <c:pt idx="0">
                  <c:v>2557</c:v>
                </c:pt>
                <c:pt idx="1">
                  <c:v>2590</c:v>
                </c:pt>
              </c:numCache>
            </c:numRef>
          </c:val>
          <c:extLst>
            <c:ext xmlns:c15="http://schemas.microsoft.com/office/drawing/2012/chart" uri="{02D57815-91ED-43cb-92C2-25804820EDAC}">
              <c15:datalabelsRange>
                <c15:f>Tech!$E$33:$F$33</c15:f>
                <c15:dlblRangeCache>
                  <c:ptCount val="2"/>
                  <c:pt idx="0">
                    <c:v>16%</c:v>
                  </c:pt>
                  <c:pt idx="1">
                    <c:v>16%</c:v>
                  </c:pt>
                </c15:dlblRangeCache>
              </c15:datalabelsRange>
            </c:ext>
            <c:ext xmlns:c16="http://schemas.microsoft.com/office/drawing/2014/chart" uri="{C3380CC4-5D6E-409C-BE32-E72D297353CC}">
              <c16:uniqueId val="{00000005-C95D-4536-B868-77AEEBCEF174}"/>
            </c:ext>
          </c:extLst>
        </c:ser>
        <c:ser>
          <c:idx val="2"/>
          <c:order val="2"/>
          <c:tx>
            <c:strRef>
              <c:f>Tech!$B$34</c:f>
              <c:strCache>
                <c:ptCount val="1"/>
                <c:pt idx="0">
                  <c:v>Some college or Associate degree</c:v>
                </c:pt>
              </c:strCache>
            </c:strRef>
          </c:tx>
          <c:spPr>
            <a:solidFill>
              <a:schemeClr val="accent3"/>
            </a:solidFill>
            <a:ln>
              <a:noFill/>
            </a:ln>
            <a:effectLst/>
          </c:spPr>
          <c:invertIfNegative val="0"/>
          <c:dLbls>
            <c:dLbl>
              <c:idx val="0"/>
              <c:tx>
                <c:rich>
                  <a:bodyPr/>
                  <a:lstStyle/>
                  <a:p>
                    <a:fld id="{295FBDB9-A93F-4DDF-B87E-280068CABA1E}" type="CELLRANGE">
                      <a:rPr lang="en-US"/>
                      <a:pPr/>
                      <a:t>[CELLRANGE]</a:t>
                    </a:fld>
                    <a:r>
                      <a:rPr lang="en-US" baseline="0"/>
                      <a:t>, </a:t>
                    </a:r>
                    <a:fld id="{DA022F58-B7A4-42B5-B10C-DDDD9FBF8B8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95D-4536-B868-77AEEBCEF174}"/>
                </c:ext>
              </c:extLst>
            </c:dLbl>
            <c:dLbl>
              <c:idx val="1"/>
              <c:tx>
                <c:rich>
                  <a:bodyPr/>
                  <a:lstStyle/>
                  <a:p>
                    <a:fld id="{9A4246AF-52CF-4ED3-8329-4064F79329BD}" type="CELLRANGE">
                      <a:rPr lang="en-US"/>
                      <a:pPr/>
                      <a:t>[CELLRANGE]</a:t>
                    </a:fld>
                    <a:r>
                      <a:rPr lang="en-US" baseline="0"/>
                      <a:t>, </a:t>
                    </a:r>
                    <a:fld id="{3CFAC512-070B-4CFB-BAAB-D895A871664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95D-4536-B868-77AEEBCEF1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Tech!$C$34:$D$34</c:f>
              <c:numCache>
                <c:formatCode>#,##0</c:formatCode>
                <c:ptCount val="2"/>
                <c:pt idx="0">
                  <c:v>3999</c:v>
                </c:pt>
                <c:pt idx="1">
                  <c:v>3936</c:v>
                </c:pt>
              </c:numCache>
            </c:numRef>
          </c:val>
          <c:extLst>
            <c:ext xmlns:c15="http://schemas.microsoft.com/office/drawing/2012/chart" uri="{02D57815-91ED-43cb-92C2-25804820EDAC}">
              <c15:datalabelsRange>
                <c15:f>Tech!$E$34:$F$34</c15:f>
                <c15:dlblRangeCache>
                  <c:ptCount val="2"/>
                  <c:pt idx="0">
                    <c:v>25%</c:v>
                  </c:pt>
                  <c:pt idx="1">
                    <c:v>25%</c:v>
                  </c:pt>
                </c15:dlblRangeCache>
              </c15:datalabelsRange>
            </c:ext>
            <c:ext xmlns:c16="http://schemas.microsoft.com/office/drawing/2014/chart" uri="{C3380CC4-5D6E-409C-BE32-E72D297353CC}">
              <c16:uniqueId val="{00000008-C95D-4536-B868-77AEEBCEF174}"/>
            </c:ext>
          </c:extLst>
        </c:ser>
        <c:ser>
          <c:idx val="3"/>
          <c:order val="3"/>
          <c:tx>
            <c:strRef>
              <c:f>Tech!$B$35</c:f>
              <c:strCache>
                <c:ptCount val="1"/>
                <c:pt idx="0">
                  <c:v>Bachelor's degree or advanced degree</c:v>
                </c:pt>
              </c:strCache>
            </c:strRef>
          </c:tx>
          <c:spPr>
            <a:solidFill>
              <a:schemeClr val="accent4"/>
            </a:solidFill>
            <a:ln>
              <a:noFill/>
            </a:ln>
            <a:effectLst/>
          </c:spPr>
          <c:invertIfNegative val="0"/>
          <c:dLbls>
            <c:dLbl>
              <c:idx val="0"/>
              <c:tx>
                <c:rich>
                  <a:bodyPr/>
                  <a:lstStyle/>
                  <a:p>
                    <a:fld id="{9861ABA6-D92C-49D4-B84A-88B0231DD7D9}" type="CELLRANGE">
                      <a:rPr lang="en-US"/>
                      <a:pPr/>
                      <a:t>[CELLRANGE]</a:t>
                    </a:fld>
                    <a:r>
                      <a:rPr lang="en-US" baseline="0"/>
                      <a:t>, </a:t>
                    </a:r>
                    <a:fld id="{D8A3726D-05C1-47DE-AD64-B89E4E12379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95D-4536-B868-77AEEBCEF174}"/>
                </c:ext>
              </c:extLst>
            </c:dLbl>
            <c:dLbl>
              <c:idx val="1"/>
              <c:tx>
                <c:rich>
                  <a:bodyPr/>
                  <a:lstStyle/>
                  <a:p>
                    <a:fld id="{2D3698CB-F807-4095-8065-4FC951A9EE09}" type="CELLRANGE">
                      <a:rPr lang="en-US"/>
                      <a:pPr/>
                      <a:t>[CELLRANGE]</a:t>
                    </a:fld>
                    <a:r>
                      <a:rPr lang="en-US" baseline="0"/>
                      <a:t>, </a:t>
                    </a:r>
                    <a:fld id="{A777A5CD-1D8D-47E7-A5FC-3A6CF9A23D8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C95D-4536-B868-77AEEBCEF1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Tech!$C$35:$D$35</c:f>
              <c:numCache>
                <c:formatCode>#,##0</c:formatCode>
                <c:ptCount val="2"/>
                <c:pt idx="0">
                  <c:v>7516</c:v>
                </c:pt>
                <c:pt idx="1">
                  <c:v>7098</c:v>
                </c:pt>
              </c:numCache>
            </c:numRef>
          </c:val>
          <c:extLst>
            <c:ext xmlns:c15="http://schemas.microsoft.com/office/drawing/2012/chart" uri="{02D57815-91ED-43cb-92C2-25804820EDAC}">
              <c15:datalabelsRange>
                <c15:f>Tech!$E$35:$F$35</c15:f>
                <c15:dlblRangeCache>
                  <c:ptCount val="2"/>
                  <c:pt idx="0">
                    <c:v>47%</c:v>
                  </c:pt>
                  <c:pt idx="1">
                    <c:v>45%</c:v>
                  </c:pt>
                </c15:dlblRangeCache>
              </c15:datalabelsRange>
            </c:ext>
            <c:ext xmlns:c16="http://schemas.microsoft.com/office/drawing/2014/chart" uri="{C3380CC4-5D6E-409C-BE32-E72D297353CC}">
              <c16:uniqueId val="{0000000B-C95D-4536-B868-77AEEBCEF174}"/>
            </c:ext>
          </c:extLst>
        </c:ser>
        <c:ser>
          <c:idx val="4"/>
          <c:order val="4"/>
          <c:tx>
            <c:strRef>
              <c:f>Tech!$B$36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22994876-BEDA-4A5A-A088-BBAA1E7E1164}" type="CELLRANGE">
                      <a:rPr lang="en-US"/>
                      <a:pPr/>
                      <a:t>[CELLRANGE]</a:t>
                    </a:fld>
                    <a:r>
                      <a:rPr lang="en-US" baseline="0"/>
                      <a:t>, </a:t>
                    </a:r>
                    <a:fld id="{3F5E4B17-C164-47B4-8DFD-A7AAA4062A3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C95D-4536-B868-77AEEBCEF174}"/>
                </c:ext>
              </c:extLst>
            </c:dLbl>
            <c:dLbl>
              <c:idx val="1"/>
              <c:tx>
                <c:rich>
                  <a:bodyPr/>
                  <a:lstStyle/>
                  <a:p>
                    <a:fld id="{6278E43E-DF45-4E0A-9ED7-9773F352628D}" type="CELLRANGE">
                      <a:rPr lang="en-US"/>
                      <a:pPr/>
                      <a:t>[CELLRANGE]</a:t>
                    </a:fld>
                    <a:r>
                      <a:rPr lang="en-US" baseline="0"/>
                      <a:t>, </a:t>
                    </a:r>
                    <a:fld id="{DFCEE370-5024-4117-B882-CD09548F5F1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C95D-4536-B868-77AEEBCEF1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Tech!$C$31:$D$31</c:f>
              <c:strCache>
                <c:ptCount val="2"/>
                <c:pt idx="0">
                  <c:v>2015</c:v>
                </c:pt>
                <c:pt idx="1">
                  <c:v>2018</c:v>
                </c:pt>
              </c:strCache>
            </c:strRef>
          </c:cat>
          <c:val>
            <c:numRef>
              <c:f>Tech!$C$36:$D$36</c:f>
              <c:numCache>
                <c:formatCode>#,##0</c:formatCode>
                <c:ptCount val="2"/>
                <c:pt idx="0">
                  <c:v>986</c:v>
                </c:pt>
                <c:pt idx="1">
                  <c:v>1136</c:v>
                </c:pt>
              </c:numCache>
            </c:numRef>
          </c:val>
          <c:extLst>
            <c:ext xmlns:c15="http://schemas.microsoft.com/office/drawing/2012/chart" uri="{02D57815-91ED-43cb-92C2-25804820EDAC}">
              <c15:datalabelsRange>
                <c15:f>Tech!$E$36:$F$36</c15:f>
                <c15:dlblRangeCache>
                  <c:ptCount val="2"/>
                  <c:pt idx="0">
                    <c:v>6%</c:v>
                  </c:pt>
                  <c:pt idx="1">
                    <c:v>7%</c:v>
                  </c:pt>
                </c15:dlblRangeCache>
              </c15:datalabelsRange>
            </c:ext>
            <c:ext xmlns:c16="http://schemas.microsoft.com/office/drawing/2014/chart" uri="{C3380CC4-5D6E-409C-BE32-E72D297353CC}">
              <c16:uniqueId val="{0000000E-C95D-4536-B868-77AEEBCEF174}"/>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Tech!$K$17</c:f>
              <c:strCache>
                <c:ptCount val="1"/>
                <c:pt idx="0">
                  <c:v>Increase</c:v>
                </c:pt>
              </c:strCache>
            </c:strRef>
          </c:tx>
          <c:spPr>
            <a:ln w="25400" cap="rnd">
              <a:noFill/>
              <a:round/>
            </a:ln>
            <a:effectLst/>
          </c:spPr>
          <c:marker>
            <c:symbol val="none"/>
          </c:marker>
          <c:dLbls>
            <c:dLbl>
              <c:idx val="0"/>
              <c:tx>
                <c:rich>
                  <a:bodyPr/>
                  <a:lstStyle/>
                  <a:p>
                    <a:fld id="{8EAD9D20-D5AF-4D4A-86CE-D78F9B4BE3CD}"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C95D-4536-B868-77AEEBCEF174}"/>
                </c:ext>
              </c:extLst>
            </c:dLbl>
            <c:dLbl>
              <c:idx val="1"/>
              <c:tx>
                <c:rich>
                  <a:bodyPr/>
                  <a:lstStyle/>
                  <a:p>
                    <a:fld id="{7475A340-34D8-4386-A53D-0C41A1FE7A1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C95D-4536-B868-77AEEBCEF174}"/>
                </c:ext>
              </c:extLst>
            </c:dLbl>
            <c:dLbl>
              <c:idx val="2"/>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95D-4536-B868-77AEEBCEF174}"/>
                </c:ext>
              </c:extLst>
            </c:dLbl>
            <c:dLbl>
              <c:idx val="3"/>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95D-4536-B868-77AEEBCEF174}"/>
                </c:ext>
              </c:extLst>
            </c:dLbl>
            <c:dLbl>
              <c:idx val="4"/>
              <c:tx>
                <c:rich>
                  <a:bodyPr/>
                  <a:lstStyle/>
                  <a:p>
                    <a:fld id="{5904CF93-4B44-4D37-9B3E-C5CA1D70A94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C95D-4536-B868-77AEEBCEF17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Tech!$J$18:$J$22</c:f>
              <c:numCache>
                <c:formatCode>General</c:formatCode>
                <c:ptCount val="5"/>
                <c:pt idx="0">
                  <c:v>1.59</c:v>
                </c:pt>
                <c:pt idx="1">
                  <c:v>1.59</c:v>
                </c:pt>
                <c:pt idx="2">
                  <c:v>1.59</c:v>
                </c:pt>
                <c:pt idx="3">
                  <c:v>1.59</c:v>
                </c:pt>
                <c:pt idx="4">
                  <c:v>1.59</c:v>
                </c:pt>
              </c:numCache>
            </c:numRef>
          </c:xVal>
          <c:yVal>
            <c:numRef>
              <c:f>Tech!$K$18:$K$22</c:f>
              <c:numCache>
                <c:formatCode>0%</c:formatCode>
                <c:ptCount val="5"/>
                <c:pt idx="0">
                  <c:v>7.0000000000000007E-2</c:v>
                </c:pt>
                <c:pt idx="1">
                  <c:v>0.18691321999492513</c:v>
                </c:pt>
                <c:pt idx="2">
                  <c:v>#N/A</c:v>
                </c:pt>
                <c:pt idx="3">
                  <c:v>#N/A</c:v>
                </c:pt>
                <c:pt idx="4">
                  <c:v>0.99</c:v>
                </c:pt>
              </c:numCache>
            </c:numRef>
          </c:yVal>
          <c:smooth val="0"/>
          <c:extLst>
            <c:ext xmlns:c15="http://schemas.microsoft.com/office/drawing/2012/chart" uri="{02D57815-91ED-43cb-92C2-25804820EDAC}">
              <c15:datalabelsRange>
                <c15:f>Tech!$H$32:$H$36</c15:f>
                <c15:dlblRangeCache>
                  <c:ptCount val="5"/>
                  <c:pt idx="0">
                    <c:v>+11.6%</c:v>
                  </c:pt>
                  <c:pt idx="1">
                    <c:v>+1.3%</c:v>
                  </c:pt>
                  <c:pt idx="2">
                    <c:v> -1.6%</c:v>
                  </c:pt>
                  <c:pt idx="3">
                    <c:v> -5.6%</c:v>
                  </c:pt>
                  <c:pt idx="4">
                    <c:v>+15.2%</c:v>
                  </c:pt>
                </c15:dlblRangeCache>
              </c15:datalabelsRange>
            </c:ext>
            <c:ext xmlns:c16="http://schemas.microsoft.com/office/drawing/2014/chart" uri="{C3380CC4-5D6E-409C-BE32-E72D297353CC}">
              <c16:uniqueId val="{00000014-C95D-4536-B868-77AEEBCEF174}"/>
            </c:ext>
          </c:extLst>
        </c:ser>
        <c:ser>
          <c:idx val="6"/>
          <c:order val="6"/>
          <c:tx>
            <c:strRef>
              <c:f>Tech!$L$17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95D-4536-B868-77AEEBCEF174}"/>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95D-4536-B868-77AEEBCEF174}"/>
                </c:ext>
              </c:extLst>
            </c:dLbl>
            <c:dLbl>
              <c:idx val="2"/>
              <c:tx>
                <c:rich>
                  <a:bodyPr/>
                  <a:lstStyle/>
                  <a:p>
                    <a:fld id="{6DF3AB3B-A2E7-4E3F-90A2-52B89A83020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C95D-4536-B868-77AEEBCEF174}"/>
                </c:ext>
              </c:extLst>
            </c:dLbl>
            <c:dLbl>
              <c:idx val="3"/>
              <c:tx>
                <c:rich>
                  <a:bodyPr/>
                  <a:lstStyle/>
                  <a:p>
                    <a:fld id="{A773389D-2970-4A63-BA5A-B12BFD48CBB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C95D-4536-B868-77AEEBCEF174}"/>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95D-4536-B868-77AEEBCEF17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Tech!$J$18:$J$22</c:f>
              <c:numCache>
                <c:formatCode>General</c:formatCode>
                <c:ptCount val="5"/>
                <c:pt idx="0">
                  <c:v>1.59</c:v>
                </c:pt>
                <c:pt idx="1">
                  <c:v>1.59</c:v>
                </c:pt>
                <c:pt idx="2">
                  <c:v>1.59</c:v>
                </c:pt>
                <c:pt idx="3">
                  <c:v>1.59</c:v>
                </c:pt>
                <c:pt idx="4">
                  <c:v>1.59</c:v>
                </c:pt>
              </c:numCache>
            </c:numRef>
          </c:xVal>
          <c:yVal>
            <c:numRef>
              <c:f>Tech!$L$18:$L$22</c:f>
              <c:numCache>
                <c:formatCode>0%</c:formatCode>
                <c:ptCount val="5"/>
                <c:pt idx="0">
                  <c:v>#N/A</c:v>
                </c:pt>
                <c:pt idx="1">
                  <c:v>#N/A</c:v>
                </c:pt>
                <c:pt idx="2">
                  <c:v>0.37779751332149197</c:v>
                </c:pt>
                <c:pt idx="3">
                  <c:v>0.74783049987312866</c:v>
                </c:pt>
                <c:pt idx="4">
                  <c:v>#N/A</c:v>
                </c:pt>
              </c:numCache>
            </c:numRef>
          </c:yVal>
          <c:smooth val="0"/>
          <c:extLst>
            <c:ext xmlns:c15="http://schemas.microsoft.com/office/drawing/2012/chart" uri="{02D57815-91ED-43cb-92C2-25804820EDAC}">
              <c15:datalabelsRange>
                <c15:f>Tech!$H$32:$H$36</c15:f>
                <c15:dlblRangeCache>
                  <c:ptCount val="5"/>
                  <c:pt idx="0">
                    <c:v>+11.6%</c:v>
                  </c:pt>
                  <c:pt idx="1">
                    <c:v>+1.3%</c:v>
                  </c:pt>
                  <c:pt idx="2">
                    <c:v> -1.6%</c:v>
                  </c:pt>
                  <c:pt idx="3">
                    <c:v> -5.6%</c:v>
                  </c:pt>
                  <c:pt idx="4">
                    <c:v>+15.2%</c:v>
                  </c:pt>
                </c15:dlblRangeCache>
              </c15:datalabelsRange>
            </c:ext>
            <c:ext xmlns:c16="http://schemas.microsoft.com/office/drawing/2014/chart" uri="{C3380CC4-5D6E-409C-BE32-E72D297353CC}">
              <c16:uniqueId val="{0000001A-C95D-4536-B868-77AEEBCEF174}"/>
            </c:ext>
          </c:extLst>
        </c:ser>
        <c:ser>
          <c:idx val="7"/>
          <c:order val="7"/>
          <c:tx>
            <c:strRef>
              <c:f>Tech!$K$13</c:f>
              <c:strCache>
                <c:ptCount val="1"/>
                <c:pt idx="0">
                  <c:v>Share</c:v>
                </c:pt>
              </c:strCache>
            </c:strRef>
          </c:tx>
          <c:spPr>
            <a:ln w="25400" cap="rnd">
              <a:noFill/>
              <a:round/>
            </a:ln>
            <a:effectLst/>
          </c:spPr>
          <c:marker>
            <c:symbol val="none"/>
          </c:marker>
          <c:dLbls>
            <c:dLbl>
              <c:idx val="0"/>
              <c:tx>
                <c:rich>
                  <a:bodyPr/>
                  <a:lstStyle/>
                  <a:p>
                    <a:fld id="{B0578037-E13B-4CA4-A21C-83D7F6B1FEB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C95D-4536-B868-77AEEBCEF174}"/>
                </c:ext>
              </c:extLst>
            </c:dLbl>
            <c:dLbl>
              <c:idx val="1"/>
              <c:tx>
                <c:rich>
                  <a:bodyPr/>
                  <a:lstStyle/>
                  <a:p>
                    <a:fld id="{6E62E45E-5374-43AE-B9CF-89E40A8368A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C95D-4536-B868-77AEEBCEF174}"/>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Tech!$J$14:$J$15</c:f>
              <c:numCache>
                <c:formatCode>General</c:formatCode>
                <c:ptCount val="2"/>
                <c:pt idx="0">
                  <c:v>1</c:v>
                </c:pt>
                <c:pt idx="1">
                  <c:v>2</c:v>
                </c:pt>
              </c:numCache>
            </c:numRef>
          </c:xVal>
          <c:yVal>
            <c:numRef>
              <c:f>Tech!$K$14:$K$15</c:f>
              <c:numCache>
                <c:formatCode>0%</c:formatCode>
                <c:ptCount val="2"/>
                <c:pt idx="0">
                  <c:v>1</c:v>
                </c:pt>
                <c:pt idx="1">
                  <c:v>1</c:v>
                </c:pt>
              </c:numCache>
            </c:numRef>
          </c:yVal>
          <c:smooth val="0"/>
          <c:extLst>
            <c:ext xmlns:c15="http://schemas.microsoft.com/office/drawing/2012/chart" uri="{02D57815-91ED-43cb-92C2-25804820EDAC}">
              <c15:datalabelsRange>
                <c15:f>Tech!$L$14:$L$15</c15:f>
                <c15:dlblRangeCache>
                  <c:ptCount val="2"/>
                  <c:pt idx="0">
                    <c:v> 15,958 </c:v>
                  </c:pt>
                  <c:pt idx="1">
                    <c:v> 15,764 </c:v>
                  </c:pt>
                </c15:dlblRangeCache>
              </c15:datalabelsRange>
            </c:ext>
            <c:ext xmlns:c16="http://schemas.microsoft.com/office/drawing/2014/chart" uri="{C3380CC4-5D6E-409C-BE32-E72D297353CC}">
              <c16:uniqueId val="{0000001D-C95D-4536-B868-77AEEBCEF174}"/>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Tech!$J$13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Tech!$L$13</c:f>
              <c:numCache>
                <c:formatCode>#,##0</c:formatCode>
                <c:ptCount val="1"/>
                <c:pt idx="0">
                  <c:v>8088</c:v>
                </c:pt>
              </c:numCache>
            </c:numRef>
          </c:val>
          <c:extLst>
            <c:ext xmlns:c16="http://schemas.microsoft.com/office/drawing/2014/chart" uri="{C3380CC4-5D6E-409C-BE32-E72D297353CC}">
              <c16:uniqueId val="{00000000-2B8B-4A3D-B97B-8736B9F6E6D7}"/>
            </c:ext>
          </c:extLst>
        </c:ser>
        <c:ser>
          <c:idx val="1"/>
          <c:order val="1"/>
          <c:tx>
            <c:strRef>
              <c:f>Tech!$J$14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Tech!$L$12</c:f>
              <c:strCache>
                <c:ptCount val="1"/>
                <c:pt idx="0">
                  <c:v>2018</c:v>
                </c:pt>
              </c:strCache>
            </c:strRef>
          </c:cat>
          <c:val>
            <c:numRef>
              <c:f>Tech!$L$14</c:f>
              <c:numCache>
                <c:formatCode>#,##0</c:formatCode>
                <c:ptCount val="1"/>
                <c:pt idx="0">
                  <c:v>7676</c:v>
                </c:pt>
              </c:numCache>
            </c:numRef>
          </c:val>
          <c:extLst>
            <c:ext xmlns:c16="http://schemas.microsoft.com/office/drawing/2014/chart" uri="{C3380CC4-5D6E-409C-BE32-E72D297353CC}">
              <c16:uniqueId val="{00000001-2B8B-4A3D-B97B-8736B9F6E6D7}"/>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4150-42BE-96B8-1D1AF6FC301F}"/>
              </c:ext>
            </c:extLst>
          </c:dPt>
          <c:dLbls>
            <c:dLbl>
              <c:idx val="0"/>
              <c:tx>
                <c:rich>
                  <a:bodyPr/>
                  <a:lstStyle/>
                  <a:p>
                    <a:fld id="{A5770945-7B3B-4AF9-9534-CF810B241E75}"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150-42BE-96B8-1D1AF6FC301F}"/>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5F70B57D-F3DB-4B04-8FCE-D34C5D00629F}" type="CELLRANGE">
                      <a:rPr lang="en-US"/>
                      <a:pPr>
                        <a:defRPr b="1">
                          <a:solidFill>
                            <a:srgbClr val="00B05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150-42BE-96B8-1D1AF6FC301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Tech!$J$13:$J$14</c:f>
              <c:strCache>
                <c:ptCount val="2"/>
                <c:pt idx="0">
                  <c:v>Male</c:v>
                </c:pt>
                <c:pt idx="1">
                  <c:v>Female</c:v>
                </c:pt>
              </c:strCache>
            </c:strRef>
          </c:cat>
          <c:val>
            <c:numRef>
              <c:f>Tech!$M$13:$M$14</c:f>
              <c:numCache>
                <c:formatCode>\+#,##0;\-#,##0;\ #,##0</c:formatCode>
                <c:ptCount val="2"/>
                <c:pt idx="0">
                  <c:v>-231</c:v>
                </c:pt>
                <c:pt idx="1">
                  <c:v>36</c:v>
                </c:pt>
              </c:numCache>
            </c:numRef>
          </c:val>
          <c:extLst>
            <c:ext xmlns:c15="http://schemas.microsoft.com/office/drawing/2012/chart" uri="{02D57815-91ED-43cb-92C2-25804820EDAC}">
              <c15:datalabelsRange>
                <c15:f>Tech!$N$13:$N$14</c15:f>
                <c15:dlblRangeCache>
                  <c:ptCount val="2"/>
                  <c:pt idx="0">
                    <c:v> -3%</c:v>
                  </c:pt>
                  <c:pt idx="1">
                    <c:v>+0%</c:v>
                  </c:pt>
                </c15:dlblRangeCache>
              </c15:datalabelsRange>
            </c:ext>
            <c:ext xmlns:c16="http://schemas.microsoft.com/office/drawing/2014/chart" uri="{C3380CC4-5D6E-409C-BE32-E72D297353CC}">
              <c16:uniqueId val="{00000003-4150-42BE-96B8-1D1AF6FC301F}"/>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Tech!$N$3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D1F4-4CEF-BCC4-F025275DAAE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D1F4-4CEF-BCC4-F025275DAAE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D1F4-4CEF-BCC4-F025275DAAE5}"/>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60BAF657-4444-4574-A73B-609B1DCD0EEB}"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1F4-4CEF-BCC4-F025275DAAE5}"/>
                </c:ext>
              </c:extLst>
            </c:dLbl>
            <c:dLbl>
              <c:idx val="1"/>
              <c:tx>
                <c:rich>
                  <a:bodyPr/>
                  <a:lstStyle/>
                  <a:p>
                    <a:fld id="{F15B42C7-6B22-43D3-825D-59814EE2B527}"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1F4-4CEF-BCC4-F025275DAAE5}"/>
                </c:ext>
              </c:extLst>
            </c:dLbl>
            <c:dLbl>
              <c:idx val="2"/>
              <c:tx>
                <c:rich>
                  <a:bodyPr/>
                  <a:lstStyle/>
                  <a:p>
                    <a:fld id="{82101019-9648-4FA7-9C93-C3D412FB056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1F4-4CEF-BCC4-F025275DAAE5}"/>
                </c:ext>
              </c:extLst>
            </c:dLbl>
            <c:dLbl>
              <c:idx val="3"/>
              <c:tx>
                <c:rich>
                  <a:bodyPr/>
                  <a:lstStyle/>
                  <a:p>
                    <a:fld id="{7D03688B-592A-494E-AD34-344F9694781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D1F4-4CEF-BCC4-F025275DAAE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Tech!$K$4:$K$7</c:f>
              <c:strCache>
                <c:ptCount val="4"/>
                <c:pt idx="0">
                  <c:v>White</c:v>
                </c:pt>
                <c:pt idx="1">
                  <c:v>Black or African American</c:v>
                </c:pt>
                <c:pt idx="2">
                  <c:v>Asian</c:v>
                </c:pt>
                <c:pt idx="3">
                  <c:v>Other</c:v>
                </c:pt>
              </c:strCache>
            </c:strRef>
          </c:cat>
          <c:val>
            <c:numRef>
              <c:f>Tech!$N$4:$N$7</c:f>
              <c:numCache>
                <c:formatCode>\+#,##0;\-#,##0;\ #,##0</c:formatCode>
                <c:ptCount val="4"/>
                <c:pt idx="0">
                  <c:v>-458</c:v>
                </c:pt>
                <c:pt idx="1">
                  <c:v>3</c:v>
                </c:pt>
                <c:pt idx="2">
                  <c:v>237</c:v>
                </c:pt>
                <c:pt idx="3">
                  <c:v>22</c:v>
                </c:pt>
              </c:numCache>
            </c:numRef>
          </c:val>
          <c:extLst>
            <c:ext xmlns:c15="http://schemas.microsoft.com/office/drawing/2012/chart" uri="{02D57815-91ED-43cb-92C2-25804820EDAC}">
              <c15:datalabelsRange>
                <c15:f>Tech!$O$4:$O$7</c15:f>
                <c15:dlblRangeCache>
                  <c:ptCount val="4"/>
                  <c:pt idx="0">
                    <c:v> -3%</c:v>
                  </c:pt>
                  <c:pt idx="1">
                    <c:v>+1%</c:v>
                  </c:pt>
                  <c:pt idx="2">
                    <c:v>+14%</c:v>
                  </c:pt>
                  <c:pt idx="3">
                    <c:v>+9%</c:v>
                  </c:pt>
                </c15:dlblRangeCache>
              </c15:datalabelsRange>
            </c:ext>
            <c:ext xmlns:c16="http://schemas.microsoft.com/office/drawing/2014/chart" uri="{C3380CC4-5D6E-409C-BE32-E72D297353CC}">
              <c16:uniqueId val="{00000007-D1F4-4CEF-BCC4-F025275DAAE5}"/>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Tech!$N$9</c:f>
              <c:strCache>
                <c:ptCount val="1"/>
                <c:pt idx="0">
                  <c:v>Change</c:v>
                </c:pt>
              </c:strCache>
            </c:strRef>
          </c:tx>
          <c:spPr>
            <a:solidFill>
              <a:schemeClr val="accent5"/>
            </a:solidFill>
            <a:ln>
              <a:noFill/>
            </a:ln>
            <a:effectLst/>
          </c:spPr>
          <c:invertIfNegative val="0"/>
          <c:dLbls>
            <c:dLbl>
              <c:idx val="0"/>
              <c:tx>
                <c:rich>
                  <a:bodyPr/>
                  <a:lstStyle/>
                  <a:p>
                    <a:fld id="{9938BD7B-46ED-4934-8E8C-F2E92DA698B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F2EC-4A37-8B9F-3091FD8BBC3F}"/>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72AF5B82-7498-4FBA-A1FB-8AB15E33A88A}"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2EC-4A37-8B9F-3091FD8BBC3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Tech!$K$10:$K$11</c:f>
              <c:strCache>
                <c:ptCount val="2"/>
                <c:pt idx="0">
                  <c:v>Hispanic or Latino</c:v>
                </c:pt>
                <c:pt idx="1">
                  <c:v>Not Hispanic or Latino</c:v>
                </c:pt>
              </c:strCache>
            </c:strRef>
          </c:cat>
          <c:val>
            <c:numRef>
              <c:f>Tech!$N$10:$N$11</c:f>
              <c:numCache>
                <c:formatCode>\+#,##0;\-#,##0;\ #,##0</c:formatCode>
                <c:ptCount val="2"/>
                <c:pt idx="0">
                  <c:v>74</c:v>
                </c:pt>
                <c:pt idx="1">
                  <c:v>-268</c:v>
                </c:pt>
              </c:numCache>
            </c:numRef>
          </c:val>
          <c:extLst>
            <c:ext xmlns:c15="http://schemas.microsoft.com/office/drawing/2012/chart" uri="{02D57815-91ED-43cb-92C2-25804820EDAC}">
              <c15:datalabelsRange>
                <c15:f>Tech!$O$10:$O$11</c15:f>
                <c15:dlblRangeCache>
                  <c:ptCount val="2"/>
                  <c:pt idx="0">
                    <c:v>+12%</c:v>
                  </c:pt>
                  <c:pt idx="1">
                    <c:v> -2%</c:v>
                  </c:pt>
                </c15:dlblRangeCache>
              </c15:datalabelsRange>
            </c:ext>
            <c:ext xmlns:c16="http://schemas.microsoft.com/office/drawing/2014/chart" uri="{C3380CC4-5D6E-409C-BE32-E72D297353CC}">
              <c16:uniqueId val="{00000002-F2EC-4A37-8B9F-3091FD8BBC3F}"/>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Tech!$L$9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Tech!$K$10:$K$11</c15:sqref>
                        </c15:formulaRef>
                      </c:ext>
                    </c:extLst>
                    <c:strCache>
                      <c:ptCount val="2"/>
                      <c:pt idx="0">
                        <c:v>Hispanic or Latino</c:v>
                      </c:pt>
                      <c:pt idx="1">
                        <c:v>Not Hispanic or Latino</c:v>
                      </c:pt>
                    </c:strCache>
                  </c:strRef>
                </c:cat>
                <c:val>
                  <c:numRef>
                    <c:extLst>
                      <c:ext uri="{02D57815-91ED-43cb-92C2-25804820EDAC}">
                        <c15:formulaRef>
                          <c15:sqref>Tech!$L$10:$L$11</c15:sqref>
                        </c15:formulaRef>
                      </c:ext>
                    </c:extLst>
                    <c:numCache>
                      <c:formatCode>_(* #,##0_);_(* \(#,##0\);_(* "-"??_);_(@_)</c:formatCode>
                      <c:ptCount val="2"/>
                      <c:pt idx="0">
                        <c:v>643</c:v>
                      </c:pt>
                      <c:pt idx="1">
                        <c:v>15316</c:v>
                      </c:pt>
                    </c:numCache>
                  </c:numRef>
                </c:val>
                <c:extLst>
                  <c:ext xmlns:c16="http://schemas.microsoft.com/office/drawing/2014/chart" uri="{C3380CC4-5D6E-409C-BE32-E72D297353CC}">
                    <c16:uniqueId val="{00000003-F2EC-4A37-8B9F-3091FD8BBC3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Tech!$M$9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Tech!$K$10:$K$11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Tech!$M$10:$M$11</c15:sqref>
                        </c15:formulaRef>
                      </c:ext>
                    </c:extLst>
                    <c:numCache>
                      <c:formatCode>_(* #,##0_);_(* \(#,##0\);_(* "-"??_);_(@_)</c:formatCode>
                      <c:ptCount val="2"/>
                      <c:pt idx="0">
                        <c:v>717</c:v>
                      </c:pt>
                      <c:pt idx="1">
                        <c:v>15048</c:v>
                      </c:pt>
                    </c:numCache>
                  </c:numRef>
                </c:val>
                <c:extLst xmlns:c15="http://schemas.microsoft.com/office/drawing/2012/chart">
                  <c:ext xmlns:c16="http://schemas.microsoft.com/office/drawing/2014/chart" uri="{C3380CC4-5D6E-409C-BE32-E72D297353CC}">
                    <c16:uniqueId val="{00000004-F2EC-4A37-8B9F-3091FD8BBC3F}"/>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Tech!$K$4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Tech!$M$4</c:f>
              <c:numCache>
                <c:formatCode>_(* #,##0_);_(* \(#,##0\);_(* "-"??_);_(@_)</c:formatCode>
                <c:ptCount val="1"/>
                <c:pt idx="0">
                  <c:v>13104</c:v>
                </c:pt>
              </c:numCache>
            </c:numRef>
          </c:val>
          <c:extLst>
            <c:ext xmlns:c16="http://schemas.microsoft.com/office/drawing/2014/chart" uri="{C3380CC4-5D6E-409C-BE32-E72D297353CC}">
              <c16:uniqueId val="{00000000-C11B-4DDB-80DF-6AA4346FCBC3}"/>
            </c:ext>
          </c:extLst>
        </c:ser>
        <c:ser>
          <c:idx val="1"/>
          <c:order val="1"/>
          <c:tx>
            <c:strRef>
              <c:f>Tech!$K$5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Tech!$M$5</c:f>
              <c:numCache>
                <c:formatCode>_(* #,##0_);_(* \(#,##0\);_(* "-"??_);_(@_)</c:formatCode>
                <c:ptCount val="1"/>
                <c:pt idx="0">
                  <c:v>446</c:v>
                </c:pt>
              </c:numCache>
            </c:numRef>
          </c:val>
          <c:extLst>
            <c:ext xmlns:c16="http://schemas.microsoft.com/office/drawing/2014/chart" uri="{C3380CC4-5D6E-409C-BE32-E72D297353CC}">
              <c16:uniqueId val="{00000001-C11B-4DDB-80DF-6AA4346FCBC3}"/>
            </c:ext>
          </c:extLst>
        </c:ser>
        <c:ser>
          <c:idx val="2"/>
          <c:order val="2"/>
          <c:tx>
            <c:strRef>
              <c:f>Tech!$K$6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Tech!$M$6</c:f>
              <c:numCache>
                <c:formatCode>_(* #,##0_);_(* \(#,##0\);_(* "-"??_);_(@_)</c:formatCode>
                <c:ptCount val="1"/>
                <c:pt idx="0">
                  <c:v>1956</c:v>
                </c:pt>
              </c:numCache>
            </c:numRef>
          </c:val>
          <c:extLst>
            <c:ext xmlns:c16="http://schemas.microsoft.com/office/drawing/2014/chart" uri="{C3380CC4-5D6E-409C-BE32-E72D297353CC}">
              <c16:uniqueId val="{00000002-C11B-4DDB-80DF-6AA4346FCBC3}"/>
            </c:ext>
          </c:extLst>
        </c:ser>
        <c:ser>
          <c:idx val="3"/>
          <c:order val="3"/>
          <c:tx>
            <c:strRef>
              <c:f>Tech!$K$7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Tech!$M$3</c:f>
              <c:strCache>
                <c:ptCount val="1"/>
                <c:pt idx="0">
                  <c:v>2018</c:v>
                </c:pt>
              </c:strCache>
            </c:strRef>
          </c:cat>
          <c:val>
            <c:numRef>
              <c:f>Tech!$M$7</c:f>
              <c:numCache>
                <c:formatCode>_(* #,##0_);_(* \(#,##0\);_(* "-"??_);_(@_)</c:formatCode>
                <c:ptCount val="1"/>
                <c:pt idx="0">
                  <c:v>257</c:v>
                </c:pt>
              </c:numCache>
            </c:numRef>
          </c:val>
          <c:extLst>
            <c:ext xmlns:c16="http://schemas.microsoft.com/office/drawing/2014/chart" uri="{C3380CC4-5D6E-409C-BE32-E72D297353CC}">
              <c16:uniqueId val="{00000003-C11B-4DDB-80DF-6AA4346FCBC3}"/>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 Groups by </a:t>
            </a:r>
            <a:r>
              <a:rPr lang="en-US" sz="110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Construction!$Q$18:$Q$23</c:f>
              <c:strCache>
                <c:ptCount val="6"/>
                <c:pt idx="0">
                  <c:v>Construction Total</c:v>
                </c:pt>
                <c:pt idx="1">
                  <c:v>Building equipment contractors</c:v>
                </c:pt>
                <c:pt idx="2">
                  <c:v>Residential building construction</c:v>
                </c:pt>
                <c:pt idx="3">
                  <c:v>Building finishing contractors</c:v>
                </c:pt>
                <c:pt idx="4">
                  <c:v>Other specialty trade contractors</c:v>
                </c:pt>
                <c:pt idx="5">
                  <c:v>Building foundation and exterior contractors</c:v>
                </c:pt>
              </c:strCache>
            </c:strRef>
          </c:cat>
          <c:val>
            <c:numRef>
              <c:f>Construction!$R$18:$R$23</c:f>
              <c:numCache>
                <c:formatCode>#,##0</c:formatCode>
                <c:ptCount val="6"/>
                <c:pt idx="0">
                  <c:v>2470</c:v>
                </c:pt>
                <c:pt idx="1">
                  <c:v>628</c:v>
                </c:pt>
                <c:pt idx="2">
                  <c:v>546</c:v>
                </c:pt>
                <c:pt idx="3">
                  <c:v>404</c:v>
                </c:pt>
                <c:pt idx="4">
                  <c:v>371</c:v>
                </c:pt>
                <c:pt idx="5">
                  <c:v>273</c:v>
                </c:pt>
              </c:numCache>
            </c:numRef>
          </c:val>
          <c:extLst>
            <c:ext xmlns:c16="http://schemas.microsoft.com/office/drawing/2014/chart" uri="{C3380CC4-5D6E-409C-BE32-E72D297353CC}">
              <c16:uniqueId val="{00000000-3DED-4CDF-BE9C-4950B7FCC80D}"/>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Construction!$Q$18:$Q$23</c:f>
              <c:strCache>
                <c:ptCount val="6"/>
                <c:pt idx="0">
                  <c:v>Construction Total</c:v>
                </c:pt>
                <c:pt idx="1">
                  <c:v>Building equipment contractors</c:v>
                </c:pt>
                <c:pt idx="2">
                  <c:v>Residential building construction</c:v>
                </c:pt>
                <c:pt idx="3">
                  <c:v>Building finishing contractors</c:v>
                </c:pt>
                <c:pt idx="4">
                  <c:v>Other specialty trade contractors</c:v>
                </c:pt>
                <c:pt idx="5">
                  <c:v>Building foundation and exterior contractors</c:v>
                </c:pt>
              </c:strCache>
            </c:strRef>
          </c:cat>
          <c:val>
            <c:numRef>
              <c:f>Construction!$S$18:$S$23</c:f>
              <c:numCache>
                <c:formatCode>#,##0</c:formatCode>
                <c:ptCount val="6"/>
                <c:pt idx="0">
                  <c:v>2579</c:v>
                </c:pt>
                <c:pt idx="1">
                  <c:v>635</c:v>
                </c:pt>
                <c:pt idx="2">
                  <c:v>588</c:v>
                </c:pt>
                <c:pt idx="3">
                  <c:v>438</c:v>
                </c:pt>
                <c:pt idx="4">
                  <c:v>385</c:v>
                </c:pt>
                <c:pt idx="5">
                  <c:v>273</c:v>
                </c:pt>
              </c:numCache>
            </c:numRef>
          </c:val>
          <c:extLst>
            <c:ext xmlns:c16="http://schemas.microsoft.com/office/drawing/2014/chart" uri="{C3380CC4-5D6E-409C-BE32-E72D297353CC}">
              <c16:uniqueId val="{00000001-3DED-4CDF-BE9C-4950B7FCC80D}"/>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'[All Regions - LT Education.xlsx]Charts'!$V$10</c:f>
              <c:strCache>
                <c:ptCount val="1"/>
                <c:pt idx="0">
                  <c:v>Sum of 2016 Employment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28-42DB-A0DA-6A9515EF63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A28-42DB-A0DA-6A9515EF63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A28-42DB-A0DA-6A9515EF63A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 Regions - LT Education.xlsx]Charts'!$U$11:$U$13</c:f>
              <c:strCache>
                <c:ptCount val="3"/>
                <c:pt idx="0">
                  <c:v>HS or Below</c:v>
                </c:pt>
                <c:pt idx="1">
                  <c:v>AS, Cert, Some College</c:v>
                </c:pt>
                <c:pt idx="2">
                  <c:v>BA+</c:v>
                </c:pt>
              </c:strCache>
            </c:strRef>
          </c:cat>
          <c:val>
            <c:numRef>
              <c:f>'[All Regions - LT Education.xlsx]Charts'!$V$11:$V$13</c:f>
              <c:numCache>
                <c:formatCode>_(* #,##0_);_(* \(#,##0\);_(* "-"??_);_(@_)</c:formatCode>
                <c:ptCount val="3"/>
                <c:pt idx="0">
                  <c:v>199724</c:v>
                </c:pt>
                <c:pt idx="1">
                  <c:v>39194</c:v>
                </c:pt>
                <c:pt idx="2">
                  <c:v>88526</c:v>
                </c:pt>
              </c:numCache>
            </c:numRef>
          </c:val>
          <c:extLst>
            <c:ext xmlns:c16="http://schemas.microsoft.com/office/drawing/2014/chart" uri="{C3380CC4-5D6E-409C-BE32-E72D297353CC}">
              <c16:uniqueId val="{00000006-DA28-42DB-A0DA-6A9515EF63A0}"/>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Construction!$B$32</c:f>
              <c:strCache>
                <c:ptCount val="1"/>
                <c:pt idx="0">
                  <c:v>Less than high school</c:v>
                </c:pt>
              </c:strCache>
            </c:strRef>
          </c:tx>
          <c:spPr>
            <a:solidFill>
              <a:schemeClr val="accent1"/>
            </a:solidFill>
            <a:ln>
              <a:noFill/>
            </a:ln>
            <a:effectLst/>
          </c:spPr>
          <c:invertIfNegative val="0"/>
          <c:dLbls>
            <c:dLbl>
              <c:idx val="0"/>
              <c:tx>
                <c:rich>
                  <a:bodyPr/>
                  <a:lstStyle/>
                  <a:p>
                    <a:fld id="{7D0BE658-FCE6-48D4-B354-FAB4D2F6B988}" type="CELLRANGE">
                      <a:rPr lang="en-US"/>
                      <a:pPr/>
                      <a:t>[CELLRANGE]</a:t>
                    </a:fld>
                    <a:r>
                      <a:rPr lang="en-US" baseline="0"/>
                      <a:t>, </a:t>
                    </a:r>
                    <a:fld id="{824C689B-5729-4BE5-A7A2-FC2224E8F45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BC2-4868-AFB1-8926087BFD7B}"/>
                </c:ext>
              </c:extLst>
            </c:dLbl>
            <c:dLbl>
              <c:idx val="1"/>
              <c:tx>
                <c:rich>
                  <a:bodyPr/>
                  <a:lstStyle/>
                  <a:p>
                    <a:fld id="{B0EC70AD-65D0-4219-B8C4-AA02F531FF0C}" type="CELLRANGE">
                      <a:rPr lang="en-US"/>
                      <a:pPr/>
                      <a:t>[CELLRANGE]</a:t>
                    </a:fld>
                    <a:r>
                      <a:rPr lang="en-US" baseline="0"/>
                      <a:t>, </a:t>
                    </a:r>
                    <a:fld id="{5D0D71DB-A395-484F-9733-7995E871C63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BC2-4868-AFB1-8926087BFD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Construction!$C$32:$D$32</c:f>
              <c:numCache>
                <c:formatCode>#,##0</c:formatCode>
                <c:ptCount val="2"/>
                <c:pt idx="0">
                  <c:v>1623</c:v>
                </c:pt>
                <c:pt idx="1">
                  <c:v>1925</c:v>
                </c:pt>
              </c:numCache>
            </c:numRef>
          </c:val>
          <c:extLst>
            <c:ext xmlns:c15="http://schemas.microsoft.com/office/drawing/2012/chart" uri="{02D57815-91ED-43cb-92C2-25804820EDAC}">
              <c15:datalabelsRange>
                <c15:f>Construction!$E$32:$F$32</c15:f>
                <c15:dlblRangeCache>
                  <c:ptCount val="2"/>
                  <c:pt idx="0">
                    <c:v>11%</c:v>
                  </c:pt>
                  <c:pt idx="1">
                    <c:v>11%</c:v>
                  </c:pt>
                </c15:dlblRangeCache>
              </c15:datalabelsRange>
            </c:ext>
            <c:ext xmlns:c16="http://schemas.microsoft.com/office/drawing/2014/chart" uri="{C3380CC4-5D6E-409C-BE32-E72D297353CC}">
              <c16:uniqueId val="{00000002-5BC2-4868-AFB1-8926087BFD7B}"/>
            </c:ext>
          </c:extLst>
        </c:ser>
        <c:ser>
          <c:idx val="1"/>
          <c:order val="1"/>
          <c:tx>
            <c:strRef>
              <c:f>Construction!$B$33</c:f>
              <c:strCache>
                <c:ptCount val="1"/>
                <c:pt idx="0">
                  <c:v>High school or equivalent, no college</c:v>
                </c:pt>
              </c:strCache>
            </c:strRef>
          </c:tx>
          <c:spPr>
            <a:solidFill>
              <a:schemeClr val="accent2"/>
            </a:solidFill>
            <a:ln>
              <a:noFill/>
            </a:ln>
            <a:effectLst/>
          </c:spPr>
          <c:invertIfNegative val="0"/>
          <c:dLbls>
            <c:dLbl>
              <c:idx val="0"/>
              <c:tx>
                <c:rich>
                  <a:bodyPr/>
                  <a:lstStyle/>
                  <a:p>
                    <a:fld id="{13571423-B676-4305-90B2-F737E5A4F743}" type="CELLRANGE">
                      <a:rPr lang="en-US"/>
                      <a:pPr/>
                      <a:t>[CELLRANGE]</a:t>
                    </a:fld>
                    <a:r>
                      <a:rPr lang="en-US" baseline="0"/>
                      <a:t>, </a:t>
                    </a:r>
                    <a:fld id="{D40B16DC-FF39-4326-9591-02C6B8A65B9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BC2-4868-AFB1-8926087BFD7B}"/>
                </c:ext>
              </c:extLst>
            </c:dLbl>
            <c:dLbl>
              <c:idx val="1"/>
              <c:tx>
                <c:rich>
                  <a:bodyPr/>
                  <a:lstStyle/>
                  <a:p>
                    <a:fld id="{3DB673E6-DAAB-4CD8-8123-A05FCB869735}" type="CELLRANGE">
                      <a:rPr lang="en-US"/>
                      <a:pPr/>
                      <a:t>[CELLRANGE]</a:t>
                    </a:fld>
                    <a:r>
                      <a:rPr lang="en-US" baseline="0"/>
                      <a:t>, </a:t>
                    </a:r>
                    <a:fld id="{D1936F5E-8331-472C-B495-1565E527448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BC2-4868-AFB1-8926087BFD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Construction!$C$33:$D$33</c:f>
              <c:numCache>
                <c:formatCode>#,##0</c:formatCode>
                <c:ptCount val="2"/>
                <c:pt idx="0">
                  <c:v>4442</c:v>
                </c:pt>
                <c:pt idx="1">
                  <c:v>4961</c:v>
                </c:pt>
              </c:numCache>
            </c:numRef>
          </c:val>
          <c:extLst>
            <c:ext xmlns:c15="http://schemas.microsoft.com/office/drawing/2012/chart" uri="{02D57815-91ED-43cb-92C2-25804820EDAC}">
              <c15:datalabelsRange>
                <c15:f>Construction!$E$33:$F$33</c15:f>
                <c15:dlblRangeCache>
                  <c:ptCount val="2"/>
                  <c:pt idx="0">
                    <c:v>29%</c:v>
                  </c:pt>
                  <c:pt idx="1">
                    <c:v>29%</c:v>
                  </c:pt>
                </c15:dlblRangeCache>
              </c15:datalabelsRange>
            </c:ext>
            <c:ext xmlns:c16="http://schemas.microsoft.com/office/drawing/2014/chart" uri="{C3380CC4-5D6E-409C-BE32-E72D297353CC}">
              <c16:uniqueId val="{00000005-5BC2-4868-AFB1-8926087BFD7B}"/>
            </c:ext>
          </c:extLst>
        </c:ser>
        <c:ser>
          <c:idx val="2"/>
          <c:order val="2"/>
          <c:tx>
            <c:strRef>
              <c:f>Construction!$B$34</c:f>
              <c:strCache>
                <c:ptCount val="1"/>
                <c:pt idx="0">
                  <c:v>Some college or Associate degree</c:v>
                </c:pt>
              </c:strCache>
            </c:strRef>
          </c:tx>
          <c:spPr>
            <a:solidFill>
              <a:schemeClr val="accent3"/>
            </a:solidFill>
            <a:ln>
              <a:noFill/>
            </a:ln>
            <a:effectLst/>
          </c:spPr>
          <c:invertIfNegative val="0"/>
          <c:dLbls>
            <c:dLbl>
              <c:idx val="0"/>
              <c:tx>
                <c:rich>
                  <a:bodyPr/>
                  <a:lstStyle/>
                  <a:p>
                    <a:fld id="{66E4D82A-C869-4D76-B129-7CB7272D812A}" type="CELLRANGE">
                      <a:rPr lang="en-US"/>
                      <a:pPr/>
                      <a:t>[CELLRANGE]</a:t>
                    </a:fld>
                    <a:r>
                      <a:rPr lang="en-US" baseline="0"/>
                      <a:t>, </a:t>
                    </a:r>
                    <a:fld id="{8B5237CB-3542-4910-B117-944C118F019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BC2-4868-AFB1-8926087BFD7B}"/>
                </c:ext>
              </c:extLst>
            </c:dLbl>
            <c:dLbl>
              <c:idx val="1"/>
              <c:tx>
                <c:rich>
                  <a:bodyPr/>
                  <a:lstStyle/>
                  <a:p>
                    <a:fld id="{624B214B-7B5B-419C-A6B1-8478BC48A355}" type="CELLRANGE">
                      <a:rPr lang="en-US"/>
                      <a:pPr/>
                      <a:t>[CELLRANGE]</a:t>
                    </a:fld>
                    <a:r>
                      <a:rPr lang="en-US" baseline="0"/>
                      <a:t>, </a:t>
                    </a:r>
                    <a:fld id="{C2C0F275-751F-44E9-B1CF-6CFB1F074DB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BC2-4868-AFB1-8926087BFD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Construction!$C$34:$D$34</c:f>
              <c:numCache>
                <c:formatCode>#,##0</c:formatCode>
                <c:ptCount val="2"/>
                <c:pt idx="0">
                  <c:v>4186</c:v>
                </c:pt>
                <c:pt idx="1">
                  <c:v>4724</c:v>
                </c:pt>
              </c:numCache>
            </c:numRef>
          </c:val>
          <c:extLst>
            <c:ext xmlns:c15="http://schemas.microsoft.com/office/drawing/2012/chart" uri="{02D57815-91ED-43cb-92C2-25804820EDAC}">
              <c15:datalabelsRange>
                <c15:f>Construction!$E$34:$F$34</c15:f>
                <c15:dlblRangeCache>
                  <c:ptCount val="2"/>
                  <c:pt idx="0">
                    <c:v>28%</c:v>
                  </c:pt>
                  <c:pt idx="1">
                    <c:v>28%</c:v>
                  </c:pt>
                </c15:dlblRangeCache>
              </c15:datalabelsRange>
            </c:ext>
            <c:ext xmlns:c16="http://schemas.microsoft.com/office/drawing/2014/chart" uri="{C3380CC4-5D6E-409C-BE32-E72D297353CC}">
              <c16:uniqueId val="{00000008-5BC2-4868-AFB1-8926087BFD7B}"/>
            </c:ext>
          </c:extLst>
        </c:ser>
        <c:ser>
          <c:idx val="3"/>
          <c:order val="3"/>
          <c:tx>
            <c:strRef>
              <c:f>Construction!$B$35</c:f>
              <c:strCache>
                <c:ptCount val="1"/>
                <c:pt idx="0">
                  <c:v>Bachelor's degree or advanced degree</c:v>
                </c:pt>
              </c:strCache>
            </c:strRef>
          </c:tx>
          <c:spPr>
            <a:solidFill>
              <a:schemeClr val="accent4"/>
            </a:solidFill>
            <a:ln>
              <a:noFill/>
            </a:ln>
            <a:effectLst/>
          </c:spPr>
          <c:invertIfNegative val="0"/>
          <c:dLbls>
            <c:dLbl>
              <c:idx val="0"/>
              <c:tx>
                <c:rich>
                  <a:bodyPr/>
                  <a:lstStyle/>
                  <a:p>
                    <a:fld id="{01E5FD4C-4614-4986-AA70-057480441D4E}" type="CELLRANGE">
                      <a:rPr lang="en-US"/>
                      <a:pPr/>
                      <a:t>[CELLRANGE]</a:t>
                    </a:fld>
                    <a:r>
                      <a:rPr lang="en-US" baseline="0"/>
                      <a:t>, </a:t>
                    </a:r>
                    <a:fld id="{620A68EC-FE12-4717-83CA-48EF9316572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BC2-4868-AFB1-8926087BFD7B}"/>
                </c:ext>
              </c:extLst>
            </c:dLbl>
            <c:dLbl>
              <c:idx val="1"/>
              <c:tx>
                <c:rich>
                  <a:bodyPr/>
                  <a:lstStyle/>
                  <a:p>
                    <a:fld id="{F96347B4-EC89-4896-BDB2-874583A84E6B}" type="CELLRANGE">
                      <a:rPr lang="en-US"/>
                      <a:pPr/>
                      <a:t>[CELLRANGE]</a:t>
                    </a:fld>
                    <a:r>
                      <a:rPr lang="en-US" baseline="0"/>
                      <a:t>, </a:t>
                    </a:r>
                    <a:fld id="{7778B3DD-F25A-40B4-95CC-E23548732C3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BC2-4868-AFB1-8926087BFD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Construction!$C$35:$D$35</c:f>
              <c:numCache>
                <c:formatCode>#,##0</c:formatCode>
                <c:ptCount val="2"/>
                <c:pt idx="0">
                  <c:v>3375</c:v>
                </c:pt>
                <c:pt idx="1">
                  <c:v>3735</c:v>
                </c:pt>
              </c:numCache>
            </c:numRef>
          </c:val>
          <c:extLst>
            <c:ext xmlns:c15="http://schemas.microsoft.com/office/drawing/2012/chart" uri="{02D57815-91ED-43cb-92C2-25804820EDAC}">
              <c15:datalabelsRange>
                <c15:f>Construction!$E$35:$F$35</c15:f>
                <c15:dlblRangeCache>
                  <c:ptCount val="2"/>
                  <c:pt idx="0">
                    <c:v>22%</c:v>
                  </c:pt>
                  <c:pt idx="1">
                    <c:v>22%</c:v>
                  </c:pt>
                </c15:dlblRangeCache>
              </c15:datalabelsRange>
            </c:ext>
            <c:ext xmlns:c16="http://schemas.microsoft.com/office/drawing/2014/chart" uri="{C3380CC4-5D6E-409C-BE32-E72D297353CC}">
              <c16:uniqueId val="{0000000B-5BC2-4868-AFB1-8926087BFD7B}"/>
            </c:ext>
          </c:extLst>
        </c:ser>
        <c:ser>
          <c:idx val="4"/>
          <c:order val="4"/>
          <c:tx>
            <c:strRef>
              <c:f>Construction!$B$36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89357BD8-7AD6-4327-9FD0-F443BB58F4C3}" type="CELLRANGE">
                      <a:rPr lang="en-US"/>
                      <a:pPr/>
                      <a:t>[CELLRANGE]</a:t>
                    </a:fld>
                    <a:r>
                      <a:rPr lang="en-US" baseline="0"/>
                      <a:t>, </a:t>
                    </a:r>
                    <a:fld id="{862533CB-3F33-45E0-B42B-5E605367E4B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BC2-4868-AFB1-8926087BFD7B}"/>
                </c:ext>
              </c:extLst>
            </c:dLbl>
            <c:dLbl>
              <c:idx val="1"/>
              <c:tx>
                <c:rich>
                  <a:bodyPr/>
                  <a:lstStyle/>
                  <a:p>
                    <a:fld id="{CE9E9243-AB4E-450F-9D76-6FA6A4DC3BA6}" type="CELLRANGE">
                      <a:rPr lang="en-US"/>
                      <a:pPr/>
                      <a:t>[CELLRANGE]</a:t>
                    </a:fld>
                    <a:r>
                      <a:rPr lang="en-US" baseline="0"/>
                      <a:t>, </a:t>
                    </a:r>
                    <a:fld id="{6F09138E-65E1-41B6-B75C-3A5FF37F738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BC2-4868-AFB1-8926087BFD7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Construction!$C$31:$D$31</c:f>
              <c:strCache>
                <c:ptCount val="2"/>
                <c:pt idx="0">
                  <c:v>2015</c:v>
                </c:pt>
                <c:pt idx="1">
                  <c:v>2018</c:v>
                </c:pt>
              </c:strCache>
            </c:strRef>
          </c:cat>
          <c:val>
            <c:numRef>
              <c:f>Construction!$C$36:$D$36</c:f>
              <c:numCache>
                <c:formatCode>#,##0</c:formatCode>
                <c:ptCount val="2"/>
                <c:pt idx="0">
                  <c:v>1482</c:v>
                </c:pt>
                <c:pt idx="1">
                  <c:v>1783</c:v>
                </c:pt>
              </c:numCache>
            </c:numRef>
          </c:val>
          <c:extLst>
            <c:ext xmlns:c15="http://schemas.microsoft.com/office/drawing/2012/chart" uri="{02D57815-91ED-43cb-92C2-25804820EDAC}">
              <c15:datalabelsRange>
                <c15:f>Construction!$E$36:$F$36</c15:f>
                <c15:dlblRangeCache>
                  <c:ptCount val="2"/>
                  <c:pt idx="0">
                    <c:v>10%</c:v>
                  </c:pt>
                  <c:pt idx="1">
                    <c:v>10%</c:v>
                  </c:pt>
                </c15:dlblRangeCache>
              </c15:datalabelsRange>
            </c:ext>
            <c:ext xmlns:c16="http://schemas.microsoft.com/office/drawing/2014/chart" uri="{C3380CC4-5D6E-409C-BE32-E72D297353CC}">
              <c16:uniqueId val="{0000000E-5BC2-4868-AFB1-8926087BFD7B}"/>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Construction!$K$17</c:f>
              <c:strCache>
                <c:ptCount val="1"/>
                <c:pt idx="0">
                  <c:v>Increase</c:v>
                </c:pt>
              </c:strCache>
            </c:strRef>
          </c:tx>
          <c:spPr>
            <a:ln w="25400" cap="rnd">
              <a:noFill/>
              <a:round/>
            </a:ln>
            <a:effectLst/>
          </c:spPr>
          <c:marker>
            <c:symbol val="none"/>
          </c:marker>
          <c:dLbls>
            <c:dLbl>
              <c:idx val="0"/>
              <c:tx>
                <c:rich>
                  <a:bodyPr/>
                  <a:lstStyle/>
                  <a:p>
                    <a:fld id="{A5EA926F-1A55-4309-98DA-056ED97915F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BC2-4868-AFB1-8926087BFD7B}"/>
                </c:ext>
              </c:extLst>
            </c:dLbl>
            <c:dLbl>
              <c:idx val="1"/>
              <c:tx>
                <c:rich>
                  <a:bodyPr/>
                  <a:lstStyle/>
                  <a:p>
                    <a:fld id="{5C71B2BC-CAF5-4FC3-9858-E4801DEFD335}"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BC2-4868-AFB1-8926087BFD7B}"/>
                </c:ext>
              </c:extLst>
            </c:dLbl>
            <c:dLbl>
              <c:idx val="2"/>
              <c:tx>
                <c:rich>
                  <a:bodyPr/>
                  <a:lstStyle/>
                  <a:p>
                    <a:fld id="{D8BFE964-84C5-4AB3-8A48-56F06CFDF592}"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BC2-4868-AFB1-8926087BFD7B}"/>
                </c:ext>
              </c:extLst>
            </c:dLbl>
            <c:dLbl>
              <c:idx val="3"/>
              <c:tx>
                <c:rich>
                  <a:bodyPr/>
                  <a:lstStyle/>
                  <a:p>
                    <a:fld id="{99E3542C-DC37-4FE7-919A-798B7F88C60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BC2-4868-AFB1-8926087BFD7B}"/>
                </c:ext>
              </c:extLst>
            </c:dLbl>
            <c:dLbl>
              <c:idx val="4"/>
              <c:tx>
                <c:rich>
                  <a:bodyPr/>
                  <a:lstStyle/>
                  <a:p>
                    <a:fld id="{CD7E0094-0093-42C9-9C2D-B72D93F112A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BC2-4868-AFB1-8926087BFD7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Construction!$J$18:$J$22</c:f>
              <c:numCache>
                <c:formatCode>General</c:formatCode>
                <c:ptCount val="5"/>
                <c:pt idx="0">
                  <c:v>1.59</c:v>
                </c:pt>
                <c:pt idx="1">
                  <c:v>1.59</c:v>
                </c:pt>
                <c:pt idx="2">
                  <c:v>1.59</c:v>
                </c:pt>
                <c:pt idx="3">
                  <c:v>1.59</c:v>
                </c:pt>
                <c:pt idx="4">
                  <c:v>1.59</c:v>
                </c:pt>
              </c:numCache>
            </c:numRef>
          </c:xVal>
          <c:yVal>
            <c:numRef>
              <c:f>Construction!$K$18:$K$22</c:f>
              <c:numCache>
                <c:formatCode>0%</c:formatCode>
                <c:ptCount val="5"/>
                <c:pt idx="0">
                  <c:v>7.0000000000000007E-2</c:v>
                </c:pt>
                <c:pt idx="1">
                  <c:v>0.32962108827650627</c:v>
                </c:pt>
                <c:pt idx="2">
                  <c:v>0.60888603456328816</c:v>
                </c:pt>
                <c:pt idx="3">
                  <c:v>0.84138545072396076</c:v>
                </c:pt>
                <c:pt idx="4">
                  <c:v>0.99</c:v>
                </c:pt>
              </c:numCache>
            </c:numRef>
          </c:yVal>
          <c:smooth val="0"/>
          <c:extLst>
            <c:ext xmlns:c15="http://schemas.microsoft.com/office/drawing/2012/chart" uri="{02D57815-91ED-43cb-92C2-25804820EDAC}">
              <c15:datalabelsRange>
                <c15:f>Construction!$H$32:$H$36</c15:f>
                <c15:dlblRangeCache>
                  <c:ptCount val="5"/>
                  <c:pt idx="0">
                    <c:v>+18.6%</c:v>
                  </c:pt>
                  <c:pt idx="1">
                    <c:v>+11.7%</c:v>
                  </c:pt>
                  <c:pt idx="2">
                    <c:v>+12.9%</c:v>
                  </c:pt>
                  <c:pt idx="3">
                    <c:v>+10.7%</c:v>
                  </c:pt>
                  <c:pt idx="4">
                    <c:v>+20.3%</c:v>
                  </c:pt>
                </c15:dlblRangeCache>
              </c15:datalabelsRange>
            </c:ext>
            <c:ext xmlns:c16="http://schemas.microsoft.com/office/drawing/2014/chart" uri="{C3380CC4-5D6E-409C-BE32-E72D297353CC}">
              <c16:uniqueId val="{00000014-5BC2-4868-AFB1-8926087BFD7B}"/>
            </c:ext>
          </c:extLst>
        </c:ser>
        <c:ser>
          <c:idx val="6"/>
          <c:order val="6"/>
          <c:tx>
            <c:strRef>
              <c:f>Construction!$L$17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BC2-4868-AFB1-8926087BFD7B}"/>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BC2-4868-AFB1-8926087BFD7B}"/>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BC2-4868-AFB1-8926087BFD7B}"/>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BC2-4868-AFB1-8926087BFD7B}"/>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BC2-4868-AFB1-8926087BFD7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Construction!$J$18:$J$22</c:f>
              <c:numCache>
                <c:formatCode>General</c:formatCode>
                <c:ptCount val="5"/>
                <c:pt idx="0">
                  <c:v>1.59</c:v>
                </c:pt>
                <c:pt idx="1">
                  <c:v>1.59</c:v>
                </c:pt>
                <c:pt idx="2">
                  <c:v>1.59</c:v>
                </c:pt>
                <c:pt idx="3">
                  <c:v>1.59</c:v>
                </c:pt>
                <c:pt idx="4">
                  <c:v>1.59</c:v>
                </c:pt>
              </c:numCache>
            </c:numRef>
          </c:xVal>
          <c:yVal>
            <c:numRef>
              <c:f>Construction!$L$18:$L$22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5BC2-4868-AFB1-8926087BFD7B}"/>
            </c:ext>
          </c:extLst>
        </c:ser>
        <c:ser>
          <c:idx val="7"/>
          <c:order val="7"/>
          <c:tx>
            <c:strRef>
              <c:f>Construction!$K$13</c:f>
              <c:strCache>
                <c:ptCount val="1"/>
                <c:pt idx="0">
                  <c:v>Share</c:v>
                </c:pt>
              </c:strCache>
            </c:strRef>
          </c:tx>
          <c:spPr>
            <a:ln w="25400" cap="rnd">
              <a:noFill/>
              <a:round/>
            </a:ln>
            <a:effectLst/>
          </c:spPr>
          <c:marker>
            <c:symbol val="none"/>
          </c:marker>
          <c:dLbls>
            <c:dLbl>
              <c:idx val="0"/>
              <c:tx>
                <c:rich>
                  <a:bodyPr/>
                  <a:lstStyle/>
                  <a:p>
                    <a:fld id="{18DBB377-8FE2-4CDC-8825-2D61F2BC816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5BC2-4868-AFB1-8926087BFD7B}"/>
                </c:ext>
              </c:extLst>
            </c:dLbl>
            <c:dLbl>
              <c:idx val="1"/>
              <c:tx>
                <c:rich>
                  <a:bodyPr/>
                  <a:lstStyle/>
                  <a:p>
                    <a:fld id="{56992BD2-56B7-41E9-9ECD-8482C360D94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5BC2-4868-AFB1-8926087BFD7B}"/>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Construction!$J$14:$J$15</c:f>
              <c:numCache>
                <c:formatCode>General</c:formatCode>
                <c:ptCount val="2"/>
                <c:pt idx="0">
                  <c:v>1</c:v>
                </c:pt>
                <c:pt idx="1">
                  <c:v>2</c:v>
                </c:pt>
              </c:numCache>
            </c:numRef>
          </c:xVal>
          <c:yVal>
            <c:numRef>
              <c:f>Construction!$K$14:$K$15</c:f>
              <c:numCache>
                <c:formatCode>0%</c:formatCode>
                <c:ptCount val="2"/>
                <c:pt idx="0">
                  <c:v>1</c:v>
                </c:pt>
                <c:pt idx="1">
                  <c:v>1</c:v>
                </c:pt>
              </c:numCache>
            </c:numRef>
          </c:yVal>
          <c:smooth val="0"/>
          <c:extLst>
            <c:ext xmlns:c15="http://schemas.microsoft.com/office/drawing/2012/chart" uri="{02D57815-91ED-43cb-92C2-25804820EDAC}">
              <c15:datalabelsRange>
                <c15:f>Construction!$L$14:$L$15</c15:f>
                <c15:dlblRangeCache>
                  <c:ptCount val="2"/>
                  <c:pt idx="0">
                    <c:v> 15,108 </c:v>
                  </c:pt>
                  <c:pt idx="1">
                    <c:v> 17,128 </c:v>
                  </c:pt>
                </c15:dlblRangeCache>
              </c15:datalabelsRange>
            </c:ext>
            <c:ext xmlns:c16="http://schemas.microsoft.com/office/drawing/2014/chart" uri="{C3380CC4-5D6E-409C-BE32-E72D297353CC}">
              <c16:uniqueId val="{0000001D-5BC2-4868-AFB1-8926087BFD7B}"/>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Construction!$J$13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Construction!$L$12</c:f>
              <c:strCache>
                <c:ptCount val="1"/>
                <c:pt idx="0">
                  <c:v>2018</c:v>
                </c:pt>
              </c:strCache>
            </c:strRef>
          </c:cat>
          <c:val>
            <c:numRef>
              <c:f>Construction!$L$13</c:f>
              <c:numCache>
                <c:formatCode>#,##0</c:formatCode>
                <c:ptCount val="1"/>
                <c:pt idx="0">
                  <c:v>13773</c:v>
                </c:pt>
              </c:numCache>
            </c:numRef>
          </c:val>
          <c:extLst>
            <c:ext xmlns:c16="http://schemas.microsoft.com/office/drawing/2014/chart" uri="{C3380CC4-5D6E-409C-BE32-E72D297353CC}">
              <c16:uniqueId val="{00000000-6A3C-4407-A5F2-540C22AB0746}"/>
            </c:ext>
          </c:extLst>
        </c:ser>
        <c:ser>
          <c:idx val="1"/>
          <c:order val="1"/>
          <c:tx>
            <c:strRef>
              <c:f>Construction!$J$14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Construction!$L$12</c:f>
              <c:strCache>
                <c:ptCount val="1"/>
                <c:pt idx="0">
                  <c:v>2018</c:v>
                </c:pt>
              </c:strCache>
            </c:strRef>
          </c:cat>
          <c:val>
            <c:numRef>
              <c:f>Construction!$L$14</c:f>
              <c:numCache>
                <c:formatCode>#,##0</c:formatCode>
                <c:ptCount val="1"/>
                <c:pt idx="0">
                  <c:v>3357</c:v>
                </c:pt>
              </c:numCache>
            </c:numRef>
          </c:val>
          <c:extLst>
            <c:ext xmlns:c16="http://schemas.microsoft.com/office/drawing/2014/chart" uri="{C3380CC4-5D6E-409C-BE32-E72D297353CC}">
              <c16:uniqueId val="{00000001-6A3C-4407-A5F2-540C22AB0746}"/>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Construction!$M$12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77B4-4F7B-ACEC-9566BD4B182D}"/>
              </c:ext>
            </c:extLst>
          </c:dPt>
          <c:dLbls>
            <c:dLbl>
              <c:idx val="0"/>
              <c:tx>
                <c:rich>
                  <a:bodyPr/>
                  <a:lstStyle/>
                  <a:p>
                    <a:fld id="{DBBAF79F-C0F4-4CD4-8806-A4C97A1C31C6}"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7B4-4F7B-ACEC-9566BD4B182D}"/>
                </c:ext>
              </c:extLst>
            </c:dLbl>
            <c:dLbl>
              <c:idx val="1"/>
              <c:tx>
                <c:rich>
                  <a:bodyPr/>
                  <a:lstStyle/>
                  <a:p>
                    <a:fld id="{EC629A24-2A40-4DC6-B4A2-AD03495E5363}"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7B4-4F7B-ACEC-9566BD4B182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Construction!$J$13:$J$14</c:f>
              <c:strCache>
                <c:ptCount val="2"/>
                <c:pt idx="0">
                  <c:v>Male</c:v>
                </c:pt>
                <c:pt idx="1">
                  <c:v>Female</c:v>
                </c:pt>
              </c:strCache>
            </c:strRef>
          </c:cat>
          <c:val>
            <c:numRef>
              <c:f>Construction!$M$13:$M$14</c:f>
              <c:numCache>
                <c:formatCode>\+#,##0;\-#,##0;\ #,##0</c:formatCode>
                <c:ptCount val="2"/>
                <c:pt idx="0">
                  <c:v>1697</c:v>
                </c:pt>
                <c:pt idx="1">
                  <c:v>325</c:v>
                </c:pt>
              </c:numCache>
            </c:numRef>
          </c:val>
          <c:extLst>
            <c:ext xmlns:c15="http://schemas.microsoft.com/office/drawing/2012/chart" uri="{02D57815-91ED-43cb-92C2-25804820EDAC}">
              <c15:datalabelsRange>
                <c15:f>Construction!$N$13:$N$14</c15:f>
                <c15:dlblRangeCache>
                  <c:ptCount val="2"/>
                  <c:pt idx="0">
                    <c:v>+14%</c:v>
                  </c:pt>
                  <c:pt idx="1">
                    <c:v>+11%</c:v>
                  </c:pt>
                </c15:dlblRangeCache>
              </c15:datalabelsRange>
            </c:ext>
            <c:ext xmlns:c16="http://schemas.microsoft.com/office/drawing/2014/chart" uri="{C3380CC4-5D6E-409C-BE32-E72D297353CC}">
              <c16:uniqueId val="{00000003-77B4-4F7B-ACEC-9566BD4B182D}"/>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Construction!$N$3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E1AD-441B-9092-7095DC814AF6}"/>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E1AD-441B-9092-7095DC814AF6}"/>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E1AD-441B-9092-7095DC814AF6}"/>
              </c:ext>
            </c:extLst>
          </c:dPt>
          <c:dLbls>
            <c:dLbl>
              <c:idx val="0"/>
              <c:tx>
                <c:rich>
                  <a:bodyPr/>
                  <a:lstStyle/>
                  <a:p>
                    <a:fld id="{7390A9E9-E0C4-488B-AE79-C83B99C33A3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1AD-441B-9092-7095DC814AF6}"/>
                </c:ext>
              </c:extLst>
            </c:dLbl>
            <c:dLbl>
              <c:idx val="1"/>
              <c:tx>
                <c:rich>
                  <a:bodyPr/>
                  <a:lstStyle/>
                  <a:p>
                    <a:fld id="{31720BAF-9529-4788-8284-98B9A62E21F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1AD-441B-9092-7095DC814AF6}"/>
                </c:ext>
              </c:extLst>
            </c:dLbl>
            <c:dLbl>
              <c:idx val="2"/>
              <c:tx>
                <c:rich>
                  <a:bodyPr/>
                  <a:lstStyle/>
                  <a:p>
                    <a:fld id="{0F8E399A-D7C2-4286-A19F-FB721EC4A44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1AD-441B-9092-7095DC814AF6}"/>
                </c:ext>
              </c:extLst>
            </c:dLbl>
            <c:dLbl>
              <c:idx val="3"/>
              <c:tx>
                <c:rich>
                  <a:bodyPr/>
                  <a:lstStyle/>
                  <a:p>
                    <a:fld id="{BBD5ED4A-77A2-4E33-AE83-7210B8897F9E}"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1AD-441B-9092-7095DC814AF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Construction!$K$4:$K$7</c:f>
              <c:strCache>
                <c:ptCount val="4"/>
                <c:pt idx="0">
                  <c:v>White</c:v>
                </c:pt>
                <c:pt idx="1">
                  <c:v>Black or African American</c:v>
                </c:pt>
                <c:pt idx="2">
                  <c:v>Asian</c:v>
                </c:pt>
                <c:pt idx="3">
                  <c:v>Other</c:v>
                </c:pt>
              </c:strCache>
            </c:strRef>
          </c:cat>
          <c:val>
            <c:numRef>
              <c:f>Construction!$N$4:$N$7</c:f>
              <c:numCache>
                <c:formatCode>\+#,##0;\-#,##0;\ #,##0</c:formatCode>
                <c:ptCount val="4"/>
                <c:pt idx="0">
                  <c:v>1747</c:v>
                </c:pt>
                <c:pt idx="1">
                  <c:v>139</c:v>
                </c:pt>
                <c:pt idx="2">
                  <c:v>50</c:v>
                </c:pt>
                <c:pt idx="3">
                  <c:v>88</c:v>
                </c:pt>
              </c:numCache>
            </c:numRef>
          </c:val>
          <c:extLst>
            <c:ext xmlns:c15="http://schemas.microsoft.com/office/drawing/2012/chart" uri="{02D57815-91ED-43cb-92C2-25804820EDAC}">
              <c15:datalabelsRange>
                <c15:f>Construction!$O$4:$O$7</c15:f>
                <c15:dlblRangeCache>
                  <c:ptCount val="4"/>
                  <c:pt idx="0">
                    <c:v>+12%</c:v>
                  </c:pt>
                  <c:pt idx="1">
                    <c:v>+42%</c:v>
                  </c:pt>
                  <c:pt idx="2">
                    <c:v>+29%</c:v>
                  </c:pt>
                  <c:pt idx="3">
                    <c:v>+43%</c:v>
                  </c:pt>
                </c15:dlblRangeCache>
              </c15:datalabelsRange>
            </c:ext>
            <c:ext xmlns:c16="http://schemas.microsoft.com/office/drawing/2014/chart" uri="{C3380CC4-5D6E-409C-BE32-E72D297353CC}">
              <c16:uniqueId val="{00000007-E1AD-441B-9092-7095DC814AF6}"/>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Construction!$N$9</c:f>
              <c:strCache>
                <c:ptCount val="1"/>
                <c:pt idx="0">
                  <c:v>Change</c:v>
                </c:pt>
              </c:strCache>
            </c:strRef>
          </c:tx>
          <c:spPr>
            <a:solidFill>
              <a:schemeClr val="accent5"/>
            </a:solidFill>
            <a:ln>
              <a:noFill/>
            </a:ln>
            <a:effectLst/>
          </c:spPr>
          <c:invertIfNegative val="0"/>
          <c:dLbls>
            <c:dLbl>
              <c:idx val="0"/>
              <c:tx>
                <c:rich>
                  <a:bodyPr/>
                  <a:lstStyle/>
                  <a:p>
                    <a:fld id="{D3D63A1F-771A-4493-B194-DC7EA3951E2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F463-4BFB-BD10-45029C1E1071}"/>
                </c:ext>
              </c:extLst>
            </c:dLbl>
            <c:dLbl>
              <c:idx val="1"/>
              <c:tx>
                <c:rich>
                  <a:bodyPr/>
                  <a:lstStyle/>
                  <a:p>
                    <a:fld id="{26494475-DBBF-4D42-935E-84CA91F4804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463-4BFB-BD10-45029C1E107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Construction!$K$10:$K$11</c:f>
              <c:strCache>
                <c:ptCount val="2"/>
                <c:pt idx="0">
                  <c:v>Hispanic or Latino</c:v>
                </c:pt>
                <c:pt idx="1">
                  <c:v>Not Hispanic or Latino</c:v>
                </c:pt>
              </c:strCache>
            </c:strRef>
          </c:cat>
          <c:val>
            <c:numRef>
              <c:f>Construction!$N$10:$N$11</c:f>
              <c:numCache>
                <c:formatCode>\+#,##0;\-#,##0;\ #,##0</c:formatCode>
                <c:ptCount val="2"/>
                <c:pt idx="0">
                  <c:v>282</c:v>
                </c:pt>
                <c:pt idx="1">
                  <c:v>1741</c:v>
                </c:pt>
              </c:numCache>
            </c:numRef>
          </c:val>
          <c:extLst>
            <c:ext xmlns:c15="http://schemas.microsoft.com/office/drawing/2012/chart" uri="{02D57815-91ED-43cb-92C2-25804820EDAC}">
              <c15:datalabelsRange>
                <c15:f>Construction!$O$10:$O$11</c15:f>
                <c15:dlblRangeCache>
                  <c:ptCount val="2"/>
                  <c:pt idx="0">
                    <c:v>+35%</c:v>
                  </c:pt>
                  <c:pt idx="1">
                    <c:v>+12%</c:v>
                  </c:pt>
                </c15:dlblRangeCache>
              </c15:datalabelsRange>
            </c:ext>
            <c:ext xmlns:c16="http://schemas.microsoft.com/office/drawing/2014/chart" uri="{C3380CC4-5D6E-409C-BE32-E72D297353CC}">
              <c16:uniqueId val="{00000002-F463-4BFB-BD10-45029C1E1071}"/>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Construction!$L$9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Construction!$K$10:$K$11</c15:sqref>
                        </c15:formulaRef>
                      </c:ext>
                    </c:extLst>
                    <c:strCache>
                      <c:ptCount val="2"/>
                      <c:pt idx="0">
                        <c:v>Hispanic or Latino</c:v>
                      </c:pt>
                      <c:pt idx="1">
                        <c:v>Not Hispanic or Latino</c:v>
                      </c:pt>
                    </c:strCache>
                  </c:strRef>
                </c:cat>
                <c:val>
                  <c:numRef>
                    <c:extLst>
                      <c:ext uri="{02D57815-91ED-43cb-92C2-25804820EDAC}">
                        <c15:formulaRef>
                          <c15:sqref>Construction!$L$10:$L$11</c15:sqref>
                        </c15:formulaRef>
                      </c:ext>
                    </c:extLst>
                    <c:numCache>
                      <c:formatCode>_(* #,##0_);_(* \(#,##0\);_(* "-"??_);_(@_)</c:formatCode>
                      <c:ptCount val="2"/>
                      <c:pt idx="0">
                        <c:v>807</c:v>
                      </c:pt>
                      <c:pt idx="1">
                        <c:v>14300</c:v>
                      </c:pt>
                    </c:numCache>
                  </c:numRef>
                </c:val>
                <c:extLst>
                  <c:ext xmlns:c16="http://schemas.microsoft.com/office/drawing/2014/chart" uri="{C3380CC4-5D6E-409C-BE32-E72D297353CC}">
                    <c16:uniqueId val="{00000003-F463-4BFB-BD10-45029C1E107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Construction!$M$9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Construction!$K$10:$K$11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Construction!$M$10:$M$11</c15:sqref>
                        </c15:formulaRef>
                      </c:ext>
                    </c:extLst>
                    <c:numCache>
                      <c:formatCode>_(* #,##0_);_(* \(#,##0\);_(* "-"??_);_(@_)</c:formatCode>
                      <c:ptCount val="2"/>
                      <c:pt idx="0">
                        <c:v>1089</c:v>
                      </c:pt>
                      <c:pt idx="1">
                        <c:v>16041</c:v>
                      </c:pt>
                    </c:numCache>
                  </c:numRef>
                </c:val>
                <c:extLst xmlns:c15="http://schemas.microsoft.com/office/drawing/2012/chart">
                  <c:ext xmlns:c16="http://schemas.microsoft.com/office/drawing/2014/chart" uri="{C3380CC4-5D6E-409C-BE32-E72D297353CC}">
                    <c16:uniqueId val="{00000004-F463-4BFB-BD10-45029C1E1071}"/>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Construction!$K$4</c:f>
              <c:strCache>
                <c:ptCount val="1"/>
                <c:pt idx="0">
                  <c:v>White</c:v>
                </c:pt>
              </c:strCache>
            </c:strRef>
          </c:tx>
          <c:spPr>
            <a:gradFill flip="none" rotWithShape="1">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Construction!$M$4</c:f>
              <c:numCache>
                <c:formatCode>_(* #,##0_);_(* \(#,##0\);_(* "-"??_);_(@_)</c:formatCode>
                <c:ptCount val="1"/>
                <c:pt idx="0">
                  <c:v>16151</c:v>
                </c:pt>
              </c:numCache>
            </c:numRef>
          </c:val>
          <c:extLst>
            <c:ext xmlns:c16="http://schemas.microsoft.com/office/drawing/2014/chart" uri="{C3380CC4-5D6E-409C-BE32-E72D297353CC}">
              <c16:uniqueId val="{00000000-7B9B-4C92-8338-42E5985D3253}"/>
            </c:ext>
          </c:extLst>
        </c:ser>
        <c:ser>
          <c:idx val="1"/>
          <c:order val="1"/>
          <c:tx>
            <c:strRef>
              <c:f>Construction!$K$5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Construction!$M$5</c:f>
              <c:numCache>
                <c:formatCode>_(* #,##0_);_(* \(#,##0\);_(* "-"??_);_(@_)</c:formatCode>
                <c:ptCount val="1"/>
                <c:pt idx="0">
                  <c:v>467</c:v>
                </c:pt>
              </c:numCache>
            </c:numRef>
          </c:val>
          <c:extLst>
            <c:ext xmlns:c16="http://schemas.microsoft.com/office/drawing/2014/chart" uri="{C3380CC4-5D6E-409C-BE32-E72D297353CC}">
              <c16:uniqueId val="{00000001-7B9B-4C92-8338-42E5985D3253}"/>
            </c:ext>
          </c:extLst>
        </c:ser>
        <c:ser>
          <c:idx val="2"/>
          <c:order val="2"/>
          <c:tx>
            <c:strRef>
              <c:f>Construction!$K$6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Construction!$M$6</c:f>
              <c:numCache>
                <c:formatCode>_(* #,##0_);_(* \(#,##0\);_(* "-"??_);_(@_)</c:formatCode>
                <c:ptCount val="1"/>
                <c:pt idx="0">
                  <c:v>221</c:v>
                </c:pt>
              </c:numCache>
            </c:numRef>
          </c:val>
          <c:extLst>
            <c:ext xmlns:c16="http://schemas.microsoft.com/office/drawing/2014/chart" uri="{C3380CC4-5D6E-409C-BE32-E72D297353CC}">
              <c16:uniqueId val="{00000002-7B9B-4C92-8338-42E5985D3253}"/>
            </c:ext>
          </c:extLst>
        </c:ser>
        <c:ser>
          <c:idx val="3"/>
          <c:order val="3"/>
          <c:tx>
            <c:strRef>
              <c:f>Construction!$K$7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Construction!$M$3</c:f>
              <c:strCache>
                <c:ptCount val="1"/>
                <c:pt idx="0">
                  <c:v>2018</c:v>
                </c:pt>
              </c:strCache>
            </c:strRef>
          </c:cat>
          <c:val>
            <c:numRef>
              <c:f>Construction!$M$7</c:f>
              <c:numCache>
                <c:formatCode>_(* #,##0_);_(* \(#,##0\);_(* "-"??_);_(@_)</c:formatCode>
                <c:ptCount val="1"/>
                <c:pt idx="0">
                  <c:v>291</c:v>
                </c:pt>
              </c:numCache>
            </c:numRef>
          </c:val>
          <c:extLst>
            <c:ext xmlns:c16="http://schemas.microsoft.com/office/drawing/2014/chart" uri="{C3380CC4-5D6E-409C-BE32-E72D297353CC}">
              <c16:uniqueId val="{00000003-7B9B-4C92-8338-42E5985D3253}"/>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 Groups by </a:t>
            </a:r>
            <a:r>
              <a:rPr lang="en-US" sz="110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Retail!$Q$18:$Q$23</c:f>
              <c:strCache>
                <c:ptCount val="6"/>
                <c:pt idx="0">
                  <c:v>Retail Trade Total</c:v>
                </c:pt>
                <c:pt idx="1">
                  <c:v>Grocery stores</c:v>
                </c:pt>
                <c:pt idx="2">
                  <c:v>Gasoline stations</c:v>
                </c:pt>
                <c:pt idx="3">
                  <c:v>Health and personal care stores</c:v>
                </c:pt>
                <c:pt idx="4">
                  <c:v>Beer, wine, and liquor stores</c:v>
                </c:pt>
                <c:pt idx="5">
                  <c:v>Automobile dealers</c:v>
                </c:pt>
              </c:strCache>
            </c:strRef>
          </c:cat>
          <c:val>
            <c:numRef>
              <c:f>Retail!$R$18:$R$23</c:f>
              <c:numCache>
                <c:formatCode>#,##0</c:formatCode>
                <c:ptCount val="6"/>
                <c:pt idx="0">
                  <c:v>2528</c:v>
                </c:pt>
                <c:pt idx="1">
                  <c:v>278</c:v>
                </c:pt>
                <c:pt idx="2">
                  <c:v>257</c:v>
                </c:pt>
                <c:pt idx="3">
                  <c:v>255</c:v>
                </c:pt>
                <c:pt idx="4">
                  <c:v>180</c:v>
                </c:pt>
                <c:pt idx="5">
                  <c:v>150</c:v>
                </c:pt>
              </c:numCache>
            </c:numRef>
          </c:val>
          <c:extLst>
            <c:ext xmlns:c16="http://schemas.microsoft.com/office/drawing/2014/chart" uri="{C3380CC4-5D6E-409C-BE32-E72D297353CC}">
              <c16:uniqueId val="{00000000-8B45-47FF-B779-DCB891A9145A}"/>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Retail!$Q$18:$Q$23</c:f>
              <c:strCache>
                <c:ptCount val="6"/>
                <c:pt idx="0">
                  <c:v>Retail Trade Total</c:v>
                </c:pt>
                <c:pt idx="1">
                  <c:v>Grocery stores</c:v>
                </c:pt>
                <c:pt idx="2">
                  <c:v>Gasoline stations</c:v>
                </c:pt>
                <c:pt idx="3">
                  <c:v>Health and personal care stores</c:v>
                </c:pt>
                <c:pt idx="4">
                  <c:v>Beer, wine, and liquor stores</c:v>
                </c:pt>
                <c:pt idx="5">
                  <c:v>Automobile dealers</c:v>
                </c:pt>
              </c:strCache>
            </c:strRef>
          </c:cat>
          <c:val>
            <c:numRef>
              <c:f>Retail!$S$18:$S$23</c:f>
              <c:numCache>
                <c:formatCode>#,##0</c:formatCode>
                <c:ptCount val="6"/>
                <c:pt idx="0">
                  <c:v>2518</c:v>
                </c:pt>
                <c:pt idx="1">
                  <c:v>296</c:v>
                </c:pt>
                <c:pt idx="2">
                  <c:v>257</c:v>
                </c:pt>
                <c:pt idx="3">
                  <c:v>257</c:v>
                </c:pt>
                <c:pt idx="4">
                  <c:v>177</c:v>
                </c:pt>
                <c:pt idx="5">
                  <c:v>159</c:v>
                </c:pt>
              </c:numCache>
            </c:numRef>
          </c:val>
          <c:extLst>
            <c:ext xmlns:c16="http://schemas.microsoft.com/office/drawing/2014/chart" uri="{C3380CC4-5D6E-409C-BE32-E72D297353CC}">
              <c16:uniqueId val="{00000001-8B45-47FF-B779-DCB891A9145A}"/>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Retail!$B$32</c:f>
              <c:strCache>
                <c:ptCount val="1"/>
                <c:pt idx="0">
                  <c:v>Less than high school</c:v>
                </c:pt>
              </c:strCache>
            </c:strRef>
          </c:tx>
          <c:spPr>
            <a:solidFill>
              <a:schemeClr val="accent1"/>
            </a:solidFill>
            <a:ln>
              <a:noFill/>
            </a:ln>
            <a:effectLst/>
          </c:spPr>
          <c:invertIfNegative val="0"/>
          <c:dLbls>
            <c:dLbl>
              <c:idx val="0"/>
              <c:tx>
                <c:rich>
                  <a:bodyPr/>
                  <a:lstStyle/>
                  <a:p>
                    <a:fld id="{8F170785-75A1-4977-AB74-B069D37C2D20}" type="CELLRANGE">
                      <a:rPr lang="en-US"/>
                      <a:pPr/>
                      <a:t>[CELLRANGE]</a:t>
                    </a:fld>
                    <a:r>
                      <a:rPr lang="en-US" baseline="0"/>
                      <a:t>, </a:t>
                    </a:r>
                    <a:fld id="{65158374-7069-4C14-AC25-44030335879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B93-4E66-A341-74E33B18D945}"/>
                </c:ext>
              </c:extLst>
            </c:dLbl>
            <c:dLbl>
              <c:idx val="1"/>
              <c:tx>
                <c:rich>
                  <a:bodyPr/>
                  <a:lstStyle/>
                  <a:p>
                    <a:fld id="{E71FF975-A231-4B37-B69A-2C1061D96D60}" type="CELLRANGE">
                      <a:rPr lang="en-US"/>
                      <a:pPr/>
                      <a:t>[CELLRANGE]</a:t>
                    </a:fld>
                    <a:r>
                      <a:rPr lang="en-US" baseline="0"/>
                      <a:t>, </a:t>
                    </a:r>
                    <a:fld id="{A93231E0-9E87-4AED-8F73-A601F0DC63F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B93-4E66-A341-74E33B18D9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Retail!$C$31:$D$31</c:f>
              <c:strCache>
                <c:ptCount val="2"/>
                <c:pt idx="0">
                  <c:v>2015</c:v>
                </c:pt>
                <c:pt idx="1">
                  <c:v>2018</c:v>
                </c:pt>
              </c:strCache>
            </c:strRef>
          </c:cat>
          <c:val>
            <c:numRef>
              <c:f>Retail!$C$32:$D$32</c:f>
              <c:numCache>
                <c:formatCode>#,##0</c:formatCode>
                <c:ptCount val="2"/>
                <c:pt idx="0">
                  <c:v>3608</c:v>
                </c:pt>
                <c:pt idx="1">
                  <c:v>3905</c:v>
                </c:pt>
              </c:numCache>
            </c:numRef>
          </c:val>
          <c:extLst>
            <c:ext xmlns:c15="http://schemas.microsoft.com/office/drawing/2012/chart" uri="{02D57815-91ED-43cb-92C2-25804820EDAC}">
              <c15:datalabelsRange>
                <c15:f>Retail!$E$32:$F$32</c15:f>
                <c15:dlblRangeCache>
                  <c:ptCount val="2"/>
                  <c:pt idx="0">
                    <c:v>10%</c:v>
                  </c:pt>
                  <c:pt idx="1">
                    <c:v>10%</c:v>
                  </c:pt>
                </c15:dlblRangeCache>
              </c15:datalabelsRange>
            </c:ext>
            <c:ext xmlns:c16="http://schemas.microsoft.com/office/drawing/2014/chart" uri="{C3380CC4-5D6E-409C-BE32-E72D297353CC}">
              <c16:uniqueId val="{00000002-2B93-4E66-A341-74E33B18D945}"/>
            </c:ext>
          </c:extLst>
        </c:ser>
        <c:ser>
          <c:idx val="1"/>
          <c:order val="1"/>
          <c:tx>
            <c:strRef>
              <c:f>Retail!$B$33</c:f>
              <c:strCache>
                <c:ptCount val="1"/>
                <c:pt idx="0">
                  <c:v>High school or equivalent, no college</c:v>
                </c:pt>
              </c:strCache>
            </c:strRef>
          </c:tx>
          <c:spPr>
            <a:solidFill>
              <a:schemeClr val="accent2"/>
            </a:solidFill>
            <a:ln>
              <a:noFill/>
            </a:ln>
            <a:effectLst/>
          </c:spPr>
          <c:invertIfNegative val="0"/>
          <c:dLbls>
            <c:dLbl>
              <c:idx val="0"/>
              <c:tx>
                <c:rich>
                  <a:bodyPr/>
                  <a:lstStyle/>
                  <a:p>
                    <a:fld id="{7B880487-31BC-41C3-BA1E-C893C0AD8D74}" type="CELLRANGE">
                      <a:rPr lang="en-US"/>
                      <a:pPr/>
                      <a:t>[CELLRANGE]</a:t>
                    </a:fld>
                    <a:r>
                      <a:rPr lang="en-US" baseline="0"/>
                      <a:t>, </a:t>
                    </a:r>
                    <a:fld id="{4800D731-E54C-42AA-B3C0-E85DF563545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B93-4E66-A341-74E33B18D945}"/>
                </c:ext>
              </c:extLst>
            </c:dLbl>
            <c:dLbl>
              <c:idx val="1"/>
              <c:tx>
                <c:rich>
                  <a:bodyPr/>
                  <a:lstStyle/>
                  <a:p>
                    <a:fld id="{D4F8FEBB-3860-420D-BF3E-9752BB7276DA}" type="CELLRANGE">
                      <a:rPr lang="en-US"/>
                      <a:pPr/>
                      <a:t>[CELLRANGE]</a:t>
                    </a:fld>
                    <a:r>
                      <a:rPr lang="en-US" baseline="0"/>
                      <a:t>, </a:t>
                    </a:r>
                    <a:fld id="{66A9CA82-2555-41D4-9047-4E468C72841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B93-4E66-A341-74E33B18D9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Retail!$C$31:$D$31</c:f>
              <c:strCache>
                <c:ptCount val="2"/>
                <c:pt idx="0">
                  <c:v>2015</c:v>
                </c:pt>
                <c:pt idx="1">
                  <c:v>2018</c:v>
                </c:pt>
              </c:strCache>
            </c:strRef>
          </c:cat>
          <c:val>
            <c:numRef>
              <c:f>Retail!$C$33:$D$33</c:f>
              <c:numCache>
                <c:formatCode>#,##0</c:formatCode>
                <c:ptCount val="2"/>
                <c:pt idx="0">
                  <c:v>9215</c:v>
                </c:pt>
                <c:pt idx="1">
                  <c:v>9099</c:v>
                </c:pt>
              </c:numCache>
            </c:numRef>
          </c:val>
          <c:extLst>
            <c:ext xmlns:c15="http://schemas.microsoft.com/office/drawing/2012/chart" uri="{02D57815-91ED-43cb-92C2-25804820EDAC}">
              <c15:datalabelsRange>
                <c15:f>Retail!$E$33:$F$33</c15:f>
                <c15:dlblRangeCache>
                  <c:ptCount val="2"/>
                  <c:pt idx="0">
                    <c:v>25%</c:v>
                  </c:pt>
                  <c:pt idx="1">
                    <c:v>24%</c:v>
                  </c:pt>
                </c15:dlblRangeCache>
              </c15:datalabelsRange>
            </c:ext>
            <c:ext xmlns:c16="http://schemas.microsoft.com/office/drawing/2014/chart" uri="{C3380CC4-5D6E-409C-BE32-E72D297353CC}">
              <c16:uniqueId val="{00000005-2B93-4E66-A341-74E33B18D945}"/>
            </c:ext>
          </c:extLst>
        </c:ser>
        <c:ser>
          <c:idx val="2"/>
          <c:order val="2"/>
          <c:tx>
            <c:strRef>
              <c:f>Retail!$B$34</c:f>
              <c:strCache>
                <c:ptCount val="1"/>
                <c:pt idx="0">
                  <c:v>Some college or Associate degree</c:v>
                </c:pt>
              </c:strCache>
            </c:strRef>
          </c:tx>
          <c:spPr>
            <a:solidFill>
              <a:schemeClr val="accent3"/>
            </a:solidFill>
            <a:ln>
              <a:noFill/>
            </a:ln>
            <a:effectLst/>
          </c:spPr>
          <c:invertIfNegative val="0"/>
          <c:dLbls>
            <c:dLbl>
              <c:idx val="0"/>
              <c:tx>
                <c:rich>
                  <a:bodyPr/>
                  <a:lstStyle/>
                  <a:p>
                    <a:fld id="{0029233F-2904-481E-B842-A78F25DD5A67}" type="CELLRANGE">
                      <a:rPr lang="en-US"/>
                      <a:pPr/>
                      <a:t>[CELLRANGE]</a:t>
                    </a:fld>
                    <a:r>
                      <a:rPr lang="en-US" baseline="0"/>
                      <a:t>, </a:t>
                    </a:r>
                    <a:fld id="{7D57B77B-C7CE-4C1C-826F-7E11CE89D17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B93-4E66-A341-74E33B18D945}"/>
                </c:ext>
              </c:extLst>
            </c:dLbl>
            <c:dLbl>
              <c:idx val="1"/>
              <c:tx>
                <c:rich>
                  <a:bodyPr/>
                  <a:lstStyle/>
                  <a:p>
                    <a:fld id="{4A847123-9F6C-410B-898E-CD17B29C11A8}" type="CELLRANGE">
                      <a:rPr lang="en-US"/>
                      <a:pPr/>
                      <a:t>[CELLRANGE]</a:t>
                    </a:fld>
                    <a:r>
                      <a:rPr lang="en-US" baseline="0"/>
                      <a:t>, </a:t>
                    </a:r>
                    <a:fld id="{52341343-05BF-43A2-8F96-738D7E32B71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B93-4E66-A341-74E33B18D9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Retail!$C$31:$D$31</c:f>
              <c:strCache>
                <c:ptCount val="2"/>
                <c:pt idx="0">
                  <c:v>2015</c:v>
                </c:pt>
                <c:pt idx="1">
                  <c:v>2018</c:v>
                </c:pt>
              </c:strCache>
            </c:strRef>
          </c:cat>
          <c:val>
            <c:numRef>
              <c:f>Retail!$C$34:$D$34</c:f>
              <c:numCache>
                <c:formatCode>#,##0</c:formatCode>
                <c:ptCount val="2"/>
                <c:pt idx="0">
                  <c:v>8805</c:v>
                </c:pt>
                <c:pt idx="1">
                  <c:v>8961</c:v>
                </c:pt>
              </c:numCache>
            </c:numRef>
          </c:val>
          <c:extLst>
            <c:ext xmlns:c15="http://schemas.microsoft.com/office/drawing/2012/chart" uri="{02D57815-91ED-43cb-92C2-25804820EDAC}">
              <c15:datalabelsRange>
                <c15:f>Retail!$E$34:$F$34</c15:f>
                <c15:dlblRangeCache>
                  <c:ptCount val="2"/>
                  <c:pt idx="0">
                    <c:v>23%</c:v>
                  </c:pt>
                  <c:pt idx="1">
                    <c:v>24%</c:v>
                  </c:pt>
                </c15:dlblRangeCache>
              </c15:datalabelsRange>
            </c:ext>
            <c:ext xmlns:c16="http://schemas.microsoft.com/office/drawing/2014/chart" uri="{C3380CC4-5D6E-409C-BE32-E72D297353CC}">
              <c16:uniqueId val="{00000008-2B93-4E66-A341-74E33B18D945}"/>
            </c:ext>
          </c:extLst>
        </c:ser>
        <c:ser>
          <c:idx val="3"/>
          <c:order val="3"/>
          <c:tx>
            <c:strRef>
              <c:f>Retail!$B$35</c:f>
              <c:strCache>
                <c:ptCount val="1"/>
                <c:pt idx="0">
                  <c:v>Bachelor's degree or advanced degree</c:v>
                </c:pt>
              </c:strCache>
            </c:strRef>
          </c:tx>
          <c:spPr>
            <a:solidFill>
              <a:schemeClr val="accent4"/>
            </a:solidFill>
            <a:ln>
              <a:noFill/>
            </a:ln>
            <a:effectLst/>
          </c:spPr>
          <c:invertIfNegative val="0"/>
          <c:dLbls>
            <c:dLbl>
              <c:idx val="0"/>
              <c:tx>
                <c:rich>
                  <a:bodyPr/>
                  <a:lstStyle/>
                  <a:p>
                    <a:fld id="{B3139BAF-9C1A-4A82-A71D-B3D6A8BA34DA}" type="CELLRANGE">
                      <a:rPr lang="en-US"/>
                      <a:pPr/>
                      <a:t>[CELLRANGE]</a:t>
                    </a:fld>
                    <a:r>
                      <a:rPr lang="en-US" baseline="0"/>
                      <a:t>, </a:t>
                    </a:r>
                    <a:fld id="{2DA90F75-DEE0-4BD4-A381-BEDB80FE6D0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B93-4E66-A341-74E33B18D945}"/>
                </c:ext>
              </c:extLst>
            </c:dLbl>
            <c:dLbl>
              <c:idx val="1"/>
              <c:tx>
                <c:rich>
                  <a:bodyPr/>
                  <a:lstStyle/>
                  <a:p>
                    <a:fld id="{9B909323-A8C1-4EE0-B3AC-F19BBF5CE6A6}" type="CELLRANGE">
                      <a:rPr lang="en-US"/>
                      <a:pPr/>
                      <a:t>[CELLRANGE]</a:t>
                    </a:fld>
                    <a:r>
                      <a:rPr lang="en-US" baseline="0"/>
                      <a:t>, </a:t>
                    </a:r>
                    <a:fld id="{545A26E9-BD2F-4F3C-813A-FC2686607F2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B93-4E66-A341-74E33B18D9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Retail!$C$31:$D$31</c:f>
              <c:strCache>
                <c:ptCount val="2"/>
                <c:pt idx="0">
                  <c:v>2015</c:v>
                </c:pt>
                <c:pt idx="1">
                  <c:v>2018</c:v>
                </c:pt>
              </c:strCache>
            </c:strRef>
          </c:cat>
          <c:val>
            <c:numRef>
              <c:f>Retail!$C$35:$D$35</c:f>
              <c:numCache>
                <c:formatCode>#,##0</c:formatCode>
                <c:ptCount val="2"/>
                <c:pt idx="0">
                  <c:v>6182</c:v>
                </c:pt>
                <c:pt idx="1">
                  <c:v>6544</c:v>
                </c:pt>
              </c:numCache>
            </c:numRef>
          </c:val>
          <c:extLst>
            <c:ext xmlns:c15="http://schemas.microsoft.com/office/drawing/2012/chart" uri="{02D57815-91ED-43cb-92C2-25804820EDAC}">
              <c15:datalabelsRange>
                <c15:f>Retail!$E$35:$F$35</c15:f>
                <c15:dlblRangeCache>
                  <c:ptCount val="2"/>
                  <c:pt idx="0">
                    <c:v>16%</c:v>
                  </c:pt>
                  <c:pt idx="1">
                    <c:v>17%</c:v>
                  </c:pt>
                </c15:dlblRangeCache>
              </c15:datalabelsRange>
            </c:ext>
            <c:ext xmlns:c16="http://schemas.microsoft.com/office/drawing/2014/chart" uri="{C3380CC4-5D6E-409C-BE32-E72D297353CC}">
              <c16:uniqueId val="{0000000B-2B93-4E66-A341-74E33B18D945}"/>
            </c:ext>
          </c:extLst>
        </c:ser>
        <c:ser>
          <c:idx val="4"/>
          <c:order val="4"/>
          <c:tx>
            <c:strRef>
              <c:f>Retail!$B$36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CB518A78-808C-40D0-AAD1-9C4727C37856}" type="CELLRANGE">
                      <a:rPr lang="en-US"/>
                      <a:pPr/>
                      <a:t>[CELLRANGE]</a:t>
                    </a:fld>
                    <a:r>
                      <a:rPr lang="en-US" baseline="0"/>
                      <a:t>, </a:t>
                    </a:r>
                    <a:fld id="{46CC3051-C20F-4566-A3A1-A4B938541A4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B93-4E66-A341-74E33B18D945}"/>
                </c:ext>
              </c:extLst>
            </c:dLbl>
            <c:dLbl>
              <c:idx val="1"/>
              <c:tx>
                <c:rich>
                  <a:bodyPr/>
                  <a:lstStyle/>
                  <a:p>
                    <a:fld id="{2731EE91-87B0-4E27-AB39-ECCE0D4645A8}" type="CELLRANGE">
                      <a:rPr lang="en-US"/>
                      <a:pPr/>
                      <a:t>[CELLRANGE]</a:t>
                    </a:fld>
                    <a:r>
                      <a:rPr lang="en-US" baseline="0"/>
                      <a:t>, </a:t>
                    </a:r>
                    <a:fld id="{E46BBC57-40AB-4F39-83CE-51740BF5DDD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B93-4E66-A341-74E33B18D94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Retail!$C$31:$D$31</c:f>
              <c:strCache>
                <c:ptCount val="2"/>
                <c:pt idx="0">
                  <c:v>2015</c:v>
                </c:pt>
                <c:pt idx="1">
                  <c:v>2018</c:v>
                </c:pt>
              </c:strCache>
            </c:strRef>
          </c:cat>
          <c:val>
            <c:numRef>
              <c:f>Retail!$C$36:$D$36</c:f>
              <c:numCache>
                <c:formatCode>#,##0</c:formatCode>
                <c:ptCount val="2"/>
                <c:pt idx="0">
                  <c:v>9764</c:v>
                </c:pt>
                <c:pt idx="1">
                  <c:v>9252</c:v>
                </c:pt>
              </c:numCache>
            </c:numRef>
          </c:val>
          <c:extLst>
            <c:ext xmlns:c15="http://schemas.microsoft.com/office/drawing/2012/chart" uri="{02D57815-91ED-43cb-92C2-25804820EDAC}">
              <c15:datalabelsRange>
                <c15:f>Retail!$E$36:$F$36</c15:f>
                <c15:dlblRangeCache>
                  <c:ptCount val="2"/>
                  <c:pt idx="0">
                    <c:v>26%</c:v>
                  </c:pt>
                  <c:pt idx="1">
                    <c:v>25%</c:v>
                  </c:pt>
                </c15:dlblRangeCache>
              </c15:datalabelsRange>
            </c:ext>
            <c:ext xmlns:c16="http://schemas.microsoft.com/office/drawing/2014/chart" uri="{C3380CC4-5D6E-409C-BE32-E72D297353CC}">
              <c16:uniqueId val="{0000000E-2B93-4E66-A341-74E33B18D945}"/>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Retail!$K$17</c:f>
              <c:strCache>
                <c:ptCount val="1"/>
                <c:pt idx="0">
                  <c:v>Increase</c:v>
                </c:pt>
              </c:strCache>
            </c:strRef>
          </c:tx>
          <c:spPr>
            <a:ln w="25400" cap="rnd">
              <a:noFill/>
              <a:round/>
            </a:ln>
            <a:effectLst/>
          </c:spPr>
          <c:marker>
            <c:symbol val="none"/>
          </c:marker>
          <c:dLbls>
            <c:dLbl>
              <c:idx val="0"/>
              <c:tx>
                <c:rich>
                  <a:bodyPr/>
                  <a:lstStyle/>
                  <a:p>
                    <a:fld id="{0EB97FF3-1CBF-451D-8E0A-0CA31A2CA9CD}"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B93-4E66-A341-74E33B18D945}"/>
                </c:ext>
              </c:extLst>
            </c:dLbl>
            <c:dLbl>
              <c:idx val="1"/>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B93-4E66-A341-74E33B18D945}"/>
                </c:ext>
              </c:extLst>
            </c:dLbl>
            <c:dLbl>
              <c:idx val="2"/>
              <c:tx>
                <c:rich>
                  <a:bodyPr/>
                  <a:lstStyle/>
                  <a:p>
                    <a:fld id="{49960057-8A61-4646-8AA2-FB8D88CBB7C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B93-4E66-A341-74E33B18D945}"/>
                </c:ext>
              </c:extLst>
            </c:dLbl>
            <c:dLbl>
              <c:idx val="3"/>
              <c:tx>
                <c:rich>
                  <a:bodyPr/>
                  <a:lstStyle/>
                  <a:p>
                    <a:fld id="{C54D07F5-78CD-4D21-A2F8-5D66CB0642E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B93-4E66-A341-74E33B18D945}"/>
                </c:ext>
              </c:extLst>
            </c:dLbl>
            <c:dLbl>
              <c:idx val="4"/>
              <c:tx>
                <c:rich>
                  <a:bodyPr/>
                  <a:lstStyle/>
                  <a:p>
                    <a:endParaRPr lang="en-US"/>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B93-4E66-A341-74E33B18D94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Retail!$J$18:$J$22</c:f>
              <c:numCache>
                <c:formatCode>General</c:formatCode>
                <c:ptCount val="5"/>
                <c:pt idx="0">
                  <c:v>1.59</c:v>
                </c:pt>
                <c:pt idx="1">
                  <c:v>1.59</c:v>
                </c:pt>
                <c:pt idx="2">
                  <c:v>1.59</c:v>
                </c:pt>
                <c:pt idx="3">
                  <c:v>1.59</c:v>
                </c:pt>
                <c:pt idx="4">
                  <c:v>1.59</c:v>
                </c:pt>
              </c:numCache>
            </c:numRef>
          </c:xVal>
          <c:yVal>
            <c:numRef>
              <c:f>Retail!$K$18:$K$22</c:f>
              <c:numCache>
                <c:formatCode>0%</c:formatCode>
                <c:ptCount val="5"/>
                <c:pt idx="0">
                  <c:v>7.0000000000000007E-2</c:v>
                </c:pt>
                <c:pt idx="1">
                  <c:v>#N/A</c:v>
                </c:pt>
                <c:pt idx="2">
                  <c:v>0.52235772357723576</c:v>
                </c:pt>
                <c:pt idx="3">
                  <c:v>0.71166017849103569</c:v>
                </c:pt>
                <c:pt idx="4">
                  <c:v>#N/A</c:v>
                </c:pt>
              </c:numCache>
            </c:numRef>
          </c:yVal>
          <c:smooth val="0"/>
          <c:extLst>
            <c:ext xmlns:c15="http://schemas.microsoft.com/office/drawing/2012/chart" uri="{02D57815-91ED-43cb-92C2-25804820EDAC}">
              <c15:datalabelsRange>
                <c15:f>Retail!$H$32:$H$36</c15:f>
                <c15:dlblRangeCache>
                  <c:ptCount val="5"/>
                  <c:pt idx="0">
                    <c:v>+8.2%</c:v>
                  </c:pt>
                  <c:pt idx="1">
                    <c:v> -1.3%</c:v>
                  </c:pt>
                  <c:pt idx="2">
                    <c:v>+1.8%</c:v>
                  </c:pt>
                  <c:pt idx="3">
                    <c:v>+5.9%</c:v>
                  </c:pt>
                  <c:pt idx="4">
                    <c:v> -5.2%</c:v>
                  </c:pt>
                </c15:dlblRangeCache>
              </c15:datalabelsRange>
            </c:ext>
            <c:ext xmlns:c16="http://schemas.microsoft.com/office/drawing/2014/chart" uri="{C3380CC4-5D6E-409C-BE32-E72D297353CC}">
              <c16:uniqueId val="{00000014-2B93-4E66-A341-74E33B18D945}"/>
            </c:ext>
          </c:extLst>
        </c:ser>
        <c:ser>
          <c:idx val="6"/>
          <c:order val="6"/>
          <c:tx>
            <c:strRef>
              <c:f>Retail!$L$17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B93-4E66-A341-74E33B18D945}"/>
                </c:ext>
              </c:extLst>
            </c:dLbl>
            <c:dLbl>
              <c:idx val="1"/>
              <c:tx>
                <c:rich>
                  <a:bodyPr/>
                  <a:lstStyle/>
                  <a:p>
                    <a:fld id="{E3594D4B-9545-481F-B6D9-C3E6118E9C8C}"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B93-4E66-A341-74E33B18D945}"/>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B93-4E66-A341-74E33B18D945}"/>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B93-4E66-A341-74E33B18D945}"/>
                </c:ext>
              </c:extLst>
            </c:dLbl>
            <c:dLbl>
              <c:idx val="4"/>
              <c:tx>
                <c:rich>
                  <a:bodyPr/>
                  <a:lstStyle/>
                  <a:p>
                    <a:fld id="{2E84957C-E5BA-4BC5-9297-36DFB066A9C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B93-4E66-A341-74E33B18D94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Retail!$J$18:$J$22</c:f>
              <c:numCache>
                <c:formatCode>General</c:formatCode>
                <c:ptCount val="5"/>
                <c:pt idx="0">
                  <c:v>1.59</c:v>
                </c:pt>
                <c:pt idx="1">
                  <c:v>1.59</c:v>
                </c:pt>
                <c:pt idx="2">
                  <c:v>1.59</c:v>
                </c:pt>
                <c:pt idx="3">
                  <c:v>1.59</c:v>
                </c:pt>
                <c:pt idx="4">
                  <c:v>1.59</c:v>
                </c:pt>
              </c:numCache>
            </c:numRef>
          </c:xVal>
          <c:yVal>
            <c:numRef>
              <c:f>Retail!$L$18:$L$22</c:f>
              <c:numCache>
                <c:formatCode>0%</c:formatCode>
                <c:ptCount val="5"/>
                <c:pt idx="0">
                  <c:v>#N/A</c:v>
                </c:pt>
                <c:pt idx="1">
                  <c:v>0.2479913137893594</c:v>
                </c:pt>
                <c:pt idx="2">
                  <c:v>#N/A</c:v>
                </c:pt>
                <c:pt idx="3">
                  <c:v>#N/A</c:v>
                </c:pt>
                <c:pt idx="4">
                  <c:v>0.95</c:v>
                </c:pt>
              </c:numCache>
            </c:numRef>
          </c:yVal>
          <c:smooth val="0"/>
          <c:extLst>
            <c:ext xmlns:c15="http://schemas.microsoft.com/office/drawing/2012/chart" uri="{02D57815-91ED-43cb-92C2-25804820EDAC}">
              <c15:datalabelsRange>
                <c15:f>Retail!$H$32:$H$36</c15:f>
                <c15:dlblRangeCache>
                  <c:ptCount val="5"/>
                  <c:pt idx="0">
                    <c:v>+8.2%</c:v>
                  </c:pt>
                  <c:pt idx="1">
                    <c:v> -1.3%</c:v>
                  </c:pt>
                  <c:pt idx="2">
                    <c:v>+1.8%</c:v>
                  </c:pt>
                  <c:pt idx="3">
                    <c:v>+5.9%</c:v>
                  </c:pt>
                  <c:pt idx="4">
                    <c:v> -5.2%</c:v>
                  </c:pt>
                </c15:dlblRangeCache>
              </c15:datalabelsRange>
            </c:ext>
            <c:ext xmlns:c16="http://schemas.microsoft.com/office/drawing/2014/chart" uri="{C3380CC4-5D6E-409C-BE32-E72D297353CC}">
              <c16:uniqueId val="{0000001A-2B93-4E66-A341-74E33B18D945}"/>
            </c:ext>
          </c:extLst>
        </c:ser>
        <c:ser>
          <c:idx val="7"/>
          <c:order val="7"/>
          <c:tx>
            <c:strRef>
              <c:f>Retail!$K$13</c:f>
              <c:strCache>
                <c:ptCount val="1"/>
                <c:pt idx="0">
                  <c:v>Share</c:v>
                </c:pt>
              </c:strCache>
            </c:strRef>
          </c:tx>
          <c:spPr>
            <a:ln w="25400" cap="rnd">
              <a:noFill/>
              <a:round/>
            </a:ln>
            <a:effectLst/>
          </c:spPr>
          <c:marker>
            <c:symbol val="none"/>
          </c:marker>
          <c:dLbls>
            <c:dLbl>
              <c:idx val="0"/>
              <c:tx>
                <c:rich>
                  <a:bodyPr/>
                  <a:lstStyle/>
                  <a:p>
                    <a:fld id="{AACE4BA1-35A7-477C-A2A6-50B80FD95BD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B93-4E66-A341-74E33B18D945}"/>
                </c:ext>
              </c:extLst>
            </c:dLbl>
            <c:dLbl>
              <c:idx val="1"/>
              <c:tx>
                <c:rich>
                  <a:bodyPr/>
                  <a:lstStyle/>
                  <a:p>
                    <a:fld id="{7235F58F-1D24-4B13-B35E-A8C4360218E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2B93-4E66-A341-74E33B18D945}"/>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Retail!$J$14:$J$15</c:f>
              <c:numCache>
                <c:formatCode>General</c:formatCode>
                <c:ptCount val="2"/>
                <c:pt idx="0">
                  <c:v>1</c:v>
                </c:pt>
                <c:pt idx="1">
                  <c:v>2</c:v>
                </c:pt>
              </c:numCache>
            </c:numRef>
          </c:xVal>
          <c:yVal>
            <c:numRef>
              <c:f>Retail!$K$14:$K$15</c:f>
              <c:numCache>
                <c:formatCode>0%</c:formatCode>
                <c:ptCount val="2"/>
                <c:pt idx="0">
                  <c:v>1</c:v>
                </c:pt>
                <c:pt idx="1">
                  <c:v>1</c:v>
                </c:pt>
              </c:numCache>
            </c:numRef>
          </c:yVal>
          <c:smooth val="0"/>
          <c:extLst>
            <c:ext xmlns:c15="http://schemas.microsoft.com/office/drawing/2012/chart" uri="{02D57815-91ED-43cb-92C2-25804820EDAC}">
              <c15:datalabelsRange>
                <c15:f>Retail!$L$14:$L$15</c15:f>
                <c15:dlblRangeCache>
                  <c:ptCount val="2"/>
                  <c:pt idx="0">
                    <c:v> 37,574 </c:v>
                  </c:pt>
                  <c:pt idx="1">
                    <c:v> 37,761 </c:v>
                  </c:pt>
                </c15:dlblRangeCache>
              </c15:datalabelsRange>
            </c:ext>
            <c:ext xmlns:c16="http://schemas.microsoft.com/office/drawing/2014/chart" uri="{C3380CC4-5D6E-409C-BE32-E72D297353CC}">
              <c16:uniqueId val="{0000001D-2B93-4E66-A341-74E33B18D945}"/>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Retail!$J$13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Retail!$L$12</c:f>
              <c:strCache>
                <c:ptCount val="1"/>
                <c:pt idx="0">
                  <c:v>2018</c:v>
                </c:pt>
              </c:strCache>
            </c:strRef>
          </c:cat>
          <c:val>
            <c:numRef>
              <c:f>Retail!$L$13</c:f>
              <c:numCache>
                <c:formatCode>#,##0</c:formatCode>
                <c:ptCount val="1"/>
                <c:pt idx="0">
                  <c:v>20399</c:v>
                </c:pt>
              </c:numCache>
            </c:numRef>
          </c:val>
          <c:extLst>
            <c:ext xmlns:c16="http://schemas.microsoft.com/office/drawing/2014/chart" uri="{C3380CC4-5D6E-409C-BE32-E72D297353CC}">
              <c16:uniqueId val="{00000000-D3DD-4E36-8B93-3D0849469A82}"/>
            </c:ext>
          </c:extLst>
        </c:ser>
        <c:ser>
          <c:idx val="1"/>
          <c:order val="1"/>
          <c:tx>
            <c:strRef>
              <c:f>Retail!$J$14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Retail!$L$12</c:f>
              <c:strCache>
                <c:ptCount val="1"/>
                <c:pt idx="0">
                  <c:v>2018</c:v>
                </c:pt>
              </c:strCache>
            </c:strRef>
          </c:cat>
          <c:val>
            <c:numRef>
              <c:f>Retail!$L$14</c:f>
              <c:numCache>
                <c:formatCode>#,##0</c:formatCode>
                <c:ptCount val="1"/>
                <c:pt idx="0">
                  <c:v>17362</c:v>
                </c:pt>
              </c:numCache>
            </c:numRef>
          </c:val>
          <c:extLst>
            <c:ext xmlns:c16="http://schemas.microsoft.com/office/drawing/2014/chart" uri="{C3380CC4-5D6E-409C-BE32-E72D297353CC}">
              <c16:uniqueId val="{00000001-D3DD-4E36-8B93-3D0849469A82}"/>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Retail!$M$12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E97E-430B-B07D-D8198D1759CF}"/>
              </c:ext>
            </c:extLst>
          </c:dPt>
          <c:dLbls>
            <c:dLbl>
              <c:idx val="0"/>
              <c:tx>
                <c:rich>
                  <a:bodyPr/>
                  <a:lstStyle/>
                  <a:p>
                    <a:fld id="{DD465F26-1DF5-4F39-8571-F10867F2134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97E-430B-B07D-D8198D1759CF}"/>
                </c:ext>
              </c:extLst>
            </c:dLbl>
            <c:dLbl>
              <c:idx val="1"/>
              <c:tx>
                <c:rich>
                  <a:bodyPr/>
                  <a:lstStyle/>
                  <a:p>
                    <a:fld id="{B09FB86B-58F4-4670-9C9B-C3DDA9F558EA}"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97E-430B-B07D-D8198D1759C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Retail!$J$13:$J$14</c:f>
              <c:strCache>
                <c:ptCount val="2"/>
                <c:pt idx="0">
                  <c:v>Male</c:v>
                </c:pt>
                <c:pt idx="1">
                  <c:v>Female</c:v>
                </c:pt>
              </c:strCache>
            </c:strRef>
          </c:cat>
          <c:val>
            <c:numRef>
              <c:f>Retail!$M$13:$M$14</c:f>
              <c:numCache>
                <c:formatCode>\+#,##0;\-#,##0;\ #,##0</c:formatCode>
                <c:ptCount val="2"/>
                <c:pt idx="0">
                  <c:v>99</c:v>
                </c:pt>
                <c:pt idx="1">
                  <c:v>87</c:v>
                </c:pt>
              </c:numCache>
            </c:numRef>
          </c:val>
          <c:extLst>
            <c:ext xmlns:c15="http://schemas.microsoft.com/office/drawing/2012/chart" uri="{02D57815-91ED-43cb-92C2-25804820EDAC}">
              <c15:datalabelsRange>
                <c15:f>Retail!$N$13:$N$14</c15:f>
                <c15:dlblRangeCache>
                  <c:ptCount val="2"/>
                  <c:pt idx="0">
                    <c:v>+0%</c:v>
                  </c:pt>
                  <c:pt idx="1">
                    <c:v>+1%</c:v>
                  </c:pt>
                </c15:dlblRangeCache>
              </c15:datalabelsRange>
            </c:ext>
            <c:ext xmlns:c16="http://schemas.microsoft.com/office/drawing/2014/chart" uri="{C3380CC4-5D6E-409C-BE32-E72D297353CC}">
              <c16:uniqueId val="{00000003-E97E-430B-B07D-D8198D1759CF}"/>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4E4B-4783-AB3D-FDB49898FAEA}"/>
              </c:ext>
            </c:extLst>
          </c:dPt>
          <c:dPt>
            <c:idx val="1"/>
            <c:invertIfNegative val="0"/>
            <c:bubble3D val="0"/>
            <c:extLst>
              <c:ext xmlns:c16="http://schemas.microsoft.com/office/drawing/2014/chart" uri="{C3380CC4-5D6E-409C-BE32-E72D297353CC}">
                <c16:uniqueId val="{00000002-4E4B-4783-AB3D-FDB49898FAEA}"/>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4-4E4B-4783-AB3D-FDB49898FAEA}"/>
              </c:ext>
            </c:extLst>
          </c:dPt>
          <c:dPt>
            <c:idx val="4"/>
            <c:invertIfNegative val="0"/>
            <c:bubble3D val="0"/>
            <c:extLst>
              <c:ext xmlns:c16="http://schemas.microsoft.com/office/drawing/2014/chart" uri="{C3380CC4-5D6E-409C-BE32-E72D297353CC}">
                <c16:uniqueId val="{00000005-4E4B-4783-AB3D-FDB49898FAEA}"/>
              </c:ext>
            </c:extLst>
          </c:dPt>
          <c:dPt>
            <c:idx val="7"/>
            <c:invertIfNegative val="0"/>
            <c:bubble3D val="0"/>
            <c:extLst>
              <c:ext xmlns:c16="http://schemas.microsoft.com/office/drawing/2014/chart" uri="{C3380CC4-5D6E-409C-BE32-E72D297353CC}">
                <c16:uniqueId val="{00000006-4E4B-4783-AB3D-FDB49898FAEA}"/>
              </c:ext>
            </c:extLst>
          </c:dPt>
          <c:dPt>
            <c:idx val="8"/>
            <c:invertIfNegative val="0"/>
            <c:bubble3D val="0"/>
            <c:extLst>
              <c:ext xmlns:c16="http://schemas.microsoft.com/office/drawing/2014/chart" uri="{C3380CC4-5D6E-409C-BE32-E72D297353CC}">
                <c16:uniqueId val="{00000007-4E4B-4783-AB3D-FDB49898FAEA}"/>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9-4E4B-4783-AB3D-FDB49898FAEA}"/>
              </c:ext>
            </c:extLst>
          </c:dPt>
          <c:dPt>
            <c:idx val="11"/>
            <c:invertIfNegative val="0"/>
            <c:bubble3D val="0"/>
            <c:extLst>
              <c:ext xmlns:c16="http://schemas.microsoft.com/office/drawing/2014/chart" uri="{C3380CC4-5D6E-409C-BE32-E72D297353CC}">
                <c16:uniqueId val="{0000000A-4E4B-4783-AB3D-FDB49898FAEA}"/>
              </c:ext>
            </c:extLst>
          </c:dPt>
          <c:dPt>
            <c:idx val="12"/>
            <c:invertIfNegative val="0"/>
            <c:bubble3D val="0"/>
            <c:extLst>
              <c:ext xmlns:c16="http://schemas.microsoft.com/office/drawing/2014/chart" uri="{C3380CC4-5D6E-409C-BE32-E72D297353CC}">
                <c16:uniqueId val="{0000000B-4E4B-4783-AB3D-FDB49898FAEA}"/>
              </c:ext>
            </c:extLst>
          </c:dPt>
          <c:dPt>
            <c:idx val="18"/>
            <c:invertIfNegative val="0"/>
            <c:bubble3D val="0"/>
            <c:extLst>
              <c:ext xmlns:c16="http://schemas.microsoft.com/office/drawing/2014/chart" uri="{C3380CC4-5D6E-409C-BE32-E72D297353CC}">
                <c16:uniqueId val="{0000000C-4E4B-4783-AB3D-FDB49898FAEA}"/>
              </c:ext>
            </c:extLst>
          </c:dPt>
          <c:dLbls>
            <c:dLbl>
              <c:idx val="0"/>
              <c:tx>
                <c:rich>
                  <a:bodyPr/>
                  <a:lstStyle/>
                  <a:p>
                    <a:fld id="{55ED841A-1137-4AA3-A49A-B94F813058B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4B-4783-AB3D-FDB49898FAEA}"/>
                </c:ext>
              </c:extLst>
            </c:dLbl>
            <c:dLbl>
              <c:idx val="1"/>
              <c:tx>
                <c:rich>
                  <a:bodyPr/>
                  <a:lstStyle/>
                  <a:p>
                    <a:fld id="{335E3DEF-3940-40FD-BDB5-CE27F809BCE0}"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E4B-4783-AB3D-FDB49898FAEA}"/>
                </c:ext>
              </c:extLst>
            </c:dLbl>
            <c:dLbl>
              <c:idx val="2"/>
              <c:tx>
                <c:rich>
                  <a:bodyPr/>
                  <a:lstStyle/>
                  <a:p>
                    <a:fld id="{6C47CF65-FB3C-40D7-BC98-D03A8EE9C37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E4B-4783-AB3D-FDB49898FAEA}"/>
                </c:ext>
              </c:extLst>
            </c:dLbl>
            <c:dLbl>
              <c:idx val="3"/>
              <c:tx>
                <c:rich>
                  <a:bodyPr/>
                  <a:lstStyle/>
                  <a:p>
                    <a:fld id="{8F6BAC9C-650C-4E2D-9DB9-FD5DE742C42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E4B-4783-AB3D-FDB49898FAEA}"/>
                </c:ext>
              </c:extLst>
            </c:dLbl>
            <c:dLbl>
              <c:idx val="4"/>
              <c:tx>
                <c:rich>
                  <a:bodyPr/>
                  <a:lstStyle/>
                  <a:p>
                    <a:fld id="{2B722F21-0ABA-4FC1-93A4-4F99B2C757E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4B-4783-AB3D-FDB49898FAEA}"/>
                </c:ext>
              </c:extLst>
            </c:dLbl>
            <c:dLbl>
              <c:idx val="5"/>
              <c:tx>
                <c:rich>
                  <a:bodyPr/>
                  <a:lstStyle/>
                  <a:p>
                    <a:fld id="{2DE4DC35-6764-46E5-AF52-7617251E1D2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E4B-4783-AB3D-FDB49898FAEA}"/>
                </c:ext>
              </c:extLst>
            </c:dLbl>
            <c:dLbl>
              <c:idx val="6"/>
              <c:tx>
                <c:rich>
                  <a:bodyPr/>
                  <a:lstStyle/>
                  <a:p>
                    <a:fld id="{106AF153-8420-4138-BFA7-E84822C7D99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E4B-4783-AB3D-FDB49898FAEA}"/>
                </c:ext>
              </c:extLst>
            </c:dLbl>
            <c:dLbl>
              <c:idx val="7"/>
              <c:tx>
                <c:rich>
                  <a:bodyPr/>
                  <a:lstStyle/>
                  <a:p>
                    <a:fld id="{C7108E05-5587-462A-9622-6223A1C6CDC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E4B-4783-AB3D-FDB49898FAEA}"/>
                </c:ext>
              </c:extLst>
            </c:dLbl>
            <c:dLbl>
              <c:idx val="8"/>
              <c:tx>
                <c:rich>
                  <a:bodyPr/>
                  <a:lstStyle/>
                  <a:p>
                    <a:fld id="{82D5E145-04F1-4B23-A916-F66951B45CC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E4B-4783-AB3D-FDB49898FAEA}"/>
                </c:ext>
              </c:extLst>
            </c:dLbl>
            <c:dLbl>
              <c:idx val="9"/>
              <c:tx>
                <c:rich>
                  <a:bodyPr/>
                  <a:lstStyle/>
                  <a:p>
                    <a:fld id="{90C61768-49C6-47A2-BB94-A632CB459EA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E4B-4783-AB3D-FDB49898FAEA}"/>
                </c:ext>
              </c:extLst>
            </c:dLbl>
            <c:dLbl>
              <c:idx val="10"/>
              <c:tx>
                <c:rich>
                  <a:bodyPr/>
                  <a:lstStyle/>
                  <a:p>
                    <a:fld id="{88E5C80B-FD10-4EB7-97F4-AC44BA9339D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E4B-4783-AB3D-FDB49898FAEA}"/>
                </c:ext>
              </c:extLst>
            </c:dLbl>
            <c:dLbl>
              <c:idx val="11"/>
              <c:tx>
                <c:rich>
                  <a:bodyPr/>
                  <a:lstStyle/>
                  <a:p>
                    <a:fld id="{BC2A902E-D9C2-4C74-B7C5-53DF61C9838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E4B-4783-AB3D-FDB49898FAEA}"/>
                </c:ext>
              </c:extLst>
            </c:dLbl>
            <c:dLbl>
              <c:idx val="12"/>
              <c:tx>
                <c:rich>
                  <a:bodyPr/>
                  <a:lstStyle/>
                  <a:p>
                    <a:fld id="{564FA491-4E1A-4A43-9FBF-B860E0ECB19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E4B-4783-AB3D-FDB49898FAEA}"/>
                </c:ext>
              </c:extLst>
            </c:dLbl>
            <c:dLbl>
              <c:idx val="13"/>
              <c:tx>
                <c:rich>
                  <a:bodyPr/>
                  <a:lstStyle/>
                  <a:p>
                    <a:fld id="{47AE05DF-E6B8-4D22-BE08-C07C0AF576A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E4B-4783-AB3D-FDB49898FAEA}"/>
                </c:ext>
              </c:extLst>
            </c:dLbl>
            <c:dLbl>
              <c:idx val="14"/>
              <c:tx>
                <c:rich>
                  <a:bodyPr rot="0" spcFirstLastPara="1" vertOverflow="ellipsis" vert="horz" wrap="square" lIns="0" tIns="0" rIns="0" bIns="365760" anchor="b" anchorCtr="1">
                    <a:no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fld id="{87CB204A-DD4D-4B8C-92EC-9D0054C72190}" type="CELLRANGE">
                      <a:rPr lang="en-US"/>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t>[CELLRANGE]</a:t>
                    </a:fld>
                    <a:endParaRPr lang="en-US"/>
                  </a:p>
                </c:rich>
              </c:tx>
              <c:numFmt formatCode="_(&quot;$&quot;* #,##0_);_(&quot;$&quot;* \(#,##0\);_(&quot;$&quot;* &quot;-&quot;??_);_(@_)" sourceLinked="0"/>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12-4E4B-4783-AB3D-FDB49898FAEA}"/>
                </c:ext>
              </c:extLst>
            </c:dLbl>
            <c:dLbl>
              <c:idx val="15"/>
              <c:tx>
                <c:rich>
                  <a:bodyPr rot="0" spcFirstLastPara="1" vertOverflow="ellipsis" vert="horz" wrap="square" lIns="0" tIns="0" rIns="0" bIns="365760" anchor="b" anchorCtr="1">
                    <a:no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fld id="{F8009FE8-C11A-4F21-9FF0-8D3487BF4A50}" type="CELLRANGE">
                      <a:rPr lang="en-US"/>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13-4E4B-4783-AB3D-FDB49898FAEA}"/>
                </c:ext>
              </c:extLst>
            </c:dLbl>
            <c:dLbl>
              <c:idx val="16"/>
              <c:tx>
                <c:rich>
                  <a:bodyPr rot="0" spcFirstLastPara="1" vertOverflow="ellipsis" vert="horz" wrap="square" lIns="0" tIns="0" rIns="0" bIns="365760" anchor="b" anchorCtr="1">
                    <a:no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fld id="{2B8FA69A-9572-420C-AB86-7B74047F6811}" type="CELLRANGE">
                      <a:rPr lang="en-US"/>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14-4E4B-4783-AB3D-FDB49898FAEA}"/>
                </c:ext>
              </c:extLst>
            </c:dLbl>
            <c:dLbl>
              <c:idx val="17"/>
              <c:delete val="1"/>
              <c:extLst>
                <c:ext xmlns:c15="http://schemas.microsoft.com/office/drawing/2012/chart" uri="{CE6537A1-D6FC-4f65-9D91-7224C49458BB}"/>
                <c:ext xmlns:c16="http://schemas.microsoft.com/office/drawing/2014/chart" uri="{C3380CC4-5D6E-409C-BE32-E72D297353CC}">
                  <c16:uniqueId val="{00000015-4E4B-4783-AB3D-FDB49898FAEA}"/>
                </c:ext>
              </c:extLst>
            </c:dLbl>
            <c:dLbl>
              <c:idx val="18"/>
              <c:delete val="1"/>
              <c:extLst>
                <c:ext xmlns:c15="http://schemas.microsoft.com/office/drawing/2012/chart" uri="{CE6537A1-D6FC-4f65-9D91-7224C49458BB}"/>
                <c:ext xmlns:c16="http://schemas.microsoft.com/office/drawing/2014/chart" uri="{C3380CC4-5D6E-409C-BE32-E72D297353CC}">
                  <c16:uniqueId val="{0000000C-4E4B-4783-AB3D-FDB49898FAEA}"/>
                </c:ext>
              </c:extLst>
            </c:dLbl>
            <c:dLbl>
              <c:idx val="19"/>
              <c:delete val="1"/>
              <c:extLst>
                <c:ext xmlns:c15="http://schemas.microsoft.com/office/drawing/2012/chart" uri="{CE6537A1-D6FC-4f65-9D91-7224C49458BB}"/>
                <c:ext xmlns:c16="http://schemas.microsoft.com/office/drawing/2014/chart" uri="{C3380CC4-5D6E-409C-BE32-E72D297353CC}">
                  <c16:uniqueId val="{00000016-4E4B-4783-AB3D-FDB49898FAEA}"/>
                </c:ext>
              </c:extLst>
            </c:dLbl>
            <c:spPr>
              <a:noFill/>
              <a:ln>
                <a:noFill/>
              </a:ln>
              <a:effectLst/>
            </c:spPr>
            <c:txPr>
              <a:bodyPr rot="0" spcFirstLastPara="1" vertOverflow="ellipsis" vert="horz" wrap="square" lIns="0" tIns="0" rIns="0" bIns="36576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Employment!$E$6:$E$25</c:f>
              <c:strCache>
                <c:ptCount val="20"/>
                <c:pt idx="0">
                  <c:v>Health Care and Social Assistance</c:v>
                </c:pt>
                <c:pt idx="1">
                  <c:v>Retail Trade</c:v>
                </c:pt>
                <c:pt idx="2">
                  <c:v>Manufacturing</c:v>
                </c:pt>
                <c:pt idx="3">
                  <c:v>Educational Services</c:v>
                </c:pt>
                <c:pt idx="4">
                  <c:v>Accommodation and Food Services</c:v>
                </c:pt>
                <c:pt idx="5">
                  <c:v>Construction</c:v>
                </c:pt>
                <c:pt idx="6">
                  <c:v>Administrative and Support and Waste Management and Remediation Services</c:v>
                </c:pt>
                <c:pt idx="7">
                  <c:v>Professional, Scientific, and Technical Services</c:v>
                </c:pt>
                <c:pt idx="8">
                  <c:v>Public Administration</c:v>
                </c:pt>
                <c:pt idx="9">
                  <c:v>Finance and Insurance</c:v>
                </c:pt>
                <c:pt idx="10">
                  <c:v>Transportation and Warehousing</c:v>
                </c:pt>
                <c:pt idx="11">
                  <c:v>Wholesale Trade</c:v>
                </c:pt>
                <c:pt idx="12">
                  <c:v>Other Services (except Public Administration)</c:v>
                </c:pt>
                <c:pt idx="13">
                  <c:v>Arts, Entertainment, and Recreation</c:v>
                </c:pt>
                <c:pt idx="14">
                  <c:v>Information</c:v>
                </c:pt>
                <c:pt idx="15">
                  <c:v>Management of Companies and Enterprises</c:v>
                </c:pt>
                <c:pt idx="16">
                  <c:v>Utilities</c:v>
                </c:pt>
                <c:pt idx="17">
                  <c:v>Real Estate and Rental and Leasing</c:v>
                </c:pt>
                <c:pt idx="18">
                  <c:v>Agriculture, Forestry, Fishing and Hunting</c:v>
                </c:pt>
                <c:pt idx="19">
                  <c:v>Mining, Quarrying, and Oil and Gas Extraction</c:v>
                </c:pt>
              </c:strCache>
            </c:strRef>
          </c:cat>
          <c:val>
            <c:numRef>
              <c:f>Employment!$F$6:$F$25</c:f>
              <c:numCache>
                <c:formatCode>_(* #,##0_);_(* \(#,##0\);_(* "-"??_);_(@_)</c:formatCode>
                <c:ptCount val="20"/>
                <c:pt idx="0">
                  <c:v>74391</c:v>
                </c:pt>
                <c:pt idx="1">
                  <c:v>38608</c:v>
                </c:pt>
                <c:pt idx="2">
                  <c:v>36901</c:v>
                </c:pt>
                <c:pt idx="3">
                  <c:v>35774</c:v>
                </c:pt>
                <c:pt idx="4">
                  <c:v>29038</c:v>
                </c:pt>
                <c:pt idx="5">
                  <c:v>18576</c:v>
                </c:pt>
                <c:pt idx="6">
                  <c:v>16100</c:v>
                </c:pt>
                <c:pt idx="7">
                  <c:v>15412</c:v>
                </c:pt>
                <c:pt idx="8">
                  <c:v>14789</c:v>
                </c:pt>
                <c:pt idx="9">
                  <c:v>13097</c:v>
                </c:pt>
                <c:pt idx="10">
                  <c:v>12620</c:v>
                </c:pt>
                <c:pt idx="11">
                  <c:v>11539</c:v>
                </c:pt>
                <c:pt idx="12">
                  <c:v>10541</c:v>
                </c:pt>
                <c:pt idx="13">
                  <c:v>5904</c:v>
                </c:pt>
                <c:pt idx="14">
                  <c:v>4846</c:v>
                </c:pt>
                <c:pt idx="15">
                  <c:v>4695</c:v>
                </c:pt>
                <c:pt idx="16">
                  <c:v>3114</c:v>
                </c:pt>
                <c:pt idx="17">
                  <c:v>2911</c:v>
                </c:pt>
                <c:pt idx="18">
                  <c:v>1063</c:v>
                </c:pt>
                <c:pt idx="19">
                  <c:v>282</c:v>
                </c:pt>
              </c:numCache>
            </c:numRef>
          </c:val>
          <c:extLst>
            <c:ext xmlns:c15="http://schemas.microsoft.com/office/drawing/2012/chart" uri="{02D57815-91ED-43cb-92C2-25804820EDAC}">
              <c15:datalabelsRange>
                <c15:f>Employment!$I$6:$I$25</c15:f>
                <c15:dlblRangeCache>
                  <c:ptCount val="20"/>
                  <c:pt idx="0">
                    <c:v>74 K</c:v>
                  </c:pt>
                  <c:pt idx="1">
                    <c:v>39 K</c:v>
                  </c:pt>
                  <c:pt idx="2">
                    <c:v>37 K</c:v>
                  </c:pt>
                  <c:pt idx="3">
                    <c:v>36 K</c:v>
                  </c:pt>
                  <c:pt idx="4">
                    <c:v>29 K</c:v>
                  </c:pt>
                  <c:pt idx="5">
                    <c:v>19 K</c:v>
                  </c:pt>
                  <c:pt idx="6">
                    <c:v>16 K</c:v>
                  </c:pt>
                  <c:pt idx="7">
                    <c:v>15 K</c:v>
                  </c:pt>
                  <c:pt idx="8">
                    <c:v>15 K</c:v>
                  </c:pt>
                  <c:pt idx="9">
                    <c:v>13 K</c:v>
                  </c:pt>
                  <c:pt idx="10">
                    <c:v>13 K</c:v>
                  </c:pt>
                  <c:pt idx="11">
                    <c:v>12 K</c:v>
                  </c:pt>
                  <c:pt idx="12">
                    <c:v>11 K</c:v>
                  </c:pt>
                  <c:pt idx="13">
                    <c:v>6 K</c:v>
                  </c:pt>
                  <c:pt idx="14">
                    <c:v>5 K</c:v>
                  </c:pt>
                  <c:pt idx="15">
                    <c:v>5 K</c:v>
                  </c:pt>
                  <c:pt idx="16">
                    <c:v>3 K</c:v>
                  </c:pt>
                  <c:pt idx="17">
                    <c:v>3 K</c:v>
                  </c:pt>
                  <c:pt idx="18">
                    <c:v>1 K</c:v>
                  </c:pt>
                  <c:pt idx="19">
                    <c:v> K</c:v>
                  </c:pt>
                </c15:dlblRangeCache>
              </c15:datalabelsRange>
            </c:ext>
            <c:ext xmlns:c16="http://schemas.microsoft.com/office/drawing/2014/chart" uri="{C3380CC4-5D6E-409C-BE32-E72D297353CC}">
              <c16:uniqueId val="{00000017-4E4B-4783-AB3D-FDB49898FAEA}"/>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Employment!$M$5</c:f>
              <c:strCache>
                <c:ptCount val="1"/>
                <c:pt idx="0">
                  <c:v>Increase</c:v>
                </c:pt>
              </c:strCache>
            </c:strRef>
          </c:tx>
          <c:spPr>
            <a:ln w="25400" cap="rnd">
              <a:noFill/>
              <a:round/>
            </a:ln>
            <a:effectLst/>
          </c:spPr>
          <c:marker>
            <c:symbol val="none"/>
          </c:marker>
          <c:dLbls>
            <c:dLbl>
              <c:idx val="0"/>
              <c:tx>
                <c:rich>
                  <a:bodyPr/>
                  <a:lstStyle/>
                  <a:p>
                    <a:fld id="{BA930E6E-7469-4251-9350-1D286ECAACB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4E4B-4783-AB3D-FDB49898FAEA}"/>
                </c:ext>
              </c:extLst>
            </c:dLbl>
            <c:dLbl>
              <c:idx val="1"/>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4E4B-4783-AB3D-FDB49898FAEA}"/>
                </c:ext>
              </c:extLst>
            </c:dLbl>
            <c:dLbl>
              <c:idx val="2"/>
              <c:tx>
                <c:rich>
                  <a:bodyPr/>
                  <a:lstStyle/>
                  <a:p>
                    <a:fld id="{4F73D9D6-21E4-42C5-986F-7FD02A68A228}"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4E4B-4783-AB3D-FDB49898FAEA}"/>
                </c:ext>
              </c:extLst>
            </c:dLbl>
            <c:dLbl>
              <c:idx val="3"/>
              <c:tx>
                <c:rich>
                  <a:bodyPr/>
                  <a:lstStyle/>
                  <a:p>
                    <a:fld id="{86F0B041-48D8-4DF5-9F77-906A85FBDFF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4E4B-4783-AB3D-FDB49898FAEA}"/>
                </c:ext>
              </c:extLst>
            </c:dLbl>
            <c:dLbl>
              <c:idx val="4"/>
              <c:tx>
                <c:rich>
                  <a:bodyPr/>
                  <a:lstStyle/>
                  <a:p>
                    <a:fld id="{BFC6A785-48D3-4857-A012-96FBA43F894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4E4B-4783-AB3D-FDB49898FAEA}"/>
                </c:ext>
              </c:extLst>
            </c:dLbl>
            <c:dLbl>
              <c:idx val="5"/>
              <c:tx>
                <c:rich>
                  <a:bodyPr/>
                  <a:lstStyle/>
                  <a:p>
                    <a:fld id="{6EE735A1-B8C1-48FA-9904-EF0E179805D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4E4B-4783-AB3D-FDB49898FAEA}"/>
                </c:ext>
              </c:extLst>
            </c:dLbl>
            <c:dLbl>
              <c:idx val="6"/>
              <c:tx>
                <c:rich>
                  <a:bodyPr/>
                  <a:lstStyle/>
                  <a:p>
                    <a:fld id="{3BB1A5EA-CBF3-4724-AD62-455C404C2E4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4E4B-4783-AB3D-FDB49898FAEA}"/>
                </c:ext>
              </c:extLst>
            </c:dLbl>
            <c:dLbl>
              <c:idx val="7"/>
              <c:tx>
                <c:rich>
                  <a:bodyPr/>
                  <a:lstStyle/>
                  <a:p>
                    <a:fld id="{2117DADA-7C2C-405F-A048-C36D0EC3BBF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4E4B-4783-AB3D-FDB49898FAEA}"/>
                </c:ext>
              </c:extLst>
            </c:dLbl>
            <c:dLbl>
              <c:idx val="8"/>
              <c:tx>
                <c:rich>
                  <a:bodyPr/>
                  <a:lstStyle/>
                  <a:p>
                    <a:fld id="{D12874F8-E368-4020-83A5-1059FDFEFA7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4E4B-4783-AB3D-FDB49898FAEA}"/>
                </c:ext>
              </c:extLst>
            </c:dLbl>
            <c:dLbl>
              <c:idx val="9"/>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4E4B-4783-AB3D-FDB49898FAEA}"/>
                </c:ext>
              </c:extLst>
            </c:dLbl>
            <c:dLbl>
              <c:idx val="10"/>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9AD07CDF-C135-421C-B0DA-45F3279AA553}" type="CELLRANGE">
                      <a:rPr lang="en-US"/>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xForSave val="1"/>
                  <c15:showDataLabelsRange val="1"/>
                </c:ext>
                <c:ext xmlns:c16="http://schemas.microsoft.com/office/drawing/2014/chart" uri="{C3380CC4-5D6E-409C-BE32-E72D297353CC}">
                  <c16:uniqueId val="{00000022-4E4B-4783-AB3D-FDB49898FAEA}"/>
                </c:ext>
              </c:extLst>
            </c:dLbl>
            <c:dLbl>
              <c:idx val="11"/>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4E4B-4783-AB3D-FDB49898FAEA}"/>
                </c:ext>
              </c:extLst>
            </c:dLbl>
            <c:dLbl>
              <c:idx val="12"/>
              <c:tx>
                <c:rich>
                  <a:bodyPr/>
                  <a:lstStyle/>
                  <a:p>
                    <a:fld id="{9F492A60-71C1-4356-9FEF-BCB340C151B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4E4B-4783-AB3D-FDB49898FAEA}"/>
                </c:ext>
              </c:extLst>
            </c:dLbl>
            <c:dLbl>
              <c:idx val="13"/>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4E4B-4783-AB3D-FDB49898FAEA}"/>
                </c:ext>
              </c:extLst>
            </c:dLbl>
            <c:dLbl>
              <c:idx val="14"/>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4E4B-4783-AB3D-FDB49898FAEA}"/>
                </c:ext>
              </c:extLst>
            </c:dLbl>
            <c:dLbl>
              <c:idx val="15"/>
              <c:tx>
                <c:rich>
                  <a:bodyPr/>
                  <a:lstStyle/>
                  <a:p>
                    <a:fld id="{8819487A-AEC7-4B7D-AD72-8B732673F86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4E4B-4783-AB3D-FDB49898FAEA}"/>
                </c:ext>
              </c:extLst>
            </c:dLbl>
            <c:dLbl>
              <c:idx val="16"/>
              <c:tx>
                <c:rich>
                  <a:bodyPr/>
                  <a:lstStyle/>
                  <a:p>
                    <a:fld id="{7AE56BE1-7B34-4AB5-B149-28D1299CF08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4E4B-4783-AB3D-FDB49898FAEA}"/>
                </c:ext>
              </c:extLst>
            </c:dLbl>
            <c:dLbl>
              <c:idx val="17"/>
              <c:tx>
                <c:rich>
                  <a:bodyPr/>
                  <a:lstStyle/>
                  <a:p>
                    <a:fld id="{F7211937-4001-45FF-BD3F-D1365B3EFA1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4E4B-4783-AB3D-FDB49898FAEA}"/>
                </c:ext>
              </c:extLst>
            </c:dLbl>
            <c:dLbl>
              <c:idx val="18"/>
              <c:tx>
                <c:rich>
                  <a:bodyPr/>
                  <a:lstStyle/>
                  <a:p>
                    <a:fld id="{5D2BCE79-3AD1-4093-A928-5C914AB2FEC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4E4B-4783-AB3D-FDB49898FAEA}"/>
                </c:ext>
              </c:extLst>
            </c:dLbl>
            <c:dLbl>
              <c:idx val="19"/>
              <c:tx>
                <c:rich>
                  <a:bodyPr/>
                  <a:lstStyle/>
                  <a:p>
                    <a:fld id="{BD0E0000-D7F7-4516-932B-9ECC9334E12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4E4B-4783-AB3D-FDB49898FAEA}"/>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Employment!$O$6:$O$25</c:f>
                <c:numCache>
                  <c:formatCode>General</c:formatCode>
                  <c:ptCount val="20"/>
                  <c:pt idx="0">
                    <c:v>2975.64</c:v>
                  </c:pt>
                  <c:pt idx="1">
                    <c:v>2975.64</c:v>
                  </c:pt>
                  <c:pt idx="2">
                    <c:v>2975.64</c:v>
                  </c:pt>
                  <c:pt idx="3">
                    <c:v>2975.64</c:v>
                  </c:pt>
                  <c:pt idx="4">
                    <c:v>2975.64</c:v>
                  </c:pt>
                  <c:pt idx="5">
                    <c:v>2975.64</c:v>
                  </c:pt>
                  <c:pt idx="6">
                    <c:v>2975.64</c:v>
                  </c:pt>
                  <c:pt idx="7">
                    <c:v>2975.64</c:v>
                  </c:pt>
                  <c:pt idx="8">
                    <c:v>2975.64</c:v>
                  </c:pt>
                  <c:pt idx="9">
                    <c:v>2975.64</c:v>
                  </c:pt>
                  <c:pt idx="10">
                    <c:v>2975.64</c:v>
                  </c:pt>
                  <c:pt idx="11">
                    <c:v>2975.64</c:v>
                  </c:pt>
                  <c:pt idx="12">
                    <c:v>2975.64</c:v>
                  </c:pt>
                  <c:pt idx="13">
                    <c:v>2975.64</c:v>
                  </c:pt>
                  <c:pt idx="14">
                    <c:v>2975.64</c:v>
                  </c:pt>
                  <c:pt idx="15">
                    <c:v>2975.64</c:v>
                  </c:pt>
                  <c:pt idx="16">
                    <c:v>2975.64</c:v>
                  </c:pt>
                  <c:pt idx="17">
                    <c:v>2975.64</c:v>
                  </c:pt>
                  <c:pt idx="18">
                    <c:v>2975.64</c:v>
                  </c:pt>
                  <c:pt idx="19">
                    <c:v>2975.64</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Employment!$M$6:$M$25</c:f>
              <c:numCache>
                <c:formatCode>_(* #,##0_);_(* \(#,##0\);_(* "-"_);_(@_)</c:formatCode>
                <c:ptCount val="20"/>
                <c:pt idx="0">
                  <c:v>74391</c:v>
                </c:pt>
                <c:pt idx="1">
                  <c:v>#N/A</c:v>
                </c:pt>
                <c:pt idx="2">
                  <c:v>36901</c:v>
                </c:pt>
                <c:pt idx="3">
                  <c:v>35774</c:v>
                </c:pt>
                <c:pt idx="4">
                  <c:v>29038</c:v>
                </c:pt>
                <c:pt idx="5">
                  <c:v>18576</c:v>
                </c:pt>
                <c:pt idx="6">
                  <c:v>16100</c:v>
                </c:pt>
                <c:pt idx="7">
                  <c:v>15412</c:v>
                </c:pt>
                <c:pt idx="8">
                  <c:v>14789</c:v>
                </c:pt>
                <c:pt idx="9">
                  <c:v>#N/A</c:v>
                </c:pt>
                <c:pt idx="10">
                  <c:v>12620</c:v>
                </c:pt>
                <c:pt idx="11">
                  <c:v>#N/A</c:v>
                </c:pt>
                <c:pt idx="12">
                  <c:v>10541</c:v>
                </c:pt>
                <c:pt idx="13">
                  <c:v>#N/A</c:v>
                </c:pt>
                <c:pt idx="14">
                  <c:v>#N/A</c:v>
                </c:pt>
                <c:pt idx="15">
                  <c:v>4695</c:v>
                </c:pt>
                <c:pt idx="16">
                  <c:v>3114</c:v>
                </c:pt>
                <c:pt idx="17">
                  <c:v>2911</c:v>
                </c:pt>
                <c:pt idx="18">
                  <c:v>1063</c:v>
                </c:pt>
                <c:pt idx="19">
                  <c:v>282</c:v>
                </c:pt>
              </c:numCache>
            </c:numRef>
          </c:yVal>
          <c:smooth val="0"/>
          <c:extLst>
            <c:ext xmlns:c15="http://schemas.microsoft.com/office/drawing/2012/chart" uri="{02D57815-91ED-43cb-92C2-25804820EDAC}">
              <c15:datalabelsRange>
                <c15:f>Employment!$H$6:$H$25</c15:f>
                <c15:dlblRangeCache>
                  <c:ptCount val="20"/>
                  <c:pt idx="0">
                    <c:v>+5%</c:v>
                  </c:pt>
                  <c:pt idx="1">
                    <c:v> -0%</c:v>
                  </c:pt>
                  <c:pt idx="2">
                    <c:v>+2%</c:v>
                  </c:pt>
                  <c:pt idx="3">
                    <c:v>+5%</c:v>
                  </c:pt>
                  <c:pt idx="4">
                    <c:v>+2%</c:v>
                  </c:pt>
                  <c:pt idx="5">
                    <c:v>+6%</c:v>
                  </c:pt>
                  <c:pt idx="6">
                    <c:v>+4%</c:v>
                  </c:pt>
                  <c:pt idx="7">
                    <c:v>+0%</c:v>
                  </c:pt>
                  <c:pt idx="8">
                    <c:v>+3%</c:v>
                  </c:pt>
                  <c:pt idx="9">
                    <c:v> -3%</c:v>
                  </c:pt>
                  <c:pt idx="10">
                    <c:v>+1%</c:v>
                  </c:pt>
                  <c:pt idx="11">
                    <c:v> -7%</c:v>
                  </c:pt>
                  <c:pt idx="12">
                    <c:v>+2%</c:v>
                  </c:pt>
                  <c:pt idx="13">
                    <c:v> -2%</c:v>
                  </c:pt>
                  <c:pt idx="14">
                    <c:v> -7%</c:v>
                  </c:pt>
                  <c:pt idx="15">
                    <c:v>+7%</c:v>
                  </c:pt>
                  <c:pt idx="16">
                    <c:v>+23%</c:v>
                  </c:pt>
                  <c:pt idx="17">
                    <c:v>+8%</c:v>
                  </c:pt>
                  <c:pt idx="18">
                    <c:v>+23%</c:v>
                  </c:pt>
                  <c:pt idx="19">
                    <c:v>+5%</c:v>
                  </c:pt>
                </c15:dlblRangeCache>
              </c15:datalabelsRange>
            </c:ext>
            <c:ext xmlns:c16="http://schemas.microsoft.com/office/drawing/2014/chart" uri="{C3380CC4-5D6E-409C-BE32-E72D297353CC}">
              <c16:uniqueId val="{0000002C-4E4B-4783-AB3D-FDB49898FAEA}"/>
            </c:ext>
          </c:extLst>
        </c:ser>
        <c:ser>
          <c:idx val="2"/>
          <c:order val="2"/>
          <c:tx>
            <c:strRef>
              <c:f>Employment!$N$5</c:f>
              <c:strCache>
                <c:ptCount val="1"/>
                <c:pt idx="0">
                  <c:v>Decrease</c:v>
                </c:pt>
              </c:strCache>
            </c:strRef>
          </c:tx>
          <c:spPr>
            <a:ln w="25400" cap="rnd">
              <a:noFill/>
              <a:round/>
            </a:ln>
            <a:effectLst/>
          </c:spPr>
          <c:marker>
            <c:symbol val="none"/>
          </c:marker>
          <c:dLbls>
            <c:dLbl>
              <c:idx val="0"/>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4E4B-4783-AB3D-FDB49898FAEA}"/>
                </c:ext>
              </c:extLst>
            </c:dLbl>
            <c:dLbl>
              <c:idx val="1"/>
              <c:tx>
                <c:rich>
                  <a:bodyPr/>
                  <a:lstStyle/>
                  <a:p>
                    <a:fld id="{3D431222-47D2-42C2-9F34-2FD16FAE3EF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4E4B-4783-AB3D-FDB49898FAEA}"/>
                </c:ext>
              </c:extLst>
            </c:dLbl>
            <c:dLbl>
              <c:idx val="2"/>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dirty="0"/>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4E4B-4783-AB3D-FDB49898FAEA}"/>
                </c:ext>
              </c:extLst>
            </c:dLbl>
            <c:dLbl>
              <c:idx val="3"/>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4E4B-4783-AB3D-FDB49898FAEA}"/>
                </c:ext>
              </c:extLst>
            </c:dLbl>
            <c:dLbl>
              <c:idx val="4"/>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4E4B-4783-AB3D-FDB49898FAEA}"/>
                </c:ext>
              </c:extLst>
            </c:dLbl>
            <c:dLbl>
              <c:idx val="5"/>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4E4B-4783-AB3D-FDB49898FAEA}"/>
                </c:ext>
              </c:extLst>
            </c:dLbl>
            <c:dLbl>
              <c:idx val="6"/>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4E4B-4783-AB3D-FDB49898FAEA}"/>
                </c:ext>
              </c:extLst>
            </c:dLbl>
            <c:dLbl>
              <c:idx val="7"/>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4E4B-4783-AB3D-FDB49898FAEA}"/>
                </c:ext>
              </c:extLst>
            </c:dLbl>
            <c:dLbl>
              <c:idx val="8"/>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4E4B-4783-AB3D-FDB49898FAEA}"/>
                </c:ext>
              </c:extLst>
            </c:dLbl>
            <c:dLbl>
              <c:idx val="9"/>
              <c:tx>
                <c:rich>
                  <a:bodyPr/>
                  <a:lstStyle/>
                  <a:p>
                    <a:fld id="{533B761E-70C3-4BFD-A3C4-29ABF8FA2B3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6-4E4B-4783-AB3D-FDB49898FAEA}"/>
                </c:ext>
              </c:extLst>
            </c:dLbl>
            <c:dLbl>
              <c:idx val="10"/>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4E4B-4783-AB3D-FDB49898FAEA}"/>
                </c:ext>
              </c:extLst>
            </c:dLbl>
            <c:dLbl>
              <c:idx val="11"/>
              <c:tx>
                <c:rich>
                  <a:bodyPr/>
                  <a:lstStyle/>
                  <a:p>
                    <a:fld id="{7DF72FB6-0BA7-40CB-A764-791DBB3BDB6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4E4B-4783-AB3D-FDB49898FAEA}"/>
                </c:ext>
              </c:extLst>
            </c:dLbl>
            <c:dLbl>
              <c:idx val="12"/>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4E4B-4783-AB3D-FDB49898FAEA}"/>
                </c:ext>
              </c:extLst>
            </c:dLbl>
            <c:dLbl>
              <c:idx val="13"/>
              <c:tx>
                <c:rich>
                  <a:bodyPr/>
                  <a:lstStyle/>
                  <a:p>
                    <a:fld id="{0546F72A-6C0A-4B95-8EBB-ABD2F98C982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A-4E4B-4783-AB3D-FDB49898FAEA}"/>
                </c:ext>
              </c:extLst>
            </c:dLbl>
            <c:dLbl>
              <c:idx val="14"/>
              <c:tx>
                <c:rich>
                  <a:bodyPr/>
                  <a:lstStyle/>
                  <a:p>
                    <a:fld id="{0555D5FC-5D9E-41F3-9F14-D8B32957525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B-4E4B-4783-AB3D-FDB49898FAEA}"/>
                </c:ext>
              </c:extLst>
            </c:dLbl>
            <c:dLbl>
              <c:idx val="15"/>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4E4B-4783-AB3D-FDB49898FAEA}"/>
                </c:ext>
              </c:extLst>
            </c:dLbl>
            <c:dLbl>
              <c:idx val="16"/>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4E4B-4783-AB3D-FDB49898FAEA}"/>
                </c:ext>
              </c:extLst>
            </c:dLbl>
            <c:dLbl>
              <c:idx val="17"/>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4E4B-4783-AB3D-FDB49898FAEA}"/>
                </c:ext>
              </c:extLst>
            </c:dLbl>
            <c:dLbl>
              <c:idx val="18"/>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4E4B-4783-AB3D-FDB49898FAEA}"/>
                </c:ext>
              </c:extLst>
            </c:dLbl>
            <c:dLbl>
              <c:idx val="19"/>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4E4B-4783-AB3D-FDB49898FAEA}"/>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Employment!$O$6:$O$25</c:f>
                <c:numCache>
                  <c:formatCode>General</c:formatCode>
                  <c:ptCount val="20"/>
                  <c:pt idx="0">
                    <c:v>2975.64</c:v>
                  </c:pt>
                  <c:pt idx="1">
                    <c:v>2975.64</c:v>
                  </c:pt>
                  <c:pt idx="2">
                    <c:v>2975.64</c:v>
                  </c:pt>
                  <c:pt idx="3">
                    <c:v>2975.64</c:v>
                  </c:pt>
                  <c:pt idx="4">
                    <c:v>2975.64</c:v>
                  </c:pt>
                  <c:pt idx="5">
                    <c:v>2975.64</c:v>
                  </c:pt>
                  <c:pt idx="6">
                    <c:v>2975.64</c:v>
                  </c:pt>
                  <c:pt idx="7">
                    <c:v>2975.64</c:v>
                  </c:pt>
                  <c:pt idx="8">
                    <c:v>2975.64</c:v>
                  </c:pt>
                  <c:pt idx="9">
                    <c:v>2975.64</c:v>
                  </c:pt>
                  <c:pt idx="10">
                    <c:v>2975.64</c:v>
                  </c:pt>
                  <c:pt idx="11">
                    <c:v>2975.64</c:v>
                  </c:pt>
                  <c:pt idx="12">
                    <c:v>2975.64</c:v>
                  </c:pt>
                  <c:pt idx="13">
                    <c:v>2975.64</c:v>
                  </c:pt>
                  <c:pt idx="14">
                    <c:v>2975.64</c:v>
                  </c:pt>
                  <c:pt idx="15">
                    <c:v>2975.64</c:v>
                  </c:pt>
                  <c:pt idx="16">
                    <c:v>2975.64</c:v>
                  </c:pt>
                  <c:pt idx="17">
                    <c:v>2975.64</c:v>
                  </c:pt>
                  <c:pt idx="18">
                    <c:v>2975.64</c:v>
                  </c:pt>
                  <c:pt idx="19">
                    <c:v>2975.64</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Employment!$L$6:$L$25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Employment!$N$6:$N$25</c:f>
              <c:numCache>
                <c:formatCode>_(* #,##0_);_(* \(#,##0\);_(* "-"_);_(@_)</c:formatCode>
                <c:ptCount val="20"/>
                <c:pt idx="0">
                  <c:v>#N/A</c:v>
                </c:pt>
                <c:pt idx="1">
                  <c:v>38608</c:v>
                </c:pt>
                <c:pt idx="2">
                  <c:v>#N/A</c:v>
                </c:pt>
                <c:pt idx="3">
                  <c:v>#N/A</c:v>
                </c:pt>
                <c:pt idx="4">
                  <c:v>#N/A</c:v>
                </c:pt>
                <c:pt idx="5">
                  <c:v>#N/A</c:v>
                </c:pt>
                <c:pt idx="6">
                  <c:v>#N/A</c:v>
                </c:pt>
                <c:pt idx="7">
                  <c:v>#N/A</c:v>
                </c:pt>
                <c:pt idx="8">
                  <c:v>#N/A</c:v>
                </c:pt>
                <c:pt idx="9">
                  <c:v>13097</c:v>
                </c:pt>
                <c:pt idx="10">
                  <c:v>#N/A</c:v>
                </c:pt>
                <c:pt idx="11">
                  <c:v>11539</c:v>
                </c:pt>
                <c:pt idx="12">
                  <c:v>#N/A</c:v>
                </c:pt>
                <c:pt idx="13">
                  <c:v>5904</c:v>
                </c:pt>
                <c:pt idx="14">
                  <c:v>4846</c:v>
                </c:pt>
                <c:pt idx="15">
                  <c:v>#N/A</c:v>
                </c:pt>
                <c:pt idx="16">
                  <c:v>#N/A</c:v>
                </c:pt>
                <c:pt idx="17">
                  <c:v>#N/A</c:v>
                </c:pt>
                <c:pt idx="18">
                  <c:v>#N/A</c:v>
                </c:pt>
                <c:pt idx="19">
                  <c:v>#N/A</c:v>
                </c:pt>
              </c:numCache>
            </c:numRef>
          </c:yVal>
          <c:smooth val="0"/>
          <c:extLst>
            <c:ext xmlns:c15="http://schemas.microsoft.com/office/drawing/2012/chart" uri="{02D57815-91ED-43cb-92C2-25804820EDAC}">
              <c15:datalabelsRange>
                <c15:f>Employment!$H$6:$H$25</c15:f>
                <c15:dlblRangeCache>
                  <c:ptCount val="20"/>
                  <c:pt idx="0">
                    <c:v>+5%</c:v>
                  </c:pt>
                  <c:pt idx="1">
                    <c:v> -0%</c:v>
                  </c:pt>
                  <c:pt idx="2">
                    <c:v>+2%</c:v>
                  </c:pt>
                  <c:pt idx="3">
                    <c:v>+5%</c:v>
                  </c:pt>
                  <c:pt idx="4">
                    <c:v>+2%</c:v>
                  </c:pt>
                  <c:pt idx="5">
                    <c:v>+6%</c:v>
                  </c:pt>
                  <c:pt idx="6">
                    <c:v>+4%</c:v>
                  </c:pt>
                  <c:pt idx="7">
                    <c:v>+0%</c:v>
                  </c:pt>
                  <c:pt idx="8">
                    <c:v>+3%</c:v>
                  </c:pt>
                  <c:pt idx="9">
                    <c:v> -3%</c:v>
                  </c:pt>
                  <c:pt idx="10">
                    <c:v>+1%</c:v>
                  </c:pt>
                  <c:pt idx="11">
                    <c:v> -7%</c:v>
                  </c:pt>
                  <c:pt idx="12">
                    <c:v>+2%</c:v>
                  </c:pt>
                  <c:pt idx="13">
                    <c:v> -2%</c:v>
                  </c:pt>
                  <c:pt idx="14">
                    <c:v> -7%</c:v>
                  </c:pt>
                  <c:pt idx="15">
                    <c:v>+7%</c:v>
                  </c:pt>
                  <c:pt idx="16">
                    <c:v>+23%</c:v>
                  </c:pt>
                  <c:pt idx="17">
                    <c:v>+8%</c:v>
                  </c:pt>
                  <c:pt idx="18">
                    <c:v>+23%</c:v>
                  </c:pt>
                  <c:pt idx="19">
                    <c:v>+5%</c:v>
                  </c:pt>
                </c15:dlblRangeCache>
              </c15:datalabelsRange>
            </c:ext>
            <c:ext xmlns:c16="http://schemas.microsoft.com/office/drawing/2014/chart" uri="{C3380CC4-5D6E-409C-BE32-E72D297353CC}">
              <c16:uniqueId val="{00000041-4E4B-4783-AB3D-FDB49898FAEA}"/>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Helvetica" panose="020B0604020202020204" pitchFamily="34" charset="0"/>
                    <a:ea typeface="+mn-ea"/>
                    <a:cs typeface="Helvetica" panose="020B0604020202020204" pitchFamily="34" charset="0"/>
                  </a:defRPr>
                </a:pPr>
                <a:r>
                  <a:rPr lang="en-US" sz="1000" b="1" dirty="0">
                    <a:solidFill>
                      <a:schemeClr val="tx1"/>
                    </a:solidFill>
                    <a:latin typeface="Helvetica" panose="020B0604020202020204" pitchFamily="34" charset="0"/>
                    <a:cs typeface="Helvetica" panose="020B0604020202020204" pitchFamily="34" charset="0"/>
                  </a:rPr>
                  <a:t>Average Monthly Employment (Thousands)</a:t>
                </a:r>
              </a:p>
            </c:rich>
          </c:tx>
          <c:layout>
            <c:manualLayout>
              <c:xMode val="edge"/>
              <c:yMode val="edge"/>
              <c:x val="7.6804899387576554E-3"/>
              <c:y val="1.0101010101010102E-2"/>
            </c:manualLayout>
          </c:layout>
          <c:overlay val="0"/>
          <c:spPr>
            <a:noFill/>
            <a:ln>
              <a:noFill/>
            </a:ln>
            <a:effectLst/>
          </c:sp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thousand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Retail!$N$3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048-4804-B607-8C55791E33E1}"/>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3048-4804-B607-8C55791E33E1}"/>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3048-4804-B607-8C55791E33E1}"/>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DC7CDA14-E71E-42ED-8FBC-007481A91D8F}"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48-4804-B607-8C55791E33E1}"/>
                </c:ext>
              </c:extLst>
            </c:dLbl>
            <c:dLbl>
              <c:idx val="1"/>
              <c:tx>
                <c:rich>
                  <a:bodyPr/>
                  <a:lstStyle/>
                  <a:p>
                    <a:fld id="{BAE4E0E4-ECFB-4252-A192-FEDD38CE5F9D}"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48-4804-B607-8C55791E33E1}"/>
                </c:ext>
              </c:extLst>
            </c:dLbl>
            <c:dLbl>
              <c:idx val="2"/>
              <c:tx>
                <c:rich>
                  <a:bodyPr/>
                  <a:lstStyle/>
                  <a:p>
                    <a:fld id="{BE606E7C-AFCD-41BD-BE7B-335F05D130A1}"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48-4804-B607-8C55791E33E1}"/>
                </c:ext>
              </c:extLst>
            </c:dLbl>
            <c:dLbl>
              <c:idx val="3"/>
              <c:tx>
                <c:rich>
                  <a:bodyPr/>
                  <a:lstStyle/>
                  <a:p>
                    <a:fld id="{5F3639CD-758F-4B5B-A8C8-70CCE9906DC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48-4804-B607-8C55791E33E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Retail!$K$4:$K$7</c:f>
              <c:strCache>
                <c:ptCount val="4"/>
                <c:pt idx="0">
                  <c:v>White</c:v>
                </c:pt>
                <c:pt idx="1">
                  <c:v>Black or African American</c:v>
                </c:pt>
                <c:pt idx="2">
                  <c:v>Asian</c:v>
                </c:pt>
                <c:pt idx="3">
                  <c:v>Other</c:v>
                </c:pt>
              </c:strCache>
            </c:strRef>
          </c:cat>
          <c:val>
            <c:numRef>
              <c:f>Retail!$N$4:$N$7</c:f>
              <c:numCache>
                <c:formatCode>\+#,##0;\-#,##0;\ #,##0</c:formatCode>
                <c:ptCount val="4"/>
                <c:pt idx="0">
                  <c:v>-580</c:v>
                </c:pt>
                <c:pt idx="1">
                  <c:v>367</c:v>
                </c:pt>
                <c:pt idx="2">
                  <c:v>255</c:v>
                </c:pt>
                <c:pt idx="3">
                  <c:v>142</c:v>
                </c:pt>
              </c:numCache>
            </c:numRef>
          </c:val>
          <c:extLst>
            <c:ext xmlns:c15="http://schemas.microsoft.com/office/drawing/2012/chart" uri="{02D57815-91ED-43cb-92C2-25804820EDAC}">
              <c15:datalabelsRange>
                <c15:f>Retail!$O$4:$O$7</c15:f>
                <c15:dlblRangeCache>
                  <c:ptCount val="4"/>
                  <c:pt idx="0">
                    <c:v> -2%</c:v>
                  </c:pt>
                  <c:pt idx="1">
                    <c:v>+17%</c:v>
                  </c:pt>
                  <c:pt idx="2">
                    <c:v>+18%</c:v>
                  </c:pt>
                  <c:pt idx="3">
                    <c:v>+16%</c:v>
                  </c:pt>
                </c15:dlblRangeCache>
              </c15:datalabelsRange>
            </c:ext>
            <c:ext xmlns:c16="http://schemas.microsoft.com/office/drawing/2014/chart" uri="{C3380CC4-5D6E-409C-BE32-E72D297353CC}">
              <c16:uniqueId val="{00000007-3048-4804-B607-8C55791E33E1}"/>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Retail!$N$9</c:f>
              <c:strCache>
                <c:ptCount val="1"/>
                <c:pt idx="0">
                  <c:v>Change</c:v>
                </c:pt>
              </c:strCache>
            </c:strRef>
          </c:tx>
          <c:spPr>
            <a:solidFill>
              <a:schemeClr val="accent5"/>
            </a:solidFill>
            <a:ln>
              <a:noFill/>
            </a:ln>
            <a:effectLst/>
          </c:spPr>
          <c:invertIfNegative val="0"/>
          <c:dLbls>
            <c:dLbl>
              <c:idx val="0"/>
              <c:tx>
                <c:rich>
                  <a:bodyPr/>
                  <a:lstStyle/>
                  <a:p>
                    <a:fld id="{C3DFFF44-B677-4F72-9800-C20323D28E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8A25-4535-860D-C7B12501C07C}"/>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F311762A-07D1-4655-B436-6E15A6153D3F}"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A25-4535-860D-C7B12501C07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Retail!$K$10:$K$11</c:f>
              <c:strCache>
                <c:ptCount val="2"/>
                <c:pt idx="0">
                  <c:v>Hispanic or Latino</c:v>
                </c:pt>
                <c:pt idx="1">
                  <c:v>Not Hispanic or Latino</c:v>
                </c:pt>
              </c:strCache>
            </c:strRef>
          </c:cat>
          <c:val>
            <c:numRef>
              <c:f>Retail!$N$10:$N$11</c:f>
              <c:numCache>
                <c:formatCode>\+#,##0;\-#,##0;\ #,##0</c:formatCode>
                <c:ptCount val="2"/>
                <c:pt idx="0">
                  <c:v>723</c:v>
                </c:pt>
                <c:pt idx="1">
                  <c:v>-538</c:v>
                </c:pt>
              </c:numCache>
            </c:numRef>
          </c:val>
          <c:extLst>
            <c:ext xmlns:c15="http://schemas.microsoft.com/office/drawing/2012/chart" uri="{02D57815-91ED-43cb-92C2-25804820EDAC}">
              <c15:datalabelsRange>
                <c15:f>Retail!$O$10:$O$11</c15:f>
                <c15:dlblRangeCache>
                  <c:ptCount val="2"/>
                  <c:pt idx="0">
                    <c:v>+20%</c:v>
                  </c:pt>
                  <c:pt idx="1">
                    <c:v> -2%</c:v>
                  </c:pt>
                </c15:dlblRangeCache>
              </c15:datalabelsRange>
            </c:ext>
            <c:ext xmlns:c16="http://schemas.microsoft.com/office/drawing/2014/chart" uri="{C3380CC4-5D6E-409C-BE32-E72D297353CC}">
              <c16:uniqueId val="{00000002-8A25-4535-860D-C7B12501C07C}"/>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Retail!$L$9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Retail!$K$10:$K$11</c15:sqref>
                        </c15:formulaRef>
                      </c:ext>
                    </c:extLst>
                    <c:strCache>
                      <c:ptCount val="2"/>
                      <c:pt idx="0">
                        <c:v>Hispanic or Latino</c:v>
                      </c:pt>
                      <c:pt idx="1">
                        <c:v>Not Hispanic or Latino</c:v>
                      </c:pt>
                    </c:strCache>
                  </c:strRef>
                </c:cat>
                <c:val>
                  <c:numRef>
                    <c:extLst>
                      <c:ext uri="{02D57815-91ED-43cb-92C2-25804820EDAC}">
                        <c15:formulaRef>
                          <c15:sqref>Retail!$L$10:$L$11</c15:sqref>
                        </c15:formulaRef>
                      </c:ext>
                    </c:extLst>
                    <c:numCache>
                      <c:formatCode>_(* #,##0_);_(* \(#,##0\);_(* "-"??_);_(@_)</c:formatCode>
                      <c:ptCount val="2"/>
                      <c:pt idx="0">
                        <c:v>3595</c:v>
                      </c:pt>
                      <c:pt idx="1">
                        <c:v>33981</c:v>
                      </c:pt>
                    </c:numCache>
                  </c:numRef>
                </c:val>
                <c:extLst>
                  <c:ext xmlns:c16="http://schemas.microsoft.com/office/drawing/2014/chart" uri="{C3380CC4-5D6E-409C-BE32-E72D297353CC}">
                    <c16:uniqueId val="{00000003-8A25-4535-860D-C7B12501C07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Retail!$M$9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Retail!$K$10:$K$11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Retail!$M$10:$M$11</c15:sqref>
                        </c15:formulaRef>
                      </c:ext>
                    </c:extLst>
                    <c:numCache>
                      <c:formatCode>_(* #,##0_);_(* \(#,##0\);_(* "-"??_);_(@_)</c:formatCode>
                      <c:ptCount val="2"/>
                      <c:pt idx="0">
                        <c:v>4318</c:v>
                      </c:pt>
                      <c:pt idx="1">
                        <c:v>33443</c:v>
                      </c:pt>
                    </c:numCache>
                  </c:numRef>
                </c:val>
                <c:extLst xmlns:c15="http://schemas.microsoft.com/office/drawing/2012/chart">
                  <c:ext xmlns:c16="http://schemas.microsoft.com/office/drawing/2014/chart" uri="{C3380CC4-5D6E-409C-BE32-E72D297353CC}">
                    <c16:uniqueId val="{00000004-8A25-4535-860D-C7B12501C07C}"/>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Retail!$K$4</c:f>
              <c:strCache>
                <c:ptCount val="1"/>
                <c:pt idx="0">
                  <c:v>White</c:v>
                </c:pt>
              </c:strCache>
            </c:strRef>
          </c:tx>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Retail!$M$3</c:f>
              <c:strCache>
                <c:ptCount val="1"/>
                <c:pt idx="0">
                  <c:v>2018</c:v>
                </c:pt>
              </c:strCache>
            </c:strRef>
          </c:cat>
          <c:val>
            <c:numRef>
              <c:f>Retail!$M$4</c:f>
              <c:numCache>
                <c:formatCode>_(* #,##0_);_(* \(#,##0\);_(* "-"??_);_(@_)</c:formatCode>
                <c:ptCount val="1"/>
                <c:pt idx="0">
                  <c:v>32541</c:v>
                </c:pt>
              </c:numCache>
            </c:numRef>
          </c:val>
          <c:extLst>
            <c:ext xmlns:c16="http://schemas.microsoft.com/office/drawing/2014/chart" uri="{C3380CC4-5D6E-409C-BE32-E72D297353CC}">
              <c16:uniqueId val="{00000000-949E-4D7D-9E79-62B5186A68F0}"/>
            </c:ext>
          </c:extLst>
        </c:ser>
        <c:ser>
          <c:idx val="1"/>
          <c:order val="1"/>
          <c:tx>
            <c:strRef>
              <c:f>Retail!$K$5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Retail!$M$3</c:f>
              <c:strCache>
                <c:ptCount val="1"/>
                <c:pt idx="0">
                  <c:v>2018</c:v>
                </c:pt>
              </c:strCache>
            </c:strRef>
          </c:cat>
          <c:val>
            <c:numRef>
              <c:f>Retail!$M$5</c:f>
              <c:numCache>
                <c:formatCode>_(* #,##0_);_(* \(#,##0\);_(* "-"??_);_(@_)</c:formatCode>
                <c:ptCount val="1"/>
                <c:pt idx="0">
                  <c:v>2548</c:v>
                </c:pt>
              </c:numCache>
            </c:numRef>
          </c:val>
          <c:extLst>
            <c:ext xmlns:c16="http://schemas.microsoft.com/office/drawing/2014/chart" uri="{C3380CC4-5D6E-409C-BE32-E72D297353CC}">
              <c16:uniqueId val="{00000001-949E-4D7D-9E79-62B5186A68F0}"/>
            </c:ext>
          </c:extLst>
        </c:ser>
        <c:ser>
          <c:idx val="2"/>
          <c:order val="2"/>
          <c:tx>
            <c:strRef>
              <c:f>Retail!$K$6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Retail!$M$3</c:f>
              <c:strCache>
                <c:ptCount val="1"/>
                <c:pt idx="0">
                  <c:v>2018</c:v>
                </c:pt>
              </c:strCache>
            </c:strRef>
          </c:cat>
          <c:val>
            <c:numRef>
              <c:f>Retail!$M$6</c:f>
              <c:numCache>
                <c:formatCode>_(* #,##0_);_(* \(#,##0\);_(* "-"??_);_(@_)</c:formatCode>
                <c:ptCount val="1"/>
                <c:pt idx="0">
                  <c:v>1646</c:v>
                </c:pt>
              </c:numCache>
            </c:numRef>
          </c:val>
          <c:extLst>
            <c:ext xmlns:c16="http://schemas.microsoft.com/office/drawing/2014/chart" uri="{C3380CC4-5D6E-409C-BE32-E72D297353CC}">
              <c16:uniqueId val="{00000002-949E-4D7D-9E79-62B5186A68F0}"/>
            </c:ext>
          </c:extLst>
        </c:ser>
        <c:ser>
          <c:idx val="3"/>
          <c:order val="3"/>
          <c:tx>
            <c:strRef>
              <c:f>Retail!$K$7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Retail!$M$3</c:f>
              <c:strCache>
                <c:ptCount val="1"/>
                <c:pt idx="0">
                  <c:v>2018</c:v>
                </c:pt>
              </c:strCache>
            </c:strRef>
          </c:cat>
          <c:val>
            <c:numRef>
              <c:f>Retail!$M$7</c:f>
              <c:numCache>
                <c:formatCode>_(* #,##0_);_(* \(#,##0\);_(* "-"??_);_(@_)</c:formatCode>
                <c:ptCount val="1"/>
                <c:pt idx="0">
                  <c:v>1026</c:v>
                </c:pt>
              </c:numCache>
            </c:numRef>
          </c:val>
          <c:extLst>
            <c:ext xmlns:c16="http://schemas.microsoft.com/office/drawing/2014/chart" uri="{C3380CC4-5D6E-409C-BE32-E72D297353CC}">
              <c16:uniqueId val="{00000003-949E-4D7D-9E79-62B5186A68F0}"/>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 Groups by </a:t>
            </a:r>
            <a:r>
              <a:rPr lang="en-US" sz="110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Hospitality!$Q$18:$Q$23</c:f>
              <c:strCache>
                <c:ptCount val="6"/>
                <c:pt idx="0">
                  <c:v>Accommodation and Food Services Total</c:v>
                </c:pt>
                <c:pt idx="1">
                  <c:v>Restaurants and other eating places</c:v>
                </c:pt>
                <c:pt idx="2">
                  <c:v>Drinking places, alcoholic beverages</c:v>
                </c:pt>
                <c:pt idx="3">
                  <c:v>Special food services</c:v>
                </c:pt>
                <c:pt idx="4">
                  <c:v>Traveler accommodation</c:v>
                </c:pt>
                <c:pt idx="5">
                  <c:v>RV parks and recreational camps</c:v>
                </c:pt>
              </c:strCache>
            </c:strRef>
          </c:cat>
          <c:val>
            <c:numRef>
              <c:f>Hospitality!$R$18:$R$23</c:f>
              <c:numCache>
                <c:formatCode>#,##0</c:formatCode>
                <c:ptCount val="6"/>
                <c:pt idx="0">
                  <c:v>1740</c:v>
                </c:pt>
                <c:pt idx="1">
                  <c:v>1420</c:v>
                </c:pt>
                <c:pt idx="2">
                  <c:v>130</c:v>
                </c:pt>
                <c:pt idx="3">
                  <c:v>104</c:v>
                </c:pt>
                <c:pt idx="4">
                  <c:v>63</c:v>
                </c:pt>
                <c:pt idx="5">
                  <c:v>19</c:v>
                </c:pt>
              </c:numCache>
            </c:numRef>
          </c:val>
          <c:extLst>
            <c:ext xmlns:c16="http://schemas.microsoft.com/office/drawing/2014/chart" uri="{C3380CC4-5D6E-409C-BE32-E72D297353CC}">
              <c16:uniqueId val="{00000000-79DF-4588-B019-C00647895691}"/>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Hospitality!$Q$18:$Q$23</c:f>
              <c:strCache>
                <c:ptCount val="6"/>
                <c:pt idx="0">
                  <c:v>Accommodation and Food Services Total</c:v>
                </c:pt>
                <c:pt idx="1">
                  <c:v>Restaurants and other eating places</c:v>
                </c:pt>
                <c:pt idx="2">
                  <c:v>Drinking places, alcoholic beverages</c:v>
                </c:pt>
                <c:pt idx="3">
                  <c:v>Special food services</c:v>
                </c:pt>
                <c:pt idx="4">
                  <c:v>Traveler accommodation</c:v>
                </c:pt>
                <c:pt idx="5">
                  <c:v>RV parks and recreational camps</c:v>
                </c:pt>
              </c:strCache>
            </c:strRef>
          </c:cat>
          <c:val>
            <c:numRef>
              <c:f>Hospitality!$S$18:$S$23</c:f>
              <c:numCache>
                <c:formatCode>#,##0</c:formatCode>
                <c:ptCount val="6"/>
                <c:pt idx="0">
                  <c:v>1778</c:v>
                </c:pt>
                <c:pt idx="1">
                  <c:v>1438</c:v>
                </c:pt>
                <c:pt idx="2">
                  <c:v>130</c:v>
                </c:pt>
                <c:pt idx="3">
                  <c:v>122</c:v>
                </c:pt>
                <c:pt idx="4">
                  <c:v>68</c:v>
                </c:pt>
                <c:pt idx="5">
                  <c:v>16</c:v>
                </c:pt>
              </c:numCache>
            </c:numRef>
          </c:val>
          <c:extLst>
            <c:ext xmlns:c16="http://schemas.microsoft.com/office/drawing/2014/chart" uri="{C3380CC4-5D6E-409C-BE32-E72D297353CC}">
              <c16:uniqueId val="{00000001-79DF-4588-B019-C00647895691}"/>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Hospitality!$B$32</c:f>
              <c:strCache>
                <c:ptCount val="1"/>
                <c:pt idx="0">
                  <c:v>Less than high school</c:v>
                </c:pt>
              </c:strCache>
            </c:strRef>
          </c:tx>
          <c:spPr>
            <a:solidFill>
              <a:schemeClr val="accent1"/>
            </a:solidFill>
            <a:ln>
              <a:noFill/>
            </a:ln>
            <a:effectLst/>
          </c:spPr>
          <c:invertIfNegative val="0"/>
          <c:dLbls>
            <c:dLbl>
              <c:idx val="0"/>
              <c:tx>
                <c:rich>
                  <a:bodyPr/>
                  <a:lstStyle/>
                  <a:p>
                    <a:fld id="{9A0BF049-19A0-4440-BC8D-0D41ADF79755}" type="CELLRANGE">
                      <a:rPr lang="en-US"/>
                      <a:pPr/>
                      <a:t>[CELLRANGE]</a:t>
                    </a:fld>
                    <a:r>
                      <a:rPr lang="en-US" baseline="0"/>
                      <a:t>, </a:t>
                    </a:r>
                    <a:fld id="{9483777E-FA69-4501-B0F6-8F7A8C0A284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98F0-4BAB-A001-462CA4A837FC}"/>
                </c:ext>
              </c:extLst>
            </c:dLbl>
            <c:dLbl>
              <c:idx val="1"/>
              <c:tx>
                <c:rich>
                  <a:bodyPr/>
                  <a:lstStyle/>
                  <a:p>
                    <a:fld id="{D9E7833A-55CC-44A3-93D7-80E940F51D8A}" type="CELLRANGE">
                      <a:rPr lang="en-US"/>
                      <a:pPr/>
                      <a:t>[CELLRANGE]</a:t>
                    </a:fld>
                    <a:r>
                      <a:rPr lang="en-US" baseline="0"/>
                      <a:t>, </a:t>
                    </a:r>
                    <a:fld id="{9EAE6B03-E4EC-4E3D-ADB5-19C18B30B77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8F0-4BAB-A001-462CA4A837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Hospitality!$C$32:$D$32</c:f>
              <c:numCache>
                <c:formatCode>#,##0</c:formatCode>
                <c:ptCount val="2"/>
                <c:pt idx="0">
                  <c:v>2956</c:v>
                </c:pt>
                <c:pt idx="1">
                  <c:v>3269</c:v>
                </c:pt>
              </c:numCache>
            </c:numRef>
          </c:val>
          <c:extLst>
            <c:ext xmlns:c15="http://schemas.microsoft.com/office/drawing/2012/chart" uri="{02D57815-91ED-43cb-92C2-25804820EDAC}">
              <c15:datalabelsRange>
                <c15:f>Hospitality!$E$32:$F$32</c15:f>
                <c15:dlblRangeCache>
                  <c:ptCount val="2"/>
                  <c:pt idx="0">
                    <c:v>11%</c:v>
                  </c:pt>
                  <c:pt idx="1">
                    <c:v>12%</c:v>
                  </c:pt>
                </c15:dlblRangeCache>
              </c15:datalabelsRange>
            </c:ext>
            <c:ext xmlns:c16="http://schemas.microsoft.com/office/drawing/2014/chart" uri="{C3380CC4-5D6E-409C-BE32-E72D297353CC}">
              <c16:uniqueId val="{00000002-98F0-4BAB-A001-462CA4A837FC}"/>
            </c:ext>
          </c:extLst>
        </c:ser>
        <c:ser>
          <c:idx val="1"/>
          <c:order val="1"/>
          <c:tx>
            <c:strRef>
              <c:f>Hospitality!$B$33</c:f>
              <c:strCache>
                <c:ptCount val="1"/>
                <c:pt idx="0">
                  <c:v>High school or equivalent, no college</c:v>
                </c:pt>
              </c:strCache>
            </c:strRef>
          </c:tx>
          <c:spPr>
            <a:solidFill>
              <a:schemeClr val="accent2"/>
            </a:solidFill>
            <a:ln>
              <a:noFill/>
            </a:ln>
            <a:effectLst/>
          </c:spPr>
          <c:invertIfNegative val="0"/>
          <c:dLbls>
            <c:dLbl>
              <c:idx val="0"/>
              <c:tx>
                <c:rich>
                  <a:bodyPr/>
                  <a:lstStyle/>
                  <a:p>
                    <a:fld id="{3CFC070B-45F0-4850-A7E8-7212B9CDE4E7}" type="CELLRANGE">
                      <a:rPr lang="en-US"/>
                      <a:pPr/>
                      <a:t>[CELLRANGE]</a:t>
                    </a:fld>
                    <a:r>
                      <a:rPr lang="en-US" baseline="0"/>
                      <a:t>, </a:t>
                    </a:r>
                    <a:fld id="{92C06BA6-24DE-431E-9F4D-0F6868720C7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8F0-4BAB-A001-462CA4A837FC}"/>
                </c:ext>
              </c:extLst>
            </c:dLbl>
            <c:dLbl>
              <c:idx val="1"/>
              <c:tx>
                <c:rich>
                  <a:bodyPr/>
                  <a:lstStyle/>
                  <a:p>
                    <a:fld id="{0DD6672E-CE9B-440B-BA49-F473F0A44C42}" type="CELLRANGE">
                      <a:rPr lang="en-US"/>
                      <a:pPr/>
                      <a:t>[CELLRANGE]</a:t>
                    </a:fld>
                    <a:r>
                      <a:rPr lang="en-US" baseline="0"/>
                      <a:t>, </a:t>
                    </a:r>
                    <a:fld id="{5B24FCB2-A38A-4761-BECB-ACFFCC1030B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8F0-4BAB-A001-462CA4A837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Hospitality!$C$33:$D$33</c:f>
              <c:numCache>
                <c:formatCode>#,##0</c:formatCode>
                <c:ptCount val="2"/>
                <c:pt idx="0">
                  <c:v>5287</c:v>
                </c:pt>
                <c:pt idx="1">
                  <c:v>5533</c:v>
                </c:pt>
              </c:numCache>
            </c:numRef>
          </c:val>
          <c:extLst>
            <c:ext xmlns:c15="http://schemas.microsoft.com/office/drawing/2012/chart" uri="{02D57815-91ED-43cb-92C2-25804820EDAC}">
              <c15:datalabelsRange>
                <c15:f>Hospitality!$E$33:$F$33</c15:f>
                <c15:dlblRangeCache>
                  <c:ptCount val="2"/>
                  <c:pt idx="0">
                    <c:v>20%</c:v>
                  </c:pt>
                  <c:pt idx="1">
                    <c:v>20%</c:v>
                  </c:pt>
                </c15:dlblRangeCache>
              </c15:datalabelsRange>
            </c:ext>
            <c:ext xmlns:c16="http://schemas.microsoft.com/office/drawing/2014/chart" uri="{C3380CC4-5D6E-409C-BE32-E72D297353CC}">
              <c16:uniqueId val="{00000005-98F0-4BAB-A001-462CA4A837FC}"/>
            </c:ext>
          </c:extLst>
        </c:ser>
        <c:ser>
          <c:idx val="2"/>
          <c:order val="2"/>
          <c:tx>
            <c:strRef>
              <c:f>Hospitality!$B$34</c:f>
              <c:strCache>
                <c:ptCount val="1"/>
                <c:pt idx="0">
                  <c:v>Some college or Associate degree</c:v>
                </c:pt>
              </c:strCache>
            </c:strRef>
          </c:tx>
          <c:spPr>
            <a:solidFill>
              <a:schemeClr val="accent3"/>
            </a:solidFill>
            <a:ln>
              <a:noFill/>
            </a:ln>
            <a:effectLst/>
          </c:spPr>
          <c:invertIfNegative val="0"/>
          <c:dLbls>
            <c:dLbl>
              <c:idx val="0"/>
              <c:tx>
                <c:rich>
                  <a:bodyPr/>
                  <a:lstStyle/>
                  <a:p>
                    <a:fld id="{C191D109-C3E8-454E-B443-22C6DDEE7BA9}" type="CELLRANGE">
                      <a:rPr lang="en-US"/>
                      <a:pPr/>
                      <a:t>[CELLRANGE]</a:t>
                    </a:fld>
                    <a:r>
                      <a:rPr lang="en-US" baseline="0"/>
                      <a:t>, </a:t>
                    </a:r>
                    <a:fld id="{FAC1C6B1-8A86-4239-A2C9-0FD8C9D6480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8F0-4BAB-A001-462CA4A837FC}"/>
                </c:ext>
              </c:extLst>
            </c:dLbl>
            <c:dLbl>
              <c:idx val="1"/>
              <c:tx>
                <c:rich>
                  <a:bodyPr/>
                  <a:lstStyle/>
                  <a:p>
                    <a:fld id="{524CBFE0-4B83-4D54-B461-455532000B5D}" type="CELLRANGE">
                      <a:rPr lang="en-US"/>
                      <a:pPr/>
                      <a:t>[CELLRANGE]</a:t>
                    </a:fld>
                    <a:r>
                      <a:rPr lang="en-US" baseline="0"/>
                      <a:t>, </a:t>
                    </a:r>
                    <a:fld id="{839254EA-C66C-4D80-8BE8-C3213E69E8D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8F0-4BAB-A001-462CA4A837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Hospitality!$C$34:$D$34</c:f>
              <c:numCache>
                <c:formatCode>#,##0</c:formatCode>
                <c:ptCount val="2"/>
                <c:pt idx="0">
                  <c:v>5050</c:v>
                </c:pt>
                <c:pt idx="1">
                  <c:v>5381</c:v>
                </c:pt>
              </c:numCache>
            </c:numRef>
          </c:val>
          <c:extLst>
            <c:ext xmlns:c15="http://schemas.microsoft.com/office/drawing/2012/chart" uri="{02D57815-91ED-43cb-92C2-25804820EDAC}">
              <c15:datalabelsRange>
                <c15:f>Hospitality!$E$34:$F$34</c15:f>
                <c15:dlblRangeCache>
                  <c:ptCount val="2"/>
                  <c:pt idx="0">
                    <c:v>19%</c:v>
                  </c:pt>
                  <c:pt idx="1">
                    <c:v>19%</c:v>
                  </c:pt>
                </c15:dlblRangeCache>
              </c15:datalabelsRange>
            </c:ext>
            <c:ext xmlns:c16="http://schemas.microsoft.com/office/drawing/2014/chart" uri="{C3380CC4-5D6E-409C-BE32-E72D297353CC}">
              <c16:uniqueId val="{00000008-98F0-4BAB-A001-462CA4A837FC}"/>
            </c:ext>
          </c:extLst>
        </c:ser>
        <c:ser>
          <c:idx val="3"/>
          <c:order val="3"/>
          <c:tx>
            <c:strRef>
              <c:f>Hospitality!$B$35</c:f>
              <c:strCache>
                <c:ptCount val="1"/>
                <c:pt idx="0">
                  <c:v>Bachelor's degree or advanced degree</c:v>
                </c:pt>
              </c:strCache>
            </c:strRef>
          </c:tx>
          <c:spPr>
            <a:solidFill>
              <a:schemeClr val="accent4"/>
            </a:solidFill>
            <a:ln>
              <a:noFill/>
            </a:ln>
            <a:effectLst/>
          </c:spPr>
          <c:invertIfNegative val="0"/>
          <c:dLbls>
            <c:dLbl>
              <c:idx val="0"/>
              <c:tx>
                <c:rich>
                  <a:bodyPr/>
                  <a:lstStyle/>
                  <a:p>
                    <a:fld id="{BB916999-A569-4D23-A8E4-E2986F881AB8}" type="CELLRANGE">
                      <a:rPr lang="en-US"/>
                      <a:pPr/>
                      <a:t>[CELLRANGE]</a:t>
                    </a:fld>
                    <a:r>
                      <a:rPr lang="en-US" baseline="0"/>
                      <a:t>, </a:t>
                    </a:r>
                    <a:fld id="{28328613-F03B-4A1B-BEAE-6E8AC86D899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98F0-4BAB-A001-462CA4A837FC}"/>
                </c:ext>
              </c:extLst>
            </c:dLbl>
            <c:dLbl>
              <c:idx val="1"/>
              <c:tx>
                <c:rich>
                  <a:bodyPr/>
                  <a:lstStyle/>
                  <a:p>
                    <a:fld id="{C5F3F096-4EFB-40B3-B5EF-C494332B356F}" type="CELLRANGE">
                      <a:rPr lang="en-US"/>
                      <a:pPr/>
                      <a:t>[CELLRANGE]</a:t>
                    </a:fld>
                    <a:r>
                      <a:rPr lang="en-US" baseline="0"/>
                      <a:t>, </a:t>
                    </a:r>
                    <a:fld id="{BF70693E-BB65-4728-B76A-215DEF2FC1F2}"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8F0-4BAB-A001-462CA4A837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Hospitality!$C$35:$D$35</c:f>
              <c:numCache>
                <c:formatCode>#,##0</c:formatCode>
                <c:ptCount val="2"/>
                <c:pt idx="0">
                  <c:v>3448</c:v>
                </c:pt>
                <c:pt idx="1">
                  <c:v>3907</c:v>
                </c:pt>
              </c:numCache>
            </c:numRef>
          </c:val>
          <c:extLst>
            <c:ext xmlns:c15="http://schemas.microsoft.com/office/drawing/2012/chart" uri="{02D57815-91ED-43cb-92C2-25804820EDAC}">
              <c15:datalabelsRange>
                <c15:f>Hospitality!$E$35:$F$35</c15:f>
                <c15:dlblRangeCache>
                  <c:ptCount val="2"/>
                  <c:pt idx="0">
                    <c:v>13%</c:v>
                  </c:pt>
                  <c:pt idx="1">
                    <c:v>14%</c:v>
                  </c:pt>
                </c15:dlblRangeCache>
              </c15:datalabelsRange>
            </c:ext>
            <c:ext xmlns:c16="http://schemas.microsoft.com/office/drawing/2014/chart" uri="{C3380CC4-5D6E-409C-BE32-E72D297353CC}">
              <c16:uniqueId val="{0000000B-98F0-4BAB-A001-462CA4A837FC}"/>
            </c:ext>
          </c:extLst>
        </c:ser>
        <c:ser>
          <c:idx val="4"/>
          <c:order val="4"/>
          <c:tx>
            <c:strRef>
              <c:f>Hospitality!$B$36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19755589-0986-49AD-96B6-DE10499329D9}" type="CELLRANGE">
                      <a:rPr lang="en-US"/>
                      <a:pPr/>
                      <a:t>[CELLRANGE]</a:t>
                    </a:fld>
                    <a:r>
                      <a:rPr lang="en-US" baseline="0"/>
                      <a:t>, </a:t>
                    </a:r>
                    <a:fld id="{812DD4F9-B425-4A47-A2DE-4A22BF146F7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8F0-4BAB-A001-462CA4A837FC}"/>
                </c:ext>
              </c:extLst>
            </c:dLbl>
            <c:dLbl>
              <c:idx val="1"/>
              <c:tx>
                <c:rich>
                  <a:bodyPr/>
                  <a:lstStyle/>
                  <a:p>
                    <a:fld id="{AB8255DB-AFFB-450D-826E-5E4DEDD82311}" type="CELLRANGE">
                      <a:rPr lang="en-US"/>
                      <a:pPr/>
                      <a:t>[CELLRANGE]</a:t>
                    </a:fld>
                    <a:r>
                      <a:rPr lang="en-US" baseline="0"/>
                      <a:t>, </a:t>
                    </a:r>
                    <a:fld id="{5B2F8441-D5E9-4436-920F-9872AEA49EE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8F0-4BAB-A001-462CA4A837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Hospitality!$C$31:$D$31</c:f>
              <c:strCache>
                <c:ptCount val="2"/>
                <c:pt idx="0">
                  <c:v>2015</c:v>
                </c:pt>
                <c:pt idx="1">
                  <c:v>2018</c:v>
                </c:pt>
              </c:strCache>
            </c:strRef>
          </c:cat>
          <c:val>
            <c:numRef>
              <c:f>Hospitality!$C$36:$D$36</c:f>
              <c:numCache>
                <c:formatCode>#,##0</c:formatCode>
                <c:ptCount val="2"/>
                <c:pt idx="0">
                  <c:v>9882</c:v>
                </c:pt>
                <c:pt idx="1">
                  <c:v>10225</c:v>
                </c:pt>
              </c:numCache>
            </c:numRef>
          </c:val>
          <c:extLst>
            <c:ext xmlns:c15="http://schemas.microsoft.com/office/drawing/2012/chart" uri="{02D57815-91ED-43cb-92C2-25804820EDAC}">
              <c15:datalabelsRange>
                <c15:f>Hospitality!$E$36:$F$36</c15:f>
                <c15:dlblRangeCache>
                  <c:ptCount val="2"/>
                  <c:pt idx="0">
                    <c:v>37%</c:v>
                  </c:pt>
                  <c:pt idx="1">
                    <c:v>36%</c:v>
                  </c:pt>
                </c15:dlblRangeCache>
              </c15:datalabelsRange>
            </c:ext>
            <c:ext xmlns:c16="http://schemas.microsoft.com/office/drawing/2014/chart" uri="{C3380CC4-5D6E-409C-BE32-E72D297353CC}">
              <c16:uniqueId val="{0000000E-98F0-4BAB-A001-462CA4A837FC}"/>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Hospitality!$K$17</c:f>
              <c:strCache>
                <c:ptCount val="1"/>
                <c:pt idx="0">
                  <c:v>Increase</c:v>
                </c:pt>
              </c:strCache>
            </c:strRef>
          </c:tx>
          <c:spPr>
            <a:ln w="25400" cap="rnd">
              <a:noFill/>
              <a:round/>
            </a:ln>
            <a:effectLst/>
          </c:spPr>
          <c:marker>
            <c:symbol val="none"/>
          </c:marker>
          <c:dLbls>
            <c:dLbl>
              <c:idx val="0"/>
              <c:tx>
                <c:rich>
                  <a:bodyPr/>
                  <a:lstStyle/>
                  <a:p>
                    <a:fld id="{4C24EAA0-34E2-492F-9778-4CCD02151DD8}"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98F0-4BAB-A001-462CA4A837FC}"/>
                </c:ext>
              </c:extLst>
            </c:dLbl>
            <c:dLbl>
              <c:idx val="1"/>
              <c:tx>
                <c:rich>
                  <a:bodyPr/>
                  <a:lstStyle/>
                  <a:p>
                    <a:fld id="{36BC1C27-735F-467B-983D-B69E52F8EB0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8F0-4BAB-A001-462CA4A837FC}"/>
                </c:ext>
              </c:extLst>
            </c:dLbl>
            <c:dLbl>
              <c:idx val="2"/>
              <c:tx>
                <c:rich>
                  <a:bodyPr/>
                  <a:lstStyle/>
                  <a:p>
                    <a:fld id="{7AD3715D-FF3D-4124-877D-419484481A37}"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98F0-4BAB-A001-462CA4A837FC}"/>
                </c:ext>
              </c:extLst>
            </c:dLbl>
            <c:dLbl>
              <c:idx val="3"/>
              <c:tx>
                <c:rich>
                  <a:bodyPr/>
                  <a:lstStyle/>
                  <a:p>
                    <a:fld id="{9D4EF784-2BFE-4682-A045-83FE862FCA29}"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8F0-4BAB-A001-462CA4A837FC}"/>
                </c:ext>
              </c:extLst>
            </c:dLbl>
            <c:dLbl>
              <c:idx val="4"/>
              <c:tx>
                <c:rich>
                  <a:bodyPr/>
                  <a:lstStyle/>
                  <a:p>
                    <a:fld id="{EBCA09B3-A459-4A69-A3EB-6A106A92F32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98F0-4BAB-A001-462CA4A837F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Hospitality!$J$18:$J$22</c:f>
              <c:numCache>
                <c:formatCode>General</c:formatCode>
                <c:ptCount val="5"/>
                <c:pt idx="0">
                  <c:v>1.59</c:v>
                </c:pt>
                <c:pt idx="1">
                  <c:v>1.59</c:v>
                </c:pt>
                <c:pt idx="2">
                  <c:v>1.59</c:v>
                </c:pt>
                <c:pt idx="3">
                  <c:v>1.59</c:v>
                </c:pt>
                <c:pt idx="4">
                  <c:v>1.59</c:v>
                </c:pt>
              </c:numCache>
            </c:numRef>
          </c:xVal>
          <c:yVal>
            <c:numRef>
              <c:f>Hospitality!$K$18:$K$22</c:f>
              <c:numCache>
                <c:formatCode>0%</c:formatCode>
                <c:ptCount val="5"/>
                <c:pt idx="0">
                  <c:v>7.0000000000000007E-2</c:v>
                </c:pt>
                <c:pt idx="1">
                  <c:v>0.26200776973335688</c:v>
                </c:pt>
                <c:pt idx="2">
                  <c:v>0.4533904291011831</c:v>
                </c:pt>
                <c:pt idx="3">
                  <c:v>0.6043881334981458</c:v>
                </c:pt>
                <c:pt idx="4">
                  <c:v>0.99</c:v>
                </c:pt>
              </c:numCache>
            </c:numRef>
          </c:yVal>
          <c:smooth val="0"/>
          <c:extLst>
            <c:ext xmlns:c15="http://schemas.microsoft.com/office/drawing/2012/chart" uri="{02D57815-91ED-43cb-92C2-25804820EDAC}">
              <c15:datalabelsRange>
                <c15:f>Hospitality!$H$32:$H$36</c15:f>
                <c15:dlblRangeCache>
                  <c:ptCount val="5"/>
                  <c:pt idx="0">
                    <c:v>+10.6%</c:v>
                  </c:pt>
                  <c:pt idx="1">
                    <c:v>+4.7%</c:v>
                  </c:pt>
                  <c:pt idx="2">
                    <c:v>+6.6%</c:v>
                  </c:pt>
                  <c:pt idx="3">
                    <c:v>+13.3%</c:v>
                  </c:pt>
                  <c:pt idx="4">
                    <c:v>+3.5%</c:v>
                  </c:pt>
                </c15:dlblRangeCache>
              </c15:datalabelsRange>
            </c:ext>
            <c:ext xmlns:c16="http://schemas.microsoft.com/office/drawing/2014/chart" uri="{C3380CC4-5D6E-409C-BE32-E72D297353CC}">
              <c16:uniqueId val="{00000014-98F0-4BAB-A001-462CA4A837FC}"/>
            </c:ext>
          </c:extLst>
        </c:ser>
        <c:ser>
          <c:idx val="6"/>
          <c:order val="6"/>
          <c:tx>
            <c:strRef>
              <c:f>Hospitality!$L$17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8F0-4BAB-A001-462CA4A837FC}"/>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8F0-4BAB-A001-462CA4A837FC}"/>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8F0-4BAB-A001-462CA4A837FC}"/>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98F0-4BAB-A001-462CA4A837FC}"/>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98F0-4BAB-A001-462CA4A837F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Hospitality!$J$18:$J$22</c:f>
              <c:numCache>
                <c:formatCode>General</c:formatCode>
                <c:ptCount val="5"/>
                <c:pt idx="0">
                  <c:v>1.59</c:v>
                </c:pt>
                <c:pt idx="1">
                  <c:v>1.59</c:v>
                </c:pt>
                <c:pt idx="2">
                  <c:v>1.59</c:v>
                </c:pt>
                <c:pt idx="3">
                  <c:v>1.59</c:v>
                </c:pt>
                <c:pt idx="4">
                  <c:v>1.59</c:v>
                </c:pt>
              </c:numCache>
            </c:numRef>
          </c:xVal>
          <c:yVal>
            <c:numRef>
              <c:f>Hospitality!$L$18:$L$22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98F0-4BAB-A001-462CA4A837FC}"/>
            </c:ext>
          </c:extLst>
        </c:ser>
        <c:ser>
          <c:idx val="7"/>
          <c:order val="7"/>
          <c:tx>
            <c:strRef>
              <c:f>Hospitality!$K$13</c:f>
              <c:strCache>
                <c:ptCount val="1"/>
                <c:pt idx="0">
                  <c:v>Share</c:v>
                </c:pt>
              </c:strCache>
            </c:strRef>
          </c:tx>
          <c:spPr>
            <a:ln w="25400" cap="rnd">
              <a:noFill/>
              <a:round/>
            </a:ln>
            <a:effectLst/>
          </c:spPr>
          <c:marker>
            <c:symbol val="none"/>
          </c:marker>
          <c:dLbls>
            <c:dLbl>
              <c:idx val="0"/>
              <c:tx>
                <c:rich>
                  <a:bodyPr/>
                  <a:lstStyle/>
                  <a:p>
                    <a:fld id="{4E5D6F13-63CD-4A8B-AF8E-CA456DE0C88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98F0-4BAB-A001-462CA4A837FC}"/>
                </c:ext>
              </c:extLst>
            </c:dLbl>
            <c:dLbl>
              <c:idx val="1"/>
              <c:tx>
                <c:rich>
                  <a:bodyPr/>
                  <a:lstStyle/>
                  <a:p>
                    <a:fld id="{4C2AD035-81C7-4F8E-87B7-AD1C32B1ADD3}"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98F0-4BAB-A001-462CA4A837FC}"/>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Hospitality!$J$14:$J$15</c:f>
              <c:numCache>
                <c:formatCode>General</c:formatCode>
                <c:ptCount val="2"/>
                <c:pt idx="0">
                  <c:v>1</c:v>
                </c:pt>
                <c:pt idx="1">
                  <c:v>2</c:v>
                </c:pt>
              </c:numCache>
            </c:numRef>
          </c:xVal>
          <c:yVal>
            <c:numRef>
              <c:f>Hospitality!$K$14:$K$15</c:f>
              <c:numCache>
                <c:formatCode>0%</c:formatCode>
                <c:ptCount val="2"/>
                <c:pt idx="0">
                  <c:v>1</c:v>
                </c:pt>
                <c:pt idx="1">
                  <c:v>1</c:v>
                </c:pt>
              </c:numCache>
            </c:numRef>
          </c:yVal>
          <c:smooth val="0"/>
          <c:extLst>
            <c:ext xmlns:c15="http://schemas.microsoft.com/office/drawing/2012/chart" uri="{02D57815-91ED-43cb-92C2-25804820EDAC}">
              <c15:datalabelsRange>
                <c15:f>Hospitality!$L$14:$L$15</c15:f>
                <c15:dlblRangeCache>
                  <c:ptCount val="2"/>
                  <c:pt idx="0">
                    <c:v> 26,623 </c:v>
                  </c:pt>
                  <c:pt idx="1">
                    <c:v> 28,315 </c:v>
                  </c:pt>
                </c15:dlblRangeCache>
              </c15:datalabelsRange>
            </c:ext>
            <c:ext xmlns:c16="http://schemas.microsoft.com/office/drawing/2014/chart" uri="{C3380CC4-5D6E-409C-BE32-E72D297353CC}">
              <c16:uniqueId val="{0000001D-98F0-4BAB-A001-462CA4A837FC}"/>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Hospitality!$J$13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Hospitality!$L$12</c:f>
              <c:strCache>
                <c:ptCount val="1"/>
                <c:pt idx="0">
                  <c:v>2018</c:v>
                </c:pt>
              </c:strCache>
            </c:strRef>
          </c:cat>
          <c:val>
            <c:numRef>
              <c:f>Hospitality!$L$13</c:f>
              <c:numCache>
                <c:formatCode>#,##0</c:formatCode>
                <c:ptCount val="1"/>
                <c:pt idx="0">
                  <c:v>12030</c:v>
                </c:pt>
              </c:numCache>
            </c:numRef>
          </c:val>
          <c:extLst>
            <c:ext xmlns:c16="http://schemas.microsoft.com/office/drawing/2014/chart" uri="{C3380CC4-5D6E-409C-BE32-E72D297353CC}">
              <c16:uniqueId val="{00000000-E871-4575-A127-7BC12498C77E}"/>
            </c:ext>
          </c:extLst>
        </c:ser>
        <c:ser>
          <c:idx val="1"/>
          <c:order val="1"/>
          <c:tx>
            <c:strRef>
              <c:f>Hospitality!$J$14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Hospitality!$L$12</c:f>
              <c:strCache>
                <c:ptCount val="1"/>
                <c:pt idx="0">
                  <c:v>2018</c:v>
                </c:pt>
              </c:strCache>
            </c:strRef>
          </c:cat>
          <c:val>
            <c:numRef>
              <c:f>Hospitality!$L$14</c:f>
              <c:numCache>
                <c:formatCode>#,##0</c:formatCode>
                <c:ptCount val="1"/>
                <c:pt idx="0">
                  <c:v>16284</c:v>
                </c:pt>
              </c:numCache>
            </c:numRef>
          </c:val>
          <c:extLst>
            <c:ext xmlns:c16="http://schemas.microsoft.com/office/drawing/2014/chart" uri="{C3380CC4-5D6E-409C-BE32-E72D297353CC}">
              <c16:uniqueId val="{00000001-E871-4575-A127-7BC12498C77E}"/>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Hospitality!$M$12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DCC7-44D8-A773-7F8EDCD43BEF}"/>
              </c:ext>
            </c:extLst>
          </c:dPt>
          <c:dLbls>
            <c:dLbl>
              <c:idx val="0"/>
              <c:tx>
                <c:rich>
                  <a:bodyPr/>
                  <a:lstStyle/>
                  <a:p>
                    <a:fld id="{C05E4738-7FAA-435E-BB76-5ADDB5146E3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DCC7-44D8-A773-7F8EDCD43BEF}"/>
                </c:ext>
              </c:extLst>
            </c:dLbl>
            <c:dLbl>
              <c:idx val="1"/>
              <c:tx>
                <c:rich>
                  <a:bodyPr/>
                  <a:lstStyle/>
                  <a:p>
                    <a:fld id="{F44AAA86-E662-4F52-87DD-AE0EA6A6432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CC7-44D8-A773-7F8EDCD43BE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Hospitality!$J$13:$J$14</c:f>
              <c:strCache>
                <c:ptCount val="2"/>
                <c:pt idx="0">
                  <c:v>Male</c:v>
                </c:pt>
                <c:pt idx="1">
                  <c:v>Female</c:v>
                </c:pt>
              </c:strCache>
            </c:strRef>
          </c:cat>
          <c:val>
            <c:numRef>
              <c:f>Hospitality!$M$13:$M$14</c:f>
              <c:numCache>
                <c:formatCode>\+#,##0;\-#,##0;\ #,##0</c:formatCode>
                <c:ptCount val="2"/>
                <c:pt idx="0">
                  <c:v>674</c:v>
                </c:pt>
                <c:pt idx="1">
                  <c:v>1017</c:v>
                </c:pt>
              </c:numCache>
            </c:numRef>
          </c:val>
          <c:extLst>
            <c:ext xmlns:c15="http://schemas.microsoft.com/office/drawing/2012/chart" uri="{02D57815-91ED-43cb-92C2-25804820EDAC}">
              <c15:datalabelsRange>
                <c15:f>Hospitality!$N$13:$N$14</c15:f>
                <c15:dlblRangeCache>
                  <c:ptCount val="2"/>
                  <c:pt idx="0">
                    <c:v>+6%</c:v>
                  </c:pt>
                  <c:pt idx="1">
                    <c:v>+7%</c:v>
                  </c:pt>
                </c15:dlblRangeCache>
              </c15:datalabelsRange>
            </c:ext>
            <c:ext xmlns:c16="http://schemas.microsoft.com/office/drawing/2014/chart" uri="{C3380CC4-5D6E-409C-BE32-E72D297353CC}">
              <c16:uniqueId val="{00000003-DCC7-44D8-A773-7F8EDCD43BEF}"/>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Hospitality!$N$3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59D7-447A-8A16-50E7A1A3ABC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59D7-447A-8A16-50E7A1A3ABC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59D7-447A-8A16-50E7A1A3ABC5}"/>
              </c:ext>
            </c:extLst>
          </c:dPt>
          <c:dLbls>
            <c:dLbl>
              <c:idx val="0"/>
              <c:tx>
                <c:rich>
                  <a:bodyPr/>
                  <a:lstStyle/>
                  <a:p>
                    <a:fld id="{72F084B1-E511-4FCA-903E-040F06E4D97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9D7-447A-8A16-50E7A1A3ABC5}"/>
                </c:ext>
              </c:extLst>
            </c:dLbl>
            <c:dLbl>
              <c:idx val="1"/>
              <c:tx>
                <c:rich>
                  <a:bodyPr/>
                  <a:lstStyle/>
                  <a:p>
                    <a:fld id="{DCB7E721-6D79-489D-9284-ED6F9C355C80}"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9D7-447A-8A16-50E7A1A3ABC5}"/>
                </c:ext>
              </c:extLst>
            </c:dLbl>
            <c:dLbl>
              <c:idx val="2"/>
              <c:tx>
                <c:rich>
                  <a:bodyPr/>
                  <a:lstStyle/>
                  <a:p>
                    <a:fld id="{30DDD482-E470-4D47-90FA-7D905176D75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9D7-447A-8A16-50E7A1A3ABC5}"/>
                </c:ext>
              </c:extLst>
            </c:dLbl>
            <c:dLbl>
              <c:idx val="3"/>
              <c:tx>
                <c:rich>
                  <a:bodyPr/>
                  <a:lstStyle/>
                  <a:p>
                    <a:fld id="{345AE3AA-F585-4A42-94A3-EB57E4861709}"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9D7-447A-8A16-50E7A1A3ABC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Hospitality!$K$4:$K$7</c:f>
              <c:strCache>
                <c:ptCount val="4"/>
                <c:pt idx="0">
                  <c:v>White</c:v>
                </c:pt>
                <c:pt idx="1">
                  <c:v>Black or African American</c:v>
                </c:pt>
                <c:pt idx="2">
                  <c:v>Asian</c:v>
                </c:pt>
                <c:pt idx="3">
                  <c:v>Other</c:v>
                </c:pt>
              </c:strCache>
            </c:strRef>
          </c:cat>
          <c:val>
            <c:numRef>
              <c:f>Hospitality!$N$4:$N$7</c:f>
              <c:numCache>
                <c:formatCode>\+#,##0;\-#,##0;\ #,##0</c:formatCode>
                <c:ptCount val="4"/>
                <c:pt idx="0">
                  <c:v>979</c:v>
                </c:pt>
                <c:pt idx="1">
                  <c:v>378</c:v>
                </c:pt>
                <c:pt idx="2">
                  <c:v>177</c:v>
                </c:pt>
                <c:pt idx="3">
                  <c:v>155</c:v>
                </c:pt>
              </c:numCache>
            </c:numRef>
          </c:val>
          <c:extLst>
            <c:ext xmlns:c15="http://schemas.microsoft.com/office/drawing/2012/chart" uri="{02D57815-91ED-43cb-92C2-25804820EDAC}">
              <c15:datalabelsRange>
                <c15:f>Hospitality!$O$4:$O$7</c15:f>
                <c15:dlblRangeCache>
                  <c:ptCount val="4"/>
                  <c:pt idx="0">
                    <c:v>+4%</c:v>
                  </c:pt>
                  <c:pt idx="1">
                    <c:v>+25%</c:v>
                  </c:pt>
                  <c:pt idx="2">
                    <c:v>+10%</c:v>
                  </c:pt>
                  <c:pt idx="3">
                    <c:v>+17%</c:v>
                  </c:pt>
                </c15:dlblRangeCache>
              </c15:datalabelsRange>
            </c:ext>
            <c:ext xmlns:c16="http://schemas.microsoft.com/office/drawing/2014/chart" uri="{C3380CC4-5D6E-409C-BE32-E72D297353CC}">
              <c16:uniqueId val="{00000007-59D7-447A-8A16-50E7A1A3ABC5}"/>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Hospitality!$N$9</c:f>
              <c:strCache>
                <c:ptCount val="1"/>
                <c:pt idx="0">
                  <c:v>Change</c:v>
                </c:pt>
              </c:strCache>
            </c:strRef>
          </c:tx>
          <c:spPr>
            <a:solidFill>
              <a:schemeClr val="accent5"/>
            </a:solidFill>
            <a:ln>
              <a:noFill/>
            </a:ln>
            <a:effectLst/>
          </c:spPr>
          <c:invertIfNegative val="0"/>
          <c:dLbls>
            <c:dLbl>
              <c:idx val="0"/>
              <c:tx>
                <c:rich>
                  <a:bodyPr/>
                  <a:lstStyle/>
                  <a:p>
                    <a:fld id="{54F76F53-070E-429D-B6DD-7D87321C7CB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58A-453A-B094-62CCD880064D}"/>
                </c:ext>
              </c:extLst>
            </c:dLbl>
            <c:dLbl>
              <c:idx val="1"/>
              <c:tx>
                <c:rich>
                  <a:bodyPr/>
                  <a:lstStyle/>
                  <a:p>
                    <a:fld id="{E1E441B6-01E9-4DB3-94F8-361AD26348E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8A-453A-B094-62CCD880064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Hospitality!$K$10:$K$11</c:f>
              <c:strCache>
                <c:ptCount val="2"/>
                <c:pt idx="0">
                  <c:v>Hispanic or Latino</c:v>
                </c:pt>
                <c:pt idx="1">
                  <c:v>Not Hispanic or Latino</c:v>
                </c:pt>
              </c:strCache>
            </c:strRef>
          </c:cat>
          <c:val>
            <c:numRef>
              <c:f>Hospitality!$N$10:$N$11</c:f>
              <c:numCache>
                <c:formatCode>\+#,##0;\-#,##0;\ #,##0</c:formatCode>
                <c:ptCount val="2"/>
                <c:pt idx="0">
                  <c:v>655</c:v>
                </c:pt>
                <c:pt idx="1">
                  <c:v>1036</c:v>
                </c:pt>
              </c:numCache>
            </c:numRef>
          </c:val>
          <c:extLst>
            <c:ext xmlns:c15="http://schemas.microsoft.com/office/drawing/2012/chart" uri="{02D57815-91ED-43cb-92C2-25804820EDAC}">
              <c15:datalabelsRange>
                <c15:f>Hospitality!$O$10:$O$11</c15:f>
                <c15:dlblRangeCache>
                  <c:ptCount val="2"/>
                  <c:pt idx="0">
                    <c:v>+18%</c:v>
                  </c:pt>
                  <c:pt idx="1">
                    <c:v>+5%</c:v>
                  </c:pt>
                </c15:dlblRangeCache>
              </c15:datalabelsRange>
            </c:ext>
            <c:ext xmlns:c16="http://schemas.microsoft.com/office/drawing/2014/chart" uri="{C3380CC4-5D6E-409C-BE32-E72D297353CC}">
              <c16:uniqueId val="{00000002-A58A-453A-B094-62CCD880064D}"/>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Hospitality!$L$9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Hospitality!$K$10:$K$11</c15:sqref>
                        </c15:formulaRef>
                      </c:ext>
                    </c:extLst>
                    <c:strCache>
                      <c:ptCount val="2"/>
                      <c:pt idx="0">
                        <c:v>Hispanic or Latino</c:v>
                      </c:pt>
                      <c:pt idx="1">
                        <c:v>Not Hispanic or Latino</c:v>
                      </c:pt>
                    </c:strCache>
                  </c:strRef>
                </c:cat>
                <c:val>
                  <c:numRef>
                    <c:extLst>
                      <c:ext uri="{02D57815-91ED-43cb-92C2-25804820EDAC}">
                        <c15:formulaRef>
                          <c15:sqref>Hospitality!$L$10:$L$11</c15:sqref>
                        </c15:formulaRef>
                      </c:ext>
                    </c:extLst>
                    <c:numCache>
                      <c:formatCode>_(* #,##0_);_(* \(#,##0\);_(* "-"??_);_(@_)</c:formatCode>
                      <c:ptCount val="2"/>
                      <c:pt idx="0">
                        <c:v>3608</c:v>
                      </c:pt>
                      <c:pt idx="1">
                        <c:v>23015</c:v>
                      </c:pt>
                    </c:numCache>
                  </c:numRef>
                </c:val>
                <c:extLst>
                  <c:ext xmlns:c16="http://schemas.microsoft.com/office/drawing/2014/chart" uri="{C3380CC4-5D6E-409C-BE32-E72D297353CC}">
                    <c16:uniqueId val="{00000003-A58A-453A-B094-62CCD880064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Hospitality!$M$9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Hospitality!$K$10:$K$11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Hospitality!$M$10:$M$11</c15:sqref>
                        </c15:formulaRef>
                      </c:ext>
                    </c:extLst>
                    <c:numCache>
                      <c:formatCode>_(* #,##0_);_(* \(#,##0\);_(* "-"??_);_(@_)</c:formatCode>
                      <c:ptCount val="2"/>
                      <c:pt idx="0">
                        <c:v>4263</c:v>
                      </c:pt>
                      <c:pt idx="1">
                        <c:v>24051</c:v>
                      </c:pt>
                    </c:numCache>
                  </c:numRef>
                </c:val>
                <c:extLst xmlns:c15="http://schemas.microsoft.com/office/drawing/2012/chart">
                  <c:ext xmlns:c16="http://schemas.microsoft.com/office/drawing/2014/chart" uri="{C3380CC4-5D6E-409C-BE32-E72D297353CC}">
                    <c16:uniqueId val="{00000004-A58A-453A-B094-62CCD880064D}"/>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Hospitality!$K$4</c:f>
              <c:strCache>
                <c:ptCount val="1"/>
                <c:pt idx="0">
                  <c:v>White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Hospitality!$M$4</c:f>
              <c:numCache>
                <c:formatCode>_(* #,##0_);_(* \(#,##0\);_(* "-"??_);_(@_)</c:formatCode>
                <c:ptCount val="1"/>
                <c:pt idx="0">
                  <c:v>23468</c:v>
                </c:pt>
              </c:numCache>
            </c:numRef>
          </c:val>
          <c:extLst>
            <c:ext xmlns:c16="http://schemas.microsoft.com/office/drawing/2014/chart" uri="{C3380CC4-5D6E-409C-BE32-E72D297353CC}">
              <c16:uniqueId val="{00000000-905D-45C3-8108-81E8D57EC319}"/>
            </c:ext>
          </c:extLst>
        </c:ser>
        <c:ser>
          <c:idx val="1"/>
          <c:order val="1"/>
          <c:tx>
            <c:strRef>
              <c:f>Hospitality!$K$5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Hospitality!$M$5</c:f>
              <c:numCache>
                <c:formatCode>_(* #,##0_);_(* \(#,##0\);_(* "-"??_);_(@_)</c:formatCode>
                <c:ptCount val="1"/>
                <c:pt idx="0">
                  <c:v>1892</c:v>
                </c:pt>
              </c:numCache>
            </c:numRef>
          </c:val>
          <c:extLst>
            <c:ext xmlns:c16="http://schemas.microsoft.com/office/drawing/2014/chart" uri="{C3380CC4-5D6E-409C-BE32-E72D297353CC}">
              <c16:uniqueId val="{00000001-905D-45C3-8108-81E8D57EC319}"/>
            </c:ext>
          </c:extLst>
        </c:ser>
        <c:ser>
          <c:idx val="2"/>
          <c:order val="2"/>
          <c:tx>
            <c:strRef>
              <c:f>Hospitality!$K$6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Hospitality!$M$6</c:f>
              <c:numCache>
                <c:formatCode>_(* #,##0_);_(* \(#,##0\);_(* "-"??_);_(@_)</c:formatCode>
                <c:ptCount val="1"/>
                <c:pt idx="0">
                  <c:v>1906</c:v>
                </c:pt>
              </c:numCache>
            </c:numRef>
          </c:val>
          <c:extLst>
            <c:ext xmlns:c16="http://schemas.microsoft.com/office/drawing/2014/chart" uri="{C3380CC4-5D6E-409C-BE32-E72D297353CC}">
              <c16:uniqueId val="{00000002-905D-45C3-8108-81E8D57EC319}"/>
            </c:ext>
          </c:extLst>
        </c:ser>
        <c:ser>
          <c:idx val="3"/>
          <c:order val="3"/>
          <c:tx>
            <c:strRef>
              <c:f>Hospitality!$K$7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Hospitality!$M$3</c:f>
              <c:strCache>
                <c:ptCount val="1"/>
                <c:pt idx="0">
                  <c:v>2018</c:v>
                </c:pt>
              </c:strCache>
            </c:strRef>
          </c:cat>
          <c:val>
            <c:numRef>
              <c:f>Hospitality!$M$7</c:f>
              <c:numCache>
                <c:formatCode>_(* #,##0_);_(* \(#,##0\);_(* "-"??_);_(@_)</c:formatCode>
                <c:ptCount val="1"/>
                <c:pt idx="0">
                  <c:v>1047</c:v>
                </c:pt>
              </c:numCache>
            </c:numRef>
          </c:val>
          <c:extLst>
            <c:ext xmlns:c16="http://schemas.microsoft.com/office/drawing/2014/chart" uri="{C3380CC4-5D6E-409C-BE32-E72D297353CC}">
              <c16:uniqueId val="{00000003-905D-45C3-8108-81E8D57EC319}"/>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0"/>
        <c:axPos val="b"/>
        <c:numFmt formatCode="General" sourceLinked="1"/>
        <c:majorTickMark val="none"/>
        <c:minorTickMark val="none"/>
        <c:tickLblPos val="none"/>
        <c:spPr>
          <a:solidFill>
            <a:sysClr val="window" lastClr="FFFFFF"/>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035196121318171E-2"/>
          <c:y val="2.9274059492563429E-2"/>
          <c:w val="0.93896480387868186"/>
          <c:h val="0.78451115485564293"/>
        </c:manualLayout>
      </c:layout>
      <c:barChart>
        <c:barDir val="col"/>
        <c:grouping val="clustered"/>
        <c:varyColors val="0"/>
        <c:ser>
          <c:idx val="0"/>
          <c:order val="0"/>
          <c:tx>
            <c:v>Total Employment</c:v>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BD20-4083-A395-240213748C09}"/>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BD20-4083-A395-240213748C09}"/>
              </c:ext>
            </c:extLst>
          </c:dPt>
          <c:dPt>
            <c:idx val="2"/>
            <c:invertIfNegative val="0"/>
            <c:bubble3D val="0"/>
            <c:extLst>
              <c:ext xmlns:c16="http://schemas.microsoft.com/office/drawing/2014/chart" uri="{C3380CC4-5D6E-409C-BE32-E72D297353CC}">
                <c16:uniqueId val="{00000004-BD20-4083-A395-240213748C09}"/>
              </c:ext>
            </c:extLst>
          </c:dPt>
          <c:dPt>
            <c:idx val="4"/>
            <c:invertIfNegative val="0"/>
            <c:bubble3D val="0"/>
            <c:extLst>
              <c:ext xmlns:c16="http://schemas.microsoft.com/office/drawing/2014/chart" uri="{C3380CC4-5D6E-409C-BE32-E72D297353CC}">
                <c16:uniqueId val="{00000005-BD20-4083-A395-240213748C09}"/>
              </c:ext>
            </c:extLst>
          </c:dPt>
          <c:dPt>
            <c:idx val="6"/>
            <c:invertIfNegative val="0"/>
            <c:bubble3D val="0"/>
            <c:extLst>
              <c:ext xmlns:c16="http://schemas.microsoft.com/office/drawing/2014/chart" uri="{C3380CC4-5D6E-409C-BE32-E72D297353CC}">
                <c16:uniqueId val="{00000006-BD20-4083-A395-240213748C09}"/>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08-BD20-4083-A395-240213748C09}"/>
              </c:ext>
            </c:extLst>
          </c:dPt>
          <c:dPt>
            <c:idx val="18"/>
            <c:invertIfNegative val="0"/>
            <c:bubble3D val="0"/>
            <c:extLst>
              <c:ext xmlns:c16="http://schemas.microsoft.com/office/drawing/2014/chart" uri="{C3380CC4-5D6E-409C-BE32-E72D297353CC}">
                <c16:uniqueId val="{00000009-BD20-4083-A395-240213748C09}"/>
              </c:ext>
            </c:extLst>
          </c:dPt>
          <c:dLbls>
            <c:dLbl>
              <c:idx val="0"/>
              <c:tx>
                <c:rich>
                  <a:bodyPr/>
                  <a:lstStyle/>
                  <a:p>
                    <a:fld id="{977778E6-720D-49C0-972A-AB3747227AE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D20-4083-A395-240213748C09}"/>
                </c:ext>
              </c:extLst>
            </c:dLbl>
            <c:dLbl>
              <c:idx val="1"/>
              <c:tx>
                <c:rich>
                  <a:bodyPr/>
                  <a:lstStyle/>
                  <a:p>
                    <a:fld id="{735892A0-5520-49B3-A605-D009EB624BB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D20-4083-A395-240213748C09}"/>
                </c:ext>
              </c:extLst>
            </c:dLbl>
            <c:dLbl>
              <c:idx val="2"/>
              <c:tx>
                <c:rich>
                  <a:bodyPr/>
                  <a:lstStyle/>
                  <a:p>
                    <a:fld id="{02ED6AD0-F035-424C-B167-19FF4CE31B0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D20-4083-A395-240213748C09}"/>
                </c:ext>
              </c:extLst>
            </c:dLbl>
            <c:dLbl>
              <c:idx val="3"/>
              <c:tx>
                <c:rich>
                  <a:bodyPr/>
                  <a:lstStyle/>
                  <a:p>
                    <a:fld id="{7FB64F93-9C7B-4532-A521-9DDA430A2C3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BD20-4083-A395-240213748C09}"/>
                </c:ext>
              </c:extLst>
            </c:dLbl>
            <c:dLbl>
              <c:idx val="4"/>
              <c:tx>
                <c:rich>
                  <a:bodyPr/>
                  <a:lstStyle/>
                  <a:p>
                    <a:fld id="{538E11AD-1BC6-4370-A39D-208E58B10D0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D20-4083-A395-240213748C09}"/>
                </c:ext>
              </c:extLst>
            </c:dLbl>
            <c:dLbl>
              <c:idx val="5"/>
              <c:tx>
                <c:rich>
                  <a:bodyPr/>
                  <a:lstStyle/>
                  <a:p>
                    <a:fld id="{8501327C-B7C7-4B57-901A-EDA22D2F187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BD20-4083-A395-240213748C09}"/>
                </c:ext>
              </c:extLst>
            </c:dLbl>
            <c:dLbl>
              <c:idx val="6"/>
              <c:tx>
                <c:rich>
                  <a:bodyPr/>
                  <a:lstStyle/>
                  <a:p>
                    <a:fld id="{84B19DF6-D74B-420E-9DCF-E57673C21AC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D20-4083-A395-240213748C09}"/>
                </c:ext>
              </c:extLst>
            </c:dLbl>
            <c:dLbl>
              <c:idx val="7"/>
              <c:tx>
                <c:rich>
                  <a:bodyPr/>
                  <a:lstStyle/>
                  <a:p>
                    <a:fld id="{57D6F4CF-57D4-4A36-85F1-7248D30A88F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BD20-4083-A395-240213748C09}"/>
                </c:ext>
              </c:extLst>
            </c:dLbl>
            <c:dLbl>
              <c:idx val="8"/>
              <c:tx>
                <c:rich>
                  <a:bodyPr/>
                  <a:lstStyle/>
                  <a:p>
                    <a:fld id="{818A3A12-993B-4A90-8724-C9B1931BFD1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D20-4083-A395-240213748C09}"/>
                </c:ext>
              </c:extLst>
            </c:dLbl>
            <c:dLbl>
              <c:idx val="9"/>
              <c:tx>
                <c:rich>
                  <a:bodyPr/>
                  <a:lstStyle/>
                  <a:p>
                    <a:fld id="{9AA6185E-02AA-4747-BE07-F4B934A852E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BD20-4083-A395-240213748C09}"/>
                </c:ext>
              </c:extLst>
            </c:dLbl>
            <c:dLbl>
              <c:idx val="10"/>
              <c:tx>
                <c:rich>
                  <a:bodyPr/>
                  <a:lstStyle/>
                  <a:p>
                    <a:fld id="{7CCE5139-1C09-4921-B04C-024A30FCA8A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BD20-4083-A395-240213748C09}"/>
                </c:ext>
              </c:extLst>
            </c:dLbl>
            <c:dLbl>
              <c:idx val="11"/>
              <c:tx>
                <c:rich>
                  <a:bodyPr/>
                  <a:lstStyle/>
                  <a:p>
                    <a:fld id="{F07AB021-E64E-4DAE-83B8-EA4B15A72B1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D20-4083-A395-240213748C09}"/>
                </c:ext>
              </c:extLst>
            </c:dLbl>
            <c:dLbl>
              <c:idx val="12"/>
              <c:tx>
                <c:rich>
                  <a:bodyPr/>
                  <a:lstStyle/>
                  <a:p>
                    <a:fld id="{FA68133F-A687-440C-8939-6AAF383001E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D20-4083-A395-240213748C09}"/>
                </c:ext>
              </c:extLst>
            </c:dLbl>
            <c:dLbl>
              <c:idx val="13"/>
              <c:tx>
                <c:rich>
                  <a:bodyPr/>
                  <a:lstStyle/>
                  <a:p>
                    <a:fld id="{AC4A02B1-EA4E-41F8-8D1A-7488EE522F8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BD20-4083-A395-240213748C09}"/>
                </c:ext>
              </c:extLst>
            </c:dLbl>
            <c:dLbl>
              <c:idx val="14"/>
              <c:tx>
                <c:rich>
                  <a:bodyPr/>
                  <a:lstStyle/>
                  <a:p>
                    <a:fld id="{D2D470BD-FA4B-4C91-ACCF-01A37BED469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BD20-4083-A395-240213748C09}"/>
                </c:ext>
              </c:extLst>
            </c:dLbl>
            <c:dLbl>
              <c:idx val="15"/>
              <c:tx>
                <c:rich>
                  <a:bodyPr/>
                  <a:lstStyle/>
                  <a:p>
                    <a:fld id="{3D253BC0-240C-4556-9245-17D025A6921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BD20-4083-A395-240213748C09}"/>
                </c:ext>
              </c:extLst>
            </c:dLbl>
            <c:dLbl>
              <c:idx val="16"/>
              <c:layout>
                <c:manualLayout>
                  <c:x val="-1.1671335200746965E-3"/>
                  <c:y val="4.3441577781500713E-2"/>
                </c:manualLayout>
              </c:layout>
              <c:tx>
                <c:rich>
                  <a:bodyPr/>
                  <a:lstStyle/>
                  <a:p>
                    <a:fld id="{D766205D-67F3-41F0-A100-556E4CAF53F6}" type="CELLRANGE">
                      <a:rPr lang="en-US" dirty="0"/>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BD20-4083-A395-240213748C09}"/>
                </c:ext>
              </c:extLst>
            </c:dLbl>
            <c:dLbl>
              <c:idx val="17"/>
              <c:delete val="1"/>
              <c:extLst>
                <c:ext xmlns:c15="http://schemas.microsoft.com/office/drawing/2012/chart" uri="{CE6537A1-D6FC-4f65-9D91-7224C49458BB}"/>
                <c:ext xmlns:c16="http://schemas.microsoft.com/office/drawing/2014/chart" uri="{C3380CC4-5D6E-409C-BE32-E72D297353CC}">
                  <c16:uniqueId val="{00000015-BD20-4083-A395-240213748C09}"/>
                </c:ext>
              </c:extLst>
            </c:dLbl>
            <c:dLbl>
              <c:idx val="18"/>
              <c:delete val="1"/>
              <c:extLst>
                <c:ext xmlns:c15="http://schemas.microsoft.com/office/drawing/2012/chart" uri="{CE6537A1-D6FC-4f65-9D91-7224C49458BB}"/>
                <c:ext xmlns:c16="http://schemas.microsoft.com/office/drawing/2014/chart" uri="{C3380CC4-5D6E-409C-BE32-E72D297353CC}">
                  <c16:uniqueId val="{00000009-BD20-4083-A395-240213748C09}"/>
                </c:ext>
              </c:extLst>
            </c:dLbl>
            <c:dLbl>
              <c:idx val="19"/>
              <c:delete val="1"/>
              <c:extLst>
                <c:ext xmlns:c15="http://schemas.microsoft.com/office/drawing/2012/chart" uri="{CE6537A1-D6FC-4f65-9D91-7224C49458BB}"/>
                <c:ext xmlns:c16="http://schemas.microsoft.com/office/drawing/2014/chart" uri="{C3380CC4-5D6E-409C-BE32-E72D297353CC}">
                  <c16:uniqueId val="{00000016-BD20-4083-A395-240213748C09}"/>
                </c:ext>
              </c:extLst>
            </c:dLbl>
            <c:spPr>
              <a:noFill/>
              <a:ln>
                <a:noFill/>
              </a:ln>
              <a:effectLst/>
            </c:spPr>
            <c:txPr>
              <a:bodyPr rot="0" spcFirstLastPara="1" vertOverflow="overflow" horzOverflow="overflow" vert="horz" wrap="square" lIns="0" tIns="0" rIns="0" bIns="0" anchor="b" anchorCtr="1">
                <a:spAutoFit/>
              </a:bodyPr>
              <a:lstStyle/>
              <a:p>
                <a:pPr>
                  <a:defRPr sz="900"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cat>
            <c:strRef>
              <c:f>Wages!$E$6:$E$25</c:f>
              <c:strCache>
                <c:ptCount val="20"/>
                <c:pt idx="0">
                  <c:v>Health Care and Social Assistance</c:v>
                </c:pt>
                <c:pt idx="1">
                  <c:v>Manufacturing</c:v>
                </c:pt>
                <c:pt idx="2">
                  <c:v>Educational Services</c:v>
                </c:pt>
                <c:pt idx="3">
                  <c:v>Construction</c:v>
                </c:pt>
                <c:pt idx="4">
                  <c:v>Retail Trade</c:v>
                </c:pt>
                <c:pt idx="5">
                  <c:v>Professional, Scientific, and Technical Services</c:v>
                </c:pt>
                <c:pt idx="6">
                  <c:v>Finance and Insurance</c:v>
                </c:pt>
                <c:pt idx="7">
                  <c:v>Public Administration</c:v>
                </c:pt>
                <c:pt idx="8">
                  <c:v>Wholesale Trade</c:v>
                </c:pt>
                <c:pt idx="9">
                  <c:v>Management of Companies and Enterprises</c:v>
                </c:pt>
                <c:pt idx="10">
                  <c:v>Administrative and Support and Waste Management and Remediation Services</c:v>
                </c:pt>
                <c:pt idx="11">
                  <c:v>Accommodation and Food Services</c:v>
                </c:pt>
                <c:pt idx="12">
                  <c:v>Transportation and Warehousing</c:v>
                </c:pt>
                <c:pt idx="13">
                  <c:v>Utilities</c:v>
                </c:pt>
                <c:pt idx="14">
                  <c:v>Other Services (except Public Administration)</c:v>
                </c:pt>
                <c:pt idx="15">
                  <c:v>Information</c:v>
                </c:pt>
                <c:pt idx="16">
                  <c:v>Real Estate and Rental and Leasing</c:v>
                </c:pt>
                <c:pt idx="17">
                  <c:v>Arts, Entertainment, and Recreation</c:v>
                </c:pt>
                <c:pt idx="18">
                  <c:v>Agriculture, Forestry, Fishing and Hunting</c:v>
                </c:pt>
                <c:pt idx="19">
                  <c:v>Mining, Quarrying, and Oil and Gas Extraction</c:v>
                </c:pt>
              </c:strCache>
            </c:strRef>
          </c:cat>
          <c:val>
            <c:numRef>
              <c:f>Wages!$F$6:$F$25</c:f>
              <c:numCache>
                <c:formatCode>_("$"* #,##0_);_("$"* \(#,##0\);_("$"* "-"_);_(@_)</c:formatCode>
                <c:ptCount val="20"/>
                <c:pt idx="0">
                  <c:v>913949319</c:v>
                </c:pt>
                <c:pt idx="1">
                  <c:v>655666280</c:v>
                </c:pt>
                <c:pt idx="2">
                  <c:v>489932300</c:v>
                </c:pt>
                <c:pt idx="3">
                  <c:v>316842534</c:v>
                </c:pt>
                <c:pt idx="4">
                  <c:v>315515262</c:v>
                </c:pt>
                <c:pt idx="5">
                  <c:v>314621894</c:v>
                </c:pt>
                <c:pt idx="6">
                  <c:v>262503482</c:v>
                </c:pt>
                <c:pt idx="7">
                  <c:v>250216245</c:v>
                </c:pt>
                <c:pt idx="8">
                  <c:v>203100065</c:v>
                </c:pt>
                <c:pt idx="9">
                  <c:v>192628093</c:v>
                </c:pt>
                <c:pt idx="10">
                  <c:v>154968494</c:v>
                </c:pt>
                <c:pt idx="11">
                  <c:v>147309518</c:v>
                </c:pt>
                <c:pt idx="12">
                  <c:v>143020875</c:v>
                </c:pt>
                <c:pt idx="13">
                  <c:v>88253589</c:v>
                </c:pt>
                <c:pt idx="14">
                  <c:v>87524136</c:v>
                </c:pt>
                <c:pt idx="15">
                  <c:v>81194664</c:v>
                </c:pt>
                <c:pt idx="16">
                  <c:v>47840506</c:v>
                </c:pt>
                <c:pt idx="17">
                  <c:v>31600501</c:v>
                </c:pt>
                <c:pt idx="18">
                  <c:v>7197329</c:v>
                </c:pt>
                <c:pt idx="19">
                  <c:v>4509844</c:v>
                </c:pt>
              </c:numCache>
            </c:numRef>
          </c:val>
          <c:extLst>
            <c:ext xmlns:c15="http://schemas.microsoft.com/office/drawing/2012/chart" uri="{02D57815-91ED-43cb-92C2-25804820EDAC}">
              <c15:datalabelsRange>
                <c15:f>Wages!$I$6:$I$25</c15:f>
                <c15:dlblRangeCache>
                  <c:ptCount val="20"/>
                  <c:pt idx="0">
                    <c:v>$914 M</c:v>
                  </c:pt>
                  <c:pt idx="1">
                    <c:v>$656 M</c:v>
                  </c:pt>
                  <c:pt idx="2">
                    <c:v>$490 M</c:v>
                  </c:pt>
                  <c:pt idx="3">
                    <c:v>$317 M</c:v>
                  </c:pt>
                  <c:pt idx="4">
                    <c:v>$316 M</c:v>
                  </c:pt>
                  <c:pt idx="5">
                    <c:v>$315 M</c:v>
                  </c:pt>
                  <c:pt idx="6">
                    <c:v>$263 M</c:v>
                  </c:pt>
                  <c:pt idx="7">
                    <c:v>$250 M</c:v>
                  </c:pt>
                  <c:pt idx="8">
                    <c:v>$203 M</c:v>
                  </c:pt>
                  <c:pt idx="9">
                    <c:v>$193 M</c:v>
                  </c:pt>
                  <c:pt idx="10">
                    <c:v>$155 M</c:v>
                  </c:pt>
                  <c:pt idx="11">
                    <c:v>$147 M</c:v>
                  </c:pt>
                  <c:pt idx="12">
                    <c:v>$143 M</c:v>
                  </c:pt>
                  <c:pt idx="13">
                    <c:v>$88 M</c:v>
                  </c:pt>
                  <c:pt idx="14">
                    <c:v>$88 M</c:v>
                  </c:pt>
                  <c:pt idx="15">
                    <c:v>$81 M</c:v>
                  </c:pt>
                  <c:pt idx="16">
                    <c:v>$48 M</c:v>
                  </c:pt>
                  <c:pt idx="17">
                    <c:v>$32 M</c:v>
                  </c:pt>
                  <c:pt idx="18">
                    <c:v>$7 M</c:v>
                  </c:pt>
                  <c:pt idx="19">
                    <c:v>$5 M</c:v>
                  </c:pt>
                </c15:dlblRangeCache>
              </c15:datalabelsRange>
            </c:ext>
            <c:ext xmlns:c16="http://schemas.microsoft.com/office/drawing/2014/chart" uri="{C3380CC4-5D6E-409C-BE32-E72D297353CC}">
              <c16:uniqueId val="{00000017-BD20-4083-A395-240213748C09}"/>
            </c:ext>
          </c:extLst>
        </c:ser>
        <c:dLbls>
          <c:showLegendKey val="0"/>
          <c:showVal val="0"/>
          <c:showCatName val="0"/>
          <c:showSerName val="0"/>
          <c:showPercent val="0"/>
          <c:showBubbleSize val="0"/>
        </c:dLbls>
        <c:gapWidth val="15"/>
        <c:axId val="800567944"/>
        <c:axId val="800559744"/>
      </c:barChart>
      <c:scatterChart>
        <c:scatterStyle val="lineMarker"/>
        <c:varyColors val="0"/>
        <c:ser>
          <c:idx val="1"/>
          <c:order val="1"/>
          <c:tx>
            <c:strRef>
              <c:f>Wages!$L$5</c:f>
              <c:strCache>
                <c:ptCount val="1"/>
                <c:pt idx="0">
                  <c:v>Increase</c:v>
                </c:pt>
              </c:strCache>
            </c:strRef>
          </c:tx>
          <c:spPr>
            <a:ln w="25400" cap="rnd">
              <a:noFill/>
              <a:round/>
            </a:ln>
            <a:effectLst/>
          </c:spPr>
          <c:marker>
            <c:symbol val="none"/>
          </c:marker>
          <c:dLbls>
            <c:dLbl>
              <c:idx val="0"/>
              <c:layout>
                <c:manualLayout>
                  <c:x val="-2.0542249927092457E-2"/>
                  <c:y val="-4.5439413823272094E-2"/>
                </c:manualLayout>
              </c:layout>
              <c:tx>
                <c:rich>
                  <a:bodyPr/>
                  <a:lstStyle/>
                  <a:p>
                    <a:fld id="{B0F85B6E-FF6B-42BC-B772-92479E0B6168}"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BD20-4083-A395-240213748C09}"/>
                </c:ext>
              </c:extLst>
            </c:dLbl>
            <c:dLbl>
              <c:idx val="1"/>
              <c:layout>
                <c:manualLayout>
                  <c:x val="-2.0542249927092446E-2"/>
                  <c:y val="-4.5439413823272094E-2"/>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D20-4083-A395-240213748C09}"/>
                </c:ext>
              </c:extLst>
            </c:dLbl>
            <c:dLbl>
              <c:idx val="2"/>
              <c:tx>
                <c:rich>
                  <a:bodyPr/>
                  <a:lstStyle/>
                  <a:p>
                    <a:fld id="{F3A9E624-32DE-44A8-AB4B-B78088FD476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BD20-4083-A395-240213748C09}"/>
                </c:ext>
              </c:extLst>
            </c:dLbl>
            <c:dLbl>
              <c:idx val="3"/>
              <c:tx>
                <c:rich>
                  <a:bodyPr/>
                  <a:lstStyle/>
                  <a:p>
                    <a:fld id="{1AE71E6A-5776-4D99-A07B-E5B7CDC5299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BD20-4083-A395-240213748C09}"/>
                </c:ext>
              </c:extLst>
            </c:dLbl>
            <c:dLbl>
              <c:idx val="4"/>
              <c:layout>
                <c:manualLayout>
                  <c:x val="-2.3466936424613633E-2"/>
                  <c:y val="-4.5439413823272094E-2"/>
                </c:manualLayout>
              </c:layout>
              <c:tx>
                <c:rich>
                  <a:bodyPr/>
                  <a:lstStyle/>
                  <a:p>
                    <a:fld id="{063D8760-C27D-42BD-80FE-45864C8FAF88}"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BD20-4083-A395-240213748C09}"/>
                </c:ext>
              </c:extLst>
            </c:dLbl>
            <c:dLbl>
              <c:idx val="5"/>
              <c:layout>
                <c:manualLayout>
                  <c:x val="-2.0542249927092446E-2"/>
                  <c:y val="-4.8217191601049869E-2"/>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BD20-4083-A395-240213748C09}"/>
                </c:ext>
              </c:extLst>
            </c:dLbl>
            <c:dLbl>
              <c:idx val="6"/>
              <c:tx>
                <c:rich>
                  <a:bodyPr/>
                  <a:lstStyle/>
                  <a:p>
                    <a:fld id="{FF74DDFC-FD89-4620-A717-08000D63A79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BD20-4083-A395-240213748C09}"/>
                </c:ext>
              </c:extLst>
            </c:dLbl>
            <c:dLbl>
              <c:idx val="7"/>
              <c:tx>
                <c:rich>
                  <a:bodyPr/>
                  <a:lstStyle/>
                  <a:p>
                    <a:fld id="{8445E2DC-AF60-4F39-AE9F-12AB8F778AD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BD20-4083-A395-240213748C09}"/>
                </c:ext>
              </c:extLst>
            </c:dLbl>
            <c:dLbl>
              <c:idx val="8"/>
              <c:layout>
                <c:manualLayout>
                  <c:x val="-2.0542249927092446E-2"/>
                  <c:y val="-4.5439413823272094E-2"/>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BD20-4083-A395-240213748C09}"/>
                </c:ext>
              </c:extLst>
            </c:dLbl>
            <c:dLbl>
              <c:idx val="9"/>
              <c:layout>
                <c:manualLayout>
                  <c:x val="-3.45478414462898E-2"/>
                  <c:y val="-4.1006775748776085E-2"/>
                </c:manualLayout>
              </c:layout>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644CC9A5-08E4-46BC-991E-415F53730F98}" type="CELLRANGE">
                      <a:rPr lang="en-US" dirty="0"/>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5.4393844151833952E-2"/>
                      <c:h val="6.12186109715009E-2"/>
                    </c:manualLayout>
                  </c15:layout>
                  <c15:dlblFieldTable/>
                  <c15:showDataLabelsRange val="1"/>
                </c:ext>
                <c:ext xmlns:c16="http://schemas.microsoft.com/office/drawing/2014/chart" uri="{C3380CC4-5D6E-409C-BE32-E72D297353CC}">
                  <c16:uniqueId val="{00000021-BD20-4083-A395-240213748C09}"/>
                </c:ext>
              </c:extLst>
            </c:dLbl>
            <c:dLbl>
              <c:idx val="10"/>
              <c:layout>
                <c:manualLayout>
                  <c:x val="-2.0405092592592593E-2"/>
                  <c:y val="-4.7979221347331687E-2"/>
                </c:manualLayout>
              </c:layout>
              <c:tx>
                <c:rich>
                  <a:bodyPr rot="0" spcFirstLastPara="1" vertOverflow="ellipsis" vert="horz" wrap="square" lIns="38100" tIns="45720" rIns="38100" bIns="91440" anchor="ctr" anchorCtr="1">
                    <a:no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fld id="{C30844D4-4370-4C15-804F-7FA6EF7F1DD9}" type="CELLRANGE">
                      <a:rPr lang="en-US" dirty="0"/>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2-BD20-4083-A395-240213748C09}"/>
                </c:ext>
              </c:extLst>
            </c:dLbl>
            <c:dLbl>
              <c:idx val="11"/>
              <c:layout>
                <c:manualLayout>
                  <c:x val="-2.3466936424613675E-2"/>
                  <c:y val="-4.5439413823272094E-2"/>
                </c:manualLayout>
              </c:layout>
              <c:tx>
                <c:rich>
                  <a:bodyPr/>
                  <a:lstStyle/>
                  <a:p>
                    <a:fld id="{D73C6ECD-6CAE-4ABF-ABDC-89CC1AEF3D4B}"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BD20-4083-A395-240213748C09}"/>
                </c:ext>
              </c:extLst>
            </c:dLbl>
            <c:dLbl>
              <c:idx val="12"/>
              <c:tx>
                <c:rich>
                  <a:bodyPr/>
                  <a:lstStyle/>
                  <a:p>
                    <a:fld id="{A16B9D75-E167-48A1-93FC-D92C7BD5E9A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BD20-4083-A395-240213748C09}"/>
                </c:ext>
              </c:extLst>
            </c:dLbl>
            <c:dLbl>
              <c:idx val="13"/>
              <c:tx>
                <c:rich>
                  <a:bodyPr/>
                  <a:lstStyle/>
                  <a:p>
                    <a:fld id="{562A3A7E-EF69-4227-9ABF-7FBC5883650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BD20-4083-A395-240213748C09}"/>
                </c:ext>
              </c:extLst>
            </c:dLbl>
            <c:dLbl>
              <c:idx val="14"/>
              <c:tx>
                <c:rich>
                  <a:bodyPr/>
                  <a:lstStyle/>
                  <a:p>
                    <a:fld id="{F0544101-DC21-4B5F-9BF8-AFF55A50B3BA}"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BD20-4083-A395-240213748C09}"/>
                </c:ext>
              </c:extLst>
            </c:dLbl>
            <c:dLbl>
              <c:idx val="15"/>
              <c:layout>
                <c:manualLayout>
                  <c:x val="-2.0542249927092616E-2"/>
                  <c:y val="-5.0994969378827644E-2"/>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BD20-4083-A395-240213748C09}"/>
                </c:ext>
              </c:extLst>
            </c:dLbl>
            <c:dLbl>
              <c:idx val="16"/>
              <c:tx>
                <c:rich>
                  <a:bodyPr/>
                  <a:lstStyle/>
                  <a:p>
                    <a:fld id="{D7730A99-1BC4-42D6-8BEA-BA6539C343B2}"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BD20-4083-A395-240213748C09}"/>
                </c:ext>
              </c:extLst>
            </c:dLbl>
            <c:dLbl>
              <c:idx val="17"/>
              <c:tx>
                <c:rich>
                  <a:bodyPr/>
                  <a:lstStyle/>
                  <a:p>
                    <a:fld id="{BB26FBD8-F5D6-47F1-91C7-0804140C175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BD20-4083-A395-240213748C09}"/>
                </c:ext>
              </c:extLst>
            </c:dLbl>
            <c:dLbl>
              <c:idx val="18"/>
              <c:layout>
                <c:manualLayout>
                  <c:x val="-2.3466936424613592E-2"/>
                  <c:y val="-4.8217191601049973E-2"/>
                </c:manualLayout>
              </c:layout>
              <c:tx>
                <c:rich>
                  <a:bodyPr/>
                  <a:lstStyle/>
                  <a:p>
                    <a:fld id="{A622B35B-C411-453A-A128-2C198AF84C25}"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BD20-4083-A395-240213748C09}"/>
                </c:ext>
              </c:extLst>
            </c:dLbl>
            <c:dLbl>
              <c:idx val="19"/>
              <c:layout>
                <c:manualLayout>
                  <c:x val="-6.3730314960631623E-3"/>
                  <c:y val="-4.8217191601049973E-2"/>
                </c:manualLayout>
              </c:layout>
              <c:tx>
                <c:rich>
                  <a:bodyPr/>
                  <a:lstStyle/>
                  <a:p>
                    <a:fld id="{F14B490E-AE1A-4BA8-8226-C67C71363EB4}"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BD20-4083-A395-240213748C09}"/>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Wages!$N$6:$N$25</c:f>
                <c:numCache>
                  <c:formatCode>General</c:formatCode>
                  <c:ptCount val="20"/>
                  <c:pt idx="0">
                    <c:v>36557972.759999998</c:v>
                  </c:pt>
                  <c:pt idx="1">
                    <c:v>36557972.759999998</c:v>
                  </c:pt>
                  <c:pt idx="2">
                    <c:v>36557972.759999998</c:v>
                  </c:pt>
                  <c:pt idx="3">
                    <c:v>36557972.759999998</c:v>
                  </c:pt>
                  <c:pt idx="4">
                    <c:v>36557972.759999998</c:v>
                  </c:pt>
                  <c:pt idx="5">
                    <c:v>36557972.759999998</c:v>
                  </c:pt>
                  <c:pt idx="6">
                    <c:v>36557972.759999998</c:v>
                  </c:pt>
                  <c:pt idx="7">
                    <c:v>36557972.759999998</c:v>
                  </c:pt>
                  <c:pt idx="8">
                    <c:v>36557972.759999998</c:v>
                  </c:pt>
                  <c:pt idx="9">
                    <c:v>36557972.759999998</c:v>
                  </c:pt>
                  <c:pt idx="10">
                    <c:v>36557972.759999998</c:v>
                  </c:pt>
                  <c:pt idx="11">
                    <c:v>36557972.759999998</c:v>
                  </c:pt>
                  <c:pt idx="12">
                    <c:v>36557972.759999998</c:v>
                  </c:pt>
                  <c:pt idx="13">
                    <c:v>36557972.759999998</c:v>
                  </c:pt>
                  <c:pt idx="14">
                    <c:v>36557972.759999998</c:v>
                  </c:pt>
                  <c:pt idx="15">
                    <c:v>36557972.759999998</c:v>
                  </c:pt>
                  <c:pt idx="16">
                    <c:v>36557972.759999998</c:v>
                  </c:pt>
                  <c:pt idx="17">
                    <c:v>36557972.759999998</c:v>
                  </c:pt>
                  <c:pt idx="18">
                    <c:v>36557972.759999998</c:v>
                  </c:pt>
                  <c:pt idx="19">
                    <c:v>36557972.759999998</c:v>
                  </c:pt>
                </c:numCache>
              </c:numRef>
            </c:plus>
            <c:minus>
              <c:numLit>
                <c:formatCode>General</c:formatCode>
                <c:ptCount val="1"/>
                <c:pt idx="0">
                  <c:v>0</c:v>
                </c:pt>
              </c:numLit>
            </c:minus>
            <c:spPr>
              <a:noFill/>
              <a:ln w="38100" cap="flat" cmpd="sng" algn="ctr">
                <a:solidFill>
                  <a:srgbClr val="00B050"/>
                </a:solidFill>
                <a:round/>
                <a:headEnd type="none" w="lg" len="sm"/>
                <a:tailEnd type="triangl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Wages!$L$6:$L$25</c:f>
              <c:numCache>
                <c:formatCode>_("$"* #,##0_);_("$"* \(#,##0\);_("$"* "-"_);_(@_)</c:formatCode>
                <c:ptCount val="20"/>
                <c:pt idx="0">
                  <c:v>913949319</c:v>
                </c:pt>
                <c:pt idx="1">
                  <c:v>#N/A</c:v>
                </c:pt>
                <c:pt idx="2">
                  <c:v>489932300</c:v>
                </c:pt>
                <c:pt idx="3">
                  <c:v>316842534</c:v>
                </c:pt>
                <c:pt idx="4">
                  <c:v>315515262</c:v>
                </c:pt>
                <c:pt idx="5">
                  <c:v>#N/A</c:v>
                </c:pt>
                <c:pt idx="6">
                  <c:v>262503482</c:v>
                </c:pt>
                <c:pt idx="7">
                  <c:v>250216245</c:v>
                </c:pt>
                <c:pt idx="8">
                  <c:v>#N/A</c:v>
                </c:pt>
                <c:pt idx="9">
                  <c:v>192628093</c:v>
                </c:pt>
                <c:pt idx="10">
                  <c:v>154968494</c:v>
                </c:pt>
                <c:pt idx="11">
                  <c:v>147309518</c:v>
                </c:pt>
                <c:pt idx="12">
                  <c:v>143020875</c:v>
                </c:pt>
                <c:pt idx="13">
                  <c:v>88253589</c:v>
                </c:pt>
                <c:pt idx="14">
                  <c:v>87524136</c:v>
                </c:pt>
                <c:pt idx="15">
                  <c:v>#N/A</c:v>
                </c:pt>
                <c:pt idx="16">
                  <c:v>47840506</c:v>
                </c:pt>
                <c:pt idx="17">
                  <c:v>31600501</c:v>
                </c:pt>
                <c:pt idx="18">
                  <c:v>7197329</c:v>
                </c:pt>
                <c:pt idx="19">
                  <c:v>4509844</c:v>
                </c:pt>
              </c:numCache>
            </c:numRef>
          </c:yVal>
          <c:smooth val="0"/>
          <c:extLst>
            <c:ext xmlns:c15="http://schemas.microsoft.com/office/drawing/2012/chart" uri="{02D57815-91ED-43cb-92C2-25804820EDAC}">
              <c15:datalabelsRange>
                <c15:f>Wages!$H$6:$H$25</c15:f>
                <c15:dlblRangeCache>
                  <c:ptCount val="20"/>
                  <c:pt idx="0">
                    <c:v>+6%</c:v>
                  </c:pt>
                  <c:pt idx="1">
                    <c:v> -5%</c:v>
                  </c:pt>
                  <c:pt idx="2">
                    <c:v>+4%</c:v>
                  </c:pt>
                  <c:pt idx="3">
                    <c:v>+13%</c:v>
                  </c:pt>
                  <c:pt idx="4">
                    <c:v>+7%</c:v>
                  </c:pt>
                  <c:pt idx="5">
                    <c:v> -2%</c:v>
                  </c:pt>
                  <c:pt idx="6">
                    <c:v>+0%</c:v>
                  </c:pt>
                  <c:pt idx="7">
                    <c:v>+6%</c:v>
                  </c:pt>
                  <c:pt idx="8">
                    <c:v> -7%</c:v>
                  </c:pt>
                  <c:pt idx="9">
                    <c:v>+110%</c:v>
                  </c:pt>
                  <c:pt idx="10">
                    <c:v>+6%</c:v>
                  </c:pt>
                  <c:pt idx="11">
                    <c:v>+8%</c:v>
                  </c:pt>
                  <c:pt idx="12">
                    <c:v>+1%</c:v>
                  </c:pt>
                  <c:pt idx="13">
                    <c:v>+60%</c:v>
                  </c:pt>
                  <c:pt idx="14">
                    <c:v>+2%</c:v>
                  </c:pt>
                  <c:pt idx="15">
                    <c:v> -20%</c:v>
                  </c:pt>
                  <c:pt idx="16">
                    <c:v>+26%</c:v>
                  </c:pt>
                  <c:pt idx="17">
                    <c:v>+2%</c:v>
                  </c:pt>
                  <c:pt idx="18">
                    <c:v>+41%</c:v>
                  </c:pt>
                  <c:pt idx="19">
                    <c:v>+4%</c:v>
                  </c:pt>
                </c15:dlblRangeCache>
              </c15:datalabelsRange>
            </c:ext>
            <c:ext xmlns:c16="http://schemas.microsoft.com/office/drawing/2014/chart" uri="{C3380CC4-5D6E-409C-BE32-E72D297353CC}">
              <c16:uniqueId val="{0000002C-BD20-4083-A395-240213748C09}"/>
            </c:ext>
          </c:extLst>
        </c:ser>
        <c:ser>
          <c:idx val="2"/>
          <c:order val="2"/>
          <c:tx>
            <c:strRef>
              <c:f>Wages!$M$5</c:f>
              <c:strCache>
                <c:ptCount val="1"/>
                <c:pt idx="0">
                  <c:v>Decrease</c:v>
                </c:pt>
              </c:strCache>
            </c:strRef>
          </c:tx>
          <c:spPr>
            <a:ln w="25400" cap="rnd">
              <a:noFill/>
              <a:round/>
            </a:ln>
            <a:effectLst/>
          </c:spPr>
          <c:marker>
            <c:symbol val="none"/>
          </c:marker>
          <c:dLbls>
            <c:dLbl>
              <c:idx val="0"/>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BD20-4083-A395-240213748C09}"/>
                </c:ext>
              </c:extLst>
            </c:dLbl>
            <c:dLbl>
              <c:idx val="1"/>
              <c:tx>
                <c:rich>
                  <a:bodyPr/>
                  <a:lstStyle/>
                  <a:p>
                    <a:fld id="{04F002CC-C571-4EA5-A705-B35B08D82671}"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BD20-4083-A395-240213748C09}"/>
                </c:ext>
              </c:extLst>
            </c:dLbl>
            <c:dLbl>
              <c:idx val="2"/>
              <c:tx>
                <c:rich>
                  <a:bodyPr rot="0" spcFirstLastPara="1" vertOverflow="ellipsis" vert="horz" wrap="square" lIns="38100" tIns="45720" rIns="38100" bIns="91440" anchor="ctr" anchorCtr="1">
                    <a:no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dirty="0"/>
                  </a:p>
                </c:rich>
              </c:tx>
              <c:spPr>
                <a:noFill/>
                <a:ln>
                  <a:noFill/>
                </a:ln>
                <a:effectLst/>
              </c:sp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BD20-4083-A395-240213748C09}"/>
                </c:ext>
              </c:extLst>
            </c:dLbl>
            <c:dLbl>
              <c:idx val="3"/>
              <c:layout>
                <c:manualLayout>
                  <c:x val="-2.0682505832604257E-2"/>
                  <c:y val="-4.5439413823272094E-2"/>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BD20-4083-A395-240213748C09}"/>
                </c:ext>
              </c:extLst>
            </c:dLbl>
            <c:dLbl>
              <c:idx val="4"/>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BD20-4083-A395-240213748C09}"/>
                </c:ext>
              </c:extLst>
            </c:dLbl>
            <c:dLbl>
              <c:idx val="5"/>
              <c:tx>
                <c:rich>
                  <a:bodyPr/>
                  <a:lstStyle/>
                  <a:p>
                    <a:fld id="{AD3D2580-253A-44E8-BAAB-FFE659B7ADCB}"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2-BD20-4083-A395-240213748C09}"/>
                </c:ext>
              </c:extLst>
            </c:dLbl>
            <c:dLbl>
              <c:idx val="6"/>
              <c:layout>
                <c:manualLayout>
                  <c:x val="-2.0682505832604302E-2"/>
                  <c:y val="-5.0994969378827644E-2"/>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BD20-4083-A395-240213748C09}"/>
                </c:ext>
              </c:extLst>
            </c:dLbl>
            <c:dLbl>
              <c:idx val="7"/>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BD20-4083-A395-240213748C09}"/>
                </c:ext>
              </c:extLst>
            </c:dLbl>
            <c:dLbl>
              <c:idx val="8"/>
              <c:tx>
                <c:rich>
                  <a:bodyPr/>
                  <a:lstStyle/>
                  <a:p>
                    <a:fld id="{9A0955B9-6F0C-4B8E-82C1-4970B3693F9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BD20-4083-A395-240213748C09}"/>
                </c:ext>
              </c:extLst>
            </c:dLbl>
            <c:dLbl>
              <c:idx val="9"/>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BD20-4083-A395-240213748C09}"/>
                </c:ext>
              </c:extLst>
            </c:dLbl>
            <c:dLbl>
              <c:idx val="10"/>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BD20-4083-A395-240213748C09}"/>
                </c:ext>
              </c:extLst>
            </c:dLbl>
            <c:dLbl>
              <c:idx val="11"/>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BD20-4083-A395-240213748C09}"/>
                </c:ext>
              </c:extLst>
            </c:dLbl>
            <c:dLbl>
              <c:idx val="12"/>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BD20-4083-A395-240213748C09}"/>
                </c:ext>
              </c:extLst>
            </c:dLbl>
            <c:dLbl>
              <c:idx val="13"/>
              <c:layout>
                <c:manualLayout>
                  <c:x val="-2.0682505832604343E-2"/>
                  <c:y val="-5.0994969378827644E-2"/>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BD20-4083-A395-240213748C09}"/>
                </c:ext>
              </c:extLst>
            </c:dLbl>
            <c:dLbl>
              <c:idx val="14"/>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BD20-4083-A395-240213748C09}"/>
                </c:ext>
              </c:extLst>
            </c:dLbl>
            <c:dLbl>
              <c:idx val="15"/>
              <c:tx>
                <c:rich>
                  <a:bodyPr/>
                  <a:lstStyle/>
                  <a:p>
                    <a:fld id="{5AC11DC3-E860-478A-BF67-205C76C1B444}"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BD20-4083-A395-240213748C09}"/>
                </c:ext>
              </c:extLst>
            </c:dLbl>
            <c:dLbl>
              <c:idx val="16"/>
              <c:layout>
                <c:manualLayout>
                  <c:x val="-2.3607101195683874E-2"/>
                  <c:y val="-4.5439413823272191E-2"/>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BD20-4083-A395-240213748C09}"/>
                </c:ext>
              </c:extLst>
            </c:dLbl>
            <c:dLbl>
              <c:idx val="17"/>
              <c:layout>
                <c:manualLayout>
                  <c:x val="-2.3607101195684044E-2"/>
                  <c:y val="-4.5439413823272094E-2"/>
                </c:manualLayout>
              </c:layout>
              <c:tx>
                <c:rich>
                  <a:bodyPr/>
                  <a:lstStyle/>
                  <a:p>
                    <a:endParaRPr lang="en-US" dirty="0"/>
                  </a:p>
                </c:rich>
              </c:tx>
              <c:dLblPos val="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BD20-4083-A395-240213748C09}"/>
                </c:ext>
              </c:extLst>
            </c:dLbl>
            <c:dLbl>
              <c:idx val="18"/>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BD20-4083-A395-240213748C09}"/>
                </c:ext>
              </c:extLst>
            </c:dLbl>
            <c:dLbl>
              <c:idx val="19"/>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BD20-4083-A395-240213748C09}"/>
                </c:ext>
              </c:extLst>
            </c:dLbl>
            <c:spPr>
              <a:noFill/>
              <a:ln>
                <a:noFill/>
              </a:ln>
              <a:effectLst/>
            </c:spPr>
            <c:txPr>
              <a:bodyPr rot="0" spcFirstLastPara="1" vertOverflow="ellipsis" vert="horz" wrap="square" lIns="38100" tIns="45720" rIns="38100" bIns="9144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errBars>
            <c:errDir val="y"/>
            <c:errBarType val="plus"/>
            <c:errValType val="cust"/>
            <c:noEndCap val="1"/>
            <c:plus>
              <c:numRef>
                <c:f>Wages!$N$6:$N$25</c:f>
                <c:numCache>
                  <c:formatCode>General</c:formatCode>
                  <c:ptCount val="20"/>
                  <c:pt idx="0">
                    <c:v>36557972.759999998</c:v>
                  </c:pt>
                  <c:pt idx="1">
                    <c:v>36557972.759999998</c:v>
                  </c:pt>
                  <c:pt idx="2">
                    <c:v>36557972.759999998</c:v>
                  </c:pt>
                  <c:pt idx="3">
                    <c:v>36557972.759999998</c:v>
                  </c:pt>
                  <c:pt idx="4">
                    <c:v>36557972.759999998</c:v>
                  </c:pt>
                  <c:pt idx="5">
                    <c:v>36557972.759999998</c:v>
                  </c:pt>
                  <c:pt idx="6">
                    <c:v>36557972.759999998</c:v>
                  </c:pt>
                  <c:pt idx="7">
                    <c:v>36557972.759999998</c:v>
                  </c:pt>
                  <c:pt idx="8">
                    <c:v>36557972.759999998</c:v>
                  </c:pt>
                  <c:pt idx="9">
                    <c:v>36557972.759999998</c:v>
                  </c:pt>
                  <c:pt idx="10">
                    <c:v>36557972.759999998</c:v>
                  </c:pt>
                  <c:pt idx="11">
                    <c:v>36557972.759999998</c:v>
                  </c:pt>
                  <c:pt idx="12">
                    <c:v>36557972.759999998</c:v>
                  </c:pt>
                  <c:pt idx="13">
                    <c:v>36557972.759999998</c:v>
                  </c:pt>
                  <c:pt idx="14">
                    <c:v>36557972.759999998</c:v>
                  </c:pt>
                  <c:pt idx="15">
                    <c:v>36557972.759999998</c:v>
                  </c:pt>
                  <c:pt idx="16">
                    <c:v>36557972.759999998</c:v>
                  </c:pt>
                  <c:pt idx="17">
                    <c:v>36557972.759999998</c:v>
                  </c:pt>
                  <c:pt idx="18">
                    <c:v>36557972.759999998</c:v>
                  </c:pt>
                  <c:pt idx="19">
                    <c:v>36557972.759999998</c:v>
                  </c:pt>
                </c:numCache>
              </c:numRef>
            </c:plus>
            <c:minus>
              <c:numLit>
                <c:formatCode>General</c:formatCode>
                <c:ptCount val="1"/>
                <c:pt idx="0">
                  <c:v>0</c:v>
                </c:pt>
              </c:numLit>
            </c:minus>
            <c:spPr>
              <a:noFill/>
              <a:ln w="38100" cap="flat" cmpd="sng" algn="ctr">
                <a:solidFill>
                  <a:srgbClr val="FF0000"/>
                </a:solidFill>
                <a:round/>
                <a:headEnd type="triangle" w="lg" len="sm"/>
                <a:tailEnd type="none" w="lg" len="sm"/>
              </a:ln>
              <a:effectLst/>
            </c:spPr>
          </c:errBars>
          <c:xVal>
            <c:numRef>
              <c:f>Wages!$K$6:$K$25</c:f>
              <c:numCache>
                <c:formatCode>0</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Wages!$M$6:$M$25</c:f>
              <c:numCache>
                <c:formatCode>_("$"* #,##0_);_("$"* \(#,##0\);_("$"* "-"_);_(@_)</c:formatCode>
                <c:ptCount val="20"/>
                <c:pt idx="0">
                  <c:v>#N/A</c:v>
                </c:pt>
                <c:pt idx="1">
                  <c:v>655666280</c:v>
                </c:pt>
                <c:pt idx="2">
                  <c:v>#N/A</c:v>
                </c:pt>
                <c:pt idx="3">
                  <c:v>#N/A</c:v>
                </c:pt>
                <c:pt idx="4">
                  <c:v>#N/A</c:v>
                </c:pt>
                <c:pt idx="5">
                  <c:v>314621894</c:v>
                </c:pt>
                <c:pt idx="6">
                  <c:v>#N/A</c:v>
                </c:pt>
                <c:pt idx="7">
                  <c:v>#N/A</c:v>
                </c:pt>
                <c:pt idx="8">
                  <c:v>203100065</c:v>
                </c:pt>
                <c:pt idx="9">
                  <c:v>#N/A</c:v>
                </c:pt>
                <c:pt idx="10">
                  <c:v>#N/A</c:v>
                </c:pt>
                <c:pt idx="11">
                  <c:v>#N/A</c:v>
                </c:pt>
                <c:pt idx="12">
                  <c:v>#N/A</c:v>
                </c:pt>
                <c:pt idx="13">
                  <c:v>#N/A</c:v>
                </c:pt>
                <c:pt idx="14">
                  <c:v>#N/A</c:v>
                </c:pt>
                <c:pt idx="15">
                  <c:v>81194664</c:v>
                </c:pt>
                <c:pt idx="16">
                  <c:v>#N/A</c:v>
                </c:pt>
                <c:pt idx="17">
                  <c:v>#N/A</c:v>
                </c:pt>
                <c:pt idx="18">
                  <c:v>#N/A</c:v>
                </c:pt>
                <c:pt idx="19">
                  <c:v>#N/A</c:v>
                </c:pt>
              </c:numCache>
            </c:numRef>
          </c:yVal>
          <c:smooth val="0"/>
          <c:extLst>
            <c:ext xmlns:c15="http://schemas.microsoft.com/office/drawing/2012/chart" uri="{02D57815-91ED-43cb-92C2-25804820EDAC}">
              <c15:datalabelsRange>
                <c15:f>Wages!$H$6:$H$25</c15:f>
                <c15:dlblRangeCache>
                  <c:ptCount val="20"/>
                  <c:pt idx="0">
                    <c:v>+6%</c:v>
                  </c:pt>
                  <c:pt idx="1">
                    <c:v> -5%</c:v>
                  </c:pt>
                  <c:pt idx="2">
                    <c:v>+4%</c:v>
                  </c:pt>
                  <c:pt idx="3">
                    <c:v>+13%</c:v>
                  </c:pt>
                  <c:pt idx="4">
                    <c:v>+7%</c:v>
                  </c:pt>
                  <c:pt idx="5">
                    <c:v> -2%</c:v>
                  </c:pt>
                  <c:pt idx="6">
                    <c:v>+0%</c:v>
                  </c:pt>
                  <c:pt idx="7">
                    <c:v>+6%</c:v>
                  </c:pt>
                  <c:pt idx="8">
                    <c:v> -7%</c:v>
                  </c:pt>
                  <c:pt idx="9">
                    <c:v>+110%</c:v>
                  </c:pt>
                  <c:pt idx="10">
                    <c:v>+6%</c:v>
                  </c:pt>
                  <c:pt idx="11">
                    <c:v>+8%</c:v>
                  </c:pt>
                  <c:pt idx="12">
                    <c:v>+1%</c:v>
                  </c:pt>
                  <c:pt idx="13">
                    <c:v>+60%</c:v>
                  </c:pt>
                  <c:pt idx="14">
                    <c:v>+2%</c:v>
                  </c:pt>
                  <c:pt idx="15">
                    <c:v> -20%</c:v>
                  </c:pt>
                  <c:pt idx="16">
                    <c:v>+26%</c:v>
                  </c:pt>
                  <c:pt idx="17">
                    <c:v>+2%</c:v>
                  </c:pt>
                  <c:pt idx="18">
                    <c:v>+41%</c:v>
                  </c:pt>
                  <c:pt idx="19">
                    <c:v>+4%</c:v>
                  </c:pt>
                </c15:dlblRangeCache>
              </c15:datalabelsRange>
            </c:ext>
            <c:ext xmlns:c16="http://schemas.microsoft.com/office/drawing/2014/chart" uri="{C3380CC4-5D6E-409C-BE32-E72D297353CC}">
              <c16:uniqueId val="{00000041-BD20-4083-A395-240213748C09}"/>
            </c:ext>
          </c:extLst>
        </c:ser>
        <c:dLbls>
          <c:showLegendKey val="0"/>
          <c:showVal val="0"/>
          <c:showCatName val="0"/>
          <c:showSerName val="0"/>
          <c:showPercent val="0"/>
          <c:showBubbleSize val="0"/>
        </c:dLbls>
        <c:axId val="800567944"/>
        <c:axId val="800559744"/>
      </c:scatterChart>
      <c:catAx>
        <c:axId val="800567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59744"/>
        <c:crosses val="autoZero"/>
        <c:auto val="1"/>
        <c:lblAlgn val="ctr"/>
        <c:lblOffset val="100"/>
        <c:noMultiLvlLbl val="0"/>
      </c:catAx>
      <c:valAx>
        <c:axId val="800559744"/>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sz="1000" b="1" dirty="0">
                    <a:solidFill>
                      <a:sysClr val="windowText" lastClr="000000"/>
                    </a:solidFill>
                    <a:latin typeface="Helvetica" panose="020B0604020202020204" pitchFamily="34" charset="0"/>
                    <a:cs typeface="Helvetica" panose="020B0604020202020204" pitchFamily="34" charset="0"/>
                  </a:rPr>
                  <a:t>Total Wages (Millions)</a:t>
                </a:r>
              </a:p>
            </c:rich>
          </c:tx>
          <c:layout>
            <c:manualLayout>
              <c:xMode val="edge"/>
              <c:yMode val="edge"/>
              <c:x val="3.0119396840100877E-3"/>
              <c:y val="5.195035460992907E-2"/>
            </c:manualLayout>
          </c:layout>
          <c:overlay val="0"/>
          <c:spPr>
            <a:noFill/>
            <a:ln>
              <a:noFill/>
            </a:ln>
            <a:effectLst/>
          </c:spPr>
        </c:title>
        <c:numFmt formatCode="_(&quot;$&quot;* #,##0_);_(&quot;$&quot;* \(#,##0\);_(&quot;$&quot;* &quot;-&quot;_);_(@_)"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800567944"/>
        <c:crosses val="autoZero"/>
        <c:crossBetween val="between"/>
        <c:dispUnits>
          <c:builtInUnit val="millions"/>
        </c:dispUnits>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b="0" i="0" u="none" strike="noStrike" baseline="0">
                <a:effectLst/>
              </a:rPr>
              <a:t>Top 5 Industry Groups by </a:t>
            </a:r>
            <a:r>
              <a:rPr lang="en-US" sz="1100"/>
              <a:t>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Education!$Q$18:$Q$23</c:f>
              <c:strCache>
                <c:ptCount val="6"/>
                <c:pt idx="0">
                  <c:v>Educational Services Total</c:v>
                </c:pt>
                <c:pt idx="1">
                  <c:v>Other schools and instruction</c:v>
                </c:pt>
                <c:pt idx="2">
                  <c:v>Elementary and secondary schools</c:v>
                </c:pt>
                <c:pt idx="3">
                  <c:v>Educational support services</c:v>
                </c:pt>
                <c:pt idx="4">
                  <c:v>Technical and trade schools</c:v>
                </c:pt>
                <c:pt idx="5">
                  <c:v>Colleges and universities</c:v>
                </c:pt>
              </c:strCache>
            </c:strRef>
          </c:cat>
          <c:val>
            <c:numRef>
              <c:f>Education!$R$18:$R$23</c:f>
              <c:numCache>
                <c:formatCode>#,##0</c:formatCode>
                <c:ptCount val="6"/>
                <c:pt idx="0">
                  <c:v>448</c:v>
                </c:pt>
                <c:pt idx="1">
                  <c:v>180</c:v>
                </c:pt>
                <c:pt idx="2">
                  <c:v>150</c:v>
                </c:pt>
                <c:pt idx="3">
                  <c:v>38</c:v>
                </c:pt>
                <c:pt idx="4">
                  <c:v>25</c:v>
                </c:pt>
                <c:pt idx="5">
                  <c:v>18</c:v>
                </c:pt>
              </c:numCache>
            </c:numRef>
          </c:val>
          <c:extLst>
            <c:ext xmlns:c16="http://schemas.microsoft.com/office/drawing/2014/chart" uri="{C3380CC4-5D6E-409C-BE32-E72D297353CC}">
              <c16:uniqueId val="{00000000-0D19-4920-98BF-83CBDCE66A3E}"/>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Education!$Q$18:$Q$23</c:f>
              <c:strCache>
                <c:ptCount val="6"/>
                <c:pt idx="0">
                  <c:v>Educational Services Total</c:v>
                </c:pt>
                <c:pt idx="1">
                  <c:v>Other schools and instruction</c:v>
                </c:pt>
                <c:pt idx="2">
                  <c:v>Elementary and secondary schools</c:v>
                </c:pt>
                <c:pt idx="3">
                  <c:v>Educational support services</c:v>
                </c:pt>
                <c:pt idx="4">
                  <c:v>Technical and trade schools</c:v>
                </c:pt>
                <c:pt idx="5">
                  <c:v>Colleges and universities</c:v>
                </c:pt>
              </c:strCache>
            </c:strRef>
          </c:cat>
          <c:val>
            <c:numRef>
              <c:f>Education!$S$18:$S$23</c:f>
              <c:numCache>
                <c:formatCode>#,##0</c:formatCode>
                <c:ptCount val="6"/>
                <c:pt idx="0">
                  <c:v>449</c:v>
                </c:pt>
                <c:pt idx="1">
                  <c:v>180</c:v>
                </c:pt>
                <c:pt idx="2">
                  <c:v>143</c:v>
                </c:pt>
                <c:pt idx="3">
                  <c:v>48</c:v>
                </c:pt>
                <c:pt idx="4">
                  <c:v>26</c:v>
                </c:pt>
                <c:pt idx="5">
                  <c:v>17</c:v>
                </c:pt>
              </c:numCache>
            </c:numRef>
          </c:val>
          <c:extLst>
            <c:ext xmlns:c16="http://schemas.microsoft.com/office/drawing/2014/chart" uri="{C3380CC4-5D6E-409C-BE32-E72D297353CC}">
              <c16:uniqueId val="{00000001-0D19-4920-98BF-83CBDCE66A3E}"/>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Education!$B$32</c:f>
              <c:strCache>
                <c:ptCount val="1"/>
                <c:pt idx="0">
                  <c:v>Less than high school</c:v>
                </c:pt>
              </c:strCache>
            </c:strRef>
          </c:tx>
          <c:spPr>
            <a:solidFill>
              <a:schemeClr val="accent1"/>
            </a:solidFill>
            <a:ln>
              <a:noFill/>
            </a:ln>
            <a:effectLst/>
          </c:spPr>
          <c:invertIfNegative val="0"/>
          <c:dLbls>
            <c:dLbl>
              <c:idx val="0"/>
              <c:tx>
                <c:rich>
                  <a:bodyPr/>
                  <a:lstStyle/>
                  <a:p>
                    <a:fld id="{0767041D-AF9E-48CF-BDBA-6062332296D4}" type="CELLRANGE">
                      <a:rPr lang="en-US"/>
                      <a:pPr/>
                      <a:t>[CELLRANGE]</a:t>
                    </a:fld>
                    <a:r>
                      <a:rPr lang="en-US" baseline="0"/>
                      <a:t>, </a:t>
                    </a:r>
                    <a:fld id="{B21263E6-D4C9-4F72-B8A6-94FFBDC05F7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D43D-4CFC-9F48-C5CE261B1640}"/>
                </c:ext>
              </c:extLst>
            </c:dLbl>
            <c:dLbl>
              <c:idx val="1"/>
              <c:tx>
                <c:rich>
                  <a:bodyPr/>
                  <a:lstStyle/>
                  <a:p>
                    <a:fld id="{A280DAE6-201B-4044-B04F-6B4F08552945}" type="CELLRANGE">
                      <a:rPr lang="en-US"/>
                      <a:pPr/>
                      <a:t>[CELLRANGE]</a:t>
                    </a:fld>
                    <a:r>
                      <a:rPr lang="en-US" baseline="0"/>
                      <a:t>, </a:t>
                    </a:r>
                    <a:fld id="{21DFE829-2A4F-4EB9-971E-231740A37BC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D43D-4CFC-9F48-C5CE261B16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Education!$C$32:$D$32</c:f>
              <c:numCache>
                <c:formatCode>#,##0</c:formatCode>
                <c:ptCount val="2"/>
                <c:pt idx="0">
                  <c:v>4179</c:v>
                </c:pt>
                <c:pt idx="1">
                  <c:v>4716</c:v>
                </c:pt>
              </c:numCache>
            </c:numRef>
          </c:val>
          <c:extLst>
            <c:ext xmlns:c15="http://schemas.microsoft.com/office/drawing/2012/chart" uri="{02D57815-91ED-43cb-92C2-25804820EDAC}">
              <c15:datalabelsRange>
                <c15:f>Education!$E$32:$F$32</c15:f>
                <c15:dlblRangeCache>
                  <c:ptCount val="2"/>
                  <c:pt idx="0">
                    <c:v>12%</c:v>
                  </c:pt>
                  <c:pt idx="1">
                    <c:v>13%</c:v>
                  </c:pt>
                </c15:dlblRangeCache>
              </c15:datalabelsRange>
            </c:ext>
            <c:ext xmlns:c16="http://schemas.microsoft.com/office/drawing/2014/chart" uri="{C3380CC4-5D6E-409C-BE32-E72D297353CC}">
              <c16:uniqueId val="{00000002-D43D-4CFC-9F48-C5CE261B1640}"/>
            </c:ext>
          </c:extLst>
        </c:ser>
        <c:ser>
          <c:idx val="1"/>
          <c:order val="1"/>
          <c:tx>
            <c:strRef>
              <c:f>Education!$B$33</c:f>
              <c:strCache>
                <c:ptCount val="1"/>
                <c:pt idx="0">
                  <c:v>High school or equivalent, no college</c:v>
                </c:pt>
              </c:strCache>
            </c:strRef>
          </c:tx>
          <c:spPr>
            <a:solidFill>
              <a:schemeClr val="accent2"/>
            </a:solidFill>
            <a:ln>
              <a:noFill/>
            </a:ln>
            <a:effectLst/>
          </c:spPr>
          <c:invertIfNegative val="0"/>
          <c:dLbls>
            <c:dLbl>
              <c:idx val="0"/>
              <c:tx>
                <c:rich>
                  <a:bodyPr/>
                  <a:lstStyle/>
                  <a:p>
                    <a:fld id="{A72F8E94-7F3E-4F16-8150-8EA5764D3FFA}" type="CELLRANGE">
                      <a:rPr lang="en-US"/>
                      <a:pPr/>
                      <a:t>[CELLRANGE]</a:t>
                    </a:fld>
                    <a:r>
                      <a:rPr lang="en-US" baseline="0"/>
                      <a:t>, </a:t>
                    </a:r>
                    <a:fld id="{6DC493BF-26CB-4C26-A963-D57D71DC640A}"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D43D-4CFC-9F48-C5CE261B1640}"/>
                </c:ext>
              </c:extLst>
            </c:dLbl>
            <c:dLbl>
              <c:idx val="1"/>
              <c:tx>
                <c:rich>
                  <a:bodyPr/>
                  <a:lstStyle/>
                  <a:p>
                    <a:fld id="{7CAB30F3-14D0-4EBE-9040-26026D3D08C3}" type="CELLRANGE">
                      <a:rPr lang="en-US"/>
                      <a:pPr/>
                      <a:t>[CELLRANGE]</a:t>
                    </a:fld>
                    <a:r>
                      <a:rPr lang="en-US" baseline="0"/>
                      <a:t>, </a:t>
                    </a:r>
                    <a:fld id="{E855F908-D72A-4B57-9866-5C40F13469F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D43D-4CFC-9F48-C5CE261B16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Education!$C$33:$D$33</c:f>
              <c:numCache>
                <c:formatCode>#,##0</c:formatCode>
                <c:ptCount val="2"/>
                <c:pt idx="0">
                  <c:v>9887</c:v>
                </c:pt>
                <c:pt idx="1">
                  <c:v>10014</c:v>
                </c:pt>
              </c:numCache>
            </c:numRef>
          </c:val>
          <c:extLst>
            <c:ext xmlns:c15="http://schemas.microsoft.com/office/drawing/2012/chart" uri="{02D57815-91ED-43cb-92C2-25804820EDAC}">
              <c15:datalabelsRange>
                <c15:f>Education!$E$33:$F$33</c15:f>
                <c15:dlblRangeCache>
                  <c:ptCount val="2"/>
                  <c:pt idx="0">
                    <c:v>28%</c:v>
                  </c:pt>
                  <c:pt idx="1">
                    <c:v>27%</c:v>
                  </c:pt>
                </c15:dlblRangeCache>
              </c15:datalabelsRange>
            </c:ext>
            <c:ext xmlns:c16="http://schemas.microsoft.com/office/drawing/2014/chart" uri="{C3380CC4-5D6E-409C-BE32-E72D297353CC}">
              <c16:uniqueId val="{00000005-D43D-4CFC-9F48-C5CE261B1640}"/>
            </c:ext>
          </c:extLst>
        </c:ser>
        <c:ser>
          <c:idx val="2"/>
          <c:order val="2"/>
          <c:tx>
            <c:strRef>
              <c:f>Education!$B$34</c:f>
              <c:strCache>
                <c:ptCount val="1"/>
                <c:pt idx="0">
                  <c:v>Some college or Associate degree</c:v>
                </c:pt>
              </c:strCache>
            </c:strRef>
          </c:tx>
          <c:spPr>
            <a:solidFill>
              <a:schemeClr val="accent3"/>
            </a:solidFill>
            <a:ln>
              <a:noFill/>
            </a:ln>
            <a:effectLst/>
          </c:spPr>
          <c:invertIfNegative val="0"/>
          <c:dLbls>
            <c:dLbl>
              <c:idx val="0"/>
              <c:tx>
                <c:rich>
                  <a:bodyPr/>
                  <a:lstStyle/>
                  <a:p>
                    <a:fld id="{D3C35214-E4BA-4981-9E41-178115D09110}" type="CELLRANGE">
                      <a:rPr lang="en-US"/>
                      <a:pPr/>
                      <a:t>[CELLRANGE]</a:t>
                    </a:fld>
                    <a:r>
                      <a:rPr lang="en-US" baseline="0"/>
                      <a:t>, </a:t>
                    </a:r>
                    <a:fld id="{630967F8-6C5D-42B4-A208-D56BBECD0FA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43D-4CFC-9F48-C5CE261B1640}"/>
                </c:ext>
              </c:extLst>
            </c:dLbl>
            <c:dLbl>
              <c:idx val="1"/>
              <c:tx>
                <c:rich>
                  <a:bodyPr/>
                  <a:lstStyle/>
                  <a:p>
                    <a:fld id="{BB4D06B7-2452-405C-B1A0-635AC13F51C5}" type="CELLRANGE">
                      <a:rPr lang="en-US"/>
                      <a:pPr/>
                      <a:t>[CELLRANGE]</a:t>
                    </a:fld>
                    <a:r>
                      <a:rPr lang="en-US" baseline="0"/>
                      <a:t>, </a:t>
                    </a:r>
                    <a:fld id="{A1E42E88-1B04-48BB-824B-4BCA9F3FC188}"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43D-4CFC-9F48-C5CE261B16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Education!$C$34:$D$34</c:f>
              <c:numCache>
                <c:formatCode>#,##0</c:formatCode>
                <c:ptCount val="2"/>
                <c:pt idx="0">
                  <c:v>10147</c:v>
                </c:pt>
                <c:pt idx="1">
                  <c:v>10326</c:v>
                </c:pt>
              </c:numCache>
            </c:numRef>
          </c:val>
          <c:extLst>
            <c:ext xmlns:c15="http://schemas.microsoft.com/office/drawing/2012/chart" uri="{02D57815-91ED-43cb-92C2-25804820EDAC}">
              <c15:datalabelsRange>
                <c15:f>Education!$E$34:$F$34</c15:f>
                <c15:dlblRangeCache>
                  <c:ptCount val="2"/>
                  <c:pt idx="0">
                    <c:v>29%</c:v>
                  </c:pt>
                  <c:pt idx="1">
                    <c:v>28%</c:v>
                  </c:pt>
                </c15:dlblRangeCache>
              </c15:datalabelsRange>
            </c:ext>
            <c:ext xmlns:c16="http://schemas.microsoft.com/office/drawing/2014/chart" uri="{C3380CC4-5D6E-409C-BE32-E72D297353CC}">
              <c16:uniqueId val="{00000008-D43D-4CFC-9F48-C5CE261B1640}"/>
            </c:ext>
          </c:extLst>
        </c:ser>
        <c:ser>
          <c:idx val="3"/>
          <c:order val="3"/>
          <c:tx>
            <c:strRef>
              <c:f>Education!$B$35</c:f>
              <c:strCache>
                <c:ptCount val="1"/>
                <c:pt idx="0">
                  <c:v>Bachelor's degree or advanced degree</c:v>
                </c:pt>
              </c:strCache>
            </c:strRef>
          </c:tx>
          <c:spPr>
            <a:solidFill>
              <a:schemeClr val="accent4"/>
            </a:solidFill>
            <a:ln>
              <a:noFill/>
            </a:ln>
            <a:effectLst/>
          </c:spPr>
          <c:invertIfNegative val="0"/>
          <c:dLbls>
            <c:dLbl>
              <c:idx val="0"/>
              <c:tx>
                <c:rich>
                  <a:bodyPr/>
                  <a:lstStyle/>
                  <a:p>
                    <a:fld id="{E581CBD6-85A2-4F7C-B280-50F4A6EFAB12}" type="CELLRANGE">
                      <a:rPr lang="en-US"/>
                      <a:pPr/>
                      <a:t>[CELLRANGE]</a:t>
                    </a:fld>
                    <a:r>
                      <a:rPr lang="en-US" baseline="0"/>
                      <a:t>, </a:t>
                    </a:r>
                    <a:fld id="{7CB6D3F3-422A-428F-A68B-8E21E4E422A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D43D-4CFC-9F48-C5CE261B1640}"/>
                </c:ext>
              </c:extLst>
            </c:dLbl>
            <c:dLbl>
              <c:idx val="1"/>
              <c:tx>
                <c:rich>
                  <a:bodyPr/>
                  <a:lstStyle/>
                  <a:p>
                    <a:fld id="{974C59B4-7B7A-417F-939F-6FFF472149A0}" type="CELLRANGE">
                      <a:rPr lang="en-US"/>
                      <a:pPr/>
                      <a:t>[CELLRANGE]</a:t>
                    </a:fld>
                    <a:r>
                      <a:rPr lang="en-US" baseline="0"/>
                      <a:t>, </a:t>
                    </a:r>
                    <a:fld id="{C0F8129E-FA1D-4CA7-B255-2384E2DAE3D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D43D-4CFC-9F48-C5CE261B16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Education!$C$35:$D$35</c:f>
              <c:numCache>
                <c:formatCode>#,##0</c:formatCode>
                <c:ptCount val="2"/>
                <c:pt idx="0">
                  <c:v>9043</c:v>
                </c:pt>
                <c:pt idx="1">
                  <c:v>9257</c:v>
                </c:pt>
              </c:numCache>
            </c:numRef>
          </c:val>
          <c:extLst>
            <c:ext xmlns:c15="http://schemas.microsoft.com/office/drawing/2012/chart" uri="{02D57815-91ED-43cb-92C2-25804820EDAC}">
              <c15:datalabelsRange>
                <c15:f>Education!$E$35:$F$35</c15:f>
                <c15:dlblRangeCache>
                  <c:ptCount val="2"/>
                  <c:pt idx="0">
                    <c:v>26%</c:v>
                  </c:pt>
                  <c:pt idx="1">
                    <c:v>25%</c:v>
                  </c:pt>
                </c15:dlblRangeCache>
              </c15:datalabelsRange>
            </c:ext>
            <c:ext xmlns:c16="http://schemas.microsoft.com/office/drawing/2014/chart" uri="{C3380CC4-5D6E-409C-BE32-E72D297353CC}">
              <c16:uniqueId val="{0000000B-D43D-4CFC-9F48-C5CE261B1640}"/>
            </c:ext>
          </c:extLst>
        </c:ser>
        <c:ser>
          <c:idx val="4"/>
          <c:order val="4"/>
          <c:tx>
            <c:strRef>
              <c:f>Education!$B$36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BC4311C3-B1BE-406A-97EB-74B39B8FE35D}" type="CELLRANGE">
                      <a:rPr lang="en-US"/>
                      <a:pPr/>
                      <a:t>[CELLRANGE]</a:t>
                    </a:fld>
                    <a:r>
                      <a:rPr lang="en-US" baseline="0"/>
                      <a:t>, </a:t>
                    </a:r>
                    <a:fld id="{5E2E25E3-50C5-4832-8BAE-9741EF7B43B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D43D-4CFC-9F48-C5CE261B1640}"/>
                </c:ext>
              </c:extLst>
            </c:dLbl>
            <c:dLbl>
              <c:idx val="1"/>
              <c:tx>
                <c:rich>
                  <a:bodyPr/>
                  <a:lstStyle/>
                  <a:p>
                    <a:fld id="{51FDF42C-E7CB-4ABC-B29D-4A41FF1666EB}" type="CELLRANGE">
                      <a:rPr lang="en-US"/>
                      <a:pPr/>
                      <a:t>[CELLRANGE]</a:t>
                    </a:fld>
                    <a:r>
                      <a:rPr lang="en-US" baseline="0"/>
                      <a:t>, </a:t>
                    </a:r>
                    <a:fld id="{DDE4FAF3-8BE8-4CC0-BFC8-83F4FA6FAF2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43D-4CFC-9F48-C5CE261B16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Education!$C$31:$D$31</c:f>
              <c:strCache>
                <c:ptCount val="2"/>
                <c:pt idx="0">
                  <c:v>2015</c:v>
                </c:pt>
                <c:pt idx="1">
                  <c:v>2018</c:v>
                </c:pt>
              </c:strCache>
            </c:strRef>
          </c:cat>
          <c:val>
            <c:numRef>
              <c:f>Education!$C$36:$D$36</c:f>
              <c:numCache>
                <c:formatCode>#,##0</c:formatCode>
                <c:ptCount val="2"/>
                <c:pt idx="0">
                  <c:v>2083</c:v>
                </c:pt>
                <c:pt idx="1">
                  <c:v>2229</c:v>
                </c:pt>
              </c:numCache>
            </c:numRef>
          </c:val>
          <c:extLst>
            <c:ext xmlns:c15="http://schemas.microsoft.com/office/drawing/2012/chart" uri="{02D57815-91ED-43cb-92C2-25804820EDAC}">
              <c15:datalabelsRange>
                <c15:f>Education!$E$36:$F$36</c15:f>
                <c15:dlblRangeCache>
                  <c:ptCount val="2"/>
                  <c:pt idx="0">
                    <c:v>6%</c:v>
                  </c:pt>
                  <c:pt idx="1">
                    <c:v>6%</c:v>
                  </c:pt>
                </c15:dlblRangeCache>
              </c15:datalabelsRange>
            </c:ext>
            <c:ext xmlns:c16="http://schemas.microsoft.com/office/drawing/2014/chart" uri="{C3380CC4-5D6E-409C-BE32-E72D297353CC}">
              <c16:uniqueId val="{0000000E-D43D-4CFC-9F48-C5CE261B1640}"/>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Education!$K$17</c:f>
              <c:strCache>
                <c:ptCount val="1"/>
                <c:pt idx="0">
                  <c:v>Increase</c:v>
                </c:pt>
              </c:strCache>
            </c:strRef>
          </c:tx>
          <c:spPr>
            <a:ln w="25400" cap="rnd">
              <a:noFill/>
              <a:round/>
            </a:ln>
            <a:effectLst/>
          </c:spPr>
          <c:marker>
            <c:symbol val="none"/>
          </c:marker>
          <c:dLbls>
            <c:dLbl>
              <c:idx val="0"/>
              <c:tx>
                <c:rich>
                  <a:bodyPr/>
                  <a:lstStyle/>
                  <a:p>
                    <a:fld id="{1B30B2D1-3E60-407C-83A8-34B68D34499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D43D-4CFC-9F48-C5CE261B1640}"/>
                </c:ext>
              </c:extLst>
            </c:dLbl>
            <c:dLbl>
              <c:idx val="1"/>
              <c:tx>
                <c:rich>
                  <a:bodyPr/>
                  <a:lstStyle/>
                  <a:p>
                    <a:fld id="{A769E738-DC71-4DD9-B3A4-6E1D8635211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D43D-4CFC-9F48-C5CE261B1640}"/>
                </c:ext>
              </c:extLst>
            </c:dLbl>
            <c:dLbl>
              <c:idx val="2"/>
              <c:tx>
                <c:rich>
                  <a:bodyPr/>
                  <a:lstStyle/>
                  <a:p>
                    <a:fld id="{6EFE7DC1-F276-4DC1-8E08-BE05647F646A}"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D43D-4CFC-9F48-C5CE261B1640}"/>
                </c:ext>
              </c:extLst>
            </c:dLbl>
            <c:dLbl>
              <c:idx val="3"/>
              <c:tx>
                <c:rich>
                  <a:bodyPr/>
                  <a:lstStyle/>
                  <a:p>
                    <a:fld id="{FD6A650A-FD74-406A-AEDD-BD49383C20B4}"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D43D-4CFC-9F48-C5CE261B1640}"/>
                </c:ext>
              </c:extLst>
            </c:dLbl>
            <c:dLbl>
              <c:idx val="4"/>
              <c:tx>
                <c:rich>
                  <a:bodyPr/>
                  <a:lstStyle/>
                  <a:p>
                    <a:fld id="{967B12D9-969F-407C-A54E-C4DF7273DA2D}"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D43D-4CFC-9F48-C5CE261B164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Education!$J$18:$J$22</c:f>
              <c:numCache>
                <c:formatCode>General</c:formatCode>
                <c:ptCount val="5"/>
                <c:pt idx="0">
                  <c:v>1.59</c:v>
                </c:pt>
                <c:pt idx="1">
                  <c:v>1.59</c:v>
                </c:pt>
                <c:pt idx="2">
                  <c:v>1.59</c:v>
                </c:pt>
                <c:pt idx="3">
                  <c:v>1.59</c:v>
                </c:pt>
                <c:pt idx="4">
                  <c:v>1.59</c:v>
                </c:pt>
              </c:numCache>
            </c:numRef>
          </c:xVal>
          <c:yVal>
            <c:numRef>
              <c:f>Education!$K$18:$K$22</c:f>
              <c:numCache>
                <c:formatCode>0%</c:formatCode>
                <c:ptCount val="5"/>
                <c:pt idx="0">
                  <c:v>7.0000000000000007E-2</c:v>
                </c:pt>
                <c:pt idx="1">
                  <c:v>0.33458759783263092</c:v>
                </c:pt>
                <c:pt idx="2">
                  <c:v>0.61503201795194573</c:v>
                </c:pt>
                <c:pt idx="3">
                  <c:v>0.8756704613868973</c:v>
                </c:pt>
                <c:pt idx="4">
                  <c:v>0.99</c:v>
                </c:pt>
              </c:numCache>
            </c:numRef>
          </c:yVal>
          <c:smooth val="0"/>
          <c:extLst>
            <c:ext xmlns:c15="http://schemas.microsoft.com/office/drawing/2012/chart" uri="{02D57815-91ED-43cb-92C2-25804820EDAC}">
              <c15:datalabelsRange>
                <c15:f>Education!$H$32:$H$36</c15:f>
                <c15:dlblRangeCache>
                  <c:ptCount val="5"/>
                  <c:pt idx="0">
                    <c:v>+12.8%</c:v>
                  </c:pt>
                  <c:pt idx="1">
                    <c:v>+1.3%</c:v>
                  </c:pt>
                  <c:pt idx="2">
                    <c:v>+1.8%</c:v>
                  </c:pt>
                  <c:pt idx="3">
                    <c:v>+2.4%</c:v>
                  </c:pt>
                  <c:pt idx="4">
                    <c:v>+7.0%</c:v>
                  </c:pt>
                </c15:dlblRangeCache>
              </c15:datalabelsRange>
            </c:ext>
            <c:ext xmlns:c16="http://schemas.microsoft.com/office/drawing/2014/chart" uri="{C3380CC4-5D6E-409C-BE32-E72D297353CC}">
              <c16:uniqueId val="{00000014-D43D-4CFC-9F48-C5CE261B1640}"/>
            </c:ext>
          </c:extLst>
        </c:ser>
        <c:ser>
          <c:idx val="6"/>
          <c:order val="6"/>
          <c:tx>
            <c:strRef>
              <c:f>Education!$L$17</c:f>
              <c:strCache>
                <c:ptCount val="1"/>
                <c:pt idx="0">
                  <c:v>Decrease</c:v>
                </c:pt>
              </c:strCache>
            </c:strRef>
          </c:tx>
          <c:spPr>
            <a:ln w="25400" cap="rnd">
              <a:noFill/>
              <a:round/>
            </a:ln>
            <a:effectLst/>
          </c:spPr>
          <c:marker>
            <c:symbol val="none"/>
          </c:marker>
          <c:dLbls>
            <c:dLbl>
              <c:idx val="0"/>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43D-4CFC-9F48-C5CE261B1640}"/>
                </c:ext>
              </c:extLst>
            </c:dLbl>
            <c:dLbl>
              <c:idx val="1"/>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43D-4CFC-9F48-C5CE261B1640}"/>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43D-4CFC-9F48-C5CE261B1640}"/>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43D-4CFC-9F48-C5CE261B1640}"/>
                </c:ext>
              </c:extLst>
            </c:dLbl>
            <c:dLbl>
              <c:idx val="4"/>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43D-4CFC-9F48-C5CE261B164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Education!$J$18:$J$22</c:f>
              <c:numCache>
                <c:formatCode>General</c:formatCode>
                <c:ptCount val="5"/>
                <c:pt idx="0">
                  <c:v>1.59</c:v>
                </c:pt>
                <c:pt idx="1">
                  <c:v>1.59</c:v>
                </c:pt>
                <c:pt idx="2">
                  <c:v>1.59</c:v>
                </c:pt>
                <c:pt idx="3">
                  <c:v>1.59</c:v>
                </c:pt>
                <c:pt idx="4">
                  <c:v>1.59</c:v>
                </c:pt>
              </c:numCache>
            </c:numRef>
          </c:xVal>
          <c:yVal>
            <c:numRef>
              <c:f>Education!$L$18:$L$22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D43D-4CFC-9F48-C5CE261B1640}"/>
            </c:ext>
          </c:extLst>
        </c:ser>
        <c:ser>
          <c:idx val="7"/>
          <c:order val="7"/>
          <c:tx>
            <c:strRef>
              <c:f>Education!$K$13</c:f>
              <c:strCache>
                <c:ptCount val="1"/>
                <c:pt idx="0">
                  <c:v>Share</c:v>
                </c:pt>
              </c:strCache>
            </c:strRef>
          </c:tx>
          <c:spPr>
            <a:ln w="25400" cap="rnd">
              <a:noFill/>
              <a:round/>
            </a:ln>
            <a:effectLst/>
          </c:spPr>
          <c:marker>
            <c:symbol val="none"/>
          </c:marker>
          <c:dLbls>
            <c:dLbl>
              <c:idx val="0"/>
              <c:tx>
                <c:rich>
                  <a:bodyPr/>
                  <a:lstStyle/>
                  <a:p>
                    <a:fld id="{B8331BA8-0132-4756-8ED4-59A4E9AE8AF7}"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D43D-4CFC-9F48-C5CE261B1640}"/>
                </c:ext>
              </c:extLst>
            </c:dLbl>
            <c:dLbl>
              <c:idx val="1"/>
              <c:tx>
                <c:rich>
                  <a:bodyPr/>
                  <a:lstStyle/>
                  <a:p>
                    <a:fld id="{647A063A-B144-4258-9A94-2D78D87082E6}"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D43D-4CFC-9F48-C5CE261B1640}"/>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Education!$J$14:$J$15</c:f>
              <c:numCache>
                <c:formatCode>General</c:formatCode>
                <c:ptCount val="2"/>
                <c:pt idx="0">
                  <c:v>1</c:v>
                </c:pt>
                <c:pt idx="1">
                  <c:v>2</c:v>
                </c:pt>
              </c:numCache>
            </c:numRef>
          </c:xVal>
          <c:yVal>
            <c:numRef>
              <c:f>Education!$K$14:$K$15</c:f>
              <c:numCache>
                <c:formatCode>0%</c:formatCode>
                <c:ptCount val="2"/>
                <c:pt idx="0">
                  <c:v>1</c:v>
                </c:pt>
                <c:pt idx="1">
                  <c:v>1</c:v>
                </c:pt>
              </c:numCache>
            </c:numRef>
          </c:yVal>
          <c:smooth val="0"/>
          <c:extLst>
            <c:ext xmlns:c15="http://schemas.microsoft.com/office/drawing/2012/chart" uri="{02D57815-91ED-43cb-92C2-25804820EDAC}">
              <c15:datalabelsRange>
                <c15:f>Education!$L$14:$L$15</c15:f>
                <c15:dlblRangeCache>
                  <c:ptCount val="2"/>
                  <c:pt idx="0">
                    <c:v> 35,339 </c:v>
                  </c:pt>
                  <c:pt idx="1">
                    <c:v> 36,542 </c:v>
                  </c:pt>
                </c15:dlblRangeCache>
              </c15:datalabelsRange>
            </c:ext>
            <c:ext xmlns:c16="http://schemas.microsoft.com/office/drawing/2014/chart" uri="{C3380CC4-5D6E-409C-BE32-E72D297353CC}">
              <c16:uniqueId val="{0000001D-D43D-4CFC-9F48-C5CE261B1640}"/>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9519000342348514"/>
          <c:y val="0.36492595437765402"/>
          <c:w val="0.30330033474076612"/>
          <c:h val="0.270147824509741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49180365612192"/>
          <c:y val="4.7743055555555552E-2"/>
          <c:w val="0.52611347101349171"/>
          <c:h val="0.90451388888888884"/>
        </c:manualLayout>
      </c:layout>
      <c:barChart>
        <c:barDir val="col"/>
        <c:grouping val="percentStacked"/>
        <c:varyColors val="0"/>
        <c:ser>
          <c:idx val="0"/>
          <c:order val="0"/>
          <c:tx>
            <c:strRef>
              <c:f>Education!$J$13</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Education!$L$12</c:f>
              <c:strCache>
                <c:ptCount val="1"/>
                <c:pt idx="0">
                  <c:v>2018</c:v>
                </c:pt>
              </c:strCache>
            </c:strRef>
          </c:cat>
          <c:val>
            <c:numRef>
              <c:f>Education!$L$13</c:f>
              <c:numCache>
                <c:formatCode>#,##0</c:formatCode>
                <c:ptCount val="1"/>
                <c:pt idx="0">
                  <c:v>15280</c:v>
                </c:pt>
              </c:numCache>
            </c:numRef>
          </c:val>
          <c:extLst>
            <c:ext xmlns:c16="http://schemas.microsoft.com/office/drawing/2014/chart" uri="{C3380CC4-5D6E-409C-BE32-E72D297353CC}">
              <c16:uniqueId val="{00000000-5435-4AC0-A47B-FC541F38F7A1}"/>
            </c:ext>
          </c:extLst>
        </c:ser>
        <c:ser>
          <c:idx val="1"/>
          <c:order val="1"/>
          <c:tx>
            <c:strRef>
              <c:f>Education!$J$14</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Education!$L$12</c:f>
              <c:strCache>
                <c:ptCount val="1"/>
                <c:pt idx="0">
                  <c:v>2018</c:v>
                </c:pt>
              </c:strCache>
            </c:strRef>
          </c:cat>
          <c:val>
            <c:numRef>
              <c:f>Education!$L$14</c:f>
              <c:numCache>
                <c:formatCode>#,##0</c:formatCode>
                <c:ptCount val="1"/>
                <c:pt idx="0">
                  <c:v>25419</c:v>
                </c:pt>
              </c:numCache>
            </c:numRef>
          </c:val>
          <c:extLst>
            <c:ext xmlns:c16="http://schemas.microsoft.com/office/drawing/2014/chart" uri="{C3380CC4-5D6E-409C-BE32-E72D297353CC}">
              <c16:uniqueId val="{00000001-5435-4AC0-A47B-FC541F38F7A1}"/>
            </c:ext>
          </c:extLst>
        </c:ser>
        <c:dLbls>
          <c:showLegendKey val="0"/>
          <c:showVal val="0"/>
          <c:showCatName val="0"/>
          <c:showSerName val="0"/>
          <c:showPercent val="0"/>
          <c:showBubbleSize val="0"/>
        </c:dLbls>
        <c:gapWidth val="70"/>
        <c:overlap val="100"/>
        <c:axId val="437555336"/>
        <c:axId val="437555992"/>
      </c:barChart>
      <c:catAx>
        <c:axId val="437555336"/>
        <c:scaling>
          <c:orientation val="minMax"/>
        </c:scaling>
        <c:delete val="0"/>
        <c:axPos val="b"/>
        <c:numFmt formatCode="General" sourceLinked="1"/>
        <c:majorTickMark val="none"/>
        <c:minorTickMark val="none"/>
        <c:tickLblPos val="none"/>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992"/>
        <c:crosses val="autoZero"/>
        <c:auto val="1"/>
        <c:lblAlgn val="ctr"/>
        <c:lblOffset val="100"/>
        <c:noMultiLvlLbl val="0"/>
      </c:catAx>
      <c:valAx>
        <c:axId val="437555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4.0204678362573097E-2"/>
              <c:y val="0.24064653051181104"/>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437555336"/>
        <c:crosses val="autoZero"/>
        <c:crossBetween val="between"/>
      </c:valAx>
      <c:spPr>
        <a:noFill/>
        <a:ln>
          <a:noFill/>
        </a:ln>
        <a:effectLst/>
      </c:spPr>
    </c:plotArea>
    <c:legend>
      <c:legendPos val="r"/>
      <c:layout>
        <c:manualLayout>
          <c:xMode val="edge"/>
          <c:yMode val="edge"/>
          <c:x val="0.78050001151171888"/>
          <c:y val="0.43077461996937877"/>
          <c:w val="0.16467542708477229"/>
          <c:h val="0.1384507600612423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Education!$M$12</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511-41D6-A03B-66D45C188758}"/>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2EFCAB6C-52EA-432A-BE0A-3BB95A589BB5}"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511-41D6-A03B-66D45C188758}"/>
                </c:ext>
              </c:extLst>
            </c:dLbl>
            <c:dLbl>
              <c:idx val="1"/>
              <c:tx>
                <c:rich>
                  <a:bodyPr/>
                  <a:lstStyle/>
                  <a:p>
                    <a:fld id="{F4A0CDE3-39C5-406F-98E5-6F54F5B5F0B2}"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511-41D6-A03B-66D45C18875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Education!$J$13:$J$14</c:f>
              <c:strCache>
                <c:ptCount val="2"/>
                <c:pt idx="0">
                  <c:v>Male</c:v>
                </c:pt>
                <c:pt idx="1">
                  <c:v>Female</c:v>
                </c:pt>
              </c:strCache>
            </c:strRef>
          </c:cat>
          <c:val>
            <c:numRef>
              <c:f>Education!$M$13:$M$14</c:f>
              <c:numCache>
                <c:formatCode>\+#,##0;\-#,##0;\ #,##0</c:formatCode>
                <c:ptCount val="2"/>
                <c:pt idx="0">
                  <c:v>-288</c:v>
                </c:pt>
                <c:pt idx="1">
                  <c:v>324</c:v>
                </c:pt>
              </c:numCache>
            </c:numRef>
          </c:val>
          <c:extLst>
            <c:ext xmlns:c15="http://schemas.microsoft.com/office/drawing/2012/chart" uri="{02D57815-91ED-43cb-92C2-25804820EDAC}">
              <c15:datalabelsRange>
                <c15:f>Education!$N$13:$N$14</c15:f>
                <c15:dlblRangeCache>
                  <c:ptCount val="2"/>
                  <c:pt idx="0">
                    <c:v> -2%</c:v>
                  </c:pt>
                  <c:pt idx="1">
                    <c:v>+1%</c:v>
                  </c:pt>
                </c15:dlblRangeCache>
              </c15:datalabelsRange>
            </c:ext>
            <c:ext xmlns:c16="http://schemas.microsoft.com/office/drawing/2014/chart" uri="{C3380CC4-5D6E-409C-BE32-E72D297353CC}">
              <c16:uniqueId val="{00000003-0511-41D6-A03B-66D45C188758}"/>
            </c:ext>
          </c:extLst>
        </c:ser>
        <c:dLbls>
          <c:showLegendKey val="0"/>
          <c:showVal val="0"/>
          <c:showCatName val="0"/>
          <c:showSerName val="0"/>
          <c:showPercent val="0"/>
          <c:showBubbleSize val="0"/>
        </c:dLbls>
        <c:gapWidth val="95"/>
        <c:axId val="638370288"/>
        <c:axId val="638372256"/>
      </c:barChart>
      <c:catAx>
        <c:axId val="63837028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2256"/>
        <c:crosses val="autoZero"/>
        <c:auto val="1"/>
        <c:lblAlgn val="ctr"/>
        <c:lblOffset val="100"/>
        <c:noMultiLvlLbl val="0"/>
      </c:catAx>
      <c:valAx>
        <c:axId val="638372256"/>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ysClr val="windowText" lastClr="000000"/>
                    </a:solidFill>
                  </a:rPr>
                  <a:t>Change in # of Employees</a:t>
                </a:r>
              </a:p>
            </c:rich>
          </c:tx>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3837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Education!$N$3</c:f>
              <c:strCache>
                <c:ptCount val="1"/>
                <c:pt idx="0">
                  <c:v>Change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5F45-44C1-9E3E-1A011FC94EC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5F45-44C1-9E3E-1A011FC94ECA}"/>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5-5F45-44C1-9E3E-1A011FC94ECA}"/>
              </c:ext>
            </c:extLst>
          </c:dPt>
          <c:dLbls>
            <c:dLbl>
              <c:idx val="0"/>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C2059128-DF83-4CD5-AB54-AEA218FDA77B}"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F45-44C1-9E3E-1A011FC94ECA}"/>
                </c:ext>
              </c:extLst>
            </c:dLbl>
            <c:dLbl>
              <c:idx val="1"/>
              <c:tx>
                <c:rich>
                  <a:bodyPr/>
                  <a:lstStyle/>
                  <a:p>
                    <a:fld id="{757A96FD-4C03-48CD-B2FF-69527315E16C}"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45-44C1-9E3E-1A011FC94ECA}"/>
                </c:ext>
              </c:extLst>
            </c:dLbl>
            <c:dLbl>
              <c:idx val="2"/>
              <c:tx>
                <c:rich>
                  <a:bodyPr/>
                  <a:lstStyle/>
                  <a:p>
                    <a:fld id="{EFC3BBF0-B8D7-4E60-9E6F-32A449BB0654}"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F45-44C1-9E3E-1A011FC94ECA}"/>
                </c:ext>
              </c:extLst>
            </c:dLbl>
            <c:dLbl>
              <c:idx val="3"/>
              <c:tx>
                <c:rich>
                  <a:bodyPr/>
                  <a:lstStyle/>
                  <a:p>
                    <a:fld id="{D09E4C54-7412-4DA4-9C66-14BE1C8DE77B}" type="CELLRANGE">
                      <a:rPr lang="en-US"/>
                      <a:pPr/>
                      <a:t>[CELLRANGE]</a:t>
                    </a:fld>
                    <a:endParaRPr lang="en-U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45-44C1-9E3E-1A011FC94EC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Education!$K$4:$K$7</c:f>
              <c:strCache>
                <c:ptCount val="4"/>
                <c:pt idx="0">
                  <c:v>White</c:v>
                </c:pt>
                <c:pt idx="1">
                  <c:v>Black or African American</c:v>
                </c:pt>
                <c:pt idx="2">
                  <c:v>Asian</c:v>
                </c:pt>
                <c:pt idx="3">
                  <c:v>Other</c:v>
                </c:pt>
              </c:strCache>
            </c:strRef>
          </c:cat>
          <c:val>
            <c:numRef>
              <c:f>Education!$N$4:$N$7</c:f>
              <c:numCache>
                <c:formatCode>\+#,##0;\-#,##0;\ #,##0</c:formatCode>
                <c:ptCount val="4"/>
                <c:pt idx="0">
                  <c:v>-356</c:v>
                </c:pt>
                <c:pt idx="1">
                  <c:v>119</c:v>
                </c:pt>
                <c:pt idx="2">
                  <c:v>171</c:v>
                </c:pt>
                <c:pt idx="3">
                  <c:v>101</c:v>
                </c:pt>
              </c:numCache>
            </c:numRef>
          </c:val>
          <c:extLst>
            <c:ext xmlns:c15="http://schemas.microsoft.com/office/drawing/2012/chart" uri="{02D57815-91ED-43cb-92C2-25804820EDAC}">
              <c15:datalabelsRange>
                <c15:f>Education!$O$4:$O$7</c15:f>
                <c15:dlblRangeCache>
                  <c:ptCount val="4"/>
                  <c:pt idx="0">
                    <c:v> -1%</c:v>
                  </c:pt>
                  <c:pt idx="1">
                    <c:v>+7%</c:v>
                  </c:pt>
                  <c:pt idx="2">
                    <c:v>+14%</c:v>
                  </c:pt>
                  <c:pt idx="3">
                    <c:v>+17%</c:v>
                  </c:pt>
                </c15:dlblRangeCache>
              </c15:datalabelsRange>
            </c:ext>
            <c:ext xmlns:c16="http://schemas.microsoft.com/office/drawing/2014/chart" uri="{C3380CC4-5D6E-409C-BE32-E72D297353CC}">
              <c16:uniqueId val="{00000007-5F45-44C1-9E3E-1A011FC94ECA}"/>
            </c:ext>
          </c:extLst>
        </c:ser>
        <c:dLbls>
          <c:dLblPos val="outEnd"/>
          <c:showLegendKey val="0"/>
          <c:showVal val="1"/>
          <c:showCatName val="0"/>
          <c:showSerName val="0"/>
          <c:showPercent val="0"/>
          <c:showBubbleSize val="0"/>
        </c:dLbls>
        <c:gapWidth val="40"/>
        <c:axId val="626090408"/>
        <c:axId val="626091064"/>
      </c:barChart>
      <c:catAx>
        <c:axId val="62609040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1064"/>
        <c:crosses val="autoZero"/>
        <c:auto val="1"/>
        <c:lblAlgn val="ctr"/>
        <c:lblOffset val="100"/>
        <c:noMultiLvlLbl val="0"/>
      </c:catAx>
      <c:valAx>
        <c:axId val="626091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1.5096618357487922E-2"/>
              <c:y val="0.19756910269028871"/>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26090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Education!$N$9</c:f>
              <c:strCache>
                <c:ptCount val="1"/>
                <c:pt idx="0">
                  <c:v>Change</c:v>
                </c:pt>
              </c:strCache>
            </c:strRef>
          </c:tx>
          <c:spPr>
            <a:solidFill>
              <a:schemeClr val="accent5"/>
            </a:solidFill>
            <a:ln>
              <a:noFill/>
            </a:ln>
            <a:effectLst/>
          </c:spPr>
          <c:invertIfNegative val="0"/>
          <c:dLbls>
            <c:dLbl>
              <c:idx val="0"/>
              <c:tx>
                <c:rich>
                  <a:bodyPr/>
                  <a:lstStyle/>
                  <a:p>
                    <a:fld id="{833B4F18-CA67-4F28-93ED-EA24034F5E3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F2B-48AC-8FEC-BB12684834FD}"/>
                </c:ext>
              </c:extLst>
            </c:dLbl>
            <c:dLbl>
              <c:idx val="1"/>
              <c:tx>
                <c:rich>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fld id="{2D83944F-2F2E-4B02-B302-C77E4566EAFF}" type="CELLRANGE">
                      <a:rPr lang="en-US"/>
                      <a:pPr>
                        <a:defRPr b="1">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2B-48AC-8FEC-BB12684834F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Education!$K$10:$K$11</c:f>
              <c:strCache>
                <c:ptCount val="2"/>
                <c:pt idx="0">
                  <c:v>Hispanic or Latino</c:v>
                </c:pt>
                <c:pt idx="1">
                  <c:v>Not Hispanic or Latino</c:v>
                </c:pt>
              </c:strCache>
            </c:strRef>
          </c:cat>
          <c:val>
            <c:numRef>
              <c:f>Education!$N$10:$N$11</c:f>
              <c:numCache>
                <c:formatCode>\+#,##0;\-#,##0;\ #,##0</c:formatCode>
                <c:ptCount val="2"/>
                <c:pt idx="0">
                  <c:v>314</c:v>
                </c:pt>
                <c:pt idx="1">
                  <c:v>-280</c:v>
                </c:pt>
              </c:numCache>
            </c:numRef>
          </c:val>
          <c:extLst>
            <c:ext xmlns:c15="http://schemas.microsoft.com/office/drawing/2012/chart" uri="{02D57815-91ED-43cb-92C2-25804820EDAC}">
              <c15:datalabelsRange>
                <c15:f>Education!$O$10:$O$11</c15:f>
                <c15:dlblRangeCache>
                  <c:ptCount val="2"/>
                  <c:pt idx="0">
                    <c:v>+16%</c:v>
                  </c:pt>
                  <c:pt idx="1">
                    <c:v> -1%</c:v>
                  </c:pt>
                </c15:dlblRangeCache>
              </c15:datalabelsRange>
            </c:ext>
            <c:ext xmlns:c16="http://schemas.microsoft.com/office/drawing/2014/chart" uri="{C3380CC4-5D6E-409C-BE32-E72D297353CC}">
              <c16:uniqueId val="{00000002-5F2B-48AC-8FEC-BB12684834FD}"/>
            </c:ext>
          </c:extLst>
        </c:ser>
        <c:dLbls>
          <c:showLegendKey val="0"/>
          <c:showVal val="0"/>
          <c:showCatName val="0"/>
          <c:showSerName val="0"/>
          <c:showPercent val="0"/>
          <c:showBubbleSize val="0"/>
        </c:dLbls>
        <c:gapWidth val="40"/>
        <c:axId val="607475400"/>
        <c:axId val="607472120"/>
        <c:extLst>
          <c:ext xmlns:c15="http://schemas.microsoft.com/office/drawing/2012/chart" uri="{02D57815-91ED-43cb-92C2-25804820EDAC}">
            <c15:filteredBarSeries>
              <c15:ser>
                <c:idx val="0"/>
                <c:order val="0"/>
                <c:tx>
                  <c:strRef>
                    <c:extLst>
                      <c:ext uri="{02D57815-91ED-43cb-92C2-25804820EDAC}">
                        <c15:formulaRef>
                          <c15:sqref>Education!$L$9</c15:sqref>
                        </c15:formulaRef>
                      </c:ext>
                    </c:extLst>
                    <c:strCache>
                      <c:ptCount val="1"/>
                      <c:pt idx="0">
                        <c:v>2015</c:v>
                      </c:pt>
                    </c:strCache>
                  </c:strRef>
                </c:tx>
                <c:spPr>
                  <a:solidFill>
                    <a:schemeClr val="accent1"/>
                  </a:solidFill>
                  <a:ln>
                    <a:noFill/>
                  </a:ln>
                  <a:effectLst/>
                </c:spPr>
                <c:invertIfNegative val="0"/>
                <c:cat>
                  <c:strRef>
                    <c:extLst>
                      <c:ext uri="{02D57815-91ED-43cb-92C2-25804820EDAC}">
                        <c15:formulaRef>
                          <c15:sqref>Education!$K$10:$K$11</c15:sqref>
                        </c15:formulaRef>
                      </c:ext>
                    </c:extLst>
                    <c:strCache>
                      <c:ptCount val="2"/>
                      <c:pt idx="0">
                        <c:v>Hispanic or Latino</c:v>
                      </c:pt>
                      <c:pt idx="1">
                        <c:v>Not Hispanic or Latino</c:v>
                      </c:pt>
                    </c:strCache>
                  </c:strRef>
                </c:cat>
                <c:val>
                  <c:numRef>
                    <c:extLst>
                      <c:ext uri="{02D57815-91ED-43cb-92C2-25804820EDAC}">
                        <c15:formulaRef>
                          <c15:sqref>Education!$L$10:$L$11</c15:sqref>
                        </c15:formulaRef>
                      </c:ext>
                    </c:extLst>
                    <c:numCache>
                      <c:formatCode>_(* #,##0_);_(* \(#,##0\);_(* "-"??_);_(@_)</c:formatCode>
                      <c:ptCount val="2"/>
                      <c:pt idx="0">
                        <c:v>1923</c:v>
                      </c:pt>
                      <c:pt idx="1">
                        <c:v>38741</c:v>
                      </c:pt>
                    </c:numCache>
                  </c:numRef>
                </c:val>
                <c:extLst>
                  <c:ext xmlns:c16="http://schemas.microsoft.com/office/drawing/2014/chart" uri="{C3380CC4-5D6E-409C-BE32-E72D297353CC}">
                    <c16:uniqueId val="{00000003-5F2B-48AC-8FEC-BB12684834F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Education!$M$9</c15:sqref>
                        </c15:formulaRef>
                      </c:ext>
                    </c:extLst>
                    <c:strCache>
                      <c:ptCount val="1"/>
                      <c:pt idx="0">
                        <c:v>2018</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Education!$K$10:$K$11</c15:sqref>
                        </c15:formulaRef>
                      </c:ext>
                    </c:extLst>
                    <c:strCache>
                      <c:ptCount val="2"/>
                      <c:pt idx="0">
                        <c:v>Hispanic or Latino</c:v>
                      </c:pt>
                      <c:pt idx="1">
                        <c:v>Not Hispanic or Latino</c:v>
                      </c:pt>
                    </c:strCache>
                  </c:strRef>
                </c:cat>
                <c:val>
                  <c:numRef>
                    <c:extLst xmlns:c15="http://schemas.microsoft.com/office/drawing/2012/chart">
                      <c:ext xmlns:c15="http://schemas.microsoft.com/office/drawing/2012/chart" uri="{02D57815-91ED-43cb-92C2-25804820EDAC}">
                        <c15:formulaRef>
                          <c15:sqref>Education!$M$10:$M$11</c15:sqref>
                        </c15:formulaRef>
                      </c:ext>
                    </c:extLst>
                    <c:numCache>
                      <c:formatCode>_(* #,##0_);_(* \(#,##0\);_(* "-"??_);_(@_)</c:formatCode>
                      <c:ptCount val="2"/>
                      <c:pt idx="0">
                        <c:v>2237</c:v>
                      </c:pt>
                      <c:pt idx="1">
                        <c:v>38461</c:v>
                      </c:pt>
                    </c:numCache>
                  </c:numRef>
                </c:val>
                <c:extLst xmlns:c15="http://schemas.microsoft.com/office/drawing/2012/chart">
                  <c:ext xmlns:c16="http://schemas.microsoft.com/office/drawing/2014/chart" uri="{C3380CC4-5D6E-409C-BE32-E72D297353CC}">
                    <c16:uniqueId val="{00000004-5F2B-48AC-8FEC-BB12684834FD}"/>
                  </c:ext>
                </c:extLst>
              </c15:ser>
            </c15:filteredBarSeries>
          </c:ext>
        </c:extLst>
      </c:barChart>
      <c:catAx>
        <c:axId val="60747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2120"/>
        <c:crosses val="autoZero"/>
        <c:auto val="1"/>
        <c:lblAlgn val="ctr"/>
        <c:lblOffset val="100"/>
        <c:noMultiLvlLbl val="0"/>
      </c:catAx>
      <c:valAx>
        <c:axId val="607472120"/>
        <c:scaling>
          <c:orientation val="minMax"/>
        </c:scaling>
        <c:delete val="0"/>
        <c:axPos val="l"/>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solidFill>
                      <a:schemeClr val="tx1"/>
                    </a:solidFill>
                  </a:rPr>
                  <a:t>Change in # of Employees</a:t>
                </a:r>
              </a:p>
            </c:rich>
          </c:tx>
          <c:layout>
            <c:manualLayout>
              <c:xMode val="edge"/>
              <c:yMode val="edge"/>
              <c:x val="3.6073586870999798E-2"/>
              <c:y val="0.1975688284561011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0;\ #,##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074754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Education!$K$4</c:f>
              <c:strCache>
                <c:ptCount val="1"/>
                <c:pt idx="0">
                  <c:v>White</c:v>
                </c:pt>
              </c:strCache>
            </c:strRef>
          </c:tx>
          <c:spPr>
            <a:gradFill>
              <a:gsLst>
                <a:gs pos="0">
                  <a:schemeClr val="accent1"/>
                </a:gs>
                <a:gs pos="50000">
                  <a:schemeClr val="accent1">
                    <a:lumMod val="60000"/>
                    <a:lumOff val="40000"/>
                  </a:schemeClr>
                </a:gs>
                <a:gs pos="80000">
                  <a:schemeClr val="accent1">
                    <a:lumMod val="45000"/>
                    <a:lumOff val="55000"/>
                  </a:schemeClr>
                </a:gs>
                <a:gs pos="100000">
                  <a:schemeClr val="accent1">
                    <a:lumMod val="30000"/>
                    <a:lumOff val="70000"/>
                  </a:schemeClr>
                </a:gs>
              </a:gsLst>
              <a:lin ang="54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Education!$M$3</c:f>
              <c:strCache>
                <c:ptCount val="1"/>
                <c:pt idx="0">
                  <c:v>2018</c:v>
                </c:pt>
              </c:strCache>
            </c:strRef>
          </c:cat>
          <c:val>
            <c:numRef>
              <c:f>Education!$M$4</c:f>
              <c:numCache>
                <c:formatCode>_(* #,##0_);_(* \(#,##0\);_(* "-"??_);_(@_)</c:formatCode>
                <c:ptCount val="1"/>
                <c:pt idx="0">
                  <c:v>36753</c:v>
                </c:pt>
              </c:numCache>
            </c:numRef>
          </c:val>
          <c:extLst>
            <c:ext xmlns:c16="http://schemas.microsoft.com/office/drawing/2014/chart" uri="{C3380CC4-5D6E-409C-BE32-E72D297353CC}">
              <c16:uniqueId val="{00000000-E2F9-44C6-BA10-C9D0C800098C}"/>
            </c:ext>
          </c:extLst>
        </c:ser>
        <c:ser>
          <c:idx val="1"/>
          <c:order val="1"/>
          <c:tx>
            <c:strRef>
              <c:f>Education!$K$5</c:f>
              <c:strCache>
                <c:ptCount val="1"/>
                <c:pt idx="0">
                  <c:v>Black or African American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Education!$M$3</c:f>
              <c:strCache>
                <c:ptCount val="1"/>
                <c:pt idx="0">
                  <c:v>2018</c:v>
                </c:pt>
              </c:strCache>
            </c:strRef>
          </c:cat>
          <c:val>
            <c:numRef>
              <c:f>Education!$M$5</c:f>
              <c:numCache>
                <c:formatCode>_(* #,##0_);_(* \(#,##0\);_(* "-"??_);_(@_)</c:formatCode>
                <c:ptCount val="1"/>
                <c:pt idx="0">
                  <c:v>1863</c:v>
                </c:pt>
              </c:numCache>
            </c:numRef>
          </c:val>
          <c:extLst>
            <c:ext xmlns:c16="http://schemas.microsoft.com/office/drawing/2014/chart" uri="{C3380CC4-5D6E-409C-BE32-E72D297353CC}">
              <c16:uniqueId val="{00000001-E2F9-44C6-BA10-C9D0C800098C}"/>
            </c:ext>
          </c:extLst>
        </c:ser>
        <c:ser>
          <c:idx val="2"/>
          <c:order val="2"/>
          <c:tx>
            <c:strRef>
              <c:f>Education!$K$6</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Education!$M$3</c:f>
              <c:strCache>
                <c:ptCount val="1"/>
                <c:pt idx="0">
                  <c:v>2018</c:v>
                </c:pt>
              </c:strCache>
            </c:strRef>
          </c:cat>
          <c:val>
            <c:numRef>
              <c:f>Education!$M$6</c:f>
              <c:numCache>
                <c:formatCode>_(* #,##0_);_(* \(#,##0\);_(* "-"??_);_(@_)</c:formatCode>
                <c:ptCount val="1"/>
                <c:pt idx="0">
                  <c:v>1380</c:v>
                </c:pt>
              </c:numCache>
            </c:numRef>
          </c:val>
          <c:extLst>
            <c:ext xmlns:c16="http://schemas.microsoft.com/office/drawing/2014/chart" uri="{C3380CC4-5D6E-409C-BE32-E72D297353CC}">
              <c16:uniqueId val="{00000002-E2F9-44C6-BA10-C9D0C800098C}"/>
            </c:ext>
          </c:extLst>
        </c:ser>
        <c:ser>
          <c:idx val="3"/>
          <c:order val="3"/>
          <c:tx>
            <c:strRef>
              <c:f>Education!$K$7</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Education!$M$3</c:f>
              <c:strCache>
                <c:ptCount val="1"/>
                <c:pt idx="0">
                  <c:v>2018</c:v>
                </c:pt>
              </c:strCache>
            </c:strRef>
          </c:cat>
          <c:val>
            <c:numRef>
              <c:f>Education!$M$7</c:f>
              <c:numCache>
                <c:formatCode>_(* #,##0_);_(* \(#,##0\);_(* "-"??_);_(@_)</c:formatCode>
                <c:ptCount val="1"/>
                <c:pt idx="0">
                  <c:v>703</c:v>
                </c:pt>
              </c:numCache>
            </c:numRef>
          </c:val>
          <c:extLst>
            <c:ext xmlns:c16="http://schemas.microsoft.com/office/drawing/2014/chart" uri="{C3380CC4-5D6E-409C-BE32-E72D297353CC}">
              <c16:uniqueId val="{00000003-E2F9-44C6-BA10-C9D0C800098C}"/>
            </c:ext>
          </c:extLst>
        </c:ser>
        <c:dLbls>
          <c:dLblPos val="ctr"/>
          <c:showLegendKey val="0"/>
          <c:showVal val="1"/>
          <c:showCatName val="0"/>
          <c:showSerName val="0"/>
          <c:showPercent val="0"/>
          <c:showBubbleSize val="0"/>
        </c:dLbls>
        <c:gapWidth val="55"/>
        <c:overlap val="100"/>
        <c:axId val="626124192"/>
        <c:axId val="626126160"/>
      </c:barChart>
      <c:catAx>
        <c:axId val="626124192"/>
        <c:scaling>
          <c:orientation val="minMax"/>
        </c:scaling>
        <c:delete val="1"/>
        <c:axPos val="b"/>
        <c:numFmt formatCode="General" sourceLinked="1"/>
        <c:majorTickMark val="none"/>
        <c:minorTickMark val="none"/>
        <c:tickLblPos val="none"/>
        <c:crossAx val="626126160"/>
        <c:crosses val="autoZero"/>
        <c:auto val="1"/>
        <c:lblAlgn val="ctr"/>
        <c:lblOffset val="100"/>
        <c:noMultiLvlLbl val="0"/>
      </c:catAx>
      <c:valAx>
        <c:axId val="62612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r>
                  <a:rPr lang="en-US" b="1"/>
                  <a:t>% of Industry Employment</a:t>
                </a:r>
              </a:p>
            </c:rich>
          </c:tx>
          <c:layout>
            <c:manualLayout>
              <c:xMode val="edge"/>
              <c:yMode val="edge"/>
              <c:x val="3.2959998154470795E-2"/>
              <c:y val="0.2406465305118110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crossAx val="626124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chemeClr val="tx1"/>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r>
              <a:rPr lang="en-US" sz="1100" dirty="0"/>
              <a:t>Top 5 Industry Groups by Number of Establishments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Helvetica" charset="0"/>
              <a:ea typeface="Helvetica" charset="0"/>
              <a:cs typeface="Helvetica" charset="0"/>
            </a:defRPr>
          </a:pPr>
          <a:endParaRPr lang="en-US"/>
        </a:p>
      </c:txPr>
    </c:title>
    <c:autoTitleDeleted val="0"/>
    <c:plotArea>
      <c:layout/>
      <c:barChart>
        <c:barDir val="bar"/>
        <c:grouping val="clustered"/>
        <c:varyColors val="0"/>
        <c:ser>
          <c:idx val="0"/>
          <c:order val="0"/>
          <c:tx>
            <c:v>2016</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dentists</c:v>
                </c:pt>
                <c:pt idx="3">
                  <c:v>Offices of physicians</c:v>
                </c:pt>
                <c:pt idx="4">
                  <c:v>Offices of other health practitioners</c:v>
                </c:pt>
                <c:pt idx="5">
                  <c:v>Residential mental health facilities</c:v>
                </c:pt>
              </c:strCache>
            </c:strRef>
          </c:cat>
          <c:val>
            <c:numRef>
              <c:f>Healthcare!$R$18:$R$23</c:f>
              <c:numCache>
                <c:formatCode>#,##0</c:formatCode>
                <c:ptCount val="6"/>
                <c:pt idx="0">
                  <c:v>6776</c:v>
                </c:pt>
                <c:pt idx="1">
                  <c:v>5024</c:v>
                </c:pt>
                <c:pt idx="2">
                  <c:v>342</c:v>
                </c:pt>
                <c:pt idx="3">
                  <c:v>331</c:v>
                </c:pt>
                <c:pt idx="4">
                  <c:v>265</c:v>
                </c:pt>
                <c:pt idx="5">
                  <c:v>156</c:v>
                </c:pt>
              </c:numCache>
            </c:numRef>
          </c:val>
          <c:extLst>
            <c:ext xmlns:c16="http://schemas.microsoft.com/office/drawing/2014/chart" uri="{C3380CC4-5D6E-409C-BE32-E72D297353CC}">
              <c16:uniqueId val="{00000000-43A2-486B-B950-599388F202C0}"/>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Healthcare!$Q$18:$Q$23</c:f>
              <c:strCache>
                <c:ptCount val="6"/>
                <c:pt idx="0">
                  <c:v>Health Care and Social Assistance Total</c:v>
                </c:pt>
                <c:pt idx="1">
                  <c:v>Individual and family services</c:v>
                </c:pt>
                <c:pt idx="2">
                  <c:v>Offices of dentists</c:v>
                </c:pt>
                <c:pt idx="3">
                  <c:v>Offices of physicians</c:v>
                </c:pt>
                <c:pt idx="4">
                  <c:v>Offices of other health practitioners</c:v>
                </c:pt>
                <c:pt idx="5">
                  <c:v>Residential mental health facilities</c:v>
                </c:pt>
              </c:strCache>
            </c:strRef>
          </c:cat>
          <c:val>
            <c:numRef>
              <c:f>Healthcare!$S$18:$S$23</c:f>
              <c:numCache>
                <c:formatCode>#,##0</c:formatCode>
                <c:ptCount val="6"/>
                <c:pt idx="0">
                  <c:v>7869</c:v>
                </c:pt>
                <c:pt idx="1">
                  <c:v>6007</c:v>
                </c:pt>
                <c:pt idx="2">
                  <c:v>348</c:v>
                </c:pt>
                <c:pt idx="3">
                  <c:v>318</c:v>
                </c:pt>
                <c:pt idx="4">
                  <c:v>268</c:v>
                </c:pt>
                <c:pt idx="5">
                  <c:v>211</c:v>
                </c:pt>
              </c:numCache>
            </c:numRef>
          </c:val>
          <c:extLst>
            <c:ext xmlns:c16="http://schemas.microsoft.com/office/drawing/2014/chart" uri="{C3380CC4-5D6E-409C-BE32-E72D297353CC}">
              <c16:uniqueId val="{00000001-43A2-486B-B950-599388F202C0}"/>
            </c:ext>
          </c:extLst>
        </c:ser>
        <c:dLbls>
          <c:dLblPos val="outEnd"/>
          <c:showLegendKey val="0"/>
          <c:showVal val="1"/>
          <c:showCatName val="0"/>
          <c:showSerName val="0"/>
          <c:showPercent val="0"/>
          <c:showBubbleSize val="0"/>
        </c:dLbls>
        <c:gapWidth val="182"/>
        <c:axId val="620525712"/>
        <c:axId val="615150496"/>
      </c:barChart>
      <c:catAx>
        <c:axId val="620525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crossAx val="615150496"/>
        <c:crosses val="autoZero"/>
        <c:auto val="1"/>
        <c:lblAlgn val="ctr"/>
        <c:lblOffset val="100"/>
        <c:noMultiLvlLbl val="0"/>
      </c:catAx>
      <c:valAx>
        <c:axId val="615150496"/>
        <c:scaling>
          <c:orientation val="minMax"/>
        </c:scaling>
        <c:delete val="1"/>
        <c:axPos val="t"/>
        <c:numFmt formatCode="#,##0" sourceLinked="0"/>
        <c:majorTickMark val="none"/>
        <c:minorTickMark val="none"/>
        <c:tickLblPos val="nextTo"/>
        <c:crossAx val="620525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charset="0"/>
              <a:ea typeface="Helvetica" charset="0"/>
              <a:cs typeface="Helvetica"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solidFill>
            <a:schemeClr val="tx1"/>
          </a:solidFill>
          <a:latin typeface="Helvetica" charset="0"/>
          <a:ea typeface="Helvetica" charset="0"/>
          <a:cs typeface="Helvetica"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45922037523088E-2"/>
          <c:y val="6.5972222222222224E-2"/>
          <c:w val="0.64677092446777473"/>
          <c:h val="0.85770833333333341"/>
        </c:manualLayout>
      </c:layout>
      <c:barChart>
        <c:barDir val="col"/>
        <c:grouping val="percentStacked"/>
        <c:varyColors val="0"/>
        <c:ser>
          <c:idx val="0"/>
          <c:order val="0"/>
          <c:tx>
            <c:strRef>
              <c:f>Healthcare!$B$32</c:f>
              <c:strCache>
                <c:ptCount val="1"/>
                <c:pt idx="0">
                  <c:v>Less than high school</c:v>
                </c:pt>
              </c:strCache>
            </c:strRef>
          </c:tx>
          <c:spPr>
            <a:solidFill>
              <a:schemeClr val="accent1"/>
            </a:solidFill>
            <a:ln>
              <a:noFill/>
            </a:ln>
            <a:effectLst/>
          </c:spPr>
          <c:invertIfNegative val="0"/>
          <c:dLbls>
            <c:dLbl>
              <c:idx val="0"/>
              <c:tx>
                <c:rich>
                  <a:bodyPr/>
                  <a:lstStyle/>
                  <a:p>
                    <a:fld id="{B1641900-264F-4A95-BDD0-A4408F13420D}" type="CELLRANGE">
                      <a:rPr lang="en-US"/>
                      <a:pPr/>
                      <a:t>[CELLRANGE]</a:t>
                    </a:fld>
                    <a:r>
                      <a:rPr lang="en-US" baseline="0"/>
                      <a:t>, </a:t>
                    </a:r>
                    <a:fld id="{BA46F4A0-D570-45F6-AA46-66F0E5A13AD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6E12-4794-B668-8F2143C79D70}"/>
                </c:ext>
              </c:extLst>
            </c:dLbl>
            <c:dLbl>
              <c:idx val="1"/>
              <c:tx>
                <c:rich>
                  <a:bodyPr/>
                  <a:lstStyle/>
                  <a:p>
                    <a:fld id="{F3D6CD93-2E8E-497A-8EF9-EA76378E468E}" type="CELLRANGE">
                      <a:rPr lang="en-US"/>
                      <a:pPr/>
                      <a:t>[CELLRANGE]</a:t>
                    </a:fld>
                    <a:r>
                      <a:rPr lang="en-US" baseline="0"/>
                      <a:t>, </a:t>
                    </a:r>
                    <a:fld id="{19B3ACD5-B2FF-4612-BAEF-19CDA9A366D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E12-4794-B668-8F2143C79D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Healthcare!$C$32:$D$32</c:f>
              <c:numCache>
                <c:formatCode>#,##0</c:formatCode>
                <c:ptCount val="2"/>
                <c:pt idx="0">
                  <c:v>5666</c:v>
                </c:pt>
                <c:pt idx="1">
                  <c:v>6922</c:v>
                </c:pt>
              </c:numCache>
            </c:numRef>
          </c:val>
          <c:extLst>
            <c:ext xmlns:c15="http://schemas.microsoft.com/office/drawing/2012/chart" uri="{02D57815-91ED-43cb-92C2-25804820EDAC}">
              <c15:datalabelsRange>
                <c15:f>Healthcare!$E$32:$F$32</c15:f>
                <c15:dlblRangeCache>
                  <c:ptCount val="2"/>
                  <c:pt idx="0">
                    <c:v>8%</c:v>
                  </c:pt>
                  <c:pt idx="1">
                    <c:v>9%</c:v>
                  </c:pt>
                </c15:dlblRangeCache>
              </c15:datalabelsRange>
            </c:ext>
            <c:ext xmlns:c16="http://schemas.microsoft.com/office/drawing/2014/chart" uri="{C3380CC4-5D6E-409C-BE32-E72D297353CC}">
              <c16:uniqueId val="{00000002-6E12-4794-B668-8F2143C79D70}"/>
            </c:ext>
          </c:extLst>
        </c:ser>
        <c:ser>
          <c:idx val="1"/>
          <c:order val="1"/>
          <c:tx>
            <c:strRef>
              <c:f>Healthcare!$B$33</c:f>
              <c:strCache>
                <c:ptCount val="1"/>
                <c:pt idx="0">
                  <c:v>High school or equivalent, no college</c:v>
                </c:pt>
              </c:strCache>
            </c:strRef>
          </c:tx>
          <c:spPr>
            <a:solidFill>
              <a:schemeClr val="accent2"/>
            </a:solidFill>
            <a:ln>
              <a:noFill/>
            </a:ln>
            <a:effectLst/>
          </c:spPr>
          <c:invertIfNegative val="0"/>
          <c:dLbls>
            <c:dLbl>
              <c:idx val="0"/>
              <c:tx>
                <c:rich>
                  <a:bodyPr/>
                  <a:lstStyle/>
                  <a:p>
                    <a:fld id="{7832F9D6-DDE3-410C-87A7-C1DC1C2CD666}" type="CELLRANGE">
                      <a:rPr lang="en-US"/>
                      <a:pPr/>
                      <a:t>[CELLRANGE]</a:t>
                    </a:fld>
                    <a:r>
                      <a:rPr lang="en-US" baseline="0"/>
                      <a:t>, </a:t>
                    </a:r>
                    <a:fld id="{03EEEFB9-66A8-4B2C-AC02-72B672FDAC6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E12-4794-B668-8F2143C79D70}"/>
                </c:ext>
              </c:extLst>
            </c:dLbl>
            <c:dLbl>
              <c:idx val="1"/>
              <c:tx>
                <c:rich>
                  <a:bodyPr/>
                  <a:lstStyle/>
                  <a:p>
                    <a:fld id="{E190AB45-C9F0-4250-B448-7C718355001D}" type="CELLRANGE">
                      <a:rPr lang="en-US"/>
                      <a:pPr/>
                      <a:t>[CELLRANGE]</a:t>
                    </a:fld>
                    <a:r>
                      <a:rPr lang="en-US" baseline="0"/>
                      <a:t>, </a:t>
                    </a:r>
                    <a:fld id="{0F3A8877-C1B1-4FD7-9004-3A71A44D044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E12-4794-B668-8F2143C79D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Healthcare!$C$33:$D$33</c:f>
              <c:numCache>
                <c:formatCode>#,##0</c:formatCode>
                <c:ptCount val="2"/>
                <c:pt idx="0">
                  <c:v>13896</c:v>
                </c:pt>
                <c:pt idx="1">
                  <c:v>15584</c:v>
                </c:pt>
              </c:numCache>
            </c:numRef>
          </c:val>
          <c:extLst>
            <c:ext xmlns:c15="http://schemas.microsoft.com/office/drawing/2012/chart" uri="{02D57815-91ED-43cb-92C2-25804820EDAC}">
              <c15:datalabelsRange>
                <c15:f>Healthcare!$E$33:$F$33</c15:f>
                <c15:dlblRangeCache>
                  <c:ptCount val="2"/>
                  <c:pt idx="0">
                    <c:v>20%</c:v>
                  </c:pt>
                  <c:pt idx="1">
                    <c:v>21%</c:v>
                  </c:pt>
                </c15:dlblRangeCache>
              </c15:datalabelsRange>
            </c:ext>
            <c:ext xmlns:c16="http://schemas.microsoft.com/office/drawing/2014/chart" uri="{C3380CC4-5D6E-409C-BE32-E72D297353CC}">
              <c16:uniqueId val="{00000005-6E12-4794-B668-8F2143C79D70}"/>
            </c:ext>
          </c:extLst>
        </c:ser>
        <c:ser>
          <c:idx val="2"/>
          <c:order val="2"/>
          <c:tx>
            <c:strRef>
              <c:f>Healthcare!$B$34</c:f>
              <c:strCache>
                <c:ptCount val="1"/>
                <c:pt idx="0">
                  <c:v>Some college or Associate degree</c:v>
                </c:pt>
              </c:strCache>
            </c:strRef>
          </c:tx>
          <c:spPr>
            <a:solidFill>
              <a:schemeClr val="accent3"/>
            </a:solidFill>
            <a:ln>
              <a:noFill/>
            </a:ln>
            <a:effectLst/>
          </c:spPr>
          <c:invertIfNegative val="0"/>
          <c:dLbls>
            <c:dLbl>
              <c:idx val="0"/>
              <c:tx>
                <c:rich>
                  <a:bodyPr/>
                  <a:lstStyle/>
                  <a:p>
                    <a:fld id="{A99F4734-0836-4194-A449-F6F370372DE5}" type="CELLRANGE">
                      <a:rPr lang="en-US"/>
                      <a:pPr/>
                      <a:t>[CELLRANGE]</a:t>
                    </a:fld>
                    <a:r>
                      <a:rPr lang="en-US" baseline="0"/>
                      <a:t>, </a:t>
                    </a:r>
                    <a:fld id="{518B94F0-02BE-44EC-8A28-60059025AB5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E12-4794-B668-8F2143C79D70}"/>
                </c:ext>
              </c:extLst>
            </c:dLbl>
            <c:dLbl>
              <c:idx val="1"/>
              <c:tx>
                <c:rich>
                  <a:bodyPr/>
                  <a:lstStyle/>
                  <a:p>
                    <a:fld id="{4D81FAB6-0DFA-43E0-BFB2-375FC1BB4CE6}" type="CELLRANGE">
                      <a:rPr lang="en-US"/>
                      <a:pPr/>
                      <a:t>[CELLRANGE]</a:t>
                    </a:fld>
                    <a:r>
                      <a:rPr lang="en-US" baseline="0"/>
                      <a:t>, </a:t>
                    </a:r>
                    <a:fld id="{D55350B0-8D29-41F9-99B0-6CBFD0F653B3}"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E12-4794-B668-8F2143C79D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Healthcare!$C$34:$D$34</c:f>
              <c:numCache>
                <c:formatCode>#,##0</c:formatCode>
                <c:ptCount val="2"/>
                <c:pt idx="0">
                  <c:v>21731</c:v>
                </c:pt>
                <c:pt idx="1">
                  <c:v>23331</c:v>
                </c:pt>
              </c:numCache>
            </c:numRef>
          </c:val>
          <c:extLst>
            <c:ext xmlns:c15="http://schemas.microsoft.com/office/drawing/2012/chart" uri="{02D57815-91ED-43cb-92C2-25804820EDAC}">
              <c15:datalabelsRange>
                <c15:f>Healthcare!$E$34:$F$34</c15:f>
                <c15:dlblRangeCache>
                  <c:ptCount val="2"/>
                  <c:pt idx="0">
                    <c:v>31%</c:v>
                  </c:pt>
                  <c:pt idx="1">
                    <c:v>31%</c:v>
                  </c:pt>
                </c15:dlblRangeCache>
              </c15:datalabelsRange>
            </c:ext>
            <c:ext xmlns:c16="http://schemas.microsoft.com/office/drawing/2014/chart" uri="{C3380CC4-5D6E-409C-BE32-E72D297353CC}">
              <c16:uniqueId val="{00000008-6E12-4794-B668-8F2143C79D70}"/>
            </c:ext>
          </c:extLst>
        </c:ser>
        <c:ser>
          <c:idx val="3"/>
          <c:order val="3"/>
          <c:tx>
            <c:strRef>
              <c:f>Healthcare!$B$35</c:f>
              <c:strCache>
                <c:ptCount val="1"/>
                <c:pt idx="0">
                  <c:v>Bachelor's degree or advanced degree</c:v>
                </c:pt>
              </c:strCache>
            </c:strRef>
          </c:tx>
          <c:spPr>
            <a:solidFill>
              <a:schemeClr val="accent4"/>
            </a:solidFill>
            <a:ln>
              <a:noFill/>
            </a:ln>
            <a:effectLst/>
          </c:spPr>
          <c:invertIfNegative val="0"/>
          <c:dLbls>
            <c:dLbl>
              <c:idx val="0"/>
              <c:tx>
                <c:rich>
                  <a:bodyPr/>
                  <a:lstStyle/>
                  <a:p>
                    <a:fld id="{D7648D9C-7925-42EA-96D8-75BE4D44BEF4}" type="CELLRANGE">
                      <a:rPr lang="en-US"/>
                      <a:pPr/>
                      <a:t>[CELLRANGE]</a:t>
                    </a:fld>
                    <a:r>
                      <a:rPr lang="en-US" baseline="0"/>
                      <a:t>, </a:t>
                    </a:r>
                    <a:fld id="{7EFF7B09-14A4-46CD-9E1B-9189FD7530E4}"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E12-4794-B668-8F2143C79D70}"/>
                </c:ext>
              </c:extLst>
            </c:dLbl>
            <c:dLbl>
              <c:idx val="1"/>
              <c:tx>
                <c:rich>
                  <a:bodyPr/>
                  <a:lstStyle/>
                  <a:p>
                    <a:fld id="{04678DED-FCF5-4D85-9330-80AF06DD141A}" type="CELLRANGE">
                      <a:rPr lang="en-US"/>
                      <a:pPr/>
                      <a:t>[CELLRANGE]</a:t>
                    </a:fld>
                    <a:r>
                      <a:rPr lang="en-US" baseline="0"/>
                      <a:t>, </a:t>
                    </a:r>
                    <a:fld id="{C8E92849-7B88-4556-972D-785158A7B56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E12-4794-B668-8F2143C79D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Healthcare!$C$35:$D$35</c:f>
              <c:numCache>
                <c:formatCode>#,##0</c:formatCode>
                <c:ptCount val="2"/>
                <c:pt idx="0">
                  <c:v>22027</c:v>
                </c:pt>
                <c:pt idx="1">
                  <c:v>23046</c:v>
                </c:pt>
              </c:numCache>
            </c:numRef>
          </c:val>
          <c:extLst>
            <c:ext xmlns:c15="http://schemas.microsoft.com/office/drawing/2012/chart" uri="{02D57815-91ED-43cb-92C2-25804820EDAC}">
              <c15:datalabelsRange>
                <c15:f>Healthcare!$E$35:$F$35</c15:f>
                <c15:dlblRangeCache>
                  <c:ptCount val="2"/>
                  <c:pt idx="0">
                    <c:v>31%</c:v>
                  </c:pt>
                  <c:pt idx="1">
                    <c:v>30%</c:v>
                  </c:pt>
                </c15:dlblRangeCache>
              </c15:datalabelsRange>
            </c:ext>
            <c:ext xmlns:c16="http://schemas.microsoft.com/office/drawing/2014/chart" uri="{C3380CC4-5D6E-409C-BE32-E72D297353CC}">
              <c16:uniqueId val="{0000000B-6E12-4794-B668-8F2143C79D70}"/>
            </c:ext>
          </c:extLst>
        </c:ser>
        <c:ser>
          <c:idx val="4"/>
          <c:order val="4"/>
          <c:tx>
            <c:strRef>
              <c:f>Healthcare!$B$36</c:f>
              <c:strCache>
                <c:ptCount val="1"/>
                <c:pt idx="0">
                  <c:v>Educational attainment not available (age &lt;24)</c:v>
                </c:pt>
              </c:strCache>
            </c:strRef>
          </c:tx>
          <c:spPr>
            <a:solidFill>
              <a:schemeClr val="accent5"/>
            </a:solidFill>
            <a:ln>
              <a:noFill/>
            </a:ln>
            <a:effectLst/>
          </c:spPr>
          <c:invertIfNegative val="0"/>
          <c:dLbls>
            <c:dLbl>
              <c:idx val="0"/>
              <c:tx>
                <c:rich>
                  <a:bodyPr/>
                  <a:lstStyle/>
                  <a:p>
                    <a:fld id="{909E046E-4AB3-4E7A-B1AF-C3A2D0EF06F9}" type="CELLRANGE">
                      <a:rPr lang="en-US"/>
                      <a:pPr/>
                      <a:t>[CELLRANGE]</a:t>
                    </a:fld>
                    <a:r>
                      <a:rPr lang="en-US" baseline="0"/>
                      <a:t>, </a:t>
                    </a:r>
                    <a:fld id="{F07DC242-CD9B-47FB-B8A1-DBD3A597F12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E12-4794-B668-8F2143C79D70}"/>
                </c:ext>
              </c:extLst>
            </c:dLbl>
            <c:dLbl>
              <c:idx val="1"/>
              <c:tx>
                <c:rich>
                  <a:bodyPr/>
                  <a:lstStyle/>
                  <a:p>
                    <a:fld id="{08F28CA5-32E2-4FC4-84EF-2DD6AFC1FAD8}" type="CELLRANGE">
                      <a:rPr lang="en-US"/>
                      <a:pPr/>
                      <a:t>[CELLRANGE]</a:t>
                    </a:fld>
                    <a:r>
                      <a:rPr lang="en-US" baseline="0"/>
                      <a:t>, </a:t>
                    </a:r>
                    <a:fld id="{A4F31B15-EFF0-4021-B7FF-467EA5DBEE2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E12-4794-B668-8F2143C79D7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Healthcare!$C$31:$D$31</c:f>
              <c:strCache>
                <c:ptCount val="2"/>
                <c:pt idx="0">
                  <c:v>2015</c:v>
                </c:pt>
                <c:pt idx="1">
                  <c:v>2018</c:v>
                </c:pt>
              </c:strCache>
            </c:strRef>
          </c:cat>
          <c:val>
            <c:numRef>
              <c:f>Healthcare!$C$36:$D$36</c:f>
              <c:numCache>
                <c:formatCode>#,##0</c:formatCode>
                <c:ptCount val="2"/>
                <c:pt idx="0">
                  <c:v>6622</c:v>
                </c:pt>
                <c:pt idx="1">
                  <c:v>7099</c:v>
                </c:pt>
              </c:numCache>
            </c:numRef>
          </c:val>
          <c:extLst>
            <c:ext xmlns:c15="http://schemas.microsoft.com/office/drawing/2012/chart" uri="{02D57815-91ED-43cb-92C2-25804820EDAC}">
              <c15:datalabelsRange>
                <c15:f>Healthcare!$E$36:$F$36</c15:f>
                <c15:dlblRangeCache>
                  <c:ptCount val="2"/>
                  <c:pt idx="0">
                    <c:v>9%</c:v>
                  </c:pt>
                  <c:pt idx="1">
                    <c:v>9%</c:v>
                  </c:pt>
                </c15:dlblRangeCache>
              </c15:datalabelsRange>
            </c:ext>
            <c:ext xmlns:c16="http://schemas.microsoft.com/office/drawing/2014/chart" uri="{C3380CC4-5D6E-409C-BE32-E72D297353CC}">
              <c16:uniqueId val="{0000000E-6E12-4794-B668-8F2143C79D70}"/>
            </c:ext>
          </c:extLst>
        </c:ser>
        <c:dLbls>
          <c:showLegendKey val="0"/>
          <c:showVal val="0"/>
          <c:showCatName val="0"/>
          <c:showSerName val="0"/>
          <c:showPercent val="0"/>
          <c:showBubbleSize val="0"/>
        </c:dLbls>
        <c:gapWidth val="55"/>
        <c:overlap val="100"/>
        <c:axId val="649703568"/>
        <c:axId val="649704224"/>
      </c:barChart>
      <c:scatterChart>
        <c:scatterStyle val="lineMarker"/>
        <c:varyColors val="0"/>
        <c:ser>
          <c:idx val="5"/>
          <c:order val="5"/>
          <c:tx>
            <c:strRef>
              <c:f>Healthcare!$K$17</c:f>
              <c:strCache>
                <c:ptCount val="1"/>
                <c:pt idx="0">
                  <c:v>Increase</c:v>
                </c:pt>
              </c:strCache>
            </c:strRef>
          </c:tx>
          <c:spPr>
            <a:ln w="25400" cap="rnd">
              <a:noFill/>
              <a:round/>
            </a:ln>
            <a:effectLst/>
          </c:spPr>
          <c:marker>
            <c:symbol val="none"/>
          </c:marker>
          <c:dLbls>
            <c:dLbl>
              <c:idx val="0"/>
              <c:tx>
                <c:rich>
                  <a:bodyPr/>
                  <a:lstStyle/>
                  <a:p>
                    <a:fld id="{968E9021-DD99-40B4-8898-90AB00FACA1B}"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E12-4794-B668-8F2143C79D70}"/>
                </c:ext>
              </c:extLst>
            </c:dLbl>
            <c:dLbl>
              <c:idx val="1"/>
              <c:tx>
                <c:rich>
                  <a:bodyPr/>
                  <a:lstStyle/>
                  <a:p>
                    <a:fld id="{570670E4-08B3-4925-813A-AB3DC2800310}"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E12-4794-B668-8F2143C79D70}"/>
                </c:ext>
              </c:extLst>
            </c:dLbl>
            <c:dLbl>
              <c:idx val="2"/>
              <c:tx>
                <c:rich>
                  <a:bodyPr/>
                  <a:lstStyle/>
                  <a:p>
                    <a:fld id="{EF98CE7D-2D50-4FC1-AAE9-E1A249E33A91}"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6E12-4794-B668-8F2143C79D70}"/>
                </c:ext>
              </c:extLst>
            </c:dLbl>
            <c:dLbl>
              <c:idx val="3"/>
              <c:tx>
                <c:rich>
                  <a:bodyPr/>
                  <a:lstStyle/>
                  <a:p>
                    <a:fld id="{70284920-E490-4060-8653-308DA31082EC}" type="CELLRANGE">
                      <a:rPr lang="en-US"/>
                      <a:pPr/>
                      <a:t>[CELLRANGE]</a:t>
                    </a:fld>
                    <a:endParaRPr lang="en-US"/>
                  </a:p>
                </c:rich>
              </c:tx>
              <c:dLblPos val="b"/>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E12-4794-B668-8F2143C79D70}"/>
                </c:ext>
              </c:extLst>
            </c:dLbl>
            <c:dLbl>
              <c:idx val="4"/>
              <c:tx>
                <c:rich>
                  <a:bodyPr/>
                  <a:lstStyle/>
                  <a:p>
                    <a:endParaRPr lang="en-US" dirty="0"/>
                  </a:p>
                </c:rich>
              </c:tx>
              <c:dLblPos val="b"/>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E12-4794-B668-8F2143C79D7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B050"/>
                    </a:solidFill>
                    <a:latin typeface="Helvetica" panose="020B0604020202020204" pitchFamily="34" charset="0"/>
                    <a:ea typeface="+mn-ea"/>
                    <a:cs typeface="Helvetica" panose="020B0604020202020204" pitchFamily="34" charset="0"/>
                  </a:defRPr>
                </a:pPr>
                <a:endParaRPr lang="en-US"/>
              </a:p>
            </c:txPr>
            <c:dLblPos val="b"/>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minus"/>
            <c:errValType val="fixedVal"/>
            <c:noEndCap val="1"/>
            <c:val val="3.0000000000000006E-2"/>
            <c:spPr>
              <a:noFill/>
              <a:ln w="31750" cap="flat" cmpd="sng" algn="ctr">
                <a:solidFill>
                  <a:srgbClr val="00B05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Healthcare!$K$18:$K$22</c:f>
              <c:numCache>
                <c:formatCode>0%</c:formatCode>
                <c:ptCount val="5"/>
                <c:pt idx="0">
                  <c:v>8.1100523808270389E-2</c:v>
                </c:pt>
                <c:pt idx="1">
                  <c:v>0.28620173198915533</c:v>
                </c:pt>
                <c:pt idx="2">
                  <c:v>0.5932612987286463</c:v>
                </c:pt>
                <c:pt idx="3">
                  <c:v>0.89656997709983943</c:v>
                </c:pt>
                <c:pt idx="4">
                  <c:v>#N/A</c:v>
                </c:pt>
              </c:numCache>
            </c:numRef>
          </c:yVal>
          <c:smooth val="0"/>
          <c:extLst>
            <c:ext xmlns:c15="http://schemas.microsoft.com/office/drawing/2012/chart" uri="{02D57815-91ED-43cb-92C2-25804820EDAC}">
              <c15:datalabelsRange>
                <c15:f>Healthcare!$H$32:$H$36</c15:f>
                <c15:dlblRangeCache>
                  <c:ptCount val="5"/>
                  <c:pt idx="0">
                    <c:v>+22.2%</c:v>
                  </c:pt>
                  <c:pt idx="1">
                    <c:v>+12.1%</c:v>
                  </c:pt>
                  <c:pt idx="2">
                    <c:v>+7.4%</c:v>
                  </c:pt>
                  <c:pt idx="3">
                    <c:v>+4.6%</c:v>
                  </c:pt>
                  <c:pt idx="4">
                    <c:v>+7.2%</c:v>
                  </c:pt>
                </c15:dlblRangeCache>
              </c15:datalabelsRange>
            </c:ext>
            <c:ext xmlns:c16="http://schemas.microsoft.com/office/drawing/2014/chart" uri="{C3380CC4-5D6E-409C-BE32-E72D297353CC}">
              <c16:uniqueId val="{00000014-6E12-4794-B668-8F2143C79D70}"/>
            </c:ext>
          </c:extLst>
        </c:ser>
        <c:ser>
          <c:idx val="6"/>
          <c:order val="6"/>
          <c:tx>
            <c:strRef>
              <c:f>Healthcare!$L$17</c:f>
              <c:strCache>
                <c:ptCount val="1"/>
                <c:pt idx="0">
                  <c:v>Decrease</c:v>
                </c:pt>
              </c:strCache>
            </c:strRef>
          </c:tx>
          <c:spPr>
            <a:ln w="25400" cap="rnd">
              <a:noFill/>
              <a:round/>
            </a:ln>
            <a:effectLst/>
          </c:spPr>
          <c:marker>
            <c:symbol val="none"/>
          </c:marker>
          <c:dLbls>
            <c:dLbl>
              <c:idx val="0"/>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E12-4794-B668-8F2143C79D70}"/>
                </c:ext>
              </c:extLst>
            </c:dLbl>
            <c:dLbl>
              <c:idx val="1"/>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E12-4794-B668-8F2143C79D70}"/>
                </c:ext>
              </c:extLst>
            </c:dLbl>
            <c:dLbl>
              <c:idx val="2"/>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E12-4794-B668-8F2143C79D70}"/>
                </c:ext>
              </c:extLst>
            </c:dLbl>
            <c:dLbl>
              <c:idx val="3"/>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E12-4794-B668-8F2143C79D70}"/>
                </c:ext>
              </c:extLst>
            </c:dLbl>
            <c:dLbl>
              <c:idx val="4"/>
              <c:tx>
                <c:rich>
                  <a:bodyPr/>
                  <a:lstStyle/>
                  <a:p>
                    <a:endParaRPr lang="en-US" dirty="0"/>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E12-4794-B668-8F2143C79D7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errBars>
            <c:errDir val="y"/>
            <c:errBarType val="plus"/>
            <c:errValType val="fixedVal"/>
            <c:noEndCap val="1"/>
            <c:val val="3.0000000000000006E-2"/>
            <c:spPr>
              <a:noFill/>
              <a:ln w="31750" cap="flat" cmpd="sng" algn="ctr">
                <a:solidFill>
                  <a:srgbClr val="FF0000"/>
                </a:solidFill>
                <a:round/>
                <a:headEnd type="triangle" w="lg" len="sm"/>
              </a:ln>
              <a:effectLst/>
            </c:spPr>
          </c:errBars>
          <c:xVal>
            <c:numRef>
              <c:f>Healthcare!$J$18:$J$22</c:f>
              <c:numCache>
                <c:formatCode>General</c:formatCode>
                <c:ptCount val="5"/>
                <c:pt idx="0">
                  <c:v>1.59</c:v>
                </c:pt>
                <c:pt idx="1">
                  <c:v>1.59</c:v>
                </c:pt>
                <c:pt idx="2">
                  <c:v>1.59</c:v>
                </c:pt>
                <c:pt idx="3">
                  <c:v>1.59</c:v>
                </c:pt>
                <c:pt idx="4">
                  <c:v>1.59</c:v>
                </c:pt>
              </c:numCache>
            </c:numRef>
          </c:xVal>
          <c:yVal>
            <c:numRef>
              <c:f>Healthcare!$L$18:$L$22</c:f>
              <c:numCache>
                <c:formatCode>0%</c:formatCode>
                <c:ptCount val="5"/>
                <c:pt idx="0">
                  <c:v>#N/A</c:v>
                </c:pt>
                <c:pt idx="1">
                  <c:v>#N/A</c:v>
                </c:pt>
                <c:pt idx="2">
                  <c:v>#N/A</c:v>
                </c:pt>
                <c:pt idx="3">
                  <c:v>#N/A</c:v>
                </c:pt>
                <c:pt idx="4">
                  <c:v>#N/A</c:v>
                </c:pt>
              </c:numCache>
            </c:numRef>
          </c:yVal>
          <c:smooth val="0"/>
          <c:extLst>
            <c:ext xmlns:c16="http://schemas.microsoft.com/office/drawing/2014/chart" uri="{C3380CC4-5D6E-409C-BE32-E72D297353CC}">
              <c16:uniqueId val="{0000001A-6E12-4794-B668-8F2143C79D70}"/>
            </c:ext>
          </c:extLst>
        </c:ser>
        <c:ser>
          <c:idx val="7"/>
          <c:order val="7"/>
          <c:tx>
            <c:strRef>
              <c:f>Healthcare!$K$13</c:f>
              <c:strCache>
                <c:ptCount val="1"/>
                <c:pt idx="0">
                  <c:v>Share</c:v>
                </c:pt>
              </c:strCache>
            </c:strRef>
          </c:tx>
          <c:spPr>
            <a:ln w="25400" cap="rnd">
              <a:noFill/>
              <a:round/>
            </a:ln>
            <a:effectLst/>
          </c:spPr>
          <c:marker>
            <c:symbol val="none"/>
          </c:marker>
          <c:dLbls>
            <c:dLbl>
              <c:idx val="0"/>
              <c:tx>
                <c:rich>
                  <a:bodyPr/>
                  <a:lstStyle/>
                  <a:p>
                    <a:fld id="{23E2C55F-1854-4BEA-A031-6C96C6F3C5B0}"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6E12-4794-B668-8F2143C79D70}"/>
                </c:ext>
              </c:extLst>
            </c:dLbl>
            <c:dLbl>
              <c:idx val="1"/>
              <c:tx>
                <c:rich>
                  <a:bodyPr/>
                  <a:lstStyle/>
                  <a:p>
                    <a:fld id="{500C4534-5775-4818-AAFE-ADF38EB8C51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E12-4794-B668-8F2143C79D70}"/>
                </c:ext>
              </c:extLst>
            </c:dLbl>
            <c:spPr>
              <a:noFill/>
              <a:ln>
                <a:noFill/>
              </a:ln>
              <a:effectLst/>
            </c:spPr>
            <c:txPr>
              <a:bodyPr rot="0" spcFirstLastPara="1" vertOverflow="ellipsis" vert="horz" wrap="square" lIns="38100" tIns="91440" rIns="38100" bIns="91440" anchor="ctr" anchorCtr="1">
                <a:spAutoFit/>
              </a:bodyPr>
              <a:lstStyle/>
              <a:p>
                <a:pPr>
                  <a:defRPr sz="900" b="1"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Ref>
              <c:f>Healthcare!$J$14:$J$15</c:f>
              <c:numCache>
                <c:formatCode>General</c:formatCode>
                <c:ptCount val="2"/>
                <c:pt idx="0">
                  <c:v>1</c:v>
                </c:pt>
                <c:pt idx="1">
                  <c:v>2</c:v>
                </c:pt>
              </c:numCache>
            </c:numRef>
          </c:xVal>
          <c:yVal>
            <c:numRef>
              <c:f>Healthcare!$K$14:$K$15</c:f>
              <c:numCache>
                <c:formatCode>0%</c:formatCode>
                <c:ptCount val="2"/>
                <c:pt idx="0">
                  <c:v>1</c:v>
                </c:pt>
                <c:pt idx="1">
                  <c:v>1</c:v>
                </c:pt>
              </c:numCache>
            </c:numRef>
          </c:yVal>
          <c:smooth val="0"/>
          <c:extLst>
            <c:ext xmlns:c15="http://schemas.microsoft.com/office/drawing/2012/chart" uri="{02D57815-91ED-43cb-92C2-25804820EDAC}">
              <c15:datalabelsRange>
                <c15:f>Healthcare!$L$14:$L$15</c15:f>
                <c15:dlblRangeCache>
                  <c:ptCount val="2"/>
                  <c:pt idx="0">
                    <c:v> 69,942 </c:v>
                  </c:pt>
                  <c:pt idx="1">
                    <c:v> 75,982 </c:v>
                  </c:pt>
                </c15:dlblRangeCache>
              </c15:datalabelsRange>
            </c:ext>
            <c:ext xmlns:c16="http://schemas.microsoft.com/office/drawing/2014/chart" uri="{C3380CC4-5D6E-409C-BE32-E72D297353CC}">
              <c16:uniqueId val="{0000001D-6E12-4794-B668-8F2143C79D70}"/>
            </c:ext>
          </c:extLst>
        </c:ser>
        <c:dLbls>
          <c:showLegendKey val="0"/>
          <c:showVal val="0"/>
          <c:showCatName val="0"/>
          <c:showSerName val="0"/>
          <c:showPercent val="0"/>
          <c:showBubbleSize val="0"/>
        </c:dLbls>
        <c:axId val="649703568"/>
        <c:axId val="649704224"/>
      </c:scatterChart>
      <c:catAx>
        <c:axId val="649703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4224"/>
        <c:crosses val="autoZero"/>
        <c:auto val="1"/>
        <c:lblAlgn val="ctr"/>
        <c:lblOffset val="100"/>
        <c:noMultiLvlLbl val="0"/>
      </c:catAx>
      <c:valAx>
        <c:axId val="6497042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r>
                  <a:rPr lang="en-US" b="1" dirty="0">
                    <a:solidFill>
                      <a:sysClr val="windowText" lastClr="000000"/>
                    </a:solidFill>
                  </a:rPr>
                  <a:t>% of Employees</a:t>
                </a:r>
              </a:p>
            </c:rich>
          </c:tx>
          <c:overlay val="0"/>
          <c:spPr>
            <a:noFill/>
            <a:ln>
              <a:noFill/>
            </a:ln>
            <a:effectLst/>
          </c:sp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crossAx val="649703568"/>
        <c:crosses val="autoZero"/>
        <c:crossBetween val="between"/>
      </c:valAx>
      <c:spPr>
        <a:noFill/>
        <a:ln>
          <a:noFill/>
        </a:ln>
        <a:effectLst/>
      </c:spPr>
    </c:plotArea>
    <c:legend>
      <c:legendPos val="r"/>
      <c:legendEntry>
        <c:idx val="5"/>
        <c:delete val="1"/>
      </c:legendEntry>
      <c:legendEntry>
        <c:idx val="6"/>
        <c:delete val="1"/>
      </c:legendEntry>
      <c:legendEntry>
        <c:idx val="7"/>
        <c:delete val="1"/>
      </c:legendEntry>
      <c:layout>
        <c:manualLayout>
          <c:xMode val="edge"/>
          <c:yMode val="edge"/>
          <c:x val="0.6876416942447412"/>
          <c:y val="0.36492595437765402"/>
          <c:w val="0.30330033474076612"/>
          <c:h val="0.28708549388643495"/>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Helvetica" panose="020B0604020202020204" pitchFamily="34" charset="0"/>
              <a:ea typeface="+mn-ea"/>
              <a:cs typeface="Helvetica"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900">
          <a:solidFill>
            <a:sysClr val="windowText" lastClr="000000"/>
          </a:solidFill>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3177" tIns="46589" rIns="93177" bIns="46589" rtlCol="0"/>
          <a:lstStyle>
            <a:lvl1pPr algn="r">
              <a:defRPr sz="1200"/>
            </a:lvl1pPr>
          </a:lstStyle>
          <a:p>
            <a:fld id="{7469331A-EF84-4639-8196-879CA3853BFB}" type="datetimeFigureOut">
              <a:rPr lang="en-US" smtClean="0"/>
              <a:t>10/7/2019</a:t>
            </a:fld>
            <a:endParaRPr lang="en-US"/>
          </a:p>
        </p:txBody>
      </p:sp>
      <p:sp>
        <p:nvSpPr>
          <p:cNvPr id="4" name="Footer Placeholder 3"/>
          <p:cNvSpPr>
            <a:spLocks noGrp="1"/>
          </p:cNvSpPr>
          <p:nvPr>
            <p:ph type="ftr" sz="quarter" idx="2"/>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6433"/>
          </a:xfrm>
          <a:prstGeom prst="rect">
            <a:avLst/>
          </a:prstGeom>
        </p:spPr>
        <p:txBody>
          <a:bodyPr vert="horz" lIns="93177" tIns="46589" rIns="93177" bIns="46589" rtlCol="0" anchor="b"/>
          <a:lstStyle>
            <a:lvl1pPr algn="r">
              <a:defRPr sz="1200"/>
            </a:lvl1pPr>
          </a:lstStyle>
          <a:p>
            <a:fld id="{BB5E0D4A-A44F-47EC-8E84-B464D7914286}" type="slidenum">
              <a:rPr lang="en-US" smtClean="0"/>
              <a:t>‹#›</a:t>
            </a:fld>
            <a:endParaRPr lang="en-US"/>
          </a:p>
        </p:txBody>
      </p:sp>
    </p:spTree>
    <p:extLst>
      <p:ext uri="{BB962C8B-B14F-4D97-AF65-F5344CB8AC3E}">
        <p14:creationId xmlns:p14="http://schemas.microsoft.com/office/powerpoint/2010/main" val="186582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3EFB52AC-C2E9-4913-81DF-D5CFA4FC6040}" type="datetimeFigureOut">
              <a:rPr lang="en-US" smtClean="0"/>
              <a:t>10/7/2019</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F4D3B6EF-AB3D-480C-BDF3-8FF2B7476C84}" type="slidenum">
              <a:rPr lang="en-US" smtClean="0"/>
              <a:t>‹#›</a:t>
            </a:fld>
            <a:endParaRPr lang="en-US"/>
          </a:p>
        </p:txBody>
      </p:sp>
    </p:spTree>
    <p:extLst>
      <p:ext uri="{BB962C8B-B14F-4D97-AF65-F5344CB8AC3E}">
        <p14:creationId xmlns:p14="http://schemas.microsoft.com/office/powerpoint/2010/main" val="236989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22241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5597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8828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3083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8392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3200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2960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3073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7892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8007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630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2321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2836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1501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8229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that the demand STAR</a:t>
            </a:r>
            <a:r>
              <a:rPr lang="en-US" baseline="0" dirty="0" smtClean="0"/>
              <a:t> ranking, introduced in the original data packages, is a way to rank occupations (as you set priorities).</a:t>
            </a:r>
            <a:endParaRPr lang="en-US" dirty="0"/>
          </a:p>
        </p:txBody>
      </p:sp>
      <p:sp>
        <p:nvSpPr>
          <p:cNvPr id="4" name="Slide Number Placeholder 3"/>
          <p:cNvSpPr>
            <a:spLocks noGrp="1"/>
          </p:cNvSpPr>
          <p:nvPr>
            <p:ph type="sldNum" sz="quarter" idx="10"/>
          </p:nvPr>
        </p:nvSpPr>
        <p:spPr/>
        <p:txBody>
          <a:bodyPr/>
          <a:lstStyle/>
          <a:p>
            <a:fld id="{F4D3B6EF-AB3D-480C-BDF3-8FF2B7476C84}" type="slidenum">
              <a:rPr lang="en-US" smtClean="0"/>
              <a:t>25</a:t>
            </a:fld>
            <a:endParaRPr lang="en-US"/>
          </a:p>
        </p:txBody>
      </p:sp>
    </p:spTree>
    <p:extLst>
      <p:ext uri="{BB962C8B-B14F-4D97-AF65-F5344CB8AC3E}">
        <p14:creationId xmlns:p14="http://schemas.microsoft.com/office/powerpoint/2010/main" val="1205384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 (updated) Supply and Demand Data Tool will allow users to view detailed occupation data for any/all industries, with any Demand Star Ranking, etc. </a:t>
            </a:r>
            <a:endParaRPr lang="en-US" dirty="0"/>
          </a:p>
        </p:txBody>
      </p:sp>
    </p:spTree>
    <p:extLst>
      <p:ext uri="{BB962C8B-B14F-4D97-AF65-F5344CB8AC3E}">
        <p14:creationId xmlns:p14="http://schemas.microsoft.com/office/powerpoint/2010/main" val="1430657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8771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Marina</a:t>
            </a:r>
            <a:endParaRPr lang="en-US" dirty="0"/>
          </a:p>
        </p:txBody>
      </p:sp>
    </p:spTree>
    <p:extLst>
      <p:ext uri="{BB962C8B-B14F-4D97-AF65-F5344CB8AC3E}">
        <p14:creationId xmlns:p14="http://schemas.microsoft.com/office/powerpoint/2010/main" val="1472900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6559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No previously-highlighted occupations have exited the graph.</a:t>
            </a:r>
            <a:endParaRPr lang="en-US" dirty="0"/>
          </a:p>
        </p:txBody>
      </p:sp>
    </p:spTree>
    <p:extLst>
      <p:ext uri="{BB962C8B-B14F-4D97-AF65-F5344CB8AC3E}">
        <p14:creationId xmlns:p14="http://schemas.microsoft.com/office/powerpoint/2010/main" val="3809966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a:t>
            </a:r>
            <a:r>
              <a:rPr lang="en-US" dirty="0" smtClean="0"/>
              <a:t>No previously-highlighted occupations have exited the graph.</a:t>
            </a:r>
          </a:p>
        </p:txBody>
      </p:sp>
    </p:spTree>
    <p:extLst>
      <p:ext uri="{BB962C8B-B14F-4D97-AF65-F5344CB8AC3E}">
        <p14:creationId xmlns:p14="http://schemas.microsoft.com/office/powerpoint/2010/main" val="1046523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4659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5087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8597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7123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4706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7841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5966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4356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Helvetica" panose="020B0604020202020204" pitchFamily="34" charset="0"/>
                <a:cs typeface="Helvetica" panose="020B0604020202020204" pitchFamily="34" charset="0"/>
              </a:rPr>
              <a:t>This table</a:t>
            </a:r>
            <a:r>
              <a:rPr lang="en-US" sz="1200" baseline="0" dirty="0" smtClean="0">
                <a:latin typeface="Helvetica" panose="020B0604020202020204" pitchFamily="34" charset="0"/>
                <a:cs typeface="Helvetica" panose="020B0604020202020204" pitchFamily="34" charset="0"/>
              </a:rPr>
              <a:t> is a high-level depiction of the types of apprenticeships in the Northeast, and the demand for the associated trades. A new data tool focused on Apprenticeships will be made available to the regional teams to more closely examine this dataset. </a:t>
            </a:r>
            <a:endParaRPr lang="en-US" dirty="0"/>
          </a:p>
        </p:txBody>
      </p:sp>
    </p:spTree>
    <p:extLst>
      <p:ext uri="{BB962C8B-B14F-4D97-AF65-F5344CB8AC3E}">
        <p14:creationId xmlns:p14="http://schemas.microsoft.com/office/powerpoint/2010/main" val="188400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3119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028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3795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0344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2115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1430634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8459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Bob</a:t>
            </a:r>
            <a:endParaRPr lang="en-US" dirty="0"/>
          </a:p>
        </p:txBody>
      </p:sp>
    </p:spTree>
    <p:extLst>
      <p:ext uri="{BB962C8B-B14F-4D97-AF65-F5344CB8AC3E}">
        <p14:creationId xmlns:p14="http://schemas.microsoft.com/office/powerpoint/2010/main" val="2912130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4634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1666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5801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72287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5622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59800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06947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22090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73588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24854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70088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62544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454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66862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76680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1434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17793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54925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34166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3789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97349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09495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398479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77347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33367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56522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081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majority of Central MA-based occupations across industries require a high school diploma or less. However, educational attainment alone does not imply a skill match. </a:t>
            </a:r>
          </a:p>
        </p:txBody>
      </p:sp>
    </p:spTree>
    <p:extLst>
      <p:ext uri="{BB962C8B-B14F-4D97-AF65-F5344CB8AC3E}">
        <p14:creationId xmlns:p14="http://schemas.microsoft.com/office/powerpoint/2010/main" val="21825854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19473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88166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03692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61926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66639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93958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92692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4577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72133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6082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730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49960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17252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39916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153055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82601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7927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61830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16251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49217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2320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52938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17238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190492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988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487703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59953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7B1A4-6B0A-46C2-A704-9AFA2FD2E320}"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7714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anose="020B0604020202020204" pitchFamily="34" charset="0"/>
                <a:cs typeface="Helvetica" panose="020B0604020202020204" pitchFamily="34" charset="0"/>
              </a:defRPr>
            </a:lvl1pPr>
          </a:lstStyle>
          <a:p>
            <a:fld id="{3657B1A4-6B0A-46C2-A704-9AFA2FD2E320}" type="datetimeFigureOut">
              <a:rPr lang="en-US" smtClean="0"/>
              <a:pPr/>
              <a:t>10/7/2019</a:t>
            </a:fld>
            <a:endParaRPr lang="en-US"/>
          </a:p>
        </p:txBody>
      </p:sp>
      <p:sp>
        <p:nvSpPr>
          <p:cNvPr id="5" name="Footer Placeholder 4"/>
          <p:cNvSpPr>
            <a:spLocks noGrp="1"/>
          </p:cNvSpPr>
          <p:nvPr>
            <p:ph type="ftr" sz="quarter" idx="11"/>
          </p:nvPr>
        </p:nvSpPr>
        <p:spPr/>
        <p:txBody>
          <a:bodyPr/>
          <a:lstStyle>
            <a:lvl1pPr>
              <a:defRPr>
                <a:latin typeface="Helvetica" panose="020B0604020202020204" pitchFamily="34" charset="0"/>
                <a:cs typeface="Helvetica"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3552030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57B1A4-6B0A-46C2-A704-9AFA2FD2E320}" type="datetimeFigureOut">
              <a:rPr lang="en-US" smtClean="0"/>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84920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57B1A4-6B0A-46C2-A704-9AFA2FD2E320}"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1431704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57B1A4-6B0A-46C2-A704-9AFA2FD2E320}" type="datetimeFigureOut">
              <a:rPr lang="en-US" smtClean="0"/>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412965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7B1A4-6B0A-46C2-A704-9AFA2FD2E320}" type="datetimeFigureOut">
              <a:rPr lang="en-US" smtClean="0"/>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42758989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7B1A4-6B0A-46C2-A704-9AFA2FD2E320}" type="datetimeFigureOut">
              <a:rPr lang="en-US" smtClean="0"/>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256822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335657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57B1A4-6B0A-46C2-A704-9AFA2FD2E320}" type="datetimeFigureOut">
              <a:rPr lang="en-US" smtClean="0"/>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F1C9F-502A-4087-986A-91E30224701D}" type="slidenum">
              <a:rPr lang="en-US" smtClean="0"/>
              <a:t>‹#›</a:t>
            </a:fld>
            <a:endParaRPr lang="en-US"/>
          </a:p>
        </p:txBody>
      </p:sp>
    </p:spTree>
    <p:extLst>
      <p:ext uri="{BB962C8B-B14F-4D97-AF65-F5344CB8AC3E}">
        <p14:creationId xmlns:p14="http://schemas.microsoft.com/office/powerpoint/2010/main" val="156940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Helvetica" panose="020B0604020202020204" pitchFamily="34" charset="0"/>
                <a:cs typeface="Helvetica" panose="020B0604020202020204" pitchFamily="34" charset="0"/>
              </a:defRPr>
            </a:lvl1pPr>
          </a:lstStyle>
          <a:p>
            <a:fld id="{3657B1A4-6B0A-46C2-A704-9AFA2FD2E320}" type="datetimeFigureOut">
              <a:rPr lang="en-US" smtClean="0"/>
              <a:pPr/>
              <a:t>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Helvetica" panose="020B0604020202020204" pitchFamily="34" charset="0"/>
                <a:cs typeface="Helvetica"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Helvetica" panose="020B0604020202020204" pitchFamily="34" charset="0"/>
                <a:cs typeface="Helvetica" panose="020B0604020202020204" pitchFamily="34" charset="0"/>
              </a:defRPr>
            </a:lvl1pPr>
          </a:lstStyle>
          <a:p>
            <a:fld id="{86BF1C9F-502A-4087-986A-91E30224701D}" type="slidenum">
              <a:rPr lang="en-US" smtClean="0"/>
              <a:pPr/>
              <a:t>‹#›</a:t>
            </a:fld>
            <a:endParaRPr lang="en-US"/>
          </a:p>
        </p:txBody>
      </p:sp>
    </p:spTree>
    <p:extLst>
      <p:ext uri="{BB962C8B-B14F-4D97-AF65-F5344CB8AC3E}">
        <p14:creationId xmlns:p14="http://schemas.microsoft.com/office/powerpoint/2010/main" val="4187033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mass.gov/service-details/dynamic-labor-market-tool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massconnecting.org/pathwaymapping/default.asp#mappin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5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chart" Target="../charts/chart31.xml"/><Relationship Id="rId4" Type="http://schemas.openxmlformats.org/officeDocument/2006/relationships/chart" Target="../charts/chart3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chart" Target="../charts/chart33.xml"/></Relationships>
</file>

<file path=ppt/slides/_rels/slide5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chart" Target="../charts/chart3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6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chart" Target="../charts/chart41.xml"/><Relationship Id="rId4" Type="http://schemas.openxmlformats.org/officeDocument/2006/relationships/chart" Target="../charts/chart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chart" Target="../charts/chart45.xml"/></Relationships>
</file>

<file path=ppt/slides/_rels/slide6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chart" Target="../charts/chart48.xml"/><Relationship Id="rId4" Type="http://schemas.openxmlformats.org/officeDocument/2006/relationships/chart" Target="../charts/chart4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chart" Target="../charts/chart52.xml"/></Relationships>
</file>

<file path=ppt/slides/_rels/slide7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chart" Target="../charts/chart55.xml"/><Relationship Id="rId4" Type="http://schemas.openxmlformats.org/officeDocument/2006/relationships/chart" Target="../charts/chart5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chart" Target="../charts/chart59.xml"/></Relationships>
</file>

<file path=ppt/slides/_rels/slide7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chart" Target="../charts/chart62.xml"/><Relationship Id="rId4" Type="http://schemas.openxmlformats.org/officeDocument/2006/relationships/chart" Target="../charts/chart6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8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chart" Target="../charts/chart66.xml"/></Relationships>
</file>

<file path=ppt/slides/_rels/slide8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chart" Target="../charts/chart69.xml"/><Relationship Id="rId4" Type="http://schemas.openxmlformats.org/officeDocument/2006/relationships/chart" Target="../charts/chart6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chart" Target="../charts/chart73.xml"/></Relationships>
</file>

<file path=ppt/slides/_rels/slide8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chart" Target="../charts/chart76.xml"/><Relationship Id="rId4" Type="http://schemas.openxmlformats.org/officeDocument/2006/relationships/chart" Target="../charts/chart7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census.gov/eos/www/naics/"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Image result for stock photo workers"/>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t="-184" b="-244"/>
          <a:stretch/>
        </p:blipFill>
        <p:spPr bwMode="auto">
          <a:xfrm>
            <a:off x="276225" y="303148"/>
            <a:ext cx="11720157" cy="62517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6225" y="3575714"/>
            <a:ext cx="9144000" cy="1921816"/>
          </a:xfr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normAutofit fontScale="90000"/>
          </a:bodyPr>
          <a:lstStyle/>
          <a:p>
            <a:pPr algn="l"/>
            <a:r>
              <a:rPr lang="en-US" dirty="0" smtClean="0">
                <a:latin typeface="Helvetica" panose="020B0604020202020204" pitchFamily="34" charset="0"/>
                <a:cs typeface="Helvetica" panose="020B0604020202020204" pitchFamily="34" charset="0"/>
              </a:rPr>
              <a:t>Central</a:t>
            </a:r>
            <a:br>
              <a:rPr lang="en-US" dirty="0" smtClean="0">
                <a:latin typeface="Helvetica" panose="020B0604020202020204" pitchFamily="34" charset="0"/>
                <a:cs typeface="Helvetica" panose="020B0604020202020204" pitchFamily="34" charset="0"/>
              </a:rPr>
            </a:br>
            <a:r>
              <a:rPr lang="en-US" b="1" dirty="0" smtClean="0">
                <a:latin typeface="Helvetica" panose="020B0604020202020204" pitchFamily="34" charset="0"/>
                <a:cs typeface="Helvetica" panose="020B0604020202020204" pitchFamily="34" charset="0"/>
              </a:rPr>
              <a:t>2019 Data Package Update</a:t>
            </a:r>
            <a:endParaRPr lang="en-US" b="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76225" y="5500048"/>
            <a:ext cx="9144000" cy="518615"/>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l"/>
            <a:r>
              <a:rPr lang="en-US" dirty="0" smtClean="0">
                <a:latin typeface="Helvetica" panose="020B0604020202020204" pitchFamily="34" charset="0"/>
                <a:cs typeface="Helvetica" panose="020B0604020202020204" pitchFamily="34" charset="0"/>
              </a:rPr>
              <a:t>Regional Workforce Skills Planning Initiative</a:t>
            </a:r>
            <a:endParaRPr lang="en-US" dirty="0">
              <a:latin typeface="Helvetica" panose="020B0604020202020204" pitchFamily="34" charset="0"/>
              <a:cs typeface="Helvetica" panose="020B0604020202020204" pitchFamily="34" charset="0"/>
            </a:endParaRPr>
          </a:p>
        </p:txBody>
      </p:sp>
      <p:sp>
        <p:nvSpPr>
          <p:cNvPr id="4" name="Subtitle 2"/>
          <p:cNvSpPr txBox="1">
            <a:spLocks/>
          </p:cNvSpPr>
          <p:nvPr/>
        </p:nvSpPr>
        <p:spPr>
          <a:xfrm>
            <a:off x="9224607" y="471596"/>
            <a:ext cx="2771775" cy="72672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smtClean="0">
                <a:solidFill>
                  <a:schemeClr val="bg1"/>
                </a:solidFill>
                <a:latin typeface="Helvetica" panose="020B0604020202020204" pitchFamily="34" charset="0"/>
                <a:cs typeface="Helvetica" panose="020B0604020202020204" pitchFamily="34" charset="0"/>
              </a:rPr>
              <a:t>Autumn 2019</a:t>
            </a:r>
            <a:endParaRPr lang="en-US" sz="2000" b="1" dirty="0">
              <a:solidFill>
                <a:schemeClr val="bg1"/>
              </a:solidFill>
              <a:latin typeface="Helvetica" panose="020B0604020202020204" pitchFamily="34" charset="0"/>
              <a:cs typeface="Helvetica" panose="020B0604020202020204" pitchFamily="34" charset="0"/>
            </a:endParaRPr>
          </a:p>
        </p:txBody>
      </p:sp>
      <p:pic>
        <p:nvPicPr>
          <p:cNvPr id="3074" name="Picture 2" descr="Image result for massachusetts seal vec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220" y="471596"/>
            <a:ext cx="1402822" cy="140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420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nvPr>
        </p:nvGraphicFramePr>
        <p:xfrm>
          <a:off x="838200" y="1786466"/>
          <a:ext cx="10515600" cy="10363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Industry Sector</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Sectors that represent general categories of economic activities, 2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7117320"/>
                  </a:ext>
                </a:extLst>
              </a:tr>
              <a:tr h="370840">
                <a:tc>
                  <a:txBody>
                    <a:bodyPr/>
                    <a:lstStyle/>
                    <a:p>
                      <a:r>
                        <a:rPr lang="en-US" sz="1400" i="0" dirty="0" smtClean="0">
                          <a:latin typeface="Helvetica" panose="020B0604020202020204" pitchFamily="34" charset="0"/>
                          <a:cs typeface="Helvetica" panose="020B0604020202020204" pitchFamily="34" charset="0"/>
                        </a:rPr>
                        <a:t>Industry Group</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More detailed production-oriented combinations of establishments with similar customers and services, 4 digit NAICS</a:t>
                      </a:r>
                      <a:endParaRPr lang="en-US" sz="14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677058324"/>
                  </a:ext>
                </a:extLst>
              </a:tr>
            </a:tbl>
          </a:graphicData>
        </a:graphic>
      </p:graphicFrame>
    </p:spTree>
    <p:extLst>
      <p:ext uri="{BB962C8B-B14F-4D97-AF65-F5344CB8AC3E}">
        <p14:creationId xmlns:p14="http://schemas.microsoft.com/office/powerpoint/2010/main" val="1638929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II.A:</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Regional Industry Overview</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11</a:t>
            </a:fld>
            <a:endParaRPr lang="en-US" dirty="0"/>
          </a:p>
        </p:txBody>
      </p:sp>
    </p:spTree>
    <p:extLst>
      <p:ext uri="{BB962C8B-B14F-4D97-AF65-F5344CB8AC3E}">
        <p14:creationId xmlns:p14="http://schemas.microsoft.com/office/powerpoint/2010/main" val="2810003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1182807381"/>
              </p:ext>
            </p:extLst>
          </p:nvPr>
        </p:nvGraphicFramePr>
        <p:xfrm>
          <a:off x="699613" y="1847623"/>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12</a:t>
            </a:fld>
            <a:endParaRPr lang="en-US" dirty="0"/>
          </a:p>
        </p:txBody>
      </p:sp>
      <p:sp>
        <p:nvSpPr>
          <p:cNvPr id="15" name="Rectangle 14"/>
          <p:cNvSpPr/>
          <p:nvPr/>
        </p:nvSpPr>
        <p:spPr>
          <a:xfrm>
            <a:off x="611028" y="6500496"/>
            <a:ext cx="10969946"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Employment</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06017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Industry Overview</a:t>
            </a:r>
            <a:endParaRPr lang="en-US" sz="1200" dirty="0"/>
          </a:p>
        </p:txBody>
      </p:sp>
      <p:grpSp>
        <p:nvGrpSpPr>
          <p:cNvPr id="2" name="Group 1"/>
          <p:cNvGrpSpPr/>
          <p:nvPr/>
        </p:nvGrpSpPr>
        <p:grpSpPr>
          <a:xfrm>
            <a:off x="10248071" y="4052126"/>
            <a:ext cx="1288610" cy="230832"/>
            <a:chOff x="10248071" y="4052126"/>
            <a:chExt cx="1288610" cy="230832"/>
          </a:xfrm>
        </p:grpSpPr>
        <p:sp>
          <p:nvSpPr>
            <p:cNvPr id="16" name="TextBox 15"/>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7" name="Rectangle 16"/>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
        <p:nvSpPr>
          <p:cNvPr id="14" name="Rectangle 13"/>
          <p:cNvSpPr/>
          <p:nvPr/>
        </p:nvSpPr>
        <p:spPr>
          <a:xfrm>
            <a:off x="611030" y="1284175"/>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Health Care and Social Assistance is the largest industry in Central MA and has grown 5% since 2016. Half as many workers are employed by Retail and Manufacturing, the next two largest industries in the region by employment. </a:t>
            </a:r>
          </a:p>
        </p:txBody>
      </p:sp>
      <p:sp>
        <p:nvSpPr>
          <p:cNvPr id="13" name="Rectangle 12"/>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employment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6611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849809704"/>
              </p:ext>
            </p:extLst>
          </p:nvPr>
        </p:nvGraphicFramePr>
        <p:xfrm>
          <a:off x="699613" y="1849329"/>
          <a:ext cx="1088136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13</a:t>
            </a:fld>
            <a:endParaRPr lang="en-US" dirty="0"/>
          </a:p>
        </p:txBody>
      </p:sp>
      <p:sp>
        <p:nvSpPr>
          <p:cNvPr id="9"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Sector Makeup by Total Wages</a:t>
            </a:r>
            <a:endParaRPr lang="en-US" sz="3200" dirty="0">
              <a:latin typeface="Helvetica" panose="020B0604020202020204" pitchFamily="34" charset="0"/>
              <a:cs typeface="Helvetica" panose="020B0604020202020204" pitchFamily="34" charset="0"/>
            </a:endParaRPr>
          </a:p>
        </p:txBody>
      </p:sp>
      <p:sp>
        <p:nvSpPr>
          <p:cNvPr id="10" name="Rectangle 9"/>
          <p:cNvSpPr/>
          <p:nvPr/>
        </p:nvSpPr>
        <p:spPr>
          <a:xfrm>
            <a:off x="611029" y="240270"/>
            <a:ext cx="206017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Industry Overview</a:t>
            </a:r>
            <a:endParaRPr lang="en-US" sz="1200" dirty="0"/>
          </a:p>
        </p:txBody>
      </p:sp>
      <p:grpSp>
        <p:nvGrpSpPr>
          <p:cNvPr id="12" name="Group 11"/>
          <p:cNvGrpSpPr/>
          <p:nvPr/>
        </p:nvGrpSpPr>
        <p:grpSpPr>
          <a:xfrm>
            <a:off x="10248071" y="4052126"/>
            <a:ext cx="1288610" cy="230832"/>
            <a:chOff x="10248071" y="4052126"/>
            <a:chExt cx="1288610" cy="230832"/>
          </a:xfrm>
        </p:grpSpPr>
        <p:sp>
          <p:nvSpPr>
            <p:cNvPr id="13" name="TextBox 12"/>
            <p:cNvSpPr txBox="1"/>
            <p:nvPr/>
          </p:nvSpPr>
          <p:spPr>
            <a:xfrm>
              <a:off x="10248071" y="4052126"/>
              <a:ext cx="1288610" cy="230832"/>
            </a:xfrm>
            <a:prstGeom prst="rect">
              <a:avLst/>
            </a:prstGeom>
            <a:noFill/>
          </p:spPr>
          <p:txBody>
            <a:bodyPr wrap="square" rtlCol="0" anchor="ctr">
              <a:spAutoFit/>
            </a:bodyPr>
            <a:lstStyle/>
            <a:p>
              <a:r>
                <a:rPr lang="en-US" sz="900" dirty="0" smtClean="0">
                  <a:latin typeface="Helvetica" panose="020B0604020202020204" pitchFamily="34" charset="0"/>
                  <a:cs typeface="Helvetica" panose="020B0604020202020204" pitchFamily="34" charset="0"/>
                </a:rPr>
                <a:t>(     Priority Industry)</a:t>
              </a:r>
              <a:endParaRPr lang="en-US" sz="900" dirty="0">
                <a:latin typeface="Helvetica" panose="020B0604020202020204" pitchFamily="34" charset="0"/>
                <a:cs typeface="Helvetica" panose="020B0604020202020204" pitchFamily="34" charset="0"/>
              </a:endParaRPr>
            </a:p>
          </p:txBody>
        </p:sp>
        <p:sp>
          <p:nvSpPr>
            <p:cNvPr id="14" name="Rectangle 13"/>
            <p:cNvSpPr/>
            <p:nvPr/>
          </p:nvSpPr>
          <p:spPr>
            <a:xfrm flipH="1" flipV="1">
              <a:off x="10403620" y="4121822"/>
              <a:ext cx="91440" cy="914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grpSp>
      <p:sp>
        <p:nvSpPr>
          <p:cNvPr id="18" name="Rectangle 17"/>
          <p:cNvSpPr/>
          <p:nvPr/>
        </p:nvSpPr>
        <p:spPr>
          <a:xfrm>
            <a:off x="611029" y="1287587"/>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Health Care and Social Assistance and Manufacturing paid the highest total wages in Central MA, followed by Educational Services. </a:t>
            </a:r>
          </a:p>
        </p:txBody>
      </p:sp>
      <p:sp>
        <p:nvSpPr>
          <p:cNvPr id="19" name="Rectangle 18"/>
          <p:cNvSpPr/>
          <p:nvPr/>
        </p:nvSpPr>
        <p:spPr>
          <a:xfrm>
            <a:off x="611028" y="6500496"/>
            <a:ext cx="10969946"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Department of Unemployment Assistance/Bureau of Labor Statistics Quarterly Census of Employment and Wages, Q3 2016 - 2018</a:t>
            </a:r>
            <a:endParaRPr lang="en-US" sz="900" dirty="0">
              <a:latin typeface="Helvetica" panose="020B0604020202020204" pitchFamily="34" charset="0"/>
              <a:cs typeface="Helvetica" panose="020B0604020202020204" pitchFamily="34" charset="0"/>
            </a:endParaRPr>
          </a:p>
        </p:txBody>
      </p:sp>
      <p:sp>
        <p:nvSpPr>
          <p:cNvPr id="20" name="Rectangle 19"/>
          <p:cNvSpPr/>
          <p:nvPr/>
        </p:nvSpPr>
        <p:spPr>
          <a:xfrm>
            <a:off x="611027" y="6185532"/>
            <a:ext cx="10969946"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Note: The arrows above the bars indicate the percent change in total wages from 2016 to 2018.</a:t>
            </a:r>
            <a:endParaRPr lang="en-US" sz="10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10875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II.B:</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Priority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14</a:t>
            </a:fld>
            <a:endParaRPr lang="en-US" dirty="0"/>
          </a:p>
        </p:txBody>
      </p:sp>
    </p:spTree>
    <p:extLst>
      <p:ext uri="{BB962C8B-B14F-4D97-AF65-F5344CB8AC3E}">
        <p14:creationId xmlns:p14="http://schemas.microsoft.com/office/powerpoint/2010/main" val="1609454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Healthcare and Social Assistance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15</a:t>
            </a:fld>
            <a:endParaRPr lang="en-US" dirty="0"/>
          </a:p>
        </p:txBody>
      </p:sp>
    </p:spTree>
    <p:extLst>
      <p:ext uri="{BB962C8B-B14F-4D97-AF65-F5344CB8AC3E}">
        <p14:creationId xmlns:p14="http://schemas.microsoft.com/office/powerpoint/2010/main" val="206719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1082" y="2606685"/>
            <a:ext cx="7040880" cy="3587128"/>
            <a:chOff x="631082" y="2606685"/>
            <a:chExt cx="7040880" cy="3587128"/>
          </a:xfrm>
        </p:grpSpPr>
        <p:graphicFrame>
          <p:nvGraphicFramePr>
            <p:cNvPr id="17" name="Chart 16"/>
            <p:cNvGraphicFramePr>
              <a:graphicFrameLocks/>
            </p:cNvGraphicFramePr>
            <p:nvPr>
              <p:extLst>
                <p:ext uri="{D42A27DB-BD31-4B8C-83A1-F6EECF244321}">
                  <p14:modId xmlns:p14="http://schemas.microsoft.com/office/powerpoint/2010/main" val="1092545266"/>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2981"/>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graphicFrame>
        <p:nvGraphicFramePr>
          <p:cNvPr id="21" name="Table 20"/>
          <p:cNvGraphicFramePr>
            <a:graphicFrameLocks noGrp="1"/>
          </p:cNvGraphicFramePr>
          <p:nvPr>
            <p:extLst>
              <p:ext uri="{D42A27DB-BD31-4B8C-83A1-F6EECF244321}">
                <p14:modId xmlns:p14="http://schemas.microsoft.com/office/powerpoint/2010/main" val="2472308454"/>
              </p:ext>
            </p:extLst>
          </p:nvPr>
        </p:nvGraphicFramePr>
        <p:xfrm>
          <a:off x="7923373" y="3432164"/>
          <a:ext cx="3657600" cy="1568361"/>
        </p:xfrm>
        <a:graphic>
          <a:graphicData uri="http://schemas.openxmlformats.org/drawingml/2006/table">
            <a:tbl>
              <a:tblPr firstRow="1">
                <a:tableStyleId>{3B4B98B0-60AC-42C2-AFA5-B58CD77FA1E5}</a:tableStyleId>
              </a:tblPr>
              <a:tblGrid>
                <a:gridCol w="2578286">
                  <a:extLst>
                    <a:ext uri="{9D8B030D-6E8A-4147-A177-3AD203B41FA5}">
                      <a16:colId xmlns:a16="http://schemas.microsoft.com/office/drawing/2014/main" val="2354080455"/>
                    </a:ext>
                  </a:extLst>
                </a:gridCol>
                <a:gridCol w="1079314">
                  <a:extLst>
                    <a:ext uri="{9D8B030D-6E8A-4147-A177-3AD203B41FA5}">
                      <a16:colId xmlns:a16="http://schemas.microsoft.com/office/drawing/2014/main" val="2062974140"/>
                    </a:ext>
                  </a:extLst>
                </a:gridCol>
              </a:tblGrid>
              <a:tr h="209006">
                <a:tc>
                  <a:txBody>
                    <a:bodyPr/>
                    <a:lstStyle/>
                    <a:p>
                      <a:pPr algn="ctr" fontAlgn="b"/>
                      <a:r>
                        <a:rPr lang="en-US" sz="1000" u="none" strike="noStrike" dirty="0">
                          <a:effectLst/>
                          <a:latin typeface="Helvetica" panose="020B0604020202020204" pitchFamily="34" charset="0"/>
                          <a:cs typeface="Helvetica" panose="020B0604020202020204" pitchFamily="34" charset="0"/>
                        </a:rPr>
                        <a:t>Employer</a:t>
                      </a:r>
                      <a:endParaRPr lang="en-US" sz="1000" b="1"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Helvetica" panose="020B0604020202020204" pitchFamily="34" charset="0"/>
                          <a:cs typeface="Helvetica" panose="020B0604020202020204" pitchFamily="34" charset="0"/>
                        </a:rPr>
                        <a:t>Job Postings</a:t>
                      </a:r>
                      <a:endParaRPr lang="en-US" sz="1000" b="1" i="0" u="none" strike="noStrike" dirty="0">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6">
                <a:tc>
                  <a:txBody>
                    <a:bodyPr/>
                    <a:lstStyle/>
                    <a:p>
                      <a:pPr algn="ctr" fontAlgn="b"/>
                      <a:r>
                        <a:rPr lang="en-US" sz="1000" b="0" i="0" u="none" strike="noStrike" dirty="0">
                          <a:effectLst/>
                          <a:latin typeface="Helvetica" panose="020B0604020202020204" pitchFamily="34" charset="0"/>
                        </a:rPr>
                        <a:t>University of Massachusetts Memorial Healthcare</a:t>
                      </a:r>
                    </a:p>
                  </a:txBody>
                  <a:tcPr marL="9525" marR="9525" marT="9525" marB="0" anchor="ctr"/>
                </a:tc>
                <a:tc>
                  <a:txBody>
                    <a:bodyPr/>
                    <a:lstStyle/>
                    <a:p>
                      <a:pPr algn="ctr" fontAlgn="b"/>
                      <a:r>
                        <a:rPr lang="en-US" sz="1000" b="0" i="0" u="none" strike="noStrike" dirty="0">
                          <a:effectLst/>
                          <a:latin typeface="Helvetica" panose="020B0604020202020204" pitchFamily="34" charset="0"/>
                        </a:rPr>
                        <a:t>1,848</a:t>
                      </a:r>
                    </a:p>
                  </a:txBody>
                  <a:tcPr marL="9525" marR="9525" marT="9525" marB="0" anchor="ctr"/>
                </a:tc>
                <a:extLst>
                  <a:ext uri="{0D108BD9-81ED-4DB2-BD59-A6C34878D82A}">
                    <a16:rowId xmlns:a16="http://schemas.microsoft.com/office/drawing/2014/main" val="2094299416"/>
                  </a:ext>
                </a:extLst>
              </a:tr>
              <a:tr h="209006">
                <a:tc>
                  <a:txBody>
                    <a:bodyPr/>
                    <a:lstStyle/>
                    <a:p>
                      <a:pPr algn="ctr" fontAlgn="b"/>
                      <a:r>
                        <a:rPr lang="en-US" sz="1000" b="0" i="0" u="none" strike="noStrike" dirty="0">
                          <a:effectLst/>
                          <a:latin typeface="Helvetica" panose="020B0604020202020204" pitchFamily="34" charset="0"/>
                        </a:rPr>
                        <a:t>Tenet Health System</a:t>
                      </a:r>
                    </a:p>
                  </a:txBody>
                  <a:tcPr marL="9525" marR="9525" marT="9525" marB="0" anchor="ctr"/>
                </a:tc>
                <a:tc>
                  <a:txBody>
                    <a:bodyPr/>
                    <a:lstStyle/>
                    <a:p>
                      <a:pPr algn="ctr" fontAlgn="b"/>
                      <a:r>
                        <a:rPr lang="en-US" sz="1000" b="0" i="0" u="none" strike="noStrike" dirty="0">
                          <a:effectLst/>
                          <a:latin typeface="Helvetica" panose="020B0604020202020204" pitchFamily="34" charset="0"/>
                        </a:rPr>
                        <a:t>893</a:t>
                      </a:r>
                    </a:p>
                  </a:txBody>
                  <a:tcPr marL="9525" marR="9525" marT="9525" marB="0" anchor="ctr"/>
                </a:tc>
                <a:extLst>
                  <a:ext uri="{0D108BD9-81ED-4DB2-BD59-A6C34878D82A}">
                    <a16:rowId xmlns:a16="http://schemas.microsoft.com/office/drawing/2014/main" val="1311406487"/>
                  </a:ext>
                </a:extLst>
              </a:tr>
              <a:tr h="209006">
                <a:tc>
                  <a:txBody>
                    <a:bodyPr/>
                    <a:lstStyle/>
                    <a:p>
                      <a:pPr algn="ctr" fontAlgn="b"/>
                      <a:r>
                        <a:rPr lang="en-US" sz="1000" b="0" i="0" u="none" strike="noStrike" dirty="0">
                          <a:effectLst/>
                          <a:latin typeface="Helvetica" panose="020B0604020202020204" pitchFamily="34" charset="0"/>
                        </a:rPr>
                        <a:t>Seven Hills Foundation</a:t>
                      </a:r>
                    </a:p>
                  </a:txBody>
                  <a:tcPr marL="9525" marR="9525" marT="9525" marB="0" anchor="ctr"/>
                </a:tc>
                <a:tc>
                  <a:txBody>
                    <a:bodyPr/>
                    <a:lstStyle/>
                    <a:p>
                      <a:pPr algn="ctr" fontAlgn="b"/>
                      <a:r>
                        <a:rPr lang="en-US" sz="1000" b="0" i="0" u="none" strike="noStrike" dirty="0">
                          <a:effectLst/>
                          <a:latin typeface="Helvetica" panose="020B0604020202020204" pitchFamily="34" charset="0"/>
                        </a:rPr>
                        <a:t>868</a:t>
                      </a:r>
                    </a:p>
                  </a:txBody>
                  <a:tcPr marL="9525" marR="9525" marT="9525" marB="0" anchor="ctr"/>
                </a:tc>
                <a:extLst>
                  <a:ext uri="{0D108BD9-81ED-4DB2-BD59-A6C34878D82A}">
                    <a16:rowId xmlns:a16="http://schemas.microsoft.com/office/drawing/2014/main" val="1699668475"/>
                  </a:ext>
                </a:extLst>
              </a:tr>
              <a:tr h="209006">
                <a:tc>
                  <a:txBody>
                    <a:bodyPr/>
                    <a:lstStyle/>
                    <a:p>
                      <a:pPr algn="ctr" fontAlgn="b"/>
                      <a:r>
                        <a:rPr lang="en-US" sz="1000" b="0" i="0" u="none" strike="noStrike" dirty="0">
                          <a:effectLst/>
                          <a:latin typeface="Helvetica" panose="020B0604020202020204" pitchFamily="34" charset="0"/>
                        </a:rPr>
                        <a:t>Reliant Medical</a:t>
                      </a:r>
                    </a:p>
                  </a:txBody>
                  <a:tcPr marL="9525" marR="9525" marT="9525" marB="0" anchor="ctr"/>
                </a:tc>
                <a:tc>
                  <a:txBody>
                    <a:bodyPr/>
                    <a:lstStyle/>
                    <a:p>
                      <a:pPr algn="ctr" fontAlgn="b"/>
                      <a:r>
                        <a:rPr lang="en-US" sz="1000" b="0" i="0" u="none" strike="noStrike" dirty="0">
                          <a:effectLst/>
                          <a:latin typeface="Helvetica" panose="020B0604020202020204" pitchFamily="34" charset="0"/>
                        </a:rPr>
                        <a:t>615</a:t>
                      </a:r>
                    </a:p>
                  </a:txBody>
                  <a:tcPr marL="9525" marR="9525" marT="9525" marB="0" anchor="ctr"/>
                </a:tc>
                <a:extLst>
                  <a:ext uri="{0D108BD9-81ED-4DB2-BD59-A6C34878D82A}">
                    <a16:rowId xmlns:a16="http://schemas.microsoft.com/office/drawing/2014/main" val="4041789653"/>
                  </a:ext>
                </a:extLst>
              </a:tr>
              <a:tr h="209006">
                <a:tc>
                  <a:txBody>
                    <a:bodyPr/>
                    <a:lstStyle/>
                    <a:p>
                      <a:pPr algn="ctr" fontAlgn="b"/>
                      <a:r>
                        <a:rPr lang="en-US" sz="1000" b="0" i="0" u="none" strike="noStrike" dirty="0">
                          <a:effectLst/>
                          <a:latin typeface="Helvetica" panose="020B0604020202020204" pitchFamily="34" charset="0"/>
                        </a:rPr>
                        <a:t>Saint Vincent Hospital</a:t>
                      </a:r>
                    </a:p>
                  </a:txBody>
                  <a:tcPr marL="9525" marR="9525" marT="9525" marB="0" anchor="ctr"/>
                </a:tc>
                <a:tc>
                  <a:txBody>
                    <a:bodyPr/>
                    <a:lstStyle/>
                    <a:p>
                      <a:pPr algn="ctr" fontAlgn="b"/>
                      <a:r>
                        <a:rPr lang="en-US" sz="1000" b="0" i="0" u="none" strike="noStrike" dirty="0">
                          <a:effectLst/>
                          <a:latin typeface="Helvetica" panose="020B0604020202020204" pitchFamily="34" charset="0"/>
                        </a:rPr>
                        <a:t>451</a:t>
                      </a:r>
                    </a:p>
                  </a:txBody>
                  <a:tcPr marL="9525" marR="9525" marT="9525" marB="0" anchor="ctr"/>
                </a:tc>
                <a:extLst>
                  <a:ext uri="{0D108BD9-81ED-4DB2-BD59-A6C34878D82A}">
                    <a16:rowId xmlns:a16="http://schemas.microsoft.com/office/drawing/2014/main" val="3358173353"/>
                  </a:ext>
                </a:extLst>
              </a:tr>
              <a:tr h="209006">
                <a:tc>
                  <a:txBody>
                    <a:bodyPr/>
                    <a:lstStyle/>
                    <a:p>
                      <a:pPr algn="ctr" fontAlgn="b"/>
                      <a:r>
                        <a:rPr lang="en-US" sz="1000" b="0" i="0" u="none" strike="noStrike" dirty="0">
                          <a:effectLst/>
                          <a:latin typeface="Helvetica" panose="020B0604020202020204" pitchFamily="34" charset="0"/>
                        </a:rPr>
                        <a:t>Milford Regional Medical Center</a:t>
                      </a:r>
                    </a:p>
                  </a:txBody>
                  <a:tcPr marL="9525" marR="9525" marT="9525" marB="0" anchor="ctr"/>
                </a:tc>
                <a:tc>
                  <a:txBody>
                    <a:bodyPr/>
                    <a:lstStyle/>
                    <a:p>
                      <a:pPr algn="ctr" fontAlgn="b"/>
                      <a:r>
                        <a:rPr lang="en-US" sz="1000" b="0" i="0" u="none" strike="noStrike" dirty="0">
                          <a:effectLst/>
                          <a:latin typeface="Helvetica" panose="020B0604020202020204" pitchFamily="34" charset="0"/>
                        </a:rPr>
                        <a:t>427</a:t>
                      </a:r>
                    </a:p>
                  </a:txBody>
                  <a:tcPr marL="9525" marR="9525" marT="9525" marB="0" anchor="ctr"/>
                </a:tc>
                <a:extLst>
                  <a:ext uri="{0D108BD9-81ED-4DB2-BD59-A6C34878D82A}">
                    <a16:rowId xmlns:a16="http://schemas.microsoft.com/office/drawing/2014/main" val="872586986"/>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16</a:t>
            </a:fld>
            <a:endParaRPr lang="en-US" dirty="0"/>
          </a:p>
        </p:txBody>
      </p:sp>
      <p:grpSp>
        <p:nvGrpSpPr>
          <p:cNvPr id="5" name="Group 4"/>
          <p:cNvGrpSpPr/>
          <p:nvPr/>
        </p:nvGrpSpPr>
        <p:grpSpPr>
          <a:xfrm>
            <a:off x="7923373" y="3068916"/>
            <a:ext cx="3657600" cy="2189538"/>
            <a:chOff x="7864642" y="3021203"/>
            <a:chExt cx="3657600" cy="2189538"/>
          </a:xfrm>
        </p:grpSpPr>
        <p:sp>
          <p:nvSpPr>
            <p:cNvPr id="9" name="TextBox 8"/>
            <p:cNvSpPr txBox="1"/>
            <p:nvPr/>
          </p:nvSpPr>
          <p:spPr>
            <a:xfrm>
              <a:off x="7864642" y="3021203"/>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14" name="Rectangle 13"/>
            <p:cNvSpPr/>
            <p:nvPr/>
          </p:nvSpPr>
          <p:spPr>
            <a:xfrm>
              <a:off x="8846900" y="4979909"/>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a:t>
            </a:r>
            <a:r>
              <a:rPr lang="en-US" sz="3200" dirty="0" smtClean="0">
                <a:latin typeface="Helvetica" panose="020B0604020202020204" pitchFamily="34" charset="0"/>
                <a:cs typeface="Helvetica" panose="020B0604020202020204" pitchFamily="34" charset="0"/>
              </a:rPr>
              <a:t>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23" name="Rectangle 22"/>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More than 1,000 Health Care and Social Assistance establishments were added in Central MA between 2016 and 2018, driven primarily </a:t>
            </a:r>
            <a:r>
              <a:rPr lang="en-US" sz="1400" dirty="0">
                <a:latin typeface="Helvetica" panose="020B0604020202020204" pitchFamily="34" charset="0"/>
                <a:cs typeface="Helvetica" panose="020B0604020202020204" pitchFamily="34" charset="0"/>
              </a:rPr>
              <a:t>by the increase </a:t>
            </a:r>
            <a:r>
              <a:rPr lang="en-US" sz="1400" dirty="0" smtClean="0">
                <a:latin typeface="Helvetica" panose="020B0604020202020204" pitchFamily="34" charset="0"/>
                <a:cs typeface="Helvetica" panose="020B0604020202020204" pitchFamily="34" charset="0"/>
              </a:rPr>
              <a:t>in Individual </a:t>
            </a:r>
            <a:r>
              <a:rPr lang="en-US" sz="1400" dirty="0">
                <a:latin typeface="Helvetica" panose="020B0604020202020204" pitchFamily="34" charset="0"/>
                <a:cs typeface="Helvetica" panose="020B0604020202020204" pitchFamily="34" charset="0"/>
              </a:rPr>
              <a:t>and Family </a:t>
            </a:r>
            <a:r>
              <a:rPr lang="en-US" sz="1400" dirty="0" smtClean="0">
                <a:latin typeface="Helvetica" panose="020B0604020202020204" pitchFamily="34" charset="0"/>
                <a:cs typeface="Helvetica" panose="020B0604020202020204" pitchFamily="34" charset="0"/>
              </a:rPr>
              <a:t>Services. Over the last 12 months, </a:t>
            </a:r>
            <a:r>
              <a:rPr lang="en-US" sz="1400" dirty="0">
                <a:latin typeface="Helvetica" panose="020B0604020202020204" pitchFamily="34" charset="0"/>
                <a:cs typeface="Helvetica" panose="020B0604020202020204" pitchFamily="34" charset="0"/>
              </a:rPr>
              <a:t>UMass Memorial Healthcare posted the most jobs in Central MA (1,848), followed by Tenet Health System (893), and Seven Hills Foundation (868). </a:t>
            </a:r>
          </a:p>
        </p:txBody>
      </p:sp>
    </p:spTree>
    <p:extLst>
      <p:ext uri="{BB962C8B-B14F-4D97-AF65-F5344CB8AC3E}">
        <p14:creationId xmlns:p14="http://schemas.microsoft.com/office/powerpoint/2010/main" val="2334204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17</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Education</a:t>
            </a:r>
          </a:p>
        </p:txBody>
      </p:sp>
      <p:sp>
        <p:nvSpPr>
          <p:cNvPr id="9" name="Rectangle 8"/>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10" name="Rectangle 9"/>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61% of workers in Healthcare and Social Assistance have some college or higher level of education. </a:t>
            </a:r>
            <a:endParaRPr lang="en-US" sz="1400" dirty="0"/>
          </a:p>
        </p:txBody>
      </p:sp>
      <p:grpSp>
        <p:nvGrpSpPr>
          <p:cNvPr id="6" name="Group 5"/>
          <p:cNvGrpSpPr/>
          <p:nvPr/>
        </p:nvGrpSpPr>
        <p:grpSpPr>
          <a:xfrm>
            <a:off x="1889760" y="2019081"/>
            <a:ext cx="8412480" cy="4387785"/>
            <a:chOff x="1889761" y="2019081"/>
            <a:chExt cx="8412480" cy="4387785"/>
          </a:xfrm>
        </p:grpSpPr>
        <p:graphicFrame>
          <p:nvGraphicFramePr>
            <p:cNvPr id="12" name="Chart 11"/>
            <p:cNvGraphicFramePr>
              <a:graphicFrameLocks/>
            </p:cNvGraphicFramePr>
            <p:nvPr>
              <p:extLst>
                <p:ext uri="{D42A27DB-BD31-4B8C-83A1-F6EECF244321}">
                  <p14:modId xmlns:p14="http://schemas.microsoft.com/office/powerpoint/2010/main" val="4016897813"/>
                </p:ext>
              </p:extLst>
            </p:nvPr>
          </p:nvGraphicFramePr>
          <p:xfrm>
            <a:off x="1889761" y="2364148"/>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019081"/>
              <a:ext cx="8229600" cy="4387785"/>
              <a:chOff x="2072641" y="1900126"/>
              <a:chExt cx="8229600" cy="3969737"/>
            </a:xfrm>
          </p:grpSpPr>
          <p:sp>
            <p:nvSpPr>
              <p:cNvPr id="13" name="Rectangle 12"/>
              <p:cNvSpPr/>
              <p:nvPr/>
            </p:nvSpPr>
            <p:spPr>
              <a:xfrm>
                <a:off x="2072641" y="5632908"/>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900126"/>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Tree>
    <p:extLst>
      <p:ext uri="{BB962C8B-B14F-4D97-AF65-F5344CB8AC3E}">
        <p14:creationId xmlns:p14="http://schemas.microsoft.com/office/powerpoint/2010/main" val="329378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Manufacturing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18</a:t>
            </a:fld>
            <a:endParaRPr lang="en-US" dirty="0"/>
          </a:p>
        </p:txBody>
      </p:sp>
    </p:spTree>
    <p:extLst>
      <p:ext uri="{BB962C8B-B14F-4D97-AF65-F5344CB8AC3E}">
        <p14:creationId xmlns:p14="http://schemas.microsoft.com/office/powerpoint/2010/main" val="4237528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31082" y="2606685"/>
            <a:ext cx="7040880" cy="3591688"/>
            <a:chOff x="631082" y="2606685"/>
            <a:chExt cx="7040880" cy="3591688"/>
          </a:xfrm>
        </p:grpSpPr>
        <p:graphicFrame>
          <p:nvGraphicFramePr>
            <p:cNvPr id="14" name="Chart 13"/>
            <p:cNvGraphicFramePr>
              <a:graphicFrameLocks/>
            </p:cNvGraphicFramePr>
            <p:nvPr>
              <p:extLst>
                <p:ext uri="{D42A27DB-BD31-4B8C-83A1-F6EECF244321}">
                  <p14:modId xmlns:p14="http://schemas.microsoft.com/office/powerpoint/2010/main" val="3173225936"/>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631082" y="5967541"/>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19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59410341"/>
              </p:ext>
            </p:extLst>
          </p:nvPr>
        </p:nvGraphicFramePr>
        <p:xfrm>
          <a:off x="7997281" y="3432164"/>
          <a:ext cx="3657600" cy="1463042"/>
        </p:xfrm>
        <a:graphic>
          <a:graphicData uri="http://schemas.openxmlformats.org/drawingml/2006/table">
            <a:tbl>
              <a:tblPr firstRow="1">
                <a:tableStyleId>{D27102A9-8310-4765-A935-A1911B00CA55}</a:tableStyleId>
              </a:tblPr>
              <a:tblGrid>
                <a:gridCol w="2671388">
                  <a:extLst>
                    <a:ext uri="{9D8B030D-6E8A-4147-A177-3AD203B41FA5}">
                      <a16:colId xmlns:a16="http://schemas.microsoft.com/office/drawing/2014/main" val="59116263"/>
                    </a:ext>
                  </a:extLst>
                </a:gridCol>
                <a:gridCol w="986212">
                  <a:extLst>
                    <a:ext uri="{9D8B030D-6E8A-4147-A177-3AD203B41FA5}">
                      <a16:colId xmlns:a16="http://schemas.microsoft.com/office/drawing/2014/main" val="172965270"/>
                    </a:ext>
                  </a:extLst>
                </a:gridCol>
              </a:tblGrid>
              <a:tr h="209006">
                <a:tc>
                  <a:txBody>
                    <a:bodyPr/>
                    <a:lstStyle/>
                    <a:p>
                      <a:pPr algn="ctr" fontAlgn="b"/>
                      <a:r>
                        <a:rPr lang="en-US" sz="1000" u="none" strike="noStrike" dirty="0">
                          <a:effectLst/>
                          <a:latin typeface="Helvetica" panose="020B0604020202020204" pitchFamily="34" charset="0"/>
                          <a:cs typeface="Helvetica" panose="020B0604020202020204" pitchFamily="34" charset="0"/>
                        </a:rPr>
                        <a:t>Employer</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Helvetica" panose="020B0604020202020204" pitchFamily="34" charset="0"/>
                          <a:cs typeface="Helvetica" panose="020B0604020202020204" pitchFamily="34" charset="0"/>
                        </a:rPr>
                        <a:t>Job Postings</a:t>
                      </a:r>
                      <a:endParaRPr lang="en-US" sz="1000" b="0" i="0" u="none" strike="noStrike" dirty="0">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240785010"/>
                  </a:ext>
                </a:extLst>
              </a:tr>
              <a:tr h="209006">
                <a:tc>
                  <a:txBody>
                    <a:bodyPr/>
                    <a:lstStyle/>
                    <a:p>
                      <a:pPr algn="ctr" fontAlgn="b"/>
                      <a:r>
                        <a:rPr lang="en-US" sz="1000" b="0" i="0" u="none" strike="noStrike" dirty="0">
                          <a:effectLst/>
                          <a:latin typeface="Helvetica" panose="020B0604020202020204" pitchFamily="34" charset="0"/>
                        </a:rPr>
                        <a:t>Waters Corporation</a:t>
                      </a:r>
                    </a:p>
                  </a:txBody>
                  <a:tcPr marL="9525" marR="9525" marT="9525" marB="0" anchor="ctr"/>
                </a:tc>
                <a:tc>
                  <a:txBody>
                    <a:bodyPr/>
                    <a:lstStyle/>
                    <a:p>
                      <a:pPr algn="ctr" fontAlgn="b"/>
                      <a:r>
                        <a:rPr lang="en-US" sz="1000" b="0" i="0" u="none" strike="noStrike" dirty="0">
                          <a:effectLst/>
                          <a:latin typeface="Helvetica" panose="020B0604020202020204" pitchFamily="34" charset="0"/>
                        </a:rPr>
                        <a:t>740</a:t>
                      </a:r>
                    </a:p>
                  </a:txBody>
                  <a:tcPr marL="9525" marR="9525" marT="9525" marB="0" anchor="ctr"/>
                </a:tc>
                <a:extLst>
                  <a:ext uri="{0D108BD9-81ED-4DB2-BD59-A6C34878D82A}">
                    <a16:rowId xmlns:a16="http://schemas.microsoft.com/office/drawing/2014/main" val="1747839680"/>
                  </a:ext>
                </a:extLst>
              </a:tr>
              <a:tr h="209006">
                <a:tc>
                  <a:txBody>
                    <a:bodyPr/>
                    <a:lstStyle/>
                    <a:p>
                      <a:pPr algn="ctr" fontAlgn="b"/>
                      <a:r>
                        <a:rPr lang="en-US" sz="1000" b="0" i="0" u="none" strike="noStrike" dirty="0">
                          <a:effectLst/>
                          <a:latin typeface="Helvetica" panose="020B0604020202020204" pitchFamily="34" charset="0"/>
                        </a:rPr>
                        <a:t>Jabil Circuit</a:t>
                      </a:r>
                    </a:p>
                  </a:txBody>
                  <a:tcPr marL="9525" marR="9525" marT="9525" marB="0" anchor="ctr"/>
                </a:tc>
                <a:tc>
                  <a:txBody>
                    <a:bodyPr/>
                    <a:lstStyle/>
                    <a:p>
                      <a:pPr algn="ctr" fontAlgn="b"/>
                      <a:r>
                        <a:rPr lang="en-US" sz="1000" b="0" i="0" u="none" strike="noStrike" dirty="0">
                          <a:effectLst/>
                          <a:latin typeface="Helvetica" panose="020B0604020202020204" pitchFamily="34" charset="0"/>
                        </a:rPr>
                        <a:t>211</a:t>
                      </a:r>
                    </a:p>
                  </a:txBody>
                  <a:tcPr marL="9525" marR="9525" marT="9525" marB="0" anchor="ctr"/>
                </a:tc>
                <a:extLst>
                  <a:ext uri="{0D108BD9-81ED-4DB2-BD59-A6C34878D82A}">
                    <a16:rowId xmlns:a16="http://schemas.microsoft.com/office/drawing/2014/main" val="1882170930"/>
                  </a:ext>
                </a:extLst>
              </a:tr>
              <a:tr h="209006">
                <a:tc>
                  <a:txBody>
                    <a:bodyPr/>
                    <a:lstStyle/>
                    <a:p>
                      <a:pPr algn="ctr" fontAlgn="b"/>
                      <a:r>
                        <a:rPr lang="en-US" sz="1000" b="0" i="0" u="none" strike="noStrike" dirty="0">
                          <a:effectLst/>
                          <a:latin typeface="Helvetica" panose="020B0604020202020204" pitchFamily="34" charset="0"/>
                        </a:rPr>
                        <a:t>Bristol-Myers Squibb</a:t>
                      </a:r>
                    </a:p>
                  </a:txBody>
                  <a:tcPr marL="9525" marR="9525" marT="9525" marB="0" anchor="ctr"/>
                </a:tc>
                <a:tc>
                  <a:txBody>
                    <a:bodyPr/>
                    <a:lstStyle/>
                    <a:p>
                      <a:pPr algn="ctr" fontAlgn="b"/>
                      <a:r>
                        <a:rPr lang="en-US" sz="1000" b="0" i="0" u="none" strike="noStrike" dirty="0">
                          <a:effectLst/>
                          <a:latin typeface="Helvetica" panose="020B0604020202020204" pitchFamily="34" charset="0"/>
                        </a:rPr>
                        <a:t>204</a:t>
                      </a:r>
                    </a:p>
                  </a:txBody>
                  <a:tcPr marL="9525" marR="9525" marT="9525" marB="0" anchor="ctr"/>
                </a:tc>
                <a:extLst>
                  <a:ext uri="{0D108BD9-81ED-4DB2-BD59-A6C34878D82A}">
                    <a16:rowId xmlns:a16="http://schemas.microsoft.com/office/drawing/2014/main" val="2679721514"/>
                  </a:ext>
                </a:extLst>
              </a:tr>
              <a:tr h="209006">
                <a:tc>
                  <a:txBody>
                    <a:bodyPr/>
                    <a:lstStyle/>
                    <a:p>
                      <a:pPr algn="ctr" fontAlgn="b"/>
                      <a:r>
                        <a:rPr lang="en-US" sz="1000" b="0" i="0" u="none" strike="noStrike" dirty="0">
                          <a:effectLst/>
                          <a:latin typeface="Helvetica" panose="020B0604020202020204" pitchFamily="34" charset="0"/>
                        </a:rPr>
                        <a:t>Pall Corporation</a:t>
                      </a:r>
                    </a:p>
                  </a:txBody>
                  <a:tcPr marL="9525" marR="9525" marT="9525" marB="0" anchor="ctr"/>
                </a:tc>
                <a:tc>
                  <a:txBody>
                    <a:bodyPr/>
                    <a:lstStyle/>
                    <a:p>
                      <a:pPr algn="ctr" fontAlgn="b"/>
                      <a:r>
                        <a:rPr lang="en-US" sz="1000" b="0" i="0" u="none" strike="noStrike" dirty="0">
                          <a:effectLst/>
                          <a:latin typeface="Helvetica" panose="020B0604020202020204" pitchFamily="34" charset="0"/>
                        </a:rPr>
                        <a:t>129</a:t>
                      </a:r>
                    </a:p>
                  </a:txBody>
                  <a:tcPr marL="9525" marR="9525" marT="9525" marB="0" anchor="ctr"/>
                </a:tc>
                <a:extLst>
                  <a:ext uri="{0D108BD9-81ED-4DB2-BD59-A6C34878D82A}">
                    <a16:rowId xmlns:a16="http://schemas.microsoft.com/office/drawing/2014/main" val="1250045122"/>
                  </a:ext>
                </a:extLst>
              </a:tr>
              <a:tr h="209006">
                <a:tc>
                  <a:txBody>
                    <a:bodyPr/>
                    <a:lstStyle/>
                    <a:p>
                      <a:pPr algn="ctr" fontAlgn="b"/>
                      <a:r>
                        <a:rPr lang="en-US" sz="1000" b="0" i="0" u="none" strike="noStrike" dirty="0">
                          <a:effectLst/>
                          <a:latin typeface="Helvetica" panose="020B0604020202020204" pitchFamily="34" charset="0"/>
                        </a:rPr>
                        <a:t>Danaher Corporation</a:t>
                      </a:r>
                    </a:p>
                  </a:txBody>
                  <a:tcPr marL="9525" marR="9525" marT="9525" marB="0" anchor="ctr"/>
                </a:tc>
                <a:tc>
                  <a:txBody>
                    <a:bodyPr/>
                    <a:lstStyle/>
                    <a:p>
                      <a:pPr algn="ctr" fontAlgn="b"/>
                      <a:r>
                        <a:rPr lang="en-US" sz="1000" b="0" i="0" u="none" strike="noStrike" dirty="0">
                          <a:effectLst/>
                          <a:latin typeface="Helvetica" panose="020B0604020202020204" pitchFamily="34" charset="0"/>
                        </a:rPr>
                        <a:t>124</a:t>
                      </a:r>
                    </a:p>
                  </a:txBody>
                  <a:tcPr marL="9525" marR="9525" marT="9525" marB="0" anchor="ctr"/>
                </a:tc>
                <a:extLst>
                  <a:ext uri="{0D108BD9-81ED-4DB2-BD59-A6C34878D82A}">
                    <a16:rowId xmlns:a16="http://schemas.microsoft.com/office/drawing/2014/main" val="3930176931"/>
                  </a:ext>
                </a:extLst>
              </a:tr>
              <a:tr h="209006">
                <a:tc>
                  <a:txBody>
                    <a:bodyPr/>
                    <a:lstStyle/>
                    <a:p>
                      <a:pPr algn="ctr" fontAlgn="b"/>
                      <a:r>
                        <a:rPr lang="en-US" sz="1000" b="0" i="0" u="none" strike="noStrike" dirty="0">
                          <a:effectLst/>
                          <a:latin typeface="Helvetica" panose="020B0604020202020204" pitchFamily="34" charset="0"/>
                        </a:rPr>
                        <a:t>Johnson Controls Incorporated</a:t>
                      </a:r>
                    </a:p>
                  </a:txBody>
                  <a:tcPr marL="9525" marR="9525" marT="9525" marB="0" anchor="ctr"/>
                </a:tc>
                <a:tc>
                  <a:txBody>
                    <a:bodyPr/>
                    <a:lstStyle/>
                    <a:p>
                      <a:pPr algn="ctr" fontAlgn="b"/>
                      <a:r>
                        <a:rPr lang="en-US" sz="1000" b="0" i="0" u="none" strike="noStrike" dirty="0">
                          <a:effectLst/>
                          <a:latin typeface="Helvetica" panose="020B0604020202020204" pitchFamily="34" charset="0"/>
                        </a:rPr>
                        <a:t>119</a:t>
                      </a:r>
                    </a:p>
                  </a:txBody>
                  <a:tcPr marL="9525" marR="9525" marT="9525" marB="0" anchor="ctr"/>
                </a:tc>
                <a:extLst>
                  <a:ext uri="{0D108BD9-81ED-4DB2-BD59-A6C34878D82A}">
                    <a16:rowId xmlns:a16="http://schemas.microsoft.com/office/drawing/2014/main" val="528235191"/>
                  </a:ext>
                </a:extLst>
              </a:tr>
            </a:tbl>
          </a:graphicData>
        </a:graphic>
      </p:graphicFrame>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Groups and Employers</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grpSp>
        <p:nvGrpSpPr>
          <p:cNvPr id="5" name="Group 4"/>
          <p:cNvGrpSpPr/>
          <p:nvPr/>
        </p:nvGrpSpPr>
        <p:grpSpPr>
          <a:xfrm>
            <a:off x="7997281" y="3047752"/>
            <a:ext cx="3657600" cy="2231866"/>
            <a:chOff x="8089098" y="3027885"/>
            <a:chExt cx="3657600" cy="2231866"/>
          </a:xfrm>
        </p:grpSpPr>
        <p:sp>
          <p:nvSpPr>
            <p:cNvPr id="10" name="Rectangle 9"/>
            <p:cNvSpPr/>
            <p:nvPr/>
          </p:nvSpPr>
          <p:spPr>
            <a:xfrm>
              <a:off x="9071356" y="5028919"/>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89098" y="3027885"/>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19" name="Rectangle 18"/>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number of Manufacturing </a:t>
            </a:r>
            <a:r>
              <a:rPr lang="en-US" sz="1400" dirty="0">
                <a:latin typeface="Helvetica" panose="020B0604020202020204" pitchFamily="34" charset="0"/>
                <a:cs typeface="Helvetica" panose="020B0604020202020204" pitchFamily="34" charset="0"/>
              </a:rPr>
              <a:t>establishments in </a:t>
            </a:r>
            <a:r>
              <a:rPr lang="en-US" sz="1400" dirty="0" smtClean="0">
                <a:latin typeface="Helvetica" panose="020B0604020202020204" pitchFamily="34" charset="0"/>
                <a:cs typeface="Helvetica" panose="020B0604020202020204" pitchFamily="34" charset="0"/>
              </a:rPr>
              <a:t>Central MA declined slightly between 2016 and 2018. In the last year, Waters Corporation was responsible for the largest number of job postings in Central MA (740), </a:t>
            </a:r>
            <a:r>
              <a:rPr lang="en-US" sz="1400" dirty="0">
                <a:latin typeface="Helvetica" panose="020B0604020202020204" pitchFamily="34" charset="0"/>
                <a:cs typeface="Helvetica" panose="020B0604020202020204" pitchFamily="34" charset="0"/>
              </a:rPr>
              <a:t>followed by </a:t>
            </a:r>
            <a:r>
              <a:rPr lang="en-US" sz="1400" dirty="0" smtClean="0">
                <a:latin typeface="Helvetica" panose="020B0604020202020204" pitchFamily="34" charset="0"/>
                <a:cs typeface="Helvetica" panose="020B0604020202020204" pitchFamily="34" charset="0"/>
              </a:rPr>
              <a:t>Jabil Circuit (211), and Bristol-Myers Squibb (204).</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53144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a:t>Objectives</a:t>
            </a:r>
          </a:p>
        </p:txBody>
      </p:sp>
      <p:sp>
        <p:nvSpPr>
          <p:cNvPr id="3" name="Content Placeholder 2"/>
          <p:cNvSpPr>
            <a:spLocks noGrp="1"/>
          </p:cNvSpPr>
          <p:nvPr>
            <p:ph idx="1"/>
          </p:nvPr>
        </p:nvSpPr>
        <p:spPr/>
        <p:txBody>
          <a:bodyPr>
            <a:normAutofit/>
          </a:bodyPr>
          <a:lstStyle/>
          <a:p>
            <a:r>
              <a:rPr lang="en-US" sz="2000" dirty="0" smtClean="0"/>
              <a:t>Update contextual regional labor market information</a:t>
            </a:r>
          </a:p>
          <a:p>
            <a:r>
              <a:rPr lang="en-US" sz="2000" b="1" dirty="0" smtClean="0"/>
              <a:t>Narrow scope of data/discussion to focus on regional priority/critical industries</a:t>
            </a:r>
          </a:p>
          <a:p>
            <a:r>
              <a:rPr lang="en-US" sz="2000" dirty="0" smtClean="0"/>
              <a:t>Confirm regional high priority industries and occupations through updated demand star rankings and skill gap analysis</a:t>
            </a:r>
          </a:p>
          <a:p>
            <a:r>
              <a:rPr lang="en-US" sz="2000" dirty="0"/>
              <a:t>Evaluate any new demographic, labor pool, and talent pipeline considerations impacting workforce skill </a:t>
            </a:r>
            <a:r>
              <a:rPr lang="en-US" sz="2000" dirty="0" smtClean="0"/>
              <a:t>gaps</a:t>
            </a:r>
          </a:p>
          <a:p>
            <a:r>
              <a:rPr lang="en-US" sz="2000" b="1" dirty="0" smtClean="0"/>
              <a:t>Introduce new dynamic data tools</a:t>
            </a:r>
          </a:p>
          <a:p>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2</a:t>
            </a:fld>
            <a:endParaRPr lang="en-US" dirty="0"/>
          </a:p>
        </p:txBody>
      </p:sp>
    </p:spTree>
    <p:extLst>
      <p:ext uri="{BB962C8B-B14F-4D97-AF65-F5344CB8AC3E}">
        <p14:creationId xmlns:p14="http://schemas.microsoft.com/office/powerpoint/2010/main" val="2758155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20</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63245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10" name="Rectangle 9"/>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40% of workers in Manufacturing in Central MA have a high school diploma or less. More than a quarter of workers in Manufacturing have some college or an Associate Degree and 25% have a Bachelor’s degree or higher. This mix has been relatively stable since 2015.</a:t>
            </a:r>
          </a:p>
        </p:txBody>
      </p:sp>
      <p:grpSp>
        <p:nvGrpSpPr>
          <p:cNvPr id="3" name="Group 2"/>
          <p:cNvGrpSpPr/>
          <p:nvPr/>
        </p:nvGrpSpPr>
        <p:grpSpPr>
          <a:xfrm>
            <a:off x="1889761" y="2210944"/>
            <a:ext cx="8412480" cy="4424201"/>
            <a:chOff x="1889761" y="1994376"/>
            <a:chExt cx="8412480" cy="4424201"/>
          </a:xfrm>
        </p:grpSpPr>
        <p:graphicFrame>
          <p:nvGraphicFramePr>
            <p:cNvPr id="11" name="Chart 10"/>
            <p:cNvGraphicFramePr>
              <a:graphicFrameLocks/>
            </p:cNvGraphicFramePr>
            <p:nvPr>
              <p:extLst>
                <p:ext uri="{D42A27DB-BD31-4B8C-83A1-F6EECF244321}">
                  <p14:modId xmlns:p14="http://schemas.microsoft.com/office/powerpoint/2010/main" val="2656752331"/>
                </p:ext>
              </p:extLst>
            </p:nvPr>
          </p:nvGraphicFramePr>
          <p:xfrm>
            <a:off x="1889761" y="2364148"/>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1994376"/>
              <a:ext cx="8229600" cy="4424201"/>
              <a:chOff x="2072641" y="1877775"/>
              <a:chExt cx="8229600" cy="4002683"/>
            </a:xfrm>
          </p:grpSpPr>
          <p:sp>
            <p:nvSpPr>
              <p:cNvPr id="13" name="Rectangle 12"/>
              <p:cNvSpPr/>
              <p:nvPr/>
            </p:nvSpPr>
            <p:spPr>
              <a:xfrm>
                <a:off x="2072641" y="5643503"/>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77775"/>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Tree>
    <p:extLst>
      <p:ext uri="{BB962C8B-B14F-4D97-AF65-F5344CB8AC3E}">
        <p14:creationId xmlns:p14="http://schemas.microsoft.com/office/powerpoint/2010/main" val="1109688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Transportation and Warehousing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21</a:t>
            </a:fld>
            <a:endParaRPr lang="en-US" dirty="0"/>
          </a:p>
        </p:txBody>
      </p:sp>
    </p:spTree>
    <p:extLst>
      <p:ext uri="{BB962C8B-B14F-4D97-AF65-F5344CB8AC3E}">
        <p14:creationId xmlns:p14="http://schemas.microsoft.com/office/powerpoint/2010/main" val="16405453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31082" y="2610190"/>
            <a:ext cx="7040880" cy="3587128"/>
            <a:chOff x="631082" y="2610190"/>
            <a:chExt cx="7040880" cy="3587128"/>
          </a:xfrm>
        </p:grpSpPr>
        <p:graphicFrame>
          <p:nvGraphicFramePr>
            <p:cNvPr id="14" name="Chart 13"/>
            <p:cNvGraphicFramePr>
              <a:graphicFrameLocks/>
            </p:cNvGraphicFramePr>
            <p:nvPr>
              <p:extLst>
                <p:ext uri="{D42A27DB-BD31-4B8C-83A1-F6EECF244321}">
                  <p14:modId xmlns:p14="http://schemas.microsoft.com/office/powerpoint/2010/main" val="2036867525"/>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22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08454476"/>
              </p:ext>
            </p:extLst>
          </p:nvPr>
        </p:nvGraphicFramePr>
        <p:xfrm>
          <a:off x="7997281" y="3432167"/>
          <a:ext cx="3657600" cy="1463035"/>
        </p:xfrm>
        <a:graphic>
          <a:graphicData uri="http://schemas.openxmlformats.org/drawingml/2006/table">
            <a:tbl>
              <a:tblPr firstRow="1">
                <a:tableStyleId>{5FD0F851-EC5A-4D38-B0AD-8093EC10F338}</a:tableStyleId>
              </a:tblPr>
              <a:tblGrid>
                <a:gridCol w="2449359">
                  <a:extLst>
                    <a:ext uri="{9D8B030D-6E8A-4147-A177-3AD203B41FA5}">
                      <a16:colId xmlns:a16="http://schemas.microsoft.com/office/drawing/2014/main" val="2354080455"/>
                    </a:ext>
                  </a:extLst>
                </a:gridCol>
                <a:gridCol w="1208241">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latin typeface="Helvetica" panose="020B0604020202020204" pitchFamily="34" charset="0"/>
                          <a:cs typeface="Helvetica" panose="020B0604020202020204" pitchFamily="34" charset="0"/>
                        </a:rPr>
                        <a:t>Employer</a:t>
                      </a:r>
                      <a:endParaRPr lang="en-US" sz="1000" b="1"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Helvetica" panose="020B0604020202020204" pitchFamily="34" charset="0"/>
                          <a:cs typeface="Helvetica" panose="020B0604020202020204" pitchFamily="34" charset="0"/>
                        </a:rPr>
                        <a:t>Job Postings</a:t>
                      </a:r>
                      <a:endParaRPr lang="en-US" sz="1000" b="1" i="0" u="none" strike="noStrike" dirty="0">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b="0" i="0" u="none" strike="noStrike" dirty="0">
                          <a:effectLst/>
                          <a:latin typeface="Helvetica" panose="020B0604020202020204" pitchFamily="34" charset="0"/>
                        </a:rPr>
                        <a:t>United Parcel Service Incorporated</a:t>
                      </a:r>
                    </a:p>
                  </a:txBody>
                  <a:tcPr marL="9525" marR="9525" marT="9525" marB="0" anchor="ctr"/>
                </a:tc>
                <a:tc>
                  <a:txBody>
                    <a:bodyPr/>
                    <a:lstStyle/>
                    <a:p>
                      <a:pPr algn="ctr" fontAlgn="b"/>
                      <a:r>
                        <a:rPr lang="en-US" sz="1000" b="0" i="0" u="none" strike="noStrike" dirty="0">
                          <a:effectLst/>
                          <a:latin typeface="Helvetica" panose="020B0604020202020204" pitchFamily="34" charset="0"/>
                        </a:rPr>
                        <a:t>218</a:t>
                      </a:r>
                    </a:p>
                  </a:txBody>
                  <a:tcPr marL="9525" marR="9525" marT="9525" marB="0" anchor="ctr"/>
                </a:tc>
                <a:extLst>
                  <a:ext uri="{0D108BD9-81ED-4DB2-BD59-A6C34878D82A}">
                    <a16:rowId xmlns:a16="http://schemas.microsoft.com/office/drawing/2014/main" val="2094299416"/>
                  </a:ext>
                </a:extLst>
              </a:tr>
              <a:tr h="209005">
                <a:tc>
                  <a:txBody>
                    <a:bodyPr/>
                    <a:lstStyle/>
                    <a:p>
                      <a:pPr algn="ctr" fontAlgn="b"/>
                      <a:r>
                        <a:rPr lang="en-US" sz="1000" b="0" i="0" u="none" strike="noStrike" dirty="0">
                          <a:effectLst/>
                          <a:latin typeface="Helvetica" panose="020B0604020202020204" pitchFamily="34" charset="0"/>
                        </a:rPr>
                        <a:t>FedEx</a:t>
                      </a:r>
                    </a:p>
                  </a:txBody>
                  <a:tcPr marL="9525" marR="9525" marT="9525" marB="0" anchor="ctr"/>
                </a:tc>
                <a:tc>
                  <a:txBody>
                    <a:bodyPr/>
                    <a:lstStyle/>
                    <a:p>
                      <a:pPr algn="ctr" fontAlgn="b"/>
                      <a:r>
                        <a:rPr lang="en-US" sz="1000" b="0" i="0" u="none" strike="noStrike" dirty="0">
                          <a:effectLst/>
                          <a:latin typeface="Helvetica" panose="020B0604020202020204" pitchFamily="34" charset="0"/>
                        </a:rPr>
                        <a:t>178</a:t>
                      </a:r>
                    </a:p>
                  </a:txBody>
                  <a:tcPr marL="9525" marR="9525" marT="9525" marB="0" anchor="ctr"/>
                </a:tc>
                <a:extLst>
                  <a:ext uri="{0D108BD9-81ED-4DB2-BD59-A6C34878D82A}">
                    <a16:rowId xmlns:a16="http://schemas.microsoft.com/office/drawing/2014/main" val="1311406487"/>
                  </a:ext>
                </a:extLst>
              </a:tr>
              <a:tr h="209005">
                <a:tc>
                  <a:txBody>
                    <a:bodyPr/>
                    <a:lstStyle/>
                    <a:p>
                      <a:pPr algn="ctr" fontAlgn="b"/>
                      <a:r>
                        <a:rPr lang="en-US" sz="1000" b="0" i="0" u="none" strike="noStrike" dirty="0">
                          <a:effectLst/>
                          <a:latin typeface="Helvetica" panose="020B0604020202020204" pitchFamily="34" charset="0"/>
                        </a:rPr>
                        <a:t>PGT Trucking</a:t>
                      </a:r>
                    </a:p>
                  </a:txBody>
                  <a:tcPr marL="9525" marR="9525" marT="9525" marB="0" anchor="ctr"/>
                </a:tc>
                <a:tc>
                  <a:txBody>
                    <a:bodyPr/>
                    <a:lstStyle/>
                    <a:p>
                      <a:pPr algn="ctr" fontAlgn="b"/>
                      <a:r>
                        <a:rPr lang="en-US" sz="1000" b="0" i="0" u="none" strike="noStrike" dirty="0">
                          <a:effectLst/>
                          <a:latin typeface="Helvetica" panose="020B0604020202020204" pitchFamily="34" charset="0"/>
                        </a:rPr>
                        <a:t>101</a:t>
                      </a:r>
                    </a:p>
                  </a:txBody>
                  <a:tcPr marL="9525" marR="9525" marT="9525" marB="0" anchor="ctr"/>
                </a:tc>
                <a:extLst>
                  <a:ext uri="{0D108BD9-81ED-4DB2-BD59-A6C34878D82A}">
                    <a16:rowId xmlns:a16="http://schemas.microsoft.com/office/drawing/2014/main" val="1699668475"/>
                  </a:ext>
                </a:extLst>
              </a:tr>
              <a:tr h="209005">
                <a:tc>
                  <a:txBody>
                    <a:bodyPr/>
                    <a:lstStyle/>
                    <a:p>
                      <a:pPr algn="ctr" fontAlgn="b"/>
                      <a:r>
                        <a:rPr lang="en-US" sz="1000" b="0" i="0" u="none" strike="noStrike" dirty="0">
                          <a:effectLst/>
                          <a:latin typeface="Helvetica" panose="020B0604020202020204" pitchFamily="34" charset="0"/>
                        </a:rPr>
                        <a:t>Global Partners </a:t>
                      </a:r>
                      <a:r>
                        <a:rPr lang="en-US" sz="1000" b="0" i="0" u="none" strike="noStrike" dirty="0" err="1">
                          <a:effectLst/>
                          <a:latin typeface="Helvetica" panose="020B0604020202020204" pitchFamily="34" charset="0"/>
                        </a:rPr>
                        <a:t>Lp</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b="0" i="0" u="none" strike="noStrike">
                          <a:effectLst/>
                          <a:latin typeface="Helvetica" panose="020B0604020202020204" pitchFamily="34" charset="0"/>
                        </a:rPr>
                        <a:t>97</a:t>
                      </a:r>
                    </a:p>
                  </a:txBody>
                  <a:tcPr marL="9525" marR="9525" marT="9525" marB="0" anchor="ctr"/>
                </a:tc>
                <a:extLst>
                  <a:ext uri="{0D108BD9-81ED-4DB2-BD59-A6C34878D82A}">
                    <a16:rowId xmlns:a16="http://schemas.microsoft.com/office/drawing/2014/main" val="4041789653"/>
                  </a:ext>
                </a:extLst>
              </a:tr>
              <a:tr h="209005">
                <a:tc>
                  <a:txBody>
                    <a:bodyPr/>
                    <a:lstStyle/>
                    <a:p>
                      <a:pPr algn="ctr" fontAlgn="b"/>
                      <a:r>
                        <a:rPr lang="en-US" sz="1000" b="0" i="0" u="none" strike="noStrike" dirty="0">
                          <a:effectLst/>
                          <a:latin typeface="Helvetica" panose="020B0604020202020204" pitchFamily="34" charset="0"/>
                        </a:rPr>
                        <a:t>Roehl Transport</a:t>
                      </a:r>
                    </a:p>
                  </a:txBody>
                  <a:tcPr marL="9525" marR="9525" marT="9525" marB="0" anchor="ctr"/>
                </a:tc>
                <a:tc>
                  <a:txBody>
                    <a:bodyPr/>
                    <a:lstStyle/>
                    <a:p>
                      <a:pPr algn="ctr" fontAlgn="b"/>
                      <a:r>
                        <a:rPr lang="en-US" sz="1000" b="0" i="0" u="none" strike="noStrike">
                          <a:effectLst/>
                          <a:latin typeface="Helvetica" panose="020B0604020202020204" pitchFamily="34" charset="0"/>
                        </a:rPr>
                        <a:t>66</a:t>
                      </a:r>
                    </a:p>
                  </a:txBody>
                  <a:tcPr marL="9525" marR="9525" marT="9525" marB="0" anchor="ctr"/>
                </a:tc>
                <a:extLst>
                  <a:ext uri="{0D108BD9-81ED-4DB2-BD59-A6C34878D82A}">
                    <a16:rowId xmlns:a16="http://schemas.microsoft.com/office/drawing/2014/main" val="3358173353"/>
                  </a:ext>
                </a:extLst>
              </a:tr>
              <a:tr h="209005">
                <a:tc>
                  <a:txBody>
                    <a:bodyPr/>
                    <a:lstStyle/>
                    <a:p>
                      <a:pPr algn="ctr" fontAlgn="b"/>
                      <a:r>
                        <a:rPr lang="en-US" sz="1000" b="0" i="0" u="none" strike="noStrike" dirty="0">
                          <a:effectLst/>
                          <a:latin typeface="Helvetica" panose="020B0604020202020204" pitchFamily="34" charset="0"/>
                        </a:rPr>
                        <a:t>Schneider National Incorporated</a:t>
                      </a:r>
                    </a:p>
                  </a:txBody>
                  <a:tcPr marL="9525" marR="9525" marT="9525" marB="0" anchor="ctr"/>
                </a:tc>
                <a:tc>
                  <a:txBody>
                    <a:bodyPr/>
                    <a:lstStyle/>
                    <a:p>
                      <a:pPr algn="ctr" fontAlgn="b"/>
                      <a:r>
                        <a:rPr lang="en-US" sz="1000" b="0" i="0" u="none" strike="noStrike" dirty="0">
                          <a:effectLst/>
                          <a:latin typeface="Helvetica" panose="020B0604020202020204" pitchFamily="34" charset="0"/>
                        </a:rPr>
                        <a:t>61</a:t>
                      </a:r>
                    </a:p>
                  </a:txBody>
                  <a:tcPr marL="9525" marR="9525" marT="9525" marB="0" anchor="ctr"/>
                </a:tc>
                <a:extLst>
                  <a:ext uri="{0D108BD9-81ED-4DB2-BD59-A6C34878D82A}">
                    <a16:rowId xmlns:a16="http://schemas.microsoft.com/office/drawing/2014/main" val="872586986"/>
                  </a:ext>
                </a:extLst>
              </a:tr>
            </a:tbl>
          </a:graphicData>
        </a:graphic>
      </p:graphicFrame>
      <p:sp>
        <p:nvSpPr>
          <p:cNvPr id="17"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Transportation and Warehousing Groups and Employers</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379488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Transportation and Warehousing</a:t>
            </a:r>
            <a:endParaRPr lang="en-US" sz="1200" dirty="0"/>
          </a:p>
        </p:txBody>
      </p:sp>
      <p:sp>
        <p:nvSpPr>
          <p:cNvPr id="19" name="Rectangle 18"/>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Transportation and warehousing includes freight trucking and taxi and limo services, among others. UPS had the largest number of job postings in the past year in this industry in Central MA, followed by FedEx.</a:t>
            </a:r>
          </a:p>
        </p:txBody>
      </p:sp>
      <p:grpSp>
        <p:nvGrpSpPr>
          <p:cNvPr id="5" name="Group 4"/>
          <p:cNvGrpSpPr/>
          <p:nvPr/>
        </p:nvGrpSpPr>
        <p:grpSpPr>
          <a:xfrm>
            <a:off x="7997281" y="3041779"/>
            <a:ext cx="3657600" cy="2243812"/>
            <a:chOff x="7863840" y="2992513"/>
            <a:chExt cx="3657600" cy="2243812"/>
          </a:xfrm>
        </p:grpSpPr>
        <p:sp>
          <p:nvSpPr>
            <p:cNvPr id="15" name="Rectangle 14"/>
            <p:cNvSpPr/>
            <p:nvPr/>
          </p:nvSpPr>
          <p:spPr>
            <a:xfrm>
              <a:off x="8846098" y="5005493"/>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7863840" y="2992513"/>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2598243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23</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a:t>Transportation and Warehousing </a:t>
            </a:r>
            <a:r>
              <a:rPr lang="en-US" sz="3200" dirty="0" smtClean="0"/>
              <a:t>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379488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Transportation and Warehousing</a:t>
            </a:r>
            <a:endParaRPr lang="en-US" sz="1200" dirty="0"/>
          </a:p>
        </p:txBody>
      </p:sp>
      <p:sp>
        <p:nvSpPr>
          <p:cNvPr id="10" name="Rectangle 9"/>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45% of </a:t>
            </a:r>
            <a:r>
              <a:rPr lang="en-US" sz="1400" dirty="0">
                <a:latin typeface="Helvetica" panose="020B0604020202020204" pitchFamily="34" charset="0"/>
                <a:cs typeface="Helvetica" panose="020B0604020202020204" pitchFamily="34" charset="0"/>
              </a:rPr>
              <a:t>the workers in the Transportation and Warehousing sector have a high school diploma or less.</a:t>
            </a:r>
          </a:p>
        </p:txBody>
      </p:sp>
      <p:grpSp>
        <p:nvGrpSpPr>
          <p:cNvPr id="3" name="Group 2"/>
          <p:cNvGrpSpPr/>
          <p:nvPr/>
        </p:nvGrpSpPr>
        <p:grpSpPr>
          <a:xfrm>
            <a:off x="1889761" y="2036331"/>
            <a:ext cx="8412480" cy="4406630"/>
            <a:chOff x="1889760" y="2000237"/>
            <a:chExt cx="8412480" cy="4406630"/>
          </a:xfrm>
        </p:grpSpPr>
        <p:graphicFrame>
          <p:nvGraphicFramePr>
            <p:cNvPr id="11" name="Chart 10"/>
            <p:cNvGraphicFramePr>
              <a:graphicFrameLocks/>
            </p:cNvGraphicFramePr>
            <p:nvPr>
              <p:extLst>
                <p:ext uri="{D42A27DB-BD31-4B8C-83A1-F6EECF244321}">
                  <p14:modId xmlns:p14="http://schemas.microsoft.com/office/powerpoint/2010/main" val="1756683155"/>
                </p:ext>
              </p:extLst>
            </p:nvPr>
          </p:nvGraphicFramePr>
          <p:xfrm>
            <a:off x="1889760" y="2364148"/>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0" y="2000237"/>
              <a:ext cx="8229600" cy="4406630"/>
              <a:chOff x="2072640" y="1883078"/>
              <a:chExt cx="8229600" cy="3986786"/>
            </a:xfrm>
          </p:grpSpPr>
          <p:sp>
            <p:nvSpPr>
              <p:cNvPr id="13" name="Rectangle 12"/>
              <p:cNvSpPr/>
              <p:nvPr/>
            </p:nvSpPr>
            <p:spPr>
              <a:xfrm>
                <a:off x="2072640" y="56329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0" y="1883078"/>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Tree>
    <p:extLst>
      <p:ext uri="{BB962C8B-B14F-4D97-AF65-F5344CB8AC3E}">
        <p14:creationId xmlns:p14="http://schemas.microsoft.com/office/powerpoint/2010/main" val="2766823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Occupations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24</a:t>
            </a:fld>
            <a:endParaRPr lang="en-US" dirty="0"/>
          </a:p>
        </p:txBody>
      </p:sp>
    </p:spTree>
    <p:extLst>
      <p:ext uri="{BB962C8B-B14F-4D97-AF65-F5344CB8AC3E}">
        <p14:creationId xmlns:p14="http://schemas.microsoft.com/office/powerpoint/2010/main" val="543700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Terminology</a:t>
            </a:r>
            <a:endParaRPr lang="en-US" dirty="0">
              <a:latin typeface="Helvetica" panose="020B0604020202020204" pitchFamily="34" charset="0"/>
              <a:cs typeface="Helvetica" panose="020B0604020202020204" pitchFamily="34" charset="0"/>
            </a:endParaRPr>
          </a:p>
        </p:txBody>
      </p:sp>
      <p:graphicFrame>
        <p:nvGraphicFramePr>
          <p:cNvPr id="4" name="Table 3"/>
          <p:cNvGraphicFramePr>
            <a:graphicFrameLocks noGrp="1"/>
          </p:cNvGraphicFramePr>
          <p:nvPr>
            <p:extLst/>
          </p:nvPr>
        </p:nvGraphicFramePr>
        <p:xfrm>
          <a:off x="838200" y="1786466"/>
          <a:ext cx="10515600" cy="2103120"/>
        </p:xfrm>
        <a:graphic>
          <a:graphicData uri="http://schemas.openxmlformats.org/drawingml/2006/table">
            <a:tbl>
              <a:tblPr bandRow="1">
                <a:tableStyleId>{C083E6E3-FA7D-4D7B-A595-EF9225AFEA82}</a:tableStyleId>
              </a:tblPr>
              <a:tblGrid>
                <a:gridCol w="4200525">
                  <a:extLst>
                    <a:ext uri="{9D8B030D-6E8A-4147-A177-3AD203B41FA5}">
                      <a16:colId xmlns:a16="http://schemas.microsoft.com/office/drawing/2014/main" val="2337087966"/>
                    </a:ext>
                  </a:extLst>
                </a:gridCol>
                <a:gridCol w="6315075">
                  <a:extLst>
                    <a:ext uri="{9D8B030D-6E8A-4147-A177-3AD203B41FA5}">
                      <a16:colId xmlns:a16="http://schemas.microsoft.com/office/drawing/2014/main" val="1368449239"/>
                    </a:ext>
                  </a:extLst>
                </a:gridCol>
              </a:tblGrid>
              <a:tr h="370840">
                <a:tc>
                  <a:txBody>
                    <a:bodyPr/>
                    <a:lstStyle/>
                    <a:p>
                      <a:r>
                        <a:rPr lang="en-US" sz="1400" i="0" dirty="0" smtClean="0">
                          <a:latin typeface="Helvetica" panose="020B0604020202020204" pitchFamily="34" charset="0"/>
                          <a:cs typeface="Helvetica" panose="020B0604020202020204" pitchFamily="34" charset="0"/>
                        </a:rPr>
                        <a:t>Occupation</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i="0" dirty="0" smtClean="0">
                          <a:latin typeface="Helvetica" panose="020B0604020202020204" pitchFamily="34" charset="0"/>
                          <a:cs typeface="Helvetica" panose="020B0604020202020204" pitchFamily="34" charset="0"/>
                        </a:rPr>
                        <a:t>A job or profession, not specific to an industry, defined by</a:t>
                      </a:r>
                    </a:p>
                    <a:p>
                      <a:r>
                        <a:rPr lang="en-US" sz="1400" i="0" dirty="0" smtClean="0">
                          <a:latin typeface="Helvetica" panose="020B0604020202020204" pitchFamily="34" charset="0"/>
                          <a:cs typeface="Helvetica" panose="020B0604020202020204" pitchFamily="34" charset="0"/>
                        </a:rPr>
                        <a:t>Standard Occupational Classification (SOC) code</a:t>
                      </a:r>
                    </a:p>
                  </a:txBody>
                  <a:tcPr/>
                </a:tc>
                <a:extLst>
                  <a:ext uri="{0D108BD9-81ED-4DB2-BD59-A6C34878D82A}">
                    <a16:rowId xmlns:a16="http://schemas.microsoft.com/office/drawing/2014/main" val="3746841496"/>
                  </a:ext>
                </a:extLst>
              </a:tr>
              <a:tr h="370840">
                <a:tc>
                  <a:txBody>
                    <a:bodyPr/>
                    <a:lstStyle/>
                    <a:p>
                      <a:r>
                        <a:rPr lang="en-US" sz="1400" i="0" dirty="0" smtClean="0">
                          <a:latin typeface="Helvetica" panose="020B0604020202020204" pitchFamily="34" charset="0"/>
                          <a:cs typeface="Helvetica" panose="020B0604020202020204" pitchFamily="34" charset="0"/>
                        </a:rPr>
                        <a:t>Demand Star Ranking</a:t>
                      </a:r>
                      <a:endParaRPr lang="en-US" sz="1400" i="0" dirty="0">
                        <a:latin typeface="Helvetica" panose="020B0604020202020204" pitchFamily="34" charset="0"/>
                        <a:cs typeface="Helvetica" panose="020B0604020202020204" pitchFamily="34" charset="0"/>
                      </a:endParaRPr>
                    </a:p>
                  </a:txBody>
                  <a:tcPr/>
                </a:tc>
                <a:tc>
                  <a:txBody>
                    <a:bodyPr/>
                    <a:lstStyle/>
                    <a:p>
                      <a:r>
                        <a:rPr lang="en-US" sz="1400" dirty="0" smtClean="0">
                          <a:latin typeface="Helvetica" panose="020B0604020202020204" pitchFamily="34" charset="0"/>
                          <a:cs typeface="Helvetica" panose="020B0604020202020204" pitchFamily="34" charset="0"/>
                        </a:rPr>
                        <a:t>Ranking of highest-demand, highest-wage jobs in Massachusetts, based on short-term employment projections (2020), long-term employment projections (2026), 12-month job postings from Burning</a:t>
                      </a:r>
                      <a:r>
                        <a:rPr lang="en-US" sz="1400" baseline="0" dirty="0" smtClean="0">
                          <a:latin typeface="Helvetica" panose="020B0604020202020204" pitchFamily="34" charset="0"/>
                          <a:cs typeface="Helvetica" panose="020B0604020202020204" pitchFamily="34" charset="0"/>
                        </a:rPr>
                        <a:t> Glass</a:t>
                      </a:r>
                      <a:r>
                        <a:rPr lang="en-US" sz="1400" dirty="0" smtClean="0">
                          <a:latin typeface="Helvetica" panose="020B0604020202020204" pitchFamily="34" charset="0"/>
                          <a:cs typeface="Helvetica" panose="020B0604020202020204" pitchFamily="34" charset="0"/>
                        </a:rPr>
                        <a:t>, and median regional occupation</a:t>
                      </a:r>
                      <a:r>
                        <a:rPr lang="en-US" sz="1400" baseline="0" dirty="0" smtClean="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wages.</a:t>
                      </a:r>
                    </a:p>
                    <a:p>
                      <a:endParaRPr lang="en-US" sz="1400" dirty="0" smtClean="0">
                        <a:latin typeface="Helvetica" panose="020B0604020202020204" pitchFamily="34" charset="0"/>
                        <a:cs typeface="Helvetica" panose="020B0604020202020204" pitchFamily="34" charset="0"/>
                      </a:endParaRPr>
                    </a:p>
                    <a:p>
                      <a:r>
                        <a:rPr lang="en-US" sz="1400" i="1" dirty="0" smtClean="0">
                          <a:latin typeface="Helvetica" panose="020B0604020202020204" pitchFamily="34" charset="0"/>
                          <a:cs typeface="Helvetica" panose="020B0604020202020204" pitchFamily="34" charset="0"/>
                        </a:rPr>
                        <a:t>Ranking developed by State of Louisiana’s workforce system and implemented with support of Boston Federal Reserve.</a:t>
                      </a:r>
                    </a:p>
                  </a:txBody>
                  <a:tcPr/>
                </a:tc>
                <a:extLst>
                  <a:ext uri="{0D108BD9-81ED-4DB2-BD59-A6C34878D82A}">
                    <a16:rowId xmlns:a16="http://schemas.microsoft.com/office/drawing/2014/main" val="27117320"/>
                  </a:ext>
                </a:extLst>
              </a:tr>
            </a:tbl>
          </a:graphicData>
        </a:graphic>
      </p:graphicFrame>
    </p:spTree>
    <p:extLst>
      <p:ext uri="{BB962C8B-B14F-4D97-AF65-F5344CB8AC3E}">
        <p14:creationId xmlns:p14="http://schemas.microsoft.com/office/powerpoint/2010/main" val="1581287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26</a:t>
            </a:fld>
            <a:endParaRPr lang="en-US" dirty="0"/>
          </a:p>
        </p:txBody>
      </p:sp>
      <p:sp>
        <p:nvSpPr>
          <p:cNvPr id="10" name="Title 1"/>
          <p:cNvSpPr>
            <a:spLocks noGrp="1"/>
          </p:cNvSpPr>
          <p:nvPr>
            <p:ph type="title"/>
          </p:nvPr>
        </p:nvSpPr>
        <p:spPr>
          <a:xfrm>
            <a:off x="611030" y="609600"/>
            <a:ext cx="10969943" cy="808038"/>
          </a:xfrm>
        </p:spPr>
        <p:txBody>
          <a:bodyPr>
            <a:normAutofit fontScale="90000"/>
          </a:bodyPr>
          <a:lstStyle/>
          <a:p>
            <a:r>
              <a:rPr lang="en-US" sz="3200" dirty="0" smtClean="0">
                <a:latin typeface="Helvetica" panose="020B0604020202020204" pitchFamily="34" charset="0"/>
                <a:cs typeface="Helvetica" panose="020B0604020202020204" pitchFamily="34" charset="0"/>
              </a:rPr>
              <a:t>Selected Sub-BA Occupations Associated with </a:t>
            </a:r>
            <a:r>
              <a:rPr lang="en-US" sz="3200" dirty="0" smtClean="0"/>
              <a:t>Priority Industries</a:t>
            </a:r>
            <a:endParaRPr lang="en-US" sz="3200" dirty="0">
              <a:latin typeface="Helvetica" panose="020B0604020202020204" pitchFamily="34" charset="0"/>
              <a:cs typeface="Helvetica" panose="020B0604020202020204" pitchFamily="34" charset="0"/>
            </a:endParaRPr>
          </a:p>
        </p:txBody>
      </p:sp>
      <p:sp>
        <p:nvSpPr>
          <p:cNvPr id="12" name="Rectangle 11"/>
          <p:cNvSpPr/>
          <p:nvPr/>
        </p:nvSpPr>
        <p:spPr>
          <a:xfrm>
            <a:off x="611029" y="240270"/>
            <a:ext cx="2746265"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Priority Industry Profiles: Occupations</a:t>
            </a:r>
            <a:endParaRPr lang="en-US" sz="1200" dirty="0"/>
          </a:p>
        </p:txBody>
      </p:sp>
      <p:sp>
        <p:nvSpPr>
          <p:cNvPr id="14" name="Rectangle 13"/>
          <p:cNvSpPr/>
          <p:nvPr/>
        </p:nvSpPr>
        <p:spPr>
          <a:xfrm>
            <a:off x="610211" y="6492473"/>
            <a:ext cx="10969944"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t>
            </a:r>
            <a:r>
              <a:rPr lang="en-US" sz="900" dirty="0" smtClean="0">
                <a:latin typeface="Helvetica" panose="020B0604020202020204" pitchFamily="34" charset="0"/>
                <a:cs typeface="Helvetica" panose="020B0604020202020204" pitchFamily="34" charset="0"/>
              </a:rPr>
              <a:t>BLS, </a:t>
            </a:r>
            <a:r>
              <a:rPr lang="en-US" sz="900" dirty="0">
                <a:latin typeface="Helvetica" panose="020B0604020202020204" pitchFamily="34" charset="0"/>
                <a:cs typeface="Helvetica" panose="020B0604020202020204" pitchFamily="34" charset="0"/>
              </a:rPr>
              <a:t>Occupational Employment Statistics, 2020 Projections and 2026 Projections; Burning Glass, 2019; </a:t>
            </a:r>
            <a:r>
              <a:rPr lang="en-US" sz="900" dirty="0" smtClean="0">
                <a:latin typeface="Helvetica" panose="020B0604020202020204" pitchFamily="34" charset="0"/>
                <a:cs typeface="Helvetica" panose="020B0604020202020204" pitchFamily="34" charset="0"/>
              </a:rPr>
              <a:t>DUA/BLS </a:t>
            </a:r>
            <a:r>
              <a:rPr lang="en-US" sz="900" dirty="0">
                <a:latin typeface="Helvetica" panose="020B0604020202020204" pitchFamily="34" charset="0"/>
                <a:cs typeface="Helvetica" panose="020B0604020202020204" pitchFamily="34" charset="0"/>
              </a:rPr>
              <a:t>Occupational Employment and </a:t>
            </a:r>
            <a:r>
              <a:rPr lang="en-US" sz="900" dirty="0" smtClean="0">
                <a:latin typeface="Helvetica" panose="020B0604020202020204" pitchFamily="34" charset="0"/>
                <a:cs typeface="Helvetica" panose="020B0604020202020204" pitchFamily="34" charset="0"/>
              </a:rPr>
              <a:t>Wages Staffing </a:t>
            </a:r>
            <a:r>
              <a:rPr lang="en-US" sz="900" dirty="0">
                <a:latin typeface="Helvetica" panose="020B0604020202020204" pitchFamily="34" charset="0"/>
                <a:cs typeface="Helvetica" panose="020B0604020202020204" pitchFamily="34" charset="0"/>
              </a:rPr>
              <a:t>Pattern </a:t>
            </a:r>
            <a:r>
              <a:rPr lang="en-US" sz="900" dirty="0" smtClean="0">
                <a:latin typeface="Helvetica" panose="020B0604020202020204" pitchFamily="34" charset="0"/>
                <a:cs typeface="Helvetica" panose="020B0604020202020204" pitchFamily="34" charset="0"/>
              </a:rPr>
              <a:t>Data, 2019</a:t>
            </a:r>
            <a:endParaRPr lang="en-US" sz="900" dirty="0">
              <a:latin typeface="Helvetica" panose="020B0604020202020204" pitchFamily="34" charset="0"/>
              <a:cs typeface="Helvetica" panose="020B0604020202020204" pitchFamily="34" charset="0"/>
            </a:endParaRPr>
          </a:p>
        </p:txBody>
      </p:sp>
      <p:sp>
        <p:nvSpPr>
          <p:cNvPr id="16" name="Rectangle 15"/>
          <p:cNvSpPr/>
          <p:nvPr/>
        </p:nvSpPr>
        <p:spPr>
          <a:xfrm>
            <a:off x="610211" y="6046171"/>
            <a:ext cx="10926061" cy="415498"/>
          </a:xfrm>
          <a:prstGeom prst="rect">
            <a:avLst/>
          </a:prstGeom>
        </p:spPr>
        <p:txBody>
          <a:bodyPr wrap="square">
            <a:spAutoFit/>
          </a:bodyPr>
          <a:lstStyle/>
          <a:p>
            <a:r>
              <a:rPr lang="en-US" sz="1050" i="1" dirty="0" smtClean="0">
                <a:latin typeface="Helvetica" panose="020B0604020202020204" pitchFamily="34" charset="0"/>
                <a:cs typeface="Helvetica" panose="020B0604020202020204" pitchFamily="34" charset="0"/>
              </a:rPr>
              <a:t>All occupations listed are 4- and 5-star occupations </a:t>
            </a:r>
            <a:r>
              <a:rPr lang="en-US" sz="1050" i="1" dirty="0">
                <a:latin typeface="Helvetica" panose="020B0604020202020204" pitchFamily="34" charset="0"/>
                <a:cs typeface="Helvetica" panose="020B0604020202020204" pitchFamily="34" charset="0"/>
              </a:rPr>
              <a:t>requiring a postsecondary non-degree award, some college, or an Associate’s d</a:t>
            </a:r>
            <a:r>
              <a:rPr lang="en-US" sz="1050" i="1" dirty="0" smtClean="0">
                <a:latin typeface="Helvetica" panose="020B0604020202020204" pitchFamily="34" charset="0"/>
                <a:cs typeface="Helvetica" panose="020B0604020202020204" pitchFamily="34" charset="0"/>
              </a:rPr>
              <a:t>egree</a:t>
            </a:r>
            <a:r>
              <a:rPr lang="en-US" sz="1050" i="1" dirty="0">
                <a:latin typeface="Helvetica" panose="020B0604020202020204" pitchFamily="34" charset="0"/>
                <a:cs typeface="Helvetica" panose="020B0604020202020204" pitchFamily="34" charset="0"/>
              </a:rPr>
              <a:t>. </a:t>
            </a:r>
            <a:endParaRPr lang="en-US" sz="1050" i="1" dirty="0" smtClean="0">
              <a:latin typeface="Helvetica" panose="020B0604020202020204" pitchFamily="34" charset="0"/>
              <a:cs typeface="Helvetica" panose="020B0604020202020204" pitchFamily="34" charset="0"/>
            </a:endParaRPr>
          </a:p>
          <a:p>
            <a:r>
              <a:rPr lang="en-US" sz="1050" i="1" dirty="0" smtClean="0">
                <a:latin typeface="Helvetica" panose="020B0604020202020204" pitchFamily="34" charset="0"/>
                <a:cs typeface="Helvetica" panose="020B0604020202020204" pitchFamily="34" charset="0"/>
              </a:rPr>
              <a:t>Bolded </a:t>
            </a:r>
            <a:r>
              <a:rPr lang="en-US" sz="1050" i="1" dirty="0">
                <a:latin typeface="Helvetica" panose="020B0604020202020204" pitchFamily="34" charset="0"/>
                <a:cs typeface="Helvetica" panose="020B0604020202020204" pitchFamily="34" charset="0"/>
              </a:rPr>
              <a:t>occupations occur across multiple industries. </a:t>
            </a:r>
          </a:p>
        </p:txBody>
      </p:sp>
      <p:graphicFrame>
        <p:nvGraphicFramePr>
          <p:cNvPr id="5" name="Table 4"/>
          <p:cNvGraphicFramePr>
            <a:graphicFrameLocks noGrp="1"/>
          </p:cNvGraphicFramePr>
          <p:nvPr>
            <p:extLst>
              <p:ext uri="{D42A27DB-BD31-4B8C-83A1-F6EECF244321}">
                <p14:modId xmlns:p14="http://schemas.microsoft.com/office/powerpoint/2010/main" val="2460803593"/>
              </p:ext>
            </p:extLst>
          </p:nvPr>
        </p:nvGraphicFramePr>
        <p:xfrm>
          <a:off x="655320" y="1243766"/>
          <a:ext cx="10881361" cy="2522056"/>
        </p:xfrm>
        <a:graphic>
          <a:graphicData uri="http://schemas.openxmlformats.org/drawingml/2006/table">
            <a:tbl>
              <a:tblPr/>
              <a:tblGrid>
                <a:gridCol w="1375385">
                  <a:extLst>
                    <a:ext uri="{9D8B030D-6E8A-4147-A177-3AD203B41FA5}">
                      <a16:colId xmlns:a16="http://schemas.microsoft.com/office/drawing/2014/main" val="3835268921"/>
                    </a:ext>
                  </a:extLst>
                </a:gridCol>
                <a:gridCol w="1095439">
                  <a:extLst>
                    <a:ext uri="{9D8B030D-6E8A-4147-A177-3AD203B41FA5}">
                      <a16:colId xmlns:a16="http://schemas.microsoft.com/office/drawing/2014/main" val="3903845506"/>
                    </a:ext>
                  </a:extLst>
                </a:gridCol>
                <a:gridCol w="3286317">
                  <a:extLst>
                    <a:ext uri="{9D8B030D-6E8A-4147-A177-3AD203B41FA5}">
                      <a16:colId xmlns:a16="http://schemas.microsoft.com/office/drawing/2014/main" val="3347943950"/>
                    </a:ext>
                  </a:extLst>
                </a:gridCol>
                <a:gridCol w="1923104">
                  <a:extLst>
                    <a:ext uri="{9D8B030D-6E8A-4147-A177-3AD203B41FA5}">
                      <a16:colId xmlns:a16="http://schemas.microsoft.com/office/drawing/2014/main" val="3736073349"/>
                    </a:ext>
                  </a:extLst>
                </a:gridCol>
                <a:gridCol w="1095439">
                  <a:extLst>
                    <a:ext uri="{9D8B030D-6E8A-4147-A177-3AD203B41FA5}">
                      <a16:colId xmlns:a16="http://schemas.microsoft.com/office/drawing/2014/main" val="3799582331"/>
                    </a:ext>
                  </a:extLst>
                </a:gridCol>
                <a:gridCol w="645092">
                  <a:extLst>
                    <a:ext uri="{9D8B030D-6E8A-4147-A177-3AD203B41FA5}">
                      <a16:colId xmlns:a16="http://schemas.microsoft.com/office/drawing/2014/main" val="3824108767"/>
                    </a:ext>
                  </a:extLst>
                </a:gridCol>
                <a:gridCol w="1460585">
                  <a:extLst>
                    <a:ext uri="{9D8B030D-6E8A-4147-A177-3AD203B41FA5}">
                      <a16:colId xmlns:a16="http://schemas.microsoft.com/office/drawing/2014/main" val="2497772535"/>
                    </a:ext>
                  </a:extLst>
                </a:gridCol>
              </a:tblGrid>
              <a:tr h="194080">
                <a:tc>
                  <a:txBody>
                    <a:bodyPr/>
                    <a:lstStyle/>
                    <a:p>
                      <a:pPr algn="l" fontAlgn="ctr"/>
                      <a:endParaRPr lang="en-US" sz="900" b="0" i="0" u="none" strike="noStrike">
                        <a:solidFill>
                          <a:srgbClr val="000000"/>
                        </a:solidFill>
                        <a:effectLst/>
                        <a:latin typeface="+mn-lt"/>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effectLst/>
                        <a:latin typeface="+mn-lt"/>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solidFill>
                          <a:srgbClr val="000000"/>
                        </a:solidFill>
                        <a:effectLst/>
                        <a:latin typeface="+mn-lt"/>
                      </a:endParaRPr>
                    </a:p>
                  </a:txBody>
                  <a:tcPr marL="8822" marR="8822" marT="882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n-US" sz="900" b="1" i="0" u="none" strike="noStrike" dirty="0">
                          <a:solidFill>
                            <a:srgbClr val="FA7D00"/>
                          </a:solidFill>
                          <a:effectLst/>
                          <a:latin typeface="+mn-lt"/>
                        </a:rPr>
                        <a:t>Industry-Specific, Statewide</a:t>
                      </a:r>
                    </a:p>
                  </a:txBody>
                  <a:tcPr marL="8822" marR="8822" marT="8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900" b="1" i="0" u="none" strike="noStrike">
                          <a:solidFill>
                            <a:srgbClr val="FA7D00"/>
                          </a:solidFill>
                          <a:effectLst/>
                          <a:latin typeface="+mn-lt"/>
                        </a:rPr>
                        <a:t>All Industries, Regional</a:t>
                      </a:r>
                    </a:p>
                  </a:txBody>
                  <a:tcPr marL="8822" marR="8822" marT="88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181718862"/>
                  </a:ext>
                </a:extLst>
              </a:tr>
              <a:tr h="352872">
                <a:tc>
                  <a:txBody>
                    <a:bodyPr/>
                    <a:lstStyle/>
                    <a:p>
                      <a:pPr algn="ctr" fontAlgn="ctr"/>
                      <a:r>
                        <a:rPr lang="en-US" sz="900" b="1" i="0" u="none" strike="noStrike" dirty="0">
                          <a:solidFill>
                            <a:srgbClr val="FFFFFF"/>
                          </a:solidFill>
                          <a:effectLst/>
                          <a:latin typeface="+mn-lt"/>
                        </a:rPr>
                        <a:t>Industry</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SOC Code</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Occupation Title</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Educational Requirement</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2018 Industry Employment</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STAR</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900" b="1" i="0" u="none" strike="noStrike" dirty="0">
                          <a:solidFill>
                            <a:srgbClr val="FFFFFF"/>
                          </a:solidFill>
                          <a:effectLst/>
                          <a:latin typeface="+mn-lt"/>
                        </a:rPr>
                        <a:t>Median Annual Wage</a:t>
                      </a:r>
                    </a:p>
                  </a:txBody>
                  <a:tcPr marL="8822" marR="8822" marT="882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350878729"/>
                  </a:ext>
                </a:extLst>
              </a:tr>
              <a:tr h="164592">
                <a:tc rowSpan="12">
                  <a:txBody>
                    <a:bodyPr/>
                    <a:lstStyle/>
                    <a:p>
                      <a:pPr algn="ctr" fontAlgn="ctr"/>
                      <a:r>
                        <a:rPr lang="en-US" sz="900" b="0" i="0" u="none" strike="noStrike" dirty="0">
                          <a:solidFill>
                            <a:srgbClr val="000000"/>
                          </a:solidFill>
                          <a:effectLst/>
                          <a:latin typeface="+mn-lt"/>
                        </a:rPr>
                        <a:t>Health Care and Social Assistance</a:t>
                      </a: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mn-lt"/>
                        </a:rPr>
                        <a:t>29-2021</a:t>
                      </a: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0" i="0" u="none" strike="noStrike" dirty="0">
                          <a:solidFill>
                            <a:srgbClr val="000000"/>
                          </a:solidFill>
                          <a:effectLst/>
                          <a:latin typeface="+mn-lt"/>
                        </a:rPr>
                        <a:t>Dental Hygienists</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ctr" fontAlgn="ctr"/>
                      <a:r>
                        <a:rPr lang="en-US" sz="900" b="0" i="0" u="none" strike="noStrike">
                          <a:solidFill>
                            <a:srgbClr val="000000"/>
                          </a:solidFill>
                          <a:effectLst/>
                          <a:latin typeface="+mn-lt"/>
                        </a:rPr>
                        <a:t>5,360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000000"/>
                          </a:solidFill>
                          <a:effectLst/>
                          <a:latin typeface="+mn-lt"/>
                        </a:rPr>
                        <a:t>$85,367</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66454289"/>
                  </a:ext>
                </a:extLst>
              </a:tr>
              <a:tr h="164592">
                <a:tc vMerge="1">
                  <a:txBody>
                    <a:bodyPr/>
                    <a:lstStyle/>
                    <a:p>
                      <a:pPr algn="ctr" fontAlgn="ctr"/>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29-2034</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Radiologic Technologists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4,100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$69,662</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58367577"/>
                  </a:ext>
                </a:extLst>
              </a:tr>
              <a:tr h="164592">
                <a:tc vMerge="1">
                  <a:txBody>
                    <a:bodyPr/>
                    <a:lstStyle/>
                    <a:p>
                      <a:pPr algn="ctr" fontAlgn="ctr"/>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31-2021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a:solidFill>
                            <a:srgbClr val="000000"/>
                          </a:solidFill>
                          <a:effectLst/>
                          <a:latin typeface="+mn-lt"/>
                        </a:rPr>
                        <a:t>Physical Therapist Assistants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2,510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$57,215</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4225634"/>
                  </a:ext>
                </a:extLst>
              </a:tr>
              <a:tr h="164592">
                <a:tc vMerge="1">
                  <a:txBody>
                    <a:bodyPr/>
                    <a:lstStyle/>
                    <a:p>
                      <a:pPr algn="ctr" fontAlgn="ctr"/>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29-1126</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Respiratory Therapists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2,250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$75,493</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25922992"/>
                  </a:ext>
                </a:extLst>
              </a:tr>
              <a:tr h="164592">
                <a:tc vMerge="1">
                  <a:txBody>
                    <a:bodyPr/>
                    <a:lstStyle/>
                    <a:p>
                      <a:pPr algn="ctr" fontAlgn="ctr"/>
                      <a:endParaRPr lang="en-US" sz="900" b="0" i="0" u="none" strike="noStrike">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15-1134</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Web Developers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90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$55,056</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6742166"/>
                  </a:ext>
                </a:extLst>
              </a:tr>
              <a:tr h="164592">
                <a:tc vMerge="1">
                  <a:txBody>
                    <a:bodyPr/>
                    <a:lstStyle/>
                    <a:p>
                      <a:pPr algn="ctr" fontAlgn="ctr"/>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23-2011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Paralegals and Legal Assistants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$113,320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22956469"/>
                  </a:ext>
                </a:extLst>
              </a:tr>
              <a:tr h="164592">
                <a:tc vMerge="1">
                  <a:txBody>
                    <a:bodyPr/>
                    <a:lstStyle/>
                    <a:p>
                      <a:pPr algn="ctr" fontAlgn="ctr"/>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29-2061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Licensed Practical and Licensed Vocational Nurses</a:t>
                      </a:r>
                    </a:p>
                  </a:txBody>
                  <a:tcPr marL="8822" marR="8822" marT="8822" marB="0" anchor="ctr">
                    <a:lnL>
                      <a:noFill/>
                    </a:lnL>
                    <a:lnR>
                      <a:noFill/>
                    </a:lnR>
                    <a:lnT>
                      <a:noFill/>
                    </a:lnT>
                    <a:lnB>
                      <a:noFill/>
                    </a:lnB>
                  </a:tcPr>
                </a:tc>
                <a:tc>
                  <a:txBody>
                    <a:bodyPr/>
                    <a:lstStyle/>
                    <a:p>
                      <a:pPr algn="ctr" fontAlgn="ctr"/>
                      <a:r>
                        <a:rPr lang="en-US" sz="900" b="0" i="0" u="none" strike="noStrike" dirty="0">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dirty="0">
                          <a:solidFill>
                            <a:srgbClr val="000000"/>
                          </a:solidFill>
                          <a:effectLst/>
                          <a:latin typeface="+mn-lt"/>
                        </a:rPr>
                        <a:t>14,000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mn-lt"/>
                        </a:rPr>
                        <a:t>5</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$57,084</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60292127"/>
                  </a:ext>
                </a:extLst>
              </a:tr>
              <a:tr h="164592">
                <a:tc vMerge="1">
                  <a:txBody>
                    <a:bodyPr/>
                    <a:lstStyle/>
                    <a:p>
                      <a:pPr algn="ctr" fontAlgn="ctr"/>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31-9092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Medical Assistants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13,300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$39,983</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44276852"/>
                  </a:ext>
                </a:extLst>
              </a:tr>
              <a:tr h="164592">
                <a:tc vMerge="1">
                  <a:txBody>
                    <a:bodyPr/>
                    <a:lstStyle/>
                    <a:p>
                      <a:pPr algn="ctr" fontAlgn="ctr"/>
                      <a:endParaRPr lang="en-US" sz="900" b="0" i="0" u="none" strike="noStrike">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29-2071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Medical Records and Health Information Technicians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4,220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$46,510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6320551"/>
                  </a:ext>
                </a:extLst>
              </a:tr>
              <a:tr h="164592">
                <a:tc vMerge="1">
                  <a:txBody>
                    <a:bodyPr/>
                    <a:lstStyle/>
                    <a:p>
                      <a:pPr algn="ctr" fontAlgn="ctr"/>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49-9021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smtClean="0">
                          <a:solidFill>
                            <a:srgbClr val="000000"/>
                          </a:solidFill>
                          <a:effectLst/>
                          <a:latin typeface="+mn-lt"/>
                        </a:rPr>
                        <a:t>HVAC Mechanics </a:t>
                      </a:r>
                      <a:r>
                        <a:rPr lang="en-US" sz="900" b="1" i="1" u="none" strike="noStrike" dirty="0">
                          <a:solidFill>
                            <a:srgbClr val="000000"/>
                          </a:solidFill>
                          <a:effectLst/>
                          <a:latin typeface="+mn-lt"/>
                        </a:rPr>
                        <a:t>and Installers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dirty="0">
                          <a:solidFill>
                            <a:srgbClr val="000000"/>
                          </a:solidFill>
                          <a:effectLst/>
                          <a:latin typeface="+mn-lt"/>
                        </a:rPr>
                        <a:t>210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$53,992</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97395139"/>
                  </a:ext>
                </a:extLst>
              </a:tr>
              <a:tr h="164592">
                <a:tc vMerge="1">
                  <a:txBody>
                    <a:bodyPr/>
                    <a:lstStyle/>
                    <a:p>
                      <a:pPr algn="ctr" fontAlgn="ctr"/>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43-3031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Bookkeeping, Accounting, and Auditing Clerks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Some college, no degree</a:t>
                      </a: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4,110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$44,122</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21202572"/>
                  </a:ext>
                </a:extLst>
              </a:tr>
              <a:tr h="164592">
                <a:tc vMerge="1">
                  <a:txBody>
                    <a:bodyPr/>
                    <a:lstStyle/>
                    <a:p>
                      <a:pPr algn="ctr" fontAlgn="ctr"/>
                      <a:endParaRPr lang="en-US" sz="900" b="0" i="0" u="none" strike="noStrike" dirty="0">
                        <a:solidFill>
                          <a:srgbClr val="000000"/>
                        </a:solidFill>
                        <a:effectLst/>
                        <a:latin typeface="Helvetica" panose="020B0604020202020204" pitchFamily="34" charset="0"/>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Computer User Support Specialists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n-lt"/>
                        </a:rPr>
                        <a:t>820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$52,664</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134875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32692602"/>
              </p:ext>
            </p:extLst>
          </p:nvPr>
        </p:nvGraphicFramePr>
        <p:xfrm>
          <a:off x="655319" y="3836148"/>
          <a:ext cx="10881362" cy="1152144"/>
        </p:xfrm>
        <a:graphic>
          <a:graphicData uri="http://schemas.openxmlformats.org/drawingml/2006/table">
            <a:tbl>
              <a:tblPr/>
              <a:tblGrid>
                <a:gridCol w="1375385">
                  <a:extLst>
                    <a:ext uri="{9D8B030D-6E8A-4147-A177-3AD203B41FA5}">
                      <a16:colId xmlns:a16="http://schemas.microsoft.com/office/drawing/2014/main" val="4247628614"/>
                    </a:ext>
                  </a:extLst>
                </a:gridCol>
                <a:gridCol w="1095439">
                  <a:extLst>
                    <a:ext uri="{9D8B030D-6E8A-4147-A177-3AD203B41FA5}">
                      <a16:colId xmlns:a16="http://schemas.microsoft.com/office/drawing/2014/main" val="1068267375"/>
                    </a:ext>
                  </a:extLst>
                </a:gridCol>
                <a:gridCol w="3286316">
                  <a:extLst>
                    <a:ext uri="{9D8B030D-6E8A-4147-A177-3AD203B41FA5}">
                      <a16:colId xmlns:a16="http://schemas.microsoft.com/office/drawing/2014/main" val="3147586353"/>
                    </a:ext>
                  </a:extLst>
                </a:gridCol>
                <a:gridCol w="1923105">
                  <a:extLst>
                    <a:ext uri="{9D8B030D-6E8A-4147-A177-3AD203B41FA5}">
                      <a16:colId xmlns:a16="http://schemas.microsoft.com/office/drawing/2014/main" val="1017433960"/>
                    </a:ext>
                  </a:extLst>
                </a:gridCol>
                <a:gridCol w="1095439">
                  <a:extLst>
                    <a:ext uri="{9D8B030D-6E8A-4147-A177-3AD203B41FA5}">
                      <a16:colId xmlns:a16="http://schemas.microsoft.com/office/drawing/2014/main" val="1240074409"/>
                    </a:ext>
                  </a:extLst>
                </a:gridCol>
                <a:gridCol w="645092">
                  <a:extLst>
                    <a:ext uri="{9D8B030D-6E8A-4147-A177-3AD203B41FA5}">
                      <a16:colId xmlns:a16="http://schemas.microsoft.com/office/drawing/2014/main" val="1341445432"/>
                    </a:ext>
                  </a:extLst>
                </a:gridCol>
                <a:gridCol w="1460586">
                  <a:extLst>
                    <a:ext uri="{9D8B030D-6E8A-4147-A177-3AD203B41FA5}">
                      <a16:colId xmlns:a16="http://schemas.microsoft.com/office/drawing/2014/main" val="1444752300"/>
                    </a:ext>
                  </a:extLst>
                </a:gridCol>
              </a:tblGrid>
              <a:tr h="164592">
                <a:tc rowSpan="7">
                  <a:txBody>
                    <a:bodyPr/>
                    <a:lstStyle/>
                    <a:p>
                      <a:pPr algn="ctr" fontAlgn="ctr"/>
                      <a:r>
                        <a:rPr lang="en-US" sz="900" b="0" i="0" u="none" strike="noStrike" dirty="0">
                          <a:solidFill>
                            <a:srgbClr val="000000"/>
                          </a:solidFill>
                          <a:effectLst/>
                          <a:latin typeface="+mn-lt"/>
                        </a:rPr>
                        <a:t>Manufacturing</a:t>
                      </a: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2CC"/>
                    </a:solidFill>
                  </a:tcPr>
                </a:tc>
                <a:tc>
                  <a:txBody>
                    <a:bodyPr/>
                    <a:lstStyle/>
                    <a:p>
                      <a:pPr algn="ctr" fontAlgn="ctr"/>
                      <a:r>
                        <a:rPr lang="en-US" sz="900" b="0" i="0" u="none" strike="noStrike">
                          <a:solidFill>
                            <a:srgbClr val="000000"/>
                          </a:solidFill>
                          <a:effectLst/>
                          <a:latin typeface="+mn-lt"/>
                        </a:rPr>
                        <a:t>17-3023</a:t>
                      </a: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1" i="1" u="none" strike="noStrike" dirty="0">
                          <a:solidFill>
                            <a:srgbClr val="000000"/>
                          </a:solidFill>
                          <a:effectLst/>
                          <a:latin typeface="+mn-lt"/>
                        </a:rPr>
                        <a:t>Electrical and Electronics Engineering Technicians</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ctr" fontAlgn="ctr"/>
                      <a:r>
                        <a:rPr lang="en-US" sz="900" b="0" i="0" u="none" strike="noStrike">
                          <a:solidFill>
                            <a:srgbClr val="000000"/>
                          </a:solidFill>
                          <a:effectLst/>
                          <a:latin typeface="+mn-lt"/>
                        </a:rPr>
                        <a:t>2,310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000000"/>
                          </a:solidFill>
                          <a:effectLst/>
                          <a:latin typeface="+mn-lt"/>
                        </a:rPr>
                        <a:t>$58,036</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3313736"/>
                  </a:ext>
                </a:extLst>
              </a:tr>
              <a:tr h="164592">
                <a:tc vMerge="1">
                  <a:txBody>
                    <a:bodyPr/>
                    <a:lstStyle/>
                    <a:p>
                      <a:endParaRPr lang="en-US" dirty="0"/>
                    </a:p>
                  </a:txBody>
                  <a:tcPr marL="8822" marR="8822" marT="8822" marB="0" anchor="ctr">
                    <a:lnL>
                      <a:noFill/>
                    </a:lnL>
                    <a:lnR>
                      <a:noFill/>
                    </a:lnR>
                    <a:lnT>
                      <a:noFill/>
                    </a:lnT>
                    <a:lnB>
                      <a:noFill/>
                    </a:lnB>
                    <a:solidFill>
                      <a:srgbClr val="FFF2CC"/>
                    </a:solidFill>
                  </a:tcPr>
                </a:tc>
                <a:tc>
                  <a:txBody>
                    <a:bodyPr/>
                    <a:lstStyle/>
                    <a:p>
                      <a:pPr algn="ctr" fontAlgn="ctr"/>
                      <a:r>
                        <a:rPr lang="en-US" sz="900" b="0" i="0" u="none" strike="noStrike">
                          <a:solidFill>
                            <a:srgbClr val="000000"/>
                          </a:solidFill>
                          <a:effectLst/>
                          <a:latin typeface="+mn-lt"/>
                        </a:rPr>
                        <a:t>15-1134</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Web Developers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150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$55,056</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76823042"/>
                  </a:ext>
                </a:extLst>
              </a:tr>
              <a:tr h="164592">
                <a:tc vMerge="1">
                  <a:txBody>
                    <a:bodyPr/>
                    <a:lstStyle/>
                    <a:p>
                      <a:endParaRPr lang="en-US" dirty="0"/>
                    </a:p>
                  </a:txBody>
                  <a:tcPr marL="8822" marR="8822" marT="8822" marB="0" anchor="ctr">
                    <a:lnL>
                      <a:noFill/>
                    </a:lnL>
                    <a:lnR>
                      <a:noFill/>
                    </a:lnR>
                    <a:lnT>
                      <a:noFill/>
                    </a:lnT>
                    <a:lnB>
                      <a:noFill/>
                    </a:lnB>
                    <a:solidFill>
                      <a:srgbClr val="FFF2CC"/>
                    </a:solidFill>
                  </a:tcPr>
                </a:tc>
                <a:tc>
                  <a:txBody>
                    <a:bodyPr/>
                    <a:lstStyle/>
                    <a:p>
                      <a:pPr algn="ctr" fontAlgn="ctr"/>
                      <a:r>
                        <a:rPr lang="en-US" sz="900" b="0" i="0" u="none" strike="noStrike">
                          <a:solidFill>
                            <a:srgbClr val="000000"/>
                          </a:solidFill>
                          <a:effectLst/>
                          <a:latin typeface="+mn-lt"/>
                        </a:rPr>
                        <a:t>23-2011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Paralegals and Legal Assistants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a:noFill/>
                    </a:lnT>
                    <a:lnB>
                      <a:noFill/>
                    </a:lnB>
                    <a:solidFill>
                      <a:srgbClr val="5B9BD5"/>
                    </a:solidFill>
                  </a:tcPr>
                </a:tc>
                <a:tc>
                  <a:txBody>
                    <a:bodyPr/>
                    <a:lstStyle/>
                    <a:p>
                      <a:pPr algn="ctr" fontAlgn="ctr"/>
                      <a:r>
                        <a:rPr lang="en-US" sz="900" b="0" i="0" u="none" strike="noStrike">
                          <a:solidFill>
                            <a:srgbClr val="000000"/>
                          </a:solidFill>
                          <a:effectLst/>
                          <a:latin typeface="+mn-lt"/>
                        </a:rPr>
                        <a:t>60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$113,320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57708223"/>
                  </a:ext>
                </a:extLst>
              </a:tr>
              <a:tr h="164592">
                <a:tc vMerge="1">
                  <a:txBody>
                    <a:bodyPr/>
                    <a:lstStyle/>
                    <a:p>
                      <a:endParaRPr lang="en-US"/>
                    </a:p>
                  </a:txBody>
                  <a:tcPr marL="8822" marR="8822" marT="8822" marB="0" anchor="ctr">
                    <a:lnL>
                      <a:noFill/>
                    </a:lnL>
                    <a:lnR>
                      <a:noFill/>
                    </a:lnR>
                    <a:lnT>
                      <a:noFill/>
                    </a:lnT>
                    <a:lnB>
                      <a:noFill/>
                    </a:lnB>
                    <a:solidFill>
                      <a:srgbClr val="FFF2CC"/>
                    </a:solidFill>
                  </a:tcPr>
                </a:tc>
                <a:tc>
                  <a:txBody>
                    <a:bodyPr/>
                    <a:lstStyle/>
                    <a:p>
                      <a:pPr algn="ctr" fontAlgn="ctr"/>
                      <a:r>
                        <a:rPr lang="en-US" sz="900" b="0" i="0" u="none" strike="noStrike">
                          <a:solidFill>
                            <a:srgbClr val="000000"/>
                          </a:solidFill>
                          <a:effectLst/>
                          <a:latin typeface="+mn-lt"/>
                        </a:rPr>
                        <a:t>53-3032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Heavy and Tractor-Trailer Truck Drivers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1,560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$48,410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00126513"/>
                  </a:ext>
                </a:extLst>
              </a:tr>
              <a:tr h="164592">
                <a:tc vMerge="1">
                  <a:txBody>
                    <a:bodyPr/>
                    <a:lstStyle/>
                    <a:p>
                      <a:endParaRPr lang="en-US" dirty="0"/>
                    </a:p>
                  </a:txBody>
                  <a:tcPr marL="8822" marR="8822" marT="8822" marB="0" anchor="ctr">
                    <a:lnL>
                      <a:noFill/>
                    </a:lnL>
                    <a:lnR>
                      <a:noFill/>
                    </a:lnR>
                    <a:lnT>
                      <a:noFill/>
                    </a:lnT>
                    <a:lnB>
                      <a:noFill/>
                    </a:lnB>
                    <a:solidFill>
                      <a:srgbClr val="FFF2CC"/>
                    </a:solidFill>
                  </a:tcPr>
                </a:tc>
                <a:tc>
                  <a:txBody>
                    <a:bodyPr/>
                    <a:lstStyle/>
                    <a:p>
                      <a:pPr algn="ctr" fontAlgn="ctr"/>
                      <a:r>
                        <a:rPr lang="en-US" sz="900" b="0" i="0" u="none" strike="noStrike">
                          <a:solidFill>
                            <a:srgbClr val="000000"/>
                          </a:solidFill>
                          <a:effectLst/>
                          <a:latin typeface="+mn-lt"/>
                        </a:rPr>
                        <a:t>49-9021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smtClean="0">
                          <a:solidFill>
                            <a:srgbClr val="000000"/>
                          </a:solidFill>
                          <a:effectLst/>
                          <a:latin typeface="+mn-lt"/>
                        </a:rPr>
                        <a:t>HVAC Mechanics </a:t>
                      </a:r>
                      <a:r>
                        <a:rPr lang="en-US" sz="900" b="1" i="1" u="none" strike="noStrike" dirty="0">
                          <a:solidFill>
                            <a:srgbClr val="000000"/>
                          </a:solidFill>
                          <a:effectLst/>
                          <a:latin typeface="+mn-lt"/>
                        </a:rPr>
                        <a:t>and Installers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dirty="0">
                          <a:solidFill>
                            <a:srgbClr val="000000"/>
                          </a:solidFill>
                          <a:effectLst/>
                          <a:latin typeface="+mn-lt"/>
                        </a:rPr>
                        <a:t>50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dirty="0">
                          <a:solidFill>
                            <a:srgbClr val="000000"/>
                          </a:solidFill>
                          <a:effectLst/>
                          <a:latin typeface="+mn-lt"/>
                        </a:rPr>
                        <a:t>$53,992</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36848037"/>
                  </a:ext>
                </a:extLst>
              </a:tr>
              <a:tr h="164592">
                <a:tc vMerge="1">
                  <a:txBody>
                    <a:bodyPr/>
                    <a:lstStyle/>
                    <a:p>
                      <a:endParaRPr lang="en-US" dirty="0"/>
                    </a:p>
                  </a:txBody>
                  <a:tcPr marL="8822" marR="8822" marT="8822" marB="0" anchor="ctr">
                    <a:lnL>
                      <a:noFill/>
                    </a:lnL>
                    <a:lnR>
                      <a:noFill/>
                    </a:lnR>
                    <a:lnT>
                      <a:noFill/>
                    </a:lnT>
                    <a:lnB>
                      <a:noFill/>
                    </a:lnB>
                    <a:solidFill>
                      <a:srgbClr val="FFF2CC"/>
                    </a:solidFill>
                  </a:tcPr>
                </a:tc>
                <a:tc>
                  <a:txBody>
                    <a:bodyPr/>
                    <a:lstStyle/>
                    <a:p>
                      <a:pPr algn="ctr" fontAlgn="ctr"/>
                      <a:r>
                        <a:rPr lang="en-US" sz="900" b="0" i="0" u="none" strike="noStrike">
                          <a:solidFill>
                            <a:srgbClr val="000000"/>
                          </a:solidFill>
                          <a:effectLst/>
                          <a:latin typeface="+mn-lt"/>
                        </a:rPr>
                        <a:t>43-3031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Bookkeeping, Accounting, and Auditing Clerks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Some college, no degree</a:t>
                      </a: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2,870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$44,122</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2713664"/>
                  </a:ext>
                </a:extLst>
              </a:tr>
              <a:tr h="164592">
                <a:tc vMerge="1">
                  <a:txBody>
                    <a:bodyPr/>
                    <a:lstStyle/>
                    <a:p>
                      <a:endParaRPr lang="en-US" dirty="0"/>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900" b="0" i="0" u="none" strike="noStrike" dirty="0">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Computer User Support Specialists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n-lt"/>
                        </a:rPr>
                        <a:t>1,220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$52,664</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54859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47255290"/>
              </p:ext>
            </p:extLst>
          </p:nvPr>
        </p:nvGraphicFramePr>
        <p:xfrm>
          <a:off x="655318" y="5058619"/>
          <a:ext cx="10881364" cy="987552"/>
        </p:xfrm>
        <a:graphic>
          <a:graphicData uri="http://schemas.openxmlformats.org/drawingml/2006/table">
            <a:tbl>
              <a:tblPr/>
              <a:tblGrid>
                <a:gridCol w="1375385">
                  <a:extLst>
                    <a:ext uri="{9D8B030D-6E8A-4147-A177-3AD203B41FA5}">
                      <a16:colId xmlns:a16="http://schemas.microsoft.com/office/drawing/2014/main" val="3904005395"/>
                    </a:ext>
                  </a:extLst>
                </a:gridCol>
                <a:gridCol w="1095439">
                  <a:extLst>
                    <a:ext uri="{9D8B030D-6E8A-4147-A177-3AD203B41FA5}">
                      <a16:colId xmlns:a16="http://schemas.microsoft.com/office/drawing/2014/main" val="4114804949"/>
                    </a:ext>
                  </a:extLst>
                </a:gridCol>
                <a:gridCol w="3286318">
                  <a:extLst>
                    <a:ext uri="{9D8B030D-6E8A-4147-A177-3AD203B41FA5}">
                      <a16:colId xmlns:a16="http://schemas.microsoft.com/office/drawing/2014/main" val="3318435248"/>
                    </a:ext>
                  </a:extLst>
                </a:gridCol>
                <a:gridCol w="1923105">
                  <a:extLst>
                    <a:ext uri="{9D8B030D-6E8A-4147-A177-3AD203B41FA5}">
                      <a16:colId xmlns:a16="http://schemas.microsoft.com/office/drawing/2014/main" val="1806246582"/>
                    </a:ext>
                  </a:extLst>
                </a:gridCol>
                <a:gridCol w="1095439">
                  <a:extLst>
                    <a:ext uri="{9D8B030D-6E8A-4147-A177-3AD203B41FA5}">
                      <a16:colId xmlns:a16="http://schemas.microsoft.com/office/drawing/2014/main" val="3858164754"/>
                    </a:ext>
                  </a:extLst>
                </a:gridCol>
                <a:gridCol w="645092">
                  <a:extLst>
                    <a:ext uri="{9D8B030D-6E8A-4147-A177-3AD203B41FA5}">
                      <a16:colId xmlns:a16="http://schemas.microsoft.com/office/drawing/2014/main" val="2477512693"/>
                    </a:ext>
                  </a:extLst>
                </a:gridCol>
                <a:gridCol w="1460586">
                  <a:extLst>
                    <a:ext uri="{9D8B030D-6E8A-4147-A177-3AD203B41FA5}">
                      <a16:colId xmlns:a16="http://schemas.microsoft.com/office/drawing/2014/main" val="3322757396"/>
                    </a:ext>
                  </a:extLst>
                </a:gridCol>
              </a:tblGrid>
              <a:tr h="164592">
                <a:tc rowSpan="6">
                  <a:txBody>
                    <a:bodyPr/>
                    <a:lstStyle/>
                    <a:p>
                      <a:pPr algn="ctr" fontAlgn="ctr"/>
                      <a:r>
                        <a:rPr lang="en-US" sz="900" b="0" i="0" u="none" strike="noStrike" dirty="0">
                          <a:solidFill>
                            <a:srgbClr val="000000"/>
                          </a:solidFill>
                          <a:effectLst/>
                          <a:latin typeface="+mn-lt"/>
                        </a:rPr>
                        <a:t>Transportation and Warehousing</a:t>
                      </a:r>
                    </a:p>
                  </a:txBody>
                  <a:tcPr marL="8822" marR="8822" marT="8822" marB="0" anchor="ctr">
                    <a:lnL>
                      <a:noFill/>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2EFDA"/>
                    </a:solidFill>
                  </a:tcPr>
                </a:tc>
                <a:tc>
                  <a:txBody>
                    <a:bodyPr/>
                    <a:lstStyle/>
                    <a:p>
                      <a:pPr algn="ctr" fontAlgn="ctr"/>
                      <a:r>
                        <a:rPr lang="en-US" sz="900" b="0" i="0" u="none" strike="noStrike">
                          <a:solidFill>
                            <a:srgbClr val="000000"/>
                          </a:solidFill>
                          <a:effectLst/>
                          <a:latin typeface="+mn-lt"/>
                        </a:rPr>
                        <a:t>17-3023</a:t>
                      </a:r>
                    </a:p>
                  </a:txBody>
                  <a:tcPr marL="8822" marR="8822" marT="8822" marB="0" anchor="ctr">
                    <a:lnL w="190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900" b="1" i="1" u="none" strike="noStrike" dirty="0">
                          <a:solidFill>
                            <a:srgbClr val="000000"/>
                          </a:solidFill>
                          <a:effectLst/>
                          <a:latin typeface="+mn-lt"/>
                        </a:rPr>
                        <a:t>Electrical and Electronics Engineering Technicians</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0" i="0" u="none" strike="noStrike">
                          <a:solidFill>
                            <a:srgbClr val="FFFFFF"/>
                          </a:solidFill>
                          <a:effectLst/>
                          <a:latin typeface="+mn-lt"/>
                        </a:rPr>
                        <a:t>Associate's degree</a:t>
                      </a:r>
                    </a:p>
                  </a:txBody>
                  <a:tcPr marL="8822" marR="8822" marT="8822" marB="0" anchor="ctr">
                    <a:lnL>
                      <a:noFill/>
                    </a:lnL>
                    <a:lnR>
                      <a:noFill/>
                    </a:lnR>
                    <a:lnT w="12700" cap="flat" cmpd="sng" algn="ctr">
                      <a:solidFill>
                        <a:srgbClr val="000000"/>
                      </a:solidFill>
                      <a:prstDash val="solid"/>
                      <a:round/>
                      <a:headEnd type="none" w="med" len="med"/>
                      <a:tailEnd type="none" w="med" len="med"/>
                    </a:lnT>
                    <a:lnB>
                      <a:noFill/>
                    </a:lnB>
                    <a:solidFill>
                      <a:srgbClr val="5B9BD5"/>
                    </a:solidFill>
                  </a:tcPr>
                </a:tc>
                <a:tc>
                  <a:txBody>
                    <a:bodyPr/>
                    <a:lstStyle/>
                    <a:p>
                      <a:pPr algn="ctr" fontAlgn="ctr"/>
                      <a:r>
                        <a:rPr lang="en-US" sz="900" b="0" i="0" u="none" strike="noStrike">
                          <a:solidFill>
                            <a:srgbClr val="000000"/>
                          </a:solidFill>
                          <a:effectLst/>
                          <a:latin typeface="+mn-lt"/>
                        </a:rPr>
                        <a:t>140</a:t>
                      </a:r>
                    </a:p>
                  </a:txBody>
                  <a:tcPr marL="8822" marR="8822" marT="8822"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en-US" sz="900" b="0" i="0" u="none" strike="noStrike">
                          <a:solidFill>
                            <a:srgbClr val="000000"/>
                          </a:solidFill>
                          <a:effectLst/>
                          <a:latin typeface="+mn-lt"/>
                        </a:rPr>
                        <a:t>$58,036</a:t>
                      </a:r>
                    </a:p>
                  </a:txBody>
                  <a:tcPr marL="8822" marR="8822" marT="8822"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0698770"/>
                  </a:ext>
                </a:extLst>
              </a:tr>
              <a:tr h="164592">
                <a:tc vMerge="1">
                  <a:txBody>
                    <a:bodyPr/>
                    <a:lstStyle/>
                    <a:p>
                      <a:endParaRPr lang="en-US"/>
                    </a:p>
                  </a:txBody>
                  <a:tcPr marL="8822" marR="8822" marT="8822" marB="0" anchor="ctr">
                    <a:lnL>
                      <a:noFill/>
                    </a:lnL>
                    <a:lnR>
                      <a:noFill/>
                    </a:lnR>
                    <a:lnT>
                      <a:noFill/>
                    </a:lnT>
                    <a:lnB>
                      <a:noFill/>
                    </a:lnB>
                    <a:solidFill>
                      <a:srgbClr val="E2EFDA"/>
                    </a:solidFill>
                  </a:tcPr>
                </a:tc>
                <a:tc>
                  <a:txBody>
                    <a:bodyPr/>
                    <a:lstStyle/>
                    <a:p>
                      <a:pPr algn="ctr" fontAlgn="ctr"/>
                      <a:r>
                        <a:rPr lang="en-US" sz="900" b="0" i="0" u="none" strike="noStrike">
                          <a:solidFill>
                            <a:srgbClr val="000000"/>
                          </a:solidFill>
                          <a:effectLst/>
                          <a:latin typeface="+mn-lt"/>
                        </a:rPr>
                        <a:t>53-3032</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Heavy and Tractor-Trailer Truck Drivers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11,090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$48,410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70079031"/>
                  </a:ext>
                </a:extLst>
              </a:tr>
              <a:tr h="164592">
                <a:tc vMerge="1">
                  <a:txBody>
                    <a:bodyPr/>
                    <a:lstStyle/>
                    <a:p>
                      <a:endParaRPr lang="en-US"/>
                    </a:p>
                  </a:txBody>
                  <a:tcPr marL="8822" marR="8822" marT="8822" marB="0" anchor="ctr">
                    <a:lnL>
                      <a:noFill/>
                    </a:lnL>
                    <a:lnR>
                      <a:noFill/>
                    </a:lnR>
                    <a:lnT>
                      <a:noFill/>
                    </a:lnT>
                    <a:lnB>
                      <a:noFill/>
                    </a:lnB>
                    <a:solidFill>
                      <a:srgbClr val="E2EFDA"/>
                    </a:solidFill>
                  </a:tcPr>
                </a:tc>
                <a:tc>
                  <a:txBody>
                    <a:bodyPr/>
                    <a:lstStyle/>
                    <a:p>
                      <a:pPr algn="ctr" fontAlgn="ctr"/>
                      <a:r>
                        <a:rPr lang="en-US" sz="900" b="0" i="0" u="none" strike="noStrike">
                          <a:solidFill>
                            <a:srgbClr val="000000"/>
                          </a:solidFill>
                          <a:effectLst/>
                          <a:latin typeface="+mn-lt"/>
                        </a:rPr>
                        <a:t>49-3023</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0" i="0" u="none" strike="noStrike" dirty="0">
                          <a:solidFill>
                            <a:srgbClr val="000000"/>
                          </a:solidFill>
                          <a:effectLst/>
                          <a:latin typeface="+mn-lt"/>
                        </a:rPr>
                        <a:t>Automotive Service Technicians and Mechanics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dirty="0">
                          <a:solidFill>
                            <a:srgbClr val="000000"/>
                          </a:solidFill>
                          <a:effectLst/>
                          <a:latin typeface="+mn-lt"/>
                        </a:rPr>
                        <a:t>410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$42,200</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83202447"/>
                  </a:ext>
                </a:extLst>
              </a:tr>
              <a:tr h="164592">
                <a:tc vMerge="1">
                  <a:txBody>
                    <a:bodyPr/>
                    <a:lstStyle/>
                    <a:p>
                      <a:endParaRPr lang="en-US"/>
                    </a:p>
                  </a:txBody>
                  <a:tcPr marL="8822" marR="8822" marT="8822" marB="0" anchor="ctr">
                    <a:lnL>
                      <a:noFill/>
                    </a:lnL>
                    <a:lnR>
                      <a:noFill/>
                    </a:lnR>
                    <a:lnT>
                      <a:noFill/>
                    </a:lnT>
                    <a:lnB>
                      <a:noFill/>
                    </a:lnB>
                    <a:solidFill>
                      <a:srgbClr val="E2EFDA"/>
                    </a:solidFill>
                  </a:tcPr>
                </a:tc>
                <a:tc>
                  <a:txBody>
                    <a:bodyPr/>
                    <a:lstStyle/>
                    <a:p>
                      <a:pPr algn="ctr" fontAlgn="ctr"/>
                      <a:r>
                        <a:rPr lang="en-US" sz="900" b="0" i="0" u="none" strike="noStrike">
                          <a:solidFill>
                            <a:srgbClr val="000000"/>
                          </a:solidFill>
                          <a:effectLst/>
                          <a:latin typeface="+mn-lt"/>
                        </a:rPr>
                        <a:t>49-9021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smtClean="0">
                          <a:solidFill>
                            <a:srgbClr val="000000"/>
                          </a:solidFill>
                          <a:effectLst/>
                          <a:latin typeface="+mn-lt"/>
                        </a:rPr>
                        <a:t>HVAC Mechanics </a:t>
                      </a:r>
                      <a:r>
                        <a:rPr lang="en-US" sz="900" b="1" i="1" u="none" strike="noStrike" dirty="0">
                          <a:solidFill>
                            <a:srgbClr val="000000"/>
                          </a:solidFill>
                          <a:effectLst/>
                          <a:latin typeface="+mn-lt"/>
                        </a:rPr>
                        <a:t>and Installers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FFFFFF"/>
                          </a:solidFill>
                          <a:effectLst/>
                          <a:latin typeface="+mn-lt"/>
                        </a:rPr>
                        <a:t>Postsecondary non-degree award</a:t>
                      </a:r>
                    </a:p>
                  </a:txBody>
                  <a:tcPr marL="8822" marR="8822" marT="8822" marB="0" anchor="ctr">
                    <a:lnL>
                      <a:noFill/>
                    </a:lnL>
                    <a:lnR>
                      <a:noFill/>
                    </a:lnR>
                    <a:lnT>
                      <a:noFill/>
                    </a:lnT>
                    <a:lnB>
                      <a:noFill/>
                    </a:lnB>
                    <a:solidFill>
                      <a:srgbClr val="70AD47"/>
                    </a:solidFill>
                  </a:tcPr>
                </a:tc>
                <a:tc>
                  <a:txBody>
                    <a:bodyPr/>
                    <a:lstStyle/>
                    <a:p>
                      <a:pPr algn="ctr" fontAlgn="ctr"/>
                      <a:r>
                        <a:rPr lang="en-US" sz="900" b="0" i="0" u="none" strike="noStrike">
                          <a:solidFill>
                            <a:srgbClr val="000000"/>
                          </a:solidFill>
                          <a:effectLst/>
                          <a:latin typeface="+mn-lt"/>
                        </a:rPr>
                        <a:t>50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$53,992</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6391893"/>
                  </a:ext>
                </a:extLst>
              </a:tr>
              <a:tr h="164592">
                <a:tc vMerge="1">
                  <a:txBody>
                    <a:bodyPr/>
                    <a:lstStyle/>
                    <a:p>
                      <a:endParaRPr lang="en-US" dirty="0"/>
                    </a:p>
                  </a:txBody>
                  <a:tcPr marL="8822" marR="8822" marT="8822" marB="0" anchor="ctr">
                    <a:lnL>
                      <a:noFill/>
                    </a:lnL>
                    <a:lnR>
                      <a:noFill/>
                    </a:lnR>
                    <a:lnT>
                      <a:noFill/>
                    </a:lnT>
                    <a:lnB>
                      <a:noFill/>
                    </a:lnB>
                    <a:solidFill>
                      <a:srgbClr val="E2EFDA"/>
                    </a:solidFill>
                  </a:tcPr>
                </a:tc>
                <a:tc>
                  <a:txBody>
                    <a:bodyPr/>
                    <a:lstStyle/>
                    <a:p>
                      <a:pPr algn="ctr" fontAlgn="ctr"/>
                      <a:r>
                        <a:rPr lang="en-US" sz="900" b="0" i="0" u="none" strike="noStrike" dirty="0">
                          <a:solidFill>
                            <a:srgbClr val="000000"/>
                          </a:solidFill>
                          <a:effectLst/>
                          <a:latin typeface="+mn-lt"/>
                        </a:rPr>
                        <a:t>43-3031</a:t>
                      </a:r>
                    </a:p>
                  </a:txBody>
                  <a:tcPr marL="8822" marR="8822" marT="8822" marB="0" anchor="ctr">
                    <a:lnL w="19050" cap="flat" cmpd="sng" algn="ctr">
                      <a:solidFill>
                        <a:schemeClr val="tx1"/>
                      </a:solidFill>
                      <a:prstDash val="solid"/>
                      <a:round/>
                      <a:headEnd type="none" w="med" len="med"/>
                      <a:tailEnd type="none" w="med" len="med"/>
                    </a:lnL>
                    <a:lnR>
                      <a:noFill/>
                    </a:lnR>
                    <a:lnT>
                      <a:noFill/>
                    </a:lnT>
                    <a:lnB>
                      <a:noFill/>
                    </a:lnB>
                  </a:tcPr>
                </a:tc>
                <a:tc>
                  <a:txBody>
                    <a:bodyPr/>
                    <a:lstStyle/>
                    <a:p>
                      <a:pPr algn="l" fontAlgn="ctr"/>
                      <a:r>
                        <a:rPr lang="en-US" sz="900" b="1" i="1" u="none" strike="noStrike" dirty="0">
                          <a:solidFill>
                            <a:srgbClr val="000000"/>
                          </a:solidFill>
                          <a:effectLst/>
                          <a:latin typeface="+mn-lt"/>
                        </a:rPr>
                        <a:t>Bookkeeping, Accounting, and Auditing Clerks</a:t>
                      </a: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Some college, no degree</a:t>
                      </a:r>
                    </a:p>
                  </a:txBody>
                  <a:tcPr marL="8822" marR="8822" marT="8822" marB="0" anchor="ctr">
                    <a:lnL>
                      <a:noFill/>
                    </a:lnL>
                    <a:lnR>
                      <a:noFill/>
                    </a:lnR>
                    <a:lnT>
                      <a:noFill/>
                    </a:lnT>
                    <a:lnB>
                      <a:noFill/>
                    </a:lnB>
                  </a:tcPr>
                </a:tc>
                <a:tc>
                  <a:txBody>
                    <a:bodyPr/>
                    <a:lstStyle/>
                    <a:p>
                      <a:pPr algn="ctr" fontAlgn="ctr"/>
                      <a:r>
                        <a:rPr lang="en-US" sz="900" b="0" i="0" u="none" strike="noStrike">
                          <a:solidFill>
                            <a:srgbClr val="000000"/>
                          </a:solidFill>
                          <a:effectLst/>
                          <a:latin typeface="+mn-lt"/>
                        </a:rPr>
                        <a:t>910</a:t>
                      </a:r>
                    </a:p>
                  </a:txBody>
                  <a:tcPr marL="8822" marR="8822" marT="8822"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900" b="0" i="0" u="none" strike="noStrike">
                          <a:solidFill>
                            <a:srgbClr val="000000"/>
                          </a:solidFill>
                          <a:effectLst/>
                          <a:latin typeface="+mn-lt"/>
                        </a:rPr>
                        <a:t>$44,122</a:t>
                      </a:r>
                    </a:p>
                  </a:txBody>
                  <a:tcPr marL="8822" marR="8822" marT="882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8525507"/>
                  </a:ext>
                </a:extLst>
              </a:tr>
              <a:tr h="164592">
                <a:tc vMerge="1">
                  <a:txBody>
                    <a:bodyPr/>
                    <a:lstStyle/>
                    <a:p>
                      <a:pPr algn="ctr" fontAlgn="ctr"/>
                      <a:endParaRPr lang="en-US" sz="900" b="0" i="0" u="none" strike="noStrike" dirty="0">
                        <a:solidFill>
                          <a:srgbClr val="000000"/>
                        </a:solidFill>
                        <a:effectLst/>
                        <a:latin typeface="+mn-lt"/>
                      </a:endParaRPr>
                    </a:p>
                  </a:txBody>
                  <a:tcPr marL="8822" marR="8822" marT="8822" marB="0" anchor="ctr">
                    <a:lnL>
                      <a:noFill/>
                    </a:lnL>
                    <a:lnR>
                      <a:noFill/>
                    </a:lnR>
                    <a:lnT>
                      <a:noFill/>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900" b="0" i="0" u="none" strike="noStrike" dirty="0">
                          <a:solidFill>
                            <a:srgbClr val="000000"/>
                          </a:solidFill>
                          <a:effectLst/>
                          <a:latin typeface="+mn-lt"/>
                        </a:rPr>
                        <a:t>15-1151</a:t>
                      </a:r>
                    </a:p>
                  </a:txBody>
                  <a:tcPr marL="8822" marR="8822" marT="8822" marB="0" anchor="ctr">
                    <a:lnL w="19050" cap="flat" cmpd="sng" algn="ctr">
                      <a:solidFill>
                        <a:schemeClr val="tx1"/>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tc>
                  <a:txBody>
                    <a:bodyPr/>
                    <a:lstStyle/>
                    <a:p>
                      <a:pPr algn="l" fontAlgn="ctr"/>
                      <a:r>
                        <a:rPr lang="en-US" sz="900" b="1" i="1" u="none" strike="noStrike" dirty="0">
                          <a:solidFill>
                            <a:srgbClr val="000000"/>
                          </a:solidFill>
                          <a:effectLst/>
                          <a:latin typeface="+mn-lt"/>
                        </a:rPr>
                        <a:t>Computer User Support Specialists</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n-lt"/>
                        </a:rPr>
                        <a:t>Some college, no degree</a:t>
                      </a:r>
                    </a:p>
                  </a:txBody>
                  <a:tcPr marL="8822" marR="8822" marT="8822"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n-lt"/>
                        </a:rPr>
                        <a:t>50</a:t>
                      </a:r>
                    </a:p>
                  </a:txBody>
                  <a:tcPr marL="8822" marR="8822" marT="8822" marB="0" anchor="ctr">
                    <a:lnL>
                      <a:noFill/>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ctr"/>
                      <a:r>
                        <a:rPr lang="en-US" sz="900" b="1" i="0" u="none" strike="noStrike" dirty="0">
                          <a:solidFill>
                            <a:srgbClr val="000000"/>
                          </a:solidFill>
                          <a:effectLst/>
                          <a:latin typeface="+mn-lt"/>
                        </a:rPr>
                        <a:t>4</a:t>
                      </a:r>
                    </a:p>
                  </a:txBody>
                  <a:tcPr marL="8822" marR="8822" marT="88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mn-lt"/>
                        </a:rPr>
                        <a:t>$52,664</a:t>
                      </a:r>
                    </a:p>
                  </a:txBody>
                  <a:tcPr marL="8822" marR="8822" marT="8822" marB="0" anchor="ctr">
                    <a:lnL w="6350" cap="flat" cmpd="sng" algn="ctr">
                      <a:solidFill>
                        <a:srgbClr val="000000"/>
                      </a:solidFill>
                      <a:prstDash val="solid"/>
                      <a:round/>
                      <a:headEnd type="none" w="med" len="med"/>
                      <a:tailEnd type="none" w="med" len="med"/>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5000157"/>
                  </a:ext>
                </a:extLst>
              </a:tr>
            </a:tbl>
          </a:graphicData>
        </a:graphic>
      </p:graphicFrame>
    </p:spTree>
    <p:extLst>
      <p:ext uri="{BB962C8B-B14F-4D97-AF65-F5344CB8AC3E}">
        <p14:creationId xmlns:p14="http://schemas.microsoft.com/office/powerpoint/2010/main" val="4132966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III: Supply Gap Analysis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27</a:t>
            </a:fld>
            <a:endParaRPr lang="en-US" dirty="0"/>
          </a:p>
        </p:txBody>
      </p:sp>
      <p:sp>
        <p:nvSpPr>
          <p:cNvPr id="2" name="Subtitle 1"/>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Which </a:t>
            </a:r>
            <a:r>
              <a:rPr lang="en-US" dirty="0" smtClean="0">
                <a:latin typeface="Helvetica" panose="020B0604020202020204" pitchFamily="34" charset="0"/>
                <a:cs typeface="Helvetica" panose="020B0604020202020204" pitchFamily="34" charset="0"/>
              </a:rPr>
              <a:t>occupations are </a:t>
            </a:r>
            <a:r>
              <a:rPr lang="en-US" dirty="0">
                <a:latin typeface="Helvetica" panose="020B0604020202020204" pitchFamily="34" charset="0"/>
                <a:cs typeface="Helvetica" panose="020B0604020202020204" pitchFamily="34" charset="0"/>
              </a:rPr>
              <a:t>likely to not have enough talent to meet employer </a:t>
            </a:r>
            <a:r>
              <a:rPr lang="en-US" dirty="0" smtClean="0">
                <a:latin typeface="Helvetica" panose="020B0604020202020204" pitchFamily="34" charset="0"/>
                <a:cs typeface="Helvetica" panose="020B0604020202020204" pitchFamily="34" charset="0"/>
              </a:rPr>
              <a:t>demand?</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91248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a supply gap ratio?</a:t>
            </a:r>
          </a:p>
        </p:txBody>
      </p:sp>
      <p:sp>
        <p:nvSpPr>
          <p:cNvPr id="3" name="Content Placeholder 2"/>
          <p:cNvSpPr>
            <a:spLocks noGrp="1"/>
          </p:cNvSpPr>
          <p:nvPr>
            <p:ph idx="1"/>
          </p:nvPr>
        </p:nvSpPr>
        <p:spPr/>
        <p:txBody>
          <a:bodyPr>
            <a:normAutofit/>
          </a:bodyPr>
          <a:lstStyle/>
          <a:p>
            <a:r>
              <a:rPr lang="en-US" dirty="0" smtClean="0">
                <a:latin typeface="Helvetica" panose="020B0604020202020204" pitchFamily="34" charset="0"/>
                <a:cs typeface="Helvetica" panose="020B0604020202020204" pitchFamily="34" charset="0"/>
              </a:rPr>
              <a:t>Supply Gap Ratio is a </a:t>
            </a:r>
            <a:r>
              <a:rPr lang="en-US" b="1" i="1" dirty="0" smtClean="0">
                <a:latin typeface="Helvetica" panose="020B0604020202020204" pitchFamily="34" charset="0"/>
                <a:cs typeface="Helvetica" panose="020B0604020202020204" pitchFamily="34" charset="0"/>
              </a:rPr>
              <a:t>proxy</a:t>
            </a:r>
            <a:r>
              <a:rPr lang="en-US" i="1" dirty="0" smtClean="0">
                <a:latin typeface="Helvetica" panose="020B0604020202020204" pitchFamily="34" charset="0"/>
                <a:cs typeface="Helvetica" panose="020B0604020202020204" pitchFamily="34" charset="0"/>
              </a:rPr>
              <a:t> </a:t>
            </a:r>
            <a:r>
              <a:rPr lang="en-US" b="1" i="1" dirty="0" smtClean="0">
                <a:latin typeface="Helvetica" panose="020B0604020202020204" pitchFamily="34" charset="0"/>
                <a:cs typeface="Helvetica" panose="020B0604020202020204" pitchFamily="34" charset="0"/>
              </a:rPr>
              <a:t>measure</a:t>
            </a:r>
            <a:r>
              <a:rPr lang="en-US" dirty="0" smtClean="0">
                <a:latin typeface="Helvetica" panose="020B0604020202020204" pitchFamily="34" charset="0"/>
                <a:cs typeface="Helvetica" panose="020B0604020202020204" pitchFamily="34" charset="0"/>
              </a:rPr>
              <a:t> for understanding what occupations are likely to not have enough talent to meet employer demand.</a:t>
            </a:r>
          </a:p>
          <a:p>
            <a:r>
              <a:rPr lang="en-US" dirty="0" smtClean="0">
                <a:latin typeface="Helvetica" panose="020B0604020202020204" pitchFamily="34" charset="0"/>
                <a:cs typeface="Helvetica" panose="020B0604020202020204" pitchFamily="34" charset="0"/>
              </a:rPr>
              <a:t>Supply / Demand = Supply Gap Ratio</a:t>
            </a:r>
          </a:p>
          <a:p>
            <a:pPr lvl="1"/>
            <a:r>
              <a:rPr lang="en-US" dirty="0" smtClean="0">
                <a:latin typeface="Helvetica" panose="020B0604020202020204" pitchFamily="34" charset="0"/>
                <a:cs typeface="Helvetica" panose="020B0604020202020204" pitchFamily="34" charset="0"/>
              </a:rPr>
              <a:t>100 qualified individuals / 50 potential openings = supply gap ratio of 2 </a:t>
            </a:r>
          </a:p>
          <a:p>
            <a:pPr lvl="2"/>
            <a:r>
              <a:rPr lang="en-US" dirty="0" smtClean="0">
                <a:latin typeface="Helvetica" panose="020B0604020202020204" pitchFamily="34" charset="0"/>
                <a:cs typeface="Helvetica" panose="020B0604020202020204" pitchFamily="34" charset="0"/>
              </a:rPr>
              <a:t>2 qualified individuals per opening (More supply than demand)</a:t>
            </a:r>
          </a:p>
          <a:p>
            <a:pPr lvl="1"/>
            <a:r>
              <a:rPr lang="en-US" dirty="0">
                <a:latin typeface="Helvetica" panose="020B0604020202020204" pitchFamily="34" charset="0"/>
                <a:cs typeface="Helvetica" panose="020B0604020202020204" pitchFamily="34" charset="0"/>
              </a:rPr>
              <a:t>6</a:t>
            </a:r>
            <a:r>
              <a:rPr lang="en-US" dirty="0" smtClean="0">
                <a:latin typeface="Helvetica" panose="020B0604020202020204" pitchFamily="34" charset="0"/>
                <a:cs typeface="Helvetica" panose="020B0604020202020204" pitchFamily="34" charset="0"/>
              </a:rPr>
              <a:t> qualified </a:t>
            </a:r>
            <a:r>
              <a:rPr lang="en-US" dirty="0">
                <a:latin typeface="Helvetica" panose="020B0604020202020204" pitchFamily="34" charset="0"/>
                <a:cs typeface="Helvetica" panose="020B0604020202020204" pitchFamily="34" charset="0"/>
              </a:rPr>
              <a:t>individuals / </a:t>
            </a:r>
            <a:r>
              <a:rPr lang="en-US" dirty="0" smtClean="0">
                <a:latin typeface="Helvetica" panose="020B0604020202020204" pitchFamily="34" charset="0"/>
                <a:cs typeface="Helvetica" panose="020B0604020202020204" pitchFamily="34" charset="0"/>
              </a:rPr>
              <a:t>12 </a:t>
            </a:r>
            <a:r>
              <a:rPr lang="en-US" dirty="0">
                <a:latin typeface="Helvetica" panose="020B0604020202020204" pitchFamily="34" charset="0"/>
                <a:cs typeface="Helvetica" panose="020B0604020202020204" pitchFamily="34" charset="0"/>
              </a:rPr>
              <a:t>potential openings = supply gap ratio of </a:t>
            </a:r>
            <a:r>
              <a:rPr lang="en-US" dirty="0" smtClean="0">
                <a:latin typeface="Helvetica" panose="020B0604020202020204" pitchFamily="34" charset="0"/>
                <a:cs typeface="Helvetica" panose="020B0604020202020204" pitchFamily="34" charset="0"/>
              </a:rPr>
              <a:t>0.5</a:t>
            </a:r>
          </a:p>
          <a:p>
            <a:pPr marL="1200150" lvl="3" indent="-342900"/>
            <a:r>
              <a:rPr lang="en-US" sz="2400" dirty="0">
                <a:latin typeface="Helvetica" panose="020B0604020202020204" pitchFamily="34" charset="0"/>
                <a:cs typeface="Helvetica" panose="020B0604020202020204" pitchFamily="34" charset="0"/>
              </a:rPr>
              <a:t>0.5 qualified individuals per opening (Less supply than demand)</a:t>
            </a:r>
          </a:p>
          <a:p>
            <a:pPr marL="400050" lvl="2" indent="0">
              <a:buNone/>
            </a:pPr>
            <a:endParaRPr lang="en-US" dirty="0">
              <a:solidFill>
                <a:srgbClr val="FF0000"/>
              </a:solidFill>
              <a:latin typeface="Helvetica" panose="020B0604020202020204" pitchFamily="34" charset="0"/>
              <a:cs typeface="Helvetica" panose="020B0604020202020204" pitchFamily="34" charset="0"/>
            </a:endParaRPr>
          </a:p>
        </p:txBody>
      </p:sp>
      <p:sp>
        <p:nvSpPr>
          <p:cNvPr id="7" name="Rectangle 6"/>
          <p:cNvSpPr/>
          <p:nvPr/>
        </p:nvSpPr>
        <p:spPr>
          <a:xfrm>
            <a:off x="629767" y="1212503"/>
            <a:ext cx="10868369" cy="292388"/>
          </a:xfrm>
          <a:prstGeom prst="rect">
            <a:avLst/>
          </a:prstGeom>
        </p:spPr>
        <p:txBody>
          <a:bodyPr wrap="square">
            <a:spAutoFit/>
          </a:bodyPr>
          <a:lstStyle/>
          <a:p>
            <a:r>
              <a:rPr lang="en-US" sz="1300" i="1" dirty="0">
                <a:latin typeface="Helvetica" panose="020B0604020202020204" pitchFamily="34" charset="0"/>
                <a:cs typeface="Helvetica" panose="020B0604020202020204" pitchFamily="34" charset="0"/>
              </a:rPr>
              <a:t>Supply Gap Ratio = Projected Qualified Individuals Per Opening</a:t>
            </a:r>
          </a:p>
        </p:txBody>
      </p:sp>
      <p:sp>
        <p:nvSpPr>
          <p:cNvPr id="6" name="Slide Number Placeholder 5"/>
          <p:cNvSpPr>
            <a:spLocks noGrp="1"/>
          </p:cNvSpPr>
          <p:nvPr>
            <p:ph type="sldNum" sz="quarter" idx="12"/>
          </p:nvPr>
        </p:nvSpPr>
        <p:spPr/>
        <p:txBody>
          <a:bodyPr/>
          <a:lstStyle/>
          <a:p>
            <a:fld id="{103F95D0-111C-45BF-9CB9-32C5136DAE99}" type="slidenum">
              <a:rPr lang="en-US" smtClean="0"/>
              <a:t>28</a:t>
            </a:fld>
            <a:endParaRPr lang="en-US"/>
          </a:p>
        </p:txBody>
      </p:sp>
    </p:spTree>
    <p:extLst>
      <p:ext uri="{BB962C8B-B14F-4D97-AF65-F5344CB8AC3E}">
        <p14:creationId xmlns:p14="http://schemas.microsoft.com/office/powerpoint/2010/main" val="2172773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71601"/>
            <a:ext cx="5408772"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Demand</a:t>
            </a:r>
          </a:p>
          <a:p>
            <a:pPr marL="0" indent="0">
              <a:buNone/>
            </a:pPr>
            <a:r>
              <a:rPr lang="en-US" dirty="0" smtClean="0">
                <a:latin typeface="Helvetica" panose="020B0604020202020204" pitchFamily="34" charset="0"/>
                <a:cs typeface="Helvetica" panose="020B0604020202020204" pitchFamily="34" charset="0"/>
              </a:rPr>
              <a:t>How many potential job openings do we expect for a given occupation?</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t>New Demand Measure, or the a</a:t>
            </a:r>
            <a:r>
              <a:rPr lang="en-US" i="1" dirty="0" smtClean="0">
                <a:latin typeface="Helvetica" panose="020B0604020202020204" pitchFamily="34" charset="0"/>
                <a:cs typeface="Helvetica" panose="020B0604020202020204" pitchFamily="34" charset="0"/>
              </a:rPr>
              <a:t>verage 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2020 projections from openings and replacement (OES)</a:t>
            </a:r>
          </a:p>
          <a:p>
            <a:r>
              <a:rPr lang="en-US" dirty="0" smtClean="0">
                <a:latin typeface="Helvetica" panose="020B0604020202020204" pitchFamily="34" charset="0"/>
                <a:cs typeface="Helvetica" panose="020B0604020202020204" pitchFamily="34" charset="0"/>
              </a:rPr>
              <a:t>2026 projections from openings and replacement (OES)</a:t>
            </a:r>
          </a:p>
          <a:p>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endParaRPr lang="en-US" dirty="0">
              <a:latin typeface="Helvetica" panose="020B0604020202020204" pitchFamily="34" charset="0"/>
              <a:cs typeface="Helvetica" panose="020B0604020202020204" pitchFamily="34" charset="0"/>
            </a:endParaRP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dirty="0"/>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172200" y="1371601"/>
            <a:ext cx="5613426" cy="4952999"/>
          </a:xfrm>
          <a:ln>
            <a:solidFill>
              <a:schemeClr val="tx1"/>
            </a:solidFill>
          </a:ln>
        </p:spPr>
        <p:txBody>
          <a:bodyPr>
            <a:normAutofit fontScale="47500" lnSpcReduction="20000"/>
          </a:bodyPr>
          <a:lstStyle/>
          <a:p>
            <a:pPr marL="0" indent="0" algn="ctr">
              <a:buNone/>
            </a:pPr>
            <a:r>
              <a:rPr lang="en-US" b="1" dirty="0" smtClean="0">
                <a:latin typeface="Helvetica" panose="020B0604020202020204" pitchFamily="34" charset="0"/>
                <a:cs typeface="Helvetica" panose="020B0604020202020204" pitchFamily="34" charset="0"/>
              </a:rPr>
              <a:t>Supply</a:t>
            </a:r>
          </a:p>
          <a:p>
            <a:pPr marL="0" indent="0">
              <a:buNone/>
            </a:pPr>
            <a:r>
              <a:rPr lang="en-US" dirty="0" smtClean="0">
                <a:latin typeface="Helvetica" panose="020B0604020202020204" pitchFamily="34" charset="0"/>
                <a:cs typeface="Helvetica" panose="020B0604020202020204" pitchFamily="34" charset="0"/>
              </a:rPr>
              <a:t>How many qualified individuals do we potentially have available to fill a relevant job opening?</a:t>
            </a:r>
          </a:p>
          <a:p>
            <a:pPr marL="0" indent="0">
              <a:buNone/>
            </a:pPr>
            <a:endParaRPr lang="en-US" b="1" dirty="0" smtClean="0">
              <a:latin typeface="Helvetica" panose="020B0604020202020204" pitchFamily="34" charset="0"/>
              <a:cs typeface="Helvetica" panose="020B0604020202020204" pitchFamily="34" charset="0"/>
            </a:endParaRPr>
          </a:p>
          <a:p>
            <a:pPr marL="0" indent="0">
              <a:buNone/>
            </a:pPr>
            <a:r>
              <a:rPr lang="en-US" i="1" dirty="0" smtClean="0">
                <a:latin typeface="Helvetica" panose="020B0604020202020204" pitchFamily="34" charset="0"/>
                <a:cs typeface="Helvetica" panose="020B0604020202020204" pitchFamily="34" charset="0"/>
              </a:rPr>
              <a:t>Sum of available workers or graduates related to an occupation from multiple data sets…</a:t>
            </a:r>
          </a:p>
          <a:p>
            <a:pPr marL="0" indent="0">
              <a:buNone/>
            </a:pPr>
            <a:endParaRPr lang="en-US" dirty="0" smtClean="0">
              <a:latin typeface="Helvetica" panose="020B0604020202020204" pitchFamily="34" charset="0"/>
              <a:cs typeface="Helvetica" panose="020B0604020202020204" pitchFamily="34" charset="0"/>
            </a:endParaRPr>
          </a:p>
          <a:p>
            <a:r>
              <a:rPr lang="en-US" dirty="0" smtClean="0">
                <a:latin typeface="Helvetica" panose="020B0604020202020204" pitchFamily="34" charset="0"/>
                <a:cs typeface="Helvetica" panose="020B0604020202020204" pitchFamily="34" charset="0"/>
              </a:rPr>
              <a:t>Unique UI claims, 2018 (DUA)</a:t>
            </a:r>
          </a:p>
          <a:p>
            <a:r>
              <a:rPr lang="en-US" dirty="0" smtClean="0">
                <a:latin typeface="Helvetica" panose="020B0604020202020204" pitchFamily="34" charset="0"/>
                <a:cs typeface="Helvetica" panose="020B0604020202020204" pitchFamily="34" charset="0"/>
              </a:rPr>
              <a:t>Relevant completer data</a:t>
            </a:r>
          </a:p>
          <a:p>
            <a:pPr lvl="1"/>
            <a:r>
              <a:rPr lang="en-US" dirty="0" err="1" smtClean="0">
                <a:latin typeface="Helvetica" panose="020B0604020202020204" pitchFamily="34" charset="0"/>
                <a:cs typeface="Helvetica" panose="020B0604020202020204" pitchFamily="34" charset="0"/>
              </a:rPr>
              <a:t>Voc</a:t>
            </a:r>
            <a:r>
              <a:rPr lang="en-US" dirty="0" smtClean="0">
                <a:latin typeface="Helvetica" panose="020B0604020202020204" pitchFamily="34" charset="0"/>
                <a:cs typeface="Helvetica" panose="020B0604020202020204" pitchFamily="34" charset="0"/>
              </a:rPr>
              <a:t>-Tech completers, 2015-2017 average (DESE), 50% available*</a:t>
            </a:r>
          </a:p>
          <a:p>
            <a:pPr lvl="1"/>
            <a:r>
              <a:rPr lang="en-US" dirty="0" smtClean="0">
                <a:latin typeface="Helvetica" panose="020B0604020202020204" pitchFamily="34" charset="0"/>
                <a:cs typeface="Helvetica" panose="020B0604020202020204" pitchFamily="34" charset="0"/>
              </a:rPr>
              <a:t>Community College completers, </a:t>
            </a:r>
            <a:r>
              <a:rPr lang="en-US" dirty="0"/>
              <a:t>2015-2017 </a:t>
            </a:r>
            <a:r>
              <a:rPr lang="en-US" dirty="0" smtClean="0">
                <a:latin typeface="Helvetica" panose="020B0604020202020204" pitchFamily="34" charset="0"/>
                <a:cs typeface="Helvetica" panose="020B0604020202020204" pitchFamily="34" charset="0"/>
              </a:rPr>
              <a:t>average (DHE), 90% available</a:t>
            </a:r>
          </a:p>
          <a:p>
            <a:pPr lvl="1"/>
            <a:r>
              <a:rPr lang="en-US" dirty="0" smtClean="0">
                <a:latin typeface="Helvetica" panose="020B0604020202020204" pitchFamily="34" charset="0"/>
                <a:cs typeface="Helvetica" panose="020B0604020202020204" pitchFamily="34" charset="0"/>
              </a:rPr>
              <a:t>State University completers, </a:t>
            </a:r>
            <a:r>
              <a:rPr lang="en-US" dirty="0"/>
              <a:t>2015-2017 average </a:t>
            </a:r>
            <a:r>
              <a:rPr lang="en-US" dirty="0" smtClean="0">
                <a:latin typeface="Helvetica" panose="020B0604020202020204" pitchFamily="34" charset="0"/>
                <a:cs typeface="Helvetica" panose="020B0604020202020204" pitchFamily="34" charset="0"/>
              </a:rPr>
              <a:t>(DHE), 71% available</a:t>
            </a:r>
          </a:p>
          <a:p>
            <a:pPr lvl="1"/>
            <a:r>
              <a:rPr lang="en-US" dirty="0" smtClean="0">
                <a:latin typeface="Helvetica" panose="020B0604020202020204" pitchFamily="34" charset="0"/>
                <a:cs typeface="Helvetica" panose="020B0604020202020204" pitchFamily="34" charset="0"/>
              </a:rPr>
              <a:t>Private University completers, </a:t>
            </a:r>
            <a:r>
              <a:rPr lang="en-US" dirty="0"/>
              <a:t>2015-2017 </a:t>
            </a:r>
            <a:r>
              <a:rPr lang="en-US" dirty="0" smtClean="0">
                <a:latin typeface="Helvetica" panose="020B0604020202020204" pitchFamily="34" charset="0"/>
                <a:cs typeface="Helvetica" panose="020B0604020202020204" pitchFamily="34" charset="0"/>
              </a:rPr>
              <a:t>average (iPEDS), 55% available</a:t>
            </a: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endParaRPr lang="en-US" dirty="0" smtClean="0">
              <a:latin typeface="Helvetica" panose="020B0604020202020204" pitchFamily="34" charset="0"/>
              <a:cs typeface="Helvetica" panose="020B0604020202020204" pitchFamily="34" charset="0"/>
            </a:endParaRPr>
          </a:p>
          <a:p>
            <a:pPr marL="400050" lvl="1" indent="0">
              <a:buNone/>
            </a:pPr>
            <a:r>
              <a:rPr lang="en-US" dirty="0">
                <a:latin typeface="Helvetica" panose="020B0604020202020204" pitchFamily="34" charset="0"/>
                <a:cs typeface="Helvetica" panose="020B0604020202020204" pitchFamily="34" charset="0"/>
              </a:rPr>
              <a:t>*</a:t>
            </a:r>
            <a:r>
              <a:rPr lang="en-US" dirty="0" smtClean="0">
                <a:latin typeface="Helvetica" panose="020B0604020202020204" pitchFamily="34" charset="0"/>
                <a:cs typeface="Helvetica" panose="020B0604020202020204" pitchFamily="34" charset="0"/>
              </a:rPr>
              <a:t>All retention figures are statewide, studies cited in Data Tool</a:t>
            </a:r>
          </a:p>
          <a:p>
            <a:pPr marL="400050" lvl="1" indent="0">
              <a:buNone/>
            </a:pPr>
            <a:r>
              <a:rPr lang="en-US" dirty="0" smtClean="0">
                <a:latin typeface="Helvetica" panose="020B0604020202020204" pitchFamily="34" charset="0"/>
                <a:cs typeface="Helvetica" panose="020B0604020202020204" pitchFamily="34" charset="0"/>
              </a:rPr>
              <a:t>**</a:t>
            </a:r>
            <a:r>
              <a:rPr lang="en-US" dirty="0">
                <a:latin typeface="Helvetica" panose="020B0604020202020204" pitchFamily="34" charset="0"/>
                <a:cs typeface="Helvetica" panose="020B0604020202020204" pitchFamily="34" charset="0"/>
              </a:rPr>
              <a:t>Occupations requiring post-secondary education only</a:t>
            </a:r>
          </a:p>
          <a:p>
            <a:pPr marL="400050" lvl="1" indent="0">
              <a:buNone/>
            </a:pP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8" name="Slide Number Placeholder 7"/>
          <p:cNvSpPr>
            <a:spLocks noGrp="1"/>
          </p:cNvSpPr>
          <p:nvPr>
            <p:ph type="sldNum" sz="quarter" idx="12"/>
          </p:nvPr>
        </p:nvSpPr>
        <p:spPr/>
        <p:txBody>
          <a:bodyPr/>
          <a:lstStyle/>
          <a:p>
            <a:fld id="{103F95D0-111C-45BF-9CB9-32C5136DAE99}" type="slidenum">
              <a:rPr lang="en-US" smtClean="0"/>
              <a:t>29</a:t>
            </a:fld>
            <a:endParaRPr lang="en-US"/>
          </a:p>
        </p:txBody>
      </p:sp>
    </p:spTree>
    <p:extLst>
      <p:ext uri="{BB962C8B-B14F-4D97-AF65-F5344CB8AC3E}">
        <p14:creationId xmlns:p14="http://schemas.microsoft.com/office/powerpoint/2010/main" val="632743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Table of Contents</a:t>
            </a:r>
            <a:endParaRPr lang="en-US" sz="3200" dirty="0">
              <a:latin typeface="Helvetica" panose="020B0604020202020204" pitchFamily="34" charset="0"/>
              <a:cs typeface="Helvetica" panose="020B0604020202020204" pitchFamily="34" charset="0"/>
            </a:endParaRPr>
          </a:p>
        </p:txBody>
      </p:sp>
      <p:sp>
        <p:nvSpPr>
          <p:cNvPr id="5" name="Content Placeholder 2"/>
          <p:cNvSpPr>
            <a:spLocks noGrp="1"/>
          </p:cNvSpPr>
          <p:nvPr>
            <p:ph idx="1"/>
          </p:nvPr>
        </p:nvSpPr>
        <p:spPr>
          <a:xfrm>
            <a:off x="838200" y="1825625"/>
            <a:ext cx="10515600" cy="4351338"/>
          </a:xfrm>
        </p:spPr>
        <p:txBody>
          <a:bodyPr>
            <a:normAutofit fontScale="85000" lnSpcReduction="20000"/>
          </a:bodyPr>
          <a:lstStyle/>
          <a:p>
            <a:pPr marL="0" lvl="0" indent="0">
              <a:lnSpc>
                <a:spcPct val="100000"/>
              </a:lnSpc>
              <a:spcBef>
                <a:spcPts val="0"/>
              </a:spcBef>
              <a:buNone/>
            </a:pPr>
            <a:r>
              <a:rPr lang="en-US" sz="1600" dirty="0">
                <a:solidFill>
                  <a:prstClr val="black"/>
                </a:solidFill>
              </a:rPr>
              <a:t>Part I: </a:t>
            </a:r>
            <a:r>
              <a:rPr lang="en-US" sz="1600" b="1" dirty="0">
                <a:solidFill>
                  <a:prstClr val="black"/>
                </a:solidFill>
              </a:rPr>
              <a:t>Regional </a:t>
            </a:r>
            <a:r>
              <a:rPr lang="en-US" sz="1600" b="1" dirty="0" smtClean="0">
                <a:solidFill>
                  <a:prstClr val="black"/>
                </a:solidFill>
              </a:rPr>
              <a:t>Context</a:t>
            </a:r>
            <a:endParaRPr lang="en-US" sz="1600" b="1" dirty="0">
              <a:solidFill>
                <a:prstClr val="black"/>
              </a:solidFill>
            </a:endParaRPr>
          </a:p>
          <a:p>
            <a:pPr marL="1257300" lvl="2" indent="-342900">
              <a:lnSpc>
                <a:spcPct val="100000"/>
              </a:lnSpc>
              <a:spcBef>
                <a:spcPts val="0"/>
              </a:spcBef>
              <a:buFont typeface="+mj-lt"/>
              <a:buAutoNum type="romanLcPeriod"/>
            </a:pPr>
            <a:r>
              <a:rPr lang="en-US" sz="1200" dirty="0">
                <a:solidFill>
                  <a:prstClr val="black"/>
                </a:solidFill>
              </a:rPr>
              <a:t>Unemployment Rate</a:t>
            </a:r>
          </a:p>
          <a:p>
            <a:pPr marL="1257300" lvl="2" indent="-342900">
              <a:lnSpc>
                <a:spcPct val="100000"/>
              </a:lnSpc>
              <a:spcBef>
                <a:spcPts val="0"/>
              </a:spcBef>
              <a:buFont typeface="+mj-lt"/>
              <a:buAutoNum type="romanLcPeriod"/>
            </a:pPr>
            <a:r>
              <a:rPr lang="en-US" sz="1200" dirty="0">
                <a:solidFill>
                  <a:prstClr val="black"/>
                </a:solidFill>
              </a:rPr>
              <a:t>Labor Force</a:t>
            </a:r>
          </a:p>
          <a:p>
            <a:pPr marL="1257300" lvl="2" indent="-342900">
              <a:lnSpc>
                <a:spcPct val="100000"/>
              </a:lnSpc>
              <a:spcBef>
                <a:spcPts val="0"/>
              </a:spcBef>
              <a:buFont typeface="+mj-lt"/>
              <a:buAutoNum type="romanLcPeriod"/>
            </a:pPr>
            <a:r>
              <a:rPr lang="en-US" sz="1200" dirty="0">
                <a:solidFill>
                  <a:prstClr val="black"/>
                </a:solidFill>
              </a:rPr>
              <a:t>Educational Requirements for Employment</a:t>
            </a:r>
          </a:p>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II. </a:t>
            </a:r>
            <a:r>
              <a:rPr lang="en-US" sz="1600" b="1" dirty="0">
                <a:solidFill>
                  <a:prstClr val="black"/>
                </a:solidFill>
              </a:rPr>
              <a:t>Regional Industry Overview and </a:t>
            </a:r>
            <a:r>
              <a:rPr lang="en-US" sz="1600" b="1" dirty="0" smtClean="0">
                <a:solidFill>
                  <a:prstClr val="black"/>
                </a:solidFill>
              </a:rPr>
              <a:t>Profiles</a:t>
            </a:r>
            <a:endParaRPr lang="en-US" sz="1600" b="1" dirty="0">
              <a:solidFill>
                <a:prstClr val="black"/>
              </a:solidFill>
            </a:endParaRP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Sector Makeup </a:t>
            </a:r>
            <a:r>
              <a:rPr lang="en-US" sz="1400" dirty="0">
                <a:solidFill>
                  <a:prstClr val="black"/>
                </a:solidFill>
              </a:rPr>
              <a:t>by </a:t>
            </a:r>
            <a:r>
              <a:rPr lang="en-US" sz="1400" dirty="0" smtClean="0">
                <a:solidFill>
                  <a:prstClr val="black"/>
                </a:solidFill>
              </a:rPr>
              <a:t>Employment </a:t>
            </a:r>
            <a:r>
              <a:rPr lang="en-US" sz="1400" dirty="0">
                <a:solidFill>
                  <a:prstClr val="black"/>
                </a:solidFill>
              </a:rPr>
              <a:t>and </a:t>
            </a:r>
            <a:r>
              <a:rPr lang="en-US" sz="1400" dirty="0" smtClean="0">
                <a:solidFill>
                  <a:prstClr val="black"/>
                </a:solidFill>
              </a:rPr>
              <a:t>Wages</a:t>
            </a:r>
            <a:endParaRPr lang="en-US" sz="1400" dirty="0">
              <a:solidFill>
                <a:prstClr val="black"/>
              </a:solidFill>
            </a:endParaRPr>
          </a:p>
          <a:p>
            <a:pPr marL="457200" lvl="1" indent="0">
              <a:lnSpc>
                <a:spcPct val="100000"/>
              </a:lnSpc>
              <a:spcBef>
                <a:spcPts val="0"/>
              </a:spcBef>
              <a:buNone/>
            </a:pPr>
            <a:r>
              <a:rPr lang="en-US" sz="1400" dirty="0">
                <a:solidFill>
                  <a:prstClr val="black"/>
                </a:solidFill>
              </a:rPr>
              <a:t>B: </a:t>
            </a:r>
            <a:r>
              <a:rPr lang="en-US" sz="1400" dirty="0" smtClean="0">
                <a:solidFill>
                  <a:prstClr val="black"/>
                </a:solidFill>
              </a:rPr>
              <a:t>Priority </a:t>
            </a:r>
            <a:r>
              <a:rPr lang="en-US" sz="1400" dirty="0">
                <a:solidFill>
                  <a:prstClr val="black"/>
                </a:solidFill>
              </a:rPr>
              <a:t>Industry </a:t>
            </a:r>
            <a:r>
              <a:rPr lang="en-US" sz="1400" dirty="0" smtClean="0">
                <a:solidFill>
                  <a:prstClr val="black"/>
                </a:solidFill>
              </a:rPr>
              <a:t>Profiles</a:t>
            </a:r>
          </a:p>
          <a:p>
            <a:pPr marL="1257300" lvl="2" indent="-342900">
              <a:lnSpc>
                <a:spcPct val="100000"/>
              </a:lnSpc>
              <a:spcBef>
                <a:spcPts val="0"/>
              </a:spcBef>
              <a:buFont typeface="+mj-lt"/>
              <a:buAutoNum type="romanLcPeriod"/>
            </a:pPr>
            <a:r>
              <a:rPr lang="en-US" sz="1100" dirty="0">
                <a:solidFill>
                  <a:prstClr val="black"/>
                </a:solidFill>
              </a:rPr>
              <a:t>Groups and Employers</a:t>
            </a:r>
          </a:p>
          <a:p>
            <a:pPr marL="1257300" lvl="2" indent="-342900">
              <a:lnSpc>
                <a:spcPct val="100000"/>
              </a:lnSpc>
              <a:spcBef>
                <a:spcPts val="0"/>
              </a:spcBef>
              <a:buFont typeface="+mj-lt"/>
              <a:buAutoNum type="romanLcPeriod"/>
            </a:pPr>
            <a:r>
              <a:rPr lang="en-US" sz="1100" dirty="0">
                <a:solidFill>
                  <a:prstClr val="black"/>
                </a:solidFill>
              </a:rPr>
              <a:t>Employment by Educational </a:t>
            </a:r>
            <a:r>
              <a:rPr lang="en-US" sz="1100" dirty="0" smtClean="0">
                <a:solidFill>
                  <a:prstClr val="black"/>
                </a:solidFill>
              </a:rPr>
              <a:t>Attainment</a:t>
            </a:r>
          </a:p>
          <a:p>
            <a:pPr marL="1257300" lvl="2" indent="-342900">
              <a:lnSpc>
                <a:spcPct val="100000"/>
              </a:lnSpc>
              <a:spcBef>
                <a:spcPts val="0"/>
              </a:spcBef>
              <a:buFont typeface="+mj-lt"/>
              <a:buAutoNum type="romanLcPeriod"/>
            </a:pPr>
            <a:r>
              <a:rPr lang="en-US" sz="1100" dirty="0" smtClean="0">
                <a:solidFill>
                  <a:prstClr val="black"/>
                </a:solidFill>
              </a:rPr>
              <a:t>Occupations</a:t>
            </a:r>
          </a:p>
          <a:p>
            <a:pPr marL="914400" lvl="2" indent="0">
              <a:lnSpc>
                <a:spcPct val="100000"/>
              </a:lnSpc>
              <a:spcBef>
                <a:spcPts val="0"/>
              </a:spcBef>
              <a:buNone/>
            </a:pPr>
            <a:endParaRPr lang="en-US" sz="1700" dirty="0">
              <a:solidFill>
                <a:prstClr val="black"/>
              </a:solidFill>
            </a:endParaRPr>
          </a:p>
          <a:p>
            <a:pPr marL="0" lvl="0" indent="0">
              <a:lnSpc>
                <a:spcPct val="100000"/>
              </a:lnSpc>
              <a:spcBef>
                <a:spcPts val="0"/>
              </a:spcBef>
              <a:buNone/>
            </a:pPr>
            <a:r>
              <a:rPr lang="en-US" sz="1600" dirty="0">
                <a:solidFill>
                  <a:prstClr val="black"/>
                </a:solidFill>
              </a:rPr>
              <a:t>Part </a:t>
            </a:r>
            <a:r>
              <a:rPr lang="en-US" sz="1600" dirty="0" smtClean="0">
                <a:solidFill>
                  <a:prstClr val="black"/>
                </a:solidFill>
              </a:rPr>
              <a:t>III: </a:t>
            </a:r>
            <a:r>
              <a:rPr lang="en-US" sz="1600" b="1" dirty="0">
                <a:solidFill>
                  <a:prstClr val="black"/>
                </a:solidFill>
              </a:rPr>
              <a:t>Supply Gap </a:t>
            </a:r>
            <a:r>
              <a:rPr lang="en-US" sz="1600" b="1" dirty="0" smtClean="0">
                <a:solidFill>
                  <a:prstClr val="black"/>
                </a:solidFill>
              </a:rPr>
              <a:t>Analysis</a:t>
            </a:r>
          </a:p>
          <a:p>
            <a:pPr marL="1257300" lvl="2" indent="-342900">
              <a:lnSpc>
                <a:spcPct val="100000"/>
              </a:lnSpc>
              <a:spcBef>
                <a:spcPts val="0"/>
              </a:spcBef>
              <a:buFont typeface="+mj-lt"/>
              <a:buAutoNum type="romanLcPeriod"/>
            </a:pPr>
            <a:r>
              <a:rPr lang="en-US" sz="1200" dirty="0" smtClean="0">
                <a:solidFill>
                  <a:prstClr val="black"/>
                </a:solidFill>
              </a:rPr>
              <a:t>Regional Sub-BA Occupations</a:t>
            </a:r>
            <a:endParaRPr lang="en-US" sz="1200" dirty="0">
              <a:solidFill>
                <a:prstClr val="black"/>
              </a:solidFill>
            </a:endParaRPr>
          </a:p>
          <a:p>
            <a:pPr marL="1257300" lvl="2" indent="-342900">
              <a:lnSpc>
                <a:spcPct val="100000"/>
              </a:lnSpc>
              <a:spcBef>
                <a:spcPts val="0"/>
              </a:spcBef>
              <a:buFont typeface="+mj-lt"/>
              <a:buAutoNum type="romanLcPeriod"/>
            </a:pPr>
            <a:r>
              <a:rPr lang="en-US" sz="1200" dirty="0" smtClean="0">
                <a:solidFill>
                  <a:prstClr val="black"/>
                </a:solidFill>
              </a:rPr>
              <a:t>State BA+ Occupations</a:t>
            </a:r>
            <a:endParaRPr lang="en-US" sz="1600" b="1" dirty="0" smtClean="0">
              <a:solidFill>
                <a:prstClr val="black"/>
              </a:solidFill>
            </a:endParaRPr>
          </a:p>
          <a:p>
            <a:pPr marL="0" indent="0">
              <a:lnSpc>
                <a:spcPct val="100000"/>
              </a:lnSpc>
              <a:spcBef>
                <a:spcPts val="0"/>
              </a:spcBef>
              <a:buNone/>
            </a:pPr>
            <a:endParaRPr lang="en-US" sz="1700" b="1" dirty="0" smtClean="0">
              <a:solidFill>
                <a:prstClr val="black"/>
              </a:solidFill>
            </a:endParaRPr>
          </a:p>
          <a:p>
            <a:pPr marL="0" lvl="0" indent="0">
              <a:lnSpc>
                <a:spcPct val="100000"/>
              </a:lnSpc>
              <a:spcBef>
                <a:spcPts val="0"/>
              </a:spcBef>
              <a:buNone/>
            </a:pPr>
            <a:r>
              <a:rPr lang="en-US" sz="1600" dirty="0">
                <a:solidFill>
                  <a:prstClr val="black"/>
                </a:solidFill>
              </a:rPr>
              <a:t>Part IV: </a:t>
            </a:r>
            <a:r>
              <a:rPr lang="en-US" sz="1600" b="1" dirty="0">
                <a:solidFill>
                  <a:prstClr val="black"/>
                </a:solidFill>
              </a:rPr>
              <a:t>Workforce Supply </a:t>
            </a:r>
            <a:r>
              <a:rPr lang="en-US" sz="1600" b="1" dirty="0" smtClean="0">
                <a:solidFill>
                  <a:prstClr val="black"/>
                </a:solidFill>
              </a:rPr>
              <a:t>Analysis</a:t>
            </a:r>
          </a:p>
          <a:p>
            <a:pPr marL="457200" lvl="1" indent="0">
              <a:lnSpc>
                <a:spcPct val="100000"/>
              </a:lnSpc>
              <a:spcBef>
                <a:spcPts val="0"/>
              </a:spcBef>
              <a:buNone/>
            </a:pPr>
            <a:r>
              <a:rPr lang="en-US" sz="1400" dirty="0">
                <a:solidFill>
                  <a:prstClr val="black"/>
                </a:solidFill>
              </a:rPr>
              <a:t>A: </a:t>
            </a:r>
            <a:r>
              <a:rPr lang="en-US" sz="1400" dirty="0" smtClean="0">
                <a:solidFill>
                  <a:prstClr val="black"/>
                </a:solidFill>
              </a:rPr>
              <a:t>Apprenticeships</a:t>
            </a:r>
          </a:p>
          <a:p>
            <a:pPr marL="457200" lvl="1" indent="0">
              <a:lnSpc>
                <a:spcPct val="100000"/>
              </a:lnSpc>
              <a:spcBef>
                <a:spcPts val="0"/>
              </a:spcBef>
              <a:buNone/>
            </a:pPr>
            <a:r>
              <a:rPr lang="en-US" sz="1400" dirty="0" smtClean="0">
                <a:solidFill>
                  <a:prstClr val="black"/>
                </a:solidFill>
              </a:rPr>
              <a:t>B: </a:t>
            </a:r>
            <a:r>
              <a:rPr lang="en-US" sz="1400" dirty="0">
                <a:solidFill>
                  <a:prstClr val="black"/>
                </a:solidFill>
              </a:rPr>
              <a:t>Professional </a:t>
            </a:r>
            <a:r>
              <a:rPr lang="en-US" sz="1400" dirty="0" smtClean="0">
                <a:solidFill>
                  <a:prstClr val="black"/>
                </a:solidFill>
              </a:rPr>
              <a:t>Licensing</a:t>
            </a:r>
            <a:endParaRPr lang="en-US" sz="1600" b="1" dirty="0">
              <a:solidFill>
                <a:prstClr val="black"/>
              </a:solidFill>
            </a:endParaRPr>
          </a:p>
          <a:p>
            <a:pPr marL="0" lvl="0" indent="0">
              <a:lnSpc>
                <a:spcPct val="100000"/>
              </a:lnSpc>
              <a:spcBef>
                <a:spcPts val="0"/>
              </a:spcBef>
              <a:buNone/>
            </a:pPr>
            <a:endParaRPr lang="en-US" sz="1600" b="1" dirty="0">
              <a:solidFill>
                <a:prstClr val="black"/>
              </a:solidFill>
            </a:endParaRPr>
          </a:p>
          <a:p>
            <a:pPr marL="0" indent="0">
              <a:lnSpc>
                <a:spcPct val="100000"/>
              </a:lnSpc>
              <a:spcBef>
                <a:spcPts val="0"/>
              </a:spcBef>
              <a:buNone/>
            </a:pPr>
            <a:r>
              <a:rPr lang="en-US" sz="1600" dirty="0">
                <a:solidFill>
                  <a:prstClr val="black"/>
                </a:solidFill>
              </a:rPr>
              <a:t>Part </a:t>
            </a:r>
            <a:r>
              <a:rPr lang="en-US" sz="1600" dirty="0" smtClean="0">
                <a:solidFill>
                  <a:prstClr val="black"/>
                </a:solidFill>
              </a:rPr>
              <a:t>V</a:t>
            </a:r>
            <a:r>
              <a:rPr lang="en-US" sz="1600" dirty="0">
                <a:solidFill>
                  <a:prstClr val="black"/>
                </a:solidFill>
              </a:rPr>
              <a:t>: </a:t>
            </a:r>
            <a:r>
              <a:rPr lang="en-US" sz="1600" b="1" dirty="0" smtClean="0">
                <a:solidFill>
                  <a:prstClr val="black"/>
                </a:solidFill>
              </a:rPr>
              <a:t>New Data Tools</a:t>
            </a:r>
          </a:p>
          <a:p>
            <a:pPr marL="0" lvl="0" indent="0">
              <a:lnSpc>
                <a:spcPct val="100000"/>
              </a:lnSpc>
              <a:spcBef>
                <a:spcPts val="0"/>
              </a:spcBef>
              <a:buNone/>
            </a:pPr>
            <a:endParaRPr lang="en-US" sz="1600" dirty="0">
              <a:solidFill>
                <a:prstClr val="black"/>
              </a:solidFill>
            </a:endParaRPr>
          </a:p>
          <a:p>
            <a:pPr marL="0" lvl="0" indent="0">
              <a:lnSpc>
                <a:spcPct val="100000"/>
              </a:lnSpc>
              <a:spcBef>
                <a:spcPts val="0"/>
              </a:spcBef>
              <a:buNone/>
            </a:pPr>
            <a:r>
              <a:rPr lang="en-US" sz="1400" dirty="0" smtClean="0">
                <a:solidFill>
                  <a:prstClr val="black"/>
                </a:solidFill>
              </a:rPr>
              <a:t>Appendix</a:t>
            </a:r>
          </a:p>
          <a:p>
            <a:pPr marL="457200" lvl="1" indent="0">
              <a:lnSpc>
                <a:spcPct val="100000"/>
              </a:lnSpc>
              <a:spcBef>
                <a:spcPts val="0"/>
              </a:spcBef>
              <a:buNone/>
            </a:pPr>
            <a:r>
              <a:rPr lang="en-US" sz="1300" dirty="0">
                <a:solidFill>
                  <a:prstClr val="black"/>
                </a:solidFill>
              </a:rPr>
              <a:t>A: </a:t>
            </a:r>
            <a:r>
              <a:rPr lang="en-US" sz="1300" dirty="0" smtClean="0">
                <a:solidFill>
                  <a:prstClr val="black"/>
                </a:solidFill>
              </a:rPr>
              <a:t>Worker Characteristics</a:t>
            </a:r>
          </a:p>
          <a:p>
            <a:pPr marL="457200" lvl="1" indent="0">
              <a:lnSpc>
                <a:spcPct val="100000"/>
              </a:lnSpc>
              <a:spcBef>
                <a:spcPts val="0"/>
              </a:spcBef>
              <a:buNone/>
            </a:pPr>
            <a:r>
              <a:rPr lang="en-US" sz="1300" dirty="0" smtClean="0">
                <a:solidFill>
                  <a:prstClr val="black"/>
                </a:solidFill>
              </a:rPr>
              <a:t>B: Priority Industry Profiles</a:t>
            </a:r>
            <a:endParaRPr lang="en-US" sz="1300" dirty="0">
              <a:solidFill>
                <a:prstClr val="black"/>
              </a:solidFill>
            </a:endParaRPr>
          </a:p>
          <a:p>
            <a:pPr marL="457200" lvl="1" indent="0">
              <a:lnSpc>
                <a:spcPct val="100000"/>
              </a:lnSpc>
              <a:spcBef>
                <a:spcPts val="0"/>
              </a:spcBef>
              <a:buNone/>
            </a:pPr>
            <a:r>
              <a:rPr lang="en-US" sz="1300" dirty="0">
                <a:solidFill>
                  <a:prstClr val="black"/>
                </a:solidFill>
              </a:rPr>
              <a:t>C</a:t>
            </a:r>
            <a:r>
              <a:rPr lang="en-US" sz="1300" dirty="0" smtClean="0">
                <a:solidFill>
                  <a:prstClr val="black"/>
                </a:solidFill>
              </a:rPr>
              <a:t>: </a:t>
            </a:r>
            <a:r>
              <a:rPr lang="en-US" sz="1300" dirty="0">
                <a:solidFill>
                  <a:prstClr val="black"/>
                </a:solidFill>
              </a:rPr>
              <a:t>Critical Industry </a:t>
            </a:r>
            <a:r>
              <a:rPr lang="en-US" sz="1300" dirty="0" smtClean="0">
                <a:solidFill>
                  <a:prstClr val="black"/>
                </a:solidFill>
              </a:rPr>
              <a:t>Profiles</a:t>
            </a:r>
          </a:p>
          <a:p>
            <a:pPr marL="457200" lvl="1" indent="0">
              <a:lnSpc>
                <a:spcPct val="100000"/>
              </a:lnSpc>
              <a:spcBef>
                <a:spcPts val="0"/>
              </a:spcBef>
              <a:buNone/>
            </a:pPr>
            <a:r>
              <a:rPr lang="en-US" sz="1300" dirty="0" smtClean="0">
                <a:solidFill>
                  <a:prstClr val="black"/>
                </a:solidFill>
              </a:rPr>
              <a:t>D: Professional Licensing</a:t>
            </a:r>
          </a:p>
          <a:p>
            <a:pPr marL="457200" lvl="1" indent="0">
              <a:lnSpc>
                <a:spcPct val="100000"/>
              </a:lnSpc>
              <a:spcBef>
                <a:spcPts val="0"/>
              </a:spcBef>
              <a:buNone/>
            </a:pPr>
            <a:endParaRPr lang="en-US" sz="1200" dirty="0" smtClean="0">
              <a:solidFill>
                <a:prstClr val="black"/>
              </a:solidFill>
            </a:endParaRPr>
          </a:p>
          <a:p>
            <a:pPr marL="0" lvl="0" indent="0">
              <a:lnSpc>
                <a:spcPct val="100000"/>
              </a:lnSpc>
              <a:spcBef>
                <a:spcPts val="0"/>
              </a:spcBef>
              <a:buNone/>
            </a:pPr>
            <a:r>
              <a:rPr lang="en-US" sz="1400" dirty="0" smtClean="0">
                <a:solidFill>
                  <a:prstClr val="black"/>
                </a:solidFill>
              </a:rPr>
              <a:t>Glossary</a:t>
            </a:r>
            <a:endParaRPr lang="en-US" sz="1400" dirty="0">
              <a:solidFill>
                <a:prstClr val="black"/>
              </a:solidFill>
            </a:endParaRPr>
          </a:p>
        </p:txBody>
      </p:sp>
      <p:sp>
        <p:nvSpPr>
          <p:cNvPr id="8" name="Rectangle 7"/>
          <p:cNvSpPr/>
          <p:nvPr/>
        </p:nvSpPr>
        <p:spPr>
          <a:xfrm>
            <a:off x="611030" y="240270"/>
            <a:ext cx="304282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Introduction to the Updated Data Package</a:t>
            </a:r>
            <a:endParaRPr lang="en-US" sz="1200" dirty="0"/>
          </a:p>
        </p:txBody>
      </p:sp>
    </p:spTree>
    <p:extLst>
      <p:ext uri="{BB962C8B-B14F-4D97-AF65-F5344CB8AC3E}">
        <p14:creationId xmlns:p14="http://schemas.microsoft.com/office/powerpoint/2010/main" val="106605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9" y="274638"/>
            <a:ext cx="11579384" cy="1143000"/>
          </a:xfrm>
        </p:spPr>
        <p:txBody>
          <a:bodyPr>
            <a:normAutofit/>
          </a:bodyPr>
          <a:lstStyle/>
          <a:p>
            <a:pPr algn="l"/>
            <a:r>
              <a:rPr lang="en-US" sz="2800" dirty="0"/>
              <a:t>More Openings than Qualified: </a:t>
            </a:r>
            <a:r>
              <a:rPr lang="en-US" sz="2800" dirty="0">
                <a:solidFill>
                  <a:srgbClr val="00B050"/>
                </a:solidFill>
              </a:rPr>
              <a:t>Regional</a:t>
            </a:r>
            <a:r>
              <a:rPr lang="en-US" sz="2800" dirty="0"/>
              <a:t> Sub-BA </a:t>
            </a:r>
            <a:r>
              <a:rPr lang="en-US" sz="2800" dirty="0" smtClean="0"/>
              <a:t>Occupations, 4+ Stars</a:t>
            </a:r>
            <a:endParaRPr lang="en-US" sz="2800" dirty="0"/>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sub-BA level, a number of 4- and 5-star occupations do not have enough regional supply to meet employer demand.</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30</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grpSp>
        <p:nvGrpSpPr>
          <p:cNvPr id="10" name="Group 9"/>
          <p:cNvGrpSpPr/>
          <p:nvPr/>
        </p:nvGrpSpPr>
        <p:grpSpPr>
          <a:xfrm>
            <a:off x="1066799" y="1919871"/>
            <a:ext cx="10058401" cy="4021500"/>
            <a:chOff x="1101310" y="1934622"/>
            <a:chExt cx="10058401" cy="4021500"/>
          </a:xfrm>
        </p:grpSpPr>
        <p:graphicFrame>
          <p:nvGraphicFramePr>
            <p:cNvPr id="25" name="Chart 24"/>
            <p:cNvGraphicFramePr>
              <a:graphicFrameLocks/>
            </p:cNvGraphicFramePr>
            <p:nvPr>
              <p:extLst>
                <p:ext uri="{D42A27DB-BD31-4B8C-83A1-F6EECF244321}">
                  <p14:modId xmlns:p14="http://schemas.microsoft.com/office/powerpoint/2010/main" val="3731665005"/>
                </p:ext>
              </p:extLst>
            </p:nvPr>
          </p:nvGraphicFramePr>
          <p:xfrm>
            <a:off x="1101310" y="1934622"/>
            <a:ext cx="10058401" cy="36576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1101311" y="2074867"/>
              <a:ext cx="10058400" cy="3881255"/>
              <a:chOff x="396798" y="2024281"/>
              <a:chExt cx="10058400" cy="3881255"/>
            </a:xfrm>
          </p:grpSpPr>
          <p:sp>
            <p:nvSpPr>
              <p:cNvPr id="13" name="Rectangle 12"/>
              <p:cNvSpPr/>
              <p:nvPr/>
            </p:nvSpPr>
            <p:spPr>
              <a:xfrm>
                <a:off x="396798" y="5643926"/>
                <a:ext cx="10058400"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4- and 5-star occupations </a:t>
                </a:r>
                <a:r>
                  <a:rPr lang="en-US" sz="1100" i="1" dirty="0">
                    <a:latin typeface="Helvetica" panose="020B0604020202020204" pitchFamily="34" charset="0"/>
                    <a:cs typeface="Helvetica" panose="020B0604020202020204" pitchFamily="34" charset="0"/>
                  </a:rPr>
                  <a:t>requiring a postsecondary non-degree award, some college, or an Associate’s d</a:t>
                </a:r>
                <a:r>
                  <a:rPr lang="en-US" sz="1100" i="1" dirty="0" smtClean="0">
                    <a:latin typeface="Helvetica" panose="020B0604020202020204" pitchFamily="34" charset="0"/>
                    <a:cs typeface="Helvetica" panose="020B0604020202020204" pitchFamily="34" charset="0"/>
                  </a:rPr>
                  <a:t>egree. Demand Index 20+ only.</a:t>
                </a:r>
                <a:endParaRPr lang="en-US" sz="1100" i="1" dirty="0">
                  <a:latin typeface="Helvetica" panose="020B0604020202020204" pitchFamily="34" charset="0"/>
                  <a:cs typeface="Helvetica" panose="020B0604020202020204" pitchFamily="34" charset="0"/>
                </a:endParaRPr>
              </a:p>
            </p:txBody>
          </p:sp>
          <p:grpSp>
            <p:nvGrpSpPr>
              <p:cNvPr id="5" name="Group 4"/>
              <p:cNvGrpSpPr/>
              <p:nvPr/>
            </p:nvGrpSpPr>
            <p:grpSpPr>
              <a:xfrm>
                <a:off x="9028015" y="2024281"/>
                <a:ext cx="1310681" cy="428981"/>
                <a:chOff x="9665968" y="2140061"/>
                <a:chExt cx="1310681" cy="428981"/>
              </a:xfrm>
            </p:grpSpPr>
            <p:grpSp>
              <p:nvGrpSpPr>
                <p:cNvPr id="14" name="Group 13"/>
                <p:cNvGrpSpPr/>
                <p:nvPr/>
              </p:nvGrpSpPr>
              <p:grpSpPr>
                <a:xfrm>
                  <a:off x="9665968" y="2140061"/>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665968" y="2353598"/>
                  <a:ext cx="964357" cy="215444"/>
                  <a:chOff x="9500228" y="2475095"/>
                  <a:chExt cx="964357" cy="215444"/>
                </a:xfrm>
              </p:grpSpPr>
              <p:cxnSp>
                <p:nvCxnSpPr>
                  <p:cNvPr id="31" name="Straight Arrow Connector 30"/>
                  <p:cNvCxnSpPr/>
                  <p:nvPr/>
                </p:nvCxnSpPr>
                <p:spPr>
                  <a:xfrm flipH="1">
                    <a:off x="9500228" y="258078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2" name="TextBox 31"/>
                  <p:cNvSpPr txBox="1"/>
                  <p:nvPr/>
                </p:nvSpPr>
                <p:spPr>
                  <a:xfrm>
                    <a:off x="9665968" y="2475095"/>
                    <a:ext cx="798617" cy="215444"/>
                  </a:xfrm>
                  <a:prstGeom prst="rect">
                    <a:avLst/>
                  </a:prstGeom>
                  <a:noFill/>
                </p:spPr>
                <p:txBody>
                  <a:bodyPr wrap="none" rtlCol="0">
                    <a:spAutoFit/>
                  </a:bodyPr>
                  <a:lstStyle/>
                  <a:p>
                    <a:r>
                      <a:rPr lang="en-US" sz="800" dirty="0" smtClean="0"/>
                      <a:t>New to graph</a:t>
                    </a:r>
                    <a:endParaRPr lang="en-US" sz="800" dirty="0"/>
                  </a:p>
                </p:txBody>
              </p:sp>
            </p:grpSp>
          </p:grpSp>
          <p:cxnSp>
            <p:nvCxnSpPr>
              <p:cNvPr id="33" name="Straight Arrow Connector 32"/>
              <p:cNvCxnSpPr/>
              <p:nvPr/>
            </p:nvCxnSpPr>
            <p:spPr>
              <a:xfrm flipH="1">
                <a:off x="4913595" y="210940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5468007" y="26400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6597753" y="351528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7534623" y="421538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flipH="1">
                <a:off x="9131487" y="4917912"/>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grpSp>
    </p:spTree>
    <p:extLst>
      <p:ext uri="{BB962C8B-B14F-4D97-AF65-F5344CB8AC3E}">
        <p14:creationId xmlns:p14="http://schemas.microsoft.com/office/powerpoint/2010/main" val="677546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9" y="274638"/>
            <a:ext cx="11579384" cy="1143000"/>
          </a:xfrm>
        </p:spPr>
        <p:txBody>
          <a:bodyPr>
            <a:normAutofit/>
          </a:bodyPr>
          <a:lstStyle/>
          <a:p>
            <a:pPr algn="l"/>
            <a:r>
              <a:rPr lang="en-US" sz="2800" dirty="0"/>
              <a:t>More Openings than Qualified: </a:t>
            </a:r>
            <a:r>
              <a:rPr lang="en-US" sz="2800" dirty="0">
                <a:solidFill>
                  <a:srgbClr val="00B050"/>
                </a:solidFill>
              </a:rPr>
              <a:t>Regional</a:t>
            </a:r>
            <a:r>
              <a:rPr lang="en-US" sz="2800" dirty="0"/>
              <a:t> Sub-BA </a:t>
            </a:r>
            <a:r>
              <a:rPr lang="en-US" sz="2800" dirty="0" smtClean="0"/>
              <a:t>Occupations, 3 Stars</a:t>
            </a:r>
            <a:endParaRPr lang="en-US" sz="2800" dirty="0"/>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sub-BA level, a number of 3-star occupations do not have enough regional supply to meet employer demand.</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31</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grpSp>
        <p:nvGrpSpPr>
          <p:cNvPr id="11" name="Group 10"/>
          <p:cNvGrpSpPr/>
          <p:nvPr/>
        </p:nvGrpSpPr>
        <p:grpSpPr>
          <a:xfrm>
            <a:off x="1066800" y="1978249"/>
            <a:ext cx="10058400" cy="4021500"/>
            <a:chOff x="1064735" y="1934622"/>
            <a:chExt cx="10058400" cy="4021500"/>
          </a:xfrm>
        </p:grpSpPr>
        <p:graphicFrame>
          <p:nvGraphicFramePr>
            <p:cNvPr id="26" name="Chart 25"/>
            <p:cNvGraphicFramePr>
              <a:graphicFrameLocks/>
            </p:cNvGraphicFramePr>
            <p:nvPr>
              <p:extLst>
                <p:ext uri="{D42A27DB-BD31-4B8C-83A1-F6EECF244321}">
                  <p14:modId xmlns:p14="http://schemas.microsoft.com/office/powerpoint/2010/main" val="322775316"/>
                </p:ext>
              </p:extLst>
            </p:nvPr>
          </p:nvGraphicFramePr>
          <p:xfrm>
            <a:off x="1064735" y="1934622"/>
            <a:ext cx="10058400" cy="36576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1064735" y="2074867"/>
              <a:ext cx="10058400" cy="3881255"/>
              <a:chOff x="396798" y="2024281"/>
              <a:chExt cx="10058400" cy="3881255"/>
            </a:xfrm>
          </p:grpSpPr>
          <p:sp>
            <p:nvSpPr>
              <p:cNvPr id="13" name="Rectangle 12"/>
              <p:cNvSpPr/>
              <p:nvPr/>
            </p:nvSpPr>
            <p:spPr>
              <a:xfrm>
                <a:off x="396798" y="5643926"/>
                <a:ext cx="10058400"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3-star occupations </a:t>
                </a:r>
                <a:r>
                  <a:rPr lang="en-US" sz="1100" i="1" dirty="0">
                    <a:latin typeface="Helvetica" panose="020B0604020202020204" pitchFamily="34" charset="0"/>
                    <a:cs typeface="Helvetica" panose="020B0604020202020204" pitchFamily="34" charset="0"/>
                  </a:rPr>
                  <a:t>requiring a postsecondary non-degree award, some college, or an Associate’s d</a:t>
                </a:r>
                <a:r>
                  <a:rPr lang="en-US" sz="1100" i="1" dirty="0" smtClean="0">
                    <a:latin typeface="Helvetica" panose="020B0604020202020204" pitchFamily="34" charset="0"/>
                    <a:cs typeface="Helvetica" panose="020B0604020202020204" pitchFamily="34" charset="0"/>
                  </a:rPr>
                  <a:t>egree. Demand Index 20+ only.</a:t>
                </a:r>
                <a:endParaRPr lang="en-US" sz="1100" i="1" dirty="0">
                  <a:latin typeface="Helvetica" panose="020B0604020202020204" pitchFamily="34" charset="0"/>
                  <a:cs typeface="Helvetica" panose="020B0604020202020204" pitchFamily="34" charset="0"/>
                </a:endParaRPr>
              </a:p>
            </p:txBody>
          </p:sp>
          <p:grpSp>
            <p:nvGrpSpPr>
              <p:cNvPr id="5" name="Group 4"/>
              <p:cNvGrpSpPr/>
              <p:nvPr/>
            </p:nvGrpSpPr>
            <p:grpSpPr>
              <a:xfrm>
                <a:off x="9028015" y="2024281"/>
                <a:ext cx="1310681" cy="428981"/>
                <a:chOff x="9665968" y="2140061"/>
                <a:chExt cx="1310681" cy="428981"/>
              </a:xfrm>
            </p:grpSpPr>
            <p:grpSp>
              <p:nvGrpSpPr>
                <p:cNvPr id="14" name="Group 13"/>
                <p:cNvGrpSpPr/>
                <p:nvPr/>
              </p:nvGrpSpPr>
              <p:grpSpPr>
                <a:xfrm>
                  <a:off x="9665968" y="2140061"/>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9665968" y="2353598"/>
                  <a:ext cx="964357" cy="215444"/>
                  <a:chOff x="9500228" y="2475095"/>
                  <a:chExt cx="964357" cy="215444"/>
                </a:xfrm>
              </p:grpSpPr>
              <p:cxnSp>
                <p:nvCxnSpPr>
                  <p:cNvPr id="31" name="Straight Arrow Connector 30"/>
                  <p:cNvCxnSpPr/>
                  <p:nvPr/>
                </p:nvCxnSpPr>
                <p:spPr>
                  <a:xfrm flipH="1">
                    <a:off x="9500228" y="2580788"/>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2" name="TextBox 31"/>
                  <p:cNvSpPr txBox="1"/>
                  <p:nvPr/>
                </p:nvSpPr>
                <p:spPr>
                  <a:xfrm>
                    <a:off x="9665968" y="2475095"/>
                    <a:ext cx="798617" cy="215444"/>
                  </a:xfrm>
                  <a:prstGeom prst="rect">
                    <a:avLst/>
                  </a:prstGeom>
                  <a:noFill/>
                </p:spPr>
                <p:txBody>
                  <a:bodyPr wrap="none" rtlCol="0">
                    <a:spAutoFit/>
                  </a:bodyPr>
                  <a:lstStyle/>
                  <a:p>
                    <a:r>
                      <a:rPr lang="en-US" sz="800" dirty="0" smtClean="0"/>
                      <a:t>New to graph</a:t>
                    </a:r>
                    <a:endParaRPr lang="en-US" sz="800" dirty="0"/>
                  </a:p>
                </p:txBody>
              </p:sp>
            </p:grpSp>
          </p:grpSp>
          <p:cxnSp>
            <p:nvCxnSpPr>
              <p:cNvPr id="33" name="Straight Arrow Connector 32"/>
              <p:cNvCxnSpPr/>
              <p:nvPr/>
            </p:nvCxnSpPr>
            <p:spPr>
              <a:xfrm flipH="1">
                <a:off x="4918890" y="2193145"/>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7242906" y="350635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7467878" y="4175091"/>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8985154" y="450172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cxnSp>
          <p:nvCxnSpPr>
            <p:cNvPr id="27" name="Straight Arrow Connector 26"/>
            <p:cNvCxnSpPr/>
            <p:nvPr/>
          </p:nvCxnSpPr>
          <p:spPr>
            <a:xfrm flipH="1">
              <a:off x="10201656" y="4888217"/>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28" name="Straight Arrow Connector 27"/>
            <p:cNvCxnSpPr/>
            <p:nvPr/>
          </p:nvCxnSpPr>
          <p:spPr>
            <a:xfrm flipH="1">
              <a:off x="6857623" y="3231925"/>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p:cNvCxnSpPr/>
            <p:nvPr/>
          </p:nvCxnSpPr>
          <p:spPr>
            <a:xfrm flipH="1">
              <a:off x="8134255" y="388532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41425697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nvPr>
        </p:nvGraphicFramePr>
        <p:xfrm>
          <a:off x="1034751" y="1967845"/>
          <a:ext cx="10058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9" y="274638"/>
            <a:ext cx="11579384" cy="1143000"/>
          </a:xfrm>
        </p:spPr>
        <p:txBody>
          <a:bodyPr>
            <a:normAutofit/>
          </a:bodyPr>
          <a:lstStyle/>
          <a:p>
            <a:r>
              <a:rPr lang="en-US" sz="2800" dirty="0">
                <a:solidFill>
                  <a:schemeClr val="accent1"/>
                </a:solidFill>
              </a:rPr>
              <a:t>State</a:t>
            </a:r>
            <a:r>
              <a:rPr lang="en-US" sz="2800" dirty="0"/>
              <a:t> Supply Gap Overview: </a:t>
            </a:r>
            <a:r>
              <a:rPr lang="en-US" sz="2800" dirty="0" smtClean="0"/>
              <a:t>BA+ </a:t>
            </a:r>
            <a:r>
              <a:rPr lang="en-US" sz="2800" dirty="0"/>
              <a:t>Clusters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492443"/>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The Computer and Mathematical, Architecture and Engineering, and Legal occupation clusters average </a:t>
            </a:r>
            <a:r>
              <a:rPr lang="en-US" sz="1300" dirty="0">
                <a:latin typeface="Helvetica" panose="020B0604020202020204" pitchFamily="34" charset="0"/>
                <a:cs typeface="Helvetica" panose="020B0604020202020204" pitchFamily="34" charset="0"/>
              </a:rPr>
              <a:t>the lowest ratios of qualified individuals per opening at the </a:t>
            </a:r>
            <a:r>
              <a:rPr lang="en-US" sz="1300" dirty="0" smtClean="0">
                <a:latin typeface="Helvetica" panose="020B0604020202020204" pitchFamily="34" charset="0"/>
                <a:cs typeface="Helvetica" panose="020B0604020202020204" pitchFamily="34" charset="0"/>
              </a:rPr>
              <a:t>BA+ </a:t>
            </a:r>
            <a:r>
              <a:rPr lang="en-US" sz="1300" dirty="0">
                <a:latin typeface="Helvetica" panose="020B0604020202020204" pitchFamily="34" charset="0"/>
                <a:cs typeface="Helvetica" panose="020B0604020202020204" pitchFamily="34" charset="0"/>
              </a:rPr>
              <a:t>level.</a:t>
            </a:r>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9" name="Rectangle 8"/>
          <p:cNvSpPr/>
          <p:nvPr/>
        </p:nvSpPr>
        <p:spPr>
          <a:xfrm>
            <a:off x="1034751" y="5759706"/>
            <a:ext cx="10058400"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requiring a </a:t>
            </a:r>
            <a:r>
              <a:rPr lang="en-US" sz="1100" i="1" dirty="0" smtClean="0">
                <a:latin typeface="Helvetica" panose="020B0604020202020204" pitchFamily="34" charset="0"/>
                <a:cs typeface="Helvetica" panose="020B0604020202020204" pitchFamily="34" charset="0"/>
              </a:rPr>
              <a:t>Bachelor’s degree or higher, </a:t>
            </a:r>
            <a:r>
              <a:rPr lang="en-US" sz="1100" i="1" dirty="0">
                <a:latin typeface="Helvetica" panose="020B0604020202020204" pitchFamily="34" charset="0"/>
                <a:cs typeface="Helvetica" panose="020B0604020202020204" pitchFamily="34" charset="0"/>
              </a:rPr>
              <a:t>grouped by 2-digit SOC </a:t>
            </a:r>
            <a:r>
              <a:rPr lang="en-US" sz="1100" i="1" dirty="0" smtClean="0">
                <a:latin typeface="Helvetica" panose="020B0604020202020204" pitchFamily="34" charset="0"/>
                <a:cs typeface="Helvetica" panose="020B0604020202020204" pitchFamily="34" charset="0"/>
              </a:rPr>
              <a:t>code. Occupation demand Index 100+. </a:t>
            </a:r>
          </a:p>
          <a:p>
            <a:r>
              <a:rPr lang="en-US" sz="1100" i="1" dirty="0" smtClean="0">
                <a:latin typeface="Helvetica" panose="020B0604020202020204" pitchFamily="34" charset="0"/>
                <a:cs typeface="Helvetica" panose="020B0604020202020204" pitchFamily="34" charset="0"/>
              </a:rPr>
              <a:t>(Star rankings not available at the 2-digit SOC level.)</a:t>
            </a:r>
            <a:endParaRPr lang="en-US" sz="1100" i="1"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32</a:t>
            </a:fld>
            <a:endParaRPr lang="en-US"/>
          </a:p>
        </p:txBody>
      </p:sp>
      <p:grpSp>
        <p:nvGrpSpPr>
          <p:cNvPr id="17" name="Group 16"/>
          <p:cNvGrpSpPr/>
          <p:nvPr/>
        </p:nvGrpSpPr>
        <p:grpSpPr>
          <a:xfrm>
            <a:off x="9654515" y="2608939"/>
            <a:ext cx="1253793" cy="215444"/>
            <a:chOff x="9654515" y="2608939"/>
            <a:chExt cx="1253793" cy="215444"/>
          </a:xfrm>
        </p:grpSpPr>
        <p:sp>
          <p:nvSpPr>
            <p:cNvPr id="10" name="TextBox 9"/>
            <p:cNvSpPr txBox="1"/>
            <p:nvPr/>
          </p:nvSpPr>
          <p:spPr>
            <a:xfrm>
              <a:off x="9712147" y="2608939"/>
              <a:ext cx="1196161"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Over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&gt;1</a:t>
              </a:r>
              <a:endParaRPr lang="en-US" sz="800" dirty="0">
                <a:latin typeface="Helvetica" panose="020B0604020202020204" pitchFamily="34" charset="0"/>
                <a:cs typeface="Helvetica" panose="020B0604020202020204" pitchFamily="34" charset="0"/>
              </a:endParaRPr>
            </a:p>
          </p:txBody>
        </p:sp>
        <p:sp>
          <p:nvSpPr>
            <p:cNvPr id="6" name="Rectangle 5"/>
            <p:cNvSpPr/>
            <p:nvPr/>
          </p:nvSpPr>
          <p:spPr>
            <a:xfrm>
              <a:off x="9654515" y="2670941"/>
              <a:ext cx="91440" cy="9144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grpSp>
        <p:nvGrpSpPr>
          <p:cNvPr id="19" name="Group 18"/>
          <p:cNvGrpSpPr/>
          <p:nvPr/>
        </p:nvGrpSpPr>
        <p:grpSpPr>
          <a:xfrm>
            <a:off x="9655335" y="2474678"/>
            <a:ext cx="1310681" cy="215444"/>
            <a:chOff x="9655335" y="2474678"/>
            <a:chExt cx="1310681" cy="215444"/>
          </a:xfrm>
        </p:grpSpPr>
        <p:sp>
          <p:nvSpPr>
            <p:cNvPr id="14" name="TextBox 13"/>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8" name="Rectangle 17"/>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9251049" y="2924586"/>
            <a:ext cx="1894098" cy="377649"/>
            <a:chOff x="9251049" y="2924586"/>
            <a:chExt cx="1894098" cy="377649"/>
          </a:xfrm>
        </p:grpSpPr>
        <p:grpSp>
          <p:nvGrpSpPr>
            <p:cNvPr id="23" name="Group 22"/>
            <p:cNvGrpSpPr/>
            <p:nvPr/>
          </p:nvGrpSpPr>
          <p:grpSpPr>
            <a:xfrm>
              <a:off x="9251049" y="2924586"/>
              <a:ext cx="1836390" cy="215444"/>
              <a:chOff x="9251049" y="2924586"/>
              <a:chExt cx="1836390" cy="215444"/>
            </a:xfrm>
          </p:grpSpPr>
          <p:cxnSp>
            <p:nvCxnSpPr>
              <p:cNvPr id="8" name="Straight Arrow Connector 7"/>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22" name="TextBox 21"/>
              <p:cNvSpPr txBox="1"/>
              <p:nvPr/>
            </p:nvSpPr>
            <p:spPr>
              <a:xfrm>
                <a:off x="9416789" y="2924586"/>
                <a:ext cx="1670650" cy="215444"/>
              </a:xfrm>
              <a:prstGeom prst="rect">
                <a:avLst/>
              </a:prstGeom>
              <a:noFill/>
            </p:spPr>
            <p:txBody>
              <a:bodyPr wrap="none" rtlCol="0">
                <a:spAutoFit/>
              </a:bodyPr>
              <a:lstStyle/>
              <a:p>
                <a:r>
                  <a:rPr lang="en-US" sz="800" dirty="0" smtClean="0"/>
                  <a:t>Previously Over Supply, Ratio&gt;1</a:t>
                </a:r>
                <a:endParaRPr lang="en-US" sz="800" dirty="0"/>
              </a:p>
            </p:txBody>
          </p:sp>
        </p:grpSp>
        <p:grpSp>
          <p:nvGrpSpPr>
            <p:cNvPr id="25" name="Group 24"/>
            <p:cNvGrpSpPr/>
            <p:nvPr/>
          </p:nvGrpSpPr>
          <p:grpSpPr>
            <a:xfrm>
              <a:off x="9251049" y="3086791"/>
              <a:ext cx="1894098" cy="215444"/>
              <a:chOff x="9251049" y="3086791"/>
              <a:chExt cx="1894098" cy="215444"/>
            </a:xfrm>
          </p:grpSpPr>
          <p:cxnSp>
            <p:nvCxnSpPr>
              <p:cNvPr id="15" name="Straight Arrow Connector 14"/>
              <p:cNvCxnSpPr/>
              <p:nvPr/>
            </p:nvCxnSpPr>
            <p:spPr>
              <a:xfrm>
                <a:off x="9251049" y="3193730"/>
                <a:ext cx="182880" cy="0"/>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16789" y="3086791"/>
                <a:ext cx="1728358" cy="215444"/>
              </a:xfrm>
              <a:prstGeom prst="rect">
                <a:avLst/>
              </a:prstGeom>
              <a:noFill/>
            </p:spPr>
            <p:txBody>
              <a:bodyPr wrap="none" rtlCol="0">
                <a:spAutoFit/>
              </a:bodyPr>
              <a:lstStyle/>
              <a:p>
                <a:r>
                  <a:rPr lang="en-US" sz="800" dirty="0" smtClean="0"/>
                  <a:t>Previously Under Supply, Ratio&lt;1</a:t>
                </a:r>
                <a:endParaRPr lang="en-US" sz="800" dirty="0"/>
              </a:p>
            </p:txBody>
          </p:sp>
        </p:grpSp>
      </p:grpSp>
      <p:cxnSp>
        <p:nvCxnSpPr>
          <p:cNvPr id="30" name="Straight Arrow Connector 29"/>
          <p:cNvCxnSpPr/>
          <p:nvPr/>
        </p:nvCxnSpPr>
        <p:spPr>
          <a:xfrm flipH="1">
            <a:off x="6686628" y="359831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30117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9" y="274638"/>
            <a:ext cx="11579384" cy="1143000"/>
          </a:xfrm>
        </p:spPr>
        <p:txBody>
          <a:bodyPr>
            <a:normAutofit/>
          </a:bodyPr>
          <a:lstStyle/>
          <a:p>
            <a:r>
              <a:rPr lang="en-US" sz="2800" dirty="0"/>
              <a:t>More Openings than Qualified: </a:t>
            </a:r>
            <a:r>
              <a:rPr lang="en-US" sz="2800" dirty="0">
                <a:solidFill>
                  <a:schemeClr val="accent1"/>
                </a:solidFill>
              </a:rPr>
              <a:t>State </a:t>
            </a:r>
            <a:r>
              <a:rPr lang="en-US" sz="2800" dirty="0" smtClean="0"/>
              <a:t>BA+ </a:t>
            </a:r>
            <a:r>
              <a:rPr lang="en-US" sz="2800" dirty="0"/>
              <a:t>Occupations</a:t>
            </a:r>
          </a:p>
        </p:txBody>
      </p:sp>
      <p:sp>
        <p:nvSpPr>
          <p:cNvPr id="4" name="Rectangle 3"/>
          <p:cNvSpPr/>
          <p:nvPr/>
        </p:nvSpPr>
        <p:spPr>
          <a:xfrm>
            <a:off x="611029" y="240270"/>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9767" y="1212505"/>
            <a:ext cx="10868369" cy="292388"/>
          </a:xfrm>
          <a:prstGeom prst="rect">
            <a:avLst/>
          </a:prstGeom>
        </p:spPr>
        <p:txBody>
          <a:bodyPr wrap="square">
            <a:spAutoFit/>
          </a:bodyPr>
          <a:lstStyle/>
          <a:p>
            <a:r>
              <a:rPr lang="en-US" sz="1300" dirty="0" smtClean="0">
                <a:latin typeface="Helvetica" panose="020B0604020202020204" pitchFamily="34" charset="0"/>
                <a:cs typeface="Helvetica" panose="020B0604020202020204" pitchFamily="34" charset="0"/>
              </a:rPr>
              <a:t>At the BA+ level, there are a number of 4- and 5-star occupations for which demand exceeds the supply of qualified individuals statewide. </a:t>
            </a:r>
            <a:endParaRPr lang="en-US" sz="13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33</a:t>
            </a:fld>
            <a:endParaRPr lang="en-US"/>
          </a:p>
        </p:txBody>
      </p:sp>
      <p:sp>
        <p:nvSpPr>
          <p:cNvPr id="12" name="Rectangle 11"/>
          <p:cNvSpPr/>
          <p:nvPr/>
        </p:nvSpPr>
        <p:spPr>
          <a:xfrm>
            <a:off x="611030"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a:t>
            </a:r>
            <a:r>
              <a:rPr lang="en-US" sz="900" dirty="0" smtClean="0">
                <a:latin typeface="Helvetica" panose="020B0604020202020204" pitchFamily="34" charset="0"/>
                <a:cs typeface="Helvetica" panose="020B0604020202020204" pitchFamily="34" charset="0"/>
              </a:rPr>
              <a:t>2016-2026, </a:t>
            </a:r>
            <a:r>
              <a:rPr lang="en-US" sz="900" dirty="0">
                <a:latin typeface="Helvetica" panose="020B0604020202020204" pitchFamily="34" charset="0"/>
                <a:cs typeface="Helvetica" panose="020B0604020202020204" pitchFamily="34" charset="0"/>
              </a:rPr>
              <a:t>OES Projections </a:t>
            </a:r>
            <a:r>
              <a:rPr lang="en-US" sz="900" dirty="0" smtClean="0">
                <a:latin typeface="Helvetica" panose="020B0604020202020204" pitchFamily="34" charset="0"/>
                <a:cs typeface="Helvetica" panose="020B0604020202020204" pitchFamily="34" charset="0"/>
              </a:rPr>
              <a:t>2018-2020, Burning Glass 2019, </a:t>
            </a:r>
            <a:r>
              <a:rPr lang="en-US" sz="900" dirty="0">
                <a:latin typeface="Helvetica" panose="020B0604020202020204" pitchFamily="34" charset="0"/>
                <a:cs typeface="Helvetica" panose="020B0604020202020204" pitchFamily="34" charset="0"/>
              </a:rPr>
              <a:t>iPEDS, Massachusetts Department of Higher Education, Department of Unemployment Assistance</a:t>
            </a:r>
          </a:p>
        </p:txBody>
      </p:sp>
      <p:sp>
        <p:nvSpPr>
          <p:cNvPr id="13" name="Rectangle 12"/>
          <p:cNvSpPr/>
          <p:nvPr/>
        </p:nvSpPr>
        <p:spPr>
          <a:xfrm>
            <a:off x="1034751" y="5983841"/>
            <a:ext cx="10058400" cy="430887"/>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4- and 5-star occupations </a:t>
            </a:r>
            <a:r>
              <a:rPr lang="en-US" sz="1100" i="1" dirty="0">
                <a:latin typeface="Helvetica" panose="020B0604020202020204" pitchFamily="34" charset="0"/>
                <a:cs typeface="Helvetica" panose="020B0604020202020204" pitchFamily="34" charset="0"/>
              </a:rPr>
              <a:t>requiring a </a:t>
            </a:r>
            <a:r>
              <a:rPr lang="en-US" sz="1100" i="1" dirty="0" smtClean="0">
                <a:latin typeface="Helvetica" panose="020B0604020202020204" pitchFamily="34" charset="0"/>
                <a:cs typeface="Helvetica" panose="020B0604020202020204" pitchFamily="34" charset="0"/>
              </a:rPr>
              <a:t>Bachelor’s degree or higher. Demand Index 100+ only. </a:t>
            </a:r>
          </a:p>
          <a:p>
            <a:r>
              <a:rPr lang="en-US" sz="1100" i="1" dirty="0" smtClean="0">
                <a:latin typeface="Helvetica" panose="020B0604020202020204" pitchFamily="34" charset="0"/>
                <a:cs typeface="Helvetica" panose="020B0604020202020204" pitchFamily="34" charset="0"/>
              </a:rPr>
              <a:t>Occupations new to the graph may have previously had a supply gap ratio&gt;1, a star ranking &lt;4, or demand index &lt;100.</a:t>
            </a:r>
            <a:endParaRPr lang="en-US" sz="1100" i="1" dirty="0">
              <a:latin typeface="Helvetica" panose="020B0604020202020204" pitchFamily="34" charset="0"/>
              <a:cs typeface="Helvetica" panose="020B0604020202020204" pitchFamily="34" charset="0"/>
            </a:endParaRPr>
          </a:p>
        </p:txBody>
      </p:sp>
      <p:grpSp>
        <p:nvGrpSpPr>
          <p:cNvPr id="3" name="Group 2"/>
          <p:cNvGrpSpPr/>
          <p:nvPr/>
        </p:nvGrpSpPr>
        <p:grpSpPr>
          <a:xfrm>
            <a:off x="1034751" y="1580891"/>
            <a:ext cx="10058400" cy="4389120"/>
            <a:chOff x="1034751" y="1634056"/>
            <a:chExt cx="10058400" cy="4389120"/>
          </a:xfrm>
        </p:grpSpPr>
        <p:graphicFrame>
          <p:nvGraphicFramePr>
            <p:cNvPr id="19" name="Chart 18"/>
            <p:cNvGraphicFramePr>
              <a:graphicFrameLocks/>
            </p:cNvGraphicFramePr>
            <p:nvPr>
              <p:extLst/>
            </p:nvPr>
          </p:nvGraphicFramePr>
          <p:xfrm>
            <a:off x="1034751" y="1634056"/>
            <a:ext cx="10058400" cy="438912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9603339" y="1750812"/>
              <a:ext cx="1310681" cy="215444"/>
              <a:chOff x="9655335" y="2474678"/>
              <a:chExt cx="1310681" cy="215444"/>
            </a:xfrm>
          </p:grpSpPr>
          <p:sp>
            <p:nvSpPr>
              <p:cNvPr id="15" name="TextBox 14"/>
              <p:cNvSpPr txBox="1"/>
              <p:nvPr/>
            </p:nvSpPr>
            <p:spPr>
              <a:xfrm>
                <a:off x="9712147" y="2474678"/>
                <a:ext cx="1253869" cy="215444"/>
              </a:xfrm>
              <a:prstGeom prst="rect">
                <a:avLst/>
              </a:prstGeom>
              <a:noFill/>
            </p:spPr>
            <p:txBody>
              <a:bodyPr wrap="none" rtlCol="0">
                <a:spAutoFit/>
              </a:bodyPr>
              <a:lstStyle/>
              <a:p>
                <a:r>
                  <a:rPr lang="en-US" sz="800" dirty="0" smtClean="0">
                    <a:latin typeface="Helvetica" panose="020B0604020202020204" pitchFamily="34" charset="0"/>
                    <a:cs typeface="Helvetica" panose="020B0604020202020204" pitchFamily="34" charset="0"/>
                  </a:rPr>
                  <a:t>Under </a:t>
                </a:r>
                <a:r>
                  <a:rPr lang="en-US" sz="800" dirty="0">
                    <a:latin typeface="Helvetica" panose="020B0604020202020204" pitchFamily="34" charset="0"/>
                    <a:cs typeface="Helvetica" panose="020B0604020202020204" pitchFamily="34" charset="0"/>
                  </a:rPr>
                  <a:t>Supply, Ratio </a:t>
                </a:r>
                <a:r>
                  <a:rPr lang="en-US" sz="800" dirty="0" smtClean="0">
                    <a:latin typeface="Helvetica" panose="020B0604020202020204" pitchFamily="34" charset="0"/>
                    <a:cs typeface="Helvetica" panose="020B0604020202020204" pitchFamily="34" charset="0"/>
                  </a:rPr>
                  <a:t>&lt;1</a:t>
                </a:r>
                <a:endParaRPr lang="en-US" sz="800" dirty="0">
                  <a:latin typeface="Helvetica" panose="020B0604020202020204" pitchFamily="34" charset="0"/>
                  <a:cs typeface="Helvetica" panose="020B0604020202020204" pitchFamily="34" charset="0"/>
                </a:endParaRPr>
              </a:p>
            </p:txBody>
          </p:sp>
          <p:sp>
            <p:nvSpPr>
              <p:cNvPr id="17" name="Rectangle 16"/>
              <p:cNvSpPr/>
              <p:nvPr/>
            </p:nvSpPr>
            <p:spPr>
              <a:xfrm>
                <a:off x="9655335" y="2536680"/>
                <a:ext cx="91440" cy="914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9513165" y="1902162"/>
              <a:ext cx="964357" cy="215444"/>
              <a:chOff x="9251049" y="2924586"/>
              <a:chExt cx="964357" cy="215444"/>
            </a:xfrm>
          </p:grpSpPr>
          <p:cxnSp>
            <p:nvCxnSpPr>
              <p:cNvPr id="30" name="Straight Arrow Connector 29"/>
              <p:cNvCxnSpPr/>
              <p:nvPr/>
            </p:nvCxnSpPr>
            <p:spPr>
              <a:xfrm flipH="1">
                <a:off x="9251049" y="303027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sp>
            <p:nvSpPr>
              <p:cNvPr id="31" name="TextBox 30"/>
              <p:cNvSpPr txBox="1"/>
              <p:nvPr/>
            </p:nvSpPr>
            <p:spPr>
              <a:xfrm>
                <a:off x="9416789" y="2924586"/>
                <a:ext cx="798617" cy="215444"/>
              </a:xfrm>
              <a:prstGeom prst="rect">
                <a:avLst/>
              </a:prstGeom>
              <a:noFill/>
            </p:spPr>
            <p:txBody>
              <a:bodyPr wrap="none" rtlCol="0">
                <a:spAutoFit/>
              </a:bodyPr>
              <a:lstStyle/>
              <a:p>
                <a:r>
                  <a:rPr lang="en-US" sz="800" dirty="0" smtClean="0"/>
                  <a:t>New to graph</a:t>
                </a:r>
                <a:endParaRPr lang="en-US" sz="800" dirty="0"/>
              </a:p>
            </p:txBody>
          </p:sp>
        </p:grpSp>
        <p:cxnSp>
          <p:nvCxnSpPr>
            <p:cNvPr id="33" name="Straight Arrow Connector 32"/>
            <p:cNvCxnSpPr/>
            <p:nvPr/>
          </p:nvCxnSpPr>
          <p:spPr>
            <a:xfrm flipH="1">
              <a:off x="6398403" y="1848804"/>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flipH="1">
              <a:off x="6764857" y="2596629"/>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flipH="1">
              <a:off x="7135593" y="3192056"/>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flipH="1">
              <a:off x="7199389" y="334091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flipH="1">
              <a:off x="7249753" y="34897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8" name="Straight Arrow Connector 37"/>
            <p:cNvCxnSpPr/>
            <p:nvPr/>
          </p:nvCxnSpPr>
          <p:spPr>
            <a:xfrm flipH="1">
              <a:off x="7531145" y="3642160"/>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39" name="Straight Arrow Connector 38"/>
            <p:cNvCxnSpPr/>
            <p:nvPr/>
          </p:nvCxnSpPr>
          <p:spPr>
            <a:xfrm flipH="1">
              <a:off x="8546180" y="4526812"/>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0" name="Straight Arrow Connector 39"/>
            <p:cNvCxnSpPr/>
            <p:nvPr/>
          </p:nvCxnSpPr>
          <p:spPr>
            <a:xfrm flipH="1">
              <a:off x="10036885" y="52746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cxnSp>
          <p:nvCxnSpPr>
            <p:cNvPr id="41" name="Straight Arrow Connector 40"/>
            <p:cNvCxnSpPr/>
            <p:nvPr/>
          </p:nvCxnSpPr>
          <p:spPr>
            <a:xfrm flipH="1">
              <a:off x="10242450" y="5427033"/>
              <a:ext cx="182880" cy="0"/>
            </a:xfrm>
            <a:prstGeom prst="straightConnector1">
              <a:avLst/>
            </a:prstGeom>
            <a:ln w="19050">
              <a:solidFill>
                <a:srgbClr val="FF0000"/>
              </a:solidFill>
              <a:tailEnd type="triangle"/>
            </a:ln>
          </p:spPr>
          <p:style>
            <a:lnRef idx="1">
              <a:schemeClr val="accent4"/>
            </a:lnRef>
            <a:fillRef idx="0">
              <a:schemeClr val="accent4"/>
            </a:fillRef>
            <a:effectRef idx="0">
              <a:schemeClr val="accent4"/>
            </a:effectRef>
            <a:fontRef idx="minor">
              <a:schemeClr val="tx1"/>
            </a:fontRef>
          </p:style>
        </p:cxnSp>
      </p:grpSp>
    </p:spTree>
    <p:extLst>
      <p:ext uri="{BB962C8B-B14F-4D97-AF65-F5344CB8AC3E}">
        <p14:creationId xmlns:p14="http://schemas.microsoft.com/office/powerpoint/2010/main" val="3663759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IV: Workforce Supply Analysis</a:t>
            </a:r>
            <a:endParaRPr lang="en-US" sz="5400" dirty="0"/>
          </a:p>
        </p:txBody>
      </p:sp>
      <p:sp>
        <p:nvSpPr>
          <p:cNvPr id="3" name="Content Placeholder 2"/>
          <p:cNvSpPr>
            <a:spLocks noGrp="1"/>
          </p:cNvSpPr>
          <p:nvPr>
            <p:ph type="subTitle" idx="1"/>
          </p:nvPr>
        </p:nvSpPr>
        <p:spPr/>
        <p:txBody>
          <a:bodyPr/>
          <a:lstStyle/>
          <a:p>
            <a:r>
              <a:rPr lang="en-US" dirty="0">
                <a:latin typeface="Helvetica" panose="020B0604020202020204" pitchFamily="34" charset="0"/>
                <a:cs typeface="Helvetica" panose="020B0604020202020204" pitchFamily="34" charset="0"/>
              </a:rPr>
              <a:t>How many qualified individuals do we potentially have available to fill a relevant job opening?</a:t>
            </a:r>
          </a:p>
          <a:p>
            <a:pPr marL="514350" indent="-514350">
              <a:buAutoNum type="alphaUcPeriod"/>
            </a:pP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34</a:t>
            </a:fld>
            <a:endParaRPr lang="en-US" dirty="0"/>
          </a:p>
        </p:txBody>
      </p:sp>
    </p:spTree>
    <p:extLst>
      <p:ext uri="{BB962C8B-B14F-4D97-AF65-F5344CB8AC3E}">
        <p14:creationId xmlns:p14="http://schemas.microsoft.com/office/powerpoint/2010/main" val="1975876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IV. A:	Apprenticeships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35</a:t>
            </a:fld>
            <a:endParaRPr lang="en-US" dirty="0"/>
          </a:p>
        </p:txBody>
      </p:sp>
    </p:spTree>
    <p:extLst>
      <p:ext uri="{BB962C8B-B14F-4D97-AF65-F5344CB8AC3E}">
        <p14:creationId xmlns:p14="http://schemas.microsoft.com/office/powerpoint/2010/main" val="4182720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36</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Top 15 </a:t>
            </a:r>
            <a:r>
              <a:rPr lang="en-US" sz="3200" dirty="0">
                <a:solidFill>
                  <a:schemeClr val="accent1"/>
                </a:solidFill>
              </a:rPr>
              <a:t>State</a:t>
            </a:r>
            <a:r>
              <a:rPr lang="en-US" sz="3200" dirty="0"/>
              <a:t> </a:t>
            </a:r>
            <a:r>
              <a:rPr lang="en-US" sz="3200" dirty="0" smtClean="0">
                <a:latin typeface="Helvetica" panose="020B0604020202020204" pitchFamily="34" charset="0"/>
                <a:cs typeface="Helvetica" panose="020B0604020202020204" pitchFamily="34" charset="0"/>
              </a:rPr>
              <a:t>Occupations by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14" name="Rectangle 13"/>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Electricians, Carpenters, and Plumbers, Pipefitters, and Steamfitters make up more than half of all apprenticeships statewide. All three of these occupations are ranked 4- or 5-stars, as are several other occupations with a large number of apprentices.</a:t>
            </a:r>
            <a:endParaRPr lang="en-US" sz="14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aphicFrame>
        <p:nvGraphicFramePr>
          <p:cNvPr id="27" name="Chart 26"/>
          <p:cNvGraphicFramePr>
            <a:graphicFrameLocks/>
          </p:cNvGraphicFramePr>
          <p:nvPr>
            <p:extLst/>
          </p:nvPr>
        </p:nvGraphicFramePr>
        <p:xfrm>
          <a:off x="966788" y="2420971"/>
          <a:ext cx="1025842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41709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11028" y="1324231"/>
            <a:ext cx="5408772" cy="5000369"/>
          </a:xfrm>
          <a:ln>
            <a:solidFill>
              <a:schemeClr val="tx1"/>
            </a:solidFill>
          </a:ln>
        </p:spPr>
        <p:txBody>
          <a:bodyPr tIns="91440">
            <a:normAutofit fontScale="47500" lnSpcReduction="20000"/>
          </a:bodyPr>
          <a:lstStyle/>
          <a:p>
            <a:pPr marL="0" indent="0" algn="ctr">
              <a:buNone/>
            </a:pPr>
            <a:r>
              <a:rPr lang="en-US" sz="3200" b="1" dirty="0" smtClean="0"/>
              <a:t>Demand</a:t>
            </a:r>
            <a:endParaRPr lang="en-US" sz="3200" b="1" dirty="0"/>
          </a:p>
          <a:p>
            <a:pPr marL="0" indent="0">
              <a:buNone/>
            </a:pPr>
            <a:r>
              <a:rPr lang="en-US" dirty="0"/>
              <a:t>How many potential jobs exist for apprentices in a given occupation in our region?</a:t>
            </a:r>
          </a:p>
          <a:p>
            <a:pPr marL="0" indent="0" algn="ctr">
              <a:buNone/>
            </a:pPr>
            <a:endParaRPr lang="en-US" i="1" dirty="0" smtClean="0"/>
          </a:p>
          <a:p>
            <a:pPr marL="0" indent="0">
              <a:buNone/>
            </a:pPr>
            <a:r>
              <a:rPr lang="en-US" i="1" dirty="0" smtClean="0"/>
              <a:t>New Demand </a:t>
            </a:r>
            <a:r>
              <a:rPr lang="en-US" i="1" dirty="0"/>
              <a:t>M</a:t>
            </a:r>
            <a:r>
              <a:rPr lang="en-US" i="1" dirty="0" smtClean="0"/>
              <a:t>easure, or the average </a:t>
            </a:r>
            <a:r>
              <a:rPr lang="en-US" i="1" dirty="0"/>
              <a:t>of total number of jobs for each occupation across three data sets…</a:t>
            </a:r>
          </a:p>
          <a:p>
            <a:pPr marL="0" indent="0">
              <a:buNone/>
            </a:pPr>
            <a:endParaRPr lang="en-US" dirty="0" smtClean="0">
              <a:latin typeface="Helvetica" panose="020B0604020202020204" pitchFamily="34" charset="0"/>
              <a:cs typeface="Helvetica" panose="020B0604020202020204" pitchFamily="34" charset="0"/>
            </a:endParaRPr>
          </a:p>
          <a:p>
            <a:pPr lvl="1"/>
            <a:r>
              <a:rPr lang="en-US" dirty="0" smtClean="0">
                <a:latin typeface="Helvetica" panose="020B0604020202020204" pitchFamily="34" charset="0"/>
                <a:cs typeface="Helvetica" panose="020B0604020202020204" pitchFamily="34" charset="0"/>
              </a:rPr>
              <a:t>2020 projections from openings and replacement (OES)</a:t>
            </a:r>
          </a:p>
          <a:p>
            <a:pPr lvl="1"/>
            <a:r>
              <a:rPr lang="en-US" dirty="0" smtClean="0">
                <a:latin typeface="Helvetica" panose="020B0604020202020204" pitchFamily="34" charset="0"/>
                <a:cs typeface="Helvetica" panose="020B0604020202020204" pitchFamily="34" charset="0"/>
              </a:rPr>
              <a:t>2026 projections from openings and replacement (OES)</a:t>
            </a:r>
          </a:p>
          <a:p>
            <a:pPr lvl="1"/>
            <a:r>
              <a:rPr lang="en-US" b="1" i="1" dirty="0" smtClean="0">
                <a:latin typeface="Helvetica" panose="020B0604020202020204" pitchFamily="34" charset="0"/>
                <a:cs typeface="Helvetica" panose="020B0604020202020204" pitchFamily="34" charset="0"/>
              </a:rPr>
              <a:t>New data source: </a:t>
            </a:r>
            <a:r>
              <a:rPr lang="en-US" i="1" dirty="0" smtClean="0">
                <a:latin typeface="Helvetica" panose="020B0604020202020204" pitchFamily="34" charset="0"/>
                <a:cs typeface="Helvetica" panose="020B0604020202020204" pitchFamily="34" charset="0"/>
              </a:rPr>
              <a:t>Burning Glass 12-month job postings (2019)</a:t>
            </a:r>
          </a:p>
          <a:p>
            <a:pPr marL="0" indent="0">
              <a:buNone/>
            </a:pPr>
            <a:endParaRPr lang="en-US" dirty="0" smtClean="0">
              <a:latin typeface="Helvetica" panose="020B0604020202020204" pitchFamily="34" charset="0"/>
              <a:cs typeface="Helvetica" panose="020B0604020202020204" pitchFamily="34" charset="0"/>
            </a:endParaRPr>
          </a:p>
          <a:p>
            <a:pPr marL="0" indent="0">
              <a:buNone/>
            </a:pPr>
            <a:endParaRPr lang="en-US" sz="2300" dirty="0" smtClean="0"/>
          </a:p>
          <a:p>
            <a:pPr marL="0" indent="0">
              <a:buNone/>
            </a:pPr>
            <a:endParaRPr lang="en-US" sz="2300" dirty="0"/>
          </a:p>
          <a:p>
            <a:pPr marL="0" indent="0">
              <a:buNone/>
            </a:pPr>
            <a:endParaRPr lang="en-US" sz="2300" dirty="0" smtClean="0"/>
          </a:p>
          <a:p>
            <a:pPr marL="0" indent="0">
              <a:buNone/>
            </a:pPr>
            <a:endParaRPr lang="en-US" sz="2300" dirty="0"/>
          </a:p>
          <a:p>
            <a:pPr marL="0" indent="0">
              <a:buNone/>
            </a:pPr>
            <a:endParaRPr lang="en-US" sz="2300" dirty="0" smtClean="0"/>
          </a:p>
          <a:p>
            <a:pPr marL="0" indent="0">
              <a:buNone/>
            </a:pPr>
            <a:r>
              <a:rPr lang="en-US" sz="2300" dirty="0" smtClean="0"/>
              <a:t>NOTE TO DATA USERS: Beginning with this data package, Burning </a:t>
            </a:r>
            <a:r>
              <a:rPr lang="en-US" sz="2300" dirty="0"/>
              <a:t>Glass </a:t>
            </a:r>
            <a:r>
              <a:rPr lang="en-US" sz="2300" dirty="0" smtClean="0"/>
              <a:t>is used to measure advertised online postings, replacing </a:t>
            </a:r>
            <a:r>
              <a:rPr lang="en-US" sz="2300" dirty="0"/>
              <a:t>Help Wanted Online as the third component of indexed </a:t>
            </a:r>
            <a:r>
              <a:rPr lang="en-US" sz="2300" dirty="0" smtClean="0"/>
              <a:t>demand. </a:t>
            </a:r>
          </a:p>
          <a:p>
            <a:pPr marL="0" indent="0">
              <a:buNone/>
            </a:pPr>
            <a:r>
              <a:rPr lang="en-US" sz="2300" dirty="0" smtClean="0"/>
              <a:t>Note </a:t>
            </a:r>
            <a:r>
              <a:rPr lang="en-US" sz="2300" dirty="0"/>
              <a:t>that this substitution </a:t>
            </a:r>
            <a:r>
              <a:rPr lang="en-US" sz="2300" dirty="0" smtClean="0"/>
              <a:t>may be responsible for some of the variance between indexed demand as calculated in the original and updated data packages. </a:t>
            </a:r>
            <a:r>
              <a:rPr lang="en-US" sz="2300" dirty="0"/>
              <a:t>Direct value comparisons of the </a:t>
            </a:r>
            <a:r>
              <a:rPr lang="en-US" sz="2300" dirty="0" smtClean="0"/>
              <a:t>occupational demand </a:t>
            </a:r>
            <a:r>
              <a:rPr lang="en-US" sz="2300" dirty="0"/>
              <a:t>measures, STAR rankings, and supply gap ratios should be limited</a:t>
            </a:r>
            <a:r>
              <a:rPr lang="en-US" sz="2500" dirty="0" smtClean="0"/>
              <a:t>.</a:t>
            </a:r>
            <a:endParaRPr lang="en-US" sz="2500" dirty="0"/>
          </a:p>
        </p:txBody>
      </p:sp>
      <p:sp>
        <p:nvSpPr>
          <p:cNvPr id="6" name="Content Placeholder 5"/>
          <p:cNvSpPr>
            <a:spLocks noGrp="1"/>
          </p:cNvSpPr>
          <p:nvPr>
            <p:ph sz="half" idx="2"/>
          </p:nvPr>
        </p:nvSpPr>
        <p:spPr>
          <a:xfrm>
            <a:off x="6324600" y="2288964"/>
            <a:ext cx="5613426" cy="809595"/>
          </a:xfrm>
          <a:ln>
            <a:solidFill>
              <a:schemeClr val="tx1"/>
            </a:solidFill>
          </a:ln>
        </p:spPr>
        <p:txBody>
          <a:bodyPr tIns="91440">
            <a:normAutofit fontScale="47500" lnSpcReduction="20000"/>
          </a:bodyPr>
          <a:lstStyle/>
          <a:p>
            <a:pPr marL="0" indent="0">
              <a:buNone/>
            </a:pPr>
            <a:r>
              <a:rPr lang="en-US" i="1" dirty="0" smtClean="0"/>
              <a:t>Total </a:t>
            </a:r>
            <a:r>
              <a:rPr lang="en-US" i="1" dirty="0" smtClean="0">
                <a:latin typeface="Helvetica" panose="020B0604020202020204" pitchFamily="34" charset="0"/>
                <a:cs typeface="Helvetica" panose="020B0604020202020204" pitchFamily="34" charset="0"/>
              </a:rPr>
              <a:t>currently enrolled apprentices…</a:t>
            </a:r>
          </a:p>
          <a:p>
            <a:pPr marL="0" indent="0">
              <a:buNone/>
            </a:pPr>
            <a:endParaRPr lang="en-US" dirty="0" smtClean="0">
              <a:latin typeface="Helvetica" panose="020B0604020202020204" pitchFamily="34" charset="0"/>
              <a:cs typeface="Helvetica" panose="020B0604020202020204" pitchFamily="34" charset="0"/>
            </a:endParaRPr>
          </a:p>
          <a:p>
            <a:r>
              <a:rPr lang="en-US" sz="2300" dirty="0" smtClean="0">
                <a:latin typeface="Helvetica" panose="020B0604020202020204" pitchFamily="34" charset="0"/>
                <a:cs typeface="Helvetica" panose="020B0604020202020204" pitchFamily="34" charset="0"/>
              </a:rPr>
              <a:t>Division of Apprentice Standards, 2019</a:t>
            </a:r>
          </a:p>
          <a:p>
            <a:pPr marL="400050" lvl="1" indent="0">
              <a:buNone/>
            </a:pPr>
            <a:endParaRPr lang="en-US" dirty="0" smtClean="0"/>
          </a:p>
        </p:txBody>
      </p:sp>
      <p:sp>
        <p:nvSpPr>
          <p:cNvPr id="4" name="Rectangle 3"/>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latin typeface="Helvetica" panose="020B0604020202020204" pitchFamily="34" charset="0"/>
              <a:cs typeface="Helvetica" panose="020B0604020202020204" pitchFamily="34" charset="0"/>
            </a:endParaRPr>
          </a:p>
        </p:txBody>
      </p:sp>
      <p:sp>
        <p:nvSpPr>
          <p:cNvPr id="8" name="Slide Number Placeholder 7"/>
          <p:cNvSpPr>
            <a:spLocks noGrp="1"/>
          </p:cNvSpPr>
          <p:nvPr>
            <p:ph type="sldNum" sz="quarter" idx="12"/>
          </p:nvPr>
        </p:nvSpPr>
        <p:spPr/>
        <p:txBody>
          <a:bodyPr/>
          <a:lstStyle/>
          <a:p>
            <a:fld id="{103F95D0-111C-45BF-9CB9-32C5136DAE99}" type="slidenum">
              <a:rPr lang="en-US" smtClean="0"/>
              <a:t>37</a:t>
            </a:fld>
            <a:endParaRPr lang="en-US"/>
          </a:p>
        </p:txBody>
      </p:sp>
      <p:sp>
        <p:nvSpPr>
          <p:cNvPr id="9" name="Content Placeholder 5"/>
          <p:cNvSpPr txBox="1">
            <a:spLocks/>
          </p:cNvSpPr>
          <p:nvPr/>
        </p:nvSpPr>
        <p:spPr>
          <a:xfrm>
            <a:off x="6324600" y="1324231"/>
            <a:ext cx="5613426" cy="636353"/>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300" b="1" dirty="0" smtClean="0"/>
              <a:t>Supply</a:t>
            </a:r>
          </a:p>
          <a:p>
            <a:pPr marL="0" indent="0">
              <a:buFont typeface="Arial" panose="020B0604020202020204" pitchFamily="34" charset="0"/>
              <a:buNone/>
            </a:pPr>
            <a:r>
              <a:rPr lang="en-US" sz="1300" dirty="0" smtClean="0"/>
              <a:t>How many apprentices are qualified to work in these occupations?</a:t>
            </a:r>
            <a:endParaRPr lang="en-US" sz="1300" dirty="0"/>
          </a:p>
        </p:txBody>
      </p:sp>
      <mc:AlternateContent xmlns:mc="http://schemas.openxmlformats.org/markup-compatibility/2006" xmlns:a14="http://schemas.microsoft.com/office/drawing/2010/main">
        <mc:Choice Requires="a14">
          <p:sp>
            <p:nvSpPr>
              <p:cNvPr id="10" name="Content Placeholder 5"/>
              <p:cNvSpPr txBox="1">
                <a:spLocks/>
              </p:cNvSpPr>
              <p:nvPr/>
            </p:nvSpPr>
            <p:spPr>
              <a:xfrm>
                <a:off x="6324600" y="3260373"/>
                <a:ext cx="5613426" cy="2504580"/>
              </a:xfrm>
              <a:prstGeom prst="rect">
                <a:avLst/>
              </a:prstGeom>
              <a:ln>
                <a:solidFill>
                  <a:schemeClr val="tx1"/>
                </a:solidFill>
              </a:ln>
            </p:spPr>
            <p:txBody>
              <a:bodyPr vert="horz" lIns="91440" tIns="9144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i="1" dirty="0" smtClean="0"/>
                  <a:t>…minus the fraction of total occupation employment assumed to be made up of apprentices</a:t>
                </a:r>
              </a:p>
              <a:p>
                <a:pPr marL="0" indent="0">
                  <a:buFont typeface="Arial" panose="020B0604020202020204" pitchFamily="34" charset="0"/>
                  <a:buNone/>
                </a:pPr>
                <a:endParaRPr lang="en-US" sz="1200" dirty="0" smtClean="0"/>
              </a:p>
              <a:p>
                <a:r>
                  <a:rPr lang="en-US" sz="1100" dirty="0"/>
                  <a:t>Bureau of Labor Statistics short-term projections (OES) – 2018 employment </a:t>
                </a:r>
                <a:r>
                  <a:rPr lang="en-US" sz="1100" dirty="0" smtClean="0"/>
                  <a:t>base</a:t>
                </a:r>
              </a:p>
              <a:p>
                <a:pPr marL="400050" lvl="1" indent="0">
                  <a:buFont typeface="Arial" panose="020B0604020202020204" pitchFamily="34" charset="0"/>
                  <a:buNone/>
                </a:pPr>
                <a:endParaRPr lang="en-US" sz="1100" dirty="0" smtClean="0"/>
              </a:p>
              <a:p>
                <a:pPr marL="0" indent="-57150" algn="ctr">
                  <a:buNone/>
                </a:pPr>
                <a14:m>
                  <m:oMath xmlns:m="http://schemas.openxmlformats.org/officeDocument/2006/math">
                    <m:f>
                      <m:fPr>
                        <m:ctrlPr>
                          <a:rPr lang="en-US" sz="1200" i="1">
                            <a:latin typeface="Cambria Math" panose="02040503050406030204" pitchFamily="18" charset="0"/>
                          </a:rPr>
                        </m:ctrlPr>
                      </m:fPr>
                      <m:num>
                        <m:r>
                          <a:rPr lang="en-US" sz="1200" i="1">
                            <a:latin typeface="Cambria Math" panose="02040503050406030204" pitchFamily="18" charset="0"/>
                          </a:rPr>
                          <m:t>𝑇𝑜𝑡𝑎𝑙</m:t>
                        </m:r>
                        <m:r>
                          <a:rPr lang="en-US" sz="1200" i="1">
                            <a:latin typeface="Cambria Math" panose="02040503050406030204" pitchFamily="18" charset="0"/>
                          </a:rPr>
                          <m:t> </m:t>
                        </m:r>
                        <m:r>
                          <a:rPr lang="en-US" sz="1200" i="1">
                            <a:latin typeface="Cambria Math" panose="02040503050406030204" pitchFamily="18" charset="0"/>
                          </a:rPr>
                          <m:t>𝑁𝑢𝑚𝑏𝑒𝑟</m:t>
                        </m:r>
                        <m:r>
                          <a:rPr lang="en-US" sz="1200" i="1">
                            <a:latin typeface="Cambria Math" panose="02040503050406030204" pitchFamily="18" charset="0"/>
                          </a:rPr>
                          <m:t> </m:t>
                        </m:r>
                        <m:r>
                          <a:rPr lang="en-US" sz="1200" i="1">
                            <a:latin typeface="Cambria Math" panose="02040503050406030204" pitchFamily="18" charset="0"/>
                          </a:rPr>
                          <m:t>𝑜𝑓</m:t>
                        </m:r>
                        <m:r>
                          <a:rPr lang="en-US" sz="1200" i="1">
                            <a:latin typeface="Cambria Math" panose="02040503050406030204" pitchFamily="18" charset="0"/>
                          </a:rPr>
                          <m:t> </m:t>
                        </m:r>
                        <m:r>
                          <a:rPr lang="en-US" sz="1200" i="1">
                            <a:latin typeface="Cambria Math" panose="02040503050406030204" pitchFamily="18" charset="0"/>
                          </a:rPr>
                          <m:t>𝐴𝑝𝑝𝑟𝑒𝑛𝑡𝑖𝑐𝑒𝑠</m:t>
                        </m:r>
                      </m:num>
                      <m:den>
                        <m:r>
                          <a:rPr lang="en-US" sz="1200" i="1">
                            <a:latin typeface="Cambria Math" panose="02040503050406030204" pitchFamily="18" charset="0"/>
                          </a:rPr>
                          <m:t>𝑇𝑜𝑡𝑎𝑙</m:t>
                        </m:r>
                        <m:r>
                          <a:rPr lang="en-US" sz="1200" i="1">
                            <a:latin typeface="Cambria Math" panose="02040503050406030204" pitchFamily="18" charset="0"/>
                          </a:rPr>
                          <m:t> 2018 </m:t>
                        </m:r>
                        <m:r>
                          <a:rPr lang="en-US" sz="1200" i="1">
                            <a:latin typeface="Cambria Math" panose="02040503050406030204" pitchFamily="18" charset="0"/>
                          </a:rPr>
                          <m:t>𝐸𝑚𝑝𝑙𝑜𝑦𝑚𝑒𝑛𝑡</m:t>
                        </m:r>
                        <m:r>
                          <a:rPr lang="en-US" sz="1200" i="1">
                            <a:latin typeface="Cambria Math" panose="02040503050406030204" pitchFamily="18" charset="0"/>
                          </a:rPr>
                          <m:t> </m:t>
                        </m:r>
                        <m:r>
                          <a:rPr lang="en-US" sz="1200" i="1">
                            <a:latin typeface="Cambria Math" panose="02040503050406030204" pitchFamily="18" charset="0"/>
                          </a:rPr>
                          <m:t>𝑖𝑛</m:t>
                        </m:r>
                        <m:r>
                          <a:rPr lang="en-US" sz="1200" i="1">
                            <a:latin typeface="Cambria Math" panose="02040503050406030204" pitchFamily="18" charset="0"/>
                          </a:rPr>
                          <m:t> </m:t>
                        </m:r>
                        <m:r>
                          <a:rPr lang="en-US" sz="1200" i="1">
                            <a:latin typeface="Cambria Math" panose="02040503050406030204" pitchFamily="18" charset="0"/>
                          </a:rPr>
                          <m:t>𝐴𝑝𝑝𝑟𝑒𝑛𝑡𝑖𝑐𝑒</m:t>
                        </m:r>
                        <m:r>
                          <a:rPr lang="en-US" sz="1200" i="1">
                            <a:latin typeface="Cambria Math" panose="02040503050406030204" pitchFamily="18" charset="0"/>
                          </a:rPr>
                          <m:t> </m:t>
                        </m:r>
                        <m:r>
                          <a:rPr lang="en-US" sz="1200" i="1">
                            <a:latin typeface="Cambria Math" panose="02040503050406030204" pitchFamily="18" charset="0"/>
                          </a:rPr>
                          <m:t>𝑇𝑟𝑎𝑑𝑒𝑠</m:t>
                        </m:r>
                      </m:den>
                    </m:f>
                  </m:oMath>
                </a14:m>
                <a:r>
                  <a:rPr lang="en-US" sz="1200" dirty="0">
                    <a:solidFill>
                      <a:prstClr val="black"/>
                    </a:solidFill>
                    <a:latin typeface="Helvetica"/>
                    <a:ea typeface="Cambria Math" panose="02040503050406030204" pitchFamily="18" charset="0"/>
                    <a:cs typeface="+mn-cs"/>
                  </a:rPr>
                  <a:t> </a:t>
                </a:r>
                <a14:m>
                  <m:oMath xmlns:m="http://schemas.openxmlformats.org/officeDocument/2006/math">
                    <m:r>
                      <a:rPr lang="en-US" sz="1200" i="1">
                        <a:solidFill>
                          <a:prstClr val="black"/>
                        </a:solidFill>
                        <a:latin typeface="Cambria Math" panose="02040503050406030204" pitchFamily="18" charset="0"/>
                        <a:ea typeface="Cambria Math" panose="02040503050406030204" pitchFamily="18" charset="0"/>
                        <a:cs typeface="+mn-cs"/>
                      </a:rPr>
                      <m:t>×2018 </m:t>
                    </m:r>
                    <m:r>
                      <a:rPr lang="en-US" sz="1200" i="1">
                        <a:solidFill>
                          <a:prstClr val="black"/>
                        </a:solidFill>
                        <a:latin typeface="Cambria Math" panose="02040503050406030204" pitchFamily="18" charset="0"/>
                        <a:ea typeface="Cambria Math" panose="02040503050406030204" pitchFamily="18" charset="0"/>
                        <a:cs typeface="+mn-cs"/>
                      </a:rPr>
                      <m:t>𝑂𝑐𝑐𝑢𝑝𝑎𝑡𝑖𝑜𝑛</m:t>
                    </m:r>
                    <m:r>
                      <a:rPr lang="en-US" sz="1200" i="1">
                        <a:solidFill>
                          <a:prstClr val="black"/>
                        </a:solidFill>
                        <a:latin typeface="Cambria Math" panose="02040503050406030204" pitchFamily="18" charset="0"/>
                        <a:ea typeface="Cambria Math" panose="02040503050406030204" pitchFamily="18" charset="0"/>
                        <a:cs typeface="+mn-cs"/>
                      </a:rPr>
                      <m:t> </m:t>
                    </m:r>
                    <m:r>
                      <a:rPr lang="en-US" sz="1200" i="1">
                        <a:solidFill>
                          <a:prstClr val="black"/>
                        </a:solidFill>
                        <a:latin typeface="Cambria Math" panose="02040503050406030204" pitchFamily="18" charset="0"/>
                        <a:ea typeface="Cambria Math" panose="02040503050406030204" pitchFamily="18" charset="0"/>
                        <a:cs typeface="+mn-cs"/>
                      </a:rPr>
                      <m:t>𝐸𝑚𝑝𝑙𝑜𝑦𝑚𝑒𝑛𝑡</m:t>
                    </m:r>
                    <m:r>
                      <m:rPr>
                        <m:nor/>
                      </m:rPr>
                      <a:rPr lang="en-US" sz="1200" dirty="0">
                        <a:solidFill>
                          <a:prstClr val="black"/>
                        </a:solidFill>
                        <a:latin typeface="Helvetica"/>
                        <a:cs typeface="+mn-cs"/>
                      </a:rPr>
                      <m:t> </m:t>
                    </m:r>
                  </m:oMath>
                </a14:m>
                <a:endParaRPr lang="en-US" sz="1500" dirty="0"/>
              </a:p>
              <a:p>
                <a:pPr marL="400050" lvl="1" indent="0">
                  <a:buFont typeface="Arial" panose="020B0604020202020204" pitchFamily="34" charset="0"/>
                  <a:buNone/>
                </a:pPr>
                <a:endParaRPr lang="en-US" sz="1100" dirty="0" smtClean="0"/>
              </a:p>
              <a:p>
                <a:pPr marL="0" indent="-57150">
                  <a:buFont typeface="Arial" panose="020B0604020202020204" pitchFamily="34" charset="0"/>
                  <a:buNone/>
                </a:pPr>
                <a:r>
                  <a:rPr lang="en-US" sz="1200" dirty="0" smtClean="0"/>
                  <a:t>*All apprentice employment assumptions are statewide—methodology detailed in apprenticeships data tool.</a:t>
                </a:r>
              </a:p>
            </p:txBody>
          </p:sp>
        </mc:Choice>
        <mc:Fallback xmlns="">
          <p:sp>
            <p:nvSpPr>
              <p:cNvPr id="10" name="Content Placeholder 5"/>
              <p:cNvSpPr txBox="1">
                <a:spLocks noRot="1" noChangeAspect="1" noMove="1" noResize="1" noEditPoints="1" noAdjustHandles="1" noChangeArrowheads="1" noChangeShapeType="1" noTextEdit="1"/>
              </p:cNvSpPr>
              <p:nvPr/>
            </p:nvSpPr>
            <p:spPr>
              <a:xfrm>
                <a:off x="6324600" y="3260373"/>
                <a:ext cx="5613426" cy="2504580"/>
              </a:xfrm>
              <a:prstGeom prst="rect">
                <a:avLst/>
              </a:prstGeom>
              <a:blipFill>
                <a:blip r:embed="rId3"/>
                <a:stretch>
                  <a:fillRect l="-108" r="-325"/>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732019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nvPr>
        </p:nvGraphicFramePr>
        <p:xfrm>
          <a:off x="980578" y="2394285"/>
          <a:ext cx="10259568"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38</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chemeClr val="accent1"/>
                </a:solidFill>
              </a:rPr>
              <a:t>State</a:t>
            </a:r>
            <a:r>
              <a:rPr lang="en-US" sz="3200" dirty="0"/>
              <a:t> </a:t>
            </a:r>
            <a:r>
              <a:rPr lang="en-US" sz="3200" dirty="0" smtClean="0"/>
              <a:t>Supply Gap Overview: Apprenticeships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grpSp>
        <p:nvGrpSpPr>
          <p:cNvPr id="25" name="Group 24"/>
          <p:cNvGrpSpPr/>
          <p:nvPr/>
        </p:nvGrpSpPr>
        <p:grpSpPr>
          <a:xfrm>
            <a:off x="10204084" y="2004420"/>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sp>
        <p:nvSpPr>
          <p:cNvPr id="28" name="Rectangle 27"/>
          <p:cNvSpPr/>
          <p:nvPr/>
        </p:nvSpPr>
        <p:spPr>
          <a:xfrm>
            <a:off x="2766565" y="6148140"/>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
        <p:nvSpPr>
          <p:cNvPr id="21" name="Rectangle 2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Employer demand exceeds the supply of apprentices for a number </a:t>
            </a:r>
            <a:r>
              <a:rPr lang="en-US" sz="1400" dirty="0">
                <a:latin typeface="Helvetica" panose="020B0604020202020204" pitchFamily="34" charset="0"/>
                <a:cs typeface="Helvetica" panose="020B0604020202020204" pitchFamily="34" charset="0"/>
              </a:rPr>
              <a:t>of 4- and 5-star </a:t>
            </a:r>
            <a:r>
              <a:rPr lang="en-US" sz="1400" dirty="0" smtClean="0">
                <a:latin typeface="Helvetica" panose="020B0604020202020204" pitchFamily="34" charset="0"/>
                <a:cs typeface="Helvetica" panose="020B0604020202020204" pitchFamily="34" charset="0"/>
              </a:rPr>
              <a:t>occupations statewide. Of these, Police and Sheriff’s Patrol Officers, Firefighters, and Construction Laborers have the fewest apprentices per opening.</a:t>
            </a:r>
            <a:endParaRPr lang="en-US" sz="1400" dirty="0"/>
          </a:p>
        </p:txBody>
      </p:sp>
      <p:cxnSp>
        <p:nvCxnSpPr>
          <p:cNvPr id="3" name="Straight Connector 2"/>
          <p:cNvCxnSpPr>
            <a:endCxn id="7" idx="2"/>
          </p:cNvCxnSpPr>
          <p:nvPr/>
        </p:nvCxnSpPr>
        <p:spPr>
          <a:xfrm flipV="1">
            <a:off x="10013739" y="2919243"/>
            <a:ext cx="1202" cy="2560320"/>
          </a:xfrm>
          <a:prstGeom prst="line">
            <a:avLst/>
          </a:prstGeom>
          <a:ln w="12700">
            <a:solidFill>
              <a:schemeClr val="accent6"/>
            </a:solidFill>
            <a:prstDash val="dash"/>
            <a:headEnd type="arrow" w="med" len="med"/>
            <a:tailEnd type="none" w="med" len="med"/>
          </a:ln>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9694901" y="2703799"/>
            <a:ext cx="640080" cy="21544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800" dirty="0" smtClean="0"/>
              <a:t>Balanced</a:t>
            </a:r>
            <a:endParaRPr lang="en-US" sz="800" dirty="0"/>
          </a:p>
        </p:txBody>
      </p:sp>
    </p:spTree>
    <p:extLst>
      <p:ext uri="{BB962C8B-B14F-4D97-AF65-F5344CB8AC3E}">
        <p14:creationId xmlns:p14="http://schemas.microsoft.com/office/powerpoint/2010/main" val="4240897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10450112"/>
              </p:ext>
            </p:extLst>
          </p:nvPr>
        </p:nvGraphicFramePr>
        <p:xfrm>
          <a:off x="611029" y="2450787"/>
          <a:ext cx="10868371" cy="2475876"/>
        </p:xfrm>
        <a:graphic>
          <a:graphicData uri="http://schemas.openxmlformats.org/drawingml/2006/table">
            <a:tbl>
              <a:tblPr/>
              <a:tblGrid>
                <a:gridCol w="6069928">
                  <a:extLst>
                    <a:ext uri="{9D8B030D-6E8A-4147-A177-3AD203B41FA5}">
                      <a16:colId xmlns:a16="http://schemas.microsoft.com/office/drawing/2014/main" val="234163749"/>
                    </a:ext>
                  </a:extLst>
                </a:gridCol>
                <a:gridCol w="1454262">
                  <a:extLst>
                    <a:ext uri="{9D8B030D-6E8A-4147-A177-3AD203B41FA5}">
                      <a16:colId xmlns:a16="http://schemas.microsoft.com/office/drawing/2014/main" val="627430400"/>
                    </a:ext>
                  </a:extLst>
                </a:gridCol>
                <a:gridCol w="1692665">
                  <a:extLst>
                    <a:ext uri="{9D8B030D-6E8A-4147-A177-3AD203B41FA5}">
                      <a16:colId xmlns:a16="http://schemas.microsoft.com/office/drawing/2014/main" val="1369436053"/>
                    </a:ext>
                  </a:extLst>
                </a:gridCol>
                <a:gridCol w="1651516">
                  <a:extLst>
                    <a:ext uri="{9D8B030D-6E8A-4147-A177-3AD203B41FA5}">
                      <a16:colId xmlns:a16="http://schemas.microsoft.com/office/drawing/2014/main" val="1747643478"/>
                    </a:ext>
                  </a:extLst>
                </a:gridCol>
              </a:tblGrid>
              <a:tr h="399756">
                <a:tc>
                  <a:txBody>
                    <a:bodyPr/>
                    <a:lstStyle/>
                    <a:p>
                      <a:pPr algn="ctr" fontAlgn="ctr"/>
                      <a:r>
                        <a:rPr lang="en-US" sz="1200" b="1" i="0" u="none" strike="noStrike" dirty="0">
                          <a:solidFill>
                            <a:srgbClr val="FFFFFF"/>
                          </a:solidFill>
                          <a:effectLst/>
                          <a:latin typeface="+mj-lt"/>
                        </a:rPr>
                        <a:t>Occupation Title</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1200" b="1" i="0" u="none" strike="noStrike" dirty="0">
                          <a:solidFill>
                            <a:srgbClr val="FFFFFF"/>
                          </a:solidFill>
                          <a:effectLst/>
                          <a:latin typeface="+mj-lt"/>
                        </a:rPr>
                        <a:t>STAR Ranking</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1200" b="1" i="0" u="none" strike="noStrike" dirty="0" smtClean="0">
                          <a:solidFill>
                            <a:srgbClr val="FFFFFF"/>
                          </a:solidFill>
                          <a:effectLst/>
                          <a:latin typeface="+mj-lt"/>
                        </a:rPr>
                        <a:t>Apprentices</a:t>
                      </a:r>
                      <a:endParaRPr lang="en-US" sz="1200" b="1" i="0" u="none" strike="noStrike" dirty="0">
                        <a:solidFill>
                          <a:srgbClr val="FFFFFF"/>
                        </a:solidFill>
                        <a:effectLst/>
                        <a:latin typeface="+mj-lt"/>
                      </a:endParaRP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tc>
                  <a:txBody>
                    <a:bodyPr/>
                    <a:lstStyle/>
                    <a:p>
                      <a:pPr algn="ctr" fontAlgn="ctr"/>
                      <a:r>
                        <a:rPr lang="en-US" sz="1200" b="1" i="0" u="none" strike="noStrike" dirty="0">
                          <a:solidFill>
                            <a:srgbClr val="FFFFFF"/>
                          </a:solidFill>
                          <a:effectLst/>
                          <a:latin typeface="+mj-lt"/>
                        </a:rPr>
                        <a:t>Demand</a:t>
                      </a:r>
                    </a:p>
                  </a:txBody>
                  <a:tcPr marL="9525" marR="9525" marT="9525"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936442275"/>
                  </a:ext>
                </a:extLst>
              </a:tr>
              <a:tr h="230680">
                <a:tc>
                  <a:txBody>
                    <a:bodyPr/>
                    <a:lstStyle/>
                    <a:p>
                      <a:pPr algn="l" fontAlgn="ctr"/>
                      <a:r>
                        <a:rPr lang="en-US" sz="1100" b="0" i="0" u="none" strike="noStrike" dirty="0">
                          <a:solidFill>
                            <a:srgbClr val="000000"/>
                          </a:solidFill>
                          <a:effectLst/>
                          <a:latin typeface="+mn-lt"/>
                        </a:rPr>
                        <a:t>Electricians</a:t>
                      </a:r>
                    </a:p>
                  </a:txBody>
                  <a:tcPr marL="9525" marR="9525" marT="9525" marB="0" anchor="ctr">
                    <a:lnL>
                      <a:noFill/>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solidFill>
                      <a:srgbClr val="DDEBF7"/>
                    </a:solidFill>
                  </a:tcPr>
                </a:tc>
                <a:tc>
                  <a:txBody>
                    <a:bodyPr/>
                    <a:lstStyle/>
                    <a:p>
                      <a:pPr algn="ctr" fontAlgn="ctr"/>
                      <a:r>
                        <a:rPr lang="en-US" sz="1100" b="0" i="0" u="none" strike="noStrike">
                          <a:solidFill>
                            <a:srgbClr val="000000"/>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mn-lt"/>
                        </a:rPr>
                        <a:t>221</a:t>
                      </a:r>
                    </a:p>
                  </a:txBody>
                  <a:tcPr marL="9525" marR="9525" marT="9525" marB="0" anchor="ctr">
                    <a:lnL w="6350" cap="flat" cmpd="sng" algn="ctr">
                      <a:solidFill>
                        <a:srgbClr val="000000"/>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mn-lt"/>
                        </a:rPr>
                        <a:t>212</a:t>
                      </a:r>
                    </a:p>
                  </a:txBody>
                  <a:tcPr marL="9525" marR="9525" marT="9525" marB="0" anchor="ctr">
                    <a:lnL>
                      <a:noFill/>
                    </a:lnL>
                    <a:lnR>
                      <a:noFill/>
                    </a:lnR>
                    <a:lnT w="1905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192458317"/>
                  </a:ext>
                </a:extLst>
              </a:tr>
              <a:tr h="230680">
                <a:tc>
                  <a:txBody>
                    <a:bodyPr/>
                    <a:lstStyle/>
                    <a:p>
                      <a:pPr algn="l" fontAlgn="ctr"/>
                      <a:r>
                        <a:rPr lang="en-US" sz="1100" b="0" i="0" u="none" strike="noStrike">
                          <a:solidFill>
                            <a:srgbClr val="000000"/>
                          </a:solidFill>
                          <a:effectLst/>
                          <a:latin typeface="+mn-lt"/>
                        </a:rPr>
                        <a:t>Plumbers, Pipefitters, and Steamfitters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166</a:t>
                      </a:r>
                    </a:p>
                  </a:txBody>
                  <a:tcPr marL="9525" marR="9525" marT="9525" marB="0" anchor="ctr">
                    <a:lnL>
                      <a:noFill/>
                    </a:lnL>
                    <a:lnR>
                      <a:noFill/>
                    </a:lnR>
                    <a:lnT>
                      <a:noFill/>
                    </a:lnT>
                    <a:lnB>
                      <a:noFill/>
                    </a:lnB>
                  </a:tcPr>
                </a:tc>
                <a:extLst>
                  <a:ext uri="{0D108BD9-81ED-4DB2-BD59-A6C34878D82A}">
                    <a16:rowId xmlns:a16="http://schemas.microsoft.com/office/drawing/2014/main" val="244321914"/>
                  </a:ext>
                </a:extLst>
              </a:tr>
              <a:tr h="230680">
                <a:tc>
                  <a:txBody>
                    <a:bodyPr/>
                    <a:lstStyle/>
                    <a:p>
                      <a:pPr algn="l" fontAlgn="ctr"/>
                      <a:r>
                        <a:rPr lang="en-US" sz="1100" b="0" i="0" u="none" strike="noStrike" dirty="0">
                          <a:solidFill>
                            <a:srgbClr val="000000"/>
                          </a:solidFill>
                          <a:effectLst/>
                          <a:latin typeface="+mn-lt"/>
                        </a:rPr>
                        <a:t>Carpenters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dirty="0">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86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404</a:t>
                      </a:r>
                    </a:p>
                  </a:txBody>
                  <a:tcPr marL="9525" marR="9525" marT="9525" marB="0" anchor="ctr">
                    <a:lnL>
                      <a:noFill/>
                    </a:lnL>
                    <a:lnR>
                      <a:noFill/>
                    </a:lnR>
                    <a:lnT>
                      <a:noFill/>
                    </a:lnT>
                    <a:lnB>
                      <a:noFill/>
                    </a:lnB>
                  </a:tcPr>
                </a:tc>
                <a:extLst>
                  <a:ext uri="{0D108BD9-81ED-4DB2-BD59-A6C34878D82A}">
                    <a16:rowId xmlns:a16="http://schemas.microsoft.com/office/drawing/2014/main" val="2591980521"/>
                  </a:ext>
                </a:extLst>
              </a:tr>
              <a:tr h="230680">
                <a:tc>
                  <a:txBody>
                    <a:bodyPr/>
                    <a:lstStyle/>
                    <a:p>
                      <a:pPr algn="l" fontAlgn="ctr"/>
                      <a:r>
                        <a:rPr lang="en-US" sz="1100" b="0" i="0" u="none" strike="noStrike" dirty="0">
                          <a:solidFill>
                            <a:srgbClr val="000000"/>
                          </a:solidFill>
                          <a:effectLst/>
                          <a:latin typeface="+mn-lt"/>
                        </a:rPr>
                        <a:t>Roofers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65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73</a:t>
                      </a:r>
                    </a:p>
                  </a:txBody>
                  <a:tcPr marL="9525" marR="9525" marT="9525" marB="0" anchor="ctr">
                    <a:lnL>
                      <a:noFill/>
                    </a:lnL>
                    <a:lnR>
                      <a:noFill/>
                    </a:lnR>
                    <a:lnT>
                      <a:noFill/>
                    </a:lnT>
                    <a:lnB>
                      <a:noFill/>
                    </a:lnB>
                  </a:tcPr>
                </a:tc>
                <a:extLst>
                  <a:ext uri="{0D108BD9-81ED-4DB2-BD59-A6C34878D82A}">
                    <a16:rowId xmlns:a16="http://schemas.microsoft.com/office/drawing/2014/main" val="1400892795"/>
                  </a:ext>
                </a:extLst>
              </a:tr>
              <a:tr h="230680">
                <a:tc>
                  <a:txBody>
                    <a:bodyPr/>
                    <a:lstStyle/>
                    <a:p>
                      <a:pPr algn="l" fontAlgn="ctr"/>
                      <a:r>
                        <a:rPr lang="en-US" sz="1100" b="0" i="0" u="none" strike="noStrike">
                          <a:solidFill>
                            <a:srgbClr val="000000"/>
                          </a:solidFill>
                          <a:effectLst/>
                          <a:latin typeface="+mn-lt"/>
                        </a:rPr>
                        <a:t>Construction Laborers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48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456</a:t>
                      </a:r>
                    </a:p>
                  </a:txBody>
                  <a:tcPr marL="9525" marR="9525" marT="9525" marB="0" anchor="ctr">
                    <a:lnL>
                      <a:noFill/>
                    </a:lnL>
                    <a:lnR>
                      <a:noFill/>
                    </a:lnR>
                    <a:lnT>
                      <a:noFill/>
                    </a:lnT>
                    <a:lnB>
                      <a:noFill/>
                    </a:lnB>
                  </a:tcPr>
                </a:tc>
                <a:extLst>
                  <a:ext uri="{0D108BD9-81ED-4DB2-BD59-A6C34878D82A}">
                    <a16:rowId xmlns:a16="http://schemas.microsoft.com/office/drawing/2014/main" val="2234726091"/>
                  </a:ext>
                </a:extLst>
              </a:tr>
              <a:tr h="230680">
                <a:tc>
                  <a:txBody>
                    <a:bodyPr/>
                    <a:lstStyle/>
                    <a:p>
                      <a:pPr algn="l" fontAlgn="ctr"/>
                      <a:r>
                        <a:rPr lang="en-US" sz="1100" b="0" i="0" u="none" strike="noStrike">
                          <a:solidFill>
                            <a:srgbClr val="000000"/>
                          </a:solidFill>
                          <a:effectLst/>
                          <a:latin typeface="+mn-lt"/>
                        </a:rPr>
                        <a:t>Heating, Air Conditioning, and Refrigeration Mechanics and Installers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29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123</a:t>
                      </a:r>
                    </a:p>
                  </a:txBody>
                  <a:tcPr marL="9525" marR="9525" marT="9525" marB="0" anchor="ctr">
                    <a:lnL>
                      <a:noFill/>
                    </a:lnL>
                    <a:lnR>
                      <a:noFill/>
                    </a:lnR>
                    <a:lnT>
                      <a:noFill/>
                    </a:lnT>
                    <a:lnB>
                      <a:noFill/>
                    </a:lnB>
                  </a:tcPr>
                </a:tc>
                <a:extLst>
                  <a:ext uri="{0D108BD9-81ED-4DB2-BD59-A6C34878D82A}">
                    <a16:rowId xmlns:a16="http://schemas.microsoft.com/office/drawing/2014/main" val="2073795286"/>
                  </a:ext>
                </a:extLst>
              </a:tr>
              <a:tr h="230680">
                <a:tc>
                  <a:txBody>
                    <a:bodyPr/>
                    <a:lstStyle/>
                    <a:p>
                      <a:pPr algn="l" fontAlgn="ctr"/>
                      <a:r>
                        <a:rPr lang="en-US" sz="1100" b="0" i="0" u="none" strike="noStrike" dirty="0">
                          <a:solidFill>
                            <a:srgbClr val="000000"/>
                          </a:solidFill>
                          <a:effectLst/>
                          <a:latin typeface="+mn-lt"/>
                        </a:rPr>
                        <a:t>Electrical Power-Line Installers and Repairers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20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44</a:t>
                      </a:r>
                    </a:p>
                  </a:txBody>
                  <a:tcPr marL="9525" marR="9525" marT="9525" marB="0" anchor="ctr">
                    <a:lnL>
                      <a:noFill/>
                    </a:lnL>
                    <a:lnR>
                      <a:noFill/>
                    </a:lnR>
                    <a:lnT>
                      <a:noFill/>
                    </a:lnT>
                    <a:lnB>
                      <a:noFill/>
                    </a:lnB>
                  </a:tcPr>
                </a:tc>
                <a:extLst>
                  <a:ext uri="{0D108BD9-81ED-4DB2-BD59-A6C34878D82A}">
                    <a16:rowId xmlns:a16="http://schemas.microsoft.com/office/drawing/2014/main" val="3202029721"/>
                  </a:ext>
                </a:extLst>
              </a:tr>
              <a:tr h="230680">
                <a:tc>
                  <a:txBody>
                    <a:bodyPr/>
                    <a:lstStyle/>
                    <a:p>
                      <a:pPr algn="l" fontAlgn="ctr"/>
                      <a:r>
                        <a:rPr lang="en-US" sz="1100" b="0" i="0" u="none" strike="noStrike" dirty="0">
                          <a:solidFill>
                            <a:srgbClr val="000000"/>
                          </a:solidFill>
                          <a:effectLst/>
                          <a:latin typeface="+mn-lt"/>
                        </a:rPr>
                        <a:t>First-Line Supervisors of Production and Operating Workers</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en-US" sz="1100" b="0" i="0" u="none" strike="noStrike">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mn-lt"/>
                        </a:rPr>
                        <a:t>19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mn-lt"/>
                        </a:rPr>
                        <a:t>268</a:t>
                      </a:r>
                    </a:p>
                  </a:txBody>
                  <a:tcPr marL="9525" marR="9525" marT="9525" marB="0" anchor="ctr">
                    <a:lnL>
                      <a:noFill/>
                    </a:lnL>
                    <a:lnR>
                      <a:noFill/>
                    </a:lnR>
                    <a:lnT>
                      <a:noFill/>
                    </a:lnT>
                    <a:lnB>
                      <a:noFill/>
                    </a:lnB>
                  </a:tcPr>
                </a:tc>
                <a:extLst>
                  <a:ext uri="{0D108BD9-81ED-4DB2-BD59-A6C34878D82A}">
                    <a16:rowId xmlns:a16="http://schemas.microsoft.com/office/drawing/2014/main" val="2447737280"/>
                  </a:ext>
                </a:extLst>
              </a:tr>
              <a:tr h="230680">
                <a:tc>
                  <a:txBody>
                    <a:bodyPr/>
                    <a:lstStyle/>
                    <a:p>
                      <a:pPr algn="l" fontAlgn="ctr"/>
                      <a:r>
                        <a:rPr lang="en-US" sz="1100" b="0" i="0" u="none" strike="noStrike" dirty="0">
                          <a:solidFill>
                            <a:srgbClr val="000000"/>
                          </a:solidFill>
                          <a:effectLst/>
                          <a:latin typeface="+mn-lt"/>
                        </a:rPr>
                        <a:t>Sheet Metal Workers</a:t>
                      </a:r>
                    </a:p>
                  </a:txBody>
                  <a:tcPr marL="9525" marR="9525" marT="9525" marB="0" anchor="ctr">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n-lt"/>
                        </a:rPr>
                        <a:t>17</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mn-lt"/>
                        </a:rPr>
                        <a:t>35</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8251728"/>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39</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Supply of Apprentices</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7470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Apprenticeships</a:t>
            </a:r>
            <a:endParaRPr lang="en-US" sz="1200" dirty="0"/>
          </a:p>
        </p:txBody>
      </p:sp>
      <p:sp>
        <p:nvSpPr>
          <p:cNvPr id="22" name="Rectangle 21"/>
          <p:cNvSpPr/>
          <p:nvPr/>
        </p:nvSpPr>
        <p:spPr>
          <a:xfrm>
            <a:off x="2702557" y="5134612"/>
            <a:ext cx="6557297"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Apprentice Standards, 2019</a:t>
            </a:r>
            <a:endParaRPr lang="en-US" sz="900" dirty="0">
              <a:latin typeface="Helvetica" panose="020B0604020202020204" pitchFamily="34" charset="0"/>
              <a:cs typeface="Helvetica" panose="020B0604020202020204" pitchFamily="34" charset="0"/>
            </a:endParaRPr>
          </a:p>
        </p:txBody>
      </p:sp>
      <p:sp>
        <p:nvSpPr>
          <p:cNvPr id="11" name="Rectangle 10"/>
          <p:cNvSpPr/>
          <p:nvPr/>
        </p:nvSpPr>
        <p:spPr>
          <a:xfrm>
            <a:off x="611030" y="1423736"/>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In Central MA, the most popular occupations for apprentices (Electricians, Plumbers, Pipefitters, and Steamfitters, and Carpenters) are ranked 4 or 5 stars, indicating high wages and strong projected employer demand.</a:t>
            </a:r>
            <a:endParaRPr lang="en-US" sz="1400" dirty="0"/>
          </a:p>
        </p:txBody>
      </p:sp>
    </p:spTree>
    <p:extLst>
      <p:ext uri="{BB962C8B-B14F-4D97-AF65-F5344CB8AC3E}">
        <p14:creationId xmlns:p14="http://schemas.microsoft.com/office/powerpoint/2010/main" val="696338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 Regional Context</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a:t>
            </a:fld>
            <a:endParaRPr lang="en-US" dirty="0"/>
          </a:p>
        </p:txBody>
      </p:sp>
    </p:spTree>
    <p:extLst>
      <p:ext uri="{BB962C8B-B14F-4D97-AF65-F5344CB8AC3E}">
        <p14:creationId xmlns:p14="http://schemas.microsoft.com/office/powerpoint/2010/main" val="2177334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IV. B:	Professional Licensing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40</a:t>
            </a:fld>
            <a:endParaRPr lang="en-US" dirty="0"/>
          </a:p>
        </p:txBody>
      </p:sp>
    </p:spTree>
    <p:extLst>
      <p:ext uri="{BB962C8B-B14F-4D97-AF65-F5344CB8AC3E}">
        <p14:creationId xmlns:p14="http://schemas.microsoft.com/office/powerpoint/2010/main" val="2689364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524022902"/>
              </p:ext>
            </p:extLst>
          </p:nvPr>
        </p:nvGraphicFramePr>
        <p:xfrm>
          <a:off x="6514482" y="2337542"/>
          <a:ext cx="5074920" cy="3383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a:graphicFrameLocks/>
          </p:cNvGraphicFramePr>
          <p:nvPr>
            <p:extLst>
              <p:ext uri="{D42A27DB-BD31-4B8C-83A1-F6EECF244321}">
                <p14:modId xmlns:p14="http://schemas.microsoft.com/office/powerpoint/2010/main" val="1590891678"/>
              </p:ext>
            </p:extLst>
          </p:nvPr>
        </p:nvGraphicFramePr>
        <p:xfrm>
          <a:off x="727794" y="2337573"/>
          <a:ext cx="5074920" cy="33832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41</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latin typeface="Helvetica" panose="020B0604020202020204" pitchFamily="34" charset="0"/>
                <a:cs typeface="Helvetica" panose="020B0604020202020204" pitchFamily="34" charset="0"/>
              </a:rPr>
              <a:t>Top </a:t>
            </a:r>
            <a:r>
              <a:rPr lang="en-US" sz="3200" dirty="0" smtClean="0"/>
              <a:t>15</a:t>
            </a:r>
            <a:r>
              <a:rPr lang="en-US" sz="3200" dirty="0" smtClean="0">
                <a:latin typeface="Helvetica" panose="020B0604020202020204" pitchFamily="34" charset="0"/>
                <a:cs typeface="Helvetica" panose="020B0604020202020204" pitchFamily="34" charset="0"/>
              </a:rPr>
              <a:t> Occupations by </a:t>
            </a:r>
            <a:r>
              <a:rPr lang="en-US" sz="3200" dirty="0" smtClean="0"/>
              <a:t>DPL Professional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717137"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Professional Licensing</a:t>
            </a:r>
            <a:endParaRPr lang="en-US" sz="1200" dirty="0"/>
          </a:p>
        </p:txBody>
      </p:sp>
      <p:sp>
        <p:nvSpPr>
          <p:cNvPr id="14" name="Rectangle 13"/>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A majority of the top occupations in Central by number of Division of Professional Licensure licenses are 4- or 5-star occupations.</a:t>
            </a:r>
            <a:endParaRPr lang="en-US" sz="1400" dirty="0"/>
          </a:p>
        </p:txBody>
      </p:sp>
      <p:sp>
        <p:nvSpPr>
          <p:cNvPr id="16" name="Rectangle 15"/>
          <p:cNvSpPr/>
          <p:nvPr/>
        </p:nvSpPr>
        <p:spPr>
          <a:xfrm>
            <a:off x="727794" y="6338857"/>
            <a:ext cx="10240134" cy="400110"/>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This analysis is not inclusive of occupations licensed by agencies other than the Division of Professional Licensure. </a:t>
            </a:r>
          </a:p>
          <a:p>
            <a:r>
              <a:rPr lang="en-US" sz="1000" i="1" dirty="0" smtClean="0">
                <a:latin typeface="Helvetica" panose="020B0604020202020204" pitchFamily="34" charset="0"/>
                <a:cs typeface="Helvetica" panose="020B0604020202020204" pitchFamily="34" charset="0"/>
              </a:rPr>
              <a:t>Licenses must have been issued between 2000 and 2019, and not be expired as of 2019.</a:t>
            </a:r>
            <a:endParaRPr lang="en-US" sz="1000" i="1" dirty="0"/>
          </a:p>
        </p:txBody>
      </p:sp>
      <p:grpSp>
        <p:nvGrpSpPr>
          <p:cNvPr id="5" name="Group 4"/>
          <p:cNvGrpSpPr/>
          <p:nvPr/>
        </p:nvGrpSpPr>
        <p:grpSpPr>
          <a:xfrm>
            <a:off x="2003639" y="1814322"/>
            <a:ext cx="9723964" cy="4342589"/>
            <a:chOff x="2003639" y="1814322"/>
            <a:chExt cx="9723964" cy="4342589"/>
          </a:xfrm>
        </p:grpSpPr>
        <p:grpSp>
          <p:nvGrpSpPr>
            <p:cNvPr id="8" name="Group 7"/>
            <p:cNvGrpSpPr/>
            <p:nvPr/>
          </p:nvGrpSpPr>
          <p:grpSpPr>
            <a:xfrm>
              <a:off x="2003639" y="2015888"/>
              <a:ext cx="8305125" cy="4141023"/>
              <a:chOff x="2000830" y="1880319"/>
              <a:chExt cx="8305125" cy="4141023"/>
            </a:xfrm>
          </p:grpSpPr>
          <p:grpSp>
            <p:nvGrpSpPr>
              <p:cNvPr id="7" name="Group 6"/>
              <p:cNvGrpSpPr/>
              <p:nvPr/>
            </p:nvGrpSpPr>
            <p:grpSpPr>
              <a:xfrm>
                <a:off x="2000830" y="1885353"/>
                <a:ext cx="2532975" cy="4135989"/>
                <a:chOff x="2000830" y="1885353"/>
                <a:chExt cx="2532975" cy="4135989"/>
              </a:xfrm>
            </p:grpSpPr>
            <p:sp>
              <p:nvSpPr>
                <p:cNvPr id="18" name="Rectangle 17"/>
                <p:cNvSpPr/>
                <p:nvPr/>
              </p:nvSpPr>
              <p:spPr>
                <a:xfrm>
                  <a:off x="2923253" y="1885353"/>
                  <a:ext cx="678392" cy="276999"/>
                </a:xfrm>
                <a:prstGeom prst="rect">
                  <a:avLst/>
                </a:prstGeom>
              </p:spPr>
              <p:txBody>
                <a:bodyPr wrap="none">
                  <a:spAutoFit/>
                </a:bodyPr>
                <a:lstStyle/>
                <a:p>
                  <a:pPr algn="ctr"/>
                  <a:r>
                    <a:rPr lang="en-US" sz="1200" dirty="0" smtClean="0">
                      <a:latin typeface="Helvetica" panose="020B0604020202020204" pitchFamily="34" charset="0"/>
                      <a:cs typeface="Helvetica" panose="020B0604020202020204" pitchFamily="34" charset="0"/>
                    </a:rPr>
                    <a:t>Central</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2000830" y="5652010"/>
                  <a:ext cx="2532975"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grpSp>
            <p:nvGrpSpPr>
              <p:cNvPr id="3" name="Group 2"/>
              <p:cNvGrpSpPr/>
              <p:nvPr/>
            </p:nvGrpSpPr>
            <p:grpSpPr>
              <a:xfrm>
                <a:off x="7792311" y="1880319"/>
                <a:ext cx="2513644" cy="4141021"/>
                <a:chOff x="7792311" y="1880319"/>
                <a:chExt cx="2513644" cy="4141021"/>
              </a:xfrm>
            </p:grpSpPr>
            <p:sp>
              <p:nvSpPr>
                <p:cNvPr id="19" name="Rectangle 18"/>
                <p:cNvSpPr/>
                <p:nvPr/>
              </p:nvSpPr>
              <p:spPr>
                <a:xfrm>
                  <a:off x="8774454" y="1880319"/>
                  <a:ext cx="543739"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State</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7792311" y="5652008"/>
                  <a:ext cx="2513644"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a:t>
                  </a:r>
                  <a:endParaRPr lang="en-US" sz="900" dirty="0">
                    <a:latin typeface="Helvetica" panose="020B0604020202020204" pitchFamily="34" charset="0"/>
                    <a:cs typeface="Helvetica" panose="020B0604020202020204" pitchFamily="34" charset="0"/>
                  </a:endParaRPr>
                </a:p>
              </p:txBody>
            </p:sp>
          </p:grpSp>
        </p:grpSp>
        <p:grpSp>
          <p:nvGrpSpPr>
            <p:cNvPr id="25" name="Group 24"/>
            <p:cNvGrpSpPr/>
            <p:nvPr/>
          </p:nvGrpSpPr>
          <p:grpSpPr>
            <a:xfrm>
              <a:off x="10204084" y="1814322"/>
              <a:ext cx="1523519" cy="277544"/>
              <a:chOff x="10315575" y="1563617"/>
              <a:chExt cx="1523519" cy="277544"/>
            </a:xfrm>
          </p:grpSpPr>
          <p:grpSp>
            <p:nvGrpSpPr>
              <p:cNvPr id="11" name="Group 10"/>
              <p:cNvGrpSpPr/>
              <p:nvPr/>
            </p:nvGrpSpPr>
            <p:grpSpPr>
              <a:xfrm>
                <a:off x="10405016" y="1591296"/>
                <a:ext cx="1434078" cy="230832"/>
                <a:chOff x="9982200" y="1381682"/>
                <a:chExt cx="1434078" cy="230832"/>
              </a:xfrm>
            </p:grpSpPr>
            <p:sp>
              <p:nvSpPr>
                <p:cNvPr id="9" name="TextBox 8"/>
                <p:cNvSpPr txBox="1"/>
                <p:nvPr/>
              </p:nvSpPr>
              <p:spPr>
                <a:xfrm>
                  <a:off x="10077450" y="1381682"/>
                  <a:ext cx="1338828" cy="230832"/>
                </a:xfrm>
                <a:prstGeom prst="rect">
                  <a:avLst/>
                </a:prstGeom>
                <a:noFill/>
              </p:spPr>
              <p:txBody>
                <a:bodyPr wrap="none" rtlCol="0">
                  <a:spAutoFit/>
                </a:bodyPr>
                <a:lstStyle/>
                <a:p>
                  <a:r>
                    <a:rPr lang="en-US" sz="900" i="1" dirty="0" smtClean="0"/>
                    <a:t>4- or 5-star occupation</a:t>
                  </a:r>
                  <a:endParaRPr lang="en-US" sz="900" i="1" dirty="0"/>
                </a:p>
              </p:txBody>
            </p:sp>
            <p:sp>
              <p:nvSpPr>
                <p:cNvPr id="10" name="Rectangle 9"/>
                <p:cNvSpPr/>
                <p:nvPr/>
              </p:nvSpPr>
              <p:spPr>
                <a:xfrm>
                  <a:off x="9982200" y="1451378"/>
                  <a:ext cx="95250" cy="9144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grpSp>
          <p:sp>
            <p:nvSpPr>
              <p:cNvPr id="15" name="Rectangle 14"/>
              <p:cNvSpPr/>
              <p:nvPr/>
            </p:nvSpPr>
            <p:spPr>
              <a:xfrm>
                <a:off x="10315575" y="1563617"/>
                <a:ext cx="1523519" cy="277544"/>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31260229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98340776"/>
              </p:ext>
            </p:extLst>
          </p:nvPr>
        </p:nvGraphicFramePr>
        <p:xfrm>
          <a:off x="1075201" y="2304081"/>
          <a:ext cx="10041598" cy="3665266"/>
        </p:xfrm>
        <a:graphic>
          <a:graphicData uri="http://schemas.openxmlformats.org/drawingml/2006/table">
            <a:tbl>
              <a:tblPr/>
              <a:tblGrid>
                <a:gridCol w="4011989">
                  <a:extLst>
                    <a:ext uri="{9D8B030D-6E8A-4147-A177-3AD203B41FA5}">
                      <a16:colId xmlns:a16="http://schemas.microsoft.com/office/drawing/2014/main" val="1558482932"/>
                    </a:ext>
                  </a:extLst>
                </a:gridCol>
                <a:gridCol w="1647731">
                  <a:extLst>
                    <a:ext uri="{9D8B030D-6E8A-4147-A177-3AD203B41FA5}">
                      <a16:colId xmlns:a16="http://schemas.microsoft.com/office/drawing/2014/main" val="4155306862"/>
                    </a:ext>
                  </a:extLst>
                </a:gridCol>
                <a:gridCol w="2190939">
                  <a:extLst>
                    <a:ext uri="{9D8B030D-6E8A-4147-A177-3AD203B41FA5}">
                      <a16:colId xmlns:a16="http://schemas.microsoft.com/office/drawing/2014/main" val="469245118"/>
                    </a:ext>
                  </a:extLst>
                </a:gridCol>
                <a:gridCol w="2190939">
                  <a:extLst>
                    <a:ext uri="{9D8B030D-6E8A-4147-A177-3AD203B41FA5}">
                      <a16:colId xmlns:a16="http://schemas.microsoft.com/office/drawing/2014/main" val="1938350534"/>
                    </a:ext>
                  </a:extLst>
                </a:gridCol>
              </a:tblGrid>
              <a:tr h="91440">
                <a:tc>
                  <a:txBody>
                    <a:bodyPr/>
                    <a:lstStyle/>
                    <a:p>
                      <a:pPr algn="ctr" fontAlgn="b"/>
                      <a:r>
                        <a:rPr lang="en-US" sz="1050" b="0" i="0" u="none" strike="noStrike" dirty="0" smtClean="0">
                          <a:solidFill>
                            <a:srgbClr val="FFFFFF"/>
                          </a:solidFill>
                          <a:effectLst/>
                          <a:latin typeface="+mn-lt"/>
                        </a:rPr>
                        <a:t>DPL Board / License Type</a:t>
                      </a:r>
                      <a:endParaRPr lang="en-US" sz="1050" b="0" i="0" u="none" strike="noStrike" dirty="0">
                        <a:solidFill>
                          <a:srgbClr val="FFFFFF"/>
                        </a:solidFill>
                        <a:effectLst/>
                        <a:latin typeface="+mn-lt"/>
                      </a:endParaRPr>
                    </a:p>
                  </a:txBody>
                  <a:tcPr marL="6583" marR="6583" marT="658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STARS</a:t>
                      </a:r>
                      <a:endParaRPr lang="en-US" sz="1050" b="0" i="0" u="none" strike="noStrike" dirty="0">
                        <a:solidFill>
                          <a:srgbClr val="FFFFFF"/>
                        </a:solidFill>
                        <a:effectLst/>
                        <a:latin typeface="+mn-lt"/>
                      </a:endParaRPr>
                    </a:p>
                  </a:txBody>
                  <a:tcPr marL="6583" marR="6583" marT="658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Licenses</a:t>
                      </a:r>
                      <a:endParaRPr lang="en-US" sz="1050" b="0" i="0" u="none" strike="noStrike" dirty="0">
                        <a:solidFill>
                          <a:srgbClr val="FFFFFF"/>
                        </a:solidFill>
                        <a:effectLst/>
                        <a:latin typeface="+mn-lt"/>
                      </a:endParaRPr>
                    </a:p>
                  </a:txBody>
                  <a:tcPr marL="6583" marR="6583" marT="658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50" b="0" i="0" u="none" strike="noStrike" dirty="0" smtClean="0">
                          <a:solidFill>
                            <a:srgbClr val="FFFFFF"/>
                          </a:solidFill>
                          <a:effectLst/>
                          <a:latin typeface="+mn-lt"/>
                        </a:rPr>
                        <a:t>2018 Employment</a:t>
                      </a:r>
                      <a:endParaRPr lang="en-US" sz="1050" b="0" i="0" u="none" strike="noStrike" dirty="0">
                        <a:solidFill>
                          <a:srgbClr val="FFFFFF"/>
                        </a:solidFill>
                        <a:effectLst/>
                        <a:latin typeface="+mn-lt"/>
                      </a:endParaRPr>
                    </a:p>
                  </a:txBody>
                  <a:tcPr marL="6583" marR="6583" marT="658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129821283"/>
                  </a:ext>
                </a:extLst>
              </a:tr>
              <a:tr h="91440">
                <a:tc>
                  <a:txBody>
                    <a:bodyPr/>
                    <a:lstStyle/>
                    <a:p>
                      <a:pPr algn="l" fontAlgn="b"/>
                      <a:r>
                        <a:rPr lang="en-US" sz="1050" b="0" i="0" u="none" strike="noStrike" dirty="0" smtClean="0">
                          <a:solidFill>
                            <a:srgbClr val="000000"/>
                          </a:solidFill>
                          <a:effectLst/>
                          <a:latin typeface="+mn-lt"/>
                        </a:rPr>
                        <a:t>Allied Health</a:t>
                      </a:r>
                      <a:endParaRPr lang="en-US" sz="1050" b="0" i="0" u="none" strike="noStrike" dirty="0">
                        <a:solidFill>
                          <a:srgbClr val="000000"/>
                        </a:solidFill>
                        <a:effectLst/>
                        <a:latin typeface="+mn-lt"/>
                      </a:endParaRPr>
                    </a:p>
                  </a:txBody>
                  <a:tcPr marL="6583" marR="6583" marT="6583"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2334384967"/>
                  </a:ext>
                </a:extLst>
              </a:tr>
              <a:tr h="91440">
                <a:tc>
                  <a:txBody>
                    <a:bodyPr/>
                    <a:lstStyle/>
                    <a:p>
                      <a:pPr algn="l" fontAlgn="b"/>
                      <a:r>
                        <a:rPr lang="en-US" sz="1050" b="0" i="0" u="none" strike="noStrike" dirty="0" smtClean="0">
                          <a:solidFill>
                            <a:srgbClr val="000000"/>
                          </a:solidFill>
                          <a:effectLst/>
                          <a:latin typeface="+mn-lt"/>
                        </a:rPr>
                        <a:t>Occupational Therapy Assistant</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3</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161</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189</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1528172208"/>
                  </a:ext>
                </a:extLst>
              </a:tr>
              <a:tr h="91440">
                <a:tc>
                  <a:txBody>
                    <a:bodyPr/>
                    <a:lstStyle/>
                    <a:p>
                      <a:pPr algn="l" fontAlgn="b"/>
                      <a:r>
                        <a:rPr lang="en-US" sz="1050" b="0" i="0" u="none" strike="noStrike" dirty="0" smtClean="0">
                          <a:solidFill>
                            <a:srgbClr val="000000"/>
                          </a:solidFill>
                          <a:effectLst/>
                          <a:latin typeface="+mn-lt"/>
                        </a:rPr>
                        <a:t>Physical Therapist Assistant</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193</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303</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665142056"/>
                  </a:ext>
                </a:extLst>
              </a:tr>
              <a:tr h="91440">
                <a:tc>
                  <a:txBody>
                    <a:bodyPr/>
                    <a:lstStyle/>
                    <a:p>
                      <a:pPr algn="l" fontAlgn="b"/>
                      <a:r>
                        <a:rPr lang="en-US" sz="1050" b="0" i="0" u="none" strike="noStrike" dirty="0" smtClean="0">
                          <a:solidFill>
                            <a:srgbClr val="000000"/>
                          </a:solidFill>
                          <a:effectLst/>
                          <a:latin typeface="+mn-lt"/>
                        </a:rPr>
                        <a:t>Occupational Therapist</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387</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741</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1292186717"/>
                  </a:ext>
                </a:extLst>
              </a:tr>
              <a:tr h="91440">
                <a:tc>
                  <a:txBody>
                    <a:bodyPr/>
                    <a:lstStyle/>
                    <a:p>
                      <a:pPr algn="l" fontAlgn="b"/>
                      <a:r>
                        <a:rPr lang="en-US" sz="1050" b="0" i="0" u="none" strike="noStrike" dirty="0" smtClean="0">
                          <a:solidFill>
                            <a:srgbClr val="000000"/>
                          </a:solidFill>
                          <a:effectLst/>
                          <a:latin typeface="+mn-lt"/>
                        </a:rPr>
                        <a:t>Applied Behavior Analyst</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416</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846</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2392337420"/>
                  </a:ext>
                </a:extLst>
              </a:tr>
              <a:tr h="91440">
                <a:tc>
                  <a:txBody>
                    <a:bodyPr/>
                    <a:lstStyle/>
                    <a:p>
                      <a:pPr algn="l" fontAlgn="b"/>
                      <a:r>
                        <a:rPr lang="en-US" sz="1050" b="0" i="0" u="none" strike="noStrike" dirty="0" smtClean="0">
                          <a:solidFill>
                            <a:srgbClr val="000000"/>
                          </a:solidFill>
                          <a:effectLst/>
                          <a:latin typeface="+mn-lt"/>
                        </a:rPr>
                        <a:t>Physical Therapist</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491</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1,021</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3208721773"/>
                  </a:ext>
                </a:extLst>
              </a:tr>
              <a:tr h="91440">
                <a:tc>
                  <a:txBody>
                    <a:bodyPr/>
                    <a:lstStyle/>
                    <a:p>
                      <a:pPr algn="l" fontAlgn="b"/>
                      <a:r>
                        <a:rPr lang="en-US" sz="1050" b="0" i="0" u="none" strike="noStrike" dirty="0" smtClean="0">
                          <a:solidFill>
                            <a:srgbClr val="000000"/>
                          </a:solidFill>
                          <a:effectLst/>
                          <a:latin typeface="+mn-lt"/>
                        </a:rPr>
                        <a:t>Mental Health Counselor</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732</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1,571</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333709311"/>
                  </a:ext>
                </a:extLst>
              </a:tr>
              <a:tr h="91440">
                <a:tc>
                  <a:txBody>
                    <a:bodyPr/>
                    <a:lstStyle/>
                    <a:p>
                      <a:pPr algn="l" fontAlgn="b"/>
                      <a:r>
                        <a:rPr lang="en-US" sz="1050" b="0" i="0" u="none" strike="noStrike" dirty="0" smtClean="0">
                          <a:solidFill>
                            <a:srgbClr val="000000"/>
                          </a:solidFill>
                          <a:effectLst/>
                          <a:latin typeface="+mn-lt"/>
                        </a:rPr>
                        <a:t>Cosmetology</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extLst>
                  <a:ext uri="{0D108BD9-81ED-4DB2-BD59-A6C34878D82A}">
                    <a16:rowId xmlns:a16="http://schemas.microsoft.com/office/drawing/2014/main" val="4049696928"/>
                  </a:ext>
                </a:extLst>
              </a:tr>
              <a:tr h="91440">
                <a:tc>
                  <a:txBody>
                    <a:bodyPr/>
                    <a:lstStyle/>
                    <a:p>
                      <a:pPr algn="l" fontAlgn="b"/>
                      <a:r>
                        <a:rPr lang="en-US" sz="1050" b="0" i="0" u="none" strike="noStrike" dirty="0" smtClean="0">
                          <a:solidFill>
                            <a:srgbClr val="000000"/>
                          </a:solidFill>
                          <a:effectLst/>
                          <a:latin typeface="+mn-lt"/>
                        </a:rPr>
                        <a:t>Cosmetologist (Hairdresser)</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3,320</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1,179</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565661087"/>
                  </a:ext>
                </a:extLst>
              </a:tr>
              <a:tr h="91440">
                <a:tc>
                  <a:txBody>
                    <a:bodyPr/>
                    <a:lstStyle/>
                    <a:p>
                      <a:pPr algn="l" fontAlgn="b"/>
                      <a:r>
                        <a:rPr lang="en-US" sz="1050" b="0" i="0" u="none" strike="noStrike" dirty="0" smtClean="0">
                          <a:solidFill>
                            <a:srgbClr val="000000"/>
                          </a:solidFill>
                          <a:effectLst/>
                          <a:latin typeface="+mn-lt"/>
                        </a:rPr>
                        <a:t>Electricians</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extLst>
                  <a:ext uri="{0D108BD9-81ED-4DB2-BD59-A6C34878D82A}">
                    <a16:rowId xmlns:a16="http://schemas.microsoft.com/office/drawing/2014/main" val="2056374754"/>
                  </a:ext>
                </a:extLst>
              </a:tr>
              <a:tr h="91440">
                <a:tc>
                  <a:txBody>
                    <a:bodyPr/>
                    <a:lstStyle/>
                    <a:p>
                      <a:pPr algn="l" fontAlgn="b"/>
                      <a:r>
                        <a:rPr lang="en-US" sz="1050" b="0" i="0" u="none" strike="noStrike" dirty="0" smtClean="0">
                          <a:solidFill>
                            <a:srgbClr val="000000"/>
                          </a:solidFill>
                          <a:effectLst/>
                          <a:latin typeface="+mn-lt"/>
                        </a:rPr>
                        <a:t>Electrician</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1,880</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1,257</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915430251"/>
                  </a:ext>
                </a:extLst>
              </a:tr>
              <a:tr h="91440">
                <a:tc>
                  <a:txBody>
                    <a:bodyPr/>
                    <a:lstStyle/>
                    <a:p>
                      <a:pPr algn="l" fontAlgn="b"/>
                      <a:r>
                        <a:rPr lang="en-US" sz="1050" b="0" i="0" u="none" strike="noStrike" dirty="0" smtClean="0">
                          <a:solidFill>
                            <a:srgbClr val="000000"/>
                          </a:solidFill>
                          <a:effectLst/>
                          <a:latin typeface="+mn-lt"/>
                        </a:rPr>
                        <a:t>Engineers And Land Surveyors</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extLst>
                  <a:ext uri="{0D108BD9-81ED-4DB2-BD59-A6C34878D82A}">
                    <a16:rowId xmlns:a16="http://schemas.microsoft.com/office/drawing/2014/main" val="12424699"/>
                  </a:ext>
                </a:extLst>
              </a:tr>
              <a:tr h="91440">
                <a:tc>
                  <a:txBody>
                    <a:bodyPr/>
                    <a:lstStyle/>
                    <a:p>
                      <a:pPr algn="l" fontAlgn="b"/>
                      <a:r>
                        <a:rPr lang="en-US" sz="1050" b="0" i="0" u="none" strike="noStrike" dirty="0" smtClean="0">
                          <a:solidFill>
                            <a:srgbClr val="000000"/>
                          </a:solidFill>
                          <a:effectLst/>
                          <a:latin typeface="+mn-lt"/>
                        </a:rPr>
                        <a:t>Engineer</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941</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3,329</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1936411989"/>
                  </a:ext>
                </a:extLst>
              </a:tr>
              <a:tr h="91440">
                <a:tc>
                  <a:txBody>
                    <a:bodyPr/>
                    <a:lstStyle/>
                    <a:p>
                      <a:pPr algn="l" fontAlgn="b"/>
                      <a:r>
                        <a:rPr lang="en-US" sz="1050" b="0" i="0" u="none" strike="noStrike" dirty="0" smtClean="0">
                          <a:solidFill>
                            <a:srgbClr val="000000"/>
                          </a:solidFill>
                          <a:effectLst/>
                          <a:latin typeface="+mn-lt"/>
                        </a:rPr>
                        <a:t>Gas Fitters</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extLst>
                  <a:ext uri="{0D108BD9-81ED-4DB2-BD59-A6C34878D82A}">
                    <a16:rowId xmlns:a16="http://schemas.microsoft.com/office/drawing/2014/main" val="2339764779"/>
                  </a:ext>
                </a:extLst>
              </a:tr>
              <a:tr h="91440">
                <a:tc>
                  <a:txBody>
                    <a:bodyPr/>
                    <a:lstStyle/>
                    <a:p>
                      <a:pPr algn="l" fontAlgn="b"/>
                      <a:r>
                        <a:rPr lang="en-US" sz="1050" b="0" i="0" u="none" strike="noStrike" dirty="0" smtClean="0">
                          <a:solidFill>
                            <a:srgbClr val="000000"/>
                          </a:solidFill>
                          <a:effectLst/>
                          <a:latin typeface="+mn-lt"/>
                        </a:rPr>
                        <a:t>Gas Fitter</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1,679</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1,039</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489858376"/>
                  </a:ext>
                </a:extLst>
              </a:tr>
              <a:tr h="91440">
                <a:tc>
                  <a:txBody>
                    <a:bodyPr/>
                    <a:lstStyle/>
                    <a:p>
                      <a:pPr algn="l" fontAlgn="b"/>
                      <a:r>
                        <a:rPr lang="en-US" sz="1050" b="0" i="0" u="none" strike="noStrike" dirty="0" smtClean="0">
                          <a:solidFill>
                            <a:srgbClr val="000000"/>
                          </a:solidFill>
                          <a:effectLst/>
                          <a:latin typeface="+mn-lt"/>
                        </a:rPr>
                        <a:t>Public Accountancy</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extLst>
                  <a:ext uri="{0D108BD9-81ED-4DB2-BD59-A6C34878D82A}">
                    <a16:rowId xmlns:a16="http://schemas.microsoft.com/office/drawing/2014/main" val="1456055272"/>
                  </a:ext>
                </a:extLst>
              </a:tr>
              <a:tr h="91440">
                <a:tc>
                  <a:txBody>
                    <a:bodyPr/>
                    <a:lstStyle/>
                    <a:p>
                      <a:pPr algn="l" fontAlgn="b"/>
                      <a:r>
                        <a:rPr lang="en-US" sz="1050" b="0" i="0" u="none" strike="noStrike" dirty="0" smtClean="0">
                          <a:solidFill>
                            <a:srgbClr val="000000"/>
                          </a:solidFill>
                          <a:effectLst/>
                          <a:latin typeface="+mn-lt"/>
                        </a:rPr>
                        <a:t>Certified Public Accountant</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617</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2,406</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2850074756"/>
                  </a:ext>
                </a:extLst>
              </a:tr>
              <a:tr h="91440">
                <a:tc>
                  <a:txBody>
                    <a:bodyPr/>
                    <a:lstStyle/>
                    <a:p>
                      <a:pPr algn="l" fontAlgn="b"/>
                      <a:r>
                        <a:rPr lang="en-US" sz="1050" b="0" i="0" u="none" strike="noStrike" dirty="0" smtClean="0">
                          <a:solidFill>
                            <a:srgbClr val="000000"/>
                          </a:solidFill>
                          <a:effectLst/>
                          <a:latin typeface="+mn-lt"/>
                        </a:rPr>
                        <a:t>Real Estate</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extLst>
                  <a:ext uri="{0D108BD9-81ED-4DB2-BD59-A6C34878D82A}">
                    <a16:rowId xmlns:a16="http://schemas.microsoft.com/office/drawing/2014/main" val="3604329569"/>
                  </a:ext>
                </a:extLst>
              </a:tr>
              <a:tr h="91440">
                <a:tc>
                  <a:txBody>
                    <a:bodyPr/>
                    <a:lstStyle/>
                    <a:p>
                      <a:pPr algn="l" fontAlgn="b"/>
                      <a:r>
                        <a:rPr lang="en-US" sz="1050" b="0" i="0" u="none" strike="noStrike" dirty="0" smtClean="0">
                          <a:solidFill>
                            <a:srgbClr val="000000"/>
                          </a:solidFill>
                          <a:effectLst/>
                          <a:latin typeface="+mn-lt"/>
                        </a:rPr>
                        <a:t>Real Estate Salesperson</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3</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3,578</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294</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4174289517"/>
                  </a:ext>
                </a:extLst>
              </a:tr>
              <a:tr h="91440">
                <a:tc>
                  <a:txBody>
                    <a:bodyPr/>
                    <a:lstStyle/>
                    <a:p>
                      <a:pPr algn="l" fontAlgn="b"/>
                      <a:r>
                        <a:rPr lang="en-US" sz="1050" b="0" i="0" u="none" strike="noStrike" dirty="0" smtClean="0">
                          <a:solidFill>
                            <a:srgbClr val="000000"/>
                          </a:solidFill>
                          <a:effectLst/>
                          <a:latin typeface="+mn-lt"/>
                        </a:rPr>
                        <a:t>Social Workers</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extLst>
                  <a:ext uri="{0D108BD9-81ED-4DB2-BD59-A6C34878D82A}">
                    <a16:rowId xmlns:a16="http://schemas.microsoft.com/office/drawing/2014/main" val="1021585426"/>
                  </a:ext>
                </a:extLst>
              </a:tr>
              <a:tr h="91440">
                <a:tc>
                  <a:txBody>
                    <a:bodyPr/>
                    <a:lstStyle/>
                    <a:p>
                      <a:pPr algn="l" fontAlgn="b"/>
                      <a:r>
                        <a:rPr lang="en-US" sz="1050" b="0" i="0" u="none" strike="noStrike" dirty="0" smtClean="0">
                          <a:solidFill>
                            <a:srgbClr val="000000"/>
                          </a:solidFill>
                          <a:effectLst/>
                          <a:latin typeface="+mn-lt"/>
                        </a:rPr>
                        <a:t>Social Worker, Licensed</a:t>
                      </a:r>
                      <a:endParaRPr lang="en-US" sz="1050" b="0" i="0" u="none" strike="noStrike" dirty="0">
                        <a:solidFill>
                          <a:srgbClr val="000000"/>
                        </a:solidFill>
                        <a:effectLst/>
                        <a:latin typeface="+mn-lt"/>
                      </a:endParaRPr>
                    </a:p>
                  </a:txBody>
                  <a:tcPr marL="59247" marR="6583" marT="6583"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6583" marR="6583" marT="6583" marB="0" anchor="ctr">
                    <a:lnL>
                      <a:noFill/>
                    </a:lnL>
                    <a:lnR>
                      <a:noFill/>
                    </a:lnR>
                    <a:lnT>
                      <a:noFill/>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1050" b="0" i="0" u="none" strike="noStrike" dirty="0" smtClean="0">
                          <a:solidFill>
                            <a:srgbClr val="000000"/>
                          </a:solidFill>
                          <a:effectLst/>
                          <a:latin typeface="+mn-lt"/>
                        </a:rPr>
                        <a:t>1,289</a:t>
                      </a:r>
                      <a:endParaRPr lang="en-US" sz="1050" b="0" i="0" u="none" strike="noStrike" dirty="0">
                        <a:solidFill>
                          <a:srgbClr val="000000"/>
                        </a:solidFill>
                        <a:effectLst/>
                        <a:latin typeface="+mn-lt"/>
                      </a:endParaRPr>
                    </a:p>
                  </a:txBody>
                  <a:tcPr marL="6583" marR="6583" marT="6583"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mn-lt"/>
                        </a:rPr>
                        <a:t>3,633</a:t>
                      </a:r>
                      <a:endParaRPr lang="en-US" sz="1050" b="0" i="0" u="none" strike="noStrike" dirty="0">
                        <a:solidFill>
                          <a:srgbClr val="000000"/>
                        </a:solidFill>
                        <a:effectLst/>
                        <a:latin typeface="+mn-lt"/>
                      </a:endParaRPr>
                    </a:p>
                  </a:txBody>
                  <a:tcPr marL="6583" marR="6583" marT="6583"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417088"/>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42</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a:solidFill>
                  <a:srgbClr val="00B050"/>
                </a:solidFill>
              </a:rPr>
              <a:t>Regional </a:t>
            </a:r>
            <a:r>
              <a:rPr lang="en-US" sz="3200" dirty="0" smtClean="0"/>
              <a:t>Occupation Demand and DPL Licensing</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71713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Professional Licensing</a:t>
            </a:r>
            <a:endParaRPr lang="en-US" sz="1200" dirty="0"/>
          </a:p>
        </p:txBody>
      </p:sp>
      <p:sp>
        <p:nvSpPr>
          <p:cNvPr id="22" name="Rectangle 21"/>
          <p:cNvSpPr/>
          <p:nvPr/>
        </p:nvSpPr>
        <p:spPr>
          <a:xfrm>
            <a:off x="2817352" y="5972079"/>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sp>
        <p:nvSpPr>
          <p:cNvPr id="14" name="Rectangle 13"/>
          <p:cNvSpPr/>
          <p:nvPr/>
        </p:nvSpPr>
        <p:spPr>
          <a:xfrm>
            <a:off x="523797" y="6342229"/>
            <a:ext cx="10449003" cy="400110"/>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Selected occupations </a:t>
            </a:r>
            <a:r>
              <a:rPr lang="en-US" sz="1000" i="1" dirty="0">
                <a:latin typeface="Helvetica" panose="020B0604020202020204" pitchFamily="34" charset="0"/>
                <a:cs typeface="Helvetica" panose="020B0604020202020204" pitchFamily="34" charset="0"/>
              </a:rPr>
              <a:t>ranked 3+ stars only. Not inclusive of occupations licensed by agencies other than the Division of Professional Licensure</a:t>
            </a:r>
            <a:r>
              <a:rPr lang="en-US" sz="1000" i="1" dirty="0" smtClean="0">
                <a:latin typeface="Helvetica" panose="020B0604020202020204" pitchFamily="34" charset="0"/>
                <a:cs typeface="Helvetica" panose="020B0604020202020204" pitchFamily="34" charset="0"/>
              </a:rPr>
              <a:t>. </a:t>
            </a:r>
            <a:endParaRPr lang="en-US" sz="1000" i="1" dirty="0">
              <a:latin typeface="Helvetica" panose="020B0604020202020204" pitchFamily="34" charset="0"/>
              <a:cs typeface="Helvetica" panose="020B0604020202020204" pitchFamily="34" charset="0"/>
            </a:endParaRPr>
          </a:p>
          <a:p>
            <a:r>
              <a:rPr lang="en-US" sz="1000" i="1" dirty="0">
                <a:latin typeface="Helvetica" panose="020B0604020202020204" pitchFamily="34" charset="0"/>
                <a:cs typeface="Helvetica" panose="020B0604020202020204" pitchFamily="34" charset="0"/>
              </a:rPr>
              <a:t>Licenses must have been issued between 2000 and 2019, and not be expired as of 2019</a:t>
            </a:r>
            <a:r>
              <a:rPr lang="en-US" sz="1000" i="1" dirty="0" smtClean="0">
                <a:latin typeface="Helvetica" panose="020B0604020202020204" pitchFamily="34" charset="0"/>
                <a:cs typeface="Helvetica" panose="020B0604020202020204" pitchFamily="34" charset="0"/>
              </a:rPr>
              <a:t>. See Appendix for additional detail.</a:t>
            </a:r>
            <a:endParaRPr lang="en-US" sz="1000" i="1" dirty="0"/>
          </a:p>
        </p:txBody>
      </p:sp>
      <p:sp>
        <p:nvSpPr>
          <p:cNvPr id="9" name="Rectangle 8"/>
          <p:cNvSpPr/>
          <p:nvPr/>
        </p:nvSpPr>
        <p:spPr>
          <a:xfrm>
            <a:off x="611030" y="1423736"/>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Comparing the number of license holders with total occupational employment offers another indicator of skill shortages or surpluses in occupational labor markets. While the number of professional licenses greatly exceeds total employment for some occupations, such as Cosmetologists, for others, such as Mental Health Counselors, the number of jobs (1,571) outstrips the supply of licenses (732).</a:t>
            </a:r>
          </a:p>
        </p:txBody>
      </p:sp>
    </p:spTree>
    <p:extLst>
      <p:ext uri="{BB962C8B-B14F-4D97-AF65-F5344CB8AC3E}">
        <p14:creationId xmlns:p14="http://schemas.microsoft.com/office/powerpoint/2010/main" val="36078534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t>Part V: New Data Tools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43</a:t>
            </a:fld>
            <a:endParaRPr lang="en-US" dirty="0"/>
          </a:p>
        </p:txBody>
      </p:sp>
    </p:spTree>
    <p:extLst>
      <p:ext uri="{BB962C8B-B14F-4D97-AF65-F5344CB8AC3E}">
        <p14:creationId xmlns:p14="http://schemas.microsoft.com/office/powerpoint/2010/main" val="23698651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Dynamic Data Tools</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2000" dirty="0" smtClean="0"/>
              <a:t>As an extension of the data package update</a:t>
            </a:r>
            <a:r>
              <a:rPr lang="en-US" sz="2000" dirty="0"/>
              <a:t>, </a:t>
            </a:r>
            <a:r>
              <a:rPr lang="en-US" sz="2000" dirty="0" smtClean="0"/>
              <a:t>a set of new </a:t>
            </a:r>
            <a:r>
              <a:rPr lang="en-US" sz="2000" dirty="0" smtClean="0">
                <a:hlinkClick r:id="rId3"/>
              </a:rPr>
              <a:t>dynamic data tools</a:t>
            </a:r>
            <a:r>
              <a:rPr lang="en-US" sz="2000" dirty="0" smtClean="0"/>
              <a:t> have been developed to support regional planning work. </a:t>
            </a:r>
          </a:p>
          <a:p>
            <a:pPr marL="0" indent="0">
              <a:buNone/>
            </a:pPr>
            <a:endParaRPr lang="en-US" sz="2000" dirty="0"/>
          </a:p>
          <a:p>
            <a:pPr marL="0" indent="0">
              <a:buNone/>
            </a:pPr>
            <a:r>
              <a:rPr lang="en-US" sz="2000" dirty="0" smtClean="0"/>
              <a:t>These tools are intended to act as a resource </a:t>
            </a:r>
            <a:r>
              <a:rPr lang="en-US" sz="2000" dirty="0"/>
              <a:t>for your teams to compare data across regions and generate insights </a:t>
            </a:r>
            <a:r>
              <a:rPr lang="en-US" sz="2000" dirty="0" smtClean="0"/>
              <a:t>beyond the analysis in this data package, with respect to five different areas:</a:t>
            </a:r>
          </a:p>
          <a:p>
            <a:pPr marL="0" indent="0">
              <a:buNone/>
            </a:pPr>
            <a:endParaRPr lang="en-US" sz="2000" dirty="0">
              <a:latin typeface="Helvetica" panose="020B0604020202020204" pitchFamily="34" charset="0"/>
              <a:cs typeface="Helvetica" panose="020B0604020202020204" pitchFamily="34" charset="0"/>
            </a:endParaRPr>
          </a:p>
          <a:p>
            <a:pPr marL="457200" indent="-457200">
              <a:buAutoNum type="arabicPeriod"/>
            </a:pPr>
            <a:r>
              <a:rPr lang="en-US" sz="2000" dirty="0" smtClean="0"/>
              <a:t>Licensure </a:t>
            </a:r>
          </a:p>
          <a:p>
            <a:pPr marL="457200" indent="-457200">
              <a:buAutoNum type="arabicPeriod"/>
            </a:pPr>
            <a:r>
              <a:rPr lang="en-US" sz="2000" dirty="0" smtClean="0"/>
              <a:t>Apprenticeships</a:t>
            </a:r>
          </a:p>
          <a:p>
            <a:pPr marL="457200" indent="-457200">
              <a:buAutoNum type="arabicPeriod"/>
            </a:pPr>
            <a:r>
              <a:rPr lang="en-US" sz="2000" dirty="0" smtClean="0"/>
              <a:t>Regional Sector Makeup</a:t>
            </a:r>
          </a:p>
          <a:p>
            <a:pPr marL="514350" indent="-514350">
              <a:buAutoNum type="arabicPeriod"/>
            </a:pPr>
            <a:r>
              <a:rPr lang="en-US" sz="2000" dirty="0" smtClean="0">
                <a:latin typeface="Helvetica" panose="020B0604020202020204" pitchFamily="34" charset="0"/>
                <a:cs typeface="Helvetica" panose="020B0604020202020204" pitchFamily="34" charset="0"/>
              </a:rPr>
              <a:t>Educational Attainment and Employment</a:t>
            </a:r>
          </a:p>
          <a:p>
            <a:pPr marL="514350" indent="-514350">
              <a:buAutoNum type="arabicPeriod"/>
            </a:pPr>
            <a:r>
              <a:rPr lang="en-US" sz="2000" dirty="0" smtClean="0"/>
              <a:t>Worker Characteristics</a:t>
            </a:r>
          </a:p>
          <a:p>
            <a:pPr marL="514350" indent="-514350">
              <a:buAutoNum type="arabicPeriod"/>
            </a:pPr>
            <a:endParaRPr lang="en-US" dirty="0" smtClean="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11030"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44</a:t>
            </a:fld>
            <a:endParaRPr lang="en-US" dirty="0"/>
          </a:p>
        </p:txBody>
      </p:sp>
    </p:spTree>
    <p:extLst>
      <p:ext uri="{BB962C8B-B14F-4D97-AF65-F5344CB8AC3E}">
        <p14:creationId xmlns:p14="http://schemas.microsoft.com/office/powerpoint/2010/main" val="14412639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45</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Education Program Supply</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125649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New Data Tools</a:t>
            </a:r>
            <a:endParaRPr lang="en-US" sz="1200" dirty="0"/>
          </a:p>
        </p:txBody>
      </p:sp>
      <p:grpSp>
        <p:nvGrpSpPr>
          <p:cNvPr id="7" name="Group 6"/>
          <p:cNvGrpSpPr/>
          <p:nvPr/>
        </p:nvGrpSpPr>
        <p:grpSpPr>
          <a:xfrm>
            <a:off x="864963" y="5851168"/>
            <a:ext cx="10462075" cy="654844"/>
            <a:chOff x="864963" y="5851168"/>
            <a:chExt cx="10462075" cy="654844"/>
          </a:xfrm>
        </p:grpSpPr>
        <p:sp>
          <p:nvSpPr>
            <p:cNvPr id="16" name="Rectangle 15"/>
            <p:cNvSpPr/>
            <p:nvPr/>
          </p:nvSpPr>
          <p:spPr>
            <a:xfrm>
              <a:off x="864963" y="6275180"/>
              <a:ext cx="10462075" cy="230832"/>
            </a:xfrm>
            <a:prstGeom prst="rect">
              <a:avLst/>
            </a:prstGeom>
          </p:spPr>
          <p:txBody>
            <a:bodyPr wrap="square">
              <a:spAutoFit/>
            </a:bodyPr>
            <a:lstStyle/>
            <a:p>
              <a:pPr algn="ctr"/>
              <a:r>
                <a:rPr lang="en-US" sz="900" dirty="0" smtClean="0">
                  <a:cs typeface="Helvetica" panose="020B0604020202020204" pitchFamily="34" charset="0"/>
                </a:rPr>
                <a:t> Source: Department of Higher Education, 2019</a:t>
              </a:r>
              <a:endParaRPr lang="en-US" sz="900" dirty="0">
                <a:cs typeface="Helvetica" panose="020B0604020202020204" pitchFamily="34" charset="0"/>
              </a:endParaRPr>
            </a:p>
          </p:txBody>
        </p:sp>
        <p:sp>
          <p:nvSpPr>
            <p:cNvPr id="18" name="TextBox 17"/>
            <p:cNvSpPr txBox="1"/>
            <p:nvPr/>
          </p:nvSpPr>
          <p:spPr>
            <a:xfrm>
              <a:off x="2036683" y="5851168"/>
              <a:ext cx="811863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Online Tool: </a:t>
              </a:r>
              <a:r>
                <a:rPr lang="en-US" dirty="0">
                  <a:hlinkClick r:id="rId3"/>
                </a:rPr>
                <a:t>http://massconnecting.org/pathwaymapping/default.asp#mapping</a:t>
              </a:r>
              <a:endParaRPr lang="en-US" dirty="0"/>
            </a:p>
          </p:txBody>
        </p:sp>
      </p:grpSp>
      <p:grpSp>
        <p:nvGrpSpPr>
          <p:cNvPr id="10" name="Group 9"/>
          <p:cNvGrpSpPr/>
          <p:nvPr/>
        </p:nvGrpSpPr>
        <p:grpSpPr>
          <a:xfrm>
            <a:off x="1234888" y="1419113"/>
            <a:ext cx="9722224" cy="4377375"/>
            <a:chOff x="739588" y="1434615"/>
            <a:chExt cx="9722224" cy="4377375"/>
          </a:xfrm>
        </p:grpSpPr>
        <p:pic>
          <p:nvPicPr>
            <p:cNvPr id="8" name="Picture 7"/>
            <p:cNvPicPr>
              <a:picLocks noChangeAspect="1"/>
            </p:cNvPicPr>
            <p:nvPr/>
          </p:nvPicPr>
          <p:blipFill rotWithShape="1">
            <a:blip r:embed="rId4"/>
            <a:srcRect l="1036" t="43267" r="54930" b="14101"/>
            <a:stretch/>
          </p:blipFill>
          <p:spPr>
            <a:xfrm>
              <a:off x="739588" y="1434615"/>
              <a:ext cx="7228779" cy="4374169"/>
            </a:xfrm>
            <a:prstGeom prst="rect">
              <a:avLst/>
            </a:prstGeom>
            <a:ln>
              <a:solidFill>
                <a:schemeClr val="tx1"/>
              </a:solidFill>
            </a:ln>
          </p:spPr>
        </p:pic>
        <p:pic>
          <p:nvPicPr>
            <p:cNvPr id="9" name="Picture 8"/>
            <p:cNvPicPr>
              <a:picLocks noChangeAspect="1"/>
            </p:cNvPicPr>
            <p:nvPr/>
          </p:nvPicPr>
          <p:blipFill rotWithShape="1">
            <a:blip r:embed="rId5"/>
            <a:srcRect l="45854" t="28084" r="36331" b="9798"/>
            <a:stretch/>
          </p:blipFill>
          <p:spPr>
            <a:xfrm>
              <a:off x="7968367" y="1434615"/>
              <a:ext cx="2493445" cy="4377375"/>
            </a:xfrm>
            <a:prstGeom prst="rect">
              <a:avLst/>
            </a:prstGeom>
            <a:ln>
              <a:solidFill>
                <a:schemeClr val="tx1"/>
              </a:solidFill>
            </a:ln>
          </p:spPr>
        </p:pic>
      </p:grpSp>
    </p:spTree>
    <p:extLst>
      <p:ext uri="{BB962C8B-B14F-4D97-AF65-F5344CB8AC3E}">
        <p14:creationId xmlns:p14="http://schemas.microsoft.com/office/powerpoint/2010/main" val="31561702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609600"/>
            <a:ext cx="10969943" cy="808038"/>
          </a:xfrm>
        </p:spPr>
        <p:txBody>
          <a:bodyPr>
            <a:normAutofit/>
          </a:bodyPr>
          <a:lstStyle/>
          <a:p>
            <a:pPr algn="l"/>
            <a:r>
              <a:rPr lang="en-US" sz="3200" dirty="0" smtClean="0"/>
              <a:t>Discussion Questions</a:t>
            </a:r>
            <a:endParaRPr lang="en-US" sz="32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t>How </a:t>
            </a:r>
            <a:r>
              <a:rPr lang="en-US" sz="2000" dirty="0"/>
              <a:t>does this data inform your ongoing work to support regional priority industry and occupations?</a:t>
            </a:r>
          </a:p>
          <a:p>
            <a:pPr>
              <a:buFont typeface="Wingdings" panose="05000000000000000000" pitchFamily="2" charset="2"/>
              <a:buChar char="§"/>
            </a:pPr>
            <a:r>
              <a:rPr lang="en-US" sz="2000" dirty="0" smtClean="0"/>
              <a:t>How </a:t>
            </a:r>
            <a:r>
              <a:rPr lang="en-US" sz="2000" dirty="0"/>
              <a:t>can you act on this data to accelerate your blueprint priorities?</a:t>
            </a:r>
          </a:p>
          <a:p>
            <a:pPr>
              <a:buFont typeface="Wingdings" panose="05000000000000000000" pitchFamily="2" charset="2"/>
              <a:buChar char="§"/>
            </a:pPr>
            <a:r>
              <a:rPr lang="en-US" sz="2000" dirty="0" smtClean="0"/>
              <a:t>This </a:t>
            </a:r>
            <a:r>
              <a:rPr lang="en-US" sz="2000" dirty="0"/>
              <a:t>year, we’re asking regional teams to develop an “update” to their blueprints. With this data in mind, what might be important to include in your update?</a:t>
            </a:r>
          </a:p>
        </p:txBody>
      </p:sp>
      <p:sp>
        <p:nvSpPr>
          <p:cNvPr id="4" name="Rectangle 3"/>
          <p:cNvSpPr/>
          <p:nvPr/>
        </p:nvSpPr>
        <p:spPr>
          <a:xfrm>
            <a:off x="611030" y="240270"/>
            <a:ext cx="92525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Discussion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46</a:t>
            </a:fld>
            <a:endParaRPr lang="en-US" dirty="0"/>
          </a:p>
        </p:txBody>
      </p:sp>
    </p:spTree>
    <p:extLst>
      <p:ext uri="{BB962C8B-B14F-4D97-AF65-F5344CB8AC3E}">
        <p14:creationId xmlns:p14="http://schemas.microsoft.com/office/powerpoint/2010/main" val="1836894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Worker Characteristics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47</a:t>
            </a:fld>
            <a:endParaRPr lang="en-US"/>
          </a:p>
        </p:txBody>
      </p:sp>
    </p:spTree>
    <p:extLst>
      <p:ext uri="{BB962C8B-B14F-4D97-AF65-F5344CB8AC3E}">
        <p14:creationId xmlns:p14="http://schemas.microsoft.com/office/powerpoint/2010/main" val="784057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ChangeAspect="1"/>
          </p:cNvGraphicFramePr>
          <p:nvPr>
            <p:extLst>
              <p:ext uri="{D42A27DB-BD31-4B8C-83A1-F6EECF244321}">
                <p14:modId xmlns:p14="http://schemas.microsoft.com/office/powerpoint/2010/main" val="760211108"/>
              </p:ext>
            </p:extLst>
          </p:nvPr>
        </p:nvGraphicFramePr>
        <p:xfrm>
          <a:off x="707136"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48</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2"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panose="020B0604020202020204" pitchFamily="34" charset="0"/>
                <a:cs typeface="Helvetica" panose="020B0604020202020204" pitchFamily="34" charset="0"/>
              </a:rPr>
              <a:t>Priority and Critical Industries by Age</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16987917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450651006"/>
              </p:ext>
            </p:extLst>
          </p:nvPr>
        </p:nvGraphicFramePr>
        <p:xfrm>
          <a:off x="707136"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49</a:t>
            </a:fld>
            <a:endParaRPr lang="en-US"/>
          </a:p>
        </p:txBody>
      </p:sp>
      <p:sp>
        <p:nvSpPr>
          <p:cNvPr id="9" name="Rectangle 8"/>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1"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by </a:t>
            </a:r>
            <a:r>
              <a:rPr lang="en-US" sz="3200" dirty="0" smtClean="0">
                <a:latin typeface="Helvetica" panose="020B0604020202020204" pitchFamily="34" charset="0"/>
                <a:cs typeface="Helvetica" panose="020B0604020202020204" pitchFamily="34" charset="0"/>
              </a:rPr>
              <a:t>Gender</a:t>
            </a:r>
          </a:p>
        </p:txBody>
      </p:sp>
      <p:sp>
        <p:nvSpPr>
          <p:cNvPr id="8" name="Rectangle 7"/>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3853042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659501526"/>
              </p:ext>
            </p:extLst>
          </p:nvPr>
        </p:nvGraphicFramePr>
        <p:xfrm>
          <a:off x="609600" y="2360143"/>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2016-2019 Seasonally Unadjusted Data</a:t>
            </a:r>
            <a:endParaRPr lang="en-US" sz="9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5</a:t>
            </a:fld>
            <a:endParaRPr lang="en-US" dirty="0"/>
          </a:p>
        </p:txBody>
      </p:sp>
      <p:sp>
        <p:nvSpPr>
          <p:cNvPr id="15"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Unemployment Rate</a:t>
            </a:r>
            <a:endParaRPr lang="en-US" sz="3200" dirty="0">
              <a:latin typeface="Helvetica" panose="020B0604020202020204" pitchFamily="34" charset="0"/>
              <a:cs typeface="Helvetica" panose="020B0604020202020204" pitchFamily="34" charset="0"/>
            </a:endParaRPr>
          </a:p>
        </p:txBody>
      </p:sp>
      <p:sp>
        <p:nvSpPr>
          <p:cNvPr id="16" name="Rectangle 15"/>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7" name="Rectangle 16"/>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Central MA’s unemployment rate historically tracks with the state average, though slightly higher.</a:t>
            </a:r>
          </a:p>
        </p:txBody>
      </p:sp>
    </p:spTree>
    <p:extLst>
      <p:ext uri="{BB962C8B-B14F-4D97-AF65-F5344CB8AC3E}">
        <p14:creationId xmlns:p14="http://schemas.microsoft.com/office/powerpoint/2010/main" val="38812638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noChangeAspect="1"/>
          </p:cNvGraphicFramePr>
          <p:nvPr>
            <p:extLst>
              <p:ext uri="{D42A27DB-BD31-4B8C-83A1-F6EECF244321}">
                <p14:modId xmlns:p14="http://schemas.microsoft.com/office/powerpoint/2010/main" val="1036458048"/>
              </p:ext>
            </p:extLst>
          </p:nvPr>
        </p:nvGraphicFramePr>
        <p:xfrm>
          <a:off x="707136"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50</a:t>
            </a:fld>
            <a:endParaRPr lang="en-US"/>
          </a:p>
        </p:txBody>
      </p:sp>
      <p:sp>
        <p:nvSpPr>
          <p:cNvPr id="9" name="Rectangle 8"/>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1"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by </a:t>
            </a:r>
            <a:r>
              <a:rPr lang="en-US" sz="3200" dirty="0" smtClean="0">
                <a:latin typeface="Helvetica" panose="020B0604020202020204" pitchFamily="34" charset="0"/>
                <a:cs typeface="Helvetica" panose="020B0604020202020204" pitchFamily="34" charset="0"/>
              </a:rPr>
              <a:t>Educational Attainment</a:t>
            </a: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17359129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ChangeAspect="1"/>
          </p:cNvGraphicFramePr>
          <p:nvPr>
            <p:extLst>
              <p:ext uri="{D42A27DB-BD31-4B8C-83A1-F6EECF244321}">
                <p14:modId xmlns:p14="http://schemas.microsoft.com/office/powerpoint/2010/main" val="1337554686"/>
              </p:ext>
            </p:extLst>
          </p:nvPr>
        </p:nvGraphicFramePr>
        <p:xfrm>
          <a:off x="707136"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51</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0"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by </a:t>
            </a:r>
            <a:r>
              <a:rPr lang="en-US" sz="3200" dirty="0" smtClean="0">
                <a:latin typeface="Helvetica" panose="020B0604020202020204" pitchFamily="34" charset="0"/>
                <a:cs typeface="Helvetica" panose="020B0604020202020204" pitchFamily="34" charset="0"/>
              </a:rPr>
              <a:t>Race</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23811183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ChangeAspect="1"/>
          </p:cNvGraphicFramePr>
          <p:nvPr>
            <p:extLst>
              <p:ext uri="{D42A27DB-BD31-4B8C-83A1-F6EECF244321}">
                <p14:modId xmlns:p14="http://schemas.microsoft.com/office/powerpoint/2010/main" val="2943554725"/>
              </p:ext>
            </p:extLst>
          </p:nvPr>
        </p:nvGraphicFramePr>
        <p:xfrm>
          <a:off x="707136" y="1509969"/>
          <a:ext cx="10771632"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52</a:t>
            </a:fld>
            <a:endParaRPr lang="en-US"/>
          </a:p>
        </p:txBody>
      </p:sp>
      <p:sp>
        <p:nvSpPr>
          <p:cNvPr id="8" name="Rectangle 7"/>
          <p:cNvSpPr/>
          <p:nvPr/>
        </p:nvSpPr>
        <p:spPr>
          <a:xfrm>
            <a:off x="710184" y="6141393"/>
            <a:ext cx="10771632"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sp>
        <p:nvSpPr>
          <p:cNvPr id="10" name="Title 1"/>
          <p:cNvSpPr txBox="1">
            <a:spLocks/>
          </p:cNvSpPr>
          <p:nvPr/>
        </p:nvSpPr>
        <p:spPr>
          <a:xfrm>
            <a:off x="611030" y="609600"/>
            <a:ext cx="10969943" cy="8080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cs typeface="Helvetica" panose="020B0604020202020204" pitchFamily="34" charset="0"/>
              </a:rPr>
              <a:t>Priority and Critical Industries by </a:t>
            </a:r>
            <a:r>
              <a:rPr lang="en-US" sz="3200" dirty="0" smtClean="0">
                <a:latin typeface="Helvetica" panose="020B0604020202020204" pitchFamily="34" charset="0"/>
                <a:cs typeface="Helvetica" panose="020B0604020202020204" pitchFamily="34" charset="0"/>
              </a:rPr>
              <a:t>Ethnicity</a:t>
            </a:r>
            <a:endParaRPr lang="en-US" sz="3200" dirty="0">
              <a:latin typeface="Helvetica" panose="020B0604020202020204" pitchFamily="34" charset="0"/>
              <a:cs typeface="Helvetica" panose="020B0604020202020204" pitchFamily="34" charset="0"/>
            </a:endParaRPr>
          </a:p>
        </p:txBody>
      </p:sp>
      <p:sp>
        <p:nvSpPr>
          <p:cNvPr id="7" name="Rectangle 6"/>
          <p:cNvSpPr/>
          <p:nvPr/>
        </p:nvSpPr>
        <p:spPr>
          <a:xfrm>
            <a:off x="611029" y="240270"/>
            <a:ext cx="2459776"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Worker Characteristics</a:t>
            </a:r>
            <a:endParaRPr lang="en-US" sz="1200" dirty="0"/>
          </a:p>
        </p:txBody>
      </p:sp>
    </p:spTree>
    <p:extLst>
      <p:ext uri="{BB962C8B-B14F-4D97-AF65-F5344CB8AC3E}">
        <p14:creationId xmlns:p14="http://schemas.microsoft.com/office/powerpoint/2010/main" val="5333090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Priority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53</a:t>
            </a:fld>
            <a:endParaRPr lang="en-US" dirty="0"/>
          </a:p>
        </p:txBody>
      </p:sp>
    </p:spTree>
    <p:extLst>
      <p:ext uri="{BB962C8B-B14F-4D97-AF65-F5344CB8AC3E}">
        <p14:creationId xmlns:p14="http://schemas.microsoft.com/office/powerpoint/2010/main" val="33121989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Healthcare and Social Assistance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54</a:t>
            </a:fld>
            <a:endParaRPr lang="en-US" dirty="0"/>
          </a:p>
        </p:txBody>
      </p:sp>
    </p:spTree>
    <p:extLst>
      <p:ext uri="{BB962C8B-B14F-4D97-AF65-F5344CB8AC3E}">
        <p14:creationId xmlns:p14="http://schemas.microsoft.com/office/powerpoint/2010/main" val="41831518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nvPr>
        </p:nvGraphicFramePr>
        <p:xfrm>
          <a:off x="6182498" y="2795577"/>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nvPr>
        </p:nvGraphicFramePr>
        <p:xfrm>
          <a:off x="1496613" y="2795577"/>
          <a:ext cx="347472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55</a:t>
            </a:fld>
            <a:endParaRPr lang="en-US" dirty="0"/>
          </a:p>
        </p:txBody>
      </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far more women than men working in Healthcare and Social Assistance, overall. This reflects the mix of occupations in the sector.</a:t>
            </a:r>
          </a:p>
        </p:txBody>
      </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37114943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56</a:t>
            </a:fld>
            <a:endParaRPr lang="en-US" dirty="0"/>
          </a:p>
        </p:txBody>
      </p:sp>
      <p:grpSp>
        <p:nvGrpSpPr>
          <p:cNvPr id="9" name="Group 8"/>
          <p:cNvGrpSpPr/>
          <p:nvPr/>
        </p:nvGrpSpPr>
        <p:grpSpPr>
          <a:xfrm>
            <a:off x="611029" y="2429032"/>
            <a:ext cx="3512582" cy="3767298"/>
            <a:chOff x="611029" y="2429032"/>
            <a:chExt cx="3512582" cy="3767298"/>
          </a:xfrm>
        </p:grpSpPr>
        <p:graphicFrame>
          <p:nvGraphicFramePr>
            <p:cNvPr id="27" name="Chart 26"/>
            <p:cNvGraphicFramePr>
              <a:graphicFrameLocks/>
            </p:cNvGraphicFramePr>
            <p:nvPr>
              <p:extLst/>
            </p:nvPr>
          </p:nvGraphicFramePr>
          <p:xfrm>
            <a:off x="629960" y="2795577"/>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Healthcare and Social Assistance by </a:t>
            </a:r>
            <a:r>
              <a:rPr lang="en-US" sz="3200" dirty="0" smtClean="0">
                <a:latin typeface="Helvetica" panose="020B0604020202020204" pitchFamily="34" charset="0"/>
                <a:cs typeface="Helvetica" panose="020B0604020202020204" pitchFamily="34" charset="0"/>
              </a:rPr>
              <a:t>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851888"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Healthcare and Social Assistance</a:t>
            </a:r>
            <a:endParaRPr lang="en-US" sz="1200" dirty="0"/>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While most workers in the Healthcare and Social Assistance sector are white, since 2015, growth in employment has been greater for black or African American, Asian, and Hispanic or Latino populations.</a:t>
            </a:r>
          </a:p>
        </p:txBody>
      </p:sp>
      <p:grpSp>
        <p:nvGrpSpPr>
          <p:cNvPr id="12" name="Group 11"/>
          <p:cNvGrpSpPr/>
          <p:nvPr/>
        </p:nvGrpSpPr>
        <p:grpSpPr>
          <a:xfrm>
            <a:off x="4889623" y="2427883"/>
            <a:ext cx="6797676" cy="3768447"/>
            <a:chOff x="4889623" y="2427883"/>
            <a:chExt cx="6797676" cy="3768447"/>
          </a:xfrm>
        </p:grpSpPr>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nvGrpSpPr>
            <p:cNvPr id="11" name="Group 10"/>
            <p:cNvGrpSpPr/>
            <p:nvPr/>
          </p:nvGrpSpPr>
          <p:grpSpPr>
            <a:xfrm>
              <a:off x="4889623" y="2790695"/>
              <a:ext cx="6797676" cy="2930962"/>
              <a:chOff x="4783297" y="2790695"/>
              <a:chExt cx="6797676" cy="2930962"/>
            </a:xfrm>
          </p:grpSpPr>
          <p:graphicFrame>
            <p:nvGraphicFramePr>
              <p:cNvPr id="22" name="Chart 21"/>
              <p:cNvGraphicFramePr>
                <a:graphicFrameLocks/>
              </p:cNvGraphicFramePr>
              <p:nvPr>
                <p:extLst/>
              </p:nvPr>
            </p:nvGraphicFramePr>
            <p:xfrm>
              <a:off x="4783297" y="2790695"/>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p:cNvGraphicFramePr>
              <p:nvPr>
                <p:extLst/>
              </p:nvPr>
            </p:nvGraphicFramePr>
            <p:xfrm>
              <a:off x="9116566" y="2795578"/>
              <a:ext cx="2464407" cy="2926079"/>
            </p:xfrm>
            <a:graphic>
              <a:graphicData uri="http://schemas.openxmlformats.org/drawingml/2006/chart">
                <c:chart xmlns:c="http://schemas.openxmlformats.org/drawingml/2006/chart" xmlns:r="http://schemas.openxmlformats.org/officeDocument/2006/relationships" r:id="rId5"/>
              </a:graphicData>
            </a:graphic>
          </p:graphicFrame>
        </p:grpSp>
      </p:grpSp>
      <p:sp>
        <p:nvSpPr>
          <p:cNvPr id="19" name="Rectangle 18"/>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18299924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Manufacturing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57</a:t>
            </a:fld>
            <a:endParaRPr lang="en-US" dirty="0"/>
          </a:p>
        </p:txBody>
      </p:sp>
    </p:spTree>
    <p:extLst>
      <p:ext uri="{BB962C8B-B14F-4D97-AF65-F5344CB8AC3E}">
        <p14:creationId xmlns:p14="http://schemas.microsoft.com/office/powerpoint/2010/main" val="4177199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nvPr>
        </p:nvGraphicFramePr>
        <p:xfrm>
          <a:off x="6182498" y="2795577"/>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nvPr>
        </p:nvGraphicFramePr>
        <p:xfrm>
          <a:off x="1496612" y="2795577"/>
          <a:ext cx="347472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58</a:t>
            </a:fld>
            <a:endParaRPr lang="en-US" dirty="0"/>
          </a:p>
        </p:txBody>
      </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Manufacturing workers are predominantly male, although since 2015 the number of female workers has grown 4 percent and makes up nearly 30% of workers.</a:t>
            </a:r>
          </a:p>
        </p:txBody>
      </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sp>
        <p:nvSpPr>
          <p:cNvPr id="19" name="Rectangle 18"/>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35151330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59</a:t>
            </a:fld>
            <a:endParaRPr lang="en-US" dirty="0"/>
          </a:p>
        </p:txBody>
      </p:sp>
      <p:grpSp>
        <p:nvGrpSpPr>
          <p:cNvPr id="3" name="Group 2"/>
          <p:cNvGrpSpPr/>
          <p:nvPr/>
        </p:nvGrpSpPr>
        <p:grpSpPr>
          <a:xfrm>
            <a:off x="611029" y="2427883"/>
            <a:ext cx="3512582" cy="3768447"/>
            <a:chOff x="611029" y="2427883"/>
            <a:chExt cx="3512582" cy="3768447"/>
          </a:xfrm>
        </p:grpSpPr>
        <p:graphicFrame>
          <p:nvGraphicFramePr>
            <p:cNvPr id="19" name="Chart 18"/>
            <p:cNvGraphicFramePr>
              <a:graphicFrameLocks noChangeAspect="1"/>
            </p:cNvGraphicFramePr>
            <p:nvPr>
              <p:extLst>
                <p:ext uri="{D42A27DB-BD31-4B8C-83A1-F6EECF244321}">
                  <p14:modId xmlns:p14="http://schemas.microsoft.com/office/powerpoint/2010/main" val="3224424900"/>
                </p:ext>
              </p:extLst>
            </p:nvPr>
          </p:nvGraphicFramePr>
          <p:xfrm>
            <a:off x="629960" y="2791234"/>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611029" y="2427883"/>
              <a:ext cx="3512582" cy="3768447"/>
              <a:chOff x="611029" y="2427883"/>
              <a:chExt cx="3512582" cy="3768447"/>
            </a:xfrm>
          </p:grpSpPr>
          <p:sp>
            <p:nvSpPr>
              <p:cNvPr id="16" name="Rectangle 15"/>
              <p:cNvSpPr/>
              <p:nvPr/>
            </p:nvSpPr>
            <p:spPr>
              <a:xfrm>
                <a:off x="631612" y="2427883"/>
                <a:ext cx="3471417" cy="261610"/>
              </a:xfrm>
              <a:prstGeom prst="rect">
                <a:avLst/>
              </a:prstGeom>
            </p:spPr>
            <p:txBody>
              <a:bodyPr wrap="square">
                <a:spAutoFit/>
              </a:bodyPr>
              <a:lstStyle/>
              <a:p>
                <a:pPr algn="ctr"/>
                <a:r>
                  <a:rPr lang="en-US" sz="1100" dirty="0" smtClean="0">
                    <a:latin typeface="Helvetica" panose="020B0604020202020204" pitchFamily="34" charset="0"/>
                    <a:cs typeface="Helvetica" panose="020B0604020202020204" pitchFamily="34" charset="0"/>
                  </a:rPr>
                  <a:t>Industry Employment, Q2 2018</a:t>
                </a:r>
                <a:endParaRPr lang="en-US" sz="11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2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Manufacturing by Race/Ethnicity</a:t>
            </a:r>
            <a:endParaRPr lang="en-US" sz="3200" dirty="0">
              <a:latin typeface="Helvetica" panose="020B0604020202020204" pitchFamily="34" charset="0"/>
              <a:cs typeface="Helvetica" panose="020B0604020202020204" pitchFamily="34" charset="0"/>
            </a:endParaRPr>
          </a:p>
        </p:txBody>
      </p:sp>
      <p:sp>
        <p:nvSpPr>
          <p:cNvPr id="27" name="Rectangle 26"/>
          <p:cNvSpPr/>
          <p:nvPr/>
        </p:nvSpPr>
        <p:spPr>
          <a:xfrm>
            <a:off x="611029" y="240270"/>
            <a:ext cx="25474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Manufacturing</a:t>
            </a:r>
            <a:endParaRPr lang="en-US" sz="1200" dirty="0"/>
          </a:p>
        </p:txBody>
      </p:sp>
      <p:sp>
        <p:nvSpPr>
          <p:cNvPr id="28" name="Rectangle 27"/>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a:t>
            </a:r>
            <a:r>
              <a:rPr lang="en-US" sz="1400" dirty="0">
                <a:latin typeface="Helvetica" panose="020B0604020202020204" pitchFamily="34" charset="0"/>
                <a:cs typeface="Helvetica" panose="020B0604020202020204" pitchFamily="34" charset="0"/>
              </a:rPr>
              <a:t>Manufacturing workforce in Central MA is slowly becoming more diverse, though the greatest share of workers are white. </a:t>
            </a:r>
          </a:p>
        </p:txBody>
      </p:sp>
      <p:grpSp>
        <p:nvGrpSpPr>
          <p:cNvPr id="12" name="Group 11"/>
          <p:cNvGrpSpPr/>
          <p:nvPr/>
        </p:nvGrpSpPr>
        <p:grpSpPr>
          <a:xfrm>
            <a:off x="4898801" y="2427883"/>
            <a:ext cx="6797676" cy="3768447"/>
            <a:chOff x="4898801" y="2427883"/>
            <a:chExt cx="6797676" cy="3768447"/>
          </a:xfrm>
        </p:grpSpPr>
        <p:grpSp>
          <p:nvGrpSpPr>
            <p:cNvPr id="9" name="Group 8"/>
            <p:cNvGrpSpPr/>
            <p:nvPr/>
          </p:nvGrpSpPr>
          <p:grpSpPr>
            <a:xfrm>
              <a:off x="5002285" y="2427883"/>
              <a:ext cx="6590709" cy="3768447"/>
              <a:chOff x="4990263" y="2427883"/>
              <a:chExt cx="6590709" cy="3768447"/>
            </a:xfrm>
          </p:grpSpPr>
          <p:sp>
            <p:nvSpPr>
              <p:cNvPr id="8" name="Rectangle 7"/>
              <p:cNvSpPr/>
              <p:nvPr/>
            </p:nvSpPr>
            <p:spPr>
              <a:xfrm>
                <a:off x="4990263"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4990263" y="2427883"/>
                <a:ext cx="6590709" cy="261610"/>
              </a:xfrm>
              <a:prstGeom prst="rect">
                <a:avLst/>
              </a:prstGeom>
            </p:spPr>
            <p:txBody>
              <a:bodyPr wrap="square">
                <a:spAutoFit/>
              </a:bodyPr>
              <a:lstStyle/>
              <a:p>
                <a:pPr algn="ctr"/>
                <a:r>
                  <a:rPr lang="en-US" sz="1100" dirty="0">
                    <a:latin typeface="Helvetica" panose="020B0604020202020204" pitchFamily="34" charset="0"/>
                    <a:cs typeface="Helvetica" panose="020B0604020202020204" pitchFamily="34" charset="0"/>
                  </a:rPr>
                  <a:t>Percent and Absolute Change in </a:t>
                </a:r>
                <a:r>
                  <a:rPr lang="en-US" sz="1100" dirty="0" smtClean="0">
                    <a:latin typeface="Helvetica" panose="020B0604020202020204" pitchFamily="34" charset="0"/>
                    <a:cs typeface="Helvetica" panose="020B0604020202020204" pitchFamily="34" charset="0"/>
                  </a:rPr>
                  <a:t>Industry Employment, </a:t>
                </a:r>
                <a:r>
                  <a:rPr lang="en-US" sz="1100" dirty="0">
                    <a:latin typeface="Helvetica" panose="020B0604020202020204" pitchFamily="34" charset="0"/>
                    <a:cs typeface="Helvetica" panose="020B0604020202020204" pitchFamily="34" charset="0"/>
                  </a:rPr>
                  <a:t>Q2 </a:t>
                </a:r>
                <a:r>
                  <a:rPr lang="en-US" sz="1100" dirty="0" smtClean="0">
                    <a:latin typeface="Helvetica" panose="020B0604020202020204" pitchFamily="34" charset="0"/>
                    <a:cs typeface="Helvetica" panose="020B0604020202020204" pitchFamily="34" charset="0"/>
                  </a:rPr>
                  <a:t>2015 </a:t>
                </a:r>
                <a:r>
                  <a:rPr lang="en-US" sz="1100" dirty="0">
                    <a:latin typeface="Helvetica" panose="020B0604020202020204" pitchFamily="34" charset="0"/>
                    <a:cs typeface="Helvetica" panose="020B0604020202020204" pitchFamily="34" charset="0"/>
                  </a:rPr>
                  <a:t>– Q2 </a:t>
                </a:r>
                <a:r>
                  <a:rPr lang="en-US" sz="1100" dirty="0" smtClean="0">
                    <a:latin typeface="Helvetica" panose="020B0604020202020204" pitchFamily="34" charset="0"/>
                    <a:cs typeface="Helvetica" panose="020B0604020202020204" pitchFamily="34" charset="0"/>
                  </a:rPr>
                  <a:t>2018</a:t>
                </a:r>
                <a:endParaRPr lang="en-US" sz="1100" dirty="0">
                  <a:latin typeface="Helvetica" panose="020B0604020202020204" pitchFamily="34" charset="0"/>
                  <a:cs typeface="Helvetica" panose="020B0604020202020204" pitchFamily="34" charset="0"/>
                </a:endParaRPr>
              </a:p>
            </p:txBody>
          </p:sp>
        </p:grpSp>
        <p:grpSp>
          <p:nvGrpSpPr>
            <p:cNvPr id="11" name="Group 10"/>
            <p:cNvGrpSpPr/>
            <p:nvPr/>
          </p:nvGrpSpPr>
          <p:grpSpPr>
            <a:xfrm>
              <a:off x="4898801" y="2791234"/>
              <a:ext cx="6797676" cy="2930962"/>
              <a:chOff x="4513355" y="1961744"/>
              <a:chExt cx="6797676" cy="2930962"/>
            </a:xfrm>
          </p:grpSpPr>
          <p:graphicFrame>
            <p:nvGraphicFramePr>
              <p:cNvPr id="21" name="Chart 20"/>
              <p:cNvGraphicFramePr>
                <a:graphicFrameLocks/>
              </p:cNvGraphicFramePr>
              <p:nvPr>
                <p:extLst/>
              </p:nvPr>
            </p:nvGraphicFramePr>
            <p:xfrm>
              <a:off x="4513355" y="1961744"/>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nvPr>
            </p:nvGraphicFramePr>
            <p:xfrm>
              <a:off x="8846624" y="1966627"/>
              <a:ext cx="2464407" cy="2926079"/>
            </p:xfrm>
            <a:graphic>
              <a:graphicData uri="http://schemas.openxmlformats.org/drawingml/2006/chart">
                <c:chart xmlns:c="http://schemas.openxmlformats.org/drawingml/2006/chart" xmlns:r="http://schemas.openxmlformats.org/officeDocument/2006/relationships" r:id="rId5"/>
              </a:graphicData>
            </a:graphic>
          </p:graphicFrame>
        </p:grpSp>
      </p:grpSp>
      <p:sp>
        <p:nvSpPr>
          <p:cNvPr id="20" name="Rectangle 19"/>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172444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26124043"/>
              </p:ext>
            </p:extLst>
          </p:nvPr>
        </p:nvGraphicFramePr>
        <p:xfrm>
          <a:off x="608173" y="2365789"/>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Unemployed v. Employed in Labor Force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9" name="Rectangle 18"/>
          <p:cNvSpPr/>
          <p:nvPr/>
        </p:nvSpPr>
        <p:spPr>
          <a:xfrm>
            <a:off x="611030" y="14478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There are fewer unemployed workers in Central MA as of May 2019 than the prior year. The overall labor force has also increased, as some people who previously were no longer looking for work have returned to the labor market and are having success finding employment.</a:t>
            </a:r>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2016-2019 Seasonally Unadjusted Data</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761224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Transportation and Warehousing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60</a:t>
            </a:fld>
            <a:endParaRPr lang="en-US" dirty="0"/>
          </a:p>
        </p:txBody>
      </p:sp>
    </p:spTree>
    <p:extLst>
      <p:ext uri="{BB962C8B-B14F-4D97-AF65-F5344CB8AC3E}">
        <p14:creationId xmlns:p14="http://schemas.microsoft.com/office/powerpoint/2010/main" val="32437984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nvPr>
        </p:nvGraphicFramePr>
        <p:xfrm>
          <a:off x="6182498" y="2795577"/>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nvPr>
        </p:nvGraphicFramePr>
        <p:xfrm>
          <a:off x="1496613" y="2795577"/>
          <a:ext cx="347472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61</a:t>
            </a:fld>
            <a:endParaRPr lang="en-US"/>
          </a:p>
        </p:txBody>
      </p:sp>
      <p:grpSp>
        <p:nvGrpSpPr>
          <p:cNvPr id="5" name="Group 4"/>
          <p:cNvGrpSpPr/>
          <p:nvPr/>
        </p:nvGrpSpPr>
        <p:grpSpPr>
          <a:xfrm>
            <a:off x="1477682" y="2429032"/>
            <a:ext cx="3512582" cy="3767298"/>
            <a:chOff x="1477682" y="2429032"/>
            <a:chExt cx="3512582" cy="3767298"/>
          </a:xfrm>
        </p:grpSpPr>
        <p:sp>
          <p:nvSpPr>
            <p:cNvPr id="16" name="Rectangle 15"/>
            <p:cNvSpPr/>
            <p:nvPr/>
          </p:nvSpPr>
          <p:spPr>
            <a:xfrm>
              <a:off x="2082857"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1477682"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sp>
        <p:nvSpPr>
          <p:cNvPr id="14" name="Title 1"/>
          <p:cNvSpPr>
            <a:spLocks noGrp="1"/>
          </p:cNvSpPr>
          <p:nvPr>
            <p:ph type="title"/>
          </p:nvPr>
        </p:nvSpPr>
        <p:spPr>
          <a:xfrm>
            <a:off x="611030" y="609600"/>
            <a:ext cx="10969943" cy="808038"/>
          </a:xfrm>
        </p:spPr>
        <p:txBody>
          <a:bodyPr>
            <a:normAutofit/>
          </a:bodyPr>
          <a:lstStyle/>
          <a:p>
            <a:r>
              <a:rPr lang="en-US" sz="3200" dirty="0" smtClean="0"/>
              <a:t>Transportation and Warehousing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79488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Transportation and Warehousing</a:t>
            </a:r>
            <a:endParaRPr lang="en-US" sz="1200" dirty="0"/>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Two-thirds of the workers in the Transportation and Warehousing sector are male, although the number of female workers has grown by 10 percent since 2015.</a:t>
            </a:r>
          </a:p>
        </p:txBody>
      </p:sp>
      <p:grpSp>
        <p:nvGrpSpPr>
          <p:cNvPr id="2" name="Group 1"/>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4533516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62</a:t>
            </a:fld>
            <a:endParaRPr lang="en-US"/>
          </a:p>
        </p:txBody>
      </p:sp>
      <p:grpSp>
        <p:nvGrpSpPr>
          <p:cNvPr id="9" name="Group 8"/>
          <p:cNvGrpSpPr/>
          <p:nvPr/>
        </p:nvGrpSpPr>
        <p:grpSpPr>
          <a:xfrm>
            <a:off x="611029" y="2427883"/>
            <a:ext cx="3512582" cy="3768447"/>
            <a:chOff x="611029" y="2427883"/>
            <a:chExt cx="3512582" cy="3768447"/>
          </a:xfrm>
        </p:grpSpPr>
        <p:graphicFrame>
          <p:nvGraphicFramePr>
            <p:cNvPr id="24" name="Chart 23"/>
            <p:cNvGraphicFramePr>
              <a:graphicFrameLocks noChangeAspect="1"/>
            </p:cNvGraphicFramePr>
            <p:nvPr>
              <p:extLst>
                <p:ext uri="{D42A27DB-BD31-4B8C-83A1-F6EECF244321}">
                  <p14:modId xmlns:p14="http://schemas.microsoft.com/office/powerpoint/2010/main" val="2873313175"/>
                </p:ext>
              </p:extLst>
            </p:nvPr>
          </p:nvGraphicFramePr>
          <p:xfrm>
            <a:off x="629960" y="2782473"/>
            <a:ext cx="3474720" cy="2926080"/>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611029" y="2427883"/>
              <a:ext cx="3512582" cy="3768447"/>
              <a:chOff x="611029" y="2427883"/>
              <a:chExt cx="3512582" cy="3768447"/>
            </a:xfrm>
          </p:grpSpPr>
          <p:sp>
            <p:nvSpPr>
              <p:cNvPr id="16" name="Rectangle 15"/>
              <p:cNvSpPr/>
              <p:nvPr/>
            </p:nvSpPr>
            <p:spPr>
              <a:xfrm>
                <a:off x="1216204" y="2427883"/>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Transportation and Warehousing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379488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Transportation and Warehousing</a:t>
            </a:r>
            <a:endParaRPr lang="en-US" sz="1200" dirty="0"/>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Transportation and Warehousing sector is predominantly white, though numbers of Black or African American, Asian and Hispanic or Latino workers are increasing since 2015.</a:t>
            </a:r>
          </a:p>
        </p:txBody>
      </p:sp>
      <p:grpSp>
        <p:nvGrpSpPr>
          <p:cNvPr id="6" name="Group 5"/>
          <p:cNvGrpSpPr/>
          <p:nvPr/>
        </p:nvGrpSpPr>
        <p:grpSpPr>
          <a:xfrm>
            <a:off x="4886780" y="2427883"/>
            <a:ext cx="6797676" cy="3768447"/>
            <a:chOff x="4886780" y="2427883"/>
            <a:chExt cx="6797676" cy="3768447"/>
          </a:xfrm>
        </p:grpSpPr>
        <p:grpSp>
          <p:nvGrpSpPr>
            <p:cNvPr id="3" name="Group 2"/>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nvGrpSpPr>
            <p:cNvPr id="5" name="Group 4"/>
            <p:cNvGrpSpPr/>
            <p:nvPr/>
          </p:nvGrpSpPr>
          <p:grpSpPr>
            <a:xfrm>
              <a:off x="4886780" y="2782473"/>
              <a:ext cx="6797676" cy="2930962"/>
              <a:chOff x="2697162" y="1963519"/>
              <a:chExt cx="6797676" cy="2930962"/>
            </a:xfrm>
          </p:grpSpPr>
          <p:graphicFrame>
            <p:nvGraphicFramePr>
              <p:cNvPr id="23" name="Chart 22"/>
              <p:cNvGraphicFramePr>
                <a:graphicFrameLocks noChangeAspect="1"/>
              </p:cNvGraphicFramePr>
              <p:nvPr>
                <p:extLst/>
              </p:nvPr>
            </p:nvGraphicFramePr>
            <p:xfrm>
              <a:off x="2697162" y="1963519"/>
              <a:ext cx="4206240"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a:graphicFrameLocks noChangeAspect="1"/>
              </p:cNvGraphicFramePr>
              <p:nvPr>
                <p:extLst/>
              </p:nvPr>
            </p:nvGraphicFramePr>
            <p:xfrm>
              <a:off x="7030431" y="1968401"/>
              <a:ext cx="2464407" cy="2926080"/>
            </p:xfrm>
            <a:graphic>
              <a:graphicData uri="http://schemas.openxmlformats.org/drawingml/2006/chart">
                <c:chart xmlns:c="http://schemas.openxmlformats.org/drawingml/2006/chart" xmlns:r="http://schemas.openxmlformats.org/officeDocument/2006/relationships" r:id="rId5"/>
              </a:graphicData>
            </a:graphic>
          </p:graphicFrame>
        </p:grpSp>
      </p:grpSp>
      <p:sp>
        <p:nvSpPr>
          <p:cNvPr id="19" name="Rectangle 18"/>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33887377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Critical Industry Profiles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63</a:t>
            </a:fld>
            <a:endParaRPr lang="en-US" dirty="0"/>
          </a:p>
        </p:txBody>
      </p:sp>
    </p:spTree>
    <p:extLst>
      <p:ext uri="{BB962C8B-B14F-4D97-AF65-F5344CB8AC3E}">
        <p14:creationId xmlns:p14="http://schemas.microsoft.com/office/powerpoint/2010/main" val="29179942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Professional and Technical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64</a:t>
            </a:fld>
            <a:endParaRPr lang="en-US" dirty="0"/>
          </a:p>
        </p:txBody>
      </p:sp>
    </p:spTree>
    <p:extLst>
      <p:ext uri="{BB962C8B-B14F-4D97-AF65-F5344CB8AC3E}">
        <p14:creationId xmlns:p14="http://schemas.microsoft.com/office/powerpoint/2010/main" val="10581056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1082" y="2610190"/>
            <a:ext cx="7040880" cy="3587128"/>
            <a:chOff x="631082" y="2610190"/>
            <a:chExt cx="7040880" cy="3587128"/>
          </a:xfrm>
        </p:grpSpPr>
        <p:graphicFrame>
          <p:nvGraphicFramePr>
            <p:cNvPr id="14" name="Chart 13"/>
            <p:cNvGraphicFramePr>
              <a:graphicFrameLocks/>
            </p:cNvGraphicFramePr>
            <p:nvPr>
              <p:extLst>
                <p:ext uri="{D42A27DB-BD31-4B8C-83A1-F6EECF244321}">
                  <p14:modId xmlns:p14="http://schemas.microsoft.com/office/powerpoint/2010/main" val="253892917"/>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65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26739520"/>
              </p:ext>
            </p:extLst>
          </p:nvPr>
        </p:nvGraphicFramePr>
        <p:xfrm>
          <a:off x="7997281" y="3539889"/>
          <a:ext cx="3657600" cy="1463035"/>
        </p:xfrm>
        <a:graphic>
          <a:graphicData uri="http://schemas.openxmlformats.org/drawingml/2006/table">
            <a:tbl>
              <a:tblPr firstRow="1">
                <a:tableStyleId>{0E3FDE45-AF77-4B5C-9715-49D594BDF05E}</a:tableStyleId>
              </a:tblPr>
              <a:tblGrid>
                <a:gridCol w="2335439">
                  <a:extLst>
                    <a:ext uri="{9D8B030D-6E8A-4147-A177-3AD203B41FA5}">
                      <a16:colId xmlns:a16="http://schemas.microsoft.com/office/drawing/2014/main" val="2354080455"/>
                    </a:ext>
                  </a:extLst>
                </a:gridCol>
                <a:gridCol w="1322161">
                  <a:extLst>
                    <a:ext uri="{9D8B030D-6E8A-4147-A177-3AD203B41FA5}">
                      <a16:colId xmlns:a16="http://schemas.microsoft.com/office/drawing/2014/main" val="2062974140"/>
                    </a:ext>
                  </a:extLst>
                </a:gridCol>
              </a:tblGrid>
              <a:tr h="209005">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Employer</a:t>
                      </a:r>
                    </a:p>
                  </a:txBody>
                  <a:tcPr marL="9525" marR="9525" marT="9525" marB="0" anchor="ctr"/>
                </a:tc>
                <a:tc>
                  <a:txBody>
                    <a:bodyPr/>
                    <a:lstStyle/>
                    <a:p>
                      <a:pPr algn="ctr" fontAlgn="b"/>
                      <a:r>
                        <a:rPr lang="en-US" sz="1000" b="1" i="0" u="none" strike="noStrike" dirty="0">
                          <a:effectLst/>
                          <a:latin typeface="Helvetica" panose="020B0604020202020204" pitchFamily="34" charset="0"/>
                          <a:cs typeface="Helvetica" panose="020B0604020202020204" pitchFamily="34" charset="0"/>
                        </a:rPr>
                        <a:t>Job Postings</a:t>
                      </a: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b="0" i="0" u="none" strike="noStrike" dirty="0">
                          <a:effectLst/>
                          <a:latin typeface="Helvetica" panose="020B0604020202020204" pitchFamily="34" charset="0"/>
                        </a:rPr>
                        <a:t>H&amp;R Block</a:t>
                      </a:r>
                    </a:p>
                  </a:txBody>
                  <a:tcPr marL="9525" marR="9525" marT="9525" marB="0" anchor="ctr"/>
                </a:tc>
                <a:tc>
                  <a:txBody>
                    <a:bodyPr/>
                    <a:lstStyle/>
                    <a:p>
                      <a:pPr algn="ctr" fontAlgn="b"/>
                      <a:r>
                        <a:rPr lang="en-US" sz="1000" b="0" i="0" u="none" strike="noStrike" dirty="0">
                          <a:effectLst/>
                          <a:latin typeface="Helvetica" panose="020B0604020202020204" pitchFamily="34" charset="0"/>
                        </a:rPr>
                        <a:t>169</a:t>
                      </a:r>
                    </a:p>
                  </a:txBody>
                  <a:tcPr marL="9525" marR="9525" marT="9525" marB="0" anchor="ctr"/>
                </a:tc>
                <a:extLst>
                  <a:ext uri="{0D108BD9-81ED-4DB2-BD59-A6C34878D82A}">
                    <a16:rowId xmlns:a16="http://schemas.microsoft.com/office/drawing/2014/main" val="2094299416"/>
                  </a:ext>
                </a:extLst>
              </a:tr>
              <a:tr h="209005">
                <a:tc>
                  <a:txBody>
                    <a:bodyPr/>
                    <a:lstStyle/>
                    <a:p>
                      <a:pPr algn="ctr" fontAlgn="b"/>
                      <a:r>
                        <a:rPr lang="en-US" sz="1000" b="0" i="0" u="none" strike="noStrike" dirty="0">
                          <a:effectLst/>
                          <a:latin typeface="Helvetica" panose="020B0604020202020204" pitchFamily="34" charset="0"/>
                        </a:rPr>
                        <a:t>Charles River Laboratories</a:t>
                      </a:r>
                    </a:p>
                  </a:txBody>
                  <a:tcPr marL="9525" marR="9525" marT="9525" marB="0" anchor="ctr"/>
                </a:tc>
                <a:tc>
                  <a:txBody>
                    <a:bodyPr/>
                    <a:lstStyle/>
                    <a:p>
                      <a:pPr algn="ctr" fontAlgn="b"/>
                      <a:r>
                        <a:rPr lang="en-US" sz="1000" b="0" i="0" u="none" strike="noStrike" dirty="0">
                          <a:effectLst/>
                          <a:latin typeface="Helvetica" panose="020B0604020202020204" pitchFamily="34" charset="0"/>
                        </a:rPr>
                        <a:t>109</a:t>
                      </a:r>
                    </a:p>
                  </a:txBody>
                  <a:tcPr marL="9525" marR="9525" marT="9525" marB="0" anchor="ctr"/>
                </a:tc>
                <a:extLst>
                  <a:ext uri="{0D108BD9-81ED-4DB2-BD59-A6C34878D82A}">
                    <a16:rowId xmlns:a16="http://schemas.microsoft.com/office/drawing/2014/main" val="1311406487"/>
                  </a:ext>
                </a:extLst>
              </a:tr>
              <a:tr h="209005">
                <a:tc>
                  <a:txBody>
                    <a:bodyPr/>
                    <a:lstStyle/>
                    <a:p>
                      <a:pPr algn="ctr" fontAlgn="b"/>
                      <a:r>
                        <a:rPr lang="en-US" sz="1000" b="0" i="0" u="none" strike="noStrike" dirty="0">
                          <a:effectLst/>
                          <a:latin typeface="Helvetica" panose="020B0604020202020204" pitchFamily="34" charset="0"/>
                        </a:rPr>
                        <a:t>Advantage Sales &amp; Marketing</a:t>
                      </a:r>
                    </a:p>
                  </a:txBody>
                  <a:tcPr marL="9525" marR="9525" marT="9525" marB="0" anchor="ctr"/>
                </a:tc>
                <a:tc>
                  <a:txBody>
                    <a:bodyPr/>
                    <a:lstStyle/>
                    <a:p>
                      <a:pPr algn="ctr" fontAlgn="b"/>
                      <a:r>
                        <a:rPr lang="en-US" sz="1000" b="0" i="0" u="none" strike="noStrike" dirty="0">
                          <a:effectLst/>
                          <a:latin typeface="Helvetica" panose="020B0604020202020204" pitchFamily="34" charset="0"/>
                        </a:rPr>
                        <a:t>94</a:t>
                      </a:r>
                    </a:p>
                  </a:txBody>
                  <a:tcPr marL="9525" marR="9525" marT="9525" marB="0" anchor="ctr"/>
                </a:tc>
                <a:extLst>
                  <a:ext uri="{0D108BD9-81ED-4DB2-BD59-A6C34878D82A}">
                    <a16:rowId xmlns:a16="http://schemas.microsoft.com/office/drawing/2014/main" val="1699668475"/>
                  </a:ext>
                </a:extLst>
              </a:tr>
              <a:tr h="209005">
                <a:tc>
                  <a:txBody>
                    <a:bodyPr/>
                    <a:lstStyle/>
                    <a:p>
                      <a:pPr algn="ctr" fontAlgn="b"/>
                      <a:r>
                        <a:rPr lang="en-US" sz="1000" b="0" i="0" u="none" strike="noStrike" dirty="0">
                          <a:effectLst/>
                          <a:latin typeface="Helvetica" panose="020B0604020202020204" pitchFamily="34" charset="0"/>
                        </a:rPr>
                        <a:t>IDEXX Laboratories, Inc.</a:t>
                      </a:r>
                    </a:p>
                  </a:txBody>
                  <a:tcPr marL="9525" marR="9525" marT="9525" marB="0" anchor="ctr"/>
                </a:tc>
                <a:tc>
                  <a:txBody>
                    <a:bodyPr/>
                    <a:lstStyle/>
                    <a:p>
                      <a:pPr algn="ctr" fontAlgn="b"/>
                      <a:r>
                        <a:rPr lang="en-US" sz="1000" b="0" i="0" u="none" strike="noStrike" dirty="0">
                          <a:effectLst/>
                          <a:latin typeface="Helvetica" panose="020B0604020202020204" pitchFamily="34" charset="0"/>
                        </a:rPr>
                        <a:t>69</a:t>
                      </a:r>
                    </a:p>
                  </a:txBody>
                  <a:tcPr marL="9525" marR="9525" marT="9525" marB="0" anchor="ctr"/>
                </a:tc>
                <a:extLst>
                  <a:ext uri="{0D108BD9-81ED-4DB2-BD59-A6C34878D82A}">
                    <a16:rowId xmlns:a16="http://schemas.microsoft.com/office/drawing/2014/main" val="4041789653"/>
                  </a:ext>
                </a:extLst>
              </a:tr>
              <a:tr h="209005">
                <a:tc>
                  <a:txBody>
                    <a:bodyPr/>
                    <a:lstStyle/>
                    <a:p>
                      <a:pPr algn="ctr" fontAlgn="b"/>
                      <a:r>
                        <a:rPr lang="en-US" sz="1000" b="0" i="0" u="none" strike="noStrike" dirty="0">
                          <a:effectLst/>
                          <a:latin typeface="Helvetica" panose="020B0604020202020204" pitchFamily="34" charset="0"/>
                        </a:rPr>
                        <a:t>Booz Allen Hamilton Inc.</a:t>
                      </a:r>
                    </a:p>
                  </a:txBody>
                  <a:tcPr marL="9525" marR="9525" marT="9525" marB="0" anchor="ctr"/>
                </a:tc>
                <a:tc>
                  <a:txBody>
                    <a:bodyPr/>
                    <a:lstStyle/>
                    <a:p>
                      <a:pPr algn="ctr" fontAlgn="b"/>
                      <a:r>
                        <a:rPr lang="en-US" sz="1000" b="0" i="0" u="none" strike="noStrike" dirty="0">
                          <a:effectLst/>
                          <a:latin typeface="Helvetica" panose="020B0604020202020204" pitchFamily="34" charset="0"/>
                        </a:rPr>
                        <a:t>67</a:t>
                      </a:r>
                    </a:p>
                  </a:txBody>
                  <a:tcPr marL="9525" marR="9525" marT="9525" marB="0" anchor="ctr"/>
                </a:tc>
                <a:extLst>
                  <a:ext uri="{0D108BD9-81ED-4DB2-BD59-A6C34878D82A}">
                    <a16:rowId xmlns:a16="http://schemas.microsoft.com/office/drawing/2014/main" val="3358173353"/>
                  </a:ext>
                </a:extLst>
              </a:tr>
              <a:tr h="209005">
                <a:tc>
                  <a:txBody>
                    <a:bodyPr/>
                    <a:lstStyle/>
                    <a:p>
                      <a:pPr algn="ctr" fontAlgn="b"/>
                      <a:r>
                        <a:rPr lang="en-US" sz="1000" b="0" i="0" u="none" strike="noStrike" dirty="0" err="1">
                          <a:effectLst/>
                          <a:latin typeface="Helvetica" panose="020B0604020202020204" pitchFamily="34" charset="0"/>
                        </a:rPr>
                        <a:t>Clearesult</a:t>
                      </a:r>
                      <a:r>
                        <a:rPr lang="en-US" sz="1000" b="0" i="0" u="none" strike="noStrike" dirty="0">
                          <a:effectLst/>
                          <a:latin typeface="Helvetica" panose="020B0604020202020204" pitchFamily="34" charset="0"/>
                        </a:rPr>
                        <a:t> Consulting Incorporated</a:t>
                      </a:r>
                    </a:p>
                  </a:txBody>
                  <a:tcPr marL="9525" marR="9525" marT="9525" marB="0" anchor="ctr"/>
                </a:tc>
                <a:tc>
                  <a:txBody>
                    <a:bodyPr/>
                    <a:lstStyle/>
                    <a:p>
                      <a:pPr algn="ctr" fontAlgn="b"/>
                      <a:r>
                        <a:rPr lang="en-US" sz="1000" b="0" i="0" u="none" strike="noStrike" dirty="0">
                          <a:effectLst/>
                          <a:latin typeface="Helvetica" panose="020B0604020202020204" pitchFamily="34" charset="0"/>
                        </a:rPr>
                        <a:t>66</a:t>
                      </a:r>
                    </a:p>
                  </a:txBody>
                  <a:tcPr marL="9525" marR="9525" marT="9525" marB="0" anchor="ctr"/>
                </a:tc>
                <a:extLst>
                  <a:ext uri="{0D108BD9-81ED-4DB2-BD59-A6C34878D82A}">
                    <a16:rowId xmlns:a16="http://schemas.microsoft.com/office/drawing/2014/main" val="872586986"/>
                  </a:ext>
                </a:extLst>
              </a:tr>
            </a:tbl>
          </a:graphicData>
        </a:graphic>
      </p:graphicFrame>
      <p:sp>
        <p:nvSpPr>
          <p:cNvPr id="17"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Groups and Employers</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grpSp>
        <p:nvGrpSpPr>
          <p:cNvPr id="5" name="Group 4"/>
          <p:cNvGrpSpPr/>
          <p:nvPr/>
        </p:nvGrpSpPr>
        <p:grpSpPr>
          <a:xfrm>
            <a:off x="7997281" y="3200731"/>
            <a:ext cx="3657600" cy="2188122"/>
            <a:chOff x="8151973" y="3015930"/>
            <a:chExt cx="3657600" cy="2188122"/>
          </a:xfrm>
        </p:grpSpPr>
        <p:sp>
          <p:nvSpPr>
            <p:cNvPr id="15" name="Rectangle 14"/>
            <p:cNvSpPr/>
            <p:nvPr/>
          </p:nvSpPr>
          <p:spPr>
            <a:xfrm>
              <a:off x="9134231" y="4973220"/>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151973" y="3015930"/>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20" name="Rectangle 19"/>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Central MA is home to more than 2,000 establishments in the Professional </a:t>
            </a:r>
            <a:r>
              <a:rPr lang="en-US" sz="1400" dirty="0">
                <a:latin typeface="Helvetica" panose="020B0604020202020204" pitchFamily="34" charset="0"/>
                <a:cs typeface="Helvetica" panose="020B0604020202020204" pitchFamily="34" charset="0"/>
              </a:rPr>
              <a:t>and Technical Services </a:t>
            </a:r>
            <a:r>
              <a:rPr lang="en-US" sz="1400" dirty="0" smtClean="0">
                <a:latin typeface="Helvetica" panose="020B0604020202020204" pitchFamily="34" charset="0"/>
                <a:cs typeface="Helvetica" panose="020B0604020202020204" pitchFamily="34" charset="0"/>
              </a:rPr>
              <a:t>sector, which includes </a:t>
            </a:r>
            <a:r>
              <a:rPr lang="en-US" sz="1400" dirty="0">
                <a:latin typeface="Helvetica" panose="020B0604020202020204" pitchFamily="34" charset="0"/>
                <a:cs typeface="Helvetica" panose="020B0604020202020204" pitchFamily="34" charset="0"/>
              </a:rPr>
              <a:t>computer systems </a:t>
            </a:r>
            <a:r>
              <a:rPr lang="en-US" sz="1400" dirty="0" smtClean="0">
                <a:latin typeface="Helvetica" panose="020B0604020202020204" pitchFamily="34" charset="0"/>
                <a:cs typeface="Helvetica" panose="020B0604020202020204" pitchFamily="34" charset="0"/>
              </a:rPr>
              <a:t>design, management and technical consulting, legal, and accounting and bookkeeping services. </a:t>
            </a:r>
            <a:r>
              <a:rPr lang="en-US" sz="1400" dirty="0">
                <a:latin typeface="Helvetica" panose="020B0604020202020204" pitchFamily="34" charset="0"/>
                <a:cs typeface="Helvetica" panose="020B0604020202020204" pitchFamily="34" charset="0"/>
              </a:rPr>
              <a:t>In </a:t>
            </a:r>
            <a:r>
              <a:rPr lang="en-US" sz="1400" dirty="0" smtClean="0">
                <a:latin typeface="Helvetica" panose="020B0604020202020204" pitchFamily="34" charset="0"/>
                <a:cs typeface="Helvetica" panose="020B0604020202020204" pitchFamily="34" charset="0"/>
              </a:rPr>
              <a:t>the last year, H&amp;R Block had </a:t>
            </a:r>
            <a:r>
              <a:rPr lang="en-US" sz="1400" dirty="0">
                <a:latin typeface="Helvetica" panose="020B0604020202020204" pitchFamily="34" charset="0"/>
                <a:cs typeface="Helvetica" panose="020B0604020202020204" pitchFamily="34" charset="0"/>
              </a:rPr>
              <a:t>the most job postings </a:t>
            </a:r>
            <a:r>
              <a:rPr lang="en-US" sz="1400" dirty="0" smtClean="0">
                <a:latin typeface="Helvetica" panose="020B0604020202020204" pitchFamily="34" charset="0"/>
                <a:cs typeface="Helvetica" panose="020B0604020202020204" pitchFamily="34" charset="0"/>
              </a:rPr>
              <a:t>in Central MA (169), followed by Charles River Laboratories (109) and Advantage Sales &amp; Marketing (94). </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34804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66</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sp>
        <p:nvSpPr>
          <p:cNvPr id="10" name="Rectangle 9"/>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45</a:t>
            </a:r>
            <a:r>
              <a:rPr lang="en-US" sz="1400" dirty="0">
                <a:latin typeface="Helvetica" panose="020B0604020202020204" pitchFamily="34" charset="0"/>
                <a:cs typeface="Helvetica" panose="020B0604020202020204" pitchFamily="34" charset="0"/>
              </a:rPr>
              <a:t>% of workers in Professional and Technical Services in Central MA have a Bachelor’s degree or higher.</a:t>
            </a:r>
          </a:p>
        </p:txBody>
      </p:sp>
      <p:grpSp>
        <p:nvGrpSpPr>
          <p:cNvPr id="3" name="Group 2"/>
          <p:cNvGrpSpPr/>
          <p:nvPr/>
        </p:nvGrpSpPr>
        <p:grpSpPr>
          <a:xfrm>
            <a:off x="1889761" y="2054444"/>
            <a:ext cx="8412480" cy="4388518"/>
            <a:chOff x="1889761" y="2054444"/>
            <a:chExt cx="8412480" cy="4388518"/>
          </a:xfrm>
        </p:grpSpPr>
        <p:graphicFrame>
          <p:nvGraphicFramePr>
            <p:cNvPr id="14" name="Chart 13"/>
            <p:cNvGraphicFramePr>
              <a:graphicFrameLocks/>
            </p:cNvGraphicFramePr>
            <p:nvPr>
              <p:extLst>
                <p:ext uri="{D42A27DB-BD31-4B8C-83A1-F6EECF244321}">
                  <p14:modId xmlns:p14="http://schemas.microsoft.com/office/powerpoint/2010/main" val="2032161034"/>
                </p:ext>
              </p:extLst>
            </p:nvPr>
          </p:nvGraphicFramePr>
          <p:xfrm>
            <a:off x="1889761" y="2400243"/>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054444"/>
              <a:ext cx="8229600" cy="4388518"/>
              <a:chOff x="2072641" y="1899465"/>
              <a:chExt cx="8229600" cy="3970399"/>
            </a:xfrm>
          </p:grpSpPr>
          <p:sp>
            <p:nvSpPr>
              <p:cNvPr id="13" name="Rectangle 12"/>
              <p:cNvSpPr/>
              <p:nvPr/>
            </p:nvSpPr>
            <p:spPr>
              <a:xfrm>
                <a:off x="2072641" y="56329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9465"/>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Tree>
    <p:extLst>
      <p:ext uri="{BB962C8B-B14F-4D97-AF65-F5344CB8AC3E}">
        <p14:creationId xmlns:p14="http://schemas.microsoft.com/office/powerpoint/2010/main" val="22373768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67</a:t>
            </a:fld>
            <a:endParaRPr lang="en-US"/>
          </a:p>
        </p:txBody>
      </p:sp>
      <p:sp>
        <p:nvSpPr>
          <p:cNvPr id="14" name="Title 1"/>
          <p:cNvSpPr>
            <a:spLocks noGrp="1"/>
          </p:cNvSpPr>
          <p:nvPr>
            <p:ph type="title"/>
          </p:nvPr>
        </p:nvSpPr>
        <p:spPr>
          <a:xfrm>
            <a:off x="611030" y="609600"/>
            <a:ext cx="10969943" cy="808038"/>
          </a:xfrm>
        </p:spPr>
        <p:txBody>
          <a:bodyPr>
            <a:normAutofit/>
          </a:bodyPr>
          <a:lstStyle/>
          <a:p>
            <a:r>
              <a:rPr lang="en-US" sz="3200" dirty="0"/>
              <a:t>Professional and Technical Services by </a:t>
            </a:r>
            <a:r>
              <a:rPr lang="en-US" sz="3200" dirty="0" smtClean="0"/>
              <a:t>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Professional and Technical Services</a:t>
            </a:r>
            <a:endParaRPr lang="en-US" sz="1200" dirty="0"/>
          </a:p>
        </p:txBody>
      </p:sp>
      <p:sp>
        <p:nvSpPr>
          <p:cNvPr id="21" name="Rectangle 20"/>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Employment in the Professional and Technical Services sector is fairly evenly split between male and female workers. </a:t>
            </a:r>
          </a:p>
        </p:txBody>
      </p:sp>
      <p:grpSp>
        <p:nvGrpSpPr>
          <p:cNvPr id="2" name="Group 1"/>
          <p:cNvGrpSpPr/>
          <p:nvPr/>
        </p:nvGrpSpPr>
        <p:grpSpPr>
          <a:xfrm>
            <a:off x="1477682" y="2427883"/>
            <a:ext cx="10103291" cy="3768447"/>
            <a:chOff x="1477682" y="2427883"/>
            <a:chExt cx="10103291" cy="3768447"/>
          </a:xfrm>
        </p:grpSpPr>
        <p:grpSp>
          <p:nvGrpSpPr>
            <p:cNvPr id="17" name="Group 16"/>
            <p:cNvGrpSpPr/>
            <p:nvPr/>
          </p:nvGrpSpPr>
          <p:grpSpPr>
            <a:xfrm>
              <a:off x="1491436" y="2795577"/>
              <a:ext cx="8897302" cy="2926080"/>
              <a:chOff x="0" y="0"/>
              <a:chExt cx="8897302" cy="2926080"/>
            </a:xfrm>
          </p:grpSpPr>
          <p:graphicFrame>
            <p:nvGraphicFramePr>
              <p:cNvPr id="22" name="Chart 21"/>
              <p:cNvGraphicFramePr>
                <a:graphicFrameLocks/>
              </p:cNvGraphicFramePr>
              <p:nvPr>
                <p:extLst>
                  <p:ext uri="{D42A27DB-BD31-4B8C-83A1-F6EECF244321}">
                    <p14:modId xmlns:p14="http://schemas.microsoft.com/office/powerpoint/2010/main" val="1213498424"/>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p:cNvGraphicFramePr>
              <p:nvPr>
                <p:extLst>
                  <p:ext uri="{D42A27DB-BD31-4B8C-83A1-F6EECF244321}">
                    <p14:modId xmlns:p14="http://schemas.microsoft.com/office/powerpoint/2010/main" val="3462376443"/>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1134848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68</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Professional and Technical Services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4028090"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Professional and Technical Services</a:t>
            </a:r>
            <a:endParaRPr lang="en-US" sz="1200" dirty="0"/>
          </a:p>
        </p:txBody>
      </p:sp>
      <p:sp>
        <p:nvSpPr>
          <p:cNvPr id="21" name="Rectangle 20"/>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80 percent of workers in the Professional and Technical Services Sector in Central MA are white, though the numbers of Asian and Hispanic or Latino workers are growing somewhat.</a:t>
            </a:r>
          </a:p>
        </p:txBody>
      </p:sp>
      <p:grpSp>
        <p:nvGrpSpPr>
          <p:cNvPr id="6" name="Group 5"/>
          <p:cNvGrpSpPr/>
          <p:nvPr/>
        </p:nvGrpSpPr>
        <p:grpSpPr>
          <a:xfrm>
            <a:off x="611029" y="2427883"/>
            <a:ext cx="11073427" cy="3768447"/>
            <a:chOff x="611029" y="2427883"/>
            <a:chExt cx="11073427" cy="3768447"/>
          </a:xfrm>
        </p:grpSpPr>
        <p:grpSp>
          <p:nvGrpSpPr>
            <p:cNvPr id="19" name="Group 18"/>
            <p:cNvGrpSpPr/>
            <p:nvPr/>
          </p:nvGrpSpPr>
          <p:grpSpPr>
            <a:xfrm>
              <a:off x="635269" y="2782473"/>
              <a:ext cx="11049187" cy="2926080"/>
              <a:chOff x="0" y="0"/>
              <a:chExt cx="11049187" cy="2926080"/>
            </a:xfrm>
          </p:grpSpPr>
          <p:graphicFrame>
            <p:nvGraphicFramePr>
              <p:cNvPr id="22" name="Chart 21"/>
              <p:cNvGraphicFramePr>
                <a:graphicFrameLocks noChangeAspect="1"/>
              </p:cNvGraphicFramePr>
              <p:nvPr>
                <p:extLst>
                  <p:ext uri="{D42A27DB-BD31-4B8C-83A1-F6EECF244321}">
                    <p14:modId xmlns:p14="http://schemas.microsoft.com/office/powerpoint/2010/main" val="3576987737"/>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noChangeAspect="1"/>
              </p:cNvGraphicFramePr>
              <p:nvPr>
                <p:extLst>
                  <p:ext uri="{D42A27DB-BD31-4B8C-83A1-F6EECF244321}">
                    <p14:modId xmlns:p14="http://schemas.microsoft.com/office/powerpoint/2010/main" val="1029634892"/>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p:cNvGraphicFramePr>
                <a:graphicFrameLocks noChangeAspect="1"/>
              </p:cNvGraphicFramePr>
              <p:nvPr>
                <p:extLst>
                  <p:ext uri="{D42A27DB-BD31-4B8C-83A1-F6EECF244321}">
                    <p14:modId xmlns:p14="http://schemas.microsoft.com/office/powerpoint/2010/main" val="3747614419"/>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5" name="Group 4"/>
            <p:cNvGrpSpPr/>
            <p:nvPr/>
          </p:nvGrpSpPr>
          <p:grpSpPr>
            <a:xfrm>
              <a:off x="611029" y="2427883"/>
              <a:ext cx="10969944" cy="3768447"/>
              <a:chOff x="611029" y="2427883"/>
              <a:chExt cx="10969944" cy="3768447"/>
            </a:xfrm>
          </p:grpSpPr>
          <p:grpSp>
            <p:nvGrpSpPr>
              <p:cNvPr id="7" name="Group 6"/>
              <p:cNvGrpSpPr/>
              <p:nvPr/>
            </p:nvGrpSpPr>
            <p:grpSpPr>
              <a:xfrm>
                <a:off x="611029" y="2427883"/>
                <a:ext cx="3512582" cy="3768447"/>
                <a:chOff x="611029" y="2427883"/>
                <a:chExt cx="3512582" cy="3768447"/>
              </a:xfrm>
            </p:grpSpPr>
            <p:sp>
              <p:nvSpPr>
                <p:cNvPr id="16" name="Rectangle 15"/>
                <p:cNvSpPr/>
                <p:nvPr/>
              </p:nvSpPr>
              <p:spPr>
                <a:xfrm>
                  <a:off x="1216204" y="2427883"/>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3" name="Group 2"/>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24" name="Rectangle 23"/>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15341466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Construction</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69</a:t>
            </a:fld>
            <a:endParaRPr lang="en-US" dirty="0"/>
          </a:p>
        </p:txBody>
      </p:sp>
    </p:spTree>
    <p:extLst>
      <p:ext uri="{BB962C8B-B14F-4D97-AF65-F5344CB8AC3E}">
        <p14:creationId xmlns:p14="http://schemas.microsoft.com/office/powerpoint/2010/main" val="74001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798058910"/>
              </p:ext>
            </p:extLst>
          </p:nvPr>
        </p:nvGraphicFramePr>
        <p:xfrm>
          <a:off x="608173" y="2365789"/>
          <a:ext cx="10972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7</a:t>
            </a:fld>
            <a:endParaRPr lang="en-US" dirty="0"/>
          </a:p>
        </p:txBody>
      </p:sp>
      <p:sp>
        <p:nvSpPr>
          <p:cNvPr id="16"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Median Annual Wage</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p>
        </p:txBody>
      </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Central MA’s median annual wage has increased since 2015, but is still lower than the state average, Greater Boston and Northeast.</a:t>
            </a:r>
          </a:p>
        </p:txBody>
      </p:sp>
      <p:sp>
        <p:nvSpPr>
          <p:cNvPr id="11" name="Rectangle 10"/>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a:t>
            </a:r>
            <a:r>
              <a:rPr lang="en-US" sz="900" dirty="0">
                <a:latin typeface="Helvetica" panose="020B0604020202020204" pitchFamily="34" charset="0"/>
                <a:cs typeface="Helvetica" panose="020B0604020202020204" pitchFamily="34" charset="0"/>
              </a:rPr>
              <a:t>DUA/Occupational Employment Statistics, </a:t>
            </a:r>
            <a:r>
              <a:rPr lang="en-US" sz="900" dirty="0" smtClean="0">
                <a:latin typeface="Helvetica" panose="020B0604020202020204" pitchFamily="34" charset="0"/>
                <a:cs typeface="Helvetica" panose="020B0604020202020204" pitchFamily="34" charset="0"/>
              </a:rPr>
              <a:t>2018 Wages</a:t>
            </a:r>
            <a:endParaRPr lang="en-US" sz="9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067801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70</a:t>
            </a:fld>
            <a:endParaRPr lang="en-US"/>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3811580472"/>
              </p:ext>
            </p:extLst>
          </p:nvPr>
        </p:nvGraphicFramePr>
        <p:xfrm>
          <a:off x="7998593" y="3539890"/>
          <a:ext cx="3656287" cy="1463035"/>
        </p:xfrm>
        <a:graphic>
          <a:graphicData uri="http://schemas.openxmlformats.org/drawingml/2006/table">
            <a:tbl>
              <a:tblPr firstRow="1">
                <a:tableStyleId>{D27102A9-8310-4765-A935-A1911B00CA55}</a:tableStyleId>
              </a:tblPr>
              <a:tblGrid>
                <a:gridCol w="2343271">
                  <a:extLst>
                    <a:ext uri="{9D8B030D-6E8A-4147-A177-3AD203B41FA5}">
                      <a16:colId xmlns:a16="http://schemas.microsoft.com/office/drawing/2014/main" val="2354080455"/>
                    </a:ext>
                  </a:extLst>
                </a:gridCol>
                <a:gridCol w="1313016">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u="none" strike="noStrike" dirty="0">
                          <a:effectLst/>
                        </a:rPr>
                        <a:t>R H White Companies, </a:t>
                      </a:r>
                      <a:r>
                        <a:rPr lang="en-US" sz="1000" u="none" strike="noStrike" dirty="0" smtClean="0">
                          <a:effectLst/>
                        </a:rPr>
                        <a:t>Inc.</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a:effectLst/>
                        </a:rPr>
                        <a:t>48</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2094299416"/>
                  </a:ext>
                </a:extLst>
              </a:tr>
              <a:tr h="209005">
                <a:tc>
                  <a:txBody>
                    <a:bodyPr/>
                    <a:lstStyle/>
                    <a:p>
                      <a:pPr algn="ctr" fontAlgn="b"/>
                      <a:r>
                        <a:rPr lang="en-US" sz="1000" u="none" strike="noStrike" dirty="0">
                          <a:effectLst/>
                        </a:rPr>
                        <a:t>Toll </a:t>
                      </a:r>
                      <a:r>
                        <a:rPr lang="en-US" sz="1000" u="none" strike="noStrike" dirty="0" smtClean="0">
                          <a:effectLst/>
                        </a:rPr>
                        <a:t>Brothers.</a:t>
                      </a:r>
                      <a:r>
                        <a:rPr lang="en-US" sz="1000" u="none" strike="noStrike" baseline="0" dirty="0" smtClean="0">
                          <a:effectLst/>
                        </a:rPr>
                        <a:t> Inc.</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a:effectLst/>
                        </a:rPr>
                        <a:t>27</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1311406487"/>
                  </a:ext>
                </a:extLst>
              </a:tr>
              <a:tr h="209005">
                <a:tc>
                  <a:txBody>
                    <a:bodyPr/>
                    <a:lstStyle/>
                    <a:p>
                      <a:pPr algn="ctr" fontAlgn="b"/>
                      <a:r>
                        <a:rPr lang="en-US" sz="1000" u="none" strike="noStrike" dirty="0" err="1">
                          <a:effectLst/>
                        </a:rPr>
                        <a:t>Fre</a:t>
                      </a:r>
                      <a:r>
                        <a:rPr lang="en-US" sz="1000" u="none" strike="noStrike" dirty="0">
                          <a:effectLst/>
                        </a:rPr>
                        <a:t> Building </a:t>
                      </a:r>
                      <a:r>
                        <a:rPr lang="en-US" sz="1000" u="none" strike="noStrike" dirty="0" smtClean="0">
                          <a:effectLst/>
                        </a:rPr>
                        <a:t>Company,</a:t>
                      </a:r>
                      <a:r>
                        <a:rPr lang="en-US" sz="1000" u="none" strike="noStrike" baseline="0" dirty="0" smtClean="0">
                          <a:effectLst/>
                        </a:rPr>
                        <a:t> Inc.</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dirty="0">
                          <a:effectLst/>
                        </a:rPr>
                        <a:t>19</a:t>
                      </a:r>
                      <a:endParaRPr lang="en-US" sz="1000" b="0" i="0" u="none" strike="noStrike" dirty="0">
                        <a:effectLst/>
                        <a:latin typeface="Helvetica" panose="020B0604020202020204" pitchFamily="34" charset="0"/>
                      </a:endParaRPr>
                    </a:p>
                  </a:txBody>
                  <a:tcPr marL="9525" marR="9525" marT="9525" marB="0" anchor="ctr"/>
                </a:tc>
                <a:extLst>
                  <a:ext uri="{0D108BD9-81ED-4DB2-BD59-A6C34878D82A}">
                    <a16:rowId xmlns:a16="http://schemas.microsoft.com/office/drawing/2014/main" val="1699668475"/>
                  </a:ext>
                </a:extLst>
              </a:tr>
              <a:tr h="209005">
                <a:tc>
                  <a:txBody>
                    <a:bodyPr/>
                    <a:lstStyle/>
                    <a:p>
                      <a:pPr algn="ctr" fontAlgn="b"/>
                      <a:r>
                        <a:rPr lang="en-US" sz="1000" u="none" strike="noStrike" dirty="0">
                          <a:effectLst/>
                        </a:rPr>
                        <a:t>Community </a:t>
                      </a:r>
                      <a:r>
                        <a:rPr lang="en-US" sz="1000" u="none" strike="noStrike" dirty="0" smtClean="0">
                          <a:effectLst/>
                        </a:rPr>
                        <a:t>Builder,</a:t>
                      </a:r>
                      <a:r>
                        <a:rPr lang="en-US" sz="1000" u="none" strike="noStrike" baseline="0" dirty="0" smtClean="0">
                          <a:effectLst/>
                        </a:rPr>
                        <a:t> Inc.</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dirty="0">
                          <a:effectLst/>
                        </a:rPr>
                        <a:t>16</a:t>
                      </a:r>
                      <a:endParaRPr lang="en-US" sz="1000" b="0" i="0" u="none" strike="noStrike" dirty="0">
                        <a:effectLst/>
                        <a:latin typeface="Helvetica" panose="020B0604020202020204" pitchFamily="34" charset="0"/>
                      </a:endParaRPr>
                    </a:p>
                  </a:txBody>
                  <a:tcPr marL="9525" marR="9525" marT="9525" marB="0" anchor="ctr"/>
                </a:tc>
                <a:extLst>
                  <a:ext uri="{0D108BD9-81ED-4DB2-BD59-A6C34878D82A}">
                    <a16:rowId xmlns:a16="http://schemas.microsoft.com/office/drawing/2014/main" val="4041789653"/>
                  </a:ext>
                </a:extLst>
              </a:tr>
              <a:tr h="209005">
                <a:tc>
                  <a:txBody>
                    <a:bodyPr/>
                    <a:lstStyle/>
                    <a:p>
                      <a:pPr algn="ctr" fontAlgn="b"/>
                      <a:r>
                        <a:rPr lang="en-US" sz="1000" u="none" strike="noStrike" dirty="0">
                          <a:effectLst/>
                        </a:rPr>
                        <a:t>Larkin </a:t>
                      </a:r>
                      <a:r>
                        <a:rPr lang="en-US" sz="1000" u="none" strike="noStrike" dirty="0" smtClean="0">
                          <a:effectLst/>
                        </a:rPr>
                        <a:t>Contractors,</a:t>
                      </a:r>
                      <a:r>
                        <a:rPr lang="en-US" sz="1000" u="none" strike="noStrike" baseline="0" dirty="0" smtClean="0">
                          <a:effectLst/>
                        </a:rPr>
                        <a:t> Inc.</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dirty="0">
                          <a:effectLst/>
                        </a:rPr>
                        <a:t>14</a:t>
                      </a:r>
                      <a:endParaRPr lang="en-US" sz="1000" b="0" i="0" u="none" strike="noStrike" dirty="0">
                        <a:effectLst/>
                        <a:latin typeface="Helvetica" panose="020B0604020202020204" pitchFamily="34" charset="0"/>
                      </a:endParaRPr>
                    </a:p>
                  </a:txBody>
                  <a:tcPr marL="9525" marR="9525" marT="9525" marB="0" anchor="ctr"/>
                </a:tc>
                <a:extLst>
                  <a:ext uri="{0D108BD9-81ED-4DB2-BD59-A6C34878D82A}">
                    <a16:rowId xmlns:a16="http://schemas.microsoft.com/office/drawing/2014/main" val="3358173353"/>
                  </a:ext>
                </a:extLst>
              </a:tr>
              <a:tr h="209005">
                <a:tc>
                  <a:txBody>
                    <a:bodyPr/>
                    <a:lstStyle/>
                    <a:p>
                      <a:pPr algn="ctr" fontAlgn="b"/>
                      <a:r>
                        <a:rPr lang="en-US" sz="1000" u="none" strike="noStrike" dirty="0" err="1">
                          <a:effectLst/>
                        </a:rPr>
                        <a:t>Consigli</a:t>
                      </a:r>
                      <a:r>
                        <a:rPr lang="en-US" sz="1000" u="none" strike="noStrike" dirty="0">
                          <a:effectLst/>
                        </a:rPr>
                        <a:t> </a:t>
                      </a:r>
                      <a:r>
                        <a:rPr lang="en-US" sz="1000" u="none" strike="noStrike" dirty="0" smtClean="0">
                          <a:effectLst/>
                        </a:rPr>
                        <a:t>Construction,</a:t>
                      </a:r>
                      <a:r>
                        <a:rPr lang="en-US" sz="1000" u="none" strike="noStrike" baseline="0" dirty="0" smtClean="0">
                          <a:effectLst/>
                        </a:rPr>
                        <a:t> Inc.</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dirty="0">
                          <a:effectLst/>
                        </a:rPr>
                        <a:t>12</a:t>
                      </a:r>
                      <a:endParaRPr lang="en-US" sz="1000" b="0" i="0" u="none" strike="noStrike" dirty="0">
                        <a:effectLst/>
                        <a:latin typeface="Helvetica" panose="020B0604020202020204" pitchFamily="34" charset="0"/>
                      </a:endParaRPr>
                    </a:p>
                  </a:txBody>
                  <a:tcPr marL="9525" marR="9525" marT="9525" marB="0" anchor="ctr"/>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8592" y="3194739"/>
            <a:ext cx="3656287" cy="2122559"/>
            <a:chOff x="8017051" y="3179350"/>
            <a:chExt cx="3656287" cy="2122559"/>
          </a:xfrm>
        </p:grpSpPr>
        <p:sp>
          <p:nvSpPr>
            <p:cNvPr id="23" name="TextBox 22"/>
            <p:cNvSpPr txBox="1"/>
            <p:nvPr/>
          </p:nvSpPr>
          <p:spPr>
            <a:xfrm>
              <a:off x="8017051" y="3179350"/>
              <a:ext cx="3656287"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738664"/>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The number of Construction </a:t>
            </a:r>
            <a:r>
              <a:rPr lang="en-US" sz="1400" dirty="0">
                <a:latin typeface="Helvetica" panose="020B0604020202020204" pitchFamily="34" charset="0"/>
                <a:cs typeface="Helvetica" panose="020B0604020202020204" pitchFamily="34" charset="0"/>
              </a:rPr>
              <a:t>establishments </a:t>
            </a:r>
            <a:r>
              <a:rPr lang="en-US" sz="1400" dirty="0" smtClean="0">
                <a:latin typeface="Helvetica" panose="020B0604020202020204" pitchFamily="34" charset="0"/>
                <a:cs typeface="Helvetica" panose="020B0604020202020204" pitchFamily="34" charset="0"/>
              </a:rPr>
              <a:t>in Central MA grew by nearly 200 between 2016 and 2018, </a:t>
            </a:r>
            <a:r>
              <a:rPr lang="en-US" sz="1400" dirty="0">
                <a:latin typeface="Helvetica" panose="020B0604020202020204" pitchFamily="34" charset="0"/>
                <a:cs typeface="Helvetica" panose="020B0604020202020204" pitchFamily="34" charset="0"/>
              </a:rPr>
              <a:t>with growth across several types of contractors. In the last year, </a:t>
            </a:r>
            <a:r>
              <a:rPr lang="en-US" sz="1400" dirty="0" smtClean="0">
                <a:latin typeface="Helvetica" panose="020B0604020202020204" pitchFamily="34" charset="0"/>
                <a:cs typeface="Helvetica" panose="020B0604020202020204" pitchFamily="34" charset="0"/>
              </a:rPr>
              <a:t>R H White Companies, Inc. was </a:t>
            </a:r>
            <a:r>
              <a:rPr lang="en-US" sz="1400" dirty="0">
                <a:latin typeface="Helvetica" panose="020B0604020202020204" pitchFamily="34" charset="0"/>
                <a:cs typeface="Helvetica" panose="020B0604020202020204" pitchFamily="34" charset="0"/>
              </a:rPr>
              <a:t>responsible for </a:t>
            </a:r>
            <a:r>
              <a:rPr lang="en-US" sz="1400" dirty="0" smtClean="0">
                <a:latin typeface="Helvetica" panose="020B0604020202020204" pitchFamily="34" charset="0"/>
                <a:cs typeface="Helvetica" panose="020B0604020202020204" pitchFamily="34" charset="0"/>
              </a:rPr>
              <a:t>the largest number of public online </a:t>
            </a:r>
            <a:r>
              <a:rPr lang="en-US" sz="1400" dirty="0">
                <a:latin typeface="Helvetica" panose="020B0604020202020204" pitchFamily="34" charset="0"/>
                <a:cs typeface="Helvetica" panose="020B0604020202020204" pitchFamily="34" charset="0"/>
              </a:rPr>
              <a:t>job postings in the </a:t>
            </a:r>
            <a:r>
              <a:rPr lang="en-US" sz="1400" dirty="0" smtClean="0">
                <a:latin typeface="Helvetica" panose="020B0604020202020204" pitchFamily="34" charset="0"/>
                <a:cs typeface="Helvetica" panose="020B0604020202020204" pitchFamily="34" charset="0"/>
              </a:rPr>
              <a:t>Central MA, with 48, </a:t>
            </a:r>
            <a:r>
              <a:rPr lang="en-US" sz="1400" dirty="0">
                <a:latin typeface="Helvetica" panose="020B0604020202020204" pitchFamily="34" charset="0"/>
                <a:cs typeface="Helvetica" panose="020B0604020202020204" pitchFamily="34" charset="0"/>
              </a:rPr>
              <a:t>followed by Toll </a:t>
            </a:r>
            <a:r>
              <a:rPr lang="en-US" sz="1400" dirty="0" smtClean="0">
                <a:latin typeface="Helvetica" panose="020B0604020202020204" pitchFamily="34" charset="0"/>
                <a:cs typeface="Helvetica" panose="020B0604020202020204" pitchFamily="34" charset="0"/>
              </a:rPr>
              <a:t>Brothers, </a:t>
            </a:r>
            <a:r>
              <a:rPr lang="en-US" sz="1400" dirty="0">
                <a:latin typeface="Helvetica" panose="020B0604020202020204" pitchFamily="34" charset="0"/>
                <a:cs typeface="Helvetica" panose="020B0604020202020204" pitchFamily="34" charset="0"/>
              </a:rPr>
              <a:t>Inc. </a:t>
            </a:r>
            <a:r>
              <a:rPr lang="en-US" sz="1400" dirty="0" smtClean="0">
                <a:latin typeface="Helvetica" panose="020B0604020202020204" pitchFamily="34" charset="0"/>
                <a:cs typeface="Helvetica" panose="020B0604020202020204" pitchFamily="34" charset="0"/>
              </a:rPr>
              <a:t>(27) </a:t>
            </a:r>
            <a:r>
              <a:rPr lang="en-US" sz="1400" dirty="0">
                <a:latin typeface="Helvetica" panose="020B0604020202020204" pitchFamily="34" charset="0"/>
                <a:cs typeface="Helvetica" panose="020B0604020202020204" pitchFamily="34" charset="0"/>
              </a:rPr>
              <a:t>and </a:t>
            </a:r>
            <a:r>
              <a:rPr lang="en-US" sz="1400" dirty="0" smtClean="0">
                <a:latin typeface="Helvetica" panose="020B0604020202020204" pitchFamily="34" charset="0"/>
                <a:cs typeface="Helvetica" panose="020B0604020202020204" pitchFamily="34" charset="0"/>
              </a:rPr>
              <a:t>Free Building Company, Inc. (19).</a:t>
            </a:r>
            <a:endParaRPr lang="en-US" sz="1400" dirty="0">
              <a:latin typeface="Helvetica" panose="020B0604020202020204" pitchFamily="34" charset="0"/>
              <a:cs typeface="Helvetica" panose="020B0604020202020204" pitchFamily="34" charset="0"/>
            </a:endParaRPr>
          </a:p>
        </p:txBody>
      </p:sp>
      <p:grpSp>
        <p:nvGrpSpPr>
          <p:cNvPr id="2" name="Group 1"/>
          <p:cNvGrpSpPr/>
          <p:nvPr/>
        </p:nvGrpSpPr>
        <p:grpSpPr>
          <a:xfrm>
            <a:off x="631082" y="2610190"/>
            <a:ext cx="7040880" cy="3587128"/>
            <a:chOff x="631082" y="2610190"/>
            <a:chExt cx="7040880" cy="3587128"/>
          </a:xfrm>
        </p:grpSpPr>
        <p:graphicFrame>
          <p:nvGraphicFramePr>
            <p:cNvPr id="14" name="Chart 13"/>
            <p:cNvGraphicFramePr>
              <a:graphicFrameLocks/>
            </p:cNvGraphicFramePr>
            <p:nvPr>
              <p:extLst>
                <p:ext uri="{D42A27DB-BD31-4B8C-83A1-F6EECF244321}">
                  <p14:modId xmlns:p14="http://schemas.microsoft.com/office/powerpoint/2010/main" val="1790714793"/>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40309828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71</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grpSp>
        <p:nvGrpSpPr>
          <p:cNvPr id="6" name="Group 5"/>
          <p:cNvGrpSpPr/>
          <p:nvPr/>
        </p:nvGrpSpPr>
        <p:grpSpPr>
          <a:xfrm>
            <a:off x="1892970" y="2142101"/>
            <a:ext cx="8412480" cy="4396811"/>
            <a:chOff x="1892970" y="2142101"/>
            <a:chExt cx="8412480" cy="4396811"/>
          </a:xfrm>
        </p:grpSpPr>
        <p:graphicFrame>
          <p:nvGraphicFramePr>
            <p:cNvPr id="15" name="Chart 14"/>
            <p:cNvGraphicFramePr>
              <a:graphicFrameLocks/>
            </p:cNvGraphicFramePr>
            <p:nvPr>
              <p:extLst>
                <p:ext uri="{D42A27DB-BD31-4B8C-83A1-F6EECF244321}">
                  <p14:modId xmlns:p14="http://schemas.microsoft.com/office/powerpoint/2010/main" val="1273626915"/>
                </p:ext>
              </p:extLst>
            </p:nvPr>
          </p:nvGraphicFramePr>
          <p:xfrm>
            <a:off x="1892970"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50% </a:t>
            </a:r>
            <a:r>
              <a:rPr lang="en-US" sz="1400" dirty="0">
                <a:latin typeface="Helvetica" panose="020B0604020202020204" pitchFamily="34" charset="0"/>
                <a:cs typeface="Helvetica" panose="020B0604020202020204" pitchFamily="34" charset="0"/>
              </a:rPr>
              <a:t>of </a:t>
            </a:r>
            <a:r>
              <a:rPr lang="en-US" sz="1400" dirty="0" smtClean="0">
                <a:latin typeface="Helvetica" panose="020B0604020202020204" pitchFamily="34" charset="0"/>
                <a:cs typeface="Helvetica" panose="020B0604020202020204" pitchFamily="34" charset="0"/>
              </a:rPr>
              <a:t>Construction workers </a:t>
            </a:r>
            <a:r>
              <a:rPr lang="en-US" sz="1400" dirty="0">
                <a:latin typeface="Helvetica" panose="020B0604020202020204" pitchFamily="34" charset="0"/>
                <a:cs typeface="Helvetica" panose="020B0604020202020204" pitchFamily="34" charset="0"/>
              </a:rPr>
              <a:t>in </a:t>
            </a:r>
            <a:r>
              <a:rPr lang="en-US" sz="1400" dirty="0" smtClean="0">
                <a:latin typeface="Helvetica" panose="020B0604020202020204" pitchFamily="34" charset="0"/>
                <a:cs typeface="Helvetica" panose="020B0604020202020204" pitchFamily="34" charset="0"/>
              </a:rPr>
              <a:t>Central MA </a:t>
            </a:r>
            <a:r>
              <a:rPr lang="en-US" sz="1400" dirty="0">
                <a:latin typeface="Helvetica" panose="020B0604020202020204" pitchFamily="34" charset="0"/>
                <a:cs typeface="Helvetica" panose="020B0604020202020204" pitchFamily="34" charset="0"/>
              </a:rPr>
              <a:t>have some college or higher level of education. </a:t>
            </a:r>
            <a:endParaRPr lang="en-US" sz="1400" dirty="0"/>
          </a:p>
        </p:txBody>
      </p:sp>
    </p:spTree>
    <p:extLst>
      <p:ext uri="{BB962C8B-B14F-4D97-AF65-F5344CB8AC3E}">
        <p14:creationId xmlns:p14="http://schemas.microsoft.com/office/powerpoint/2010/main" val="21353223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72</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grpSp>
        <p:nvGrpSpPr>
          <p:cNvPr id="2" name="Group 1"/>
          <p:cNvGrpSpPr/>
          <p:nvPr/>
        </p:nvGrpSpPr>
        <p:grpSpPr>
          <a:xfrm>
            <a:off x="1477682" y="2427883"/>
            <a:ext cx="10103291" cy="3768447"/>
            <a:chOff x="1477682" y="2427883"/>
            <a:chExt cx="10103291" cy="3768447"/>
          </a:xfrm>
        </p:grpSpPr>
        <p:grpSp>
          <p:nvGrpSpPr>
            <p:cNvPr id="17" name="Group 16"/>
            <p:cNvGrpSpPr/>
            <p:nvPr/>
          </p:nvGrpSpPr>
          <p:grpSpPr>
            <a:xfrm>
              <a:off x="1496613" y="2795577"/>
              <a:ext cx="8897302" cy="2926080"/>
              <a:chOff x="0" y="0"/>
              <a:chExt cx="8897302" cy="2926080"/>
            </a:xfrm>
          </p:grpSpPr>
          <p:graphicFrame>
            <p:nvGraphicFramePr>
              <p:cNvPr id="21" name="Chart 20"/>
              <p:cNvGraphicFramePr>
                <a:graphicFrameLocks/>
              </p:cNvGraphicFramePr>
              <p:nvPr>
                <p:extLst>
                  <p:ext uri="{D42A27DB-BD31-4B8C-83A1-F6EECF244321}">
                    <p14:modId xmlns:p14="http://schemas.microsoft.com/office/powerpoint/2010/main" val="1024650269"/>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p:cNvGraphicFramePr>
              <p:nvPr>
                <p:extLst>
                  <p:ext uri="{D42A27DB-BD31-4B8C-83A1-F6EECF244321}">
                    <p14:modId xmlns:p14="http://schemas.microsoft.com/office/powerpoint/2010/main" val="2411912151"/>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sp>
        <p:nvSpPr>
          <p:cNvPr id="19" name="Rectangle 18"/>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Approximately 80% of Construction workers in Central MA are male. </a:t>
            </a:r>
            <a:endParaRPr lang="en-US" sz="1400" dirty="0">
              <a:latin typeface="Helvetica" panose="020B0604020202020204" pitchFamily="34" charset="0"/>
              <a:cs typeface="Helvetica" panose="020B0604020202020204" pitchFamily="34" charset="0"/>
            </a:endParaRPr>
          </a:p>
        </p:txBody>
      </p:sp>
      <p:sp>
        <p:nvSpPr>
          <p:cNvPr id="23" name="Rectangle 22"/>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4401697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73</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Construction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368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Construction</a:t>
            </a:r>
            <a:endParaRPr lang="en-US" sz="1200" dirty="0"/>
          </a:p>
        </p:txBody>
      </p:sp>
      <p:grpSp>
        <p:nvGrpSpPr>
          <p:cNvPr id="2" name="Group 1"/>
          <p:cNvGrpSpPr/>
          <p:nvPr/>
        </p:nvGrpSpPr>
        <p:grpSpPr>
          <a:xfrm>
            <a:off x="611029" y="2427883"/>
            <a:ext cx="11085448" cy="3768447"/>
            <a:chOff x="611029" y="2427883"/>
            <a:chExt cx="11085448" cy="3768447"/>
          </a:xfrm>
        </p:grpSpPr>
        <p:grpSp>
          <p:nvGrpSpPr>
            <p:cNvPr id="21" name="Group 20"/>
            <p:cNvGrpSpPr/>
            <p:nvPr/>
          </p:nvGrpSpPr>
          <p:grpSpPr>
            <a:xfrm>
              <a:off x="647290" y="2806490"/>
              <a:ext cx="11049187" cy="2926080"/>
              <a:chOff x="0" y="0"/>
              <a:chExt cx="11049187" cy="2926080"/>
            </a:xfrm>
          </p:grpSpPr>
          <p:graphicFrame>
            <p:nvGraphicFramePr>
              <p:cNvPr id="26" name="Chart 25"/>
              <p:cNvGraphicFramePr>
                <a:graphicFrameLocks noChangeAspect="1"/>
              </p:cNvGraphicFramePr>
              <p:nvPr>
                <p:extLst>
                  <p:ext uri="{D42A27DB-BD31-4B8C-83A1-F6EECF244321}">
                    <p14:modId xmlns:p14="http://schemas.microsoft.com/office/powerpoint/2010/main" val="1489405697"/>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a:graphicFrameLocks noChangeAspect="1"/>
              </p:cNvGraphicFramePr>
              <p:nvPr>
                <p:extLst>
                  <p:ext uri="{D42A27DB-BD31-4B8C-83A1-F6EECF244321}">
                    <p14:modId xmlns:p14="http://schemas.microsoft.com/office/powerpoint/2010/main" val="3573899629"/>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p:cNvGraphicFramePr>
                <a:graphicFrameLocks noChangeAspect="1"/>
              </p:cNvGraphicFramePr>
              <p:nvPr>
                <p:extLst>
                  <p:ext uri="{D42A27DB-BD31-4B8C-83A1-F6EECF244321}">
                    <p14:modId xmlns:p14="http://schemas.microsoft.com/office/powerpoint/2010/main" val="3796682853"/>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6" name="Group 5"/>
            <p:cNvGrpSpPr/>
            <p:nvPr/>
          </p:nvGrpSpPr>
          <p:grpSpPr>
            <a:xfrm>
              <a:off x="611029" y="2427883"/>
              <a:ext cx="10969944" cy="3768447"/>
              <a:chOff x="611029" y="2427883"/>
              <a:chExt cx="10969944" cy="3768447"/>
            </a:xfrm>
          </p:grpSpPr>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25" name="Rectangle 24"/>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Nearly 95% of Construction workers in Central MA are white, although the share of non-white workers has grown since 2015.</a:t>
            </a:r>
            <a:endParaRPr lang="en-US" sz="1400" dirty="0">
              <a:latin typeface="Helvetica" panose="020B0604020202020204" pitchFamily="34" charset="0"/>
              <a:cs typeface="Helvetica" panose="020B0604020202020204" pitchFamily="34" charset="0"/>
            </a:endParaRPr>
          </a:p>
        </p:txBody>
      </p:sp>
      <p:sp>
        <p:nvSpPr>
          <p:cNvPr id="19" name="Rectangle 18"/>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18410505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Retail Trade</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74</a:t>
            </a:fld>
            <a:endParaRPr lang="en-US" dirty="0"/>
          </a:p>
        </p:txBody>
      </p:sp>
    </p:spTree>
    <p:extLst>
      <p:ext uri="{BB962C8B-B14F-4D97-AF65-F5344CB8AC3E}">
        <p14:creationId xmlns:p14="http://schemas.microsoft.com/office/powerpoint/2010/main" val="22495501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1082" y="2610190"/>
            <a:ext cx="7040880" cy="3587128"/>
            <a:chOff x="631082" y="2610190"/>
            <a:chExt cx="7040880" cy="3587128"/>
          </a:xfrm>
        </p:grpSpPr>
        <p:graphicFrame>
          <p:nvGraphicFramePr>
            <p:cNvPr id="20" name="Chart 19"/>
            <p:cNvGraphicFramePr>
              <a:graphicFrameLocks/>
            </p:cNvGraphicFramePr>
            <p:nvPr>
              <p:extLst>
                <p:ext uri="{D42A27DB-BD31-4B8C-83A1-F6EECF244321}">
                  <p14:modId xmlns:p14="http://schemas.microsoft.com/office/powerpoint/2010/main" val="1760795648"/>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75</a:t>
            </a:fld>
            <a:endParaRPr lang="en-US"/>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Retail Trade 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240277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Retail Trade</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3930052327"/>
              </p:ext>
            </p:extLst>
          </p:nvPr>
        </p:nvGraphicFramePr>
        <p:xfrm>
          <a:off x="7998593" y="3539890"/>
          <a:ext cx="3656287" cy="1463035"/>
        </p:xfrm>
        <a:graphic>
          <a:graphicData uri="http://schemas.openxmlformats.org/drawingml/2006/table">
            <a:tbl>
              <a:tblPr firstRow="1">
                <a:tableStyleId>{5FD0F851-EC5A-4D38-B0AD-8093EC10F338}</a:tableStyleId>
              </a:tblPr>
              <a:tblGrid>
                <a:gridCol w="2252312">
                  <a:extLst>
                    <a:ext uri="{9D8B030D-6E8A-4147-A177-3AD203B41FA5}">
                      <a16:colId xmlns:a16="http://schemas.microsoft.com/office/drawing/2014/main" val="2354080455"/>
                    </a:ext>
                  </a:extLst>
                </a:gridCol>
                <a:gridCol w="1403975">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rPr>
                        <a:t>Employer</a:t>
                      </a:r>
                      <a:endParaRPr lang="en-US" sz="1000" b="1"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1" i="0" u="none" strike="noStrike" dirty="0">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u="none" strike="noStrike" dirty="0">
                          <a:effectLst/>
                        </a:rPr>
                        <a:t>BJ's Wholesale Club, Inc.</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a:effectLst/>
                        </a:rPr>
                        <a:t>587</a:t>
                      </a:r>
                      <a:endParaRPr lang="en-US" sz="1000" b="0" i="0" u="none" strike="noStrike">
                        <a:effectLst/>
                        <a:latin typeface="Helvetica" panose="020B0604020202020204" pitchFamily="34" charset="0"/>
                      </a:endParaRPr>
                    </a:p>
                  </a:txBody>
                  <a:tcPr marL="9525" marR="9525" marT="9525" marB="0" anchor="ctr"/>
                </a:tc>
                <a:extLst>
                  <a:ext uri="{0D108BD9-81ED-4DB2-BD59-A6C34878D82A}">
                    <a16:rowId xmlns:a16="http://schemas.microsoft.com/office/drawing/2014/main" val="2094299416"/>
                  </a:ext>
                </a:extLst>
              </a:tr>
              <a:tr h="209005">
                <a:tc>
                  <a:txBody>
                    <a:bodyPr/>
                    <a:lstStyle/>
                    <a:p>
                      <a:pPr algn="ctr" fontAlgn="b"/>
                      <a:r>
                        <a:rPr lang="en-US" sz="1000" u="none" strike="noStrike" dirty="0">
                          <a:effectLst/>
                        </a:rPr>
                        <a:t>CVS Health</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dirty="0">
                          <a:effectLst/>
                        </a:rPr>
                        <a:t>486</a:t>
                      </a:r>
                      <a:endParaRPr lang="en-US" sz="1000" b="0" i="0" u="none" strike="noStrike" dirty="0">
                        <a:effectLst/>
                        <a:latin typeface="Helvetica" panose="020B0604020202020204" pitchFamily="34" charset="0"/>
                      </a:endParaRPr>
                    </a:p>
                  </a:txBody>
                  <a:tcPr marL="9525" marR="9525" marT="9525" marB="0" anchor="ctr"/>
                </a:tc>
                <a:extLst>
                  <a:ext uri="{0D108BD9-81ED-4DB2-BD59-A6C34878D82A}">
                    <a16:rowId xmlns:a16="http://schemas.microsoft.com/office/drawing/2014/main" val="1311406487"/>
                  </a:ext>
                </a:extLst>
              </a:tr>
              <a:tr h="209005">
                <a:tc>
                  <a:txBody>
                    <a:bodyPr/>
                    <a:lstStyle/>
                    <a:p>
                      <a:pPr algn="ctr" fontAlgn="b"/>
                      <a:r>
                        <a:rPr lang="en-US" sz="1000" u="none" strike="noStrike" dirty="0">
                          <a:effectLst/>
                        </a:rPr>
                        <a:t>Lowe's Companies, </a:t>
                      </a:r>
                      <a:r>
                        <a:rPr lang="en-US" sz="1000" u="none" strike="noStrike" dirty="0" err="1">
                          <a:effectLst/>
                        </a:rPr>
                        <a:t>Inc</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dirty="0">
                          <a:effectLst/>
                        </a:rPr>
                        <a:t>240</a:t>
                      </a:r>
                      <a:endParaRPr lang="en-US" sz="1000" b="0" i="0" u="none" strike="noStrike" dirty="0">
                        <a:effectLst/>
                        <a:latin typeface="Helvetica" panose="020B0604020202020204" pitchFamily="34" charset="0"/>
                      </a:endParaRPr>
                    </a:p>
                  </a:txBody>
                  <a:tcPr marL="9525" marR="9525" marT="9525" marB="0" anchor="ctr"/>
                </a:tc>
                <a:extLst>
                  <a:ext uri="{0D108BD9-81ED-4DB2-BD59-A6C34878D82A}">
                    <a16:rowId xmlns:a16="http://schemas.microsoft.com/office/drawing/2014/main" val="1699668475"/>
                  </a:ext>
                </a:extLst>
              </a:tr>
              <a:tr h="209005">
                <a:tc>
                  <a:txBody>
                    <a:bodyPr/>
                    <a:lstStyle/>
                    <a:p>
                      <a:pPr algn="ctr" fontAlgn="b"/>
                      <a:r>
                        <a:rPr lang="en-US" sz="1000" u="none" strike="noStrike" dirty="0">
                          <a:effectLst/>
                        </a:rPr>
                        <a:t>Target</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dirty="0">
                          <a:effectLst/>
                        </a:rPr>
                        <a:t>236</a:t>
                      </a:r>
                      <a:endParaRPr lang="en-US" sz="1000" b="0" i="0" u="none" strike="noStrike" dirty="0">
                        <a:effectLst/>
                        <a:latin typeface="Helvetica" panose="020B0604020202020204" pitchFamily="34" charset="0"/>
                      </a:endParaRPr>
                    </a:p>
                  </a:txBody>
                  <a:tcPr marL="9525" marR="9525" marT="9525" marB="0" anchor="ctr"/>
                </a:tc>
                <a:extLst>
                  <a:ext uri="{0D108BD9-81ED-4DB2-BD59-A6C34878D82A}">
                    <a16:rowId xmlns:a16="http://schemas.microsoft.com/office/drawing/2014/main" val="4041789653"/>
                  </a:ext>
                </a:extLst>
              </a:tr>
              <a:tr h="209005">
                <a:tc>
                  <a:txBody>
                    <a:bodyPr/>
                    <a:lstStyle/>
                    <a:p>
                      <a:pPr algn="ctr" fontAlgn="b"/>
                      <a:r>
                        <a:rPr lang="en-US" sz="1000" u="none" strike="noStrike" dirty="0">
                          <a:effectLst/>
                        </a:rPr>
                        <a:t>Dick's Sporting Goods Incorporated</a:t>
                      </a:r>
                      <a:endParaRPr lang="en-US" sz="1000" b="0" i="0" u="none" strike="noStrike" dirty="0">
                        <a:effectLst/>
                        <a:latin typeface="Helvetica" panose="020B0604020202020204" pitchFamily="34" charset="0"/>
                      </a:endParaRPr>
                    </a:p>
                  </a:txBody>
                  <a:tcPr marL="9525" marR="9525" marT="9525" marB="0" anchor="ctr"/>
                </a:tc>
                <a:tc>
                  <a:txBody>
                    <a:bodyPr/>
                    <a:lstStyle/>
                    <a:p>
                      <a:pPr algn="ctr" fontAlgn="b"/>
                      <a:r>
                        <a:rPr lang="en-US" sz="1000" u="none" strike="noStrike" dirty="0">
                          <a:effectLst/>
                        </a:rPr>
                        <a:t>216</a:t>
                      </a:r>
                      <a:endParaRPr lang="en-US" sz="1000" b="0" i="0" u="none" strike="noStrike" dirty="0">
                        <a:effectLst/>
                        <a:latin typeface="Helvetica" panose="020B0604020202020204" pitchFamily="34" charset="0"/>
                      </a:endParaRPr>
                    </a:p>
                  </a:txBody>
                  <a:tcPr marL="9525" marR="9525" marT="9525" marB="0" anchor="ctr"/>
                </a:tc>
                <a:extLst>
                  <a:ext uri="{0D108BD9-81ED-4DB2-BD59-A6C34878D82A}">
                    <a16:rowId xmlns:a16="http://schemas.microsoft.com/office/drawing/2014/main" val="3358173353"/>
                  </a:ext>
                </a:extLst>
              </a:tr>
              <a:tr h="209005">
                <a:tc>
                  <a:txBody>
                    <a:bodyPr/>
                    <a:lstStyle/>
                    <a:p>
                      <a:pPr algn="ctr" fontAlgn="b"/>
                      <a:r>
                        <a:rPr lang="en-US" sz="1000" u="none" strike="noStrike">
                          <a:effectLst/>
                        </a:rPr>
                        <a:t>Amazon</a:t>
                      </a:r>
                      <a:endParaRPr lang="en-US" sz="1000" b="0" i="0" u="none" strike="noStrike">
                        <a:effectLst/>
                        <a:latin typeface="Helvetica" panose="020B0604020202020204" pitchFamily="34" charset="0"/>
                      </a:endParaRPr>
                    </a:p>
                  </a:txBody>
                  <a:tcPr marL="9525" marR="9525" marT="9525" marB="0" anchor="ctr"/>
                </a:tc>
                <a:tc>
                  <a:txBody>
                    <a:bodyPr/>
                    <a:lstStyle/>
                    <a:p>
                      <a:pPr algn="ctr" fontAlgn="b"/>
                      <a:r>
                        <a:rPr lang="en-US" sz="1000" u="none" strike="noStrike" dirty="0">
                          <a:effectLst/>
                        </a:rPr>
                        <a:t>214</a:t>
                      </a:r>
                      <a:endParaRPr lang="en-US" sz="1000" b="0" i="0" u="none" strike="noStrike" dirty="0">
                        <a:effectLst/>
                        <a:latin typeface="Helvetica" panose="020B0604020202020204" pitchFamily="34" charset="0"/>
                      </a:endParaRPr>
                    </a:p>
                  </a:txBody>
                  <a:tcPr marL="9525" marR="9525" marT="9525" marB="0" anchor="ctr"/>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8592" y="3194739"/>
            <a:ext cx="3656287" cy="2122559"/>
            <a:chOff x="8017051" y="3179350"/>
            <a:chExt cx="3656287" cy="2122559"/>
          </a:xfrm>
        </p:grpSpPr>
        <p:sp>
          <p:nvSpPr>
            <p:cNvPr id="23" name="TextBox 22"/>
            <p:cNvSpPr txBox="1"/>
            <p:nvPr/>
          </p:nvSpPr>
          <p:spPr>
            <a:xfrm>
              <a:off x="8017051" y="3179350"/>
              <a:ext cx="3656287"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a:t>
            </a:r>
            <a:r>
              <a:rPr lang="en-US" sz="1400" dirty="0" smtClean="0">
                <a:latin typeface="Helvetica" panose="020B0604020202020204" pitchFamily="34" charset="0"/>
                <a:cs typeface="Helvetica" panose="020B0604020202020204" pitchFamily="34" charset="0"/>
              </a:rPr>
              <a:t>Retail </a:t>
            </a:r>
            <a:r>
              <a:rPr lang="en-US" sz="1400" dirty="0">
                <a:latin typeface="Helvetica" panose="020B0604020202020204" pitchFamily="34" charset="0"/>
                <a:cs typeface="Helvetica" panose="020B0604020202020204" pitchFamily="34" charset="0"/>
              </a:rPr>
              <a:t>establishments in </a:t>
            </a:r>
            <a:r>
              <a:rPr lang="en-US" sz="1400" dirty="0" smtClean="0">
                <a:latin typeface="Helvetica" panose="020B0604020202020204" pitchFamily="34" charset="0"/>
                <a:cs typeface="Helvetica" panose="020B0604020202020204" pitchFamily="34" charset="0"/>
              </a:rPr>
              <a:t>Central MA has remained fairly stable </a:t>
            </a:r>
            <a:r>
              <a:rPr lang="en-US" sz="1400" dirty="0">
                <a:latin typeface="Helvetica" panose="020B0604020202020204" pitchFamily="34" charset="0"/>
                <a:cs typeface="Helvetica" panose="020B0604020202020204" pitchFamily="34" charset="0"/>
              </a:rPr>
              <a:t>since </a:t>
            </a:r>
            <a:r>
              <a:rPr lang="en-US" sz="1400" dirty="0" smtClean="0">
                <a:latin typeface="Helvetica" panose="020B0604020202020204" pitchFamily="34" charset="0"/>
                <a:cs typeface="Helvetica" panose="020B0604020202020204" pitchFamily="34" charset="0"/>
              </a:rPr>
              <a:t>2016. </a:t>
            </a:r>
            <a:r>
              <a:rPr lang="en-US" sz="1400" dirty="0">
                <a:latin typeface="Helvetica" panose="020B0604020202020204" pitchFamily="34" charset="0"/>
                <a:cs typeface="Helvetica" panose="020B0604020202020204" pitchFamily="34" charset="0"/>
              </a:rPr>
              <a:t>In the last year, </a:t>
            </a:r>
            <a:r>
              <a:rPr lang="en-US" sz="1400" dirty="0" smtClean="0">
                <a:latin typeface="Helvetica" panose="020B0604020202020204" pitchFamily="34" charset="0"/>
                <a:cs typeface="Helvetica" panose="020B0604020202020204" pitchFamily="34" charset="0"/>
              </a:rPr>
              <a:t>BJ’s Wholesale Club, Inc. was </a:t>
            </a:r>
            <a:r>
              <a:rPr lang="en-US" sz="1400" dirty="0">
                <a:latin typeface="Helvetica" panose="020B0604020202020204" pitchFamily="34" charset="0"/>
                <a:cs typeface="Helvetica" panose="020B0604020202020204" pitchFamily="34" charset="0"/>
              </a:rPr>
              <a:t>responsible for the most online job postings in </a:t>
            </a:r>
            <a:r>
              <a:rPr lang="en-US" sz="1400" dirty="0" smtClean="0">
                <a:latin typeface="Helvetica" panose="020B0604020202020204" pitchFamily="34" charset="0"/>
                <a:cs typeface="Helvetica" panose="020B0604020202020204" pitchFamily="34" charset="0"/>
              </a:rPr>
              <a:t>Central MA (587), </a:t>
            </a:r>
            <a:r>
              <a:rPr lang="en-US" sz="1400" dirty="0">
                <a:latin typeface="Helvetica" panose="020B0604020202020204" pitchFamily="34" charset="0"/>
                <a:cs typeface="Helvetica" panose="020B0604020202020204" pitchFamily="34" charset="0"/>
              </a:rPr>
              <a:t>followed by </a:t>
            </a:r>
            <a:r>
              <a:rPr lang="en-US" sz="1400" dirty="0" smtClean="0">
                <a:latin typeface="Helvetica" panose="020B0604020202020204" pitchFamily="34" charset="0"/>
                <a:cs typeface="Helvetica" panose="020B0604020202020204" pitchFamily="34" charset="0"/>
              </a:rPr>
              <a:t>CVS Health (486).</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969651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76</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Retail Trade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40277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Retail Trade</a:t>
            </a:r>
            <a:endParaRPr lang="en-US" sz="1200" dirty="0"/>
          </a:p>
        </p:txBody>
      </p:sp>
      <p:grpSp>
        <p:nvGrpSpPr>
          <p:cNvPr id="6" name="Group 5"/>
          <p:cNvGrpSpPr/>
          <p:nvPr/>
        </p:nvGrpSpPr>
        <p:grpSpPr>
          <a:xfrm>
            <a:off x="1889760" y="2142101"/>
            <a:ext cx="8412480" cy="4396811"/>
            <a:chOff x="1889760" y="2142101"/>
            <a:chExt cx="8412480" cy="4396811"/>
          </a:xfrm>
        </p:grpSpPr>
        <p:graphicFrame>
          <p:nvGraphicFramePr>
            <p:cNvPr id="15" name="Chart 14"/>
            <p:cNvGraphicFramePr>
              <a:graphicFrameLocks/>
            </p:cNvGraphicFramePr>
            <p:nvPr>
              <p:extLst>
                <p:ext uri="{D42A27DB-BD31-4B8C-83A1-F6EECF244321}">
                  <p14:modId xmlns:p14="http://schemas.microsoft.com/office/powerpoint/2010/main" val="1175099155"/>
                </p:ext>
              </p:extLst>
            </p:nvPr>
          </p:nvGraphicFramePr>
          <p:xfrm>
            <a:off x="1889760"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25% of Retail workers are less than 24 years old. Of those aged 24 or older, 54% have some college or higher level of education.</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75288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77</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Retail Trade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0277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Retail Trade</a:t>
            </a:r>
            <a:endParaRPr lang="en-US" sz="1200" dirty="0"/>
          </a:p>
        </p:txBody>
      </p:sp>
      <p:grpSp>
        <p:nvGrpSpPr>
          <p:cNvPr id="5" name="Group 4"/>
          <p:cNvGrpSpPr/>
          <p:nvPr/>
        </p:nvGrpSpPr>
        <p:grpSpPr>
          <a:xfrm>
            <a:off x="1477682" y="2427883"/>
            <a:ext cx="10103291" cy="3768447"/>
            <a:chOff x="1477682" y="2427883"/>
            <a:chExt cx="10103291" cy="3768447"/>
          </a:xfrm>
        </p:grpSpPr>
        <p:grpSp>
          <p:nvGrpSpPr>
            <p:cNvPr id="21" name="Group 20"/>
            <p:cNvGrpSpPr/>
            <p:nvPr/>
          </p:nvGrpSpPr>
          <p:grpSpPr>
            <a:xfrm>
              <a:off x="1490070" y="2795577"/>
              <a:ext cx="8897302" cy="2926080"/>
              <a:chOff x="0" y="0"/>
              <a:chExt cx="8897302" cy="2926080"/>
            </a:xfrm>
          </p:grpSpPr>
          <p:graphicFrame>
            <p:nvGraphicFramePr>
              <p:cNvPr id="22" name="Chart 21"/>
              <p:cNvGraphicFramePr/>
              <p:nvPr>
                <p:extLst>
                  <p:ext uri="{D42A27DB-BD31-4B8C-83A1-F6EECF244321}">
                    <p14:modId xmlns:p14="http://schemas.microsoft.com/office/powerpoint/2010/main" val="4031643947"/>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p:nvPr>
                <p:extLst>
                  <p:ext uri="{D42A27DB-BD31-4B8C-83A1-F6EECF244321}">
                    <p14:modId xmlns:p14="http://schemas.microsoft.com/office/powerpoint/2010/main" val="2400853232"/>
                  </p:ext>
                </p:extLst>
              </p:nvPr>
            </p:nvGraphicFramePr>
            <p:xfrm>
              <a:off x="4691062"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9" name="Rectangle 18"/>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Employment in the </a:t>
            </a:r>
            <a:r>
              <a:rPr lang="en-US" sz="1400" dirty="0" smtClean="0">
                <a:latin typeface="Helvetica" panose="020B0604020202020204" pitchFamily="34" charset="0"/>
                <a:cs typeface="Helvetica" panose="020B0604020202020204" pitchFamily="34" charset="0"/>
              </a:rPr>
              <a:t>Retail Trade sector </a:t>
            </a:r>
            <a:r>
              <a:rPr lang="en-US" sz="1400" dirty="0">
                <a:latin typeface="Helvetica" panose="020B0604020202020204" pitchFamily="34" charset="0"/>
                <a:cs typeface="Helvetica" panose="020B0604020202020204" pitchFamily="34" charset="0"/>
              </a:rPr>
              <a:t>is fairly evenly split between male and female workers. </a:t>
            </a:r>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9103128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78</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Retail Trade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40277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Retail Trade</a:t>
            </a:r>
            <a:endParaRPr lang="en-US" sz="1200" dirty="0"/>
          </a:p>
        </p:txBody>
      </p:sp>
      <p:grpSp>
        <p:nvGrpSpPr>
          <p:cNvPr id="2" name="Group 1"/>
          <p:cNvGrpSpPr/>
          <p:nvPr/>
        </p:nvGrpSpPr>
        <p:grpSpPr>
          <a:xfrm>
            <a:off x="611029" y="2427883"/>
            <a:ext cx="11087049" cy="3768447"/>
            <a:chOff x="611029" y="2427883"/>
            <a:chExt cx="11087049" cy="3768447"/>
          </a:xfrm>
        </p:grpSpPr>
        <p:grpSp>
          <p:nvGrpSpPr>
            <p:cNvPr id="19" name="Group 18"/>
            <p:cNvGrpSpPr/>
            <p:nvPr/>
          </p:nvGrpSpPr>
          <p:grpSpPr>
            <a:xfrm>
              <a:off x="648891" y="2795721"/>
              <a:ext cx="11049187" cy="2926080"/>
              <a:chOff x="0" y="0"/>
              <a:chExt cx="11049187" cy="2926080"/>
            </a:xfrm>
          </p:grpSpPr>
          <p:graphicFrame>
            <p:nvGraphicFramePr>
              <p:cNvPr id="21" name="Chart 20"/>
              <p:cNvGraphicFramePr>
                <a:graphicFrameLocks noChangeAspect="1"/>
              </p:cNvGraphicFramePr>
              <p:nvPr>
                <p:extLst>
                  <p:ext uri="{D42A27DB-BD31-4B8C-83A1-F6EECF244321}">
                    <p14:modId xmlns:p14="http://schemas.microsoft.com/office/powerpoint/2010/main" val="3337362351"/>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noChangeAspect="1"/>
              </p:cNvGraphicFramePr>
              <p:nvPr>
                <p:extLst>
                  <p:ext uri="{D42A27DB-BD31-4B8C-83A1-F6EECF244321}">
                    <p14:modId xmlns:p14="http://schemas.microsoft.com/office/powerpoint/2010/main" val="4216512806"/>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noChangeAspect="1"/>
              </p:cNvGraphicFramePr>
              <p:nvPr>
                <p:extLst>
                  <p:ext uri="{D42A27DB-BD31-4B8C-83A1-F6EECF244321}">
                    <p14:modId xmlns:p14="http://schemas.microsoft.com/office/powerpoint/2010/main" val="1744387550"/>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6" name="Group 5"/>
            <p:cNvGrpSpPr/>
            <p:nvPr/>
          </p:nvGrpSpPr>
          <p:grpSpPr>
            <a:xfrm>
              <a:off x="611029" y="2427883"/>
              <a:ext cx="10969944" cy="3768447"/>
              <a:chOff x="611029" y="2427883"/>
              <a:chExt cx="10969944" cy="3768447"/>
            </a:xfrm>
          </p:grpSpPr>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25" name="Rectangle 24"/>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a:t>
            </a:r>
            <a:r>
              <a:rPr lang="en-US" sz="1400" dirty="0" smtClean="0">
                <a:latin typeface="Helvetica" panose="020B0604020202020204" pitchFamily="34" charset="0"/>
                <a:cs typeface="Helvetica" panose="020B0604020202020204" pitchFamily="34" charset="0"/>
              </a:rPr>
              <a:t>85% </a:t>
            </a:r>
            <a:r>
              <a:rPr lang="en-US" sz="1400" dirty="0">
                <a:latin typeface="Helvetica" panose="020B0604020202020204" pitchFamily="34" charset="0"/>
                <a:cs typeface="Helvetica" panose="020B0604020202020204" pitchFamily="34" charset="0"/>
              </a:rPr>
              <a:t>of </a:t>
            </a:r>
            <a:r>
              <a:rPr lang="en-US" sz="1400" dirty="0" smtClean="0">
                <a:latin typeface="Helvetica" panose="020B0604020202020204" pitchFamily="34" charset="0"/>
                <a:cs typeface="Helvetica" panose="020B0604020202020204" pitchFamily="34" charset="0"/>
              </a:rPr>
              <a:t>Retail Trade </a:t>
            </a:r>
            <a:r>
              <a:rPr lang="en-US" sz="1400" dirty="0">
                <a:latin typeface="Helvetica" panose="020B0604020202020204" pitchFamily="34" charset="0"/>
                <a:cs typeface="Helvetica" panose="020B0604020202020204" pitchFamily="34" charset="0"/>
              </a:rPr>
              <a:t>workers </a:t>
            </a:r>
            <a:r>
              <a:rPr lang="en-US" sz="1400" dirty="0" smtClean="0">
                <a:latin typeface="Helvetica" panose="020B0604020202020204" pitchFamily="34" charset="0"/>
                <a:cs typeface="Helvetica" panose="020B0604020202020204" pitchFamily="34" charset="0"/>
              </a:rPr>
              <a:t>in Central MA are white. </a:t>
            </a:r>
            <a:r>
              <a:rPr lang="en-US" sz="1400" dirty="0">
                <a:latin typeface="Helvetica" panose="020B0604020202020204" pitchFamily="34" charset="0"/>
                <a:cs typeface="Helvetica" panose="020B0604020202020204" pitchFamily="34" charset="0"/>
              </a:rPr>
              <a:t>There has been </a:t>
            </a:r>
            <a:r>
              <a:rPr lang="en-US" sz="1400" dirty="0" smtClean="0">
                <a:latin typeface="Helvetica" panose="020B0604020202020204" pitchFamily="34" charset="0"/>
                <a:cs typeface="Helvetica" panose="020B0604020202020204" pitchFamily="34" charset="0"/>
              </a:rPr>
              <a:t>some growth in </a:t>
            </a:r>
            <a:r>
              <a:rPr lang="en-US" sz="1400" dirty="0">
                <a:latin typeface="Helvetica" panose="020B0604020202020204" pitchFamily="34" charset="0"/>
                <a:cs typeface="Helvetica" panose="020B0604020202020204" pitchFamily="34" charset="0"/>
              </a:rPr>
              <a:t>the number of Hispanic or Latino, Black or African American, and Asian </a:t>
            </a:r>
            <a:r>
              <a:rPr lang="en-US" sz="1400" dirty="0" smtClean="0">
                <a:latin typeface="Helvetica" panose="020B0604020202020204" pitchFamily="34" charset="0"/>
                <a:cs typeface="Helvetica" panose="020B0604020202020204" pitchFamily="34" charset="0"/>
              </a:rPr>
              <a:t>workers</a:t>
            </a:r>
            <a:r>
              <a:rPr lang="en-US" sz="1400" dirty="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since 2015.</a:t>
            </a:r>
            <a:endParaRPr lang="en-US" sz="1400" dirty="0">
              <a:latin typeface="Helvetica" panose="020B0604020202020204" pitchFamily="34" charset="0"/>
              <a:cs typeface="Helvetica" panose="020B0604020202020204" pitchFamily="34" charset="0"/>
            </a:endParaRPr>
          </a:p>
        </p:txBody>
      </p:sp>
      <p:sp>
        <p:nvSpPr>
          <p:cNvPr id="24" name="Rectangle 23"/>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12252005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Hospitality</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79</a:t>
            </a:fld>
            <a:endParaRPr lang="en-US" dirty="0"/>
          </a:p>
        </p:txBody>
      </p:sp>
    </p:spTree>
    <p:extLst>
      <p:ext uri="{BB962C8B-B14F-4D97-AF65-F5344CB8AC3E}">
        <p14:creationId xmlns:p14="http://schemas.microsoft.com/office/powerpoint/2010/main" val="3844489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2139966794"/>
              </p:ext>
            </p:extLst>
          </p:nvPr>
        </p:nvGraphicFramePr>
        <p:xfrm>
          <a:off x="6663877" y="2807609"/>
          <a:ext cx="48463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3868821837"/>
              </p:ext>
            </p:extLst>
          </p:nvPr>
        </p:nvGraphicFramePr>
        <p:xfrm>
          <a:off x="745341" y="2807609"/>
          <a:ext cx="484632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latin typeface="Helvetica" panose="020B0604020202020204" pitchFamily="34" charset="0"/>
                <a:cs typeface="Helvetica" panose="020B0604020202020204" pitchFamily="34" charset="0"/>
              </a:rPr>
              <a:t>8</a:t>
            </a:fld>
            <a:endParaRPr lang="en-US" dirty="0">
              <a:latin typeface="Helvetica" panose="020B0604020202020204" pitchFamily="34" charset="0"/>
              <a:cs typeface="Helvetica" panose="020B0604020202020204" pitchFamily="34" charset="0"/>
            </a:endParaRPr>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Requirements for Employment</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1359668"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Regional Context</a:t>
            </a:r>
            <a:endParaRPr lang="en-US" sz="1200" dirty="0">
              <a:latin typeface="Helvetica" panose="020B0604020202020204" pitchFamily="34" charset="0"/>
              <a:cs typeface="Helvetica" panose="020B0604020202020204" pitchFamily="34" charset="0"/>
            </a:endParaRPr>
          </a:p>
        </p:txBody>
      </p:sp>
      <p:sp>
        <p:nvSpPr>
          <p:cNvPr id="21" name="Rectangle 20"/>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Central MA is projected to have similar shares of jobs that require BA+; AS, Cert. or Some College, and HS or Below in 2026 as in 2016. </a:t>
            </a:r>
          </a:p>
        </p:txBody>
      </p:sp>
      <p:sp>
        <p:nvSpPr>
          <p:cNvPr id="16" name="TextBox 15"/>
          <p:cNvSpPr txBox="1"/>
          <p:nvPr/>
        </p:nvSpPr>
        <p:spPr>
          <a:xfrm>
            <a:off x="6801037" y="2442697"/>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2026 Projected Employment</a:t>
            </a:r>
            <a:endParaRPr lang="en-US" sz="1200" dirty="0">
              <a:latin typeface="Helvetica" panose="020B0604020202020204" pitchFamily="34" charset="0"/>
              <a:cs typeface="Helvetica" panose="020B0604020202020204" pitchFamily="34" charset="0"/>
            </a:endParaRPr>
          </a:p>
        </p:txBody>
      </p:sp>
      <p:sp>
        <p:nvSpPr>
          <p:cNvPr id="12" name="TextBox 11"/>
          <p:cNvSpPr txBox="1"/>
          <p:nvPr/>
        </p:nvSpPr>
        <p:spPr>
          <a:xfrm>
            <a:off x="882501" y="2440010"/>
            <a:ext cx="4572000" cy="27699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200" dirty="0" smtClean="0">
                <a:latin typeface="Helvetica" panose="020B0604020202020204" pitchFamily="34" charset="0"/>
                <a:cs typeface="Helvetica" panose="020B0604020202020204" pitchFamily="34" charset="0"/>
              </a:rPr>
              <a:t>2016 Employment</a:t>
            </a:r>
            <a:endParaRPr lang="en-US" sz="1200" dirty="0">
              <a:latin typeface="Helvetica" panose="020B0604020202020204" pitchFamily="34" charset="0"/>
              <a:cs typeface="Helvetica" panose="020B0604020202020204" pitchFamily="34" charset="0"/>
            </a:endParaRPr>
          </a:p>
        </p:txBody>
      </p:sp>
      <p:sp>
        <p:nvSpPr>
          <p:cNvPr id="20" name="Rectangle 19"/>
          <p:cNvSpPr/>
          <p:nvPr/>
        </p:nvSpPr>
        <p:spPr>
          <a:xfrm>
            <a:off x="778042" y="6423496"/>
            <a:ext cx="10971373" cy="230832"/>
          </a:xfrm>
          <a:prstGeom prst="rect">
            <a:avLst/>
          </a:prstGeom>
        </p:spPr>
        <p:txBody>
          <a:bodyPr wrap="square" anchor="ctr">
            <a:spAutoFit/>
          </a:bodyPr>
          <a:lstStyle/>
          <a:p>
            <a:r>
              <a:rPr lang="en-US" sz="900" dirty="0" smtClean="0">
                <a:latin typeface="Helvetica" panose="020B0604020202020204" pitchFamily="34" charset="0"/>
                <a:cs typeface="Helvetica" panose="020B0604020202020204" pitchFamily="34" charset="0"/>
              </a:rPr>
              <a:t> Source: Bureau of Labor Statistics, </a:t>
            </a:r>
            <a:r>
              <a:rPr lang="en-US" sz="900" dirty="0">
                <a:latin typeface="Helvetica" panose="020B0604020202020204" pitchFamily="34" charset="0"/>
                <a:cs typeface="Helvetica" panose="020B0604020202020204" pitchFamily="34" charset="0"/>
              </a:rPr>
              <a:t>Occupational Employment Statistics, </a:t>
            </a:r>
            <a:r>
              <a:rPr lang="en-US" sz="900" dirty="0" smtClean="0">
                <a:latin typeface="Helvetica" panose="020B0604020202020204" pitchFamily="34" charset="0"/>
                <a:cs typeface="Helvetica" panose="020B0604020202020204" pitchFamily="34" charset="0"/>
              </a:rPr>
              <a:t>2026 Projections</a:t>
            </a:r>
            <a:endParaRPr lang="en-US" sz="900" dirty="0">
              <a:latin typeface="Helvetica" panose="020B0604020202020204" pitchFamily="34" charset="0"/>
              <a:cs typeface="Helvetica" panose="020B0604020202020204" pitchFamily="34" charset="0"/>
            </a:endParaRPr>
          </a:p>
        </p:txBody>
      </p:sp>
      <p:sp>
        <p:nvSpPr>
          <p:cNvPr id="11" name="TextBox 10"/>
          <p:cNvSpPr txBox="1"/>
          <p:nvPr/>
        </p:nvSpPr>
        <p:spPr>
          <a:xfrm>
            <a:off x="3900021"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Employment: </a:t>
            </a:r>
          </a:p>
          <a:p>
            <a:pPr algn="ctr"/>
            <a:r>
              <a:rPr lang="en-US" sz="1000" b="1" dirty="0" smtClean="0">
                <a:latin typeface="Helvetica" panose="020B0604020202020204" pitchFamily="34" charset="0"/>
                <a:cs typeface="Helvetica" panose="020B0604020202020204" pitchFamily="34" charset="0"/>
              </a:rPr>
              <a:t>327,444</a:t>
            </a:r>
            <a:endParaRPr lang="en-US" sz="1000" b="1" dirty="0">
              <a:latin typeface="Helvetica" panose="020B0604020202020204" pitchFamily="34" charset="0"/>
              <a:cs typeface="Helvetica" panose="020B0604020202020204" pitchFamily="34" charset="0"/>
            </a:endParaRPr>
          </a:p>
        </p:txBody>
      </p:sp>
      <p:sp>
        <p:nvSpPr>
          <p:cNvPr id="13" name="TextBox 12"/>
          <p:cNvSpPr txBox="1"/>
          <p:nvPr/>
        </p:nvSpPr>
        <p:spPr>
          <a:xfrm>
            <a:off x="9818557" y="5167098"/>
            <a:ext cx="1554480" cy="400110"/>
          </a:xfrm>
          <a:prstGeom prst="rect">
            <a:avLst/>
          </a:prstGeom>
          <a:noFill/>
          <a:l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spAutoFit/>
          </a:bodyPr>
          <a:lstStyle/>
          <a:p>
            <a:pPr algn="ctr"/>
            <a:r>
              <a:rPr lang="en-US" sz="1000" dirty="0" smtClean="0">
                <a:latin typeface="Helvetica" panose="020B0604020202020204" pitchFamily="34" charset="0"/>
                <a:cs typeface="Helvetica" panose="020B0604020202020204" pitchFamily="34" charset="0"/>
              </a:rPr>
              <a:t>Total Projected Employment: </a:t>
            </a:r>
            <a:r>
              <a:rPr lang="en-US" sz="1000" b="1" dirty="0" smtClean="0">
                <a:latin typeface="Helvetica" panose="020B0604020202020204" pitchFamily="34" charset="0"/>
                <a:cs typeface="Helvetica" panose="020B0604020202020204" pitchFamily="34" charset="0"/>
              </a:rPr>
              <a:t>350,688</a:t>
            </a:r>
            <a:endParaRPr lang="en-US" sz="1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592555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80</a:t>
            </a:fld>
            <a:endParaRPr lang="en-US"/>
          </a:p>
        </p:txBody>
      </p:sp>
      <p:sp>
        <p:nvSpPr>
          <p:cNvPr id="1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Groups and Employers</a:t>
            </a:r>
            <a:endParaRPr lang="en-US" sz="3200" dirty="0">
              <a:latin typeface="Helvetica" panose="020B0604020202020204" pitchFamily="34" charset="0"/>
              <a:cs typeface="Helvetica" panose="020B0604020202020204" pitchFamily="34" charset="0"/>
            </a:endParaRPr>
          </a:p>
        </p:txBody>
      </p:sp>
      <p:sp>
        <p:nvSpPr>
          <p:cNvPr id="19" name="Rectangle 18"/>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graphicFrame>
        <p:nvGraphicFramePr>
          <p:cNvPr id="22" name="Table 21"/>
          <p:cNvGraphicFramePr>
            <a:graphicFrameLocks noGrp="1"/>
          </p:cNvGraphicFramePr>
          <p:nvPr>
            <p:extLst>
              <p:ext uri="{D42A27DB-BD31-4B8C-83A1-F6EECF244321}">
                <p14:modId xmlns:p14="http://schemas.microsoft.com/office/powerpoint/2010/main" val="2232526661"/>
              </p:ext>
            </p:extLst>
          </p:nvPr>
        </p:nvGraphicFramePr>
        <p:xfrm>
          <a:off x="7998593" y="3539890"/>
          <a:ext cx="3656287" cy="1463035"/>
        </p:xfrm>
        <a:graphic>
          <a:graphicData uri="http://schemas.openxmlformats.org/drawingml/2006/table">
            <a:tbl>
              <a:tblPr firstRow="1">
                <a:tableStyleId>{3B4B98B0-60AC-42C2-AFA5-B58CD77FA1E5}</a:tableStyleId>
              </a:tblPr>
              <a:tblGrid>
                <a:gridCol w="2252312">
                  <a:extLst>
                    <a:ext uri="{9D8B030D-6E8A-4147-A177-3AD203B41FA5}">
                      <a16:colId xmlns:a16="http://schemas.microsoft.com/office/drawing/2014/main" val="2354080455"/>
                    </a:ext>
                  </a:extLst>
                </a:gridCol>
                <a:gridCol w="1403975">
                  <a:extLst>
                    <a:ext uri="{9D8B030D-6E8A-4147-A177-3AD203B41FA5}">
                      <a16:colId xmlns:a16="http://schemas.microsoft.com/office/drawing/2014/main" val="2062974140"/>
                    </a:ext>
                  </a:extLst>
                </a:gridCol>
              </a:tblGrid>
              <a:tr h="209005">
                <a:tc>
                  <a:txBody>
                    <a:bodyPr/>
                    <a:lstStyle/>
                    <a:p>
                      <a:pPr algn="ctr" fontAlgn="b"/>
                      <a:r>
                        <a:rPr lang="en-US" sz="1000" u="none" strike="noStrike" dirty="0">
                          <a:effectLst/>
                          <a:latin typeface="+mj-lt"/>
                        </a:rPr>
                        <a:t>Employer</a:t>
                      </a:r>
                      <a:endParaRPr lang="en-US" sz="1000" b="1" i="0" u="none" strike="noStrike" dirty="0">
                        <a:effectLst/>
                        <a:latin typeface="+mj-lt"/>
                        <a:cs typeface="Helvetica" panose="020B0604020202020204" pitchFamily="34" charset="0"/>
                      </a:endParaRPr>
                    </a:p>
                  </a:txBody>
                  <a:tcPr marL="9525" marR="9525" marT="9525" marB="0" anchor="ctr"/>
                </a:tc>
                <a:tc>
                  <a:txBody>
                    <a:bodyPr/>
                    <a:lstStyle/>
                    <a:p>
                      <a:pPr algn="ctr" fontAlgn="b"/>
                      <a:r>
                        <a:rPr lang="en-US" sz="1000" u="none" strike="noStrike" dirty="0">
                          <a:effectLst/>
                          <a:latin typeface="+mj-lt"/>
                        </a:rPr>
                        <a:t>Job Postings</a:t>
                      </a:r>
                      <a:endParaRPr lang="en-US" sz="1000" b="1" i="0" u="none" strike="noStrike" dirty="0">
                        <a:effectLst/>
                        <a:latin typeface="+mj-lt"/>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9005">
                <a:tc>
                  <a:txBody>
                    <a:bodyPr/>
                    <a:lstStyle/>
                    <a:p>
                      <a:pPr algn="ctr" fontAlgn="b"/>
                      <a:r>
                        <a:rPr lang="en-US" sz="1000" b="0" i="0" u="none" strike="noStrike" dirty="0">
                          <a:effectLst/>
                          <a:latin typeface="Helvetica" panose="020B0604020202020204" pitchFamily="34" charset="0"/>
                        </a:rPr>
                        <a:t>Chipotle Mexican Grill</a:t>
                      </a:r>
                    </a:p>
                  </a:txBody>
                  <a:tcPr marL="9525" marR="9525" marT="9525" marB="0" anchor="ctr"/>
                </a:tc>
                <a:tc>
                  <a:txBody>
                    <a:bodyPr/>
                    <a:lstStyle/>
                    <a:p>
                      <a:pPr algn="ctr" fontAlgn="b"/>
                      <a:r>
                        <a:rPr lang="en-US" sz="1000" b="0" i="0" u="none" strike="noStrike">
                          <a:effectLst/>
                          <a:latin typeface="Helvetica" panose="020B0604020202020204" pitchFamily="34" charset="0"/>
                        </a:rPr>
                        <a:t>155</a:t>
                      </a:r>
                    </a:p>
                  </a:txBody>
                  <a:tcPr marL="9525" marR="9525" marT="9525" marB="0" anchor="ctr"/>
                </a:tc>
                <a:extLst>
                  <a:ext uri="{0D108BD9-81ED-4DB2-BD59-A6C34878D82A}">
                    <a16:rowId xmlns:a16="http://schemas.microsoft.com/office/drawing/2014/main" val="2094299416"/>
                  </a:ext>
                </a:extLst>
              </a:tr>
              <a:tr h="209005">
                <a:tc>
                  <a:txBody>
                    <a:bodyPr/>
                    <a:lstStyle/>
                    <a:p>
                      <a:pPr algn="ctr" fontAlgn="b"/>
                      <a:r>
                        <a:rPr lang="en-US" sz="1000" b="0" i="0" u="none" strike="noStrike" dirty="0">
                          <a:effectLst/>
                          <a:latin typeface="Helvetica" panose="020B0604020202020204" pitchFamily="34" charset="0"/>
                        </a:rPr>
                        <a:t>Sodexo</a:t>
                      </a:r>
                    </a:p>
                  </a:txBody>
                  <a:tcPr marL="9525" marR="9525" marT="9525" marB="0" anchor="ctr"/>
                </a:tc>
                <a:tc>
                  <a:txBody>
                    <a:bodyPr/>
                    <a:lstStyle/>
                    <a:p>
                      <a:pPr algn="ctr" fontAlgn="b"/>
                      <a:r>
                        <a:rPr lang="en-US" sz="1000" b="0" i="0" u="none" strike="noStrike">
                          <a:effectLst/>
                          <a:latin typeface="Helvetica" panose="020B0604020202020204" pitchFamily="34" charset="0"/>
                        </a:rPr>
                        <a:t>148</a:t>
                      </a:r>
                    </a:p>
                  </a:txBody>
                  <a:tcPr marL="9525" marR="9525" marT="9525" marB="0" anchor="ctr"/>
                </a:tc>
                <a:extLst>
                  <a:ext uri="{0D108BD9-81ED-4DB2-BD59-A6C34878D82A}">
                    <a16:rowId xmlns:a16="http://schemas.microsoft.com/office/drawing/2014/main" val="1311406487"/>
                  </a:ext>
                </a:extLst>
              </a:tr>
              <a:tr h="209005">
                <a:tc>
                  <a:txBody>
                    <a:bodyPr/>
                    <a:lstStyle/>
                    <a:p>
                      <a:pPr algn="ctr" fontAlgn="b"/>
                      <a:r>
                        <a:rPr lang="en-US" sz="1000" b="0" i="0" u="none" strike="noStrike" dirty="0">
                          <a:effectLst/>
                          <a:latin typeface="Helvetica" panose="020B0604020202020204" pitchFamily="34" charset="0"/>
                        </a:rPr>
                        <a:t>Great Wolf Resorts</a:t>
                      </a:r>
                    </a:p>
                  </a:txBody>
                  <a:tcPr marL="9525" marR="9525" marT="9525" marB="0" anchor="ctr"/>
                </a:tc>
                <a:tc>
                  <a:txBody>
                    <a:bodyPr/>
                    <a:lstStyle/>
                    <a:p>
                      <a:pPr algn="ctr" fontAlgn="b"/>
                      <a:r>
                        <a:rPr lang="en-US" sz="1000" b="0" i="0" u="none" strike="noStrike" dirty="0">
                          <a:effectLst/>
                          <a:latin typeface="Helvetica" panose="020B0604020202020204" pitchFamily="34" charset="0"/>
                        </a:rPr>
                        <a:t>109</a:t>
                      </a:r>
                    </a:p>
                  </a:txBody>
                  <a:tcPr marL="9525" marR="9525" marT="9525" marB="0" anchor="ctr"/>
                </a:tc>
                <a:extLst>
                  <a:ext uri="{0D108BD9-81ED-4DB2-BD59-A6C34878D82A}">
                    <a16:rowId xmlns:a16="http://schemas.microsoft.com/office/drawing/2014/main" val="1699668475"/>
                  </a:ext>
                </a:extLst>
              </a:tr>
              <a:tr h="209005">
                <a:tc>
                  <a:txBody>
                    <a:bodyPr/>
                    <a:lstStyle/>
                    <a:p>
                      <a:pPr algn="ctr" fontAlgn="b"/>
                      <a:r>
                        <a:rPr lang="en-US" sz="1000" b="0" i="0" u="none" strike="noStrike">
                          <a:effectLst/>
                          <a:latin typeface="Helvetica" panose="020B0604020202020204" pitchFamily="34" charset="0"/>
                        </a:rPr>
                        <a:t>Compass Group Plc United States</a:t>
                      </a:r>
                    </a:p>
                  </a:txBody>
                  <a:tcPr marL="9525" marR="9525" marT="9525" marB="0" anchor="ctr"/>
                </a:tc>
                <a:tc>
                  <a:txBody>
                    <a:bodyPr/>
                    <a:lstStyle/>
                    <a:p>
                      <a:pPr algn="ctr" fontAlgn="b"/>
                      <a:r>
                        <a:rPr lang="en-US" sz="1000" b="0" i="0" u="none" strike="noStrike" dirty="0">
                          <a:effectLst/>
                          <a:latin typeface="Helvetica" panose="020B0604020202020204" pitchFamily="34" charset="0"/>
                        </a:rPr>
                        <a:t>101</a:t>
                      </a:r>
                    </a:p>
                  </a:txBody>
                  <a:tcPr marL="9525" marR="9525" marT="9525" marB="0" anchor="ctr"/>
                </a:tc>
                <a:extLst>
                  <a:ext uri="{0D108BD9-81ED-4DB2-BD59-A6C34878D82A}">
                    <a16:rowId xmlns:a16="http://schemas.microsoft.com/office/drawing/2014/main" val="4041789653"/>
                  </a:ext>
                </a:extLst>
              </a:tr>
              <a:tr h="209005">
                <a:tc>
                  <a:txBody>
                    <a:bodyPr/>
                    <a:lstStyle/>
                    <a:p>
                      <a:pPr algn="ctr" fontAlgn="b"/>
                      <a:r>
                        <a:rPr lang="en-US" sz="1000" b="0" i="0" u="none" strike="noStrike">
                          <a:effectLst/>
                          <a:latin typeface="Helvetica" panose="020B0604020202020204" pitchFamily="34" charset="0"/>
                        </a:rPr>
                        <a:t>Panera Bread</a:t>
                      </a:r>
                    </a:p>
                  </a:txBody>
                  <a:tcPr marL="9525" marR="9525" marT="9525" marB="0" anchor="ctr"/>
                </a:tc>
                <a:tc>
                  <a:txBody>
                    <a:bodyPr/>
                    <a:lstStyle/>
                    <a:p>
                      <a:pPr algn="ctr" fontAlgn="b"/>
                      <a:r>
                        <a:rPr lang="en-US" sz="1000" b="0" i="0" u="none" strike="noStrike" dirty="0">
                          <a:effectLst/>
                          <a:latin typeface="Helvetica" panose="020B0604020202020204" pitchFamily="34" charset="0"/>
                        </a:rPr>
                        <a:t>85</a:t>
                      </a:r>
                    </a:p>
                  </a:txBody>
                  <a:tcPr marL="9525" marR="9525" marT="9525" marB="0" anchor="ctr"/>
                </a:tc>
                <a:extLst>
                  <a:ext uri="{0D108BD9-81ED-4DB2-BD59-A6C34878D82A}">
                    <a16:rowId xmlns:a16="http://schemas.microsoft.com/office/drawing/2014/main" val="3358173353"/>
                  </a:ext>
                </a:extLst>
              </a:tr>
              <a:tr h="209005">
                <a:tc>
                  <a:txBody>
                    <a:bodyPr/>
                    <a:lstStyle/>
                    <a:p>
                      <a:pPr algn="ctr" fontAlgn="b"/>
                      <a:r>
                        <a:rPr lang="en-US" sz="1000" b="0" i="0" u="none" strike="noStrike">
                          <a:effectLst/>
                          <a:latin typeface="Helvetica" panose="020B0604020202020204" pitchFamily="34" charset="0"/>
                        </a:rPr>
                        <a:t>Marriott International Incorporated</a:t>
                      </a:r>
                    </a:p>
                  </a:txBody>
                  <a:tcPr marL="9525" marR="9525" marT="9525" marB="0" anchor="ctr"/>
                </a:tc>
                <a:tc>
                  <a:txBody>
                    <a:bodyPr/>
                    <a:lstStyle/>
                    <a:p>
                      <a:pPr algn="ctr" fontAlgn="b"/>
                      <a:r>
                        <a:rPr lang="en-US" sz="1000" b="0" i="0" u="none" strike="noStrike" dirty="0">
                          <a:effectLst/>
                          <a:latin typeface="Helvetica" panose="020B0604020202020204" pitchFamily="34" charset="0"/>
                        </a:rPr>
                        <a:t>81</a:t>
                      </a:r>
                    </a:p>
                  </a:txBody>
                  <a:tcPr marL="9525" marR="9525" marT="9525" marB="0" anchor="ctr"/>
                </a:tc>
                <a:extLst>
                  <a:ext uri="{0D108BD9-81ED-4DB2-BD59-A6C34878D82A}">
                    <a16:rowId xmlns:a16="http://schemas.microsoft.com/office/drawing/2014/main" val="872586986"/>
                  </a:ext>
                </a:extLst>
              </a:tr>
            </a:tbl>
          </a:graphicData>
        </a:graphic>
      </p:graphicFrame>
      <p:grpSp>
        <p:nvGrpSpPr>
          <p:cNvPr id="5" name="Group 4"/>
          <p:cNvGrpSpPr/>
          <p:nvPr/>
        </p:nvGrpSpPr>
        <p:grpSpPr>
          <a:xfrm>
            <a:off x="7998592" y="3194739"/>
            <a:ext cx="3656287" cy="2122559"/>
            <a:chOff x="8017051" y="3179350"/>
            <a:chExt cx="3656287" cy="2122559"/>
          </a:xfrm>
        </p:grpSpPr>
        <p:sp>
          <p:nvSpPr>
            <p:cNvPr id="23" name="TextBox 22"/>
            <p:cNvSpPr txBox="1"/>
            <p:nvPr/>
          </p:nvSpPr>
          <p:spPr>
            <a:xfrm>
              <a:off x="8017051" y="3179350"/>
              <a:ext cx="3656287"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8997998" y="5071077"/>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grpSp>
      <p:sp>
        <p:nvSpPr>
          <p:cNvPr id="16" name="Rectangle 1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Hospitality-related establishments in </a:t>
            </a:r>
            <a:r>
              <a:rPr lang="en-US" sz="1400" dirty="0" smtClean="0">
                <a:latin typeface="Helvetica" panose="020B0604020202020204" pitchFamily="34" charset="0"/>
                <a:cs typeface="Helvetica" panose="020B0604020202020204" pitchFamily="34" charset="0"/>
              </a:rPr>
              <a:t>Central MA grew slightly between </a:t>
            </a:r>
            <a:r>
              <a:rPr lang="en-US" sz="1400" dirty="0">
                <a:latin typeface="Helvetica" panose="020B0604020202020204" pitchFamily="34" charset="0"/>
                <a:cs typeface="Helvetica" panose="020B0604020202020204" pitchFamily="34" charset="0"/>
              </a:rPr>
              <a:t>2016 and </a:t>
            </a:r>
            <a:r>
              <a:rPr lang="en-US" sz="1400" dirty="0" smtClean="0">
                <a:latin typeface="Helvetica" panose="020B0604020202020204" pitchFamily="34" charset="0"/>
                <a:cs typeface="Helvetica" panose="020B0604020202020204" pitchFamily="34" charset="0"/>
              </a:rPr>
              <a:t>2018. </a:t>
            </a:r>
            <a:r>
              <a:rPr lang="en-US" sz="1400" dirty="0">
                <a:latin typeface="Helvetica" panose="020B0604020202020204" pitchFamily="34" charset="0"/>
                <a:cs typeface="Helvetica" panose="020B0604020202020204" pitchFamily="34" charset="0"/>
              </a:rPr>
              <a:t>In the last year, </a:t>
            </a:r>
            <a:r>
              <a:rPr lang="en-US" sz="1400" dirty="0" smtClean="0">
                <a:latin typeface="Helvetica" panose="020B0604020202020204" pitchFamily="34" charset="0"/>
                <a:cs typeface="Helvetica" panose="020B0604020202020204" pitchFamily="34" charset="0"/>
              </a:rPr>
              <a:t>Chipotle Mexican Grill was </a:t>
            </a:r>
            <a:r>
              <a:rPr lang="en-US" sz="1400" dirty="0">
                <a:latin typeface="Helvetica" panose="020B0604020202020204" pitchFamily="34" charset="0"/>
                <a:cs typeface="Helvetica" panose="020B0604020202020204" pitchFamily="34" charset="0"/>
              </a:rPr>
              <a:t>responsible for the most online job postings in the </a:t>
            </a:r>
            <a:r>
              <a:rPr lang="en-US" sz="1400" dirty="0" smtClean="0">
                <a:latin typeface="Helvetica" panose="020B0604020202020204" pitchFamily="34" charset="0"/>
                <a:cs typeface="Helvetica" panose="020B0604020202020204" pitchFamily="34" charset="0"/>
              </a:rPr>
              <a:t>region (155), </a:t>
            </a:r>
            <a:r>
              <a:rPr lang="en-US" sz="1400" dirty="0">
                <a:latin typeface="Helvetica" panose="020B0604020202020204" pitchFamily="34" charset="0"/>
                <a:cs typeface="Helvetica" panose="020B0604020202020204" pitchFamily="34" charset="0"/>
              </a:rPr>
              <a:t>followed by </a:t>
            </a:r>
            <a:r>
              <a:rPr lang="en-US" sz="1400" dirty="0" smtClean="0">
                <a:latin typeface="Helvetica" panose="020B0604020202020204" pitchFamily="34" charset="0"/>
                <a:cs typeface="Helvetica" panose="020B0604020202020204" pitchFamily="34" charset="0"/>
              </a:rPr>
              <a:t>Sodexo (148) </a:t>
            </a:r>
            <a:r>
              <a:rPr lang="en-US" sz="1400" dirty="0">
                <a:latin typeface="Helvetica" panose="020B0604020202020204" pitchFamily="34" charset="0"/>
                <a:cs typeface="Helvetica" panose="020B0604020202020204" pitchFamily="34" charset="0"/>
              </a:rPr>
              <a:t>and </a:t>
            </a:r>
            <a:r>
              <a:rPr lang="en-US" sz="1400" dirty="0" smtClean="0">
                <a:latin typeface="Helvetica" panose="020B0604020202020204" pitchFamily="34" charset="0"/>
                <a:cs typeface="Helvetica" panose="020B0604020202020204" pitchFamily="34" charset="0"/>
              </a:rPr>
              <a:t>Great Wolf Resorts (109).</a:t>
            </a:r>
            <a:endParaRPr lang="en-US" sz="1400" dirty="0">
              <a:latin typeface="Helvetica" panose="020B0604020202020204" pitchFamily="34" charset="0"/>
              <a:cs typeface="Helvetica" panose="020B0604020202020204" pitchFamily="34" charset="0"/>
            </a:endParaRPr>
          </a:p>
        </p:txBody>
      </p:sp>
      <p:grpSp>
        <p:nvGrpSpPr>
          <p:cNvPr id="3" name="Group 2"/>
          <p:cNvGrpSpPr/>
          <p:nvPr/>
        </p:nvGrpSpPr>
        <p:grpSpPr>
          <a:xfrm>
            <a:off x="631082" y="2610190"/>
            <a:ext cx="7040880" cy="3587128"/>
            <a:chOff x="631082" y="2610190"/>
            <a:chExt cx="7040880" cy="3587128"/>
          </a:xfrm>
        </p:grpSpPr>
        <p:graphicFrame>
          <p:nvGraphicFramePr>
            <p:cNvPr id="20" name="Chart 19"/>
            <p:cNvGraphicFramePr>
              <a:graphicFrameLocks/>
            </p:cNvGraphicFramePr>
            <p:nvPr>
              <p:extLst>
                <p:ext uri="{D42A27DB-BD31-4B8C-83A1-F6EECF244321}">
                  <p14:modId xmlns:p14="http://schemas.microsoft.com/office/powerpoint/2010/main" val="2474163567"/>
                </p:ext>
              </p:extLst>
            </p:nvPr>
          </p:nvGraphicFramePr>
          <p:xfrm>
            <a:off x="631082" y="2610190"/>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631082" y="5966486"/>
              <a:ext cx="7040880"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39036262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81</a:t>
            </a:fld>
            <a:endParaRPr lang="en-US" dirty="0"/>
          </a:p>
        </p:txBody>
      </p:sp>
      <p:sp>
        <p:nvSpPr>
          <p:cNvPr id="8"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by </a:t>
            </a:r>
            <a:r>
              <a:rPr lang="en-US" sz="3200" dirty="0">
                <a:latin typeface="Helvetica" panose="020B0604020202020204" pitchFamily="34" charset="0"/>
                <a:cs typeface="Helvetica" panose="020B0604020202020204" pitchFamily="34" charset="0"/>
              </a:rPr>
              <a:t>Education</a:t>
            </a:r>
          </a:p>
        </p:txBody>
      </p:sp>
      <p:sp>
        <p:nvSpPr>
          <p:cNvPr id="9" name="Rectangle 8"/>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grpSp>
        <p:nvGrpSpPr>
          <p:cNvPr id="6" name="Group 5"/>
          <p:cNvGrpSpPr/>
          <p:nvPr/>
        </p:nvGrpSpPr>
        <p:grpSpPr>
          <a:xfrm>
            <a:off x="1889760" y="2142101"/>
            <a:ext cx="8412480" cy="4396811"/>
            <a:chOff x="1889760" y="2142101"/>
            <a:chExt cx="8412480" cy="4396811"/>
          </a:xfrm>
        </p:grpSpPr>
        <p:graphicFrame>
          <p:nvGraphicFramePr>
            <p:cNvPr id="15" name="Chart 14"/>
            <p:cNvGraphicFramePr>
              <a:graphicFrameLocks/>
            </p:cNvGraphicFramePr>
            <p:nvPr>
              <p:extLst>
                <p:ext uri="{D42A27DB-BD31-4B8C-83A1-F6EECF244321}">
                  <p14:modId xmlns:p14="http://schemas.microsoft.com/office/powerpoint/2010/main" val="2614842985"/>
                </p:ext>
              </p:extLst>
            </p:nvPr>
          </p:nvGraphicFramePr>
          <p:xfrm>
            <a:off x="1889760" y="2488290"/>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142101"/>
              <a:ext cx="8229600" cy="4396811"/>
              <a:chOff x="2072641" y="1897662"/>
              <a:chExt cx="8229600" cy="3977902"/>
            </a:xfrm>
          </p:grpSpPr>
          <p:sp>
            <p:nvSpPr>
              <p:cNvPr id="13" name="Rectangle 12"/>
              <p:cNvSpPr/>
              <p:nvPr/>
            </p:nvSpPr>
            <p:spPr>
              <a:xfrm>
                <a:off x="2072641" y="563860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897662"/>
                <a:ext cx="8229600" cy="250608"/>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36% </a:t>
            </a:r>
            <a:r>
              <a:rPr lang="en-US" sz="1400" dirty="0">
                <a:latin typeface="Helvetica" panose="020B0604020202020204" pitchFamily="34" charset="0"/>
                <a:cs typeface="Helvetica" panose="020B0604020202020204" pitchFamily="34" charset="0"/>
              </a:rPr>
              <a:t>of </a:t>
            </a:r>
            <a:r>
              <a:rPr lang="en-US" sz="1400" dirty="0" smtClean="0">
                <a:latin typeface="Helvetica" panose="020B0604020202020204" pitchFamily="34" charset="0"/>
                <a:cs typeface="Helvetica" panose="020B0604020202020204" pitchFamily="34" charset="0"/>
              </a:rPr>
              <a:t>Hospitality workers are </a:t>
            </a:r>
            <a:r>
              <a:rPr lang="en-US" sz="1400" dirty="0">
                <a:latin typeface="Helvetica" panose="020B0604020202020204" pitchFamily="34" charset="0"/>
                <a:cs typeface="Helvetica" panose="020B0604020202020204" pitchFamily="34" charset="0"/>
              </a:rPr>
              <a:t>less than 24 years old. Of those aged 24 or older, </a:t>
            </a:r>
            <a:r>
              <a:rPr lang="en-US" sz="1400" dirty="0" smtClean="0">
                <a:latin typeface="Helvetica" panose="020B0604020202020204" pitchFamily="34" charset="0"/>
                <a:cs typeface="Helvetica" panose="020B0604020202020204" pitchFamily="34" charset="0"/>
              </a:rPr>
              <a:t>49% </a:t>
            </a:r>
            <a:r>
              <a:rPr lang="en-US" sz="1400" dirty="0">
                <a:latin typeface="Helvetica" panose="020B0604020202020204" pitchFamily="34" charset="0"/>
                <a:cs typeface="Helvetica" panose="020B0604020202020204" pitchFamily="34" charset="0"/>
              </a:rPr>
              <a:t>have </a:t>
            </a:r>
            <a:r>
              <a:rPr lang="en-US" sz="1400" dirty="0" smtClean="0">
                <a:latin typeface="Helvetica" panose="020B0604020202020204" pitchFamily="34" charset="0"/>
                <a:cs typeface="Helvetica" panose="020B0604020202020204" pitchFamily="34" charset="0"/>
              </a:rPr>
              <a:t>a high school diploma or less.</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348766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82</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by Gender</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grpSp>
        <p:nvGrpSpPr>
          <p:cNvPr id="5" name="Group 4"/>
          <p:cNvGrpSpPr/>
          <p:nvPr/>
        </p:nvGrpSpPr>
        <p:grpSpPr>
          <a:xfrm>
            <a:off x="1477682" y="2427883"/>
            <a:ext cx="10103291" cy="3768447"/>
            <a:chOff x="1477682" y="2427883"/>
            <a:chExt cx="10103291" cy="3768447"/>
          </a:xfrm>
        </p:grpSpPr>
        <p:grpSp>
          <p:nvGrpSpPr>
            <p:cNvPr id="21" name="Group 20"/>
            <p:cNvGrpSpPr/>
            <p:nvPr/>
          </p:nvGrpSpPr>
          <p:grpSpPr>
            <a:xfrm>
              <a:off x="1498787" y="2795433"/>
              <a:ext cx="8889951" cy="2926080"/>
              <a:chOff x="0" y="0"/>
              <a:chExt cx="8889951" cy="2926080"/>
            </a:xfrm>
          </p:grpSpPr>
          <p:graphicFrame>
            <p:nvGraphicFramePr>
              <p:cNvPr id="22" name="Chart 21"/>
              <p:cNvGraphicFramePr>
                <a:graphicFrameLocks/>
              </p:cNvGraphicFramePr>
              <p:nvPr>
                <p:extLst>
                  <p:ext uri="{D42A27DB-BD31-4B8C-83A1-F6EECF244321}">
                    <p14:modId xmlns:p14="http://schemas.microsoft.com/office/powerpoint/2010/main" val="799387630"/>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p:cNvGraphicFramePr>
              <p:nvPr>
                <p:extLst>
                  <p:ext uri="{D42A27DB-BD31-4B8C-83A1-F6EECF244321}">
                    <p14:modId xmlns:p14="http://schemas.microsoft.com/office/powerpoint/2010/main" val="1094210216"/>
                  </p:ext>
                </p:extLst>
              </p:nvPr>
            </p:nvGraphicFramePr>
            <p:xfrm>
              <a:off x="4683711"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
        <p:nvSpPr>
          <p:cNvPr id="24" name="Rectangle 23"/>
          <p:cNvSpPr/>
          <p:nvPr/>
        </p:nvSpPr>
        <p:spPr>
          <a:xfrm>
            <a:off x="611030"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Employment in the </a:t>
            </a:r>
            <a:r>
              <a:rPr lang="en-US" sz="1400" dirty="0" smtClean="0">
                <a:latin typeface="Helvetica" panose="020B0604020202020204" pitchFamily="34" charset="0"/>
                <a:cs typeface="Helvetica" panose="020B0604020202020204" pitchFamily="34" charset="0"/>
              </a:rPr>
              <a:t>Retail Trade sector </a:t>
            </a:r>
            <a:r>
              <a:rPr lang="en-US" sz="1400" dirty="0">
                <a:latin typeface="Helvetica" panose="020B0604020202020204" pitchFamily="34" charset="0"/>
                <a:cs typeface="Helvetica" panose="020B0604020202020204" pitchFamily="34" charset="0"/>
              </a:rPr>
              <a:t>is fairly evenly split between male and female workers. </a:t>
            </a:r>
          </a:p>
        </p:txBody>
      </p:sp>
    </p:spTree>
    <p:extLst>
      <p:ext uri="{BB962C8B-B14F-4D97-AF65-F5344CB8AC3E}">
        <p14:creationId xmlns:p14="http://schemas.microsoft.com/office/powerpoint/2010/main" val="22148651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1029" y="2427883"/>
            <a:ext cx="11087049" cy="3768447"/>
            <a:chOff x="611029" y="2427883"/>
            <a:chExt cx="11087049" cy="3768447"/>
          </a:xfrm>
        </p:grpSpPr>
        <p:grpSp>
          <p:nvGrpSpPr>
            <p:cNvPr id="19" name="Group 18"/>
            <p:cNvGrpSpPr/>
            <p:nvPr/>
          </p:nvGrpSpPr>
          <p:grpSpPr>
            <a:xfrm>
              <a:off x="648891" y="2806490"/>
              <a:ext cx="11049187" cy="2926080"/>
              <a:chOff x="0" y="0"/>
              <a:chExt cx="11049187" cy="2926080"/>
            </a:xfrm>
          </p:grpSpPr>
          <p:graphicFrame>
            <p:nvGraphicFramePr>
              <p:cNvPr id="21" name="Chart 20"/>
              <p:cNvGraphicFramePr>
                <a:graphicFrameLocks noChangeAspect="1"/>
              </p:cNvGraphicFramePr>
              <p:nvPr>
                <p:extLst>
                  <p:ext uri="{D42A27DB-BD31-4B8C-83A1-F6EECF244321}">
                    <p14:modId xmlns:p14="http://schemas.microsoft.com/office/powerpoint/2010/main" val="168516428"/>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noChangeAspect="1"/>
              </p:cNvGraphicFramePr>
              <p:nvPr>
                <p:extLst>
                  <p:ext uri="{D42A27DB-BD31-4B8C-83A1-F6EECF244321}">
                    <p14:modId xmlns:p14="http://schemas.microsoft.com/office/powerpoint/2010/main" val="928130706"/>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p:cNvGraphicFramePr>
                <a:graphicFrameLocks noChangeAspect="1"/>
              </p:cNvGraphicFramePr>
              <p:nvPr>
                <p:extLst>
                  <p:ext uri="{D42A27DB-BD31-4B8C-83A1-F6EECF244321}">
                    <p14:modId xmlns:p14="http://schemas.microsoft.com/office/powerpoint/2010/main" val="106801272"/>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9" name="Group 8"/>
            <p:cNvGrpSpPr/>
            <p:nvPr/>
          </p:nvGrpSpPr>
          <p:grpSpPr>
            <a:xfrm>
              <a:off x="611029" y="2427883"/>
              <a:ext cx="10969944" cy="3768447"/>
              <a:chOff x="611029" y="2427883"/>
              <a:chExt cx="10969944" cy="3768447"/>
            </a:xfrm>
          </p:grpSpPr>
          <p:grpSp>
            <p:nvGrpSpPr>
              <p:cNvPr id="3" name="Group 2"/>
              <p:cNvGrpSpPr/>
              <p:nvPr/>
            </p:nvGrpSpPr>
            <p:grpSpPr>
              <a:xfrm>
                <a:off x="611029"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4" name="Slide Number Placeholder 3"/>
          <p:cNvSpPr>
            <a:spLocks noGrp="1"/>
          </p:cNvSpPr>
          <p:nvPr>
            <p:ph type="sldNum" sz="quarter" idx="12"/>
          </p:nvPr>
        </p:nvSpPr>
        <p:spPr/>
        <p:txBody>
          <a:bodyPr/>
          <a:lstStyle/>
          <a:p>
            <a:fld id="{103F95D0-111C-45BF-9CB9-32C5136DAE99}" type="slidenum">
              <a:rPr lang="en-US" smtClean="0"/>
              <a:t>83</a:t>
            </a:fld>
            <a:endParaRPr lang="en-US"/>
          </a:p>
        </p:txBody>
      </p:sp>
      <p:sp>
        <p:nvSpPr>
          <p:cNvPr id="14"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Hospitality by Race/Ethnicity</a:t>
            </a:r>
            <a:endParaRPr lang="en-US" sz="3200" dirty="0">
              <a:latin typeface="Helvetica" panose="020B0604020202020204" pitchFamily="34" charset="0"/>
              <a:cs typeface="Helvetica" panose="020B0604020202020204" pitchFamily="34" charset="0"/>
            </a:endParaRPr>
          </a:p>
        </p:txBody>
      </p:sp>
      <p:sp>
        <p:nvSpPr>
          <p:cNvPr id="20" name="Rectangle 19"/>
          <p:cNvSpPr/>
          <p:nvPr/>
        </p:nvSpPr>
        <p:spPr>
          <a:xfrm>
            <a:off x="611029" y="240270"/>
            <a:ext cx="228299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Hospitality</a:t>
            </a:r>
            <a:endParaRPr lang="en-US" sz="1200" dirty="0"/>
          </a:p>
        </p:txBody>
      </p:sp>
      <p:sp>
        <p:nvSpPr>
          <p:cNvPr id="24" name="Rectangle 23"/>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
        <p:nvSpPr>
          <p:cNvPr id="26" name="Rectangle 25"/>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More than </a:t>
            </a:r>
            <a:r>
              <a:rPr lang="en-US" sz="1400" dirty="0" smtClean="0">
                <a:latin typeface="Helvetica" panose="020B0604020202020204" pitchFamily="34" charset="0"/>
                <a:cs typeface="Helvetica" panose="020B0604020202020204" pitchFamily="34" charset="0"/>
              </a:rPr>
              <a:t>80% </a:t>
            </a:r>
            <a:r>
              <a:rPr lang="en-US" sz="1400" dirty="0">
                <a:latin typeface="Helvetica" panose="020B0604020202020204" pitchFamily="34" charset="0"/>
                <a:cs typeface="Helvetica" panose="020B0604020202020204" pitchFamily="34" charset="0"/>
              </a:rPr>
              <a:t>of </a:t>
            </a:r>
            <a:r>
              <a:rPr lang="en-US" sz="1400" dirty="0" smtClean="0">
                <a:latin typeface="Helvetica" panose="020B0604020202020204" pitchFamily="34" charset="0"/>
                <a:cs typeface="Helvetica" panose="020B0604020202020204" pitchFamily="34" charset="0"/>
              </a:rPr>
              <a:t>Hospitality workers in Central MA are white. </a:t>
            </a:r>
            <a:r>
              <a:rPr lang="en-US" sz="1400" dirty="0">
                <a:latin typeface="Helvetica" panose="020B0604020202020204" pitchFamily="34" charset="0"/>
                <a:cs typeface="Helvetica" panose="020B0604020202020204" pitchFamily="34" charset="0"/>
              </a:rPr>
              <a:t>There has been </a:t>
            </a:r>
            <a:r>
              <a:rPr lang="en-US" sz="1400" dirty="0" smtClean="0">
                <a:latin typeface="Helvetica" panose="020B0604020202020204" pitchFamily="34" charset="0"/>
                <a:cs typeface="Helvetica" panose="020B0604020202020204" pitchFamily="34" charset="0"/>
              </a:rPr>
              <a:t>some growth in </a:t>
            </a:r>
            <a:r>
              <a:rPr lang="en-US" sz="1400" dirty="0">
                <a:latin typeface="Helvetica" panose="020B0604020202020204" pitchFamily="34" charset="0"/>
                <a:cs typeface="Helvetica" panose="020B0604020202020204" pitchFamily="34" charset="0"/>
              </a:rPr>
              <a:t>the number of </a:t>
            </a:r>
            <a:r>
              <a:rPr lang="en-US" sz="1400" dirty="0" smtClean="0">
                <a:latin typeface="Helvetica" panose="020B0604020202020204" pitchFamily="34" charset="0"/>
                <a:cs typeface="Helvetica" panose="020B0604020202020204" pitchFamily="34" charset="0"/>
              </a:rPr>
              <a:t>Black </a:t>
            </a:r>
            <a:r>
              <a:rPr lang="en-US" sz="1400" dirty="0">
                <a:latin typeface="Helvetica" panose="020B0604020202020204" pitchFamily="34" charset="0"/>
                <a:cs typeface="Helvetica" panose="020B0604020202020204" pitchFamily="34" charset="0"/>
              </a:rPr>
              <a:t>or African American, </a:t>
            </a:r>
            <a:r>
              <a:rPr lang="en-US" sz="1400" dirty="0" smtClean="0">
                <a:latin typeface="Helvetica" panose="020B0604020202020204" pitchFamily="34" charset="0"/>
                <a:cs typeface="Helvetica" panose="020B0604020202020204" pitchFamily="34" charset="0"/>
              </a:rPr>
              <a:t>Asian, and Hispanic or Latino workers</a:t>
            </a:r>
            <a:r>
              <a:rPr lang="en-US" sz="1400" dirty="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since 2015.</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556720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Educational Services</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84</a:t>
            </a:fld>
            <a:endParaRPr lang="en-US" dirty="0"/>
          </a:p>
        </p:txBody>
      </p:sp>
    </p:spTree>
    <p:extLst>
      <p:ext uri="{BB962C8B-B14F-4D97-AF65-F5344CB8AC3E}">
        <p14:creationId xmlns:p14="http://schemas.microsoft.com/office/powerpoint/2010/main" val="22053862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31082" y="2606685"/>
            <a:ext cx="7041055" cy="3590633"/>
            <a:chOff x="631082" y="2606685"/>
            <a:chExt cx="7041055" cy="3590633"/>
          </a:xfrm>
        </p:grpSpPr>
        <p:graphicFrame>
          <p:nvGraphicFramePr>
            <p:cNvPr id="20" name="Chart 19"/>
            <p:cNvGraphicFramePr>
              <a:graphicFrameLocks/>
            </p:cNvGraphicFramePr>
            <p:nvPr>
              <p:extLst>
                <p:ext uri="{D42A27DB-BD31-4B8C-83A1-F6EECF244321}">
                  <p14:modId xmlns:p14="http://schemas.microsoft.com/office/powerpoint/2010/main" val="3424146531"/>
                </p:ext>
              </p:extLst>
            </p:nvPr>
          </p:nvGraphicFramePr>
          <p:xfrm>
            <a:off x="631082" y="2606685"/>
            <a:ext cx="704088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631082" y="5966486"/>
              <a:ext cx="7041055"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DUA/BLS Quarterly Census of Employment and Wages, Q3 2016 – 2018</a:t>
              </a:r>
              <a:endParaRPr lang="en-US" sz="900" dirty="0">
                <a:latin typeface="Helvetica" panose="020B0604020202020204" pitchFamily="34" charset="0"/>
                <a:cs typeface="Helvetica" panose="020B0604020202020204" pitchFamily="34" charset="0"/>
              </a:endParaRPr>
            </a:p>
          </p:txBody>
        </p:sp>
      </p:grpSp>
      <p:sp>
        <p:nvSpPr>
          <p:cNvPr id="4" name="Slide Number Placeholder 3"/>
          <p:cNvSpPr>
            <a:spLocks noGrp="1"/>
          </p:cNvSpPr>
          <p:nvPr>
            <p:ph type="sldNum" sz="quarter" idx="12"/>
          </p:nvPr>
        </p:nvSpPr>
        <p:spPr/>
        <p:txBody>
          <a:bodyPr/>
          <a:lstStyle/>
          <a:p>
            <a:fld id="{103F95D0-111C-45BF-9CB9-32C5136DAE99}" type="slidenum">
              <a:rPr lang="en-US" smtClean="0"/>
              <a:t>85</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682696800"/>
              </p:ext>
            </p:extLst>
          </p:nvPr>
        </p:nvGraphicFramePr>
        <p:xfrm>
          <a:off x="7997281" y="3475366"/>
          <a:ext cx="3657600" cy="1569840"/>
        </p:xfrm>
        <a:graphic>
          <a:graphicData uri="http://schemas.openxmlformats.org/drawingml/2006/table">
            <a:tbl>
              <a:tblPr firstRow="1">
                <a:tableStyleId>{68D230F3-CF80-4859-8CE7-A43EE81993B5}</a:tableStyleId>
              </a:tblPr>
              <a:tblGrid>
                <a:gridCol w="2295041">
                  <a:extLst>
                    <a:ext uri="{9D8B030D-6E8A-4147-A177-3AD203B41FA5}">
                      <a16:colId xmlns:a16="http://schemas.microsoft.com/office/drawing/2014/main" val="2354080455"/>
                    </a:ext>
                  </a:extLst>
                </a:gridCol>
                <a:gridCol w="1362559">
                  <a:extLst>
                    <a:ext uri="{9D8B030D-6E8A-4147-A177-3AD203B41FA5}">
                      <a16:colId xmlns:a16="http://schemas.microsoft.com/office/drawing/2014/main" val="2062974140"/>
                    </a:ext>
                  </a:extLst>
                </a:gridCol>
              </a:tblGrid>
              <a:tr h="217900">
                <a:tc>
                  <a:txBody>
                    <a:bodyPr/>
                    <a:lstStyle/>
                    <a:p>
                      <a:pPr algn="ctr" fontAlgn="b"/>
                      <a:r>
                        <a:rPr lang="en-US" sz="1000" u="none" strike="noStrike" dirty="0">
                          <a:effectLst/>
                        </a:rPr>
                        <a:t>Employer</a:t>
                      </a:r>
                      <a:endParaRPr lang="en-US" sz="1000" b="1" i="0" u="none" strike="noStrike" dirty="0">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000" u="none" strike="noStrike" dirty="0">
                          <a:effectLst/>
                        </a:rPr>
                        <a:t>Job Postings</a:t>
                      </a:r>
                      <a:endParaRPr lang="en-US" sz="1000" b="1" i="0" u="none" strike="noStrike" dirty="0">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val="2004953996"/>
                  </a:ext>
                </a:extLst>
              </a:tr>
              <a:tr h="207523">
                <a:tc>
                  <a:txBody>
                    <a:bodyPr/>
                    <a:lstStyle/>
                    <a:p>
                      <a:pPr algn="ctr" fontAlgn="b"/>
                      <a:r>
                        <a:rPr lang="en-US" sz="1000" b="0" i="0" u="none" strike="noStrike" dirty="0">
                          <a:effectLst/>
                          <a:latin typeface="Helvetica" panose="020B0604020202020204" pitchFamily="34" charset="0"/>
                        </a:rPr>
                        <a:t>University of Massachusetts Medical School</a:t>
                      </a:r>
                    </a:p>
                  </a:txBody>
                  <a:tcPr marL="9525" marR="9525" marT="9525" marB="0" anchor="ctr"/>
                </a:tc>
                <a:tc>
                  <a:txBody>
                    <a:bodyPr/>
                    <a:lstStyle/>
                    <a:p>
                      <a:pPr algn="ctr" fontAlgn="b"/>
                      <a:r>
                        <a:rPr lang="en-US" sz="1000" b="0" i="0" u="none" strike="noStrike">
                          <a:effectLst/>
                          <a:latin typeface="Helvetica" panose="020B0604020202020204" pitchFamily="34" charset="0"/>
                        </a:rPr>
                        <a:t>1,070</a:t>
                      </a:r>
                    </a:p>
                  </a:txBody>
                  <a:tcPr marL="9525" marR="9525" marT="9525" marB="0" anchor="ctr"/>
                </a:tc>
                <a:extLst>
                  <a:ext uri="{0D108BD9-81ED-4DB2-BD59-A6C34878D82A}">
                    <a16:rowId xmlns:a16="http://schemas.microsoft.com/office/drawing/2014/main" val="2094299416"/>
                  </a:ext>
                </a:extLst>
              </a:tr>
              <a:tr h="207523">
                <a:tc>
                  <a:txBody>
                    <a:bodyPr/>
                    <a:lstStyle/>
                    <a:p>
                      <a:pPr algn="ctr" fontAlgn="b"/>
                      <a:r>
                        <a:rPr lang="en-US" sz="1000" b="0" i="0" u="none" strike="noStrike" dirty="0">
                          <a:effectLst/>
                          <a:latin typeface="Helvetica" panose="020B0604020202020204" pitchFamily="34" charset="0"/>
                        </a:rPr>
                        <a:t>University of Massachusetts</a:t>
                      </a:r>
                    </a:p>
                  </a:txBody>
                  <a:tcPr marL="9525" marR="9525" marT="9525" marB="0" anchor="ctr"/>
                </a:tc>
                <a:tc>
                  <a:txBody>
                    <a:bodyPr/>
                    <a:lstStyle/>
                    <a:p>
                      <a:pPr algn="ctr" fontAlgn="b"/>
                      <a:r>
                        <a:rPr lang="en-US" sz="1000" b="0" i="0" u="none" strike="noStrike">
                          <a:effectLst/>
                          <a:latin typeface="Helvetica" panose="020B0604020202020204" pitchFamily="34" charset="0"/>
                        </a:rPr>
                        <a:t>992</a:t>
                      </a:r>
                    </a:p>
                  </a:txBody>
                  <a:tcPr marL="9525" marR="9525" marT="9525" marB="0" anchor="ctr"/>
                </a:tc>
                <a:extLst>
                  <a:ext uri="{0D108BD9-81ED-4DB2-BD59-A6C34878D82A}">
                    <a16:rowId xmlns:a16="http://schemas.microsoft.com/office/drawing/2014/main" val="1311406487"/>
                  </a:ext>
                </a:extLst>
              </a:tr>
              <a:tr h="207523">
                <a:tc>
                  <a:txBody>
                    <a:bodyPr/>
                    <a:lstStyle/>
                    <a:p>
                      <a:pPr algn="ctr" fontAlgn="b"/>
                      <a:r>
                        <a:rPr lang="en-US" sz="1000" b="0" i="0" u="none" strike="noStrike" dirty="0">
                          <a:effectLst/>
                          <a:latin typeface="Helvetica" panose="020B0604020202020204" pitchFamily="34" charset="0"/>
                        </a:rPr>
                        <a:t>Mount </a:t>
                      </a:r>
                      <a:r>
                        <a:rPr lang="en-US" sz="1000" b="0" i="0" u="none" strike="noStrike" dirty="0" err="1">
                          <a:effectLst/>
                          <a:latin typeface="Helvetica" panose="020B0604020202020204" pitchFamily="34" charset="0"/>
                        </a:rPr>
                        <a:t>Wachusett</a:t>
                      </a:r>
                      <a:r>
                        <a:rPr lang="en-US" sz="1000" b="0" i="0" u="none" strike="noStrike" dirty="0">
                          <a:effectLst/>
                          <a:latin typeface="Helvetica" panose="020B0604020202020204" pitchFamily="34" charset="0"/>
                        </a:rPr>
                        <a:t> Community College</a:t>
                      </a:r>
                    </a:p>
                  </a:txBody>
                  <a:tcPr marL="9525" marR="9525" marT="9525" marB="0" anchor="ctr"/>
                </a:tc>
                <a:tc>
                  <a:txBody>
                    <a:bodyPr/>
                    <a:lstStyle/>
                    <a:p>
                      <a:pPr algn="ctr" fontAlgn="b"/>
                      <a:r>
                        <a:rPr lang="en-US" sz="1000" b="0" i="0" u="none" strike="noStrike">
                          <a:effectLst/>
                          <a:latin typeface="Helvetica" panose="020B0604020202020204" pitchFamily="34" charset="0"/>
                        </a:rPr>
                        <a:t>351</a:t>
                      </a:r>
                    </a:p>
                  </a:txBody>
                  <a:tcPr marL="9525" marR="9525" marT="9525" marB="0" anchor="ctr"/>
                </a:tc>
                <a:extLst>
                  <a:ext uri="{0D108BD9-81ED-4DB2-BD59-A6C34878D82A}">
                    <a16:rowId xmlns:a16="http://schemas.microsoft.com/office/drawing/2014/main" val="1699668475"/>
                  </a:ext>
                </a:extLst>
              </a:tr>
              <a:tr h="207523">
                <a:tc>
                  <a:txBody>
                    <a:bodyPr/>
                    <a:lstStyle/>
                    <a:p>
                      <a:pPr algn="ctr" fontAlgn="b"/>
                      <a:r>
                        <a:rPr lang="en-US" sz="1000" b="0" i="0" u="none" strike="noStrike">
                          <a:effectLst/>
                          <a:latin typeface="Helvetica" panose="020B0604020202020204" pitchFamily="34" charset="0"/>
                        </a:rPr>
                        <a:t>Sylvan Learning</a:t>
                      </a:r>
                    </a:p>
                  </a:txBody>
                  <a:tcPr marL="9525" marR="9525" marT="9525" marB="0" anchor="ctr"/>
                </a:tc>
                <a:tc>
                  <a:txBody>
                    <a:bodyPr/>
                    <a:lstStyle/>
                    <a:p>
                      <a:pPr algn="ctr" fontAlgn="b"/>
                      <a:r>
                        <a:rPr lang="en-US" sz="1000" b="0" i="0" u="none" strike="noStrike" dirty="0">
                          <a:effectLst/>
                          <a:latin typeface="Helvetica" panose="020B0604020202020204" pitchFamily="34" charset="0"/>
                        </a:rPr>
                        <a:t>336</a:t>
                      </a:r>
                    </a:p>
                  </a:txBody>
                  <a:tcPr marL="9525" marR="9525" marT="9525" marB="0" anchor="ctr"/>
                </a:tc>
                <a:extLst>
                  <a:ext uri="{0D108BD9-81ED-4DB2-BD59-A6C34878D82A}">
                    <a16:rowId xmlns:a16="http://schemas.microsoft.com/office/drawing/2014/main" val="4041789653"/>
                  </a:ext>
                </a:extLst>
              </a:tr>
              <a:tr h="207523">
                <a:tc>
                  <a:txBody>
                    <a:bodyPr/>
                    <a:lstStyle/>
                    <a:p>
                      <a:pPr algn="ctr" fontAlgn="b"/>
                      <a:r>
                        <a:rPr lang="en-US" sz="1000" b="0" i="0" u="none" strike="noStrike">
                          <a:effectLst/>
                          <a:latin typeface="Helvetica" panose="020B0604020202020204" pitchFamily="34" charset="0"/>
                        </a:rPr>
                        <a:t>Worcester State University</a:t>
                      </a:r>
                    </a:p>
                  </a:txBody>
                  <a:tcPr marL="9525" marR="9525" marT="9525" marB="0" anchor="ctr"/>
                </a:tc>
                <a:tc>
                  <a:txBody>
                    <a:bodyPr/>
                    <a:lstStyle/>
                    <a:p>
                      <a:pPr algn="ctr" fontAlgn="b"/>
                      <a:r>
                        <a:rPr lang="en-US" sz="1000" b="0" i="0" u="none" strike="noStrike" dirty="0">
                          <a:effectLst/>
                          <a:latin typeface="Helvetica" panose="020B0604020202020204" pitchFamily="34" charset="0"/>
                        </a:rPr>
                        <a:t>271</a:t>
                      </a:r>
                    </a:p>
                  </a:txBody>
                  <a:tcPr marL="9525" marR="9525" marT="9525" marB="0" anchor="ctr"/>
                </a:tc>
                <a:extLst>
                  <a:ext uri="{0D108BD9-81ED-4DB2-BD59-A6C34878D82A}">
                    <a16:rowId xmlns:a16="http://schemas.microsoft.com/office/drawing/2014/main" val="3358173353"/>
                  </a:ext>
                </a:extLst>
              </a:tr>
              <a:tr h="207523">
                <a:tc>
                  <a:txBody>
                    <a:bodyPr/>
                    <a:lstStyle/>
                    <a:p>
                      <a:pPr algn="ctr" fontAlgn="b"/>
                      <a:r>
                        <a:rPr lang="en-US" sz="1000" b="0" i="0" u="none" strike="noStrike">
                          <a:effectLst/>
                          <a:latin typeface="Helvetica" panose="020B0604020202020204" pitchFamily="34" charset="0"/>
                        </a:rPr>
                        <a:t>College Holy Cross</a:t>
                      </a:r>
                    </a:p>
                  </a:txBody>
                  <a:tcPr marL="9525" marR="9525" marT="9525" marB="0" anchor="ctr"/>
                </a:tc>
                <a:tc>
                  <a:txBody>
                    <a:bodyPr/>
                    <a:lstStyle/>
                    <a:p>
                      <a:pPr algn="ctr" fontAlgn="b"/>
                      <a:r>
                        <a:rPr lang="en-US" sz="1000" b="0" i="0" u="none" strike="noStrike" dirty="0">
                          <a:effectLst/>
                          <a:latin typeface="Helvetica" panose="020B0604020202020204" pitchFamily="34" charset="0"/>
                        </a:rPr>
                        <a:t>208</a:t>
                      </a:r>
                    </a:p>
                  </a:txBody>
                  <a:tcPr marL="9525" marR="9525" marT="9525" marB="0" anchor="ctr"/>
                </a:tc>
                <a:extLst>
                  <a:ext uri="{0D108BD9-81ED-4DB2-BD59-A6C34878D82A}">
                    <a16:rowId xmlns:a16="http://schemas.microsoft.com/office/drawing/2014/main" val="872586986"/>
                  </a:ext>
                </a:extLst>
              </a:tr>
            </a:tbl>
          </a:graphicData>
        </a:graphic>
      </p:graphicFrame>
      <p:sp>
        <p:nvSpPr>
          <p:cNvPr id="17" name="Title 1"/>
          <p:cNvSpPr>
            <a:spLocks noGrp="1"/>
          </p:cNvSpPr>
          <p:nvPr>
            <p:ph type="title"/>
          </p:nvPr>
        </p:nvSpPr>
        <p:spPr>
          <a:xfrm>
            <a:off x="611030" y="609600"/>
            <a:ext cx="10969943" cy="808038"/>
          </a:xfrm>
        </p:spPr>
        <p:txBody>
          <a:bodyPr>
            <a:normAutofit/>
          </a:bodyPr>
          <a:lstStyle/>
          <a:p>
            <a:pPr algn="l"/>
            <a:r>
              <a:rPr lang="en-US" sz="3200" dirty="0" smtClean="0">
                <a:latin typeface="Helvetica" panose="020B0604020202020204" pitchFamily="34" charset="0"/>
                <a:cs typeface="Helvetica" panose="020B0604020202020204" pitchFamily="34" charset="0"/>
              </a:rPr>
              <a:t>Educational Services Groups and Employers</a:t>
            </a:r>
            <a:endParaRPr lang="en-US" sz="3200" dirty="0">
              <a:latin typeface="Helvetica" panose="020B0604020202020204" pitchFamily="34" charset="0"/>
              <a:cs typeface="Helvetica" panose="020B0604020202020204" pitchFamily="34" charset="0"/>
            </a:endParaRPr>
          </a:p>
        </p:txBody>
      </p:sp>
      <p:sp>
        <p:nvSpPr>
          <p:cNvPr id="18" name="Rectangle 17"/>
          <p:cNvSpPr/>
          <p:nvPr/>
        </p:nvSpPr>
        <p:spPr>
          <a:xfrm>
            <a:off x="611029" y="240270"/>
            <a:ext cx="300755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Educational Services</a:t>
            </a:r>
            <a:endParaRPr lang="en-US" sz="1200" dirty="0"/>
          </a:p>
        </p:txBody>
      </p:sp>
      <p:grpSp>
        <p:nvGrpSpPr>
          <p:cNvPr id="5" name="Group 4"/>
          <p:cNvGrpSpPr/>
          <p:nvPr/>
        </p:nvGrpSpPr>
        <p:grpSpPr>
          <a:xfrm>
            <a:off x="7997281" y="3147117"/>
            <a:ext cx="3657600" cy="2119536"/>
            <a:chOff x="8026648" y="2983656"/>
            <a:chExt cx="3657600" cy="2119536"/>
          </a:xfrm>
        </p:grpSpPr>
        <p:sp>
          <p:nvSpPr>
            <p:cNvPr id="15" name="Rectangle 14"/>
            <p:cNvSpPr/>
            <p:nvPr/>
          </p:nvSpPr>
          <p:spPr>
            <a:xfrm>
              <a:off x="9008906" y="4872360"/>
              <a:ext cx="1693084" cy="2308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Burning Glass, 2019</a:t>
              </a:r>
              <a:endParaRPr lang="en-US" sz="900" dirty="0">
                <a:latin typeface="Helvetica" panose="020B0604020202020204" pitchFamily="34" charset="0"/>
                <a:cs typeface="Helvetica" panose="020B0604020202020204" pitchFamily="34" charset="0"/>
              </a:endParaRPr>
            </a:p>
          </p:txBody>
        </p:sp>
        <p:sp>
          <p:nvSpPr>
            <p:cNvPr id="13" name="TextBox 12"/>
            <p:cNvSpPr txBox="1"/>
            <p:nvPr/>
          </p:nvSpPr>
          <p:spPr>
            <a:xfrm>
              <a:off x="8026648" y="2983656"/>
              <a:ext cx="3657600" cy="261610"/>
            </a:xfrm>
            <a:prstGeom prst="rect">
              <a:avLst/>
            </a:prstGeom>
            <a:noFill/>
          </p:spPr>
          <p:txBody>
            <a:bodyPr wrap="square" rtlCol="0">
              <a:spAutoFit/>
            </a:bodyPr>
            <a:lstStyle/>
            <a:p>
              <a:pPr algn="ctr"/>
              <a:r>
                <a:rPr lang="en-US" sz="1100" dirty="0" smtClean="0">
                  <a:latin typeface="Helvetica" panose="020B0604020202020204" pitchFamily="34" charset="0"/>
                  <a:cs typeface="Helvetica" panose="020B0604020202020204" pitchFamily="34" charset="0"/>
                </a:rPr>
                <a:t>Largest Employers by 12-Month Regional Job Postings</a:t>
              </a:r>
              <a:endParaRPr lang="en-US" sz="1100" dirty="0">
                <a:latin typeface="Helvetica" panose="020B0604020202020204" pitchFamily="34" charset="0"/>
                <a:cs typeface="Helvetica" panose="020B0604020202020204" pitchFamily="34" charset="0"/>
              </a:endParaRPr>
            </a:p>
          </p:txBody>
        </p:sp>
      </p:grpSp>
      <p:sp>
        <p:nvSpPr>
          <p:cNvPr id="22" name="Rectangle 21"/>
          <p:cNvSpPr/>
          <p:nvPr/>
        </p:nvSpPr>
        <p:spPr>
          <a:xfrm>
            <a:off x="611030"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number of Educational Services establishments </a:t>
            </a:r>
            <a:r>
              <a:rPr lang="en-US" sz="1400" dirty="0" smtClean="0">
                <a:latin typeface="Helvetica" panose="020B0604020202020204" pitchFamily="34" charset="0"/>
                <a:cs typeface="Helvetica" panose="020B0604020202020204" pitchFamily="34" charset="0"/>
              </a:rPr>
              <a:t>in Central MA remained stable between 2016 and 2018</a:t>
            </a:r>
            <a:r>
              <a:rPr lang="en-US" sz="1400" dirty="0">
                <a:latin typeface="Helvetica" panose="020B0604020202020204" pitchFamily="34" charset="0"/>
                <a:cs typeface="Helvetica" panose="020B0604020202020204" pitchFamily="34" charset="0"/>
              </a:rPr>
              <a:t>. Over the last 12 months, the employer with the most </a:t>
            </a:r>
            <a:r>
              <a:rPr lang="en-US" sz="1400" dirty="0" smtClean="0">
                <a:latin typeface="Helvetica" panose="020B0604020202020204" pitchFamily="34" charset="0"/>
                <a:cs typeface="Helvetica" panose="020B0604020202020204" pitchFamily="34" charset="0"/>
              </a:rPr>
              <a:t>online job </a:t>
            </a:r>
            <a:r>
              <a:rPr lang="en-US" sz="1400" dirty="0">
                <a:latin typeface="Helvetica" panose="020B0604020202020204" pitchFamily="34" charset="0"/>
                <a:cs typeface="Helvetica" panose="020B0604020202020204" pitchFamily="34" charset="0"/>
              </a:rPr>
              <a:t>postings in </a:t>
            </a:r>
            <a:r>
              <a:rPr lang="en-US" sz="1400" dirty="0" smtClean="0">
                <a:latin typeface="Helvetica" panose="020B0604020202020204" pitchFamily="34" charset="0"/>
                <a:cs typeface="Helvetica" panose="020B0604020202020204" pitchFamily="34" charset="0"/>
              </a:rPr>
              <a:t>the region was </a:t>
            </a:r>
            <a:r>
              <a:rPr lang="en-US" sz="1400" dirty="0">
                <a:latin typeface="Helvetica" panose="020B0604020202020204" pitchFamily="34" charset="0"/>
                <a:cs typeface="Helvetica" panose="020B0604020202020204" pitchFamily="34" charset="0"/>
              </a:rPr>
              <a:t>UMass </a:t>
            </a:r>
            <a:r>
              <a:rPr lang="en-US" sz="1400" dirty="0" smtClean="0">
                <a:latin typeface="Helvetica" panose="020B0604020202020204" pitchFamily="34" charset="0"/>
                <a:cs typeface="Helvetica" panose="020B0604020202020204" pitchFamily="34" charset="0"/>
              </a:rPr>
              <a:t>Medical School, </a:t>
            </a:r>
            <a:r>
              <a:rPr lang="en-US" sz="1400" dirty="0">
                <a:latin typeface="Helvetica" panose="020B0604020202020204" pitchFamily="34" charset="0"/>
                <a:cs typeface="Helvetica" panose="020B0604020202020204" pitchFamily="34" charset="0"/>
              </a:rPr>
              <a:t>with </a:t>
            </a:r>
            <a:r>
              <a:rPr lang="en-US" sz="1400" dirty="0" smtClean="0">
                <a:latin typeface="Helvetica" panose="020B0604020202020204" pitchFamily="34" charset="0"/>
                <a:cs typeface="Helvetica" panose="020B0604020202020204" pitchFamily="34" charset="0"/>
              </a:rPr>
              <a:t>1,070.</a:t>
            </a:r>
            <a:endParaRPr 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709672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86</a:t>
            </a:fld>
            <a:endParaRPr lang="en-US" dirty="0"/>
          </a:p>
        </p:txBody>
      </p:sp>
      <p:sp>
        <p:nvSpPr>
          <p:cNvPr id="8" name="Title 1"/>
          <p:cNvSpPr>
            <a:spLocks noGrp="1"/>
          </p:cNvSpPr>
          <p:nvPr>
            <p:ph type="title"/>
          </p:nvPr>
        </p:nvSpPr>
        <p:spPr>
          <a:xfrm>
            <a:off x="611030" y="609600"/>
            <a:ext cx="10969943" cy="808038"/>
          </a:xfrm>
        </p:spPr>
        <p:txBody>
          <a:bodyPr>
            <a:normAutofit/>
          </a:bodyPr>
          <a:lstStyle/>
          <a:p>
            <a:r>
              <a:rPr lang="en-US" sz="3200" dirty="0"/>
              <a:t>Educational Services </a:t>
            </a:r>
            <a:r>
              <a:rPr lang="en-US" sz="3200" dirty="0" smtClean="0"/>
              <a:t>by </a:t>
            </a:r>
            <a:r>
              <a:rPr lang="en-US" sz="3200" dirty="0">
                <a:latin typeface="Helvetica" panose="020B0604020202020204" pitchFamily="34" charset="0"/>
                <a:cs typeface="Helvetica" panose="020B0604020202020204" pitchFamily="34" charset="0"/>
              </a:rPr>
              <a:t>Education</a:t>
            </a:r>
          </a:p>
        </p:txBody>
      </p:sp>
      <p:grpSp>
        <p:nvGrpSpPr>
          <p:cNvPr id="3" name="Group 2"/>
          <p:cNvGrpSpPr/>
          <p:nvPr/>
        </p:nvGrpSpPr>
        <p:grpSpPr>
          <a:xfrm>
            <a:off x="1889761" y="2041379"/>
            <a:ext cx="8412480" cy="4366913"/>
            <a:chOff x="1889761" y="2041379"/>
            <a:chExt cx="8412480" cy="4366913"/>
          </a:xfrm>
        </p:grpSpPr>
        <p:graphicFrame>
          <p:nvGraphicFramePr>
            <p:cNvPr id="12" name="Chart 11"/>
            <p:cNvGraphicFramePr>
              <a:graphicFrameLocks/>
            </p:cNvGraphicFramePr>
            <p:nvPr>
              <p:extLst>
                <p:ext uri="{D42A27DB-BD31-4B8C-83A1-F6EECF244321}">
                  <p14:modId xmlns:p14="http://schemas.microsoft.com/office/powerpoint/2010/main" val="710441811"/>
                </p:ext>
              </p:extLst>
            </p:nvPr>
          </p:nvGraphicFramePr>
          <p:xfrm>
            <a:off x="1889761" y="2364148"/>
            <a:ext cx="8412480" cy="374904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981201" y="2041379"/>
              <a:ext cx="8229600" cy="4366913"/>
              <a:chOff x="2072641" y="1920301"/>
              <a:chExt cx="8229600" cy="3950853"/>
            </a:xfrm>
          </p:grpSpPr>
          <p:sp>
            <p:nvSpPr>
              <p:cNvPr id="13" name="Rectangle 12"/>
              <p:cNvSpPr/>
              <p:nvPr/>
            </p:nvSpPr>
            <p:spPr>
              <a:xfrm>
                <a:off x="2072641" y="5634199"/>
                <a:ext cx="8229600" cy="236955"/>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2015 – 2018</a:t>
                </a:r>
                <a:endParaRPr lang="en-US" sz="900" dirty="0">
                  <a:latin typeface="Helvetica" panose="020B0604020202020204" pitchFamily="34" charset="0"/>
                  <a:cs typeface="Helvetica" panose="020B0604020202020204" pitchFamily="34" charset="0"/>
                </a:endParaRPr>
              </a:p>
            </p:txBody>
          </p:sp>
          <p:sp>
            <p:nvSpPr>
              <p:cNvPr id="2" name="TextBox 1"/>
              <p:cNvSpPr txBox="1"/>
              <p:nvPr/>
            </p:nvSpPr>
            <p:spPr>
              <a:xfrm>
                <a:off x="2072641" y="1920301"/>
                <a:ext cx="8229600" cy="276999"/>
              </a:xfrm>
              <a:prstGeom prst="rect">
                <a:avLst/>
              </a:prstGeom>
              <a:noFill/>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Industry Employment by Educational Attainment, Q2 2015 – Q2 2018</a:t>
                </a:r>
              </a:p>
            </p:txBody>
          </p:sp>
        </p:grpSp>
      </p:grpSp>
      <p:sp>
        <p:nvSpPr>
          <p:cNvPr id="14" name="Rectangle 13"/>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53% </a:t>
            </a:r>
            <a:r>
              <a:rPr lang="en-US" sz="1400" dirty="0">
                <a:latin typeface="Helvetica" panose="020B0604020202020204" pitchFamily="34" charset="0"/>
                <a:cs typeface="Helvetica" panose="020B0604020202020204" pitchFamily="34" charset="0"/>
              </a:rPr>
              <a:t>of workers in </a:t>
            </a:r>
            <a:r>
              <a:rPr lang="en-US" sz="1400" dirty="0" smtClean="0">
                <a:latin typeface="Helvetica" panose="020B0604020202020204" pitchFamily="34" charset="0"/>
                <a:cs typeface="Helvetica" panose="020B0604020202020204" pitchFamily="34" charset="0"/>
              </a:rPr>
              <a:t>the Educational Services sector </a:t>
            </a:r>
            <a:r>
              <a:rPr lang="en-US" sz="1400" dirty="0">
                <a:latin typeface="Helvetica" panose="020B0604020202020204" pitchFamily="34" charset="0"/>
                <a:cs typeface="Helvetica" panose="020B0604020202020204" pitchFamily="34" charset="0"/>
              </a:rPr>
              <a:t>in Central MA have </a:t>
            </a:r>
            <a:r>
              <a:rPr lang="en-US" sz="1400" dirty="0" smtClean="0">
                <a:latin typeface="Helvetica" panose="020B0604020202020204" pitchFamily="34" charset="0"/>
                <a:cs typeface="Helvetica" panose="020B0604020202020204" pitchFamily="34" charset="0"/>
              </a:rPr>
              <a:t>at least some college education.</a:t>
            </a:r>
            <a:endParaRPr lang="en-US" sz="1400" dirty="0">
              <a:latin typeface="Helvetica" panose="020B0604020202020204" pitchFamily="34" charset="0"/>
              <a:cs typeface="Helvetica" panose="020B0604020202020204" pitchFamily="34" charset="0"/>
            </a:endParaRPr>
          </a:p>
        </p:txBody>
      </p:sp>
      <p:sp>
        <p:nvSpPr>
          <p:cNvPr id="15" name="Rectangle 14"/>
          <p:cNvSpPr/>
          <p:nvPr/>
        </p:nvSpPr>
        <p:spPr>
          <a:xfrm>
            <a:off x="611029" y="240270"/>
            <a:ext cx="300755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Educational Services</a:t>
            </a:r>
            <a:endParaRPr lang="en-US" sz="1200" dirty="0"/>
          </a:p>
        </p:txBody>
      </p:sp>
    </p:spTree>
    <p:extLst>
      <p:ext uri="{BB962C8B-B14F-4D97-AF65-F5344CB8AC3E}">
        <p14:creationId xmlns:p14="http://schemas.microsoft.com/office/powerpoint/2010/main" val="8605527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87</a:t>
            </a:fld>
            <a:endParaRPr lang="en-US"/>
          </a:p>
        </p:txBody>
      </p:sp>
      <p:sp>
        <p:nvSpPr>
          <p:cNvPr id="14" name="Title 1"/>
          <p:cNvSpPr>
            <a:spLocks noGrp="1"/>
          </p:cNvSpPr>
          <p:nvPr>
            <p:ph type="title"/>
          </p:nvPr>
        </p:nvSpPr>
        <p:spPr>
          <a:xfrm>
            <a:off x="611030" y="609600"/>
            <a:ext cx="10969943" cy="808038"/>
          </a:xfrm>
        </p:spPr>
        <p:txBody>
          <a:bodyPr>
            <a:normAutofit/>
          </a:bodyPr>
          <a:lstStyle/>
          <a:p>
            <a:r>
              <a:rPr lang="en-US" sz="3200" dirty="0"/>
              <a:t>Educational Services </a:t>
            </a:r>
            <a:r>
              <a:rPr lang="en-US" sz="3200" dirty="0" smtClean="0"/>
              <a:t>by Gender</a:t>
            </a:r>
            <a:endParaRPr lang="en-US" sz="3200" dirty="0">
              <a:latin typeface="Helvetica" panose="020B0604020202020204" pitchFamily="34" charset="0"/>
              <a:cs typeface="Helvetica" panose="020B0604020202020204" pitchFamily="34" charset="0"/>
            </a:endParaRPr>
          </a:p>
        </p:txBody>
      </p:sp>
      <p:grpSp>
        <p:nvGrpSpPr>
          <p:cNvPr id="5" name="Group 4"/>
          <p:cNvGrpSpPr/>
          <p:nvPr/>
        </p:nvGrpSpPr>
        <p:grpSpPr>
          <a:xfrm>
            <a:off x="1477682" y="2427883"/>
            <a:ext cx="10103291" cy="3768447"/>
            <a:chOff x="1477682" y="2427883"/>
            <a:chExt cx="10103291" cy="3768447"/>
          </a:xfrm>
        </p:grpSpPr>
        <p:grpSp>
          <p:nvGrpSpPr>
            <p:cNvPr id="22" name="Group 21"/>
            <p:cNvGrpSpPr/>
            <p:nvPr/>
          </p:nvGrpSpPr>
          <p:grpSpPr>
            <a:xfrm>
              <a:off x="1496612" y="2794428"/>
              <a:ext cx="8892126" cy="2926080"/>
              <a:chOff x="14701" y="0"/>
              <a:chExt cx="8892126" cy="2926080"/>
            </a:xfrm>
          </p:grpSpPr>
          <p:graphicFrame>
            <p:nvGraphicFramePr>
              <p:cNvPr id="25" name="Chart 24"/>
              <p:cNvGraphicFramePr>
                <a:graphicFrameLocks/>
              </p:cNvGraphicFramePr>
              <p:nvPr>
                <p:extLst>
                  <p:ext uri="{D42A27DB-BD31-4B8C-83A1-F6EECF244321}">
                    <p14:modId xmlns:p14="http://schemas.microsoft.com/office/powerpoint/2010/main" val="2496284746"/>
                  </p:ext>
                </p:extLst>
              </p:nvPr>
            </p:nvGraphicFramePr>
            <p:xfrm>
              <a:off x="14701" y="0"/>
              <a:ext cx="347472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p:cNvGraphicFramePr>
                <a:graphicFrameLocks/>
              </p:cNvGraphicFramePr>
              <p:nvPr>
                <p:extLst>
                  <p:ext uri="{D42A27DB-BD31-4B8C-83A1-F6EECF244321}">
                    <p14:modId xmlns:p14="http://schemas.microsoft.com/office/powerpoint/2010/main" val="3065721284"/>
                  </p:ext>
                </p:extLst>
              </p:nvPr>
            </p:nvGraphicFramePr>
            <p:xfrm>
              <a:off x="4700587" y="0"/>
              <a:ext cx="4206240" cy="2926080"/>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 name="Group 1"/>
            <p:cNvGrpSpPr/>
            <p:nvPr/>
          </p:nvGrpSpPr>
          <p:grpSpPr>
            <a:xfrm>
              <a:off x="1477682" y="2427883"/>
              <a:ext cx="10103291" cy="3768447"/>
              <a:chOff x="1477682" y="2427883"/>
              <a:chExt cx="10103291" cy="3768447"/>
            </a:xfrm>
          </p:grpSpPr>
          <p:grpSp>
            <p:nvGrpSpPr>
              <p:cNvPr id="3" name="Group 2"/>
              <p:cNvGrpSpPr/>
              <p:nvPr/>
            </p:nvGrpSpPr>
            <p:grpSpPr>
              <a:xfrm>
                <a:off x="1477682" y="2429032"/>
                <a:ext cx="3512582" cy="3767298"/>
                <a:chOff x="611029" y="2429032"/>
                <a:chExt cx="3512582" cy="3767298"/>
              </a:xfrm>
            </p:grpSpPr>
            <p:sp>
              <p:nvSpPr>
                <p:cNvPr id="16" name="Rectangle 15"/>
                <p:cNvSpPr/>
                <p:nvPr/>
              </p:nvSpPr>
              <p:spPr>
                <a:xfrm>
                  <a:off x="1216203" y="2429032"/>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7" name="Group 6"/>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19" name="Rectangle 18"/>
          <p:cNvSpPr/>
          <p:nvPr/>
        </p:nvSpPr>
        <p:spPr>
          <a:xfrm>
            <a:off x="611030" y="1447800"/>
            <a:ext cx="10868369" cy="307777"/>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More than 60% of Educational Services workers are female.</a:t>
            </a:r>
            <a:endParaRPr lang="en-US" sz="1400" dirty="0">
              <a:latin typeface="Helvetica" panose="020B0604020202020204" pitchFamily="34" charset="0"/>
              <a:cs typeface="Helvetica" panose="020B0604020202020204" pitchFamily="34" charset="0"/>
            </a:endParaRPr>
          </a:p>
        </p:txBody>
      </p:sp>
      <p:sp>
        <p:nvSpPr>
          <p:cNvPr id="21" name="Rectangle 20"/>
          <p:cNvSpPr/>
          <p:nvPr/>
        </p:nvSpPr>
        <p:spPr>
          <a:xfrm>
            <a:off x="611029" y="240270"/>
            <a:ext cx="300755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Educational Services</a:t>
            </a:r>
            <a:endParaRPr lang="en-US" sz="1200" dirty="0"/>
          </a:p>
        </p:txBody>
      </p:sp>
      <p:sp>
        <p:nvSpPr>
          <p:cNvPr id="17" name="Rectangle 16"/>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a:t>
            </a:r>
            <a:r>
              <a:rPr lang="en-US" sz="1100" i="1" dirty="0" smtClean="0">
                <a:latin typeface="Helvetica" panose="020B0604020202020204" pitchFamily="34" charset="0"/>
                <a:cs typeface="Helvetica" panose="020B0604020202020204" pitchFamily="34" charset="0"/>
              </a:rPr>
              <a:t>gender.</a:t>
            </a:r>
            <a:endParaRPr lang="en-US" sz="1100" i="1" dirty="0"/>
          </a:p>
        </p:txBody>
      </p:sp>
    </p:spTree>
    <p:extLst>
      <p:ext uri="{BB962C8B-B14F-4D97-AF65-F5344CB8AC3E}">
        <p14:creationId xmlns:p14="http://schemas.microsoft.com/office/powerpoint/2010/main" val="18492332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88</a:t>
            </a:fld>
            <a:endParaRPr lang="en-US"/>
          </a:p>
        </p:txBody>
      </p:sp>
      <p:sp>
        <p:nvSpPr>
          <p:cNvPr id="14" name="Title 1"/>
          <p:cNvSpPr>
            <a:spLocks noGrp="1"/>
          </p:cNvSpPr>
          <p:nvPr>
            <p:ph type="title"/>
          </p:nvPr>
        </p:nvSpPr>
        <p:spPr>
          <a:xfrm>
            <a:off x="611030" y="609600"/>
            <a:ext cx="10969943" cy="808038"/>
          </a:xfrm>
        </p:spPr>
        <p:txBody>
          <a:bodyPr>
            <a:normAutofit/>
          </a:bodyPr>
          <a:lstStyle/>
          <a:p>
            <a:r>
              <a:rPr lang="en-US" sz="3200" dirty="0"/>
              <a:t>Educational Services </a:t>
            </a:r>
            <a:r>
              <a:rPr lang="en-US" sz="3200" dirty="0" smtClean="0">
                <a:latin typeface="Helvetica" panose="020B0604020202020204" pitchFamily="34" charset="0"/>
                <a:cs typeface="Helvetica" panose="020B0604020202020204" pitchFamily="34" charset="0"/>
              </a:rPr>
              <a:t>by Race/Ethnicity</a:t>
            </a:r>
            <a:endParaRPr lang="en-US" sz="3200" dirty="0">
              <a:latin typeface="Helvetica" panose="020B0604020202020204" pitchFamily="34" charset="0"/>
              <a:cs typeface="Helvetica" panose="020B0604020202020204" pitchFamily="34" charset="0"/>
            </a:endParaRPr>
          </a:p>
        </p:txBody>
      </p:sp>
      <p:grpSp>
        <p:nvGrpSpPr>
          <p:cNvPr id="9" name="Group 8"/>
          <p:cNvGrpSpPr/>
          <p:nvPr/>
        </p:nvGrpSpPr>
        <p:grpSpPr>
          <a:xfrm>
            <a:off x="611029" y="2427883"/>
            <a:ext cx="11068118" cy="3768447"/>
            <a:chOff x="611029" y="2427883"/>
            <a:chExt cx="11068118" cy="3768447"/>
          </a:xfrm>
        </p:grpSpPr>
        <p:grpSp>
          <p:nvGrpSpPr>
            <p:cNvPr id="20" name="Group 19"/>
            <p:cNvGrpSpPr/>
            <p:nvPr/>
          </p:nvGrpSpPr>
          <p:grpSpPr>
            <a:xfrm>
              <a:off x="629960" y="2787355"/>
              <a:ext cx="11049187" cy="2926080"/>
              <a:chOff x="0" y="0"/>
              <a:chExt cx="11049187" cy="2926080"/>
            </a:xfrm>
          </p:grpSpPr>
          <p:graphicFrame>
            <p:nvGraphicFramePr>
              <p:cNvPr id="22" name="Chart 21"/>
              <p:cNvGraphicFramePr>
                <a:graphicFrameLocks noChangeAspect="1"/>
              </p:cNvGraphicFramePr>
              <p:nvPr>
                <p:extLst>
                  <p:ext uri="{D42A27DB-BD31-4B8C-83A1-F6EECF244321}">
                    <p14:modId xmlns:p14="http://schemas.microsoft.com/office/powerpoint/2010/main" val="3449859944"/>
                  </p:ext>
                </p:extLst>
              </p:nvPr>
            </p:nvGraphicFramePr>
            <p:xfrm>
              <a:off x="4251511" y="0"/>
              <a:ext cx="420624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noChangeAspect="1"/>
              </p:cNvGraphicFramePr>
              <p:nvPr>
                <p:extLst>
                  <p:ext uri="{D42A27DB-BD31-4B8C-83A1-F6EECF244321}">
                    <p14:modId xmlns:p14="http://schemas.microsoft.com/office/powerpoint/2010/main" val="2034371249"/>
                  </p:ext>
                </p:extLst>
              </p:nvPr>
            </p:nvGraphicFramePr>
            <p:xfrm>
              <a:off x="8584780" y="0"/>
              <a:ext cx="2464407" cy="2926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p:cNvGraphicFramePr>
                <a:graphicFrameLocks noChangeAspect="1"/>
              </p:cNvGraphicFramePr>
              <p:nvPr>
                <p:extLst>
                  <p:ext uri="{D42A27DB-BD31-4B8C-83A1-F6EECF244321}">
                    <p14:modId xmlns:p14="http://schemas.microsoft.com/office/powerpoint/2010/main" val="238876453"/>
                  </p:ext>
                </p:extLst>
              </p:nvPr>
            </p:nvGraphicFramePr>
            <p:xfrm>
              <a:off x="0" y="0"/>
              <a:ext cx="3474720" cy="292608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2" name="Group 1"/>
            <p:cNvGrpSpPr/>
            <p:nvPr/>
          </p:nvGrpSpPr>
          <p:grpSpPr>
            <a:xfrm>
              <a:off x="611029" y="2427883"/>
              <a:ext cx="10969944" cy="3768447"/>
              <a:chOff x="611029" y="2427883"/>
              <a:chExt cx="10969944" cy="3768447"/>
            </a:xfrm>
          </p:grpSpPr>
          <p:grpSp>
            <p:nvGrpSpPr>
              <p:cNvPr id="7" name="Group 6"/>
              <p:cNvGrpSpPr/>
              <p:nvPr/>
            </p:nvGrpSpPr>
            <p:grpSpPr>
              <a:xfrm>
                <a:off x="611029" y="2427883"/>
                <a:ext cx="3512582" cy="3768447"/>
                <a:chOff x="611029" y="2427883"/>
                <a:chExt cx="3512582" cy="3768447"/>
              </a:xfrm>
            </p:grpSpPr>
            <p:sp>
              <p:nvSpPr>
                <p:cNvPr id="16" name="Rectangle 15"/>
                <p:cNvSpPr/>
                <p:nvPr/>
              </p:nvSpPr>
              <p:spPr>
                <a:xfrm>
                  <a:off x="1216204" y="2427883"/>
                  <a:ext cx="2302233"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Industry Employment, Q2 2018</a:t>
                  </a:r>
                  <a:endParaRPr lang="en-US" sz="1200" dirty="0">
                    <a:latin typeface="Helvetica" panose="020B0604020202020204" pitchFamily="34" charset="0"/>
                    <a:cs typeface="Helvetica" panose="020B0604020202020204" pitchFamily="34" charset="0"/>
                  </a:endParaRPr>
                </a:p>
              </p:txBody>
            </p:sp>
            <p:sp>
              <p:nvSpPr>
                <p:cNvPr id="18" name="Rectangle 17"/>
                <p:cNvSpPr/>
                <p:nvPr/>
              </p:nvSpPr>
              <p:spPr>
                <a:xfrm>
                  <a:off x="611029" y="5826998"/>
                  <a:ext cx="3512582"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 Quarterly Workforce Indicators, Q2 2018</a:t>
                  </a:r>
                  <a:endParaRPr lang="en-US" sz="900" dirty="0">
                    <a:latin typeface="Helvetica" panose="020B0604020202020204" pitchFamily="34" charset="0"/>
                    <a:cs typeface="Helvetica" panose="020B0604020202020204" pitchFamily="34" charset="0"/>
                  </a:endParaRPr>
                </a:p>
              </p:txBody>
            </p:sp>
          </p:grpSp>
          <p:grpSp>
            <p:nvGrpSpPr>
              <p:cNvPr id="3" name="Group 2"/>
              <p:cNvGrpSpPr/>
              <p:nvPr/>
            </p:nvGrpSpPr>
            <p:grpSpPr>
              <a:xfrm>
                <a:off x="4990264" y="2427883"/>
                <a:ext cx="6590709" cy="3768447"/>
                <a:chOff x="4990264" y="2427883"/>
                <a:chExt cx="6590709" cy="3768447"/>
              </a:xfrm>
            </p:grpSpPr>
            <p:sp>
              <p:nvSpPr>
                <p:cNvPr id="8" name="Rectangle 7"/>
                <p:cNvSpPr/>
                <p:nvPr/>
              </p:nvSpPr>
              <p:spPr>
                <a:xfrm>
                  <a:off x="4990264" y="5826998"/>
                  <a:ext cx="6590709"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Source: US Census Longitudinal Employer-Household Dynamics:</a:t>
                  </a:r>
                </a:p>
                <a:p>
                  <a:pPr algn="ctr"/>
                  <a:r>
                    <a:rPr lang="en-US" sz="900" dirty="0" smtClean="0">
                      <a:latin typeface="Helvetica" panose="020B0604020202020204" pitchFamily="34" charset="0"/>
                      <a:cs typeface="Helvetica" panose="020B0604020202020204" pitchFamily="34" charset="0"/>
                    </a:rPr>
                    <a:t>Quarterly Workforce Indicators, Q2 2015 – Q2 2018</a:t>
                  </a:r>
                  <a:endParaRPr lang="en-US" sz="900" dirty="0">
                    <a:latin typeface="Helvetica" panose="020B0604020202020204" pitchFamily="34" charset="0"/>
                    <a:cs typeface="Helvetica" panose="020B0604020202020204" pitchFamily="34" charset="0"/>
                  </a:endParaRPr>
                </a:p>
              </p:txBody>
            </p:sp>
            <p:sp>
              <p:nvSpPr>
                <p:cNvPr id="10" name="Rectangle 9"/>
                <p:cNvSpPr/>
                <p:nvPr/>
              </p:nvSpPr>
              <p:spPr>
                <a:xfrm>
                  <a:off x="5655155" y="2427883"/>
                  <a:ext cx="526092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Percent and Absolute Change in </a:t>
                  </a:r>
                  <a:r>
                    <a:rPr lang="en-US" sz="1200" dirty="0" smtClean="0">
                      <a:latin typeface="Helvetica" panose="020B0604020202020204" pitchFamily="34" charset="0"/>
                      <a:cs typeface="Helvetica" panose="020B0604020202020204" pitchFamily="34" charset="0"/>
                    </a:rPr>
                    <a:t>Industry Employment, </a:t>
                  </a:r>
                  <a:r>
                    <a:rPr lang="en-US" sz="1200" dirty="0">
                      <a:latin typeface="Helvetica" panose="020B0604020202020204" pitchFamily="34" charset="0"/>
                      <a:cs typeface="Helvetica" panose="020B0604020202020204" pitchFamily="34" charset="0"/>
                    </a:rPr>
                    <a:t>Q2 </a:t>
                  </a:r>
                  <a:r>
                    <a:rPr lang="en-US" sz="1200" dirty="0" smtClean="0">
                      <a:latin typeface="Helvetica" panose="020B0604020202020204" pitchFamily="34" charset="0"/>
                      <a:cs typeface="Helvetica" panose="020B0604020202020204" pitchFamily="34" charset="0"/>
                    </a:rPr>
                    <a:t>2015 </a:t>
                  </a:r>
                  <a:r>
                    <a:rPr lang="en-US" sz="1200" dirty="0">
                      <a:latin typeface="Helvetica" panose="020B0604020202020204" pitchFamily="34" charset="0"/>
                      <a:cs typeface="Helvetica" panose="020B0604020202020204" pitchFamily="34" charset="0"/>
                    </a:rPr>
                    <a:t>– Q2 </a:t>
                  </a:r>
                  <a:r>
                    <a:rPr lang="en-US" sz="1200" dirty="0" smtClean="0">
                      <a:latin typeface="Helvetica" panose="020B0604020202020204" pitchFamily="34" charset="0"/>
                      <a:cs typeface="Helvetica" panose="020B0604020202020204" pitchFamily="34" charset="0"/>
                    </a:rPr>
                    <a:t>2018</a:t>
                  </a:r>
                  <a:endParaRPr lang="en-US" sz="1200" dirty="0">
                    <a:latin typeface="Helvetica" panose="020B0604020202020204" pitchFamily="34" charset="0"/>
                    <a:cs typeface="Helvetica" panose="020B0604020202020204" pitchFamily="34" charset="0"/>
                  </a:endParaRPr>
                </a:p>
              </p:txBody>
            </p:sp>
          </p:grpSp>
        </p:grpSp>
      </p:grpSp>
      <p:sp>
        <p:nvSpPr>
          <p:cNvPr id="26" name="Rectangle 25"/>
          <p:cNvSpPr/>
          <p:nvPr/>
        </p:nvSpPr>
        <p:spPr>
          <a:xfrm>
            <a:off x="611030" y="1447800"/>
            <a:ext cx="10868369" cy="523220"/>
          </a:xfrm>
          <a:prstGeom prst="rect">
            <a:avLst/>
          </a:prstGeom>
        </p:spPr>
        <p:txBody>
          <a:bodyPr wrap="square">
            <a:spAutoFit/>
          </a:bodyPr>
          <a:lstStyle/>
          <a:p>
            <a:r>
              <a:rPr lang="en-US" sz="1400" dirty="0" smtClean="0">
                <a:latin typeface="Helvetica" panose="020B0604020202020204" pitchFamily="34" charset="0"/>
                <a:cs typeface="Helvetica" panose="020B0604020202020204" pitchFamily="34" charset="0"/>
              </a:rPr>
              <a:t>More than 90% of Educational Services workers are white, although the share of Black or African American, Asian, and Hispanic or Latino workers in the sector has increased since 2015.</a:t>
            </a:r>
            <a:endParaRPr lang="en-US" sz="1400" dirty="0">
              <a:latin typeface="Helvetica" panose="020B0604020202020204" pitchFamily="34" charset="0"/>
              <a:cs typeface="Helvetica" panose="020B0604020202020204" pitchFamily="34" charset="0"/>
            </a:endParaRPr>
          </a:p>
        </p:txBody>
      </p:sp>
      <p:sp>
        <p:nvSpPr>
          <p:cNvPr id="21" name="Rectangle 20"/>
          <p:cNvSpPr/>
          <p:nvPr/>
        </p:nvSpPr>
        <p:spPr>
          <a:xfrm>
            <a:off x="611029" y="240270"/>
            <a:ext cx="300755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Industry Deep Dive: </a:t>
            </a:r>
            <a:r>
              <a:rPr lang="en-US" sz="1200" dirty="0" smtClean="0">
                <a:latin typeface="Helvetica" panose="020B0604020202020204" pitchFamily="34" charset="0"/>
                <a:cs typeface="Helvetica" panose="020B0604020202020204" pitchFamily="34" charset="0"/>
              </a:rPr>
              <a:t>Educational Services</a:t>
            </a:r>
            <a:endParaRPr lang="en-US" sz="1200" dirty="0"/>
          </a:p>
        </p:txBody>
      </p:sp>
      <p:sp>
        <p:nvSpPr>
          <p:cNvPr id="19" name="Rectangle 18"/>
          <p:cNvSpPr/>
          <p:nvPr/>
        </p:nvSpPr>
        <p:spPr>
          <a:xfrm>
            <a:off x="732666" y="6410357"/>
            <a:ext cx="10868369" cy="261610"/>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*Absolute </a:t>
            </a:r>
            <a:r>
              <a:rPr lang="en-US" sz="1100" i="1" dirty="0">
                <a:latin typeface="Helvetica" panose="020B0604020202020204" pitchFamily="34" charset="0"/>
                <a:cs typeface="Helvetica" panose="020B0604020202020204" pitchFamily="34" charset="0"/>
              </a:rPr>
              <a:t>value change is shown on the vertical axis. Labels indicate the percent </a:t>
            </a:r>
            <a:r>
              <a:rPr lang="en-US" sz="1100" i="1" dirty="0" smtClean="0">
                <a:latin typeface="Helvetica" panose="020B0604020202020204" pitchFamily="34" charset="0"/>
                <a:cs typeface="Helvetica" panose="020B0604020202020204" pitchFamily="34" charset="0"/>
              </a:rPr>
              <a:t>change in employment </a:t>
            </a:r>
            <a:r>
              <a:rPr lang="en-US" sz="1100" i="1" dirty="0">
                <a:latin typeface="Helvetica" panose="020B0604020202020204" pitchFamily="34" charset="0"/>
                <a:cs typeface="Helvetica" panose="020B0604020202020204" pitchFamily="34" charset="0"/>
              </a:rPr>
              <a:t>for each racial/ethnic category</a:t>
            </a:r>
            <a:r>
              <a:rPr lang="en-US" sz="1100" i="1" dirty="0" smtClean="0">
                <a:latin typeface="Helvetica" panose="020B0604020202020204" pitchFamily="34" charset="0"/>
                <a:cs typeface="Helvetica" panose="020B0604020202020204" pitchFamily="34" charset="0"/>
              </a:rPr>
              <a:t>.</a:t>
            </a:r>
            <a:endParaRPr lang="en-US" sz="1100" i="1" dirty="0"/>
          </a:p>
        </p:txBody>
      </p:sp>
    </p:spTree>
    <p:extLst>
      <p:ext uri="{BB962C8B-B14F-4D97-AF65-F5344CB8AC3E}">
        <p14:creationId xmlns:p14="http://schemas.microsoft.com/office/powerpoint/2010/main" val="5593536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Appendix:	Professional Licensing</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89</a:t>
            </a:fld>
            <a:endParaRPr lang="en-US"/>
          </a:p>
        </p:txBody>
      </p:sp>
    </p:spTree>
    <p:extLst>
      <p:ext uri="{BB962C8B-B14F-4D97-AF65-F5344CB8AC3E}">
        <p14:creationId xmlns:p14="http://schemas.microsoft.com/office/powerpoint/2010/main" val="1048906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Part II:</a:t>
            </a:r>
            <a:r>
              <a:rPr lang="en-US" sz="5400" dirty="0">
                <a:latin typeface="Helvetica" panose="020B0604020202020204" pitchFamily="34" charset="0"/>
                <a:cs typeface="Helvetica" panose="020B0604020202020204" pitchFamily="34" charset="0"/>
              </a:rPr>
              <a:t>	</a:t>
            </a:r>
            <a:r>
              <a:rPr lang="en-US" sz="5400" dirty="0" smtClean="0">
                <a:latin typeface="Helvetica" panose="020B0604020202020204" pitchFamily="34" charset="0"/>
                <a:cs typeface="Helvetica" panose="020B0604020202020204" pitchFamily="34" charset="0"/>
              </a:rPr>
              <a:t>Regional Industry Overview and Profiles</a:t>
            </a:r>
            <a:endParaRPr lang="en-US" sz="5400" dirty="0"/>
          </a:p>
        </p:txBody>
      </p:sp>
      <p:sp>
        <p:nvSpPr>
          <p:cNvPr id="3" name="Content Placeholder 2"/>
          <p:cNvSpPr>
            <a:spLocks noGrp="1"/>
          </p:cNvSpPr>
          <p:nvPr>
            <p:ph type="subTitle" idx="1"/>
          </p:nvPr>
        </p:nvSpPr>
        <p:spPr/>
        <p:txBody>
          <a:bodyPr/>
          <a:lstStyle/>
          <a:p>
            <a:r>
              <a:rPr lang="en-US" dirty="0" smtClean="0">
                <a:latin typeface="Helvetica" panose="020B0604020202020204" pitchFamily="34" charset="0"/>
                <a:cs typeface="Helvetica" panose="020B0604020202020204" pitchFamily="34" charset="0"/>
              </a:rPr>
              <a:t>Who are the employers in our region?</a:t>
            </a: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9</a:t>
            </a:fld>
            <a:endParaRPr lang="en-US" dirty="0"/>
          </a:p>
        </p:txBody>
      </p:sp>
    </p:spTree>
    <p:extLst>
      <p:ext uri="{BB962C8B-B14F-4D97-AF65-F5344CB8AC3E}">
        <p14:creationId xmlns:p14="http://schemas.microsoft.com/office/powerpoint/2010/main" val="38881003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78622266"/>
              </p:ext>
            </p:extLst>
          </p:nvPr>
        </p:nvGraphicFramePr>
        <p:xfrm>
          <a:off x="523797" y="1496713"/>
          <a:ext cx="5920115" cy="3831869"/>
        </p:xfrm>
        <a:graphic>
          <a:graphicData uri="http://schemas.openxmlformats.org/drawingml/2006/table">
            <a:tbl>
              <a:tblPr/>
              <a:tblGrid>
                <a:gridCol w="2845045">
                  <a:extLst>
                    <a:ext uri="{9D8B030D-6E8A-4147-A177-3AD203B41FA5}">
                      <a16:colId xmlns:a16="http://schemas.microsoft.com/office/drawing/2014/main" val="1558482932"/>
                    </a:ext>
                  </a:extLst>
                </a:gridCol>
                <a:gridCol w="794084">
                  <a:extLst>
                    <a:ext uri="{9D8B030D-6E8A-4147-A177-3AD203B41FA5}">
                      <a16:colId xmlns:a16="http://schemas.microsoft.com/office/drawing/2014/main" val="4155306862"/>
                    </a:ext>
                  </a:extLst>
                </a:gridCol>
                <a:gridCol w="890337">
                  <a:extLst>
                    <a:ext uri="{9D8B030D-6E8A-4147-A177-3AD203B41FA5}">
                      <a16:colId xmlns:a16="http://schemas.microsoft.com/office/drawing/2014/main" val="469245118"/>
                    </a:ext>
                  </a:extLst>
                </a:gridCol>
                <a:gridCol w="1390649">
                  <a:extLst>
                    <a:ext uri="{9D8B030D-6E8A-4147-A177-3AD203B41FA5}">
                      <a16:colId xmlns:a16="http://schemas.microsoft.com/office/drawing/2014/main" val="1938350534"/>
                    </a:ext>
                  </a:extLst>
                </a:gridCol>
              </a:tblGrid>
              <a:tr h="138242">
                <a:tc>
                  <a:txBody>
                    <a:bodyPr/>
                    <a:lstStyle/>
                    <a:p>
                      <a:pPr algn="ctr" fontAlgn="b"/>
                      <a:r>
                        <a:rPr lang="en-US" sz="1050" b="1" i="0" u="none" strike="noStrike" dirty="0" smtClean="0">
                          <a:solidFill>
                            <a:srgbClr val="FFFFFF"/>
                          </a:solidFill>
                          <a:effectLst/>
                          <a:latin typeface="+mn-lt"/>
                        </a:rPr>
                        <a:t>DPL Board / License Type</a:t>
                      </a:r>
                      <a:endParaRPr lang="en-US" sz="1050" b="1" i="0" u="none" strike="noStrike" dirty="0">
                        <a:solidFill>
                          <a:srgbClr val="FFFFFF"/>
                        </a:solidFill>
                        <a:effectLst/>
                        <a:latin typeface="+mn-lt"/>
                      </a:endParaRPr>
                    </a:p>
                  </a:txBody>
                  <a:tcPr marL="6583" marR="6583" marT="658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50" b="1" i="0" u="none" strike="noStrike" dirty="0" smtClean="0">
                          <a:solidFill>
                            <a:srgbClr val="FFFFFF"/>
                          </a:solidFill>
                          <a:effectLst/>
                          <a:latin typeface="+mn-lt"/>
                        </a:rPr>
                        <a:t>STARS</a:t>
                      </a:r>
                      <a:endParaRPr lang="en-US" sz="1050" b="1" i="0" u="none" strike="noStrike" dirty="0">
                        <a:solidFill>
                          <a:srgbClr val="FFFFFF"/>
                        </a:solidFill>
                        <a:effectLst/>
                        <a:latin typeface="+mn-lt"/>
                      </a:endParaRPr>
                    </a:p>
                  </a:txBody>
                  <a:tcPr marL="6583" marR="6583" marT="658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50" b="1" i="0" u="none" strike="noStrike" dirty="0" smtClean="0">
                          <a:solidFill>
                            <a:srgbClr val="FFFFFF"/>
                          </a:solidFill>
                          <a:effectLst/>
                          <a:latin typeface="+mn-lt"/>
                        </a:rPr>
                        <a:t>Licenses</a:t>
                      </a:r>
                      <a:endParaRPr lang="en-US" sz="1050" b="1" i="0" u="none" strike="noStrike" dirty="0">
                        <a:solidFill>
                          <a:srgbClr val="FFFFFF"/>
                        </a:solidFill>
                        <a:effectLst/>
                        <a:latin typeface="+mn-lt"/>
                      </a:endParaRPr>
                    </a:p>
                  </a:txBody>
                  <a:tcPr marL="6583" marR="6583" marT="658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50" b="1" i="0" u="none" strike="noStrike" dirty="0" smtClean="0">
                          <a:solidFill>
                            <a:srgbClr val="FFFFFF"/>
                          </a:solidFill>
                          <a:effectLst/>
                          <a:latin typeface="+mn-lt"/>
                        </a:rPr>
                        <a:t>2018 Employment</a:t>
                      </a:r>
                      <a:endParaRPr lang="en-US" sz="1050" b="1" i="0" u="none" strike="noStrike" dirty="0">
                        <a:solidFill>
                          <a:srgbClr val="FFFFFF"/>
                        </a:solidFill>
                        <a:effectLst/>
                        <a:latin typeface="+mn-lt"/>
                      </a:endParaRPr>
                    </a:p>
                  </a:txBody>
                  <a:tcPr marL="6583" marR="6583" marT="6583"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3129821283"/>
                  </a:ext>
                </a:extLst>
              </a:tr>
              <a:tr h="131659">
                <a:tc>
                  <a:txBody>
                    <a:bodyPr/>
                    <a:lstStyle/>
                    <a:p>
                      <a:pPr algn="l" fontAlgn="b"/>
                      <a:r>
                        <a:rPr lang="en-US" sz="1050" b="0" i="0" u="none" strike="noStrike" dirty="0" smtClean="0">
                          <a:solidFill>
                            <a:srgbClr val="000000"/>
                          </a:solidFill>
                          <a:effectLst/>
                          <a:latin typeface="+mn-lt"/>
                        </a:rPr>
                        <a:t>Allied Health</a:t>
                      </a:r>
                      <a:endParaRPr lang="en-US" sz="1050" b="0" i="0" u="none" strike="noStrike" dirty="0">
                        <a:solidFill>
                          <a:srgbClr val="000000"/>
                        </a:solidFill>
                        <a:effectLst/>
                        <a:latin typeface="+mn-lt"/>
                      </a:endParaRPr>
                    </a:p>
                  </a:txBody>
                  <a:tcPr marL="6583" marR="6583" marT="6583"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2334384967"/>
                  </a:ext>
                </a:extLst>
              </a:tr>
              <a:tr h="131659">
                <a:tc>
                  <a:txBody>
                    <a:bodyPr/>
                    <a:lstStyle/>
                    <a:p>
                      <a:pPr algn="l" fontAlgn="b"/>
                      <a:r>
                        <a:rPr lang="en-US" sz="1050" b="0" i="0" u="none" strike="noStrike" dirty="0" smtClean="0">
                          <a:solidFill>
                            <a:srgbClr val="000000"/>
                          </a:solidFill>
                          <a:effectLst/>
                          <a:latin typeface="+mn-lt"/>
                        </a:rPr>
                        <a:t>Occupational Therapy Assistant</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3</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161</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189</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1528172208"/>
                  </a:ext>
                </a:extLst>
              </a:tr>
              <a:tr h="131659">
                <a:tc>
                  <a:txBody>
                    <a:bodyPr/>
                    <a:lstStyle/>
                    <a:p>
                      <a:pPr algn="l" fontAlgn="b"/>
                      <a:r>
                        <a:rPr lang="en-US" sz="1050" b="0" i="0" u="none" strike="noStrike" dirty="0" smtClean="0">
                          <a:solidFill>
                            <a:srgbClr val="000000"/>
                          </a:solidFill>
                          <a:effectLst/>
                          <a:latin typeface="+mn-lt"/>
                        </a:rPr>
                        <a:t>Physical Therapist Assistant</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193</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303</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665142056"/>
                  </a:ext>
                </a:extLst>
              </a:tr>
              <a:tr h="131659">
                <a:tc>
                  <a:txBody>
                    <a:bodyPr/>
                    <a:lstStyle/>
                    <a:p>
                      <a:pPr algn="l" fontAlgn="b"/>
                      <a:r>
                        <a:rPr lang="en-US" sz="1050" b="0" i="0" u="none" strike="noStrike" dirty="0" smtClean="0">
                          <a:solidFill>
                            <a:srgbClr val="000000"/>
                          </a:solidFill>
                          <a:effectLst/>
                          <a:latin typeface="+mn-lt"/>
                        </a:rPr>
                        <a:t>Occupational Therapist</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387</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741</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1292186717"/>
                  </a:ext>
                </a:extLst>
              </a:tr>
              <a:tr h="131659">
                <a:tc>
                  <a:txBody>
                    <a:bodyPr/>
                    <a:lstStyle/>
                    <a:p>
                      <a:pPr algn="l" fontAlgn="b"/>
                      <a:r>
                        <a:rPr lang="en-US" sz="1050" b="0" i="0" u="none" strike="noStrike" dirty="0" smtClean="0">
                          <a:solidFill>
                            <a:srgbClr val="000000"/>
                          </a:solidFill>
                          <a:effectLst/>
                          <a:latin typeface="+mn-lt"/>
                        </a:rPr>
                        <a:t>Applied Behavior Analyst</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416</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846</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2392337420"/>
                  </a:ext>
                </a:extLst>
              </a:tr>
              <a:tr h="131659">
                <a:tc>
                  <a:txBody>
                    <a:bodyPr/>
                    <a:lstStyle/>
                    <a:p>
                      <a:pPr algn="l" fontAlgn="b"/>
                      <a:r>
                        <a:rPr lang="en-US" sz="1050" b="0" i="0" u="none" strike="noStrike" dirty="0" smtClean="0">
                          <a:solidFill>
                            <a:srgbClr val="000000"/>
                          </a:solidFill>
                          <a:effectLst/>
                          <a:latin typeface="+mn-lt"/>
                        </a:rPr>
                        <a:t>Physical Therapist</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491</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1,021</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3208721773"/>
                  </a:ext>
                </a:extLst>
              </a:tr>
              <a:tr h="131659">
                <a:tc>
                  <a:txBody>
                    <a:bodyPr/>
                    <a:lstStyle/>
                    <a:p>
                      <a:pPr algn="l" fontAlgn="b"/>
                      <a:r>
                        <a:rPr lang="en-US" sz="1050" b="0" i="0" u="none" strike="noStrike" dirty="0" smtClean="0">
                          <a:solidFill>
                            <a:srgbClr val="000000"/>
                          </a:solidFill>
                          <a:effectLst/>
                          <a:latin typeface="+mn-lt"/>
                        </a:rPr>
                        <a:t>Mental Health Counselor</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732</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1,571</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333709311"/>
                  </a:ext>
                </a:extLst>
              </a:tr>
              <a:tr h="131659">
                <a:tc>
                  <a:txBody>
                    <a:bodyPr/>
                    <a:lstStyle/>
                    <a:p>
                      <a:pPr algn="l" fontAlgn="b"/>
                      <a:r>
                        <a:rPr lang="en-US" sz="1050" b="0" i="0" u="none" strike="noStrike" dirty="0" smtClean="0">
                          <a:solidFill>
                            <a:srgbClr val="000000"/>
                          </a:solidFill>
                          <a:effectLst/>
                          <a:latin typeface="+mn-lt"/>
                        </a:rPr>
                        <a:t>Educational Psychologist</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179</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604</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611311606"/>
                  </a:ext>
                </a:extLst>
              </a:tr>
              <a:tr h="131659">
                <a:tc>
                  <a:txBody>
                    <a:bodyPr/>
                    <a:lstStyle/>
                    <a:p>
                      <a:pPr algn="l" fontAlgn="b"/>
                      <a:r>
                        <a:rPr lang="en-US" sz="1050" b="0" i="0" u="none" strike="noStrike" dirty="0" smtClean="0">
                          <a:solidFill>
                            <a:srgbClr val="000000"/>
                          </a:solidFill>
                          <a:effectLst/>
                          <a:latin typeface="+mn-lt"/>
                        </a:rPr>
                        <a:t>Cosmetology</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extLst>
                  <a:ext uri="{0D108BD9-81ED-4DB2-BD59-A6C34878D82A}">
                    <a16:rowId xmlns:a16="http://schemas.microsoft.com/office/drawing/2014/main" val="4049696928"/>
                  </a:ext>
                </a:extLst>
              </a:tr>
              <a:tr h="131659">
                <a:tc>
                  <a:txBody>
                    <a:bodyPr/>
                    <a:lstStyle/>
                    <a:p>
                      <a:pPr algn="l" fontAlgn="b"/>
                      <a:r>
                        <a:rPr lang="en-US" sz="1050" b="0" i="0" u="none" strike="noStrike" dirty="0" smtClean="0">
                          <a:solidFill>
                            <a:srgbClr val="000000"/>
                          </a:solidFill>
                          <a:effectLst/>
                          <a:latin typeface="+mn-lt"/>
                        </a:rPr>
                        <a:t>Cosmetologist (Hairdresser)</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3,320</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1,179</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565661087"/>
                  </a:ext>
                </a:extLst>
              </a:tr>
              <a:tr h="131659">
                <a:tc>
                  <a:txBody>
                    <a:bodyPr/>
                    <a:lstStyle/>
                    <a:p>
                      <a:pPr algn="l" fontAlgn="b"/>
                      <a:r>
                        <a:rPr lang="en-US" sz="1050" b="0" i="0" u="none" strike="noStrike" dirty="0" smtClean="0">
                          <a:solidFill>
                            <a:srgbClr val="000000"/>
                          </a:solidFill>
                          <a:effectLst/>
                          <a:latin typeface="+mn-lt"/>
                        </a:rPr>
                        <a:t>Electricians</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extLst>
                  <a:ext uri="{0D108BD9-81ED-4DB2-BD59-A6C34878D82A}">
                    <a16:rowId xmlns:a16="http://schemas.microsoft.com/office/drawing/2014/main" val="2056374754"/>
                  </a:ext>
                </a:extLst>
              </a:tr>
              <a:tr h="131659">
                <a:tc>
                  <a:txBody>
                    <a:bodyPr/>
                    <a:lstStyle/>
                    <a:p>
                      <a:pPr algn="l" fontAlgn="b"/>
                      <a:r>
                        <a:rPr lang="en-US" sz="1050" b="0" i="0" u="none" strike="noStrike" dirty="0" smtClean="0">
                          <a:solidFill>
                            <a:srgbClr val="000000"/>
                          </a:solidFill>
                          <a:effectLst/>
                          <a:latin typeface="+mn-lt"/>
                        </a:rPr>
                        <a:t>Electrician</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1,880</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1,257</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915430251"/>
                  </a:ext>
                </a:extLst>
              </a:tr>
              <a:tr h="131659">
                <a:tc>
                  <a:txBody>
                    <a:bodyPr/>
                    <a:lstStyle/>
                    <a:p>
                      <a:pPr algn="l" fontAlgn="b"/>
                      <a:r>
                        <a:rPr lang="en-US" sz="1050" b="0" i="0" u="none" strike="noStrike" dirty="0" smtClean="0">
                          <a:solidFill>
                            <a:srgbClr val="000000"/>
                          </a:solidFill>
                          <a:effectLst/>
                          <a:latin typeface="+mn-lt"/>
                        </a:rPr>
                        <a:t>Engineers And Land Surveyors</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extLst>
                  <a:ext uri="{0D108BD9-81ED-4DB2-BD59-A6C34878D82A}">
                    <a16:rowId xmlns:a16="http://schemas.microsoft.com/office/drawing/2014/main" val="12424699"/>
                  </a:ext>
                </a:extLst>
              </a:tr>
              <a:tr h="131659">
                <a:tc>
                  <a:txBody>
                    <a:bodyPr/>
                    <a:lstStyle/>
                    <a:p>
                      <a:pPr algn="l" fontAlgn="b"/>
                      <a:r>
                        <a:rPr lang="en-US" sz="1050" b="1" i="1" u="none" strike="noStrike" dirty="0" smtClean="0">
                          <a:solidFill>
                            <a:srgbClr val="000000"/>
                          </a:solidFill>
                          <a:effectLst/>
                          <a:latin typeface="+mn-lt"/>
                        </a:rPr>
                        <a:t>Engineer*</a:t>
                      </a:r>
                      <a:endParaRPr lang="en-US" sz="1050" b="1" i="1"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941</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3,329</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1936411989"/>
                  </a:ext>
                </a:extLst>
              </a:tr>
              <a:tr h="131659">
                <a:tc>
                  <a:txBody>
                    <a:bodyPr/>
                    <a:lstStyle/>
                    <a:p>
                      <a:pPr algn="l" fontAlgn="b"/>
                      <a:r>
                        <a:rPr lang="en-US" sz="1050" b="0" i="0" u="none" strike="noStrike" dirty="0" smtClean="0">
                          <a:solidFill>
                            <a:srgbClr val="000000"/>
                          </a:solidFill>
                          <a:effectLst/>
                          <a:latin typeface="+mn-lt"/>
                        </a:rPr>
                        <a:t>Gas Fitters</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extLst>
                  <a:ext uri="{0D108BD9-81ED-4DB2-BD59-A6C34878D82A}">
                    <a16:rowId xmlns:a16="http://schemas.microsoft.com/office/drawing/2014/main" val="2339764779"/>
                  </a:ext>
                </a:extLst>
              </a:tr>
              <a:tr h="131659">
                <a:tc>
                  <a:txBody>
                    <a:bodyPr/>
                    <a:lstStyle/>
                    <a:p>
                      <a:pPr algn="l" fontAlgn="b"/>
                      <a:r>
                        <a:rPr lang="en-US" sz="1050" b="0" i="0" u="none" strike="noStrike" dirty="0" smtClean="0">
                          <a:solidFill>
                            <a:srgbClr val="000000"/>
                          </a:solidFill>
                          <a:effectLst/>
                          <a:latin typeface="+mn-lt"/>
                        </a:rPr>
                        <a:t>Gas Fitter</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1,679</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1,039</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489858376"/>
                  </a:ext>
                </a:extLst>
              </a:tr>
              <a:tr h="131659">
                <a:tc>
                  <a:txBody>
                    <a:bodyPr/>
                    <a:lstStyle/>
                    <a:p>
                      <a:pPr algn="l" fontAlgn="b"/>
                      <a:r>
                        <a:rPr lang="en-US" sz="1050" b="0" i="0" u="none" strike="noStrike" dirty="0" smtClean="0">
                          <a:solidFill>
                            <a:srgbClr val="000000"/>
                          </a:solidFill>
                          <a:effectLst/>
                          <a:latin typeface="+mn-lt"/>
                        </a:rPr>
                        <a:t>Public Accountancy</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extLst>
                  <a:ext uri="{0D108BD9-81ED-4DB2-BD59-A6C34878D82A}">
                    <a16:rowId xmlns:a16="http://schemas.microsoft.com/office/drawing/2014/main" val="1456055272"/>
                  </a:ext>
                </a:extLst>
              </a:tr>
              <a:tr h="131659">
                <a:tc>
                  <a:txBody>
                    <a:bodyPr/>
                    <a:lstStyle/>
                    <a:p>
                      <a:pPr algn="l" fontAlgn="b"/>
                      <a:r>
                        <a:rPr lang="en-US" sz="1050" b="0" i="0" u="none" strike="noStrike" dirty="0" smtClean="0">
                          <a:solidFill>
                            <a:srgbClr val="000000"/>
                          </a:solidFill>
                          <a:effectLst/>
                          <a:latin typeface="+mn-lt"/>
                        </a:rPr>
                        <a:t>Certified Public Accountant</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5</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617</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2,406</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2850074756"/>
                  </a:ext>
                </a:extLst>
              </a:tr>
              <a:tr h="131659">
                <a:tc>
                  <a:txBody>
                    <a:bodyPr/>
                    <a:lstStyle/>
                    <a:p>
                      <a:pPr algn="l" fontAlgn="b"/>
                      <a:r>
                        <a:rPr lang="en-US" sz="1050" b="0" i="0" u="none" strike="noStrike" dirty="0" smtClean="0">
                          <a:solidFill>
                            <a:srgbClr val="000000"/>
                          </a:solidFill>
                          <a:effectLst/>
                          <a:latin typeface="+mn-lt"/>
                        </a:rPr>
                        <a:t>Real Estate</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extLst>
                  <a:ext uri="{0D108BD9-81ED-4DB2-BD59-A6C34878D82A}">
                    <a16:rowId xmlns:a16="http://schemas.microsoft.com/office/drawing/2014/main" val="3604329569"/>
                  </a:ext>
                </a:extLst>
              </a:tr>
              <a:tr h="131659">
                <a:tc>
                  <a:txBody>
                    <a:bodyPr/>
                    <a:lstStyle/>
                    <a:p>
                      <a:pPr algn="l" fontAlgn="b"/>
                      <a:r>
                        <a:rPr lang="en-US" sz="1050" b="0" i="0" u="none" strike="noStrike" dirty="0" smtClean="0">
                          <a:solidFill>
                            <a:srgbClr val="000000"/>
                          </a:solidFill>
                          <a:effectLst/>
                          <a:latin typeface="+mn-lt"/>
                        </a:rPr>
                        <a:t>Real Estate Salesperson</a:t>
                      </a:r>
                      <a:endParaRPr lang="en-US" sz="1050" b="0" i="0" u="none" strike="noStrike" dirty="0">
                        <a:solidFill>
                          <a:srgbClr val="000000"/>
                        </a:solidFill>
                        <a:effectLst/>
                        <a:latin typeface="+mn-lt"/>
                      </a:endParaRPr>
                    </a:p>
                  </a:txBody>
                  <a:tcPr marL="59247" marR="6583" marT="6583" marB="0" anchor="ctr">
                    <a:lnL>
                      <a:noFill/>
                    </a:lnL>
                    <a:lnR>
                      <a:noFill/>
                    </a:lnR>
                    <a:lnT>
                      <a:noFill/>
                    </a:lnT>
                    <a:lnB>
                      <a:noFill/>
                    </a:lnB>
                  </a:tcPr>
                </a:tc>
                <a:tc>
                  <a:txBody>
                    <a:bodyPr/>
                    <a:lstStyle/>
                    <a:p>
                      <a:pPr algn="ctr" fontAlgn="ctr"/>
                      <a:r>
                        <a:rPr lang="en-US" sz="1050" b="0" i="0" u="none" strike="noStrike" dirty="0" smtClean="0">
                          <a:solidFill>
                            <a:srgbClr val="000000"/>
                          </a:solidFill>
                          <a:effectLst/>
                          <a:latin typeface="+mn-lt"/>
                        </a:rPr>
                        <a:t>3</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FFF2CC"/>
                    </a:solidFill>
                  </a:tcPr>
                </a:tc>
                <a:tc>
                  <a:txBody>
                    <a:bodyPr/>
                    <a:lstStyle/>
                    <a:p>
                      <a:pPr algn="ctr" fontAlgn="b"/>
                      <a:r>
                        <a:rPr lang="en-US" sz="1050" b="0" i="0" u="none" strike="noStrike" dirty="0" smtClean="0">
                          <a:solidFill>
                            <a:srgbClr val="000000"/>
                          </a:solidFill>
                          <a:effectLst/>
                          <a:latin typeface="+mn-lt"/>
                        </a:rPr>
                        <a:t>3,578</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tc>
                  <a:txBody>
                    <a:bodyPr/>
                    <a:lstStyle/>
                    <a:p>
                      <a:pPr algn="ctr" fontAlgn="b"/>
                      <a:r>
                        <a:rPr lang="en-US" sz="1050" b="0" i="0" u="none" strike="noStrike" dirty="0" smtClean="0">
                          <a:solidFill>
                            <a:srgbClr val="000000"/>
                          </a:solidFill>
                          <a:effectLst/>
                          <a:latin typeface="+mn-lt"/>
                        </a:rPr>
                        <a:t>294</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tcPr>
                </a:tc>
                <a:extLst>
                  <a:ext uri="{0D108BD9-81ED-4DB2-BD59-A6C34878D82A}">
                    <a16:rowId xmlns:a16="http://schemas.microsoft.com/office/drawing/2014/main" val="4174289517"/>
                  </a:ext>
                </a:extLst>
              </a:tr>
              <a:tr h="131659">
                <a:tc>
                  <a:txBody>
                    <a:bodyPr/>
                    <a:lstStyle/>
                    <a:p>
                      <a:pPr algn="l" fontAlgn="b"/>
                      <a:r>
                        <a:rPr lang="en-US" sz="1050" b="0" i="0" u="none" strike="noStrike" dirty="0" smtClean="0">
                          <a:solidFill>
                            <a:srgbClr val="000000"/>
                          </a:solidFill>
                          <a:effectLst/>
                          <a:latin typeface="+mn-lt"/>
                        </a:rPr>
                        <a:t>Social Workers</a:t>
                      </a: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ctr"/>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tc>
                  <a:txBody>
                    <a:bodyPr/>
                    <a:lstStyle/>
                    <a:p>
                      <a:pPr algn="ctr" fontAlgn="b"/>
                      <a:endParaRPr lang="en-US" sz="1050" b="0" i="0" u="none" strike="noStrike" dirty="0">
                        <a:solidFill>
                          <a:srgbClr val="000000"/>
                        </a:solidFill>
                        <a:effectLst/>
                        <a:latin typeface="+mn-lt"/>
                      </a:endParaRPr>
                    </a:p>
                  </a:txBody>
                  <a:tcPr marL="6583" marR="6583" marT="6583" marB="0" anchor="ctr">
                    <a:lnL>
                      <a:noFill/>
                    </a:lnL>
                    <a:lnR>
                      <a:noFill/>
                    </a:lnR>
                    <a:lnT>
                      <a:noFill/>
                    </a:lnT>
                    <a:lnB>
                      <a:noFill/>
                    </a:lnB>
                    <a:solidFill>
                      <a:srgbClr val="DDEBF7"/>
                    </a:solidFill>
                  </a:tcPr>
                </a:tc>
                <a:extLst>
                  <a:ext uri="{0D108BD9-81ED-4DB2-BD59-A6C34878D82A}">
                    <a16:rowId xmlns:a16="http://schemas.microsoft.com/office/drawing/2014/main" val="1021585426"/>
                  </a:ext>
                </a:extLst>
              </a:tr>
              <a:tr h="131659">
                <a:tc>
                  <a:txBody>
                    <a:bodyPr/>
                    <a:lstStyle/>
                    <a:p>
                      <a:pPr algn="l" fontAlgn="b"/>
                      <a:r>
                        <a:rPr lang="en-US" sz="1050" b="1" i="1" u="none" strike="noStrike" dirty="0" smtClean="0">
                          <a:solidFill>
                            <a:srgbClr val="000000"/>
                          </a:solidFill>
                          <a:effectLst/>
                          <a:latin typeface="+mn-lt"/>
                        </a:rPr>
                        <a:t>Social Worker, Licensed*</a:t>
                      </a:r>
                      <a:endParaRPr lang="en-US" sz="1050" b="1" i="1" u="none" strike="noStrike" dirty="0">
                        <a:solidFill>
                          <a:srgbClr val="000000"/>
                        </a:solidFill>
                        <a:effectLst/>
                        <a:latin typeface="+mn-lt"/>
                      </a:endParaRPr>
                    </a:p>
                  </a:txBody>
                  <a:tcPr marL="59247" marR="6583" marT="6583"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effectLst/>
                          <a:latin typeface="+mn-lt"/>
                        </a:rPr>
                        <a:t>4</a:t>
                      </a:r>
                      <a:endParaRPr lang="en-US" sz="1050" b="0" i="0" u="none" strike="noStrike" dirty="0">
                        <a:solidFill>
                          <a:srgbClr val="000000"/>
                        </a:solidFill>
                        <a:effectLst/>
                        <a:latin typeface="+mn-lt"/>
                      </a:endParaRPr>
                    </a:p>
                  </a:txBody>
                  <a:tcPr marL="6583" marR="6583" marT="6583" marB="0" anchor="ctr">
                    <a:lnL>
                      <a:noFill/>
                    </a:lnL>
                    <a:lnR>
                      <a:noFill/>
                    </a:lnR>
                    <a:lnT>
                      <a:noFill/>
                    </a:lnT>
                    <a:lnB w="19050" cap="flat" cmpd="sng" algn="ctr">
                      <a:solidFill>
                        <a:schemeClr val="tx1"/>
                      </a:solidFill>
                      <a:prstDash val="solid"/>
                      <a:round/>
                      <a:headEnd type="none" w="med" len="med"/>
                      <a:tailEnd type="none" w="med" len="med"/>
                    </a:lnB>
                    <a:solidFill>
                      <a:srgbClr val="FFF2CC"/>
                    </a:solidFill>
                  </a:tcPr>
                </a:tc>
                <a:tc>
                  <a:txBody>
                    <a:bodyPr/>
                    <a:lstStyle/>
                    <a:p>
                      <a:pPr algn="ctr" fontAlgn="b"/>
                      <a:r>
                        <a:rPr lang="en-US" sz="1050" b="0" i="0" u="none" strike="noStrike" dirty="0" smtClean="0">
                          <a:solidFill>
                            <a:srgbClr val="000000"/>
                          </a:solidFill>
                          <a:effectLst/>
                          <a:latin typeface="+mn-lt"/>
                        </a:rPr>
                        <a:t>1,289</a:t>
                      </a:r>
                      <a:endParaRPr lang="en-US" sz="1050" b="0" i="0" u="none" strike="noStrike" dirty="0">
                        <a:solidFill>
                          <a:srgbClr val="000000"/>
                        </a:solidFill>
                        <a:effectLst/>
                        <a:latin typeface="+mn-lt"/>
                      </a:endParaRPr>
                    </a:p>
                  </a:txBody>
                  <a:tcPr marL="6583" marR="6583" marT="6583" marB="0" anchor="ctr">
                    <a:lnL>
                      <a:noFill/>
                    </a:lnL>
                    <a:lnR>
                      <a:noFill/>
                    </a:lnR>
                    <a:lnT>
                      <a:noFill/>
                    </a:lnT>
                    <a:lnB w="19050" cap="flat" cmpd="sng" algn="ctr">
                      <a:solidFill>
                        <a:schemeClr val="tx1"/>
                      </a:solidFill>
                      <a:prstDash val="solid"/>
                      <a:round/>
                      <a:headEnd type="none" w="med" len="med"/>
                      <a:tailEnd type="none" w="med" len="med"/>
                    </a:lnB>
                  </a:tcPr>
                </a:tc>
                <a:tc>
                  <a:txBody>
                    <a:bodyPr/>
                    <a:lstStyle/>
                    <a:p>
                      <a:pPr algn="ctr" fontAlgn="b"/>
                      <a:r>
                        <a:rPr lang="en-US" sz="1050" b="0" i="0" u="none" strike="noStrike" dirty="0" smtClean="0">
                          <a:solidFill>
                            <a:srgbClr val="000000"/>
                          </a:solidFill>
                          <a:effectLst/>
                          <a:latin typeface="+mn-lt"/>
                        </a:rPr>
                        <a:t>3,633</a:t>
                      </a:r>
                      <a:endParaRPr lang="en-US" sz="1050" b="0" i="0" u="none" strike="noStrike" dirty="0">
                        <a:solidFill>
                          <a:srgbClr val="000000"/>
                        </a:solidFill>
                        <a:effectLst/>
                        <a:latin typeface="+mn-lt"/>
                      </a:endParaRPr>
                    </a:p>
                  </a:txBody>
                  <a:tcPr marL="6583" marR="6583" marT="6583" marB="0" anchor="ctr">
                    <a:lnL>
                      <a:noFill/>
                    </a:lnL>
                    <a:lnR>
                      <a:noFill/>
                    </a:lnR>
                    <a:lnT>
                      <a:noFill/>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8417088"/>
                  </a:ext>
                </a:extLst>
              </a:tr>
            </a:tbl>
          </a:graphicData>
        </a:graphic>
      </p:graphicFrame>
      <p:sp>
        <p:nvSpPr>
          <p:cNvPr id="4" name="Slide Number Placeholder 3"/>
          <p:cNvSpPr>
            <a:spLocks noGrp="1"/>
          </p:cNvSpPr>
          <p:nvPr>
            <p:ph type="sldNum" sz="quarter" idx="12"/>
          </p:nvPr>
        </p:nvSpPr>
        <p:spPr/>
        <p:txBody>
          <a:bodyPr/>
          <a:lstStyle/>
          <a:p>
            <a:fld id="{103F95D0-111C-45BF-9CB9-32C5136DAE99}" type="slidenum">
              <a:rPr lang="en-US" smtClean="0"/>
              <a:t>90</a:t>
            </a:fld>
            <a:endParaRPr lang="en-US" dirty="0"/>
          </a:p>
        </p:txBody>
      </p:sp>
      <p:sp>
        <p:nvSpPr>
          <p:cNvPr id="12" name="Title 1"/>
          <p:cNvSpPr>
            <a:spLocks noGrp="1"/>
          </p:cNvSpPr>
          <p:nvPr>
            <p:ph type="title"/>
          </p:nvPr>
        </p:nvSpPr>
        <p:spPr>
          <a:xfrm>
            <a:off x="611030" y="609600"/>
            <a:ext cx="10969943" cy="808038"/>
          </a:xfrm>
        </p:spPr>
        <p:txBody>
          <a:bodyPr>
            <a:normAutofit fontScale="90000"/>
          </a:bodyPr>
          <a:lstStyle/>
          <a:p>
            <a:r>
              <a:rPr lang="en-US" sz="3200" dirty="0">
                <a:solidFill>
                  <a:srgbClr val="00B050"/>
                </a:solidFill>
              </a:rPr>
              <a:t>Regional </a:t>
            </a:r>
            <a:r>
              <a:rPr lang="en-US" sz="3200" dirty="0" smtClean="0"/>
              <a:t>Occupation Demand and DPL Licensing: Deep Dive</a:t>
            </a:r>
            <a:endParaRPr lang="en-US" sz="3200" dirty="0">
              <a:latin typeface="Helvetica" panose="020B0604020202020204" pitchFamily="34" charset="0"/>
              <a:cs typeface="Helvetica" panose="020B0604020202020204" pitchFamily="34" charset="0"/>
            </a:endParaRPr>
          </a:p>
        </p:txBody>
      </p:sp>
      <p:sp>
        <p:nvSpPr>
          <p:cNvPr id="13" name="Rectangle 12"/>
          <p:cNvSpPr/>
          <p:nvPr/>
        </p:nvSpPr>
        <p:spPr>
          <a:xfrm>
            <a:off x="611029" y="240270"/>
            <a:ext cx="2313454"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Appendix: Licensing Deep Dive</a:t>
            </a:r>
            <a:endParaRPr lang="en-US" sz="1200" dirty="0"/>
          </a:p>
        </p:txBody>
      </p:sp>
      <p:sp>
        <p:nvSpPr>
          <p:cNvPr id="22" name="Rectangle 21"/>
          <p:cNvSpPr/>
          <p:nvPr/>
        </p:nvSpPr>
        <p:spPr>
          <a:xfrm>
            <a:off x="205205" y="5617686"/>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graphicFrame>
        <p:nvGraphicFramePr>
          <p:cNvPr id="27" name="Table 26"/>
          <p:cNvGraphicFramePr>
            <a:graphicFrameLocks noGrp="1"/>
          </p:cNvGraphicFramePr>
          <p:nvPr>
            <p:extLst/>
          </p:nvPr>
        </p:nvGraphicFramePr>
        <p:xfrm>
          <a:off x="6689380" y="2149991"/>
          <a:ext cx="5029379" cy="3048000"/>
        </p:xfrm>
        <a:graphic>
          <a:graphicData uri="http://schemas.openxmlformats.org/drawingml/2006/table">
            <a:tbl>
              <a:tblPr>
                <a:tableStyleId>{9D7B26C5-4107-4FEC-AEDC-1716B250A1EF}</a:tableStyleId>
              </a:tblPr>
              <a:tblGrid>
                <a:gridCol w="2851662">
                  <a:extLst>
                    <a:ext uri="{9D8B030D-6E8A-4147-A177-3AD203B41FA5}">
                      <a16:colId xmlns:a16="http://schemas.microsoft.com/office/drawing/2014/main" val="192756333"/>
                    </a:ext>
                  </a:extLst>
                </a:gridCol>
                <a:gridCol w="481263">
                  <a:extLst>
                    <a:ext uri="{9D8B030D-6E8A-4147-A177-3AD203B41FA5}">
                      <a16:colId xmlns:a16="http://schemas.microsoft.com/office/drawing/2014/main" val="1371892668"/>
                    </a:ext>
                  </a:extLst>
                </a:gridCol>
                <a:gridCol w="648703">
                  <a:extLst>
                    <a:ext uri="{9D8B030D-6E8A-4147-A177-3AD203B41FA5}">
                      <a16:colId xmlns:a16="http://schemas.microsoft.com/office/drawing/2014/main" val="2731365903"/>
                    </a:ext>
                  </a:extLst>
                </a:gridCol>
                <a:gridCol w="1047751">
                  <a:extLst>
                    <a:ext uri="{9D8B030D-6E8A-4147-A177-3AD203B41FA5}">
                      <a16:colId xmlns:a16="http://schemas.microsoft.com/office/drawing/2014/main" val="3400304735"/>
                    </a:ext>
                  </a:extLst>
                </a:gridCol>
              </a:tblGrid>
              <a:tr h="190500">
                <a:tc>
                  <a:txBody>
                    <a:bodyPr/>
                    <a:lstStyle/>
                    <a:p>
                      <a:pPr algn="ctr" fontAlgn="b"/>
                      <a:r>
                        <a:rPr lang="en-US" sz="1000" u="none" strike="noStrike" dirty="0" smtClean="0">
                          <a:solidFill>
                            <a:schemeClr val="bg1"/>
                          </a:solidFill>
                          <a:effectLst/>
                        </a:rPr>
                        <a:t>DPL Board / License Type / Occupation</a:t>
                      </a:r>
                      <a:r>
                        <a:rPr lang="en-US" sz="1000" u="none" strike="noStrike" baseline="0" dirty="0" smtClean="0">
                          <a:solidFill>
                            <a:schemeClr val="bg1"/>
                          </a:solidFill>
                          <a:effectLst/>
                        </a:rPr>
                        <a:t> Title</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STARS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Licenses</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tc>
                  <a:txBody>
                    <a:bodyPr/>
                    <a:lstStyle/>
                    <a:p>
                      <a:pPr algn="ctr" fontAlgn="b"/>
                      <a:r>
                        <a:rPr lang="en-US" sz="1000" u="none" strike="noStrike" dirty="0" smtClean="0">
                          <a:solidFill>
                            <a:schemeClr val="bg1"/>
                          </a:solidFill>
                          <a:effectLst/>
                        </a:rPr>
                        <a:t>2018 Employment</a:t>
                      </a:r>
                      <a:endParaRPr lang="en-US" sz="1000" b="1" i="0" u="none" strike="noStrike" dirty="0">
                        <a:solidFill>
                          <a:schemeClr val="bg1"/>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62409372"/>
                  </a:ext>
                </a:extLst>
              </a:tr>
              <a:tr h="190500">
                <a:tc>
                  <a:txBody>
                    <a:bodyPr/>
                    <a:lstStyle/>
                    <a:p>
                      <a:pPr algn="l" fontAlgn="b"/>
                      <a:r>
                        <a:rPr lang="en-US" sz="900" u="none" strike="noStrike" dirty="0">
                          <a:effectLst/>
                        </a:rPr>
                        <a:t>Engineers and Land Surveyors</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1263092"/>
                  </a:ext>
                </a:extLst>
              </a:tr>
              <a:tr h="190500">
                <a:tc>
                  <a:txBody>
                    <a:bodyPr/>
                    <a:lstStyle/>
                    <a:p>
                      <a:pPr algn="l" fontAlgn="b"/>
                      <a:r>
                        <a:rPr lang="en-US" sz="900" b="1" i="1" u="none" strike="noStrike" dirty="0">
                          <a:effectLst/>
                        </a:rPr>
                        <a:t>ENGINEER</a:t>
                      </a:r>
                      <a:endParaRPr lang="en-US" sz="900" b="1" i="1"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dirty="0">
                          <a:effectLst/>
                        </a:rPr>
                        <a:t>4</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effectLst/>
                        </a:rPr>
                        <a:t>1,178</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effectLst/>
                        </a:rPr>
                        <a:t>7,480</a:t>
                      </a:r>
                      <a:endParaRPr lang="en-US" sz="900" b="1" i="1"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5433631"/>
                  </a:ext>
                </a:extLst>
              </a:tr>
              <a:tr h="190500">
                <a:tc>
                  <a:txBody>
                    <a:bodyPr/>
                    <a:lstStyle/>
                    <a:p>
                      <a:pPr algn="l" fontAlgn="b"/>
                      <a:r>
                        <a:rPr lang="en-US" sz="900" u="none" strike="noStrike" dirty="0">
                          <a:effectLst/>
                        </a:rPr>
                        <a:t>Industrial Engineers</a:t>
                      </a:r>
                      <a:endParaRPr lang="en-US" sz="900" b="0" i="0" u="none" strike="noStrike" dirty="0">
                        <a:solidFill>
                          <a:srgbClr val="000000"/>
                        </a:solidFill>
                        <a:effectLst/>
                        <a:latin typeface="+mn-lt"/>
                      </a:endParaRPr>
                    </a:p>
                  </a:txBody>
                  <a:tcPr marL="171450"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5</a:t>
                      </a:r>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2,198</a:t>
                      </a:r>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66456378"/>
                  </a:ext>
                </a:extLst>
              </a:tr>
              <a:tr h="190500">
                <a:tc>
                  <a:txBody>
                    <a:bodyPr/>
                    <a:lstStyle/>
                    <a:p>
                      <a:pPr algn="l" fontAlgn="b"/>
                      <a:r>
                        <a:rPr lang="en-US" sz="900" u="none" strike="noStrike" dirty="0">
                          <a:effectLst/>
                        </a:rPr>
                        <a:t>Mechanical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5</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dirty="0">
                          <a:effectLst/>
                        </a:rPr>
                        <a:t>1,756</a:t>
                      </a:r>
                      <a:endParaRPr lang="en-US" sz="9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823262001"/>
                  </a:ext>
                </a:extLst>
              </a:tr>
              <a:tr h="190500">
                <a:tc>
                  <a:txBody>
                    <a:bodyPr/>
                    <a:lstStyle/>
                    <a:p>
                      <a:pPr algn="l" fontAlgn="b"/>
                      <a:r>
                        <a:rPr lang="en-US" sz="900" u="none" strike="noStrike" dirty="0">
                          <a:effectLst/>
                        </a:rPr>
                        <a:t>Electrical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5</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1,405</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332276712"/>
                  </a:ext>
                </a:extLst>
              </a:tr>
              <a:tr h="190500">
                <a:tc>
                  <a:txBody>
                    <a:bodyPr/>
                    <a:lstStyle/>
                    <a:p>
                      <a:pPr algn="l" fontAlgn="b"/>
                      <a:r>
                        <a:rPr lang="en-US" sz="900" u="none" strike="noStrike" dirty="0">
                          <a:effectLst/>
                        </a:rPr>
                        <a:t>Civil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874</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28390515"/>
                  </a:ext>
                </a:extLst>
              </a:tr>
              <a:tr h="190500">
                <a:tc>
                  <a:txBody>
                    <a:bodyPr/>
                    <a:lstStyle/>
                    <a:p>
                      <a:pPr algn="l" fontAlgn="b"/>
                      <a:r>
                        <a:rPr lang="en-US" sz="900" u="none" strike="noStrike" dirty="0">
                          <a:effectLst/>
                        </a:rPr>
                        <a:t>Computer Hardware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3</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443</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608204739"/>
                  </a:ext>
                </a:extLst>
              </a:tr>
              <a:tr h="190500">
                <a:tc>
                  <a:txBody>
                    <a:bodyPr/>
                    <a:lstStyle/>
                    <a:p>
                      <a:pPr algn="l" fontAlgn="b"/>
                      <a:r>
                        <a:rPr lang="en-US" sz="900" u="none" strike="noStrike" dirty="0">
                          <a:effectLst/>
                        </a:rPr>
                        <a:t>Electronics Engineers, Except Computer</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370</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124707972"/>
                  </a:ext>
                </a:extLst>
              </a:tr>
              <a:tr h="190500">
                <a:tc>
                  <a:txBody>
                    <a:bodyPr/>
                    <a:lstStyle/>
                    <a:p>
                      <a:pPr algn="l" fontAlgn="b"/>
                      <a:r>
                        <a:rPr lang="en-US" sz="900" u="none" strike="noStrike" dirty="0">
                          <a:effectLst/>
                        </a:rPr>
                        <a:t>Environmental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294</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916836281"/>
                  </a:ext>
                </a:extLst>
              </a:tr>
              <a:tr h="190500">
                <a:tc>
                  <a:txBody>
                    <a:bodyPr/>
                    <a:lstStyle/>
                    <a:p>
                      <a:pPr algn="l" fontAlgn="b"/>
                      <a:r>
                        <a:rPr lang="en-US" sz="900" u="none" strike="noStrike" dirty="0">
                          <a:effectLst/>
                        </a:rPr>
                        <a:t>Chemical Engineers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140</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315213522"/>
                  </a:ext>
                </a:extLst>
              </a:tr>
              <a:tr h="190500">
                <a:tc>
                  <a:txBody>
                    <a:bodyPr/>
                    <a:lstStyle/>
                    <a:p>
                      <a:pPr algn="l" fontAlgn="b"/>
                      <a:r>
                        <a:rPr lang="en-US" sz="900" u="none" strike="noStrike" dirty="0">
                          <a:effectLst/>
                        </a:rPr>
                        <a:t>Social Workers</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dirty="0">
                          <a:effectLst/>
                        </a:rPr>
                        <a:t> </a:t>
                      </a:r>
                      <a:endParaRPr lang="en-US" sz="900" b="1" i="0" u="none" strike="noStrike" dirty="0">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900" u="none" strike="noStrike">
                          <a:effectLst/>
                        </a:rPr>
                        <a:t> </a:t>
                      </a:r>
                      <a:endParaRPr lang="en-US" sz="900" b="1" i="0" u="none" strike="noStrike">
                        <a:solidFill>
                          <a:srgbClr val="000000"/>
                        </a:solidFill>
                        <a:effectLst/>
                        <a:latin typeface="+mn-lt"/>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385788"/>
                  </a:ext>
                </a:extLst>
              </a:tr>
              <a:tr h="190500">
                <a:tc>
                  <a:txBody>
                    <a:bodyPr/>
                    <a:lstStyle/>
                    <a:p>
                      <a:pPr algn="l" fontAlgn="b"/>
                      <a:r>
                        <a:rPr lang="en-US" sz="900" b="1" i="1" u="none" strike="noStrike" dirty="0">
                          <a:effectLst/>
                        </a:rPr>
                        <a:t>SOCIAL WORKER, LICENSED</a:t>
                      </a:r>
                      <a:endParaRPr lang="en-US" sz="900" b="1" i="1" u="none" strike="noStrike" dirty="0">
                        <a:solidFill>
                          <a:srgbClr val="000000"/>
                        </a:solidFill>
                        <a:effectLst/>
                        <a:latin typeface="+mn-lt"/>
                      </a:endParaRPr>
                    </a:p>
                  </a:txBody>
                  <a:tcPr marL="857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900" b="1" i="1" u="none" strike="noStrike" dirty="0">
                          <a:effectLst/>
                        </a:rPr>
                        <a:t>4</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effectLst/>
                        </a:rPr>
                        <a:t>1,909</a:t>
                      </a:r>
                      <a:endParaRPr lang="en-US" sz="900" b="1" i="1"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900" b="1" i="1" u="none" strike="noStrike" dirty="0">
                          <a:effectLst/>
                        </a:rPr>
                        <a:t>3,938</a:t>
                      </a:r>
                      <a:endParaRPr lang="en-US" sz="900" b="1" i="1" u="none" strike="noStrike" dirty="0">
                        <a:solidFill>
                          <a:srgbClr val="000000"/>
                        </a:solidFill>
                        <a:effectLst/>
                        <a:latin typeface="+mn-lt"/>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8665175"/>
                  </a:ext>
                </a:extLst>
              </a:tr>
              <a:tr h="190500">
                <a:tc>
                  <a:txBody>
                    <a:bodyPr/>
                    <a:lstStyle/>
                    <a:p>
                      <a:pPr algn="l" fontAlgn="b"/>
                      <a:r>
                        <a:rPr lang="en-US" sz="900" u="none" strike="noStrike" dirty="0">
                          <a:effectLst/>
                        </a:rPr>
                        <a:t>Healthcare Social Workers</a:t>
                      </a:r>
                      <a:endParaRPr lang="en-US" sz="900" b="0" i="0" u="none" strike="noStrike" dirty="0">
                        <a:solidFill>
                          <a:srgbClr val="000000"/>
                        </a:solidFill>
                        <a:effectLst/>
                        <a:latin typeface="+mn-lt"/>
                      </a:endParaRPr>
                    </a:p>
                  </a:txBody>
                  <a:tcPr marL="171450"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900" u="none" strike="noStrike" dirty="0">
                          <a:effectLst/>
                        </a:rPr>
                        <a:t>1,776</a:t>
                      </a:r>
                      <a:endParaRPr lang="en-US" sz="900" b="0" i="0" u="none" strike="noStrike" dirty="0">
                        <a:solidFill>
                          <a:srgbClr val="000000"/>
                        </a:solidFill>
                        <a:effectLst/>
                        <a:latin typeface="+mn-lt"/>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93350033"/>
                  </a:ext>
                </a:extLst>
              </a:tr>
              <a:tr h="190500">
                <a:tc>
                  <a:txBody>
                    <a:bodyPr/>
                    <a:lstStyle/>
                    <a:p>
                      <a:pPr algn="l" fontAlgn="b"/>
                      <a:r>
                        <a:rPr lang="en-US" sz="900" u="none" strike="noStrike" dirty="0">
                          <a:effectLst/>
                        </a:rPr>
                        <a:t>Child, Family, and School Social Workers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4</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a:effectLst/>
                        </a:rPr>
                        <a:t>1,104</a:t>
                      </a:r>
                      <a:endParaRPr lang="en-US" sz="900" b="0" i="0" u="none" strike="noStrike">
                        <a:solidFill>
                          <a:srgbClr val="000000"/>
                        </a:solidFill>
                        <a:effectLst/>
                        <a:latin typeface="+mn-lt"/>
                      </a:endParaRPr>
                    </a:p>
                  </a:txBody>
                  <a:tcPr marL="9525" marR="9525" marT="9525" marB="0" anchor="ctr"/>
                </a:tc>
                <a:extLst>
                  <a:ext uri="{0D108BD9-81ED-4DB2-BD59-A6C34878D82A}">
                    <a16:rowId xmlns:a16="http://schemas.microsoft.com/office/drawing/2014/main" val="2681357728"/>
                  </a:ext>
                </a:extLst>
              </a:tr>
              <a:tr h="190500">
                <a:tc>
                  <a:txBody>
                    <a:bodyPr/>
                    <a:lstStyle/>
                    <a:p>
                      <a:pPr algn="l" fontAlgn="b"/>
                      <a:r>
                        <a:rPr lang="en-US" sz="900" u="none" strike="noStrike" dirty="0">
                          <a:effectLst/>
                        </a:rPr>
                        <a:t>Mental Health and Substance Abuse Social Workers</a:t>
                      </a:r>
                      <a:endParaRPr lang="en-US" sz="900" b="0" i="0" u="none" strike="noStrike" dirty="0">
                        <a:solidFill>
                          <a:srgbClr val="000000"/>
                        </a:solidFill>
                        <a:effectLst/>
                        <a:latin typeface="+mn-lt"/>
                      </a:endParaRPr>
                    </a:p>
                  </a:txBody>
                  <a:tcPr marL="171450" marR="9525" marT="9525" marB="0" anchor="ctr"/>
                </a:tc>
                <a:tc>
                  <a:txBody>
                    <a:bodyPr/>
                    <a:lstStyle/>
                    <a:p>
                      <a:pPr algn="ctr" fontAlgn="b"/>
                      <a:r>
                        <a:rPr lang="en-US" sz="900" u="none" strike="noStrike" dirty="0">
                          <a:effectLst/>
                        </a:rPr>
                        <a:t>3</a:t>
                      </a:r>
                      <a:endParaRPr lang="en-US" sz="900" b="0" i="0" u="none" strike="noStrike" dirty="0">
                        <a:solidFill>
                          <a:srgbClr val="000000"/>
                        </a:solidFill>
                        <a:effectLst/>
                        <a:latin typeface="+mn-lt"/>
                      </a:endParaRPr>
                    </a:p>
                  </a:txBody>
                  <a:tcPr marL="9525" marR="9525" marT="9525" marB="0" anchor="ctr"/>
                </a:tc>
                <a:tc>
                  <a:txBody>
                    <a:bodyPr/>
                    <a:lstStyle/>
                    <a:p>
                      <a:pPr algn="ctr" fontAlgn="b"/>
                      <a:endParaRPr lang="en-US" sz="900" b="0" i="0" u="none" strike="noStrike" dirty="0">
                        <a:solidFill>
                          <a:srgbClr val="000000"/>
                        </a:solidFill>
                        <a:effectLst/>
                        <a:latin typeface="+mn-lt"/>
                      </a:endParaRPr>
                    </a:p>
                  </a:txBody>
                  <a:tcPr marL="9525" marR="9525" marT="9525" marB="0" anchor="ctr"/>
                </a:tc>
                <a:tc>
                  <a:txBody>
                    <a:bodyPr/>
                    <a:lstStyle/>
                    <a:p>
                      <a:pPr algn="ctr" fontAlgn="b"/>
                      <a:r>
                        <a:rPr lang="en-US" sz="900" u="none" strike="noStrike" dirty="0">
                          <a:effectLst/>
                        </a:rPr>
                        <a:t>1,058</a:t>
                      </a:r>
                      <a:endParaRPr lang="en-US" sz="9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3220233058"/>
                  </a:ext>
                </a:extLst>
              </a:tr>
            </a:tbl>
          </a:graphicData>
        </a:graphic>
      </p:graphicFrame>
      <p:sp>
        <p:nvSpPr>
          <p:cNvPr id="28" name="Rectangle 27"/>
          <p:cNvSpPr/>
          <p:nvPr/>
        </p:nvSpPr>
        <p:spPr>
          <a:xfrm>
            <a:off x="523797" y="5314642"/>
            <a:ext cx="5813835" cy="246221"/>
          </a:xfrm>
          <a:prstGeom prst="rect">
            <a:avLst/>
          </a:prstGeom>
        </p:spPr>
        <p:txBody>
          <a:bodyPr wrap="square">
            <a:spAutoFit/>
          </a:bodyPr>
          <a:lstStyle/>
          <a:p>
            <a:r>
              <a:rPr lang="en-US" sz="1000" i="1" dirty="0" smtClean="0">
                <a:latin typeface="Helvetica" panose="020B0604020202020204" pitchFamily="34" charset="0"/>
                <a:cs typeface="Helvetica" panose="020B0604020202020204" pitchFamily="34" charset="0"/>
              </a:rPr>
              <a:t>*Matched to multiple SOC occupations. All license-occupation matches available in data tool.</a:t>
            </a:r>
            <a:endParaRPr lang="en-US" sz="1000" i="1" dirty="0"/>
          </a:p>
        </p:txBody>
      </p:sp>
      <p:sp>
        <p:nvSpPr>
          <p:cNvPr id="29" name="TextBox 28"/>
          <p:cNvSpPr txBox="1"/>
          <p:nvPr/>
        </p:nvSpPr>
        <p:spPr>
          <a:xfrm>
            <a:off x="6953696" y="1801083"/>
            <a:ext cx="4675383" cy="276999"/>
          </a:xfrm>
          <a:prstGeom prst="rect">
            <a:avLst/>
          </a:prstGeom>
          <a:noFill/>
        </p:spPr>
        <p:txBody>
          <a:bodyPr wrap="none" rtlCol="0">
            <a:spAutoFit/>
          </a:bodyPr>
          <a:lstStyle/>
          <a:p>
            <a:pPr algn="ctr"/>
            <a:r>
              <a:rPr lang="en-US" sz="1200" i="1" dirty="0" smtClean="0"/>
              <a:t>Closer Look: </a:t>
            </a:r>
            <a:r>
              <a:rPr lang="en-US" sz="1200" dirty="0" smtClean="0"/>
              <a:t>DPL Licenses Matched to Multiple SOC Occupations</a:t>
            </a:r>
            <a:endParaRPr lang="en-US" sz="1200" dirty="0"/>
          </a:p>
        </p:txBody>
      </p:sp>
      <p:sp>
        <p:nvSpPr>
          <p:cNvPr id="30" name="Rectangle 29"/>
          <p:cNvSpPr/>
          <p:nvPr/>
        </p:nvSpPr>
        <p:spPr>
          <a:xfrm>
            <a:off x="5634703" y="5300750"/>
            <a:ext cx="6557297" cy="369332"/>
          </a:xfrm>
          <a:prstGeom prst="rect">
            <a:avLst/>
          </a:prstGeom>
        </p:spPr>
        <p:txBody>
          <a:bodyPr wrap="square">
            <a:spAutoFit/>
          </a:bodyPr>
          <a:lstStyle/>
          <a:p>
            <a:pPr algn="ctr"/>
            <a:r>
              <a:rPr lang="en-US" sz="900" dirty="0" smtClean="0">
                <a:latin typeface="Helvetica" panose="020B0604020202020204" pitchFamily="34" charset="0"/>
                <a:cs typeface="Helvetica" panose="020B0604020202020204" pitchFamily="34" charset="0"/>
              </a:rPr>
              <a:t> Source: Division of Professional Licensure, 2000-2019; </a:t>
            </a:r>
          </a:p>
          <a:p>
            <a:pPr algn="ctr"/>
            <a:r>
              <a:rPr lang="en-US" sz="900" dirty="0" smtClean="0">
                <a:latin typeface="Helvetica" panose="020B0604020202020204" pitchFamily="34" charset="0"/>
                <a:cs typeface="Helvetica" panose="020B0604020202020204" pitchFamily="34" charset="0"/>
              </a:rPr>
              <a:t>Bureau </a:t>
            </a:r>
            <a:r>
              <a:rPr lang="en-US" sz="900" dirty="0">
                <a:latin typeface="Helvetica" panose="020B0604020202020204" pitchFamily="34" charset="0"/>
                <a:cs typeface="Helvetica" panose="020B0604020202020204" pitchFamily="34" charset="0"/>
              </a:rPr>
              <a:t>of Labor Statistics, Occupational Employment Statistics, 2020 Projections</a:t>
            </a:r>
          </a:p>
        </p:txBody>
      </p:sp>
      <p:cxnSp>
        <p:nvCxnSpPr>
          <p:cNvPr id="32" name="Straight Arrow Connector 31"/>
          <p:cNvCxnSpPr/>
          <p:nvPr/>
        </p:nvCxnSpPr>
        <p:spPr>
          <a:xfrm flipH="1">
            <a:off x="5943600" y="2683042"/>
            <a:ext cx="745780" cy="1187817"/>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a:off x="5943600" y="4557127"/>
            <a:ext cx="745780" cy="654739"/>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23797" y="6323468"/>
            <a:ext cx="10449003" cy="430887"/>
          </a:xfrm>
          <a:prstGeom prst="rect">
            <a:avLst/>
          </a:prstGeom>
        </p:spPr>
        <p:txBody>
          <a:bodyPr wrap="square">
            <a:spAutoFit/>
          </a:bodyPr>
          <a:lstStyle/>
          <a:p>
            <a:r>
              <a:rPr lang="en-US" sz="1100" i="1" dirty="0">
                <a:latin typeface="Helvetica" panose="020B0604020202020204" pitchFamily="34" charset="0"/>
                <a:cs typeface="Helvetica" panose="020B0604020202020204" pitchFamily="34" charset="0"/>
              </a:rPr>
              <a:t>Occupations ranked 3+ stars only. Not inclusive of occupations licensed by agencies other than the Division of Professional Licensure. </a:t>
            </a:r>
          </a:p>
          <a:p>
            <a:r>
              <a:rPr lang="en-US" sz="1100" i="1" dirty="0">
                <a:latin typeface="Helvetica" panose="020B0604020202020204" pitchFamily="34" charset="0"/>
                <a:cs typeface="Helvetica" panose="020B0604020202020204" pitchFamily="34" charset="0"/>
              </a:rPr>
              <a:t>Licenses must have been issued between 2000 and 2019, and not be expired as of 2019.</a:t>
            </a:r>
            <a:endParaRPr lang="en-US" sz="1100" i="1" dirty="0"/>
          </a:p>
        </p:txBody>
      </p:sp>
    </p:spTree>
    <p:extLst>
      <p:ext uri="{BB962C8B-B14F-4D97-AF65-F5344CB8AC3E}">
        <p14:creationId xmlns:p14="http://schemas.microsoft.com/office/powerpoint/2010/main" val="40251448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5400" dirty="0" smtClean="0">
                <a:latin typeface="Helvetica" panose="020B0604020202020204" pitchFamily="34" charset="0"/>
                <a:cs typeface="Helvetica" panose="020B0604020202020204" pitchFamily="34" charset="0"/>
              </a:rPr>
              <a:t>Glossary</a:t>
            </a:r>
            <a:endParaRPr lang="en-US" sz="5400" dirty="0"/>
          </a:p>
        </p:txBody>
      </p:sp>
      <p:sp>
        <p:nvSpPr>
          <p:cNvPr id="4" name="Slide Number Placeholder 3"/>
          <p:cNvSpPr>
            <a:spLocks noGrp="1"/>
          </p:cNvSpPr>
          <p:nvPr>
            <p:ph type="sldNum" sz="quarter" idx="12"/>
          </p:nvPr>
        </p:nvSpPr>
        <p:spPr/>
        <p:txBody>
          <a:bodyPr/>
          <a:lstStyle/>
          <a:p>
            <a:fld id="{103F95D0-111C-45BF-9CB9-32C5136DAE99}" type="slidenum">
              <a:rPr lang="en-US" smtClean="0"/>
              <a:t>91</a:t>
            </a:fld>
            <a:endParaRPr lang="en-US"/>
          </a:p>
        </p:txBody>
      </p:sp>
    </p:spTree>
    <p:extLst>
      <p:ext uri="{BB962C8B-B14F-4D97-AF65-F5344CB8AC3E}">
        <p14:creationId xmlns:p14="http://schemas.microsoft.com/office/powerpoint/2010/main" val="27382306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92</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sp>
        <p:nvSpPr>
          <p:cNvPr id="11" name="Rectangle 10"/>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grpSp>
        <p:nvGrpSpPr>
          <p:cNvPr id="7" name="Group 6"/>
          <p:cNvGrpSpPr/>
          <p:nvPr/>
        </p:nvGrpSpPr>
        <p:grpSpPr>
          <a:xfrm>
            <a:off x="611029" y="1550991"/>
            <a:ext cx="10969944" cy="1191322"/>
            <a:chOff x="611029" y="1509969"/>
            <a:chExt cx="10969944" cy="1191322"/>
          </a:xfrm>
        </p:grpSpPr>
        <p:sp>
          <p:nvSpPr>
            <p:cNvPr id="9" name="Rectangle 8"/>
            <p:cNvSpPr/>
            <p:nvPr/>
          </p:nvSpPr>
          <p:spPr>
            <a:xfrm>
              <a:off x="611029" y="1509969"/>
              <a:ext cx="10969944" cy="461665"/>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The 2018 </a:t>
              </a:r>
              <a:r>
                <a:rPr lang="en-US" sz="1200" b="1" dirty="0">
                  <a:latin typeface="Helvetica" panose="020B0604020202020204" pitchFamily="34" charset="0"/>
                  <a:cs typeface="Helvetica" panose="020B0604020202020204" pitchFamily="34" charset="0"/>
                </a:rPr>
                <a:t>Standard Occupational Classification (SOC) </a:t>
              </a:r>
              <a:r>
                <a:rPr lang="en-US" sz="1200" dirty="0">
                  <a:latin typeface="Helvetica" panose="020B0604020202020204" pitchFamily="34" charset="0"/>
                  <a:cs typeface="Helvetica" panose="020B0604020202020204" pitchFamily="34" charset="0"/>
                </a:rPr>
                <a:t>system</a:t>
              </a:r>
              <a:r>
                <a:rPr lang="en-US" sz="1200" b="1" dirty="0">
                  <a:latin typeface="Helvetica" panose="020B0604020202020204" pitchFamily="34" charset="0"/>
                  <a:cs typeface="Helvetica" panose="020B0604020202020204" pitchFamily="34" charset="0"/>
                </a:rPr>
                <a:t> </a:t>
              </a:r>
              <a:r>
                <a:rPr lang="en-US" sz="1200" dirty="0">
                  <a:latin typeface="Helvetica" panose="020B0604020202020204" pitchFamily="34" charset="0"/>
                  <a:cs typeface="Helvetica" panose="020B0604020202020204" pitchFamily="34" charset="0"/>
                </a:rPr>
                <a:t>is used by federal </a:t>
              </a:r>
              <a:r>
                <a:rPr lang="en-US" sz="1200" dirty="0" smtClean="0">
                  <a:latin typeface="Helvetica" panose="020B0604020202020204" pitchFamily="34" charset="0"/>
                  <a:cs typeface="Helvetica" panose="020B0604020202020204" pitchFamily="34" charset="0"/>
                </a:rPr>
                <a:t>statistical agencies </a:t>
              </a:r>
              <a:r>
                <a:rPr lang="en-US" sz="1200" dirty="0">
                  <a:latin typeface="Helvetica" panose="020B0604020202020204" pitchFamily="34" charset="0"/>
                  <a:cs typeface="Helvetica" panose="020B0604020202020204" pitchFamily="34" charset="0"/>
                </a:rPr>
                <a:t>to classify workers and jobs into occupational categories for the purpose of </a:t>
              </a:r>
              <a:r>
                <a:rPr lang="en-US" sz="1200" dirty="0" smtClean="0">
                  <a:latin typeface="Helvetica" panose="020B0604020202020204" pitchFamily="34" charset="0"/>
                  <a:cs typeface="Helvetica" panose="020B0604020202020204" pitchFamily="34" charset="0"/>
                </a:rPr>
                <a:t>collecting, calculating</a:t>
              </a:r>
              <a:r>
                <a:rPr lang="en-US" sz="1200" dirty="0">
                  <a:latin typeface="Helvetica" panose="020B0604020202020204" pitchFamily="34" charset="0"/>
                  <a:cs typeface="Helvetica" panose="020B0604020202020204" pitchFamily="34" charset="0"/>
                </a:rPr>
                <a:t>, analyzing, or disseminating data. </a:t>
              </a:r>
            </a:p>
          </p:txBody>
        </p:sp>
        <p:sp>
          <p:nvSpPr>
            <p:cNvPr id="2" name="Rectangle 1"/>
            <p:cNvSpPr/>
            <p:nvPr/>
          </p:nvSpPr>
          <p:spPr>
            <a:xfrm>
              <a:off x="611029" y="2054960"/>
              <a:ext cx="10969944" cy="646331"/>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To facilitate classification and presentation of data, the SOC is organized into a tiered system with four </a:t>
              </a:r>
              <a:r>
                <a:rPr lang="en-US" sz="1200" dirty="0" smtClean="0">
                  <a:latin typeface="Helvetica" panose="020B0604020202020204" pitchFamily="34" charset="0"/>
                  <a:cs typeface="Helvetica" panose="020B0604020202020204" pitchFamily="34" charset="0"/>
                </a:rPr>
                <a:t>levels</a:t>
              </a:r>
              <a:r>
                <a:rPr lang="en-US" sz="1200" dirty="0">
                  <a:latin typeface="Helvetica" panose="020B0604020202020204" pitchFamily="34" charset="0"/>
                  <a:cs typeface="Helvetica" panose="020B0604020202020204" pitchFamily="34" charset="0"/>
                </a:rPr>
                <a:t>: major group, minor group, broad occupation, and detailed occupation. </a:t>
              </a:r>
              <a:r>
                <a:rPr lang="en-US" sz="1200" dirty="0" smtClean="0">
                  <a:latin typeface="Helvetica" panose="020B0604020202020204" pitchFamily="34" charset="0"/>
                  <a:cs typeface="Helvetica" panose="020B0604020202020204" pitchFamily="34" charset="0"/>
                </a:rPr>
                <a:t>The 23 major groups (below) are broken into minor groups, which, in turn, are divided into broad occupations. At the highest level of specification, there are 867 detailed occupations with unique SOC codes</a:t>
              </a:r>
              <a:r>
                <a:rPr lang="en-US" sz="1200" dirty="0">
                  <a:latin typeface="Helvetica" panose="020B0604020202020204" pitchFamily="34" charset="0"/>
                  <a:cs typeface="Helvetica" panose="020B0604020202020204" pitchFamily="34" charset="0"/>
                </a:rPr>
                <a:t>. </a:t>
              </a:r>
            </a:p>
          </p:txBody>
        </p:sp>
      </p:grpSp>
      <p:grpSp>
        <p:nvGrpSpPr>
          <p:cNvPr id="5" name="Group 4"/>
          <p:cNvGrpSpPr/>
          <p:nvPr/>
        </p:nvGrpSpPr>
        <p:grpSpPr>
          <a:xfrm>
            <a:off x="906305" y="3033921"/>
            <a:ext cx="10379392" cy="2462213"/>
            <a:chOff x="826056" y="3014871"/>
            <a:chExt cx="10379392" cy="2462213"/>
          </a:xfrm>
        </p:grpSpPr>
        <p:sp>
          <p:nvSpPr>
            <p:cNvPr id="24" name="Rectangle 23"/>
            <p:cNvSpPr/>
            <p:nvPr/>
          </p:nvSpPr>
          <p:spPr>
            <a:xfrm>
              <a:off x="826056" y="3014871"/>
              <a:ext cx="5189696" cy="246221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a:solidFill>
                    <a:prstClr val="black"/>
                  </a:solidFill>
                  <a:latin typeface="Helvetica" panose="020B0604020202020204" pitchFamily="34" charset="0"/>
                  <a:cs typeface="Helvetica" panose="020B0604020202020204" pitchFamily="34" charset="0"/>
                </a:rPr>
                <a:t>11-0000	 Management Occupations </a:t>
              </a:r>
            </a:p>
            <a:p>
              <a:pPr lvl="0"/>
              <a:r>
                <a:rPr lang="en-US" sz="1100" dirty="0">
                  <a:solidFill>
                    <a:prstClr val="black"/>
                  </a:solidFill>
                  <a:latin typeface="Helvetica" panose="020B0604020202020204" pitchFamily="34" charset="0"/>
                  <a:cs typeface="Helvetica" panose="020B0604020202020204" pitchFamily="34" charset="0"/>
                </a:rPr>
                <a:t>13-0000	 Business and Financial Operations Occupations </a:t>
              </a:r>
            </a:p>
            <a:p>
              <a:pPr lvl="0"/>
              <a:r>
                <a:rPr lang="en-US" sz="1100" dirty="0">
                  <a:solidFill>
                    <a:prstClr val="black"/>
                  </a:solidFill>
                  <a:latin typeface="Helvetica" panose="020B0604020202020204" pitchFamily="34" charset="0"/>
                  <a:cs typeface="Helvetica" panose="020B0604020202020204" pitchFamily="34" charset="0"/>
                </a:rPr>
                <a:t>15-0000	 Computer and Mathematical Occupations </a:t>
              </a:r>
            </a:p>
            <a:p>
              <a:pPr lvl="0"/>
              <a:r>
                <a:rPr lang="en-US" sz="1100" dirty="0">
                  <a:solidFill>
                    <a:prstClr val="black"/>
                  </a:solidFill>
                  <a:latin typeface="Helvetica" panose="020B0604020202020204" pitchFamily="34" charset="0"/>
                  <a:cs typeface="Helvetica" panose="020B0604020202020204" pitchFamily="34" charset="0"/>
                </a:rPr>
                <a:t>17-0000	 Architecture and Engineering Occupations </a:t>
              </a:r>
            </a:p>
            <a:p>
              <a:pPr lvl="0"/>
              <a:r>
                <a:rPr lang="en-US" sz="1100" dirty="0">
                  <a:solidFill>
                    <a:prstClr val="black"/>
                  </a:solidFill>
                  <a:latin typeface="Helvetica" panose="020B0604020202020204" pitchFamily="34" charset="0"/>
                  <a:cs typeface="Helvetica" panose="020B0604020202020204" pitchFamily="34" charset="0"/>
                </a:rPr>
                <a:t>19-0000	 Life, Physical, and Social Science Occupations </a:t>
              </a:r>
            </a:p>
            <a:p>
              <a:pPr lvl="0"/>
              <a:r>
                <a:rPr lang="en-US" sz="1100" dirty="0">
                  <a:solidFill>
                    <a:prstClr val="black"/>
                  </a:solidFill>
                  <a:latin typeface="Helvetica" panose="020B0604020202020204" pitchFamily="34" charset="0"/>
                  <a:cs typeface="Helvetica" panose="020B0604020202020204" pitchFamily="34" charset="0"/>
                </a:rPr>
                <a:t>21-0000	 Community and Social Service Occupations </a:t>
              </a:r>
            </a:p>
            <a:p>
              <a:pPr lvl="0"/>
              <a:r>
                <a:rPr lang="en-US" sz="1100" dirty="0">
                  <a:solidFill>
                    <a:prstClr val="black"/>
                  </a:solidFill>
                  <a:latin typeface="Helvetica" panose="020B0604020202020204" pitchFamily="34" charset="0"/>
                  <a:cs typeface="Helvetica" panose="020B0604020202020204" pitchFamily="34" charset="0"/>
                </a:rPr>
                <a:t>23-0000	 Legal Occupations </a:t>
              </a:r>
            </a:p>
            <a:p>
              <a:pPr lvl="0"/>
              <a:r>
                <a:rPr lang="en-US" sz="1100" dirty="0">
                  <a:solidFill>
                    <a:prstClr val="black"/>
                  </a:solidFill>
                  <a:latin typeface="Helvetica" panose="020B0604020202020204" pitchFamily="34" charset="0"/>
                  <a:cs typeface="Helvetica" panose="020B0604020202020204" pitchFamily="34" charset="0"/>
                </a:rPr>
                <a:t>25-0000	 Educational Instruction and Library Occupations </a:t>
              </a:r>
            </a:p>
            <a:p>
              <a:pPr lvl="0"/>
              <a:r>
                <a:rPr lang="en-US" sz="1100" dirty="0">
                  <a:solidFill>
                    <a:prstClr val="black"/>
                  </a:solidFill>
                  <a:latin typeface="Helvetica" panose="020B0604020202020204" pitchFamily="34" charset="0"/>
                  <a:cs typeface="Helvetica" panose="020B0604020202020204" pitchFamily="34" charset="0"/>
                </a:rPr>
                <a:t>27-0000	 Arts, Design, Entertainment, Sports, and Media Occupations </a:t>
              </a:r>
            </a:p>
            <a:p>
              <a:pPr lvl="0"/>
              <a:r>
                <a:rPr lang="en-US" sz="1100" dirty="0">
                  <a:solidFill>
                    <a:prstClr val="black"/>
                  </a:solidFill>
                  <a:latin typeface="Helvetica" panose="020B0604020202020204" pitchFamily="34" charset="0"/>
                  <a:cs typeface="Helvetica" panose="020B0604020202020204" pitchFamily="34" charset="0"/>
                </a:rPr>
                <a:t>29-0000	 Healthcare Practitioners and Technical Occupations </a:t>
              </a:r>
            </a:p>
            <a:p>
              <a:pPr lvl="0"/>
              <a:r>
                <a:rPr lang="en-US" sz="1100" dirty="0">
                  <a:solidFill>
                    <a:prstClr val="black"/>
                  </a:solidFill>
                  <a:latin typeface="Helvetica" panose="020B0604020202020204" pitchFamily="34" charset="0"/>
                  <a:cs typeface="Helvetica" panose="020B0604020202020204" pitchFamily="34" charset="0"/>
                </a:rPr>
                <a:t>31-0000	 Healthcare Support Occupations </a:t>
              </a:r>
            </a:p>
            <a:p>
              <a:pPr lvl="0"/>
              <a:r>
                <a:rPr lang="en-US" sz="1100" dirty="0">
                  <a:solidFill>
                    <a:prstClr val="black"/>
                  </a:solidFill>
                  <a:latin typeface="Helvetica" panose="020B0604020202020204" pitchFamily="34" charset="0"/>
                  <a:cs typeface="Helvetica" panose="020B0604020202020204" pitchFamily="34" charset="0"/>
                </a:rPr>
                <a:t>33-0000	 Protective Service </a:t>
              </a:r>
              <a:r>
                <a:rPr lang="en-US" sz="1100" dirty="0" smtClean="0">
                  <a:solidFill>
                    <a:prstClr val="black"/>
                  </a:solidFill>
                  <a:latin typeface="Helvetica" panose="020B0604020202020204" pitchFamily="34" charset="0"/>
                  <a:cs typeface="Helvetica" panose="020B0604020202020204" pitchFamily="34" charset="0"/>
                </a:rPr>
                <a:t>Occupations</a:t>
              </a:r>
              <a:endParaRPr lang="en-US" sz="1100" dirty="0">
                <a:solidFill>
                  <a:prstClr val="black"/>
                </a:solidFill>
                <a:latin typeface="Helvetica" panose="020B0604020202020204" pitchFamily="34" charset="0"/>
                <a:cs typeface="Helvetica" panose="020B0604020202020204" pitchFamily="34" charset="0"/>
              </a:endParaRPr>
            </a:p>
          </p:txBody>
        </p:sp>
        <p:sp>
          <p:nvSpPr>
            <p:cNvPr id="25" name="Rectangle 24"/>
            <p:cNvSpPr/>
            <p:nvPr/>
          </p:nvSpPr>
          <p:spPr>
            <a:xfrm>
              <a:off x="6015752" y="3014871"/>
              <a:ext cx="5189696" cy="229293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lvl="0"/>
              <a:r>
                <a:rPr lang="en-US" sz="1100" i="1" dirty="0">
                  <a:solidFill>
                    <a:prstClr val="black"/>
                  </a:solidFill>
                  <a:latin typeface="Helvetica" panose="020B0604020202020204" pitchFamily="34" charset="0"/>
                  <a:cs typeface="Helvetica" panose="020B0604020202020204" pitchFamily="34" charset="0"/>
                </a:rPr>
                <a:t>Code	 Title </a:t>
              </a:r>
            </a:p>
            <a:p>
              <a:pPr lvl="0"/>
              <a:endParaRPr lang="en-US" sz="1100" dirty="0">
                <a:solidFill>
                  <a:prstClr val="black"/>
                </a:solidFill>
                <a:latin typeface="Helvetica" panose="020B0604020202020204" pitchFamily="34" charset="0"/>
                <a:cs typeface="Helvetica" panose="020B0604020202020204" pitchFamily="34" charset="0"/>
              </a:endParaRPr>
            </a:p>
            <a:p>
              <a:pPr lvl="0"/>
              <a:r>
                <a:rPr lang="en-US" sz="1100" dirty="0" smtClean="0">
                  <a:solidFill>
                    <a:prstClr val="black"/>
                  </a:solidFill>
                  <a:latin typeface="Helvetica" panose="020B0604020202020204" pitchFamily="34" charset="0"/>
                  <a:cs typeface="Helvetica" panose="020B0604020202020204" pitchFamily="34" charset="0"/>
                </a:rPr>
                <a:t>35-0000</a:t>
              </a:r>
              <a:r>
                <a:rPr lang="en-US" sz="1100" dirty="0">
                  <a:solidFill>
                    <a:prstClr val="black"/>
                  </a:solidFill>
                  <a:latin typeface="Helvetica" panose="020B0604020202020204" pitchFamily="34" charset="0"/>
                  <a:cs typeface="Helvetica" panose="020B0604020202020204" pitchFamily="34" charset="0"/>
                </a:rPr>
                <a:t>	 Food Preparation and Serving Related Occupations </a:t>
              </a:r>
            </a:p>
            <a:p>
              <a:pPr lvl="0"/>
              <a:r>
                <a:rPr lang="en-US" sz="1100" dirty="0">
                  <a:solidFill>
                    <a:prstClr val="black"/>
                  </a:solidFill>
                  <a:latin typeface="Helvetica" panose="020B0604020202020204" pitchFamily="34" charset="0"/>
                  <a:cs typeface="Helvetica" panose="020B0604020202020204" pitchFamily="34" charset="0"/>
                </a:rPr>
                <a:t>37-0000	 Building and Grounds Cleaning and Maintenance Occupations </a:t>
              </a:r>
            </a:p>
            <a:p>
              <a:pPr lvl="0"/>
              <a:r>
                <a:rPr lang="en-US" sz="1100" dirty="0">
                  <a:solidFill>
                    <a:prstClr val="black"/>
                  </a:solidFill>
                  <a:latin typeface="Helvetica" panose="020B0604020202020204" pitchFamily="34" charset="0"/>
                  <a:cs typeface="Helvetica" panose="020B0604020202020204" pitchFamily="34" charset="0"/>
                </a:rPr>
                <a:t>39-0000	 Personal Care and Service Occupations </a:t>
              </a:r>
            </a:p>
            <a:p>
              <a:pPr lvl="0"/>
              <a:r>
                <a:rPr lang="en-US" sz="1100" dirty="0">
                  <a:solidFill>
                    <a:prstClr val="black"/>
                  </a:solidFill>
                  <a:latin typeface="Helvetica" panose="020B0604020202020204" pitchFamily="34" charset="0"/>
                  <a:cs typeface="Helvetica" panose="020B0604020202020204" pitchFamily="34" charset="0"/>
                </a:rPr>
                <a:t>41-0000	 Sales and Related Occupations </a:t>
              </a:r>
            </a:p>
            <a:p>
              <a:pPr lvl="0"/>
              <a:r>
                <a:rPr lang="en-US" sz="1100" dirty="0">
                  <a:solidFill>
                    <a:prstClr val="black"/>
                  </a:solidFill>
                  <a:latin typeface="Helvetica" panose="020B0604020202020204" pitchFamily="34" charset="0"/>
                  <a:cs typeface="Helvetica" panose="020B0604020202020204" pitchFamily="34" charset="0"/>
                </a:rPr>
                <a:t>43-0000	 Office and Administrative Support Occupations </a:t>
              </a:r>
            </a:p>
            <a:p>
              <a:pPr lvl="0"/>
              <a:r>
                <a:rPr lang="en-US" sz="1100" dirty="0">
                  <a:solidFill>
                    <a:prstClr val="black"/>
                  </a:solidFill>
                  <a:latin typeface="Helvetica" panose="020B0604020202020204" pitchFamily="34" charset="0"/>
                  <a:cs typeface="Helvetica" panose="020B0604020202020204" pitchFamily="34" charset="0"/>
                </a:rPr>
                <a:t>45-0000	 Farming, Fishing, and Forestry Occupations </a:t>
              </a:r>
            </a:p>
            <a:p>
              <a:pPr lvl="0"/>
              <a:r>
                <a:rPr lang="en-US" sz="1100" dirty="0">
                  <a:solidFill>
                    <a:prstClr val="black"/>
                  </a:solidFill>
                  <a:latin typeface="Helvetica" panose="020B0604020202020204" pitchFamily="34" charset="0"/>
                  <a:cs typeface="Helvetica" panose="020B0604020202020204" pitchFamily="34" charset="0"/>
                </a:rPr>
                <a:t>47-0000	 Construction and Extraction Occupations </a:t>
              </a:r>
            </a:p>
            <a:p>
              <a:pPr lvl="0"/>
              <a:r>
                <a:rPr lang="en-US" sz="1100" dirty="0">
                  <a:solidFill>
                    <a:prstClr val="black"/>
                  </a:solidFill>
                  <a:latin typeface="Helvetica" panose="020B0604020202020204" pitchFamily="34" charset="0"/>
                  <a:cs typeface="Helvetica" panose="020B0604020202020204" pitchFamily="34" charset="0"/>
                </a:rPr>
                <a:t>49-0000	 Installation, Maintenance, and Repair Occupations </a:t>
              </a:r>
            </a:p>
            <a:p>
              <a:pPr lvl="0"/>
              <a:r>
                <a:rPr lang="en-US" sz="1100" dirty="0">
                  <a:solidFill>
                    <a:prstClr val="black"/>
                  </a:solidFill>
                  <a:latin typeface="Helvetica" panose="020B0604020202020204" pitchFamily="34" charset="0"/>
                  <a:cs typeface="Helvetica" panose="020B0604020202020204" pitchFamily="34" charset="0"/>
                </a:rPr>
                <a:t>51-0000	 Production Occupations </a:t>
              </a:r>
            </a:p>
            <a:p>
              <a:pPr lvl="0"/>
              <a:r>
                <a:rPr lang="en-US" sz="1100" dirty="0">
                  <a:solidFill>
                    <a:prstClr val="black"/>
                  </a:solidFill>
                  <a:latin typeface="Helvetica" panose="020B0604020202020204" pitchFamily="34" charset="0"/>
                  <a:cs typeface="Helvetica" panose="020B0604020202020204" pitchFamily="34" charset="0"/>
                </a:rPr>
                <a:t>53-0000	 Transportation and Material Moving Occupations </a:t>
              </a:r>
            </a:p>
            <a:p>
              <a:pPr lvl="0"/>
              <a:r>
                <a:rPr lang="en-US" sz="1100" dirty="0">
                  <a:solidFill>
                    <a:prstClr val="black"/>
                  </a:solidFill>
                  <a:latin typeface="Helvetica" panose="020B0604020202020204" pitchFamily="34" charset="0"/>
                  <a:cs typeface="Helvetica" panose="020B0604020202020204" pitchFamily="34" charset="0"/>
                </a:rPr>
                <a:t>55-0000	 Military Specific Occupations </a:t>
              </a:r>
            </a:p>
          </p:txBody>
        </p:sp>
      </p:grpSp>
      <p:sp>
        <p:nvSpPr>
          <p:cNvPr id="14" name="Rectangle 1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38338089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93</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Standard Occupational Classification (SOC)</a:t>
            </a:r>
            <a:endParaRPr lang="en-US" sz="3200" dirty="0">
              <a:latin typeface="Helvetica" panose="020B0604020202020204" pitchFamily="34" charset="0"/>
              <a:cs typeface="Helvetica" panose="020B0604020202020204" pitchFamily="34" charset="0"/>
            </a:endParaRPr>
          </a:p>
        </p:txBody>
      </p:sp>
      <p:grpSp>
        <p:nvGrpSpPr>
          <p:cNvPr id="8" name="Group 7"/>
          <p:cNvGrpSpPr/>
          <p:nvPr/>
        </p:nvGrpSpPr>
        <p:grpSpPr>
          <a:xfrm>
            <a:off x="611029" y="1694637"/>
            <a:ext cx="11100979" cy="2833360"/>
            <a:chOff x="611029" y="1694637"/>
            <a:chExt cx="11100979" cy="2833360"/>
          </a:xfrm>
        </p:grpSpPr>
        <p:sp>
          <p:nvSpPr>
            <p:cNvPr id="14" name="Rectangle 13"/>
            <p:cNvSpPr/>
            <p:nvPr/>
          </p:nvSpPr>
          <p:spPr>
            <a:xfrm>
              <a:off x="611029" y="1694637"/>
              <a:ext cx="4508415" cy="276999"/>
            </a:xfrm>
            <a:prstGeom prst="rect">
              <a:avLst/>
            </a:prstGeom>
          </p:spPr>
          <p:txBody>
            <a:bodyPr wrap="square">
              <a:spAutoFit/>
            </a:bodyPr>
            <a:lstStyle/>
            <a:p>
              <a:r>
                <a:rPr lang="en-US" sz="1200" dirty="0">
                  <a:latin typeface="Helvetica" panose="020B0604020202020204" pitchFamily="34" charset="0"/>
                  <a:cs typeface="Helvetica" panose="020B0604020202020204" pitchFamily="34" charset="0"/>
                </a:rPr>
                <a:t>Each item in the </a:t>
              </a:r>
              <a:r>
                <a:rPr lang="en-US" sz="1200" dirty="0" smtClean="0">
                  <a:latin typeface="Helvetica" panose="020B0604020202020204" pitchFamily="34" charset="0"/>
                  <a:cs typeface="Helvetica" panose="020B0604020202020204" pitchFamily="34" charset="0"/>
                </a:rPr>
                <a:t>2018 SOC </a:t>
              </a:r>
              <a:r>
                <a:rPr lang="en-US" sz="1200" dirty="0">
                  <a:latin typeface="Helvetica" panose="020B0604020202020204" pitchFamily="34" charset="0"/>
                  <a:cs typeface="Helvetica" panose="020B0604020202020204" pitchFamily="34" charset="0"/>
                </a:rPr>
                <a:t>is designated by a six-digit code. </a:t>
              </a:r>
            </a:p>
          </p:txBody>
        </p:sp>
        <p:grpSp>
          <p:nvGrpSpPr>
            <p:cNvPr id="7" name="Group 6"/>
            <p:cNvGrpSpPr/>
            <p:nvPr/>
          </p:nvGrpSpPr>
          <p:grpSpPr>
            <a:xfrm>
              <a:off x="6647027" y="2127340"/>
              <a:ext cx="5064981" cy="2400657"/>
              <a:chOff x="6647027" y="2127340"/>
              <a:chExt cx="5064981" cy="2400657"/>
            </a:xfrm>
          </p:grpSpPr>
          <p:grpSp>
            <p:nvGrpSpPr>
              <p:cNvPr id="40" name="Group 39"/>
              <p:cNvGrpSpPr/>
              <p:nvPr/>
            </p:nvGrpSpPr>
            <p:grpSpPr>
              <a:xfrm>
                <a:off x="6819619" y="2273751"/>
                <a:ext cx="4761354" cy="2144310"/>
                <a:chOff x="2079639" y="3288822"/>
                <a:chExt cx="4761354" cy="2144310"/>
              </a:xfrm>
            </p:grpSpPr>
            <p:sp>
              <p:nvSpPr>
                <p:cNvPr id="3" name="TextBox 2"/>
                <p:cNvSpPr txBox="1"/>
                <p:nvPr/>
              </p:nvSpPr>
              <p:spPr>
                <a:xfrm>
                  <a:off x="2194208" y="3288822"/>
                  <a:ext cx="2860078"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first two digits represent the major group</a:t>
                  </a:r>
                  <a:endParaRPr lang="en-US" sz="1050" dirty="0">
                    <a:latin typeface="Helvetica" panose="020B0604020202020204" pitchFamily="34" charset="0"/>
                    <a:cs typeface="Helvetica" panose="020B0604020202020204" pitchFamily="34" charset="0"/>
                  </a:endParaRPr>
                </a:p>
              </p:txBody>
            </p:sp>
            <p:sp>
              <p:nvSpPr>
                <p:cNvPr id="17" name="TextBox 16"/>
                <p:cNvSpPr txBox="1"/>
                <p:nvPr/>
              </p:nvSpPr>
              <p:spPr>
                <a:xfrm>
                  <a:off x="2899951" y="3566987"/>
                  <a:ext cx="2727029"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third digit represents the minor group</a:t>
                  </a:r>
                  <a:endParaRPr lang="en-US" sz="1050" dirty="0">
                    <a:latin typeface="Helvetica" panose="020B0604020202020204" pitchFamily="34" charset="0"/>
                    <a:cs typeface="Helvetica" panose="020B0604020202020204" pitchFamily="34" charset="0"/>
                  </a:endParaRPr>
                </a:p>
              </p:txBody>
            </p:sp>
            <p:sp>
              <p:nvSpPr>
                <p:cNvPr id="18" name="TextBox 17"/>
                <p:cNvSpPr txBox="1"/>
                <p:nvPr/>
              </p:nvSpPr>
              <p:spPr>
                <a:xfrm>
                  <a:off x="3267579" y="3847783"/>
                  <a:ext cx="3573414"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fourth and fifth digits represent the broad occupation</a:t>
                  </a:r>
                  <a:endParaRPr lang="en-US" sz="1050" dirty="0">
                    <a:latin typeface="Helvetica" panose="020B0604020202020204" pitchFamily="34" charset="0"/>
                    <a:cs typeface="Helvetica" panose="020B0604020202020204" pitchFamily="34" charset="0"/>
                  </a:endParaRPr>
                </a:p>
              </p:txBody>
            </p:sp>
            <p:sp>
              <p:nvSpPr>
                <p:cNvPr id="19" name="TextBox 18"/>
                <p:cNvSpPr txBox="1"/>
                <p:nvPr/>
              </p:nvSpPr>
              <p:spPr>
                <a:xfrm>
                  <a:off x="3561988" y="4128579"/>
                  <a:ext cx="3118161" cy="253916"/>
                </a:xfrm>
                <a:prstGeom prst="rect">
                  <a:avLst/>
                </a:prstGeom>
                <a:noFill/>
              </p:spPr>
              <p:txBody>
                <a:bodyPr wrap="none" rtlCol="0">
                  <a:spAutoFit/>
                </a:bodyPr>
                <a:lstStyle/>
                <a:p>
                  <a:r>
                    <a:rPr lang="en-US" sz="1050" dirty="0" smtClean="0">
                      <a:latin typeface="Helvetica" panose="020B0604020202020204" pitchFamily="34" charset="0"/>
                      <a:cs typeface="Helvetica" panose="020B0604020202020204" pitchFamily="34" charset="0"/>
                    </a:rPr>
                    <a:t>The sixth digit represents the detailed occupation</a:t>
                  </a:r>
                  <a:endParaRPr lang="en-US" sz="1050" dirty="0">
                    <a:latin typeface="Helvetica" panose="020B0604020202020204" pitchFamily="34" charset="0"/>
                    <a:cs typeface="Helvetica" panose="020B0604020202020204" pitchFamily="34" charset="0"/>
                  </a:endParaRPr>
                </a:p>
              </p:txBody>
            </p:sp>
            <p:grpSp>
              <p:nvGrpSpPr>
                <p:cNvPr id="39" name="Group 38"/>
                <p:cNvGrpSpPr/>
                <p:nvPr/>
              </p:nvGrpSpPr>
              <p:grpSpPr>
                <a:xfrm>
                  <a:off x="2079639" y="3522248"/>
                  <a:ext cx="1784463" cy="1910884"/>
                  <a:chOff x="2079639" y="3522248"/>
                  <a:chExt cx="1784463" cy="1910884"/>
                </a:xfrm>
              </p:grpSpPr>
              <p:sp>
                <p:nvSpPr>
                  <p:cNvPr id="20" name="TextBox 19"/>
                  <p:cNvSpPr txBox="1"/>
                  <p:nvPr/>
                </p:nvSpPr>
                <p:spPr>
                  <a:xfrm>
                    <a:off x="2079639" y="5156133"/>
                    <a:ext cx="1784463" cy="276999"/>
                  </a:xfrm>
                  <a:prstGeom prst="rect">
                    <a:avLst/>
                  </a:prstGeom>
                  <a:noFill/>
                </p:spPr>
                <p:txBody>
                  <a:bodyPr wrap="none" rtlCol="0">
                    <a:spAutoFit/>
                  </a:bodyPr>
                  <a:lstStyle/>
                  <a:p>
                    <a:r>
                      <a:rPr lang="en-US" sz="1200" b="1" dirty="0" smtClean="0">
                        <a:latin typeface="Helvetica" panose="020B0604020202020204" pitchFamily="34" charset="0"/>
                        <a:cs typeface="Helvetica" panose="020B0604020202020204" pitchFamily="34" charset="0"/>
                      </a:rPr>
                      <a:t> 19      -       3      02    2</a:t>
                    </a:r>
                    <a:endParaRPr lang="en-US" sz="1200" b="1" dirty="0">
                      <a:latin typeface="Helvetica" panose="020B0604020202020204" pitchFamily="34" charset="0"/>
                      <a:cs typeface="Helvetica" panose="020B0604020202020204" pitchFamily="34" charset="0"/>
                    </a:endParaRPr>
                  </a:p>
                </p:txBody>
              </p:sp>
              <p:grpSp>
                <p:nvGrpSpPr>
                  <p:cNvPr id="38" name="Group 37"/>
                  <p:cNvGrpSpPr/>
                  <p:nvPr/>
                </p:nvGrpSpPr>
                <p:grpSpPr>
                  <a:xfrm>
                    <a:off x="2300236" y="3522248"/>
                    <a:ext cx="1406205" cy="1633885"/>
                    <a:chOff x="2300236" y="3522248"/>
                    <a:chExt cx="1406205" cy="1678390"/>
                  </a:xfrm>
                </p:grpSpPr>
                <p:cxnSp>
                  <p:nvCxnSpPr>
                    <p:cNvPr id="6" name="Straight Arrow Connector 5"/>
                    <p:cNvCxnSpPr/>
                    <p:nvPr/>
                  </p:nvCxnSpPr>
                  <p:spPr>
                    <a:xfrm flipH="1">
                      <a:off x="2300236" y="3522248"/>
                      <a:ext cx="8973" cy="16783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3033515" y="3829038"/>
                      <a:ext cx="0" cy="1371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a:off x="3401143" y="4103995"/>
                      <a:ext cx="0" cy="1096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3706441" y="4405927"/>
                      <a:ext cx="0" cy="794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grpSp>
          <p:sp>
            <p:nvSpPr>
              <p:cNvPr id="42" name="Rectangle 41"/>
              <p:cNvSpPr/>
              <p:nvPr/>
            </p:nvSpPr>
            <p:spPr>
              <a:xfrm>
                <a:off x="6647027" y="2127340"/>
                <a:ext cx="5064981" cy="24006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6" name="Rectangle 45"/>
            <p:cNvSpPr/>
            <p:nvPr/>
          </p:nvSpPr>
          <p:spPr>
            <a:xfrm>
              <a:off x="616278" y="2123790"/>
              <a:ext cx="5810806" cy="2400657"/>
            </a:xfrm>
            <a:prstGeom prst="rect">
              <a:avLst/>
            </a:prstGeom>
          </p:spPr>
          <p:txBody>
            <a:bodyPr wrap="square">
              <a:spAutoFit/>
            </a:bodyPr>
            <a:lstStyle/>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Major </a:t>
              </a:r>
              <a:r>
                <a:rPr lang="en-US" sz="1200" dirty="0">
                  <a:latin typeface="Helvetica" panose="020B0604020202020204" pitchFamily="34" charset="0"/>
                  <a:cs typeface="Helvetica" panose="020B0604020202020204" pitchFamily="34" charset="0"/>
                </a:rPr>
                <a:t>group codes end with 0000 (e.g., 29-0000 Healthcare Practitioners and </a:t>
              </a:r>
              <a:r>
                <a:rPr lang="en-US" sz="1200" dirty="0" smtClean="0">
                  <a:latin typeface="Helvetica" panose="020B0604020202020204" pitchFamily="34" charset="0"/>
                  <a:cs typeface="Helvetica" panose="020B0604020202020204" pitchFamily="34" charset="0"/>
                </a:rPr>
                <a:t>Technical Occupations).</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Minor </a:t>
              </a:r>
              <a:r>
                <a:rPr lang="en-US" sz="1200" dirty="0">
                  <a:latin typeface="Helvetica" panose="020B0604020202020204" pitchFamily="34" charset="0"/>
                  <a:cs typeface="Helvetica" panose="020B0604020202020204" pitchFamily="34" charset="0"/>
                </a:rPr>
                <a:t>groups generally end with 000 (e.g., 29-1000 Health Diagnosing or </a:t>
              </a:r>
              <a:r>
                <a:rPr lang="en-US" sz="1200" dirty="0" smtClean="0">
                  <a:latin typeface="Helvetica" panose="020B0604020202020204" pitchFamily="34" charset="0"/>
                  <a:cs typeface="Helvetica" panose="020B0604020202020204" pitchFamily="34" charset="0"/>
                </a:rPr>
                <a:t>Treating Practitioners</a:t>
              </a:r>
              <a:r>
                <a:rPr lang="en-US" sz="1200" dirty="0">
                  <a:latin typeface="Helvetica" panose="020B0604020202020204" pitchFamily="34" charset="0"/>
                  <a:cs typeface="Helvetica" panose="020B0604020202020204" pitchFamily="34" charset="0"/>
                </a:rPr>
                <a:t>)—the exceptions are minor groups 15-1200 Computer Occupations, </a:t>
              </a:r>
              <a:r>
                <a:rPr lang="en-US" sz="1200" dirty="0" smtClean="0">
                  <a:latin typeface="Helvetica" panose="020B0604020202020204" pitchFamily="34" charset="0"/>
                  <a:cs typeface="Helvetica" panose="020B0604020202020204" pitchFamily="34" charset="0"/>
                </a:rPr>
                <a:t>31-1100 </a:t>
              </a:r>
              <a:r>
                <a:rPr lang="en-US" sz="1200" dirty="0">
                  <a:latin typeface="Helvetica" panose="020B0604020202020204" pitchFamily="34" charset="0"/>
                  <a:cs typeface="Helvetica" panose="020B0604020202020204" pitchFamily="34" charset="0"/>
                </a:rPr>
                <a:t>Home Health and Personal Care Aides; and Nursing Assistants, Orderlies, </a:t>
              </a:r>
              <a:r>
                <a:rPr lang="en-US" sz="1200" dirty="0" smtClean="0">
                  <a:latin typeface="Helvetica" panose="020B0604020202020204" pitchFamily="34" charset="0"/>
                  <a:cs typeface="Helvetica" panose="020B0604020202020204" pitchFamily="34" charset="0"/>
                </a:rPr>
                <a:t>and Psychiatric </a:t>
              </a:r>
              <a:r>
                <a:rPr lang="en-US" sz="1200" dirty="0">
                  <a:latin typeface="Helvetica" panose="020B0604020202020204" pitchFamily="34" charset="0"/>
                  <a:cs typeface="Helvetica" panose="020B0604020202020204" pitchFamily="34" charset="0"/>
                </a:rPr>
                <a:t>Aides, and 51-5100 Printing Workers, which end with 00</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Broad </a:t>
              </a:r>
              <a:r>
                <a:rPr lang="en-US" sz="1200" dirty="0">
                  <a:latin typeface="Helvetica" panose="020B0604020202020204" pitchFamily="34" charset="0"/>
                  <a:cs typeface="Helvetica" panose="020B0604020202020204" pitchFamily="34" charset="0"/>
                </a:rPr>
                <a:t>occupations end with 0 (e.g., 29-1020 Dentists</a:t>
              </a:r>
              <a:r>
                <a:rPr lang="en-US" sz="1200" dirty="0" smtClean="0">
                  <a:latin typeface="Helvetica" panose="020B0604020202020204" pitchFamily="34" charset="0"/>
                  <a:cs typeface="Helvetica" panose="020B0604020202020204" pitchFamily="34" charset="0"/>
                </a:rPr>
                <a:t>).</a:t>
              </a:r>
              <a:endParaRPr lang="en-US" sz="1200" dirty="0">
                <a:latin typeface="Helvetica" panose="020B0604020202020204" pitchFamily="34" charset="0"/>
                <a:cs typeface="Helvetica" panose="020B0604020202020204" pitchFamily="34" charset="0"/>
              </a:endParaRPr>
            </a:p>
            <a:p>
              <a:pPr marL="171450" indent="-171450">
                <a:spcAft>
                  <a:spcPts val="1200"/>
                </a:spcAft>
                <a:buFont typeface="Wingdings" panose="05000000000000000000" pitchFamily="2" charset="2"/>
                <a:buChar char="§"/>
              </a:pPr>
              <a:r>
                <a:rPr lang="en-US" sz="1200" dirty="0" smtClean="0">
                  <a:latin typeface="Helvetica" panose="020B0604020202020204" pitchFamily="34" charset="0"/>
                  <a:cs typeface="Helvetica" panose="020B0604020202020204" pitchFamily="34" charset="0"/>
                </a:rPr>
                <a:t>Detailed </a:t>
              </a:r>
              <a:r>
                <a:rPr lang="en-US" sz="1200" dirty="0">
                  <a:latin typeface="Helvetica" panose="020B0604020202020204" pitchFamily="34" charset="0"/>
                  <a:cs typeface="Helvetica" panose="020B0604020202020204" pitchFamily="34" charset="0"/>
                </a:rPr>
                <a:t>occupations end with a number other than 0 (e.g., 29-1022 Oral </a:t>
              </a:r>
              <a:r>
                <a:rPr lang="en-US" sz="1200" dirty="0" smtClean="0">
                  <a:latin typeface="Helvetica" panose="020B0604020202020204" pitchFamily="34" charset="0"/>
                  <a:cs typeface="Helvetica" panose="020B0604020202020204" pitchFamily="34" charset="0"/>
                </a:rPr>
                <a:t>and Maxillofacial </a:t>
              </a:r>
              <a:r>
                <a:rPr lang="en-US" sz="1200" dirty="0">
                  <a:latin typeface="Helvetica" panose="020B0604020202020204" pitchFamily="34" charset="0"/>
                  <a:cs typeface="Helvetica" panose="020B0604020202020204" pitchFamily="34" charset="0"/>
                </a:rPr>
                <a:t>Surgeons).</a:t>
              </a:r>
            </a:p>
          </p:txBody>
        </p:sp>
      </p:grpSp>
      <p:sp>
        <p:nvSpPr>
          <p:cNvPr id="25" name="Rectangle 24"/>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SOC codes, titles and definitions can be found at </a:t>
            </a:r>
            <a:r>
              <a:rPr lang="en-US" sz="1100" dirty="0">
                <a:latin typeface="Helvetica" panose="020B0604020202020204" pitchFamily="34" charset="0"/>
                <a:cs typeface="Helvetica" panose="020B0604020202020204" pitchFamily="34" charset="0"/>
                <a:hlinkClick r:id="rId3"/>
              </a:rPr>
              <a:t>www.bls.gov/soc</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24" name="Rectangle 23"/>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17318965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3F95D0-111C-45BF-9CB9-32C5136DAE99}" type="slidenum">
              <a:rPr lang="en-US" smtClean="0"/>
              <a:t>94</a:t>
            </a:fld>
            <a:endParaRPr lang="en-US" dirty="0"/>
          </a:p>
        </p:txBody>
      </p:sp>
      <p:sp>
        <p:nvSpPr>
          <p:cNvPr id="12" name="Title 1"/>
          <p:cNvSpPr>
            <a:spLocks noGrp="1"/>
          </p:cNvSpPr>
          <p:nvPr>
            <p:ph type="title"/>
          </p:nvPr>
        </p:nvSpPr>
        <p:spPr>
          <a:xfrm>
            <a:off x="611030" y="609600"/>
            <a:ext cx="10969943" cy="808038"/>
          </a:xfrm>
        </p:spPr>
        <p:txBody>
          <a:bodyPr>
            <a:normAutofit/>
          </a:bodyPr>
          <a:lstStyle/>
          <a:p>
            <a:r>
              <a:rPr lang="en-US" sz="3200" dirty="0" smtClean="0">
                <a:latin typeface="Helvetica" panose="020B0604020202020204" pitchFamily="34" charset="0"/>
                <a:cs typeface="Helvetica" panose="020B0604020202020204" pitchFamily="34" charset="0"/>
              </a:rPr>
              <a:t>North American Industry Classification System (NAICS)</a:t>
            </a:r>
            <a:endParaRPr lang="en-US" sz="3200" dirty="0">
              <a:latin typeface="Helvetica" panose="020B0604020202020204" pitchFamily="34" charset="0"/>
              <a:cs typeface="Helvetica" panose="020B0604020202020204" pitchFamily="34" charset="0"/>
            </a:endParaRPr>
          </a:p>
        </p:txBody>
      </p:sp>
      <p:sp>
        <p:nvSpPr>
          <p:cNvPr id="6" name="Rectangle 5"/>
          <p:cNvSpPr/>
          <p:nvPr/>
        </p:nvSpPr>
        <p:spPr>
          <a:xfrm>
            <a:off x="611029" y="1550991"/>
            <a:ext cx="10969944" cy="1754326"/>
          </a:xfrm>
          <a:prstGeom prst="rect">
            <a:avLst/>
          </a:prstGeom>
        </p:spPr>
        <p:txBody>
          <a:bodyPr wrap="square">
            <a:spAutoFit/>
          </a:bodyPr>
          <a:lstStyle/>
          <a:p>
            <a:r>
              <a:rPr lang="en-US" sz="1200" dirty="0" smtClean="0">
                <a:latin typeface="Helvetica" panose="020B0604020202020204" pitchFamily="34" charset="0"/>
                <a:cs typeface="Helvetica" panose="020B0604020202020204" pitchFamily="34" charset="0"/>
              </a:rPr>
              <a:t>The 2017 </a:t>
            </a:r>
            <a:r>
              <a:rPr lang="en-US" sz="1200" b="1" dirty="0" smtClean="0">
                <a:latin typeface="Helvetica" panose="020B0604020202020204" pitchFamily="34" charset="0"/>
                <a:cs typeface="Helvetica" panose="020B0604020202020204" pitchFamily="34" charset="0"/>
              </a:rPr>
              <a:t>North </a:t>
            </a:r>
            <a:r>
              <a:rPr lang="en-US" sz="1200" b="1" dirty="0">
                <a:latin typeface="Helvetica" panose="020B0604020202020204" pitchFamily="34" charset="0"/>
                <a:cs typeface="Helvetica" panose="020B0604020202020204" pitchFamily="34" charset="0"/>
              </a:rPr>
              <a:t>American Industry Classification System (</a:t>
            </a:r>
            <a:r>
              <a:rPr lang="en-US" sz="1200" b="1" dirty="0" smtClean="0">
                <a:latin typeface="Helvetica" panose="020B0604020202020204" pitchFamily="34" charset="0"/>
                <a:cs typeface="Helvetica" panose="020B0604020202020204" pitchFamily="34" charset="0"/>
              </a:rPr>
              <a:t>NAICS) </a:t>
            </a:r>
            <a:r>
              <a:rPr lang="en-US" sz="1200" dirty="0">
                <a:latin typeface="Helvetica" panose="020B0604020202020204" pitchFamily="34" charset="0"/>
                <a:cs typeface="Helvetica" panose="020B0604020202020204" pitchFamily="34" charset="0"/>
              </a:rPr>
              <a:t>is an industry classification system that groups establishments into industries based </a:t>
            </a:r>
            <a:r>
              <a:rPr lang="en-US" sz="1200" dirty="0" smtClean="0">
                <a:latin typeface="Helvetica" panose="020B0604020202020204" pitchFamily="34" charset="0"/>
                <a:cs typeface="Helvetica" panose="020B0604020202020204" pitchFamily="34" charset="0"/>
              </a:rPr>
              <a:t>on the </a:t>
            </a:r>
            <a:r>
              <a:rPr lang="en-US" sz="1200" dirty="0">
                <a:latin typeface="Helvetica" panose="020B0604020202020204" pitchFamily="34" charset="0"/>
                <a:cs typeface="Helvetica" panose="020B0604020202020204" pitchFamily="34" charset="0"/>
              </a:rPr>
              <a:t>similarity of their production processes. It is a comprehensive system covering all </a:t>
            </a:r>
            <a:r>
              <a:rPr lang="en-US" sz="1200" dirty="0" smtClean="0">
                <a:latin typeface="Helvetica" panose="020B0604020202020204" pitchFamily="34" charset="0"/>
                <a:cs typeface="Helvetica" panose="020B0604020202020204" pitchFamily="34" charset="0"/>
              </a:rPr>
              <a:t>economic activities. There </a:t>
            </a:r>
            <a:r>
              <a:rPr lang="en-US" sz="1200" dirty="0">
                <a:latin typeface="Helvetica" panose="020B0604020202020204" pitchFamily="34" charset="0"/>
                <a:cs typeface="Helvetica" panose="020B0604020202020204" pitchFamily="34" charset="0"/>
              </a:rPr>
              <a:t>are 20 sectors and 1,057 industries in 2017 NAICS United States.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a:latin typeface="Helvetica" panose="020B0604020202020204" pitchFamily="34" charset="0"/>
                <a:cs typeface="Helvetica" panose="020B0604020202020204" pitchFamily="34" charset="0"/>
              </a:rPr>
              <a:t>NAICS uses a six-digit coding system to identify particular industries and their placement in this hierarchical structure of the classification system. The first two digits of the code designate the sector, the third digit designates the subsector, the fourth digit designates the industry group, the fifth digit designates the NAICS industry, and the sixth digit designates the national industry. </a:t>
            </a:r>
            <a:endParaRPr lang="en-US" sz="1200" dirty="0" smtClean="0">
              <a:latin typeface="Helvetica" panose="020B0604020202020204" pitchFamily="34" charset="0"/>
              <a:cs typeface="Helvetica" panose="020B0604020202020204" pitchFamily="34" charset="0"/>
            </a:endParaRPr>
          </a:p>
          <a:p>
            <a:endParaRPr lang="en-US" sz="1200" dirty="0" smtClean="0">
              <a:latin typeface="Helvetica" panose="020B0604020202020204" pitchFamily="34" charset="0"/>
              <a:cs typeface="Helvetica" panose="020B0604020202020204" pitchFamily="34" charset="0"/>
            </a:endParaRPr>
          </a:p>
          <a:p>
            <a:r>
              <a:rPr lang="en-US" sz="1200" dirty="0" smtClean="0">
                <a:latin typeface="Helvetica" panose="020B0604020202020204" pitchFamily="34" charset="0"/>
                <a:cs typeface="Helvetica" panose="020B0604020202020204" pitchFamily="34" charset="0"/>
              </a:rPr>
              <a:t>The NAICS sectors and their two-digit codes are:</a:t>
            </a:r>
            <a:endParaRPr lang="en-US" sz="1200" dirty="0">
              <a:latin typeface="Helvetica" panose="020B0604020202020204" pitchFamily="34" charset="0"/>
              <a:cs typeface="Helvetica" panose="020B0604020202020204" pitchFamily="34" charset="0"/>
            </a:endParaRPr>
          </a:p>
        </p:txBody>
      </p:sp>
      <p:grpSp>
        <p:nvGrpSpPr>
          <p:cNvPr id="7" name="Group 6"/>
          <p:cNvGrpSpPr/>
          <p:nvPr/>
        </p:nvGrpSpPr>
        <p:grpSpPr>
          <a:xfrm>
            <a:off x="1130967" y="3492005"/>
            <a:ext cx="10488817" cy="2123658"/>
            <a:chOff x="727335" y="1740130"/>
            <a:chExt cx="11008756" cy="2123658"/>
          </a:xfrm>
        </p:grpSpPr>
        <p:sp>
          <p:nvSpPr>
            <p:cNvPr id="8" name="Rectangle 7"/>
            <p:cNvSpPr/>
            <p:nvPr/>
          </p:nvSpPr>
          <p:spPr>
            <a:xfrm>
              <a:off x="727335" y="1740130"/>
              <a:ext cx="536866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11	 </a:t>
              </a:r>
              <a:r>
                <a:rPr lang="en-US" sz="1100" dirty="0">
                  <a:latin typeface="Helvetica" panose="020B0604020202020204" pitchFamily="34" charset="0"/>
                  <a:cs typeface="Helvetica" panose="020B0604020202020204" pitchFamily="34" charset="0"/>
                </a:rPr>
                <a:t>Agriculture, Forestry, Fishing and </a:t>
              </a:r>
              <a:r>
                <a:rPr lang="en-US" sz="1100" dirty="0" smtClean="0">
                  <a:latin typeface="Helvetica" panose="020B0604020202020204" pitchFamily="34" charset="0"/>
                  <a:cs typeface="Helvetica" panose="020B0604020202020204" pitchFamily="34" charset="0"/>
                </a:rPr>
                <a:t>Hunting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21	 </a:t>
              </a:r>
              <a:r>
                <a:rPr lang="en-US" sz="1100" dirty="0">
                  <a:latin typeface="Helvetica" panose="020B0604020202020204" pitchFamily="34" charset="0"/>
                  <a:cs typeface="Helvetica" panose="020B0604020202020204" pitchFamily="34" charset="0"/>
                </a:rPr>
                <a:t>Mining, Quarrying, and Oil and Gas </a:t>
              </a:r>
              <a:r>
                <a:rPr lang="en-US" sz="1100" dirty="0" smtClean="0">
                  <a:latin typeface="Helvetica" panose="020B0604020202020204" pitchFamily="34" charset="0"/>
                  <a:cs typeface="Helvetica" panose="020B0604020202020204" pitchFamily="34" charset="0"/>
                </a:rPr>
                <a:t>Extraction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22	 Utilities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23	 Construction</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31-33	 Manufacturing</a:t>
              </a:r>
            </a:p>
            <a:p>
              <a:r>
                <a:rPr lang="en-US" sz="1100" dirty="0" smtClean="0">
                  <a:latin typeface="Helvetica" panose="020B0604020202020204" pitchFamily="34" charset="0"/>
                  <a:cs typeface="Helvetica" panose="020B0604020202020204" pitchFamily="34" charset="0"/>
                </a:rPr>
                <a:t>42	 </a:t>
              </a:r>
              <a:r>
                <a:rPr lang="en-US" sz="1100" dirty="0">
                  <a:latin typeface="Helvetica" panose="020B0604020202020204" pitchFamily="34" charset="0"/>
                  <a:cs typeface="Helvetica" panose="020B0604020202020204" pitchFamily="34" charset="0"/>
                </a:rPr>
                <a:t>Wholesale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44-45	 </a:t>
              </a:r>
              <a:r>
                <a:rPr lang="en-US" sz="1100" dirty="0">
                  <a:latin typeface="Helvetica" panose="020B0604020202020204" pitchFamily="34" charset="0"/>
                  <a:cs typeface="Helvetica" panose="020B0604020202020204" pitchFamily="34" charset="0"/>
                </a:rPr>
                <a:t>Retail </a:t>
              </a:r>
              <a:r>
                <a:rPr lang="en-US" sz="1100" dirty="0" smtClean="0">
                  <a:latin typeface="Helvetica" panose="020B0604020202020204" pitchFamily="34" charset="0"/>
                  <a:cs typeface="Helvetica" panose="020B0604020202020204" pitchFamily="34" charset="0"/>
                </a:rPr>
                <a:t>Trade</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48-49	 </a:t>
              </a:r>
              <a:r>
                <a:rPr lang="en-US" sz="1100" dirty="0">
                  <a:latin typeface="Helvetica" panose="020B0604020202020204" pitchFamily="34" charset="0"/>
                  <a:cs typeface="Helvetica" panose="020B0604020202020204" pitchFamily="34" charset="0"/>
                </a:rPr>
                <a:t>Transportation and </a:t>
              </a:r>
              <a:r>
                <a:rPr lang="en-US" sz="1100" dirty="0" smtClean="0">
                  <a:latin typeface="Helvetica" panose="020B0604020202020204" pitchFamily="34" charset="0"/>
                  <a:cs typeface="Helvetica" panose="020B0604020202020204" pitchFamily="34" charset="0"/>
                </a:rPr>
                <a:t>Warehousing</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51	 Information</a:t>
              </a:r>
            </a:p>
            <a:p>
              <a:r>
                <a:rPr lang="en-US" sz="1100" dirty="0" smtClean="0">
                  <a:latin typeface="Helvetica" panose="020B0604020202020204" pitchFamily="34" charset="0"/>
                  <a:cs typeface="Helvetica" panose="020B0604020202020204" pitchFamily="34" charset="0"/>
                </a:rPr>
                <a:t>52	 </a:t>
              </a:r>
              <a:r>
                <a:rPr lang="en-US" sz="1100" dirty="0">
                  <a:latin typeface="Helvetica" panose="020B0604020202020204" pitchFamily="34" charset="0"/>
                  <a:cs typeface="Helvetica" panose="020B0604020202020204" pitchFamily="34" charset="0"/>
                </a:rPr>
                <a:t>Finance and </a:t>
              </a:r>
              <a:r>
                <a:rPr lang="en-US" sz="1100" dirty="0" smtClean="0">
                  <a:latin typeface="Helvetica" panose="020B0604020202020204" pitchFamily="34" charset="0"/>
                  <a:cs typeface="Helvetica" panose="020B0604020202020204" pitchFamily="34" charset="0"/>
                </a:rPr>
                <a:t>Insurance</a:t>
              </a:r>
              <a:endParaRPr lang="en-US" sz="1100" dirty="0">
                <a:latin typeface="Helvetica" panose="020B0604020202020204" pitchFamily="34" charset="0"/>
                <a:cs typeface="Helvetica" panose="020B0604020202020204" pitchFamily="34" charset="0"/>
              </a:endParaRPr>
            </a:p>
          </p:txBody>
        </p:sp>
        <p:sp>
          <p:nvSpPr>
            <p:cNvPr id="9" name="Rectangle 8"/>
            <p:cNvSpPr/>
            <p:nvPr/>
          </p:nvSpPr>
          <p:spPr>
            <a:xfrm>
              <a:off x="5220415" y="1740130"/>
              <a:ext cx="6515676" cy="2123658"/>
            </a:xfrm>
            <a:prstGeom prst="rect">
              <a:avLst/>
            </a:prstGeom>
          </p:spPr>
          <p:txBody>
            <a:bodyPr wrap="square">
              <a:spAutoFit/>
            </a:bodyPr>
            <a:lstStyle/>
            <a:p>
              <a:r>
                <a:rPr lang="en-US" sz="1100" i="1" dirty="0" smtClean="0">
                  <a:latin typeface="Helvetica" panose="020B0604020202020204" pitchFamily="34" charset="0"/>
                  <a:cs typeface="Helvetica" panose="020B0604020202020204" pitchFamily="34" charset="0"/>
                </a:rPr>
                <a:t>Code 	Industry</a:t>
              </a:r>
            </a:p>
            <a:p>
              <a:endParaRPr lang="en-US" sz="1100" dirty="0" smtClean="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53	 </a:t>
              </a:r>
              <a:r>
                <a:rPr lang="en-US" sz="1100" dirty="0">
                  <a:latin typeface="Helvetica" panose="020B0604020202020204" pitchFamily="34" charset="0"/>
                  <a:cs typeface="Helvetica" panose="020B0604020202020204" pitchFamily="34" charset="0"/>
                </a:rPr>
                <a:t>Real Estate and Rental and </a:t>
              </a:r>
              <a:r>
                <a:rPr lang="en-US" sz="1100" dirty="0" smtClean="0">
                  <a:latin typeface="Helvetica" panose="020B0604020202020204" pitchFamily="34" charset="0"/>
                  <a:cs typeface="Helvetica" panose="020B0604020202020204" pitchFamily="34" charset="0"/>
                </a:rPr>
                <a:t>Leasing</a:t>
              </a:r>
            </a:p>
            <a:p>
              <a:r>
                <a:rPr lang="en-US" sz="1100" dirty="0" smtClean="0">
                  <a:latin typeface="Helvetica" panose="020B0604020202020204" pitchFamily="34" charset="0"/>
                  <a:cs typeface="Helvetica" panose="020B0604020202020204" pitchFamily="34" charset="0"/>
                </a:rPr>
                <a:t>54	 </a:t>
              </a:r>
              <a:r>
                <a:rPr lang="en-US" sz="1100" dirty="0">
                  <a:latin typeface="Helvetica" panose="020B0604020202020204" pitchFamily="34" charset="0"/>
                  <a:cs typeface="Helvetica" panose="020B0604020202020204" pitchFamily="34" charset="0"/>
                </a:rPr>
                <a:t>Professional, Scientific, and Technical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55	 </a:t>
              </a:r>
              <a:r>
                <a:rPr lang="en-US" sz="1100" dirty="0">
                  <a:latin typeface="Helvetica" panose="020B0604020202020204" pitchFamily="34" charset="0"/>
                  <a:cs typeface="Helvetica" panose="020B0604020202020204" pitchFamily="34" charset="0"/>
                </a:rPr>
                <a:t>Management of Companies and </a:t>
              </a:r>
              <a:r>
                <a:rPr lang="en-US" sz="1100" dirty="0" smtClean="0">
                  <a:latin typeface="Helvetica" panose="020B0604020202020204" pitchFamily="34" charset="0"/>
                  <a:cs typeface="Helvetica" panose="020B0604020202020204" pitchFamily="34" charset="0"/>
                </a:rPr>
                <a:t>Enterprises</a:t>
              </a:r>
            </a:p>
            <a:p>
              <a:r>
                <a:rPr lang="en-US" sz="1100" dirty="0" smtClean="0">
                  <a:latin typeface="Helvetica" panose="020B0604020202020204" pitchFamily="34" charset="0"/>
                  <a:cs typeface="Helvetica" panose="020B0604020202020204" pitchFamily="34" charset="0"/>
                </a:rPr>
                <a:t>56	 </a:t>
              </a:r>
              <a:r>
                <a:rPr lang="en-US" sz="1100" dirty="0">
                  <a:latin typeface="Helvetica" panose="020B0604020202020204" pitchFamily="34" charset="0"/>
                  <a:cs typeface="Helvetica" panose="020B0604020202020204" pitchFamily="34" charset="0"/>
                </a:rPr>
                <a:t>Administrative and Support and Waste Management and Remediation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smtClean="0">
                  <a:latin typeface="Helvetica" panose="020B0604020202020204" pitchFamily="34" charset="0"/>
                  <a:cs typeface="Helvetica" panose="020B0604020202020204" pitchFamily="34" charset="0"/>
                </a:rPr>
                <a:t>61	 </a:t>
              </a:r>
              <a:r>
                <a:rPr lang="en-US" sz="1100" dirty="0">
                  <a:latin typeface="Helvetica" panose="020B0604020202020204" pitchFamily="34" charset="0"/>
                  <a:cs typeface="Helvetica" panose="020B0604020202020204" pitchFamily="34" charset="0"/>
                </a:rPr>
                <a:t>Educational </a:t>
              </a:r>
              <a:r>
                <a:rPr lang="en-US" sz="1100" dirty="0" smtClean="0">
                  <a:latin typeface="Helvetica" panose="020B0604020202020204" pitchFamily="34" charset="0"/>
                  <a:cs typeface="Helvetica" panose="020B0604020202020204" pitchFamily="34" charset="0"/>
                </a:rPr>
                <a:t>Services</a:t>
              </a:r>
            </a:p>
            <a:p>
              <a:r>
                <a:rPr lang="en-US" sz="1100" dirty="0" smtClean="0">
                  <a:latin typeface="Helvetica" panose="020B0604020202020204" pitchFamily="34" charset="0"/>
                  <a:cs typeface="Helvetica" panose="020B0604020202020204" pitchFamily="34" charset="0"/>
                </a:rPr>
                <a:t>62	 </a:t>
              </a:r>
              <a:r>
                <a:rPr lang="en-US" sz="1100" dirty="0">
                  <a:latin typeface="Helvetica" panose="020B0604020202020204" pitchFamily="34" charset="0"/>
                  <a:cs typeface="Helvetica" panose="020B0604020202020204" pitchFamily="34" charset="0"/>
                </a:rPr>
                <a:t>Health Care and Social </a:t>
              </a:r>
              <a:r>
                <a:rPr lang="en-US" sz="1100" dirty="0" smtClean="0">
                  <a:latin typeface="Helvetica" panose="020B0604020202020204" pitchFamily="34" charset="0"/>
                  <a:cs typeface="Helvetica" panose="020B0604020202020204" pitchFamily="34" charset="0"/>
                </a:rPr>
                <a:t>Assistance</a:t>
              </a:r>
            </a:p>
            <a:p>
              <a:r>
                <a:rPr lang="en-US" sz="1100" dirty="0" smtClean="0">
                  <a:latin typeface="Helvetica" panose="020B0604020202020204" pitchFamily="34" charset="0"/>
                  <a:cs typeface="Helvetica" panose="020B0604020202020204" pitchFamily="34" charset="0"/>
                </a:rPr>
                <a:t>71	 </a:t>
              </a:r>
              <a:r>
                <a:rPr lang="en-US" sz="1100" dirty="0">
                  <a:latin typeface="Helvetica" panose="020B0604020202020204" pitchFamily="34" charset="0"/>
                  <a:cs typeface="Helvetica" panose="020B0604020202020204" pitchFamily="34" charset="0"/>
                </a:rPr>
                <a:t>Arts, Entertainment, and </a:t>
              </a:r>
              <a:r>
                <a:rPr lang="en-US" sz="1100" dirty="0" smtClean="0">
                  <a:latin typeface="Helvetica" panose="020B0604020202020204" pitchFamily="34" charset="0"/>
                  <a:cs typeface="Helvetica" panose="020B0604020202020204" pitchFamily="34" charset="0"/>
                </a:rPr>
                <a:t>Recreation</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72 </a:t>
              </a:r>
              <a:r>
                <a:rPr lang="en-US" sz="1100" dirty="0" smtClean="0">
                  <a:latin typeface="Helvetica" panose="020B0604020202020204" pitchFamily="34" charset="0"/>
                  <a:cs typeface="Helvetica" panose="020B0604020202020204" pitchFamily="34" charset="0"/>
                </a:rPr>
                <a:t>	 Accommodation </a:t>
              </a:r>
              <a:r>
                <a:rPr lang="en-US" sz="1100" dirty="0">
                  <a:latin typeface="Helvetica" panose="020B0604020202020204" pitchFamily="34" charset="0"/>
                  <a:cs typeface="Helvetica" panose="020B0604020202020204" pitchFamily="34" charset="0"/>
                </a:rPr>
                <a:t>and Food </a:t>
              </a:r>
              <a:r>
                <a:rPr lang="en-US" sz="1100" dirty="0" smtClean="0">
                  <a:latin typeface="Helvetica" panose="020B0604020202020204" pitchFamily="34" charset="0"/>
                  <a:cs typeface="Helvetica" panose="020B0604020202020204" pitchFamily="34" charset="0"/>
                </a:rPr>
                <a:t>Services</a:t>
              </a:r>
              <a:endParaRPr lang="en-US" sz="1100"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81 </a:t>
              </a:r>
              <a:r>
                <a:rPr lang="en-US" sz="1100" dirty="0" smtClean="0">
                  <a:latin typeface="Helvetica" panose="020B0604020202020204" pitchFamily="34" charset="0"/>
                  <a:cs typeface="Helvetica" panose="020B0604020202020204" pitchFamily="34" charset="0"/>
                </a:rPr>
                <a:t>	 Other </a:t>
              </a:r>
              <a:r>
                <a:rPr lang="en-US" sz="1100" dirty="0">
                  <a:latin typeface="Helvetica" panose="020B0604020202020204" pitchFamily="34" charset="0"/>
                  <a:cs typeface="Helvetica" panose="020B0604020202020204" pitchFamily="34" charset="0"/>
                </a:rPr>
                <a:t>Services (except Public </a:t>
              </a:r>
              <a:r>
                <a:rPr lang="en-US" sz="1100" dirty="0" smtClean="0">
                  <a:latin typeface="Helvetica" panose="020B0604020202020204" pitchFamily="34" charset="0"/>
                  <a:cs typeface="Helvetica" panose="020B0604020202020204" pitchFamily="34" charset="0"/>
                </a:rPr>
                <a:t>Administration)</a:t>
              </a:r>
            </a:p>
            <a:p>
              <a:r>
                <a:rPr lang="en-US" sz="1100" dirty="0" smtClean="0">
                  <a:latin typeface="Helvetica" panose="020B0604020202020204" pitchFamily="34" charset="0"/>
                  <a:cs typeface="Helvetica" panose="020B0604020202020204" pitchFamily="34" charset="0"/>
                </a:rPr>
                <a:t>92 	 Public Administration</a:t>
              </a:r>
              <a:endParaRPr lang="en-US" sz="1100" dirty="0">
                <a:latin typeface="Helvetica" panose="020B0604020202020204" pitchFamily="34" charset="0"/>
                <a:cs typeface="Helvetica" panose="020B0604020202020204" pitchFamily="34" charset="0"/>
              </a:endParaRPr>
            </a:p>
          </p:txBody>
        </p:sp>
      </p:grpSp>
      <p:sp>
        <p:nvSpPr>
          <p:cNvPr id="10" name="Rectangle 9"/>
          <p:cNvSpPr/>
          <p:nvPr/>
        </p:nvSpPr>
        <p:spPr>
          <a:xfrm>
            <a:off x="611029" y="6079351"/>
            <a:ext cx="10969944"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1100" dirty="0" smtClean="0">
                <a:latin typeface="Helvetica" panose="020B0604020202020204" pitchFamily="34" charset="0"/>
                <a:cs typeface="Helvetica" panose="020B0604020202020204" pitchFamily="34" charset="0"/>
              </a:rPr>
              <a:t>A complete description </a:t>
            </a:r>
            <a:r>
              <a:rPr lang="en-US" sz="1100" dirty="0">
                <a:latin typeface="Helvetica" panose="020B0604020202020204" pitchFamily="34" charset="0"/>
                <a:cs typeface="Helvetica" panose="020B0604020202020204" pitchFamily="34" charset="0"/>
              </a:rPr>
              <a:t>of </a:t>
            </a:r>
            <a:r>
              <a:rPr lang="en-US" sz="1100" dirty="0" smtClean="0">
                <a:latin typeface="Helvetica" panose="020B0604020202020204" pitchFamily="34" charset="0"/>
                <a:cs typeface="Helvetica" panose="020B0604020202020204" pitchFamily="34" charset="0"/>
              </a:rPr>
              <a:t>NAICS </a:t>
            </a:r>
            <a:r>
              <a:rPr lang="en-US" sz="1100" dirty="0">
                <a:latin typeface="Helvetica" panose="020B0604020202020204" pitchFamily="34" charset="0"/>
                <a:cs typeface="Helvetica" panose="020B0604020202020204" pitchFamily="34" charset="0"/>
              </a:rPr>
              <a:t>codes, </a:t>
            </a:r>
            <a:r>
              <a:rPr lang="en-US" sz="1100" dirty="0" smtClean="0">
                <a:latin typeface="Helvetica" panose="020B0604020202020204" pitchFamily="34" charset="0"/>
                <a:cs typeface="Helvetica" panose="020B0604020202020204" pitchFamily="34" charset="0"/>
              </a:rPr>
              <a:t>industries </a:t>
            </a:r>
            <a:r>
              <a:rPr lang="en-US" sz="1100" dirty="0">
                <a:latin typeface="Helvetica" panose="020B0604020202020204" pitchFamily="34" charset="0"/>
                <a:cs typeface="Helvetica" panose="020B0604020202020204" pitchFamily="34" charset="0"/>
              </a:rPr>
              <a:t>and definitions can be found at </a:t>
            </a:r>
            <a:r>
              <a:rPr lang="en-US" sz="1100" dirty="0">
                <a:latin typeface="Helvetica" panose="020B0604020202020204" pitchFamily="34" charset="0"/>
                <a:cs typeface="Helvetica" panose="020B0604020202020204" pitchFamily="34" charset="0"/>
                <a:hlinkClick r:id="rId3"/>
              </a:rPr>
              <a:t>https://www.census.gov/eos/www/naics</a:t>
            </a:r>
            <a:r>
              <a:rPr lang="en-US" sz="1100" dirty="0" smtClean="0">
                <a:latin typeface="Helvetica" panose="020B0604020202020204" pitchFamily="34" charset="0"/>
                <a:cs typeface="Helvetica" panose="020B0604020202020204" pitchFamily="34" charset="0"/>
                <a:hlinkClick r:id="rId3"/>
              </a:rPr>
              <a:t>/</a:t>
            </a:r>
            <a:endParaRPr lang="en-US" sz="1100" dirty="0">
              <a:latin typeface="Helvetica" panose="020B0604020202020204" pitchFamily="34" charset="0"/>
              <a:cs typeface="Helvetica" panose="020B0604020202020204" pitchFamily="34" charset="0"/>
            </a:endParaRPr>
          </a:p>
        </p:txBody>
      </p:sp>
      <p:sp>
        <p:nvSpPr>
          <p:cNvPr id="11" name="Rectangle 10"/>
          <p:cNvSpPr/>
          <p:nvPr/>
        </p:nvSpPr>
        <p:spPr>
          <a:xfrm>
            <a:off x="611029" y="240270"/>
            <a:ext cx="790601"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Glossary</a:t>
            </a:r>
            <a:endParaRPr lang="en-US" sz="1200" dirty="0"/>
          </a:p>
        </p:txBody>
      </p:sp>
    </p:spTree>
    <p:extLst>
      <p:ext uri="{BB962C8B-B14F-4D97-AF65-F5344CB8AC3E}">
        <p14:creationId xmlns:p14="http://schemas.microsoft.com/office/powerpoint/2010/main" val="2996294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Helvetica">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37261</TotalTime>
  <Words>7538</Words>
  <Application>Microsoft Office PowerPoint</Application>
  <PresentationFormat>Widescreen</PresentationFormat>
  <Paragraphs>1287</Paragraphs>
  <Slides>94</Slides>
  <Notes>92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94</vt:i4>
      </vt:variant>
    </vt:vector>
  </HeadingPairs>
  <TitlesOfParts>
    <vt:vector size="100" baseType="lpstr">
      <vt:lpstr>Arial</vt:lpstr>
      <vt:lpstr>Calibri</vt:lpstr>
      <vt:lpstr>Cambria Math</vt:lpstr>
      <vt:lpstr>Helvetica</vt:lpstr>
      <vt:lpstr>Wingdings</vt:lpstr>
      <vt:lpstr>Office Theme</vt:lpstr>
      <vt:lpstr>Central 2019 Data Package Update</vt:lpstr>
      <vt:lpstr>Objectives</vt:lpstr>
      <vt:lpstr>Table of Contents</vt:lpstr>
      <vt:lpstr>Part I: Regional Context</vt:lpstr>
      <vt:lpstr>Unemployment Rate</vt:lpstr>
      <vt:lpstr>Unemployed v. Employed in Labor Force</vt:lpstr>
      <vt:lpstr>Median Annual Wage</vt:lpstr>
      <vt:lpstr>Educational Requirements for Employment</vt:lpstr>
      <vt:lpstr>Part II: Regional Industry Overview and Profiles</vt:lpstr>
      <vt:lpstr>Terminology</vt:lpstr>
      <vt:lpstr>II.A: Regional Industry Overview</vt:lpstr>
      <vt:lpstr>Sector Makeup by Total Employment</vt:lpstr>
      <vt:lpstr>Sector Makeup by Total Wages</vt:lpstr>
      <vt:lpstr>II.B: Priority Industry Profiles</vt:lpstr>
      <vt:lpstr>Healthcare and Social Assistance</vt:lpstr>
      <vt:lpstr>Healthcare and Social Assistance Groups and Employers</vt:lpstr>
      <vt:lpstr>Healthcare and Social Assistance by Education</vt:lpstr>
      <vt:lpstr>Manufacturing</vt:lpstr>
      <vt:lpstr>Manufacturing Groups and Employers</vt:lpstr>
      <vt:lpstr>Manufacturing by Education</vt:lpstr>
      <vt:lpstr>Transportation and Warehousing</vt:lpstr>
      <vt:lpstr>Transportation and Warehousing Groups and Employers</vt:lpstr>
      <vt:lpstr>Transportation and Warehousing by Education</vt:lpstr>
      <vt:lpstr>Occupations</vt:lpstr>
      <vt:lpstr>Terminology</vt:lpstr>
      <vt:lpstr>Selected Sub-BA Occupations Associated with Priority Industries</vt:lpstr>
      <vt:lpstr>Part III: Supply Gap Analysis</vt:lpstr>
      <vt:lpstr>How do we calculate a supply gap ratio?</vt:lpstr>
      <vt:lpstr>How do we calculate demand and supply?</vt:lpstr>
      <vt:lpstr>More Openings than Qualified: Regional Sub-BA Occupations, 4+ Stars</vt:lpstr>
      <vt:lpstr>More Openings than Qualified: Regional Sub-BA Occupations, 3 Stars</vt:lpstr>
      <vt:lpstr>State Supply Gap Overview: BA+ Clusters</vt:lpstr>
      <vt:lpstr>More Openings than Qualified: State BA+ Occupations</vt:lpstr>
      <vt:lpstr>Part IV: Workforce Supply Analysis</vt:lpstr>
      <vt:lpstr>IV. A: Apprenticeships</vt:lpstr>
      <vt:lpstr>Top 15 State Occupations by Apprenticeships</vt:lpstr>
      <vt:lpstr>How do we calculate demand and supply?</vt:lpstr>
      <vt:lpstr>State Supply Gap Overview: Apprenticeships</vt:lpstr>
      <vt:lpstr>Regional Occupation Demand and Supply of Apprentices</vt:lpstr>
      <vt:lpstr>IV. B: Professional Licensing</vt:lpstr>
      <vt:lpstr>Top 15 Occupations by DPL Professional Licensing</vt:lpstr>
      <vt:lpstr>Regional Occupation Demand and DPL Licensing</vt:lpstr>
      <vt:lpstr>Part V: New Data Tools</vt:lpstr>
      <vt:lpstr>Dynamic Data Tools</vt:lpstr>
      <vt:lpstr>Education Program Supply</vt:lpstr>
      <vt:lpstr>Discussion Questions</vt:lpstr>
      <vt:lpstr>Appendix: Worker Characteristics</vt:lpstr>
      <vt:lpstr>PowerPoint Presentation</vt:lpstr>
      <vt:lpstr>PowerPoint Presentation</vt:lpstr>
      <vt:lpstr>PowerPoint Presentation</vt:lpstr>
      <vt:lpstr>PowerPoint Presentation</vt:lpstr>
      <vt:lpstr>PowerPoint Presentation</vt:lpstr>
      <vt:lpstr>Appendix: Priority Industry Profiles</vt:lpstr>
      <vt:lpstr>Healthcare and Social Assistance</vt:lpstr>
      <vt:lpstr>Healthcare and Social Assistance by Gender</vt:lpstr>
      <vt:lpstr>Healthcare and Social Assistance by Race/Ethnicity</vt:lpstr>
      <vt:lpstr>Manufacturing</vt:lpstr>
      <vt:lpstr>Manufacturing by Gender</vt:lpstr>
      <vt:lpstr>Manufacturing by Race/Ethnicity</vt:lpstr>
      <vt:lpstr>Transportation and Warehousing</vt:lpstr>
      <vt:lpstr>Transportation and Warehousing by Gender</vt:lpstr>
      <vt:lpstr>Transportation and Warehousing by Race/Ethnicity</vt:lpstr>
      <vt:lpstr>Appendix: Critical Industry Profiles</vt:lpstr>
      <vt:lpstr>Professional and Technical Services</vt:lpstr>
      <vt:lpstr>Professional and Technical Services Groups and Employers</vt:lpstr>
      <vt:lpstr>Professional and Technical Services by Education</vt:lpstr>
      <vt:lpstr>Professional and Technical Services by Gender</vt:lpstr>
      <vt:lpstr>Professional and Technical Services by Race/Ethnicity</vt:lpstr>
      <vt:lpstr>Construction</vt:lpstr>
      <vt:lpstr>Construction Groups and Employers</vt:lpstr>
      <vt:lpstr>Construction by Education</vt:lpstr>
      <vt:lpstr>Construction by Gender</vt:lpstr>
      <vt:lpstr>Construction by Race/Ethnicity</vt:lpstr>
      <vt:lpstr>Retail Trade</vt:lpstr>
      <vt:lpstr>Retail Trade Groups and Employers</vt:lpstr>
      <vt:lpstr>Retail Trade by Education</vt:lpstr>
      <vt:lpstr>Retail Trade by Gender</vt:lpstr>
      <vt:lpstr>Retail Trade by Race/Ethnicity</vt:lpstr>
      <vt:lpstr>Hospitality</vt:lpstr>
      <vt:lpstr>Hospitality Groups and Employers</vt:lpstr>
      <vt:lpstr>Hospitality by Education</vt:lpstr>
      <vt:lpstr>Hospitality by Gender</vt:lpstr>
      <vt:lpstr>Hospitality by Race/Ethnicity</vt:lpstr>
      <vt:lpstr>Educational Services</vt:lpstr>
      <vt:lpstr>Educational Services Groups and Employers</vt:lpstr>
      <vt:lpstr>Educational Services by Education</vt:lpstr>
      <vt:lpstr>Educational Services by Gender</vt:lpstr>
      <vt:lpstr>Educational Services by Race/Ethnicity</vt:lpstr>
      <vt:lpstr>Appendix: Professional Licensing</vt:lpstr>
      <vt:lpstr>Regional Occupation Demand and DPL Licensing: Deep Dive</vt:lpstr>
      <vt:lpstr>Glossary</vt:lpstr>
      <vt:lpstr>Standard Occupational Classification (SOC)</vt:lpstr>
      <vt:lpstr>Standard Occupational Classification (SOC)</vt:lpstr>
      <vt:lpstr>North American Industry Classification System (NAICS)</vt:lpstr>
    </vt:vector>
  </TitlesOfParts>
  <Company>EOLWD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Diaz-Granados, Sriyani (EOLWD)</dc:creator>
  <cp:lastModifiedBy>Diaz-Granados, Sriyani (EOLWD)</cp:lastModifiedBy>
  <cp:revision>790</cp:revision>
  <cp:lastPrinted>2019-07-12T16:21:50Z</cp:lastPrinted>
  <dcterms:created xsi:type="dcterms:W3CDTF">2019-05-10T18:43:22Z</dcterms:created>
  <dcterms:modified xsi:type="dcterms:W3CDTF">2019-10-07T15:36:04Z</dcterms:modified>
</cp:coreProperties>
</file>