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8.xml" ContentType="application/vnd.openxmlformats-officedocument.presentationml.notesSlid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9.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0.xml" ContentType="application/vnd.openxmlformats-officedocument.presentationml.notesSlid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1.xml" ContentType="application/vnd.openxmlformats-officedocument.presentationml.notesSl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7.xml" ContentType="application/vnd.openxmlformats-officedocument.presentationml.notesSlid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8.xml" ContentType="application/vnd.openxmlformats-officedocument.presentationml.notesSlid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49.xml" ContentType="application/vnd.openxmlformats-officedocument.presentationml.notesSlid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50.xml" ContentType="application/vnd.openxmlformats-officedocument.presentationml.notesSlid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7.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8.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54.xml" ContentType="application/vnd.openxmlformats-officedocument.presentationml.notesSlide+xml"/>
  <Override PartName="/ppt/charts/chart29.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0.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1.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2.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3.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57.xml" ContentType="application/vnd.openxmlformats-officedocument.presentationml.notesSlide+xml"/>
  <Override PartName="/ppt/charts/chart34.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5.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6.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37.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8.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60.xml" ContentType="application/vnd.openxmlformats-officedocument.presentationml.notesSlide+xml"/>
  <Override PartName="/ppt/charts/chart39.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0.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1.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2.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64.xml" ContentType="application/vnd.openxmlformats-officedocument.presentationml.notesSlide+xml"/>
  <Override PartName="/ppt/charts/chart43.xml" ContentType="application/vnd.openxmlformats-officedocument.drawingml.chart+xml"/>
  <Override PartName="/ppt/notesSlides/notesSlide65.xml" ContentType="application/vnd.openxmlformats-officedocument.presentationml.notesSlide+xml"/>
  <Override PartName="/ppt/charts/chart44.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5.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66.xml" ContentType="application/vnd.openxmlformats-officedocument.presentationml.notesSlide+xml"/>
  <Override PartName="/ppt/charts/chart46.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7.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8.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49.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69.xml" ContentType="application/vnd.openxmlformats-officedocument.presentationml.notesSlide+xml"/>
  <Override PartName="/ppt/charts/chart50.xml" ContentType="application/vnd.openxmlformats-officedocument.drawingml.chart+xml"/>
  <Override PartName="/ppt/notesSlides/notesSlide70.xml" ContentType="application/vnd.openxmlformats-officedocument.presentationml.notesSlide+xml"/>
  <Override PartName="/ppt/charts/chart51.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2.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71.xml" ContentType="application/vnd.openxmlformats-officedocument.presentationml.notesSlide+xml"/>
  <Override PartName="/ppt/charts/chart53.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4.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5.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56.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74.xml" ContentType="application/vnd.openxmlformats-officedocument.presentationml.notesSlide+xml"/>
  <Override PartName="/ppt/charts/chart57.xml" ContentType="application/vnd.openxmlformats-officedocument.drawingml.chart+xml"/>
  <Override PartName="/ppt/notesSlides/notesSlide75.xml" ContentType="application/vnd.openxmlformats-officedocument.presentationml.notesSlide+xml"/>
  <Override PartName="/ppt/charts/chart58.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9.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76.xml" ContentType="application/vnd.openxmlformats-officedocument.presentationml.notesSlide+xml"/>
  <Override PartName="/ppt/charts/chart60.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61.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62.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rts/chart63.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79.xml" ContentType="application/vnd.openxmlformats-officedocument.presentationml.notesSlide+xml"/>
  <Override PartName="/ppt/charts/chart64.xml" ContentType="application/vnd.openxmlformats-officedocument.drawingml.chart+xml"/>
  <Override PartName="/ppt/notesSlides/notesSlide80.xml" ContentType="application/vnd.openxmlformats-officedocument.presentationml.notesSlide+xml"/>
  <Override PartName="/ppt/charts/chart65.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6.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81.xml" ContentType="application/vnd.openxmlformats-officedocument.presentationml.notesSlide+xml"/>
  <Override PartName="/ppt/charts/chart67.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8.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9.xml" ContentType="application/vnd.openxmlformats-officedocument.drawingml.chart+xml"/>
  <Override PartName="/ppt/charts/style62.xml" ContentType="application/vnd.ms-office.chartstyle+xml"/>
  <Override PartName="/ppt/charts/colors62.xml" ContentType="application/vnd.ms-office.chartcolorstyl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70.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84.xml" ContentType="application/vnd.openxmlformats-officedocument.presentationml.notesSlide+xml"/>
  <Override PartName="/ppt/charts/chart71.xml" ContentType="application/vnd.openxmlformats-officedocument.drawingml.chart+xml"/>
  <Override PartName="/ppt/notesSlides/notesSlide85.xml" ContentType="application/vnd.openxmlformats-officedocument.presentationml.notesSlide+xml"/>
  <Override PartName="/ppt/charts/chart72.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73.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86.xml" ContentType="application/vnd.openxmlformats-officedocument.presentationml.notesSlide+xml"/>
  <Override PartName="/ppt/charts/chart74.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75.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76.xml" ContentType="application/vnd.openxmlformats-officedocument.drawingml.chart+xml"/>
  <Override PartName="/ppt/charts/style68.xml" ContentType="application/vnd.ms-office.chartstyle+xml"/>
  <Override PartName="/ppt/charts/colors68.xml" ContentType="application/vnd.ms-office.chartcolorstyl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handoutMasterIdLst>
    <p:handoutMasterId r:id="rId97"/>
  </p:handoutMasterIdLst>
  <p:sldIdLst>
    <p:sldId id="819" r:id="rId2"/>
    <p:sldId id="820" r:id="rId3"/>
    <p:sldId id="821" r:id="rId4"/>
    <p:sldId id="534" r:id="rId5"/>
    <p:sldId id="745" r:id="rId6"/>
    <p:sldId id="746" r:id="rId7"/>
    <p:sldId id="777" r:id="rId8"/>
    <p:sldId id="747" r:id="rId9"/>
    <p:sldId id="538" r:id="rId10"/>
    <p:sldId id="781" r:id="rId11"/>
    <p:sldId id="539" r:id="rId12"/>
    <p:sldId id="825" r:id="rId13"/>
    <p:sldId id="826" r:id="rId14"/>
    <p:sldId id="827" r:id="rId15"/>
    <p:sldId id="543" r:id="rId16"/>
    <p:sldId id="732" r:id="rId17"/>
    <p:sldId id="767" r:id="rId18"/>
    <p:sldId id="548" r:id="rId19"/>
    <p:sldId id="733" r:id="rId20"/>
    <p:sldId id="768" r:id="rId21"/>
    <p:sldId id="762" r:id="rId22"/>
    <p:sldId id="763" r:id="rId23"/>
    <p:sldId id="770" r:id="rId24"/>
    <p:sldId id="833" r:id="rId25"/>
    <p:sldId id="834" r:id="rId26"/>
    <p:sldId id="857" r:id="rId27"/>
    <p:sldId id="836" r:id="rId28"/>
    <p:sldId id="837" r:id="rId29"/>
    <p:sldId id="838" r:id="rId30"/>
    <p:sldId id="852" r:id="rId31"/>
    <p:sldId id="853" r:id="rId32"/>
    <p:sldId id="841" r:id="rId33"/>
    <p:sldId id="842" r:id="rId34"/>
    <p:sldId id="843" r:id="rId35"/>
    <p:sldId id="844" r:id="rId36"/>
    <p:sldId id="846" r:id="rId37"/>
    <p:sldId id="845" r:id="rId38"/>
    <p:sldId id="847" r:id="rId39"/>
    <p:sldId id="854" r:id="rId40"/>
    <p:sldId id="849" r:id="rId41"/>
    <p:sldId id="856" r:id="rId42"/>
    <p:sldId id="865" r:id="rId43"/>
    <p:sldId id="829" r:id="rId44"/>
    <p:sldId id="830" r:id="rId45"/>
    <p:sldId id="831" r:id="rId46"/>
    <p:sldId id="832" r:id="rId47"/>
    <p:sldId id="828" r:id="rId48"/>
    <p:sldId id="755" r:id="rId49"/>
    <p:sldId id="771" r:id="rId50"/>
    <p:sldId id="756" r:id="rId51"/>
    <p:sldId id="757" r:id="rId52"/>
    <p:sldId id="772" r:id="rId53"/>
    <p:sldId id="580" r:id="rId54"/>
    <p:sldId id="866" r:id="rId55"/>
    <p:sldId id="869" r:id="rId56"/>
    <p:sldId id="870" r:id="rId57"/>
    <p:sldId id="871" r:id="rId58"/>
    <p:sldId id="874" r:id="rId59"/>
    <p:sldId id="875" r:id="rId60"/>
    <p:sldId id="876" r:id="rId61"/>
    <p:sldId id="879" r:id="rId62"/>
    <p:sldId id="880" r:id="rId63"/>
    <p:sldId id="881" r:id="rId64"/>
    <p:sldId id="553" r:id="rId65"/>
    <p:sldId id="734" r:id="rId66"/>
    <p:sldId id="769" r:id="rId67"/>
    <p:sldId id="775" r:id="rId68"/>
    <p:sldId id="754" r:id="rId69"/>
    <p:sldId id="789" r:id="rId70"/>
    <p:sldId id="790" r:id="rId71"/>
    <p:sldId id="791" r:id="rId72"/>
    <p:sldId id="792" r:id="rId73"/>
    <p:sldId id="793" r:id="rId74"/>
    <p:sldId id="809" r:id="rId75"/>
    <p:sldId id="810" r:id="rId76"/>
    <p:sldId id="811" r:id="rId77"/>
    <p:sldId id="812" r:id="rId78"/>
    <p:sldId id="813" r:id="rId79"/>
    <p:sldId id="784" r:id="rId80"/>
    <p:sldId id="785" r:id="rId81"/>
    <p:sldId id="786" r:id="rId82"/>
    <p:sldId id="787" r:id="rId83"/>
    <p:sldId id="788" r:id="rId84"/>
    <p:sldId id="814" r:id="rId85"/>
    <p:sldId id="815" r:id="rId86"/>
    <p:sldId id="816" r:id="rId87"/>
    <p:sldId id="817" r:id="rId88"/>
    <p:sldId id="818" r:id="rId89"/>
    <p:sldId id="859" r:id="rId90"/>
    <p:sldId id="858" r:id="rId91"/>
    <p:sldId id="661" r:id="rId92"/>
    <p:sldId id="680" r:id="rId93"/>
    <p:sldId id="634" r:id="rId94"/>
    <p:sldId id="656" r:id="rId95"/>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19"/>
            <p14:sldId id="820"/>
            <p14:sldId id="821"/>
          </p14:sldIdLst>
        </p14:section>
        <p14:section name="Regional Context" id="{90F9B268-1778-4D92-8EA2-1F1190D38406}">
          <p14:sldIdLst>
            <p14:sldId id="534"/>
            <p14:sldId id="745"/>
            <p14:sldId id="746"/>
            <p14:sldId id="777"/>
            <p14:sldId id="747"/>
          </p14:sldIdLst>
        </p14:section>
        <p14:section name="Regional Industry Overview" id="{8AE7E04E-28C0-4ABF-91FC-A4CA0BC70D7B}">
          <p14:sldIdLst>
            <p14:sldId id="538"/>
            <p14:sldId id="781"/>
            <p14:sldId id="539"/>
            <p14:sldId id="825"/>
            <p14:sldId id="826"/>
            <p14:sldId id="827"/>
          </p14:sldIdLst>
        </p14:section>
        <p14:section name="Healthcare and Social Assistance" id="{FEF9ED6A-86FE-4774-A3CD-91EC2EE1FB4D}">
          <p14:sldIdLst>
            <p14:sldId id="543"/>
            <p14:sldId id="732"/>
            <p14:sldId id="767"/>
          </p14:sldIdLst>
        </p14:section>
        <p14:section name="Manufacturing" id="{6C246BA5-1C40-4056-BA27-CD805660C9C9}">
          <p14:sldIdLst>
            <p14:sldId id="548"/>
            <p14:sldId id="733"/>
            <p14:sldId id="768"/>
          </p14:sldIdLst>
        </p14:section>
        <p14:section name="Transportation, Warehousing &amp; Logistics" id="{FB511BFC-42AA-4FF0-A440-C484CE5DC3AF}">
          <p14:sldIdLst>
            <p14:sldId id="762"/>
            <p14:sldId id="763"/>
            <p14:sldId id="770"/>
          </p14:sldIdLst>
        </p14:section>
        <p14:section name="Occupations" id="{88A703E2-EF5C-4CD6-B8B2-04A22DDA6950}">
          <p14:sldIdLst>
            <p14:sldId id="833"/>
            <p14:sldId id="834"/>
            <p14:sldId id="857"/>
          </p14:sldIdLst>
        </p14:section>
        <p14:section name="Supply Gap Analysis" id="{F1D02322-FBC2-435F-BEA9-2C1D87803D31}">
          <p14:sldIdLst>
            <p14:sldId id="836"/>
            <p14:sldId id="837"/>
            <p14:sldId id="838"/>
            <p14:sldId id="852"/>
            <p14:sldId id="853"/>
            <p14:sldId id="841"/>
            <p14:sldId id="842"/>
          </p14:sldIdLst>
        </p14:section>
        <p14:section name="Workforce Supply and Supply Gap Analysis" id="{4E301FE4-06D8-412E-9615-6024F4EA115A}">
          <p14:sldIdLst>
            <p14:sldId id="843"/>
            <p14:sldId id="844"/>
            <p14:sldId id="846"/>
            <p14:sldId id="845"/>
            <p14:sldId id="847"/>
            <p14:sldId id="854"/>
            <p14:sldId id="849"/>
            <p14:sldId id="856"/>
            <p14:sldId id="865"/>
          </p14:sldIdLst>
        </p14:section>
        <p14:section name="New Data Tools" id="{B4612B40-6259-475E-93BF-4A336B3E533C}">
          <p14:sldIdLst>
            <p14:sldId id="829"/>
            <p14:sldId id="830"/>
            <p14:sldId id="831"/>
            <p14:sldId id="832"/>
          </p14:sldIdLst>
        </p14:section>
        <p14:section name="Appendix: Worker Characteristics" id="{984F4B1E-EA0D-41F5-96FD-CE07E09E16C0}">
          <p14:sldIdLst>
            <p14:sldId id="828"/>
            <p14:sldId id="755"/>
            <p14:sldId id="771"/>
            <p14:sldId id="756"/>
            <p14:sldId id="757"/>
            <p14:sldId id="772"/>
          </p14:sldIdLst>
        </p14:section>
        <p14:section name="Appendix: Priority Industry Profiles" id="{EE90C9A8-B18A-4995-88B8-C5C1E40D8A08}">
          <p14:sldIdLst>
            <p14:sldId id="580"/>
            <p14:sldId id="866"/>
            <p14:sldId id="869"/>
            <p14:sldId id="870"/>
            <p14:sldId id="871"/>
            <p14:sldId id="874"/>
            <p14:sldId id="875"/>
            <p14:sldId id="876"/>
            <p14:sldId id="879"/>
            <p14:sldId id="880"/>
          </p14:sldIdLst>
        </p14:section>
        <p14:section name="Appendix: Critical Industry Profiles" id="{8B8CB45E-CD65-46D3-99E2-138FAA644ED1}">
          <p14:sldIdLst>
            <p14:sldId id="881"/>
            <p14:sldId id="553"/>
            <p14:sldId id="734"/>
            <p14:sldId id="769"/>
            <p14:sldId id="775"/>
            <p14:sldId id="754"/>
            <p14:sldId id="789"/>
            <p14:sldId id="790"/>
            <p14:sldId id="791"/>
            <p14:sldId id="792"/>
            <p14:sldId id="793"/>
            <p14:sldId id="809"/>
            <p14:sldId id="810"/>
            <p14:sldId id="811"/>
            <p14:sldId id="812"/>
            <p14:sldId id="813"/>
            <p14:sldId id="784"/>
            <p14:sldId id="785"/>
            <p14:sldId id="786"/>
            <p14:sldId id="787"/>
            <p14:sldId id="788"/>
            <p14:sldId id="814"/>
            <p14:sldId id="815"/>
            <p14:sldId id="816"/>
            <p14:sldId id="817"/>
            <p14:sldId id="818"/>
          </p14:sldIdLst>
        </p14:section>
        <p14:section name="Appendix: Licensing Deep Dive" id="{5B5FE751-0439-4B8F-B3C5-A7BAB475DE14}">
          <p14:sldIdLst>
            <p14:sldId id="859"/>
            <p14:sldId id="858"/>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p:scale>
          <a:sx n="106" d="100"/>
          <a:sy n="106" d="100"/>
        </p:scale>
        <p:origin x="78" y="216"/>
      </p:cViewPr>
      <p:guideLst/>
    </p:cSldViewPr>
  </p:slideViewPr>
  <p:notesTextViewPr>
    <p:cViewPr>
      <p:scale>
        <a:sx n="1" d="1"/>
        <a:sy n="1" d="1"/>
      </p:scale>
      <p:origin x="0" y="0"/>
    </p:cViewPr>
  </p:notesTextViewPr>
  <p:sorterViewPr>
    <p:cViewPr varScale="1">
      <p:scale>
        <a:sx n="1" d="1"/>
        <a:sy n="1" d="1"/>
      </p:scale>
      <p:origin x="0" y="-111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1.%20Regional%20Context\Central%20-%20Labor%20For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1.%20Regional%20Context\Central%20-%20Labor%20For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T%20Educ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T%20Educ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A.%20Regional%20Industry%20Overview\Central%20-%20Sector%20Make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A.%20Regional%20Industry%20Overview\Central%20-%20Sector%20Makeup.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B.%20Priority%20Industry%20Profiles\Employment\Central%20-%20Employment%20by%20Education.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Education.xlsx" TargetMode="External"/><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Education.xlsx" TargetMode="External"/><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3.%20Supply%20Gap%20Analysis\Central%20-%20Supply%20and%20Demand%20Charts.xlsx" TargetMode="External"/><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3.%20Supply%20Gap%20Analysis\Central%20-%20Supply%20and%20Demand%20Charts.xlsx" TargetMode="External"/><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13.xml"/><Relationship Id="rId1" Type="http://schemas.microsoft.com/office/2011/relationships/chartStyle" Target="style13.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14.xml"/><Relationship Id="rId1" Type="http://schemas.microsoft.com/office/2011/relationships/chartStyle" Target="style14.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7.xml"/><Relationship Id="rId1" Type="http://schemas.microsoft.com/office/2011/relationships/chartStyle" Target="style17.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8.xml"/><Relationship Id="rId1" Type="http://schemas.microsoft.com/office/2011/relationships/chartStyle" Target="style18.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Appendix\Central%20-%20Worker%20Characteristics.xlsx" TargetMode="External"/><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Appendix\Central%20-%20Worker%20Characteristics.xlsx" TargetMode="External"/><Relationship Id="rId2" Type="http://schemas.microsoft.com/office/2011/relationships/chartColorStyle" Target="colors20.xml"/><Relationship Id="rId1" Type="http://schemas.microsoft.com/office/2011/relationships/chartStyle" Target="style20.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Appendix\Central%20-%20Worker%20Characteristics.xlsx" TargetMode="External"/><Relationship Id="rId2" Type="http://schemas.microsoft.com/office/2011/relationships/chartColorStyle" Target="colors21.xml"/><Relationship Id="rId1" Type="http://schemas.microsoft.com/office/2011/relationships/chartStyle" Target="style21.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Appendix\Central%20-%20Worker%20Characteristics.xlsx" TargetMode="External"/><Relationship Id="rId2" Type="http://schemas.microsoft.com/office/2011/relationships/chartColorStyle" Target="colors22.xml"/><Relationship Id="rId1" Type="http://schemas.microsoft.com/office/2011/relationships/chartStyle" Target="style22.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Appendix\Central%20-%20Worker%20Characteristics.xlsx" TargetMode="External"/><Relationship Id="rId2" Type="http://schemas.microsoft.com/office/2011/relationships/chartColorStyle" Target="colors23.xml"/><Relationship Id="rId1" Type="http://schemas.microsoft.com/office/2011/relationships/chartStyle" Target="style23.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24.xml"/><Relationship Id="rId1" Type="http://schemas.microsoft.com/office/2011/relationships/chartStyle" Target="style24.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25.xml"/><Relationship Id="rId1" Type="http://schemas.microsoft.com/office/2011/relationships/chartStyle" Target="style25.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26.xml"/><Relationship Id="rId1" Type="http://schemas.microsoft.com/office/2011/relationships/chartStyle" Target="style26.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27.xml"/><Relationship Id="rId1" Type="http://schemas.microsoft.com/office/2011/relationships/chartStyle" Target="style27.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28.xml"/><Relationship Id="rId1" Type="http://schemas.microsoft.com/office/2011/relationships/chartStyle" Target="style28.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29.xml"/><Relationship Id="rId1" Type="http://schemas.microsoft.com/office/2011/relationships/chartStyle" Target="style29.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30.xml"/><Relationship Id="rId1" Type="http://schemas.microsoft.com/office/2011/relationships/chartStyle" Target="style30.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1.xml"/><Relationship Id="rId1" Type="http://schemas.microsoft.com/office/2011/relationships/chartStyle" Target="style31.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2.xml"/><Relationship Id="rId1" Type="http://schemas.microsoft.com/office/2011/relationships/chartStyle" Target="style32.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3.xml"/><Relationship Id="rId1" Type="http://schemas.microsoft.com/office/2011/relationships/chartStyle" Target="style33.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34.xml"/><Relationship Id="rId1" Type="http://schemas.microsoft.com/office/2011/relationships/chartStyle" Target="style34.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Gender.xlsx" TargetMode="External"/><Relationship Id="rId2" Type="http://schemas.microsoft.com/office/2011/relationships/chartColorStyle" Target="colors35.xml"/><Relationship Id="rId1" Type="http://schemas.microsoft.com/office/2011/relationships/chartStyle" Target="style35.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7.xml"/><Relationship Id="rId1" Type="http://schemas.microsoft.com/office/2011/relationships/chartStyle" Target="style37.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Employment\Central%20-%20Employment%20by%20Race%20and%20Ethnicity.xlsx" TargetMode="External"/><Relationship Id="rId2" Type="http://schemas.microsoft.com/office/2011/relationships/chartColorStyle" Target="colors38.xml"/><Relationship Id="rId1" Type="http://schemas.microsoft.com/office/2011/relationships/chartStyle" Target="style38.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39.xml"/><Relationship Id="rId1" Type="http://schemas.microsoft.com/office/2011/relationships/chartStyle" Target="style39.xml"/></Relationships>
</file>

<file path=ppt/charts/_rels/chart4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C.%20Critical%20Industry%20Profiles\Employment\Central%20-%20Employment%20by%20Education.xlsx" TargetMode="Externa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40.xml"/><Relationship Id="rId1" Type="http://schemas.microsoft.com/office/2011/relationships/chartStyle" Target="style40.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41.xml"/><Relationship Id="rId1" Type="http://schemas.microsoft.com/office/2011/relationships/chartStyle" Target="style41.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43.xml"/><Relationship Id="rId1" Type="http://schemas.microsoft.com/office/2011/relationships/chartStyle" Target="style43.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44.xml"/><Relationship Id="rId1" Type="http://schemas.microsoft.com/office/2011/relationships/chartStyle" Target="style44.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45.xml"/><Relationship Id="rId1" Type="http://schemas.microsoft.com/office/2011/relationships/chartStyle" Target="style45.xml"/></Relationships>
</file>

<file path=ppt/charts/_rels/chart50.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C.%20Critical%20Industry%20Profiles\Employment\Central%20-%20Employment%20by%20Education.xlsx" TargetMode="Externa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46.xml"/><Relationship Id="rId1" Type="http://schemas.microsoft.com/office/2011/relationships/chartStyle" Target="style46.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47.xml"/><Relationship Id="rId1" Type="http://schemas.microsoft.com/office/2011/relationships/chartStyle" Target="style47.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49.xml"/><Relationship Id="rId1" Type="http://schemas.microsoft.com/office/2011/relationships/chartStyle" Target="style49.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50.xml"/><Relationship Id="rId1" Type="http://schemas.microsoft.com/office/2011/relationships/chartStyle" Target="style50.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51.xml"/><Relationship Id="rId1" Type="http://schemas.microsoft.com/office/2011/relationships/chartStyle" Target="style51.xml"/></Relationships>
</file>

<file path=ppt/charts/_rels/chart5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C.%20Critical%20Industry%20Profiles\Employment\Central%20-%20Employment%20by%20Education.xlsx" TargetMode="Externa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52.xml"/><Relationship Id="rId1" Type="http://schemas.microsoft.com/office/2011/relationships/chartStyle" Target="style52.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53.xml"/><Relationship Id="rId1" Type="http://schemas.microsoft.com/office/2011/relationships/chartStyle" Target="style53.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54.xml"/><Relationship Id="rId1" Type="http://schemas.microsoft.com/office/2011/relationships/chartStyle" Target="style54.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55.xml"/><Relationship Id="rId1" Type="http://schemas.microsoft.com/office/2011/relationships/chartStyle" Target="style55.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56.xml"/><Relationship Id="rId1" Type="http://schemas.microsoft.com/office/2011/relationships/chartStyle" Target="style56.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57.xml"/><Relationship Id="rId1" Type="http://schemas.microsoft.com/office/2011/relationships/chartStyle" Target="style57.xml"/></Relationships>
</file>

<file path=ppt/charts/_rels/chart6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C.%20Critical%20Industry%20Profiles\Employment\Central%20-%20Employment%20by%20Education.xlsx" TargetMode="External"/></Relationships>
</file>

<file path=ppt/charts/_rels/chart6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58.xml"/><Relationship Id="rId1" Type="http://schemas.microsoft.com/office/2011/relationships/chartStyle" Target="style58.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59.xml"/><Relationship Id="rId1" Type="http://schemas.microsoft.com/office/2011/relationships/chartStyle" Target="style59.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0.xml"/><Relationship Id="rId1" Type="http://schemas.microsoft.com/office/2011/relationships/chartStyle" Target="style60.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1.xml"/><Relationship Id="rId1" Type="http://schemas.microsoft.com/office/2011/relationships/chartStyle" Target="style61.xml"/></Relationships>
</file>

<file path=ppt/charts/_rels/chart6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2.xml"/><Relationship Id="rId1" Type="http://schemas.microsoft.com/office/2011/relationships/chartStyle" Target="style62.xml"/></Relationships>
</file>

<file path=ppt/charts/_rels/chart7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B.%20Priority%20Industry%20Profiles\Groups%20and%20Employers\Central%20-%20Industry%20Groups.xlsx" TargetMode="External"/><Relationship Id="rId2" Type="http://schemas.microsoft.com/office/2011/relationships/chartColorStyle" Target="colors63.xml"/><Relationship Id="rId1" Type="http://schemas.microsoft.com/office/2011/relationships/chartStyle" Target="style63.xml"/></Relationships>
</file>

<file path=ppt/charts/_rels/chart7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entral\2-C.%20Critical%20Industry%20Profiles\Employment\Central%20-%20Employment%20by%20Education.xlsx" TargetMode="External"/></Relationships>
</file>

<file path=ppt/charts/_rels/chart7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64.xml"/><Relationship Id="rId1" Type="http://schemas.microsoft.com/office/2011/relationships/chartStyle" Target="style64.xml"/></Relationships>
</file>

<file path=ppt/charts/_rels/chart7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Gender.xlsx" TargetMode="External"/><Relationship Id="rId2" Type="http://schemas.microsoft.com/office/2011/relationships/chartColorStyle" Target="colors65.xml"/><Relationship Id="rId1" Type="http://schemas.microsoft.com/office/2011/relationships/chartStyle" Target="style65.xml"/></Relationships>
</file>

<file path=ppt/charts/_rels/chart7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6.xml"/><Relationship Id="rId1" Type="http://schemas.microsoft.com/office/2011/relationships/chartStyle" Target="style66.xml"/></Relationships>
</file>

<file path=ppt/charts/_rels/chart7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7.xml"/><Relationship Id="rId1" Type="http://schemas.microsoft.com/office/2011/relationships/chartStyle" Target="style67.xml"/></Relationships>
</file>

<file path=ppt/charts/_rels/chart7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entral\2-C.%20Critical%20Industry%20Profiles\Employment\Central%20-%20Employment%20by%20Race%20and%20Ethnicity.xlsx" TargetMode="External"/><Relationship Id="rId2" Type="http://schemas.microsoft.com/office/2011/relationships/chartColorStyle" Target="colors68.xml"/><Relationship Id="rId1" Type="http://schemas.microsoft.com/office/2011/relationships/chartStyle" Target="style6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'Central - Charts'!$G$10</c:f>
              <c:strCache>
                <c:ptCount val="1"/>
                <c:pt idx="0">
                  <c:v>Central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'Central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'Central - Charts'!$G$11:$G$23</c:f>
              <c:numCache>
                <c:formatCode>0.0%</c:formatCode>
                <c:ptCount val="13"/>
                <c:pt idx="0">
                  <c:v>3.3142756769609427E-2</c:v>
                </c:pt>
                <c:pt idx="1">
                  <c:v>2.7983592122500699E-2</c:v>
                </c:pt>
                <c:pt idx="2">
                  <c:v>3.3507788745709588E-2</c:v>
                </c:pt>
                <c:pt idx="3">
                  <c:v>3.4174832365913975E-2</c:v>
                </c:pt>
                <c:pt idx="4">
                  <c:v>3.8415950107059102E-2</c:v>
                </c:pt>
                <c:pt idx="5">
                  <c:v>2.8520081096119369E-2</c:v>
                </c:pt>
                <c:pt idx="6">
                  <c:v>2.6983565021178216E-2</c:v>
                </c:pt>
                <c:pt idx="7">
                  <c:v>2.8832862551836046E-2</c:v>
                </c:pt>
                <c:pt idx="8">
                  <c:v>3.2186783136121513E-2</c:v>
                </c:pt>
                <c:pt idx="9">
                  <c:v>3.492605233219568E-2</c:v>
                </c:pt>
                <c:pt idx="10">
                  <c:v>3.9138650432641336E-2</c:v>
                </c:pt>
                <c:pt idx="11">
                  <c:v>3.9173977043572963E-2</c:v>
                </c:pt>
                <c:pt idx="12">
                  <c:v>3.4495294433987633E-2</c:v>
                </c:pt>
              </c:numCache>
            </c:numRef>
          </c:val>
          <c:smooth val="0"/>
          <c:extLst>
            <c:ext xmlns:c16="http://schemas.microsoft.com/office/drawing/2014/chart" uri="{C3380CC4-5D6E-409C-BE32-E72D297353CC}">
              <c16:uniqueId val="{00000000-8925-4D49-AE13-6BE513399F32}"/>
            </c:ext>
          </c:extLst>
        </c:ser>
        <c:ser>
          <c:idx val="1"/>
          <c:order val="1"/>
          <c:tx>
            <c:strRef>
              <c:f>'Central - 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'Central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'Central - 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8925-4D49-AE13-6BE513399F32}"/>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925759856"/>
        <c:axId val="968584448"/>
      </c:lineChart>
      <c:dateAx>
        <c:axId val="925759856"/>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68584448"/>
        <c:crosses val="autoZero"/>
        <c:auto val="1"/>
        <c:lblOffset val="100"/>
        <c:baseTimeUnit val="months"/>
      </c:dateAx>
      <c:valAx>
        <c:axId val="968584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57598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'Central - 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'Central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'Central - Charts'!$E$11:$E$23</c:f>
              <c:numCache>
                <c:formatCode>#,##0</c:formatCode>
                <c:ptCount val="13"/>
                <c:pt idx="0">
                  <c:v>451357</c:v>
                </c:pt>
                <c:pt idx="1">
                  <c:v>452600</c:v>
                </c:pt>
                <c:pt idx="2">
                  <c:v>453915</c:v>
                </c:pt>
                <c:pt idx="3">
                  <c:v>454583</c:v>
                </c:pt>
                <c:pt idx="4">
                  <c:v>452683</c:v>
                </c:pt>
                <c:pt idx="5">
                  <c:v>455695</c:v>
                </c:pt>
                <c:pt idx="6">
                  <c:v>456226</c:v>
                </c:pt>
                <c:pt idx="7">
                  <c:v>452459</c:v>
                </c:pt>
                <c:pt idx="8">
                  <c:v>448053</c:v>
                </c:pt>
                <c:pt idx="9">
                  <c:v>449599</c:v>
                </c:pt>
                <c:pt idx="10">
                  <c:v>449514</c:v>
                </c:pt>
                <c:pt idx="11">
                  <c:v>451692</c:v>
                </c:pt>
                <c:pt idx="12">
                  <c:v>448839</c:v>
                </c:pt>
              </c:numCache>
            </c:numRef>
          </c:val>
          <c:extLst>
            <c:ext xmlns:c16="http://schemas.microsoft.com/office/drawing/2014/chart" uri="{C3380CC4-5D6E-409C-BE32-E72D297353CC}">
              <c16:uniqueId val="{00000000-64F1-4FC3-B54B-411D9EF38B68}"/>
            </c:ext>
          </c:extLst>
        </c:ser>
        <c:ser>
          <c:idx val="1"/>
          <c:order val="1"/>
          <c:tx>
            <c:strRef>
              <c:f>'Central - 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'Central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'Central - Charts'!$F$11:$F$23</c:f>
              <c:numCache>
                <c:formatCode>#,##0</c:formatCode>
                <c:ptCount val="13"/>
                <c:pt idx="0">
                  <c:v>15472</c:v>
                </c:pt>
                <c:pt idx="1">
                  <c:v>13030</c:v>
                </c:pt>
                <c:pt idx="2">
                  <c:v>15737</c:v>
                </c:pt>
                <c:pt idx="3">
                  <c:v>16085</c:v>
                </c:pt>
                <c:pt idx="4">
                  <c:v>18085</c:v>
                </c:pt>
                <c:pt idx="5">
                  <c:v>13378</c:v>
                </c:pt>
                <c:pt idx="6">
                  <c:v>12652</c:v>
                </c:pt>
                <c:pt idx="7">
                  <c:v>13433</c:v>
                </c:pt>
                <c:pt idx="8">
                  <c:v>14901</c:v>
                </c:pt>
                <c:pt idx="9">
                  <c:v>16271</c:v>
                </c:pt>
                <c:pt idx="10">
                  <c:v>18310</c:v>
                </c:pt>
                <c:pt idx="11">
                  <c:v>18416</c:v>
                </c:pt>
                <c:pt idx="12">
                  <c:v>16036</c:v>
                </c:pt>
              </c:numCache>
            </c:numRef>
          </c:val>
          <c:extLst>
            <c:ext xmlns:c16="http://schemas.microsoft.com/office/drawing/2014/chart" uri="{C3380CC4-5D6E-409C-BE32-E72D297353CC}">
              <c16:uniqueId val="{00000001-64F1-4FC3-B54B-411D9EF38B68}"/>
            </c:ext>
          </c:extLst>
        </c:ser>
        <c:dLbls>
          <c:dLblPos val="ctr"/>
          <c:showLegendKey val="0"/>
          <c:showVal val="1"/>
          <c:showCatName val="0"/>
          <c:showSerName val="0"/>
          <c:showPercent val="0"/>
          <c:showBubbleSize val="0"/>
        </c:dLbls>
        <c:gapWidth val="50"/>
        <c:overlap val="100"/>
        <c:axId val="972009840"/>
        <c:axId val="972005984"/>
      </c:barChart>
      <c:scatterChart>
        <c:scatterStyle val="lineMarker"/>
        <c:varyColors val="0"/>
        <c:ser>
          <c:idx val="2"/>
          <c:order val="2"/>
          <c:tx>
            <c:strRef>
              <c:f>'Central - 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'Central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'Central - Charts'!$D$11:$D$23</c:f>
              <c:numCache>
                <c:formatCode>#,##0</c:formatCode>
                <c:ptCount val="13"/>
                <c:pt idx="0">
                  <c:v>466829</c:v>
                </c:pt>
                <c:pt idx="1">
                  <c:v>465630</c:v>
                </c:pt>
                <c:pt idx="2">
                  <c:v>469652</c:v>
                </c:pt>
                <c:pt idx="3">
                  <c:v>470668</c:v>
                </c:pt>
                <c:pt idx="4">
                  <c:v>470768</c:v>
                </c:pt>
                <c:pt idx="5">
                  <c:v>469073</c:v>
                </c:pt>
                <c:pt idx="6">
                  <c:v>468878</c:v>
                </c:pt>
                <c:pt idx="7">
                  <c:v>465892</c:v>
                </c:pt>
                <c:pt idx="8">
                  <c:v>462954</c:v>
                </c:pt>
                <c:pt idx="9">
                  <c:v>465870</c:v>
                </c:pt>
                <c:pt idx="10">
                  <c:v>467824</c:v>
                </c:pt>
                <c:pt idx="11">
                  <c:v>470108</c:v>
                </c:pt>
                <c:pt idx="12">
                  <c:v>464875</c:v>
                </c:pt>
              </c:numCache>
            </c:numRef>
          </c:yVal>
          <c:smooth val="0"/>
          <c:extLst>
            <c:ext xmlns:c16="http://schemas.microsoft.com/office/drawing/2014/chart" uri="{C3380CC4-5D6E-409C-BE32-E72D297353CC}">
              <c16:uniqueId val="{00000002-64F1-4FC3-B54B-411D9EF38B68}"/>
            </c:ext>
          </c:extLst>
        </c:ser>
        <c:dLbls>
          <c:showLegendKey val="0"/>
          <c:showVal val="0"/>
          <c:showCatName val="0"/>
          <c:showSerName val="0"/>
          <c:showPercent val="0"/>
          <c:showBubbleSize val="0"/>
        </c:dLbls>
        <c:axId val="972009840"/>
        <c:axId val="972005984"/>
      </c:scatterChart>
      <c:dateAx>
        <c:axId val="972009840"/>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72005984"/>
        <c:crosses val="autoZero"/>
        <c:auto val="1"/>
        <c:lblOffset val="100"/>
        <c:baseTimeUnit val="months"/>
      </c:dateAx>
      <c:valAx>
        <c:axId val="972005984"/>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72009840"/>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'[All Regions - LT Education.xlsx]Charts'!$W$10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715-4698-940D-1A8DF00B9EF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715-4698-940D-1A8DF00B9EF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715-4698-940D-1A8DF00B9EF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'[All Regions - LT Education.xlsx]Charts'!$U$11:$U$13</c:f>
              <c:strCache>
                <c:ptCount val="3"/>
                <c:pt idx="0">
                  <c:v>HS or Below</c:v>
                </c:pt>
                <c:pt idx="1">
                  <c:v>AS, Cert, Some College</c:v>
                </c:pt>
                <c:pt idx="2">
                  <c:v>BA+</c:v>
                </c:pt>
              </c:strCache>
            </c:strRef>
          </c:cat>
          <c:val>
            <c:numRef>
              <c:f>'[All Regions - LT Education.xlsx]Charts'!$W$11:$W$13</c:f>
              <c:numCache>
                <c:formatCode>_(* #,##0_);_(* \(#,##0\);_(* "-"??_);_(@_)</c:formatCode>
                <c:ptCount val="3"/>
                <c:pt idx="0">
                  <c:v>210581</c:v>
                </c:pt>
                <c:pt idx="1">
                  <c:v>42405</c:v>
                </c:pt>
                <c:pt idx="2">
                  <c:v>97702</c:v>
                </c:pt>
              </c:numCache>
            </c:numRef>
          </c:val>
          <c:extLst>
            <c:ext xmlns:c16="http://schemas.microsoft.com/office/drawing/2014/chart" uri="{C3380CC4-5D6E-409C-BE32-E72D297353CC}">
              <c16:uniqueId val="{00000006-D715-4698-940D-1A8DF00B9EFB}"/>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'[All Regions - LT Education.xlsx]Charts'!$V$10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A28-42DB-A0DA-6A9515EF63A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A28-42DB-A0DA-6A9515EF63A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A28-42DB-A0DA-6A9515EF63A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'[All Regions - LT Education.xlsx]Charts'!$U$11:$U$13</c:f>
              <c:strCache>
                <c:ptCount val="3"/>
                <c:pt idx="0">
                  <c:v>HS or Below</c:v>
                </c:pt>
                <c:pt idx="1">
                  <c:v>AS, Cert, Some College</c:v>
                </c:pt>
                <c:pt idx="2">
                  <c:v>BA+</c:v>
                </c:pt>
              </c:strCache>
            </c:strRef>
          </c:cat>
          <c:val>
            <c:numRef>
              <c:f>'[All Regions - LT Education.xlsx]Charts'!$V$11:$V$13</c:f>
              <c:numCache>
                <c:formatCode>_(* #,##0_);_(* \(#,##0\);_(* "-"??_);_(@_)</c:formatCode>
                <c:ptCount val="3"/>
                <c:pt idx="0">
                  <c:v>199724</c:v>
                </c:pt>
                <c:pt idx="1">
                  <c:v>39194</c:v>
                </c:pt>
                <c:pt idx="2">
                  <c:v>88526</c:v>
                </c:pt>
              </c:numCache>
            </c:numRef>
          </c:val>
          <c:extLst>
            <c:ext xmlns:c16="http://schemas.microsoft.com/office/drawing/2014/chart" uri="{C3380CC4-5D6E-409C-BE32-E72D297353CC}">
              <c16:uniqueId val="{00000006-DA28-42DB-A0DA-6A9515EF63A0}"/>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4E4B-4783-AB3D-FDB49898FAEA}"/>
              </c:ext>
            </c:extLst>
          </c:dPt>
          <c:dPt>
            <c:idx val="1"/>
            <c:invertIfNegative val="0"/>
            <c:bubble3D val="0"/>
            <c:extLst>
              <c:ext xmlns:c16="http://schemas.microsoft.com/office/drawing/2014/chart" uri="{C3380CC4-5D6E-409C-BE32-E72D297353CC}">
                <c16:uniqueId val="{00000002-4E4B-4783-AB3D-FDB49898FAEA}"/>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4E4B-4783-AB3D-FDB49898FAEA}"/>
              </c:ext>
            </c:extLst>
          </c:dPt>
          <c:dPt>
            <c:idx val="4"/>
            <c:invertIfNegative val="0"/>
            <c:bubble3D val="0"/>
            <c:extLst>
              <c:ext xmlns:c16="http://schemas.microsoft.com/office/drawing/2014/chart" uri="{C3380CC4-5D6E-409C-BE32-E72D297353CC}">
                <c16:uniqueId val="{00000005-4E4B-4783-AB3D-FDB49898FAEA}"/>
              </c:ext>
            </c:extLst>
          </c:dPt>
          <c:dPt>
            <c:idx val="7"/>
            <c:invertIfNegative val="0"/>
            <c:bubble3D val="0"/>
            <c:extLst>
              <c:ext xmlns:c16="http://schemas.microsoft.com/office/drawing/2014/chart" uri="{C3380CC4-5D6E-409C-BE32-E72D297353CC}">
                <c16:uniqueId val="{00000006-4E4B-4783-AB3D-FDB49898FAEA}"/>
              </c:ext>
            </c:extLst>
          </c:dPt>
          <c:dPt>
            <c:idx val="8"/>
            <c:invertIfNegative val="0"/>
            <c:bubble3D val="0"/>
            <c:extLst>
              <c:ext xmlns:c16="http://schemas.microsoft.com/office/drawing/2014/chart" uri="{C3380CC4-5D6E-409C-BE32-E72D297353CC}">
                <c16:uniqueId val="{00000007-4E4B-4783-AB3D-FDB49898FAEA}"/>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9-4E4B-4783-AB3D-FDB49898FAEA}"/>
              </c:ext>
            </c:extLst>
          </c:dPt>
          <c:dPt>
            <c:idx val="11"/>
            <c:invertIfNegative val="0"/>
            <c:bubble3D val="0"/>
            <c:extLst>
              <c:ext xmlns:c16="http://schemas.microsoft.com/office/drawing/2014/chart" uri="{C3380CC4-5D6E-409C-BE32-E72D297353CC}">
                <c16:uniqueId val="{0000000A-4E4B-4783-AB3D-FDB49898FAEA}"/>
              </c:ext>
            </c:extLst>
          </c:dPt>
          <c:dPt>
            <c:idx val="12"/>
            <c:invertIfNegative val="0"/>
            <c:bubble3D val="0"/>
            <c:extLst>
              <c:ext xmlns:c16="http://schemas.microsoft.com/office/drawing/2014/chart" uri="{C3380CC4-5D6E-409C-BE32-E72D297353CC}">
                <c16:uniqueId val="{0000000B-4E4B-4783-AB3D-FDB49898FAEA}"/>
              </c:ext>
            </c:extLst>
          </c:dPt>
          <c:dPt>
            <c:idx val="18"/>
            <c:invertIfNegative val="0"/>
            <c:bubble3D val="0"/>
            <c:extLst>
              <c:ext xmlns:c16="http://schemas.microsoft.com/office/drawing/2014/chart" uri="{C3380CC4-5D6E-409C-BE32-E72D297353CC}">
                <c16:uniqueId val="{0000000C-4E4B-4783-AB3D-FDB49898FAEA}"/>
              </c:ext>
            </c:extLst>
          </c:dPt>
          <c:dLbls>
            <c:dLbl>
              <c:idx val="0"/>
              <c:tx>
                <c:rich>
                  <a:bodyPr/>
                  <a:lstStyle/>
                  <a:p>
                    <a:fld id="{55ED841A-1137-4AA3-A49A-B94F813058B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E4B-4783-AB3D-FDB49898FAEA}"/>
                </c:ext>
              </c:extLst>
            </c:dLbl>
            <c:dLbl>
              <c:idx val="1"/>
              <c:tx>
                <c:rich>
                  <a:bodyPr/>
                  <a:lstStyle/>
                  <a:p>
                    <a:fld id="{335E3DEF-3940-40FD-BDB5-CE27F809BCE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E4B-4783-AB3D-FDB49898FAEA}"/>
                </c:ext>
              </c:extLst>
            </c:dLbl>
            <c:dLbl>
              <c:idx val="2"/>
              <c:tx>
                <c:rich>
                  <a:bodyPr/>
                  <a:lstStyle/>
                  <a:p>
                    <a:fld id="{6C47CF65-FB3C-40D7-BC98-D03A8EE9C37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E4B-4783-AB3D-FDB49898FAEA}"/>
                </c:ext>
              </c:extLst>
            </c:dLbl>
            <c:dLbl>
              <c:idx val="3"/>
              <c:tx>
                <c:rich>
                  <a:bodyPr/>
                  <a:lstStyle/>
                  <a:p>
                    <a:fld id="{8F6BAC9C-650C-4E2D-9DB9-FD5DE742C42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E4B-4783-AB3D-FDB49898FAEA}"/>
                </c:ext>
              </c:extLst>
            </c:dLbl>
            <c:dLbl>
              <c:idx val="4"/>
              <c:tx>
                <c:rich>
                  <a:bodyPr/>
                  <a:lstStyle/>
                  <a:p>
                    <a:fld id="{2B722F21-0ABA-4FC1-93A4-4F99B2C757E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E4B-4783-AB3D-FDB49898FAEA}"/>
                </c:ext>
              </c:extLst>
            </c:dLbl>
            <c:dLbl>
              <c:idx val="5"/>
              <c:tx>
                <c:rich>
                  <a:bodyPr/>
                  <a:lstStyle/>
                  <a:p>
                    <a:fld id="{2DE4DC35-6764-46E5-AF52-7617251E1D2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E4B-4783-AB3D-FDB49898FAEA}"/>
                </c:ext>
              </c:extLst>
            </c:dLbl>
            <c:dLbl>
              <c:idx val="6"/>
              <c:tx>
                <c:rich>
                  <a:bodyPr/>
                  <a:lstStyle/>
                  <a:p>
                    <a:fld id="{106AF153-8420-4138-BFA7-E84822C7D99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E4B-4783-AB3D-FDB49898FAEA}"/>
                </c:ext>
              </c:extLst>
            </c:dLbl>
            <c:dLbl>
              <c:idx val="7"/>
              <c:tx>
                <c:rich>
                  <a:bodyPr/>
                  <a:lstStyle/>
                  <a:p>
                    <a:fld id="{C7108E05-5587-462A-9622-6223A1C6CDC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E4B-4783-AB3D-FDB49898FAEA}"/>
                </c:ext>
              </c:extLst>
            </c:dLbl>
            <c:dLbl>
              <c:idx val="8"/>
              <c:tx>
                <c:rich>
                  <a:bodyPr/>
                  <a:lstStyle/>
                  <a:p>
                    <a:fld id="{82D5E145-04F1-4B23-A916-F66951B45CC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E4B-4783-AB3D-FDB49898FAEA}"/>
                </c:ext>
              </c:extLst>
            </c:dLbl>
            <c:dLbl>
              <c:idx val="9"/>
              <c:tx>
                <c:rich>
                  <a:bodyPr/>
                  <a:lstStyle/>
                  <a:p>
                    <a:fld id="{90C61768-49C6-47A2-BB94-A632CB459EA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E4B-4783-AB3D-FDB49898FAEA}"/>
                </c:ext>
              </c:extLst>
            </c:dLbl>
            <c:dLbl>
              <c:idx val="10"/>
              <c:tx>
                <c:rich>
                  <a:bodyPr/>
                  <a:lstStyle/>
                  <a:p>
                    <a:fld id="{88E5C80B-FD10-4EB7-97F4-AC44BA9339D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E4B-4783-AB3D-FDB49898FAEA}"/>
                </c:ext>
              </c:extLst>
            </c:dLbl>
            <c:dLbl>
              <c:idx val="11"/>
              <c:tx>
                <c:rich>
                  <a:bodyPr/>
                  <a:lstStyle/>
                  <a:p>
                    <a:fld id="{BC2A902E-D9C2-4C74-B7C5-53DF61C9838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E4B-4783-AB3D-FDB49898FAEA}"/>
                </c:ext>
              </c:extLst>
            </c:dLbl>
            <c:dLbl>
              <c:idx val="12"/>
              <c:tx>
                <c:rich>
                  <a:bodyPr/>
                  <a:lstStyle/>
                  <a:p>
                    <a:fld id="{564FA491-4E1A-4A43-9FBF-B860E0ECB19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E4B-4783-AB3D-FDB49898FAEA}"/>
                </c:ext>
              </c:extLst>
            </c:dLbl>
            <c:dLbl>
              <c:idx val="13"/>
              <c:tx>
                <c:rich>
                  <a:bodyPr/>
                  <a:lstStyle/>
                  <a:p>
                    <a:fld id="{47AE05DF-E6B8-4D22-BE08-C07C0AF576A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E4B-4783-AB3D-FDB49898FAEA}"/>
                </c:ext>
              </c:extLst>
            </c:dLbl>
            <c:dLbl>
              <c:idx val="14"/>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87CB204A-DD4D-4B8C-92EC-9D0054C72190}"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numFmt formatCode="_(&quot;$&quot;* #,##0_);_(&quot;$&quot;* \(#,##0\);_(&quot;$&quot;* &quot;-&quot;??_);_(@_)" sourceLinked="0"/>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2-4E4B-4783-AB3D-FDB49898FAEA}"/>
                </c:ext>
              </c:extLst>
            </c:dLbl>
            <c:dLbl>
              <c:idx val="15"/>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F8009FE8-C11A-4F21-9FF0-8D3487BF4A50}"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3-4E4B-4783-AB3D-FDB49898FAEA}"/>
                </c:ext>
              </c:extLst>
            </c:dLbl>
            <c:dLbl>
              <c:idx val="16"/>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2B8FA69A-9572-420C-AB86-7B74047F6811}"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4-4E4B-4783-AB3D-FDB49898FAEA}"/>
                </c:ext>
              </c:extLst>
            </c:dLbl>
            <c:dLbl>
              <c:idx val="17"/>
              <c:delete val="1"/>
              <c:extLst>
                <c:ext xmlns:c15="http://schemas.microsoft.com/office/drawing/2012/chart" uri="{CE6537A1-D6FC-4f65-9D91-7224C49458BB}"/>
                <c:ext xmlns:c16="http://schemas.microsoft.com/office/drawing/2014/chart" uri="{C3380CC4-5D6E-409C-BE32-E72D297353CC}">
                  <c16:uniqueId val="{00000015-4E4B-4783-AB3D-FDB49898FAEA}"/>
                </c:ext>
              </c:extLst>
            </c:dLbl>
            <c:dLbl>
              <c:idx val="18"/>
              <c:delete val="1"/>
              <c:extLst>
                <c:ext xmlns:c15="http://schemas.microsoft.com/office/drawing/2012/chart" uri="{CE6537A1-D6FC-4f65-9D91-7224C49458BB}"/>
                <c:ext xmlns:c16="http://schemas.microsoft.com/office/drawing/2014/chart" uri="{C3380CC4-5D6E-409C-BE32-E72D297353CC}">
                  <c16:uniqueId val="{0000000C-4E4B-4783-AB3D-FDB49898FAEA}"/>
                </c:ext>
              </c:extLst>
            </c:dLbl>
            <c:dLbl>
              <c:idx val="19"/>
              <c:delete val="1"/>
              <c:extLst>
                <c:ext xmlns:c15="http://schemas.microsoft.com/office/drawing/2012/chart" uri="{CE6537A1-D6FC-4f65-9D91-7224C49458BB}"/>
                <c:ext xmlns:c16="http://schemas.microsoft.com/office/drawing/2014/chart" uri="{C3380CC4-5D6E-409C-BE32-E72D297353CC}">
                  <c16:uniqueId val="{00000016-4E4B-4783-AB3D-FDB49898FAEA}"/>
                </c:ext>
              </c:extLst>
            </c:dLbl>
            <c:spPr>
              <a:noFill/>
              <a:ln>
                <a:noFill/>
              </a:ln>
              <a:effectLst/>
            </c:spPr>
            <c:txPr>
              <a:bodyPr rot="0" spcFirstLastPara="1" vertOverflow="ellipsis" vert="horz" wrap="square" lIns="0" tIns="0" rIns="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Retail Trade</c:v>
                </c:pt>
                <c:pt idx="2">
                  <c:v>Manufacturing</c:v>
                </c:pt>
                <c:pt idx="3">
                  <c:v>Educational Services</c:v>
                </c:pt>
                <c:pt idx="4">
                  <c:v>Accommodation and Food Services</c:v>
                </c:pt>
                <c:pt idx="5">
                  <c:v>Construction</c:v>
                </c:pt>
                <c:pt idx="6">
                  <c:v>Administrative and Support and Waste Management and Remediation Services</c:v>
                </c:pt>
                <c:pt idx="7">
                  <c:v>Professional, Scientific, and Technical Services</c:v>
                </c:pt>
                <c:pt idx="8">
                  <c:v>Public Administration</c:v>
                </c:pt>
                <c:pt idx="9">
                  <c:v>Finance and Insurance</c:v>
                </c:pt>
                <c:pt idx="10">
                  <c:v>Transportation and Warehousing</c:v>
                </c:pt>
                <c:pt idx="11">
                  <c:v>Wholesale Trade</c:v>
                </c:pt>
                <c:pt idx="12">
                  <c:v>Other Services (except Public Administration)</c:v>
                </c:pt>
                <c:pt idx="13">
                  <c:v>Arts, Entertainment, and Recreation</c:v>
                </c:pt>
                <c:pt idx="14">
                  <c:v>Information</c:v>
                </c:pt>
                <c:pt idx="15">
                  <c:v>Management of Companies and Enterprises</c:v>
                </c:pt>
                <c:pt idx="16">
                  <c:v>Utilities</c:v>
                </c:pt>
                <c:pt idx="17">
                  <c:v>Real Estate and Rental and Leasing</c:v>
                </c:pt>
                <c:pt idx="18">
                  <c:v>Agriculture, Forestry, Fishing and Hunting</c:v>
                </c:pt>
                <c:pt idx="19">
                  <c:v>Mining, Quarrying, and Oil and Gas Extraction</c:v>
                </c:pt>
              </c:strCache>
            </c:strRef>
          </c:cat>
          <c:val>
            <c:numRef>
              <c:f>Employment!$F$6:$F$25</c:f>
              <c:numCache>
                <c:formatCode>_(* #,##0_);_(* \(#,##0\);_(* "-"??_);_(@_)</c:formatCode>
                <c:ptCount val="20"/>
                <c:pt idx="0">
                  <c:v>74391</c:v>
                </c:pt>
                <c:pt idx="1">
                  <c:v>38608</c:v>
                </c:pt>
                <c:pt idx="2">
                  <c:v>36901</c:v>
                </c:pt>
                <c:pt idx="3">
                  <c:v>35774</c:v>
                </c:pt>
                <c:pt idx="4">
                  <c:v>29038</c:v>
                </c:pt>
                <c:pt idx="5">
                  <c:v>18576</c:v>
                </c:pt>
                <c:pt idx="6">
                  <c:v>16100</c:v>
                </c:pt>
                <c:pt idx="7">
                  <c:v>15412</c:v>
                </c:pt>
                <c:pt idx="8">
                  <c:v>14789</c:v>
                </c:pt>
                <c:pt idx="9">
                  <c:v>13097</c:v>
                </c:pt>
                <c:pt idx="10">
                  <c:v>12620</c:v>
                </c:pt>
                <c:pt idx="11">
                  <c:v>11539</c:v>
                </c:pt>
                <c:pt idx="12">
                  <c:v>10541</c:v>
                </c:pt>
                <c:pt idx="13">
                  <c:v>5904</c:v>
                </c:pt>
                <c:pt idx="14">
                  <c:v>4846</c:v>
                </c:pt>
                <c:pt idx="15">
                  <c:v>4695</c:v>
                </c:pt>
                <c:pt idx="16">
                  <c:v>3114</c:v>
                </c:pt>
                <c:pt idx="17">
                  <c:v>2911</c:v>
                </c:pt>
                <c:pt idx="18">
                  <c:v>1063</c:v>
                </c:pt>
                <c:pt idx="19">
                  <c:v>282</c:v>
                </c:pt>
              </c:numCache>
            </c:numRef>
          </c:val>
          <c:extLst>
            <c:ext xmlns:c15="http://schemas.microsoft.com/office/drawing/2012/chart" uri="{02D57815-91ED-43cb-92C2-25804820EDAC}">
              <c15:datalabelsRange>
                <c15:f>Employment!$I$6:$I$25</c15:f>
                <c15:dlblRangeCache>
                  <c:ptCount val="20"/>
                  <c:pt idx="0">
                    <c:v>74 K</c:v>
                  </c:pt>
                  <c:pt idx="1">
                    <c:v>39 K</c:v>
                  </c:pt>
                  <c:pt idx="2">
                    <c:v>37 K</c:v>
                  </c:pt>
                  <c:pt idx="3">
                    <c:v>36 K</c:v>
                  </c:pt>
                  <c:pt idx="4">
                    <c:v>29 K</c:v>
                  </c:pt>
                  <c:pt idx="5">
                    <c:v>19 K</c:v>
                  </c:pt>
                  <c:pt idx="6">
                    <c:v>16 K</c:v>
                  </c:pt>
                  <c:pt idx="7">
                    <c:v>15 K</c:v>
                  </c:pt>
                  <c:pt idx="8">
                    <c:v>15 K</c:v>
                  </c:pt>
                  <c:pt idx="9">
                    <c:v>13 K</c:v>
                  </c:pt>
                  <c:pt idx="10">
                    <c:v>13 K</c:v>
                  </c:pt>
                  <c:pt idx="11">
                    <c:v>12 K</c:v>
                  </c:pt>
                  <c:pt idx="12">
                    <c:v>11 K</c:v>
                  </c:pt>
                  <c:pt idx="13">
                    <c:v>6 K</c:v>
                  </c:pt>
                  <c:pt idx="14">
                    <c:v>5 K</c:v>
                  </c:pt>
                  <c:pt idx="15">
                    <c:v>5 K</c:v>
                  </c:pt>
                  <c:pt idx="16">
                    <c:v>3 K</c:v>
                  </c:pt>
                  <c:pt idx="17">
                    <c:v>3 K</c:v>
                  </c:pt>
                  <c:pt idx="18">
                    <c:v>1 K</c:v>
                  </c:pt>
                  <c:pt idx="19">
                    <c:v> K</c:v>
                  </c:pt>
                </c15:dlblRangeCache>
              </c15:datalabelsRange>
            </c:ext>
            <c:ext xmlns:c16="http://schemas.microsoft.com/office/drawing/2014/chart" uri="{C3380CC4-5D6E-409C-BE32-E72D297353CC}">
              <c16:uniqueId val="{00000017-4E4B-4783-AB3D-FDB49898FAEA}"/>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fld id="{BA930E6E-7469-4251-9350-1D286ECAACB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E4B-4783-AB3D-FDB49898FAEA}"/>
                </c:ext>
              </c:extLst>
            </c:dLbl>
            <c:dLbl>
              <c:idx val="1"/>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E4B-4783-AB3D-FDB49898FAEA}"/>
                </c:ext>
              </c:extLst>
            </c:dLbl>
            <c:dLbl>
              <c:idx val="2"/>
              <c:tx>
                <c:rich>
                  <a:bodyPr/>
                  <a:lstStyle/>
                  <a:p>
                    <a:fld id="{4F73D9D6-21E4-42C5-986F-7FD02A68A22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4E4B-4783-AB3D-FDB49898FAEA}"/>
                </c:ext>
              </c:extLst>
            </c:dLbl>
            <c:dLbl>
              <c:idx val="3"/>
              <c:tx>
                <c:rich>
                  <a:bodyPr/>
                  <a:lstStyle/>
                  <a:p>
                    <a:fld id="{86F0B041-48D8-4DF5-9F77-906A85FBDFF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4E4B-4783-AB3D-FDB49898FAEA}"/>
                </c:ext>
              </c:extLst>
            </c:dLbl>
            <c:dLbl>
              <c:idx val="4"/>
              <c:tx>
                <c:rich>
                  <a:bodyPr/>
                  <a:lstStyle/>
                  <a:p>
                    <a:fld id="{BFC6A785-48D3-4857-A012-96FBA43F894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4E4B-4783-AB3D-FDB49898FAEA}"/>
                </c:ext>
              </c:extLst>
            </c:dLbl>
            <c:dLbl>
              <c:idx val="5"/>
              <c:tx>
                <c:rich>
                  <a:bodyPr/>
                  <a:lstStyle/>
                  <a:p>
                    <a:fld id="{6EE735A1-B8C1-48FA-9904-EF0E179805D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4E4B-4783-AB3D-FDB49898FAEA}"/>
                </c:ext>
              </c:extLst>
            </c:dLbl>
            <c:dLbl>
              <c:idx val="6"/>
              <c:tx>
                <c:rich>
                  <a:bodyPr/>
                  <a:lstStyle/>
                  <a:p>
                    <a:fld id="{3BB1A5EA-CBF3-4724-AD62-455C404C2E4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4E4B-4783-AB3D-FDB49898FAEA}"/>
                </c:ext>
              </c:extLst>
            </c:dLbl>
            <c:dLbl>
              <c:idx val="7"/>
              <c:tx>
                <c:rich>
                  <a:bodyPr/>
                  <a:lstStyle/>
                  <a:p>
                    <a:fld id="{2117DADA-7C2C-405F-A048-C36D0EC3BBF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4E4B-4783-AB3D-FDB49898FAEA}"/>
                </c:ext>
              </c:extLst>
            </c:dLbl>
            <c:dLbl>
              <c:idx val="8"/>
              <c:tx>
                <c:rich>
                  <a:bodyPr/>
                  <a:lstStyle/>
                  <a:p>
                    <a:fld id="{D12874F8-E368-4020-83A5-1059FDFEFA7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4E4B-4783-AB3D-FDB49898FAEA}"/>
                </c:ext>
              </c:extLst>
            </c:dLbl>
            <c:dLbl>
              <c:idx val="9"/>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4E4B-4783-AB3D-FDB49898FAEA}"/>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9AD07CDF-C135-421C-B0DA-45F3279AA553}"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22-4E4B-4783-AB3D-FDB49898FAEA}"/>
                </c:ext>
              </c:extLst>
            </c:dLbl>
            <c:dLbl>
              <c:idx val="11"/>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E4B-4783-AB3D-FDB49898FAEA}"/>
                </c:ext>
              </c:extLst>
            </c:dLbl>
            <c:dLbl>
              <c:idx val="12"/>
              <c:tx>
                <c:rich>
                  <a:bodyPr/>
                  <a:lstStyle/>
                  <a:p>
                    <a:fld id="{9F492A60-71C1-4356-9FEF-BCB340C151B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4E4B-4783-AB3D-FDB49898FAEA}"/>
                </c:ext>
              </c:extLst>
            </c:dLbl>
            <c:dLbl>
              <c:idx val="13"/>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4E4B-4783-AB3D-FDB49898FAEA}"/>
                </c:ext>
              </c:extLst>
            </c:dLbl>
            <c:dLbl>
              <c:idx val="1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4E4B-4783-AB3D-FDB49898FAEA}"/>
                </c:ext>
              </c:extLst>
            </c:dLbl>
            <c:dLbl>
              <c:idx val="15"/>
              <c:tx>
                <c:rich>
                  <a:bodyPr/>
                  <a:lstStyle/>
                  <a:p>
                    <a:fld id="{8819487A-AEC7-4B7D-AD72-8B732673F86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4E4B-4783-AB3D-FDB49898FAEA}"/>
                </c:ext>
              </c:extLst>
            </c:dLbl>
            <c:dLbl>
              <c:idx val="16"/>
              <c:tx>
                <c:rich>
                  <a:bodyPr/>
                  <a:lstStyle/>
                  <a:p>
                    <a:fld id="{7AE56BE1-7B34-4AB5-B149-28D1299CF08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4E4B-4783-AB3D-FDB49898FAEA}"/>
                </c:ext>
              </c:extLst>
            </c:dLbl>
            <c:dLbl>
              <c:idx val="17"/>
              <c:tx>
                <c:rich>
                  <a:bodyPr/>
                  <a:lstStyle/>
                  <a:p>
                    <a:fld id="{F7211937-4001-45FF-BD3F-D1365B3EFA1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4E4B-4783-AB3D-FDB49898FAEA}"/>
                </c:ext>
              </c:extLst>
            </c:dLbl>
            <c:dLbl>
              <c:idx val="18"/>
              <c:tx>
                <c:rich>
                  <a:bodyPr/>
                  <a:lstStyle/>
                  <a:p>
                    <a:fld id="{5D2BCE79-3AD1-4093-A928-5C914AB2FEC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4E4B-4783-AB3D-FDB49898FAEA}"/>
                </c:ext>
              </c:extLst>
            </c:dLbl>
            <c:dLbl>
              <c:idx val="19"/>
              <c:tx>
                <c:rich>
                  <a:bodyPr/>
                  <a:lstStyle/>
                  <a:p>
                    <a:fld id="{BD0E0000-D7F7-4516-932B-9ECC9334E12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4E4B-4783-AB3D-FDB49898FAEA}"/>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2975.64</c:v>
                  </c:pt>
                  <c:pt idx="1">
                    <c:v>2975.64</c:v>
                  </c:pt>
                  <c:pt idx="2">
                    <c:v>2975.64</c:v>
                  </c:pt>
                  <c:pt idx="3">
                    <c:v>2975.64</c:v>
                  </c:pt>
                  <c:pt idx="4">
                    <c:v>2975.64</c:v>
                  </c:pt>
                  <c:pt idx="5">
                    <c:v>2975.64</c:v>
                  </c:pt>
                  <c:pt idx="6">
                    <c:v>2975.64</c:v>
                  </c:pt>
                  <c:pt idx="7">
                    <c:v>2975.64</c:v>
                  </c:pt>
                  <c:pt idx="8">
                    <c:v>2975.64</c:v>
                  </c:pt>
                  <c:pt idx="9">
                    <c:v>2975.64</c:v>
                  </c:pt>
                  <c:pt idx="10">
                    <c:v>2975.64</c:v>
                  </c:pt>
                  <c:pt idx="11">
                    <c:v>2975.64</c:v>
                  </c:pt>
                  <c:pt idx="12">
                    <c:v>2975.64</c:v>
                  </c:pt>
                  <c:pt idx="13">
                    <c:v>2975.64</c:v>
                  </c:pt>
                  <c:pt idx="14">
                    <c:v>2975.64</c:v>
                  </c:pt>
                  <c:pt idx="15">
                    <c:v>2975.64</c:v>
                  </c:pt>
                  <c:pt idx="16">
                    <c:v>2975.64</c:v>
                  </c:pt>
                  <c:pt idx="17">
                    <c:v>2975.64</c:v>
                  </c:pt>
                  <c:pt idx="18">
                    <c:v>2975.64</c:v>
                  </c:pt>
                  <c:pt idx="19">
                    <c:v>2975.64</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74391</c:v>
                </c:pt>
                <c:pt idx="1">
                  <c:v>#N/A</c:v>
                </c:pt>
                <c:pt idx="2">
                  <c:v>36901</c:v>
                </c:pt>
                <c:pt idx="3">
                  <c:v>35774</c:v>
                </c:pt>
                <c:pt idx="4">
                  <c:v>29038</c:v>
                </c:pt>
                <c:pt idx="5">
                  <c:v>18576</c:v>
                </c:pt>
                <c:pt idx="6">
                  <c:v>16100</c:v>
                </c:pt>
                <c:pt idx="7">
                  <c:v>15412</c:v>
                </c:pt>
                <c:pt idx="8">
                  <c:v>14789</c:v>
                </c:pt>
                <c:pt idx="9">
                  <c:v>#N/A</c:v>
                </c:pt>
                <c:pt idx="10">
                  <c:v>12620</c:v>
                </c:pt>
                <c:pt idx="11">
                  <c:v>#N/A</c:v>
                </c:pt>
                <c:pt idx="12">
                  <c:v>10541</c:v>
                </c:pt>
                <c:pt idx="13">
                  <c:v>#N/A</c:v>
                </c:pt>
                <c:pt idx="14">
                  <c:v>#N/A</c:v>
                </c:pt>
                <c:pt idx="15">
                  <c:v>4695</c:v>
                </c:pt>
                <c:pt idx="16">
                  <c:v>3114</c:v>
                </c:pt>
                <c:pt idx="17">
                  <c:v>2911</c:v>
                </c:pt>
                <c:pt idx="18">
                  <c:v>1063</c:v>
                </c:pt>
                <c:pt idx="19">
                  <c:v>282</c:v>
                </c:pt>
              </c:numCache>
            </c:numRef>
          </c:yVal>
          <c:smooth val="0"/>
          <c:extLst>
            <c:ext xmlns:c15="http://schemas.microsoft.com/office/drawing/2012/chart" uri="{02D57815-91ED-43cb-92C2-25804820EDAC}">
              <c15:datalabelsRange>
                <c15:f>Employment!$H$6:$H$25</c15:f>
                <c15:dlblRangeCache>
                  <c:ptCount val="20"/>
                  <c:pt idx="0">
                    <c:v>+5%</c:v>
                  </c:pt>
                  <c:pt idx="1">
                    <c:v> -0%</c:v>
                  </c:pt>
                  <c:pt idx="2">
                    <c:v>+2%</c:v>
                  </c:pt>
                  <c:pt idx="3">
                    <c:v>+5%</c:v>
                  </c:pt>
                  <c:pt idx="4">
                    <c:v>+2%</c:v>
                  </c:pt>
                  <c:pt idx="5">
                    <c:v>+6%</c:v>
                  </c:pt>
                  <c:pt idx="6">
                    <c:v>+4%</c:v>
                  </c:pt>
                  <c:pt idx="7">
                    <c:v>+0%</c:v>
                  </c:pt>
                  <c:pt idx="8">
                    <c:v>+3%</c:v>
                  </c:pt>
                  <c:pt idx="9">
                    <c:v> -3%</c:v>
                  </c:pt>
                  <c:pt idx="10">
                    <c:v>+1%</c:v>
                  </c:pt>
                  <c:pt idx="11">
                    <c:v> -7%</c:v>
                  </c:pt>
                  <c:pt idx="12">
                    <c:v>+2%</c:v>
                  </c:pt>
                  <c:pt idx="13">
                    <c:v> -2%</c:v>
                  </c:pt>
                  <c:pt idx="14">
                    <c:v> -7%</c:v>
                  </c:pt>
                  <c:pt idx="15">
                    <c:v>+7%</c:v>
                  </c:pt>
                  <c:pt idx="16">
                    <c:v>+23%</c:v>
                  </c:pt>
                  <c:pt idx="17">
                    <c:v>+8%</c:v>
                  </c:pt>
                  <c:pt idx="18">
                    <c:v>+23%</c:v>
                  </c:pt>
                  <c:pt idx="19">
                    <c:v>+5%</c:v>
                  </c:pt>
                </c15:dlblRangeCache>
              </c15:datalabelsRange>
            </c:ext>
            <c:ext xmlns:c16="http://schemas.microsoft.com/office/drawing/2014/chart" uri="{C3380CC4-5D6E-409C-BE32-E72D297353CC}">
              <c16:uniqueId val="{0000002C-4E4B-4783-AB3D-FDB49898FAEA}"/>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4E4B-4783-AB3D-FDB49898FAEA}"/>
                </c:ext>
              </c:extLst>
            </c:dLbl>
            <c:dLbl>
              <c:idx val="1"/>
              <c:tx>
                <c:rich>
                  <a:bodyPr/>
                  <a:lstStyle/>
                  <a:p>
                    <a:fld id="{3D431222-47D2-42C2-9F34-2FD16FAE3EF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4E4B-4783-AB3D-FDB49898FAEA}"/>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dirty="0"/>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4E4B-4783-AB3D-FDB49898FAEA}"/>
                </c:ext>
              </c:extLst>
            </c:dLbl>
            <c:dLbl>
              <c:idx val="3"/>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4E4B-4783-AB3D-FDB49898FAEA}"/>
                </c:ext>
              </c:extLst>
            </c:dLbl>
            <c:dLbl>
              <c:idx val="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4E4B-4783-AB3D-FDB49898FAEA}"/>
                </c:ext>
              </c:extLst>
            </c:dLbl>
            <c:dLbl>
              <c:idx val="5"/>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4E4B-4783-AB3D-FDB49898FAEA}"/>
                </c:ext>
              </c:extLst>
            </c:dLbl>
            <c:dLbl>
              <c:idx val="6"/>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4E4B-4783-AB3D-FDB49898FAEA}"/>
                </c:ext>
              </c:extLst>
            </c:dLbl>
            <c:dLbl>
              <c:idx val="7"/>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4E4B-4783-AB3D-FDB49898FAEA}"/>
                </c:ext>
              </c:extLst>
            </c:dLbl>
            <c:dLbl>
              <c:idx val="8"/>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4E4B-4783-AB3D-FDB49898FAEA}"/>
                </c:ext>
              </c:extLst>
            </c:dLbl>
            <c:dLbl>
              <c:idx val="9"/>
              <c:tx>
                <c:rich>
                  <a:bodyPr/>
                  <a:lstStyle/>
                  <a:p>
                    <a:fld id="{533B761E-70C3-4BFD-A3C4-29ABF8FA2B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4E4B-4783-AB3D-FDB49898FAEA}"/>
                </c:ext>
              </c:extLst>
            </c:dLbl>
            <c:dLbl>
              <c:idx val="1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4E4B-4783-AB3D-FDB49898FAEA}"/>
                </c:ext>
              </c:extLst>
            </c:dLbl>
            <c:dLbl>
              <c:idx val="11"/>
              <c:tx>
                <c:rich>
                  <a:bodyPr/>
                  <a:lstStyle/>
                  <a:p>
                    <a:fld id="{7DF72FB6-0BA7-40CB-A764-791DBB3BDB6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4E4B-4783-AB3D-FDB49898FAEA}"/>
                </c:ext>
              </c:extLst>
            </c:dLbl>
            <c:dLbl>
              <c:idx val="12"/>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4E4B-4783-AB3D-FDB49898FAEA}"/>
                </c:ext>
              </c:extLst>
            </c:dLbl>
            <c:dLbl>
              <c:idx val="13"/>
              <c:tx>
                <c:rich>
                  <a:bodyPr/>
                  <a:lstStyle/>
                  <a:p>
                    <a:fld id="{0546F72A-6C0A-4B95-8EBB-ABD2F98C982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4E4B-4783-AB3D-FDB49898FAEA}"/>
                </c:ext>
              </c:extLst>
            </c:dLbl>
            <c:dLbl>
              <c:idx val="14"/>
              <c:tx>
                <c:rich>
                  <a:bodyPr/>
                  <a:lstStyle/>
                  <a:p>
                    <a:fld id="{0555D5FC-5D9E-41F3-9F14-D8B32957525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4E4B-4783-AB3D-FDB49898FAEA}"/>
                </c:ext>
              </c:extLst>
            </c:dLbl>
            <c:dLbl>
              <c:idx val="15"/>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4E4B-4783-AB3D-FDB49898FAEA}"/>
                </c:ext>
              </c:extLst>
            </c:dLbl>
            <c:dLbl>
              <c:idx val="16"/>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4E4B-4783-AB3D-FDB49898FAEA}"/>
                </c:ext>
              </c:extLst>
            </c:dLbl>
            <c:dLbl>
              <c:idx val="17"/>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4E4B-4783-AB3D-FDB49898FAEA}"/>
                </c:ext>
              </c:extLst>
            </c:dLbl>
            <c:dLbl>
              <c:idx val="18"/>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4E4B-4783-AB3D-FDB49898FAEA}"/>
                </c:ext>
              </c:extLst>
            </c:dLbl>
            <c:dLbl>
              <c:idx val="19"/>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4E4B-4783-AB3D-FDB49898FAEA}"/>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2975.64</c:v>
                  </c:pt>
                  <c:pt idx="1">
                    <c:v>2975.64</c:v>
                  </c:pt>
                  <c:pt idx="2">
                    <c:v>2975.64</c:v>
                  </c:pt>
                  <c:pt idx="3">
                    <c:v>2975.64</c:v>
                  </c:pt>
                  <c:pt idx="4">
                    <c:v>2975.64</c:v>
                  </c:pt>
                  <c:pt idx="5">
                    <c:v>2975.64</c:v>
                  </c:pt>
                  <c:pt idx="6">
                    <c:v>2975.64</c:v>
                  </c:pt>
                  <c:pt idx="7">
                    <c:v>2975.64</c:v>
                  </c:pt>
                  <c:pt idx="8">
                    <c:v>2975.64</c:v>
                  </c:pt>
                  <c:pt idx="9">
                    <c:v>2975.64</c:v>
                  </c:pt>
                  <c:pt idx="10">
                    <c:v>2975.64</c:v>
                  </c:pt>
                  <c:pt idx="11">
                    <c:v>2975.64</c:v>
                  </c:pt>
                  <c:pt idx="12">
                    <c:v>2975.64</c:v>
                  </c:pt>
                  <c:pt idx="13">
                    <c:v>2975.64</c:v>
                  </c:pt>
                  <c:pt idx="14">
                    <c:v>2975.64</c:v>
                  </c:pt>
                  <c:pt idx="15">
                    <c:v>2975.64</c:v>
                  </c:pt>
                  <c:pt idx="16">
                    <c:v>2975.64</c:v>
                  </c:pt>
                  <c:pt idx="17">
                    <c:v>2975.64</c:v>
                  </c:pt>
                  <c:pt idx="18">
                    <c:v>2975.64</c:v>
                  </c:pt>
                  <c:pt idx="19">
                    <c:v>2975.64</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38608</c:v>
                </c:pt>
                <c:pt idx="2">
                  <c:v>#N/A</c:v>
                </c:pt>
                <c:pt idx="3">
                  <c:v>#N/A</c:v>
                </c:pt>
                <c:pt idx="4">
                  <c:v>#N/A</c:v>
                </c:pt>
                <c:pt idx="5">
                  <c:v>#N/A</c:v>
                </c:pt>
                <c:pt idx="6">
                  <c:v>#N/A</c:v>
                </c:pt>
                <c:pt idx="7">
                  <c:v>#N/A</c:v>
                </c:pt>
                <c:pt idx="8">
                  <c:v>#N/A</c:v>
                </c:pt>
                <c:pt idx="9">
                  <c:v>13097</c:v>
                </c:pt>
                <c:pt idx="10">
                  <c:v>#N/A</c:v>
                </c:pt>
                <c:pt idx="11">
                  <c:v>11539</c:v>
                </c:pt>
                <c:pt idx="12">
                  <c:v>#N/A</c:v>
                </c:pt>
                <c:pt idx="13">
                  <c:v>5904</c:v>
                </c:pt>
                <c:pt idx="14">
                  <c:v>4846</c:v>
                </c:pt>
                <c:pt idx="15">
                  <c:v>#N/A</c:v>
                </c:pt>
                <c:pt idx="16">
                  <c:v>#N/A</c:v>
                </c:pt>
                <c:pt idx="17">
                  <c:v>#N/A</c:v>
                </c:pt>
                <c:pt idx="18">
                  <c:v>#N/A</c:v>
                </c:pt>
                <c:pt idx="19">
                  <c:v>#N/A</c:v>
                </c:pt>
              </c:numCache>
            </c:numRef>
          </c:yVal>
          <c:smooth val="0"/>
          <c:extLst>
            <c:ext xmlns:c15="http://schemas.microsoft.com/office/drawing/2012/chart" uri="{02D57815-91ED-43cb-92C2-25804820EDAC}">
              <c15:datalabelsRange>
                <c15:f>Employment!$H$6:$H$25</c15:f>
                <c15:dlblRangeCache>
                  <c:ptCount val="20"/>
                  <c:pt idx="0">
                    <c:v>+5%</c:v>
                  </c:pt>
                  <c:pt idx="1">
                    <c:v> -0%</c:v>
                  </c:pt>
                  <c:pt idx="2">
                    <c:v>+2%</c:v>
                  </c:pt>
                  <c:pt idx="3">
                    <c:v>+5%</c:v>
                  </c:pt>
                  <c:pt idx="4">
                    <c:v>+2%</c:v>
                  </c:pt>
                  <c:pt idx="5">
                    <c:v>+6%</c:v>
                  </c:pt>
                  <c:pt idx="6">
                    <c:v>+4%</c:v>
                  </c:pt>
                  <c:pt idx="7">
                    <c:v>+0%</c:v>
                  </c:pt>
                  <c:pt idx="8">
                    <c:v>+3%</c:v>
                  </c:pt>
                  <c:pt idx="9">
                    <c:v> -3%</c:v>
                  </c:pt>
                  <c:pt idx="10">
                    <c:v>+1%</c:v>
                  </c:pt>
                  <c:pt idx="11">
                    <c:v> -7%</c:v>
                  </c:pt>
                  <c:pt idx="12">
                    <c:v>+2%</c:v>
                  </c:pt>
                  <c:pt idx="13">
                    <c:v> -2%</c:v>
                  </c:pt>
                  <c:pt idx="14">
                    <c:v> -7%</c:v>
                  </c:pt>
                  <c:pt idx="15">
                    <c:v>+7%</c:v>
                  </c:pt>
                  <c:pt idx="16">
                    <c:v>+23%</c:v>
                  </c:pt>
                  <c:pt idx="17">
                    <c:v>+8%</c:v>
                  </c:pt>
                  <c:pt idx="18">
                    <c:v>+23%</c:v>
                  </c:pt>
                  <c:pt idx="19">
                    <c:v>+5%</c:v>
                  </c:pt>
                </c15:dlblRangeCache>
              </c15:datalabelsRange>
            </c:ext>
            <c:ext xmlns:c16="http://schemas.microsoft.com/office/drawing/2014/chart" uri="{C3380CC4-5D6E-409C-BE32-E72D297353CC}">
              <c16:uniqueId val="{00000041-4E4B-4783-AB3D-FDB49898FAEA}"/>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dirty="0">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BD20-4083-A395-240213748C09}"/>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BD20-4083-A395-240213748C09}"/>
              </c:ext>
            </c:extLst>
          </c:dPt>
          <c:dPt>
            <c:idx val="2"/>
            <c:invertIfNegative val="0"/>
            <c:bubble3D val="0"/>
            <c:extLst>
              <c:ext xmlns:c16="http://schemas.microsoft.com/office/drawing/2014/chart" uri="{C3380CC4-5D6E-409C-BE32-E72D297353CC}">
                <c16:uniqueId val="{00000004-BD20-4083-A395-240213748C09}"/>
              </c:ext>
            </c:extLst>
          </c:dPt>
          <c:dPt>
            <c:idx val="4"/>
            <c:invertIfNegative val="0"/>
            <c:bubble3D val="0"/>
            <c:extLst>
              <c:ext xmlns:c16="http://schemas.microsoft.com/office/drawing/2014/chart" uri="{C3380CC4-5D6E-409C-BE32-E72D297353CC}">
                <c16:uniqueId val="{00000005-BD20-4083-A395-240213748C09}"/>
              </c:ext>
            </c:extLst>
          </c:dPt>
          <c:dPt>
            <c:idx val="6"/>
            <c:invertIfNegative val="0"/>
            <c:bubble3D val="0"/>
            <c:extLst>
              <c:ext xmlns:c16="http://schemas.microsoft.com/office/drawing/2014/chart" uri="{C3380CC4-5D6E-409C-BE32-E72D297353CC}">
                <c16:uniqueId val="{00000006-BD20-4083-A395-240213748C09}"/>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8-BD20-4083-A395-240213748C09}"/>
              </c:ext>
            </c:extLst>
          </c:dPt>
          <c:dPt>
            <c:idx val="18"/>
            <c:invertIfNegative val="0"/>
            <c:bubble3D val="0"/>
            <c:extLst>
              <c:ext xmlns:c16="http://schemas.microsoft.com/office/drawing/2014/chart" uri="{C3380CC4-5D6E-409C-BE32-E72D297353CC}">
                <c16:uniqueId val="{00000009-BD20-4083-A395-240213748C09}"/>
              </c:ext>
            </c:extLst>
          </c:dPt>
          <c:dLbls>
            <c:dLbl>
              <c:idx val="0"/>
              <c:tx>
                <c:rich>
                  <a:bodyPr/>
                  <a:lstStyle/>
                  <a:p>
                    <a:fld id="{977778E6-720D-49C0-972A-AB3747227AE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D20-4083-A395-240213748C09}"/>
                </c:ext>
              </c:extLst>
            </c:dLbl>
            <c:dLbl>
              <c:idx val="1"/>
              <c:tx>
                <c:rich>
                  <a:bodyPr/>
                  <a:lstStyle/>
                  <a:p>
                    <a:fld id="{735892A0-5520-49B3-A605-D009EB624BB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D20-4083-A395-240213748C09}"/>
                </c:ext>
              </c:extLst>
            </c:dLbl>
            <c:dLbl>
              <c:idx val="2"/>
              <c:tx>
                <c:rich>
                  <a:bodyPr/>
                  <a:lstStyle/>
                  <a:p>
                    <a:fld id="{02ED6AD0-F035-424C-B167-19FF4CE31B0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D20-4083-A395-240213748C09}"/>
                </c:ext>
              </c:extLst>
            </c:dLbl>
            <c:dLbl>
              <c:idx val="3"/>
              <c:tx>
                <c:rich>
                  <a:bodyPr/>
                  <a:lstStyle/>
                  <a:p>
                    <a:fld id="{7FB64F93-9C7B-4532-A521-9DDA430A2C3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D20-4083-A395-240213748C09}"/>
                </c:ext>
              </c:extLst>
            </c:dLbl>
            <c:dLbl>
              <c:idx val="4"/>
              <c:tx>
                <c:rich>
                  <a:bodyPr/>
                  <a:lstStyle/>
                  <a:p>
                    <a:fld id="{538E11AD-1BC6-4370-A39D-208E58B10D0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D20-4083-A395-240213748C09}"/>
                </c:ext>
              </c:extLst>
            </c:dLbl>
            <c:dLbl>
              <c:idx val="5"/>
              <c:tx>
                <c:rich>
                  <a:bodyPr/>
                  <a:lstStyle/>
                  <a:p>
                    <a:fld id="{8501327C-B7C7-4B57-901A-EDA22D2F187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BD20-4083-A395-240213748C09}"/>
                </c:ext>
              </c:extLst>
            </c:dLbl>
            <c:dLbl>
              <c:idx val="6"/>
              <c:tx>
                <c:rich>
                  <a:bodyPr/>
                  <a:lstStyle/>
                  <a:p>
                    <a:fld id="{84B19DF6-D74B-420E-9DCF-E57673C21AC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D20-4083-A395-240213748C09}"/>
                </c:ext>
              </c:extLst>
            </c:dLbl>
            <c:dLbl>
              <c:idx val="7"/>
              <c:tx>
                <c:rich>
                  <a:bodyPr/>
                  <a:lstStyle/>
                  <a:p>
                    <a:fld id="{57D6F4CF-57D4-4A36-85F1-7248D30A88F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D20-4083-A395-240213748C09}"/>
                </c:ext>
              </c:extLst>
            </c:dLbl>
            <c:dLbl>
              <c:idx val="8"/>
              <c:tx>
                <c:rich>
                  <a:bodyPr/>
                  <a:lstStyle/>
                  <a:p>
                    <a:fld id="{818A3A12-993B-4A90-8724-C9B1931BFD1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D20-4083-A395-240213748C09}"/>
                </c:ext>
              </c:extLst>
            </c:dLbl>
            <c:dLbl>
              <c:idx val="9"/>
              <c:tx>
                <c:rich>
                  <a:bodyPr/>
                  <a:lstStyle/>
                  <a:p>
                    <a:fld id="{9AA6185E-02AA-4747-BE07-F4B934A852E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BD20-4083-A395-240213748C09}"/>
                </c:ext>
              </c:extLst>
            </c:dLbl>
            <c:dLbl>
              <c:idx val="10"/>
              <c:tx>
                <c:rich>
                  <a:bodyPr/>
                  <a:lstStyle/>
                  <a:p>
                    <a:fld id="{7CCE5139-1C09-4921-B04C-024A30FCA8A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D20-4083-A395-240213748C09}"/>
                </c:ext>
              </c:extLst>
            </c:dLbl>
            <c:dLbl>
              <c:idx val="11"/>
              <c:tx>
                <c:rich>
                  <a:bodyPr/>
                  <a:lstStyle/>
                  <a:p>
                    <a:fld id="{F07AB021-E64E-4DAE-83B8-EA4B15A72B1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D20-4083-A395-240213748C09}"/>
                </c:ext>
              </c:extLst>
            </c:dLbl>
            <c:dLbl>
              <c:idx val="12"/>
              <c:tx>
                <c:rich>
                  <a:bodyPr/>
                  <a:lstStyle/>
                  <a:p>
                    <a:fld id="{FA68133F-A687-440C-8939-6AAF383001E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BD20-4083-A395-240213748C09}"/>
                </c:ext>
              </c:extLst>
            </c:dLbl>
            <c:dLbl>
              <c:idx val="13"/>
              <c:tx>
                <c:rich>
                  <a:bodyPr/>
                  <a:lstStyle/>
                  <a:p>
                    <a:fld id="{AC4A02B1-EA4E-41F8-8D1A-7488EE522F8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D20-4083-A395-240213748C09}"/>
                </c:ext>
              </c:extLst>
            </c:dLbl>
            <c:dLbl>
              <c:idx val="14"/>
              <c:tx>
                <c:rich>
                  <a:bodyPr/>
                  <a:lstStyle/>
                  <a:p>
                    <a:fld id="{D2D470BD-FA4B-4C91-ACCF-01A37BED469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D20-4083-A395-240213748C09}"/>
                </c:ext>
              </c:extLst>
            </c:dLbl>
            <c:dLbl>
              <c:idx val="15"/>
              <c:tx>
                <c:rich>
                  <a:bodyPr/>
                  <a:lstStyle/>
                  <a:p>
                    <a:fld id="{3D253BC0-240C-4556-9245-17D025A6921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D20-4083-A395-240213748C09}"/>
                </c:ext>
              </c:extLst>
            </c:dLbl>
            <c:dLbl>
              <c:idx val="16"/>
              <c:layout>
                <c:manualLayout>
                  <c:x val="-1.1671335200746965E-3"/>
                  <c:y val="4.3441577781500713E-2"/>
                </c:manualLayout>
              </c:layout>
              <c:tx>
                <c:rich>
                  <a:bodyPr/>
                  <a:lstStyle/>
                  <a:p>
                    <a:fld id="{D766205D-67F3-41F0-A100-556E4CAF53F6}" type="CELLRANGE">
                      <a:rPr lang="en-US" dirty="0"/>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BD20-4083-A395-240213748C09}"/>
                </c:ext>
              </c:extLst>
            </c:dLbl>
            <c:dLbl>
              <c:idx val="17"/>
              <c:delete val="1"/>
              <c:extLst>
                <c:ext xmlns:c15="http://schemas.microsoft.com/office/drawing/2012/chart" uri="{CE6537A1-D6FC-4f65-9D91-7224C49458BB}"/>
                <c:ext xmlns:c16="http://schemas.microsoft.com/office/drawing/2014/chart" uri="{C3380CC4-5D6E-409C-BE32-E72D297353CC}">
                  <c16:uniqueId val="{00000015-BD20-4083-A395-240213748C09}"/>
                </c:ext>
              </c:extLst>
            </c:dLbl>
            <c:dLbl>
              <c:idx val="18"/>
              <c:delete val="1"/>
              <c:extLst>
                <c:ext xmlns:c15="http://schemas.microsoft.com/office/drawing/2012/chart" uri="{CE6537A1-D6FC-4f65-9D91-7224C49458BB}"/>
                <c:ext xmlns:c16="http://schemas.microsoft.com/office/drawing/2014/chart" uri="{C3380CC4-5D6E-409C-BE32-E72D297353CC}">
                  <c16:uniqueId val="{00000009-BD20-4083-A395-240213748C09}"/>
                </c:ext>
              </c:extLst>
            </c:dLbl>
            <c:dLbl>
              <c:idx val="19"/>
              <c:delete val="1"/>
              <c:extLst>
                <c:ext xmlns:c15="http://schemas.microsoft.com/office/drawing/2012/chart" uri="{CE6537A1-D6FC-4f65-9D91-7224C49458BB}"/>
                <c:ext xmlns:c16="http://schemas.microsoft.com/office/drawing/2014/chart" uri="{C3380CC4-5D6E-409C-BE32-E72D297353CC}">
                  <c16:uniqueId val="{00000016-BD20-4083-A395-240213748C09}"/>
                </c:ext>
              </c:extLst>
            </c:dLbl>
            <c:spPr>
              <a:noFill/>
              <a:ln>
                <a:noFill/>
              </a:ln>
              <a:effectLst/>
            </c:spPr>
            <c:txPr>
              <a:bodyPr rot="0" spcFirstLastPara="1" vertOverflow="overflow" horzOverflow="overflow"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Health Care and Social Assistance</c:v>
                </c:pt>
                <c:pt idx="1">
                  <c:v>Manufacturing</c:v>
                </c:pt>
                <c:pt idx="2">
                  <c:v>Educational Services</c:v>
                </c:pt>
                <c:pt idx="3">
                  <c:v>Construction</c:v>
                </c:pt>
                <c:pt idx="4">
                  <c:v>Retail Trade</c:v>
                </c:pt>
                <c:pt idx="5">
                  <c:v>Professional, Scientific, and Technical Services</c:v>
                </c:pt>
                <c:pt idx="6">
                  <c:v>Finance and Insurance</c:v>
                </c:pt>
                <c:pt idx="7">
                  <c:v>Public Administration</c:v>
                </c:pt>
                <c:pt idx="8">
                  <c:v>Wholesale Trade</c:v>
                </c:pt>
                <c:pt idx="9">
                  <c:v>Management of Companies and Enterprises</c:v>
                </c:pt>
                <c:pt idx="10">
                  <c:v>Administrative and Support and Waste Management and Remediation Services</c:v>
                </c:pt>
                <c:pt idx="11">
                  <c:v>Accommodation and Food Services</c:v>
                </c:pt>
                <c:pt idx="12">
                  <c:v>Transportation and Warehousing</c:v>
                </c:pt>
                <c:pt idx="13">
                  <c:v>Utilities</c:v>
                </c:pt>
                <c:pt idx="14">
                  <c:v>Other Services (except Public Administration)</c:v>
                </c:pt>
                <c:pt idx="15">
                  <c:v>Information</c:v>
                </c:pt>
                <c:pt idx="16">
                  <c:v>Real Estate and Rental and Leasing</c:v>
                </c:pt>
                <c:pt idx="17">
                  <c:v>Arts, Entertainment, and Recreation</c:v>
                </c:pt>
                <c:pt idx="18">
                  <c:v>Agriculture, Forestry, Fishing and Hunting</c:v>
                </c:pt>
                <c:pt idx="19">
                  <c:v>Mining, Quarrying, and Oil and Gas Extraction</c:v>
                </c:pt>
              </c:strCache>
            </c:strRef>
          </c:cat>
          <c:val>
            <c:numRef>
              <c:f>Wages!$F$6:$F$25</c:f>
              <c:numCache>
                <c:formatCode>_("$"* #,##0_);_("$"* \(#,##0\);_("$"* "-"_);_(@_)</c:formatCode>
                <c:ptCount val="20"/>
                <c:pt idx="0">
                  <c:v>913949319</c:v>
                </c:pt>
                <c:pt idx="1">
                  <c:v>655666280</c:v>
                </c:pt>
                <c:pt idx="2">
                  <c:v>489932300</c:v>
                </c:pt>
                <c:pt idx="3">
                  <c:v>316842534</c:v>
                </c:pt>
                <c:pt idx="4">
                  <c:v>315515262</c:v>
                </c:pt>
                <c:pt idx="5">
                  <c:v>314621894</c:v>
                </c:pt>
                <c:pt idx="6">
                  <c:v>262503482</c:v>
                </c:pt>
                <c:pt idx="7">
                  <c:v>250216245</c:v>
                </c:pt>
                <c:pt idx="8">
                  <c:v>203100065</c:v>
                </c:pt>
                <c:pt idx="9">
                  <c:v>192628093</c:v>
                </c:pt>
                <c:pt idx="10">
                  <c:v>154968494</c:v>
                </c:pt>
                <c:pt idx="11">
                  <c:v>147309518</c:v>
                </c:pt>
                <c:pt idx="12">
                  <c:v>143020875</c:v>
                </c:pt>
                <c:pt idx="13">
                  <c:v>88253589</c:v>
                </c:pt>
                <c:pt idx="14">
                  <c:v>87524136</c:v>
                </c:pt>
                <c:pt idx="15">
                  <c:v>81194664</c:v>
                </c:pt>
                <c:pt idx="16">
                  <c:v>47840506</c:v>
                </c:pt>
                <c:pt idx="17">
                  <c:v>31600501</c:v>
                </c:pt>
                <c:pt idx="18">
                  <c:v>7197329</c:v>
                </c:pt>
                <c:pt idx="19">
                  <c:v>4509844</c:v>
                </c:pt>
              </c:numCache>
            </c:numRef>
          </c:val>
          <c:extLst>
            <c:ext xmlns:c15="http://schemas.microsoft.com/office/drawing/2012/chart" uri="{02D57815-91ED-43cb-92C2-25804820EDAC}">
              <c15:datalabelsRange>
                <c15:f>Wages!$I$6:$I$25</c15:f>
                <c15:dlblRangeCache>
                  <c:ptCount val="20"/>
                  <c:pt idx="0">
                    <c:v>$914 M</c:v>
                  </c:pt>
                  <c:pt idx="1">
                    <c:v>$656 M</c:v>
                  </c:pt>
                  <c:pt idx="2">
                    <c:v>$490 M</c:v>
                  </c:pt>
                  <c:pt idx="3">
                    <c:v>$317 M</c:v>
                  </c:pt>
                  <c:pt idx="4">
                    <c:v>$316 M</c:v>
                  </c:pt>
                  <c:pt idx="5">
                    <c:v>$315 M</c:v>
                  </c:pt>
                  <c:pt idx="6">
                    <c:v>$263 M</c:v>
                  </c:pt>
                  <c:pt idx="7">
                    <c:v>$250 M</c:v>
                  </c:pt>
                  <c:pt idx="8">
                    <c:v>$203 M</c:v>
                  </c:pt>
                  <c:pt idx="9">
                    <c:v>$193 M</c:v>
                  </c:pt>
                  <c:pt idx="10">
                    <c:v>$155 M</c:v>
                  </c:pt>
                  <c:pt idx="11">
                    <c:v>$147 M</c:v>
                  </c:pt>
                  <c:pt idx="12">
                    <c:v>$143 M</c:v>
                  </c:pt>
                  <c:pt idx="13">
                    <c:v>$88 M</c:v>
                  </c:pt>
                  <c:pt idx="14">
                    <c:v>$88 M</c:v>
                  </c:pt>
                  <c:pt idx="15">
                    <c:v>$81 M</c:v>
                  </c:pt>
                  <c:pt idx="16">
                    <c:v>$48 M</c:v>
                  </c:pt>
                  <c:pt idx="17">
                    <c:v>$32 M</c:v>
                  </c:pt>
                  <c:pt idx="18">
                    <c:v>$7 M</c:v>
                  </c:pt>
                  <c:pt idx="19">
                    <c:v>$5 M</c:v>
                  </c:pt>
                </c15:dlblRangeCache>
              </c15:datalabelsRange>
            </c:ext>
            <c:ext xmlns:c16="http://schemas.microsoft.com/office/drawing/2014/chart" uri="{C3380CC4-5D6E-409C-BE32-E72D297353CC}">
              <c16:uniqueId val="{00000017-BD20-4083-A395-240213748C09}"/>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B0F85B6E-FF6B-42BC-B772-92479E0B6168}"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BD20-4083-A395-240213748C09}"/>
                </c:ext>
              </c:extLst>
            </c:dLbl>
            <c:dLbl>
              <c:idx val="1"/>
              <c:layout>
                <c:manualLayout>
                  <c:x val="-2.0542249927092446E-2"/>
                  <c:y val="-4.543941382327209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D20-4083-A395-240213748C09}"/>
                </c:ext>
              </c:extLst>
            </c:dLbl>
            <c:dLbl>
              <c:idx val="2"/>
              <c:tx>
                <c:rich>
                  <a:bodyPr/>
                  <a:lstStyle/>
                  <a:p>
                    <a:fld id="{F3A9E624-32DE-44A8-AB4B-B78088FD476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BD20-4083-A395-240213748C09}"/>
                </c:ext>
              </c:extLst>
            </c:dLbl>
            <c:dLbl>
              <c:idx val="3"/>
              <c:tx>
                <c:rich>
                  <a:bodyPr/>
                  <a:lstStyle/>
                  <a:p>
                    <a:fld id="{1AE71E6A-5776-4D99-A07B-E5B7CDC529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D20-4083-A395-240213748C09}"/>
                </c:ext>
              </c:extLst>
            </c:dLbl>
            <c:dLbl>
              <c:idx val="4"/>
              <c:layout>
                <c:manualLayout>
                  <c:x val="-2.3466936424613633E-2"/>
                  <c:y val="-4.5439413823272094E-2"/>
                </c:manualLayout>
              </c:layout>
              <c:tx>
                <c:rich>
                  <a:bodyPr/>
                  <a:lstStyle/>
                  <a:p>
                    <a:fld id="{063D8760-C27D-42BD-80FE-45864C8FAF88}"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BD20-4083-A395-240213748C09}"/>
                </c:ext>
              </c:extLst>
            </c:dLbl>
            <c:dLbl>
              <c:idx val="5"/>
              <c:layout>
                <c:manualLayout>
                  <c:x val="-2.0542249927092446E-2"/>
                  <c:y val="-4.8217191601049869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BD20-4083-A395-240213748C09}"/>
                </c:ext>
              </c:extLst>
            </c:dLbl>
            <c:dLbl>
              <c:idx val="6"/>
              <c:tx>
                <c:rich>
                  <a:bodyPr/>
                  <a:lstStyle/>
                  <a:p>
                    <a:fld id="{FF74DDFC-FD89-4620-A717-08000D63A7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BD20-4083-A395-240213748C09}"/>
                </c:ext>
              </c:extLst>
            </c:dLbl>
            <c:dLbl>
              <c:idx val="7"/>
              <c:tx>
                <c:rich>
                  <a:bodyPr/>
                  <a:lstStyle/>
                  <a:p>
                    <a:fld id="{8445E2DC-AF60-4F39-AE9F-12AB8F778AD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BD20-4083-A395-240213748C09}"/>
                </c:ext>
              </c:extLst>
            </c:dLbl>
            <c:dLbl>
              <c:idx val="8"/>
              <c:layout>
                <c:manualLayout>
                  <c:x val="-2.0542249927092446E-2"/>
                  <c:y val="-4.543941382327209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BD20-4083-A395-240213748C09}"/>
                </c:ext>
              </c:extLst>
            </c:dLbl>
            <c:dLbl>
              <c:idx val="9"/>
              <c:layout>
                <c:manualLayout>
                  <c:x val="-3.45478414462898E-2"/>
                  <c:y val="-4.1006775748776085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644CC9A5-08E4-46BC-991E-415F53730F98}" type="CELLRANGE">
                      <a:rPr lang="en-US" dirty="0"/>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5.4393844151833952E-2"/>
                      <c:h val="6.12186109715009E-2"/>
                    </c:manualLayout>
                  </c15:layout>
                  <c15:dlblFieldTable/>
                  <c15:showDataLabelsRange val="1"/>
                </c:ext>
                <c:ext xmlns:c16="http://schemas.microsoft.com/office/drawing/2014/chart" uri="{C3380CC4-5D6E-409C-BE32-E72D297353CC}">
                  <c16:uniqueId val="{00000021-BD20-4083-A395-240213748C09}"/>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C30844D4-4370-4C15-804F-7FA6EF7F1DD9}" type="CELLRANGE">
                      <a:rPr lang="en-US" dirty="0"/>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22-BD20-4083-A395-240213748C09}"/>
                </c:ext>
              </c:extLst>
            </c:dLbl>
            <c:dLbl>
              <c:idx val="11"/>
              <c:layout>
                <c:manualLayout>
                  <c:x val="-2.3466936424613675E-2"/>
                  <c:y val="-4.5439413823272094E-2"/>
                </c:manualLayout>
              </c:layout>
              <c:tx>
                <c:rich>
                  <a:bodyPr/>
                  <a:lstStyle/>
                  <a:p>
                    <a:fld id="{D73C6ECD-6CAE-4ABF-ABDC-89CC1AEF3D4B}"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BD20-4083-A395-240213748C09}"/>
                </c:ext>
              </c:extLst>
            </c:dLbl>
            <c:dLbl>
              <c:idx val="12"/>
              <c:tx>
                <c:rich>
                  <a:bodyPr/>
                  <a:lstStyle/>
                  <a:p>
                    <a:fld id="{A16B9D75-E167-48A1-93FC-D92C7BD5E9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BD20-4083-A395-240213748C09}"/>
                </c:ext>
              </c:extLst>
            </c:dLbl>
            <c:dLbl>
              <c:idx val="13"/>
              <c:tx>
                <c:rich>
                  <a:bodyPr/>
                  <a:lstStyle/>
                  <a:p>
                    <a:fld id="{562A3A7E-EF69-4227-9ABF-7FBC5883650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BD20-4083-A395-240213748C09}"/>
                </c:ext>
              </c:extLst>
            </c:dLbl>
            <c:dLbl>
              <c:idx val="14"/>
              <c:tx>
                <c:rich>
                  <a:bodyPr/>
                  <a:lstStyle/>
                  <a:p>
                    <a:fld id="{F0544101-DC21-4B5F-9BF8-AFF55A50B3B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BD20-4083-A395-240213748C09}"/>
                </c:ext>
              </c:extLst>
            </c:dLbl>
            <c:dLbl>
              <c:idx val="15"/>
              <c:layout>
                <c:manualLayout>
                  <c:x val="-2.0542249927092616E-2"/>
                  <c:y val="-5.099496937882764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BD20-4083-A395-240213748C09}"/>
                </c:ext>
              </c:extLst>
            </c:dLbl>
            <c:dLbl>
              <c:idx val="16"/>
              <c:tx>
                <c:rich>
                  <a:bodyPr/>
                  <a:lstStyle/>
                  <a:p>
                    <a:fld id="{D7730A99-1BC4-42D6-8BEA-BA6539C343B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BD20-4083-A395-240213748C09}"/>
                </c:ext>
              </c:extLst>
            </c:dLbl>
            <c:dLbl>
              <c:idx val="17"/>
              <c:tx>
                <c:rich>
                  <a:bodyPr/>
                  <a:lstStyle/>
                  <a:p>
                    <a:fld id="{BB26FBD8-F5D6-47F1-91C7-0804140C175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BD20-4083-A395-240213748C09}"/>
                </c:ext>
              </c:extLst>
            </c:dLbl>
            <c:dLbl>
              <c:idx val="18"/>
              <c:layout>
                <c:manualLayout>
                  <c:x val="-2.3466936424613592E-2"/>
                  <c:y val="-4.8217191601049973E-2"/>
                </c:manualLayout>
              </c:layout>
              <c:tx>
                <c:rich>
                  <a:bodyPr/>
                  <a:lstStyle/>
                  <a:p>
                    <a:fld id="{A622B35B-C411-453A-A128-2C198AF84C25}"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A-BD20-4083-A395-240213748C09}"/>
                </c:ext>
              </c:extLst>
            </c:dLbl>
            <c:dLbl>
              <c:idx val="19"/>
              <c:layout>
                <c:manualLayout>
                  <c:x val="-6.3730314960631623E-3"/>
                  <c:y val="-4.8217191601049973E-2"/>
                </c:manualLayout>
              </c:layout>
              <c:tx>
                <c:rich>
                  <a:bodyPr/>
                  <a:lstStyle/>
                  <a:p>
                    <a:fld id="{F14B490E-AE1A-4BA8-8226-C67C71363EB4}"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BD20-4083-A395-240213748C09}"/>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36557972.759999998</c:v>
                  </c:pt>
                  <c:pt idx="1">
                    <c:v>36557972.759999998</c:v>
                  </c:pt>
                  <c:pt idx="2">
                    <c:v>36557972.759999998</c:v>
                  </c:pt>
                  <c:pt idx="3">
                    <c:v>36557972.759999998</c:v>
                  </c:pt>
                  <c:pt idx="4">
                    <c:v>36557972.759999998</c:v>
                  </c:pt>
                  <c:pt idx="5">
                    <c:v>36557972.759999998</c:v>
                  </c:pt>
                  <c:pt idx="6">
                    <c:v>36557972.759999998</c:v>
                  </c:pt>
                  <c:pt idx="7">
                    <c:v>36557972.759999998</c:v>
                  </c:pt>
                  <c:pt idx="8">
                    <c:v>36557972.759999998</c:v>
                  </c:pt>
                  <c:pt idx="9">
                    <c:v>36557972.759999998</c:v>
                  </c:pt>
                  <c:pt idx="10">
                    <c:v>36557972.759999998</c:v>
                  </c:pt>
                  <c:pt idx="11">
                    <c:v>36557972.759999998</c:v>
                  </c:pt>
                  <c:pt idx="12">
                    <c:v>36557972.759999998</c:v>
                  </c:pt>
                  <c:pt idx="13">
                    <c:v>36557972.759999998</c:v>
                  </c:pt>
                  <c:pt idx="14">
                    <c:v>36557972.759999998</c:v>
                  </c:pt>
                  <c:pt idx="15">
                    <c:v>36557972.759999998</c:v>
                  </c:pt>
                  <c:pt idx="16">
                    <c:v>36557972.759999998</c:v>
                  </c:pt>
                  <c:pt idx="17">
                    <c:v>36557972.759999998</c:v>
                  </c:pt>
                  <c:pt idx="18">
                    <c:v>36557972.759999998</c:v>
                  </c:pt>
                  <c:pt idx="19">
                    <c:v>36557972.759999998</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913949319</c:v>
                </c:pt>
                <c:pt idx="1">
                  <c:v>#N/A</c:v>
                </c:pt>
                <c:pt idx="2">
                  <c:v>489932300</c:v>
                </c:pt>
                <c:pt idx="3">
                  <c:v>316842534</c:v>
                </c:pt>
                <c:pt idx="4">
                  <c:v>315515262</c:v>
                </c:pt>
                <c:pt idx="5">
                  <c:v>#N/A</c:v>
                </c:pt>
                <c:pt idx="6">
                  <c:v>262503482</c:v>
                </c:pt>
                <c:pt idx="7">
                  <c:v>250216245</c:v>
                </c:pt>
                <c:pt idx="8">
                  <c:v>#N/A</c:v>
                </c:pt>
                <c:pt idx="9">
                  <c:v>192628093</c:v>
                </c:pt>
                <c:pt idx="10">
                  <c:v>154968494</c:v>
                </c:pt>
                <c:pt idx="11">
                  <c:v>147309518</c:v>
                </c:pt>
                <c:pt idx="12">
                  <c:v>143020875</c:v>
                </c:pt>
                <c:pt idx="13">
                  <c:v>88253589</c:v>
                </c:pt>
                <c:pt idx="14">
                  <c:v>87524136</c:v>
                </c:pt>
                <c:pt idx="15">
                  <c:v>#N/A</c:v>
                </c:pt>
                <c:pt idx="16">
                  <c:v>47840506</c:v>
                </c:pt>
                <c:pt idx="17">
                  <c:v>31600501</c:v>
                </c:pt>
                <c:pt idx="18">
                  <c:v>7197329</c:v>
                </c:pt>
                <c:pt idx="19">
                  <c:v>4509844</c:v>
                </c:pt>
              </c:numCache>
            </c:numRef>
          </c:yVal>
          <c:smooth val="0"/>
          <c:extLst>
            <c:ext xmlns:c15="http://schemas.microsoft.com/office/drawing/2012/chart" uri="{02D57815-91ED-43cb-92C2-25804820EDAC}">
              <c15:datalabelsRange>
                <c15:f>Wages!$H$6:$H$25</c15:f>
                <c15:dlblRangeCache>
                  <c:ptCount val="20"/>
                  <c:pt idx="0">
                    <c:v>+6%</c:v>
                  </c:pt>
                  <c:pt idx="1">
                    <c:v> -5%</c:v>
                  </c:pt>
                  <c:pt idx="2">
                    <c:v>+4%</c:v>
                  </c:pt>
                  <c:pt idx="3">
                    <c:v>+13%</c:v>
                  </c:pt>
                  <c:pt idx="4">
                    <c:v>+7%</c:v>
                  </c:pt>
                  <c:pt idx="5">
                    <c:v> -2%</c:v>
                  </c:pt>
                  <c:pt idx="6">
                    <c:v>+0%</c:v>
                  </c:pt>
                  <c:pt idx="7">
                    <c:v>+6%</c:v>
                  </c:pt>
                  <c:pt idx="8">
                    <c:v> -7%</c:v>
                  </c:pt>
                  <c:pt idx="9">
                    <c:v>+110%</c:v>
                  </c:pt>
                  <c:pt idx="10">
                    <c:v>+6%</c:v>
                  </c:pt>
                  <c:pt idx="11">
                    <c:v>+8%</c:v>
                  </c:pt>
                  <c:pt idx="12">
                    <c:v>+1%</c:v>
                  </c:pt>
                  <c:pt idx="13">
                    <c:v>+60%</c:v>
                  </c:pt>
                  <c:pt idx="14">
                    <c:v>+2%</c:v>
                  </c:pt>
                  <c:pt idx="15">
                    <c:v> -20%</c:v>
                  </c:pt>
                  <c:pt idx="16">
                    <c:v>+26%</c:v>
                  </c:pt>
                  <c:pt idx="17">
                    <c:v>+2%</c:v>
                  </c:pt>
                  <c:pt idx="18">
                    <c:v>+41%</c:v>
                  </c:pt>
                  <c:pt idx="19">
                    <c:v>+4%</c:v>
                  </c:pt>
                </c15:dlblRangeCache>
              </c15:datalabelsRange>
            </c:ext>
            <c:ext xmlns:c16="http://schemas.microsoft.com/office/drawing/2014/chart" uri="{C3380CC4-5D6E-409C-BE32-E72D297353CC}">
              <c16:uniqueId val="{0000002C-BD20-4083-A395-240213748C09}"/>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BD20-4083-A395-240213748C09}"/>
                </c:ext>
              </c:extLst>
            </c:dLbl>
            <c:dLbl>
              <c:idx val="1"/>
              <c:tx>
                <c:rich>
                  <a:bodyPr/>
                  <a:lstStyle/>
                  <a:p>
                    <a:fld id="{04F002CC-C571-4EA5-A705-B35B08D8267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BD20-4083-A395-240213748C09}"/>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dirty="0"/>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BD20-4083-A395-240213748C09}"/>
                </c:ext>
              </c:extLst>
            </c:dLbl>
            <c:dLbl>
              <c:idx val="3"/>
              <c:layout>
                <c:manualLayout>
                  <c:x val="-2.0682505832604257E-2"/>
                  <c:y val="-4.543941382327209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BD20-4083-A395-240213748C09}"/>
                </c:ext>
              </c:extLst>
            </c:dLbl>
            <c:dLbl>
              <c:idx val="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BD20-4083-A395-240213748C09}"/>
                </c:ext>
              </c:extLst>
            </c:dLbl>
            <c:dLbl>
              <c:idx val="5"/>
              <c:tx>
                <c:rich>
                  <a:bodyPr/>
                  <a:lstStyle/>
                  <a:p>
                    <a:fld id="{AD3D2580-253A-44E8-BAAB-FFE659B7ADC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BD20-4083-A395-240213748C09}"/>
                </c:ext>
              </c:extLst>
            </c:dLbl>
            <c:dLbl>
              <c:idx val="6"/>
              <c:layout>
                <c:manualLayout>
                  <c:x val="-2.0682505832604302E-2"/>
                  <c:y val="-5.099496937882764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BD20-4083-A395-240213748C09}"/>
                </c:ext>
              </c:extLst>
            </c:dLbl>
            <c:dLbl>
              <c:idx val="7"/>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BD20-4083-A395-240213748C09}"/>
                </c:ext>
              </c:extLst>
            </c:dLbl>
            <c:dLbl>
              <c:idx val="8"/>
              <c:tx>
                <c:rich>
                  <a:bodyPr/>
                  <a:lstStyle/>
                  <a:p>
                    <a:fld id="{9A0955B9-6F0C-4B8E-82C1-4970B3693F9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BD20-4083-A395-240213748C09}"/>
                </c:ext>
              </c:extLst>
            </c:dLbl>
            <c:dLbl>
              <c:idx val="9"/>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BD20-4083-A395-240213748C09}"/>
                </c:ext>
              </c:extLst>
            </c:dLbl>
            <c:dLbl>
              <c:idx val="1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BD20-4083-A395-240213748C09}"/>
                </c:ext>
              </c:extLst>
            </c:dLbl>
            <c:dLbl>
              <c:idx val="11"/>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BD20-4083-A395-240213748C09}"/>
                </c:ext>
              </c:extLst>
            </c:dLbl>
            <c:dLbl>
              <c:idx val="12"/>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BD20-4083-A395-240213748C09}"/>
                </c:ext>
              </c:extLst>
            </c:dLbl>
            <c:dLbl>
              <c:idx val="13"/>
              <c:layout>
                <c:manualLayout>
                  <c:x val="-2.0682505832604343E-2"/>
                  <c:y val="-5.099496937882764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BD20-4083-A395-240213748C09}"/>
                </c:ext>
              </c:extLst>
            </c:dLbl>
            <c:dLbl>
              <c:idx val="1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BD20-4083-A395-240213748C09}"/>
                </c:ext>
              </c:extLst>
            </c:dLbl>
            <c:dLbl>
              <c:idx val="15"/>
              <c:tx>
                <c:rich>
                  <a:bodyPr/>
                  <a:lstStyle/>
                  <a:p>
                    <a:fld id="{5AC11DC3-E860-478A-BF67-205C76C1B44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BD20-4083-A395-240213748C09}"/>
                </c:ext>
              </c:extLst>
            </c:dLbl>
            <c:dLbl>
              <c:idx val="16"/>
              <c:layout>
                <c:manualLayout>
                  <c:x val="-2.3607101195683874E-2"/>
                  <c:y val="-4.5439413823272191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BD20-4083-A395-240213748C09}"/>
                </c:ext>
              </c:extLst>
            </c:dLbl>
            <c:dLbl>
              <c:idx val="17"/>
              <c:layout>
                <c:manualLayout>
                  <c:x val="-2.3607101195684044E-2"/>
                  <c:y val="-4.5439413823272094E-2"/>
                </c:manualLayout>
              </c:layout>
              <c:tx>
                <c:rich>
                  <a:bodyPr/>
                  <a:lstStyle/>
                  <a:p>
                    <a:endParaRPr lang="en-US" dirty="0"/>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BD20-4083-A395-240213748C09}"/>
                </c:ext>
              </c:extLst>
            </c:dLbl>
            <c:dLbl>
              <c:idx val="18"/>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BD20-4083-A395-240213748C09}"/>
                </c:ext>
              </c:extLst>
            </c:dLbl>
            <c:dLbl>
              <c:idx val="19"/>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D20-4083-A395-240213748C09}"/>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36557972.759999998</c:v>
                  </c:pt>
                  <c:pt idx="1">
                    <c:v>36557972.759999998</c:v>
                  </c:pt>
                  <c:pt idx="2">
                    <c:v>36557972.759999998</c:v>
                  </c:pt>
                  <c:pt idx="3">
                    <c:v>36557972.759999998</c:v>
                  </c:pt>
                  <c:pt idx="4">
                    <c:v>36557972.759999998</c:v>
                  </c:pt>
                  <c:pt idx="5">
                    <c:v>36557972.759999998</c:v>
                  </c:pt>
                  <c:pt idx="6">
                    <c:v>36557972.759999998</c:v>
                  </c:pt>
                  <c:pt idx="7">
                    <c:v>36557972.759999998</c:v>
                  </c:pt>
                  <c:pt idx="8">
                    <c:v>36557972.759999998</c:v>
                  </c:pt>
                  <c:pt idx="9">
                    <c:v>36557972.759999998</c:v>
                  </c:pt>
                  <c:pt idx="10">
                    <c:v>36557972.759999998</c:v>
                  </c:pt>
                  <c:pt idx="11">
                    <c:v>36557972.759999998</c:v>
                  </c:pt>
                  <c:pt idx="12">
                    <c:v>36557972.759999998</c:v>
                  </c:pt>
                  <c:pt idx="13">
                    <c:v>36557972.759999998</c:v>
                  </c:pt>
                  <c:pt idx="14">
                    <c:v>36557972.759999998</c:v>
                  </c:pt>
                  <c:pt idx="15">
                    <c:v>36557972.759999998</c:v>
                  </c:pt>
                  <c:pt idx="16">
                    <c:v>36557972.759999998</c:v>
                  </c:pt>
                  <c:pt idx="17">
                    <c:v>36557972.759999998</c:v>
                  </c:pt>
                  <c:pt idx="18">
                    <c:v>36557972.759999998</c:v>
                  </c:pt>
                  <c:pt idx="19">
                    <c:v>36557972.759999998</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655666280</c:v>
                </c:pt>
                <c:pt idx="2">
                  <c:v>#N/A</c:v>
                </c:pt>
                <c:pt idx="3">
                  <c:v>#N/A</c:v>
                </c:pt>
                <c:pt idx="4">
                  <c:v>#N/A</c:v>
                </c:pt>
                <c:pt idx="5">
                  <c:v>314621894</c:v>
                </c:pt>
                <c:pt idx="6">
                  <c:v>#N/A</c:v>
                </c:pt>
                <c:pt idx="7">
                  <c:v>#N/A</c:v>
                </c:pt>
                <c:pt idx="8">
                  <c:v>203100065</c:v>
                </c:pt>
                <c:pt idx="9">
                  <c:v>#N/A</c:v>
                </c:pt>
                <c:pt idx="10">
                  <c:v>#N/A</c:v>
                </c:pt>
                <c:pt idx="11">
                  <c:v>#N/A</c:v>
                </c:pt>
                <c:pt idx="12">
                  <c:v>#N/A</c:v>
                </c:pt>
                <c:pt idx="13">
                  <c:v>#N/A</c:v>
                </c:pt>
                <c:pt idx="14">
                  <c:v>#N/A</c:v>
                </c:pt>
                <c:pt idx="15">
                  <c:v>81194664</c:v>
                </c:pt>
                <c:pt idx="16">
                  <c:v>#N/A</c:v>
                </c:pt>
                <c:pt idx="17">
                  <c:v>#N/A</c:v>
                </c:pt>
                <c:pt idx="18">
                  <c:v>#N/A</c:v>
                </c:pt>
                <c:pt idx="19">
                  <c:v>#N/A</c:v>
                </c:pt>
              </c:numCache>
            </c:numRef>
          </c:yVal>
          <c:smooth val="0"/>
          <c:extLst>
            <c:ext xmlns:c15="http://schemas.microsoft.com/office/drawing/2012/chart" uri="{02D57815-91ED-43cb-92C2-25804820EDAC}">
              <c15:datalabelsRange>
                <c15:f>Wages!$H$6:$H$25</c15:f>
                <c15:dlblRangeCache>
                  <c:ptCount val="20"/>
                  <c:pt idx="0">
                    <c:v>+6%</c:v>
                  </c:pt>
                  <c:pt idx="1">
                    <c:v> -5%</c:v>
                  </c:pt>
                  <c:pt idx="2">
                    <c:v>+4%</c:v>
                  </c:pt>
                  <c:pt idx="3">
                    <c:v>+13%</c:v>
                  </c:pt>
                  <c:pt idx="4">
                    <c:v>+7%</c:v>
                  </c:pt>
                  <c:pt idx="5">
                    <c:v> -2%</c:v>
                  </c:pt>
                  <c:pt idx="6">
                    <c:v>+0%</c:v>
                  </c:pt>
                  <c:pt idx="7">
                    <c:v>+6%</c:v>
                  </c:pt>
                  <c:pt idx="8">
                    <c:v> -7%</c:v>
                  </c:pt>
                  <c:pt idx="9">
                    <c:v>+110%</c:v>
                  </c:pt>
                  <c:pt idx="10">
                    <c:v>+6%</c:v>
                  </c:pt>
                  <c:pt idx="11">
                    <c:v>+8%</c:v>
                  </c:pt>
                  <c:pt idx="12">
                    <c:v>+1%</c:v>
                  </c:pt>
                  <c:pt idx="13">
                    <c:v>+60%</c:v>
                  </c:pt>
                  <c:pt idx="14">
                    <c:v>+2%</c:v>
                  </c:pt>
                  <c:pt idx="15">
                    <c:v> -20%</c:v>
                  </c:pt>
                  <c:pt idx="16">
                    <c:v>+26%</c:v>
                  </c:pt>
                  <c:pt idx="17">
                    <c:v>+2%</c:v>
                  </c:pt>
                  <c:pt idx="18">
                    <c:v>+41%</c:v>
                  </c:pt>
                  <c:pt idx="19">
                    <c:v>+4%</c:v>
                  </c:pt>
                </c15:dlblRangeCache>
              </c15:datalabelsRange>
            </c:ext>
            <c:ext xmlns:c16="http://schemas.microsoft.com/office/drawing/2014/chart" uri="{C3380CC4-5D6E-409C-BE32-E72D297353CC}">
              <c16:uniqueId val="{00000041-BD20-4083-A395-240213748C09}"/>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dirty="0">
                    <a:solidFill>
                      <a:sysClr val="windowText" lastClr="000000"/>
                    </a:solidFill>
                    <a:latin typeface="Helvetica" panose="020B0604020202020204" pitchFamily="34" charset="0"/>
                    <a:cs typeface="Helvetica" panose="020B0604020202020204" pitchFamily="34" charset="0"/>
                  </a:rPr>
                  <a:t>Total Wages (Millions)</a:t>
                </a:r>
              </a:p>
            </c:rich>
          </c:tx>
          <c:layout>
            <c:manualLayout>
              <c:xMode val="edge"/>
              <c:yMode val="edge"/>
              <c:x val="3.0119396840100877E-3"/>
              <c:y val="5.195035460992907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m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Residential mental health facilities</c:v>
                </c:pt>
              </c:strCache>
            </c:strRef>
          </c:cat>
          <c:val>
            <c:numRef>
              <c:f>Healthcare!$R$18:$R$23</c:f>
              <c:numCache>
                <c:formatCode>#,##0</c:formatCode>
                <c:ptCount val="6"/>
                <c:pt idx="0">
                  <c:v>6776</c:v>
                </c:pt>
                <c:pt idx="1">
                  <c:v>5024</c:v>
                </c:pt>
                <c:pt idx="2">
                  <c:v>342</c:v>
                </c:pt>
                <c:pt idx="3">
                  <c:v>331</c:v>
                </c:pt>
                <c:pt idx="4">
                  <c:v>265</c:v>
                </c:pt>
                <c:pt idx="5">
                  <c:v>156</c:v>
                </c:pt>
              </c:numCache>
            </c:numRef>
          </c:val>
          <c:extLst>
            <c:ext xmlns:c16="http://schemas.microsoft.com/office/drawing/2014/chart" uri="{C3380CC4-5D6E-409C-BE32-E72D297353CC}">
              <c16:uniqueId val="{00000000-43A2-486B-B950-599388F202C0}"/>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Residential mental health facilities</c:v>
                </c:pt>
              </c:strCache>
            </c:strRef>
          </c:cat>
          <c:val>
            <c:numRef>
              <c:f>Healthcare!$S$18:$S$23</c:f>
              <c:numCache>
                <c:formatCode>#,##0</c:formatCode>
                <c:ptCount val="6"/>
                <c:pt idx="0">
                  <c:v>7869</c:v>
                </c:pt>
                <c:pt idx="1">
                  <c:v>6007</c:v>
                </c:pt>
                <c:pt idx="2">
                  <c:v>348</c:v>
                </c:pt>
                <c:pt idx="3">
                  <c:v>318</c:v>
                </c:pt>
                <c:pt idx="4">
                  <c:v>268</c:v>
                </c:pt>
                <c:pt idx="5">
                  <c:v>211</c:v>
                </c:pt>
              </c:numCache>
            </c:numRef>
          </c:val>
          <c:extLst>
            <c:ext xmlns:c16="http://schemas.microsoft.com/office/drawing/2014/chart" uri="{C3380CC4-5D6E-409C-BE32-E72D297353CC}">
              <c16:uniqueId val="{00000001-43A2-486B-B950-599388F202C0}"/>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tx>
                <c:rich>
                  <a:bodyPr/>
                  <a:lstStyle/>
                  <a:p>
                    <a:fld id="{B1641900-264F-4A95-BDD0-A4408F13420D}" type="CELLRANGE">
                      <a:rPr lang="en-US"/>
                      <a:pPr/>
                      <a:t>[CELLRANGE]</a:t>
                    </a:fld>
                    <a:r>
                      <a:rPr lang="en-US" baseline="0"/>
                      <a:t>, </a:t>
                    </a:r>
                    <a:fld id="{BA46F4A0-D570-45F6-AA46-66F0E5A13AD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E12-4794-B668-8F2143C79D70}"/>
                </c:ext>
              </c:extLst>
            </c:dLbl>
            <c:dLbl>
              <c:idx val="1"/>
              <c:tx>
                <c:rich>
                  <a:bodyPr/>
                  <a:lstStyle/>
                  <a:p>
                    <a:fld id="{F3D6CD93-2E8E-497A-8EF9-EA76378E468E}" type="CELLRANGE">
                      <a:rPr lang="en-US"/>
                      <a:pPr/>
                      <a:t>[CELLRANGE]</a:t>
                    </a:fld>
                    <a:r>
                      <a:rPr lang="en-US" baseline="0"/>
                      <a:t>, </a:t>
                    </a:r>
                    <a:fld id="{19B3ACD5-B2FF-4612-BAEF-19CDA9A366D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5666</c:v>
                </c:pt>
                <c:pt idx="1">
                  <c:v>6922</c:v>
                </c:pt>
              </c:numCache>
            </c:numRef>
          </c:val>
          <c:extLst>
            <c:ext xmlns:c15="http://schemas.microsoft.com/office/drawing/2012/chart" uri="{02D57815-91ED-43cb-92C2-25804820EDAC}">
              <c15:datalabelsRange>
                <c15:f>Healthcare!$E$32:$F$32</c15:f>
                <c15:dlblRangeCache>
                  <c:ptCount val="2"/>
                  <c:pt idx="0">
                    <c:v>8%</c:v>
                  </c:pt>
                  <c:pt idx="1">
                    <c:v>9%</c:v>
                  </c:pt>
                </c15:dlblRangeCache>
              </c15:datalabelsRange>
            </c:ext>
            <c:ext xmlns:c16="http://schemas.microsoft.com/office/drawing/2014/chart" uri="{C3380CC4-5D6E-409C-BE32-E72D297353CC}">
              <c16:uniqueId val="{00000002-6E12-4794-B668-8F2143C79D70}"/>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tx>
                <c:rich>
                  <a:bodyPr/>
                  <a:lstStyle/>
                  <a:p>
                    <a:fld id="{7832F9D6-DDE3-410C-87A7-C1DC1C2CD666}" type="CELLRANGE">
                      <a:rPr lang="en-US"/>
                      <a:pPr/>
                      <a:t>[CELLRANGE]</a:t>
                    </a:fld>
                    <a:r>
                      <a:rPr lang="en-US" baseline="0"/>
                      <a:t>, </a:t>
                    </a:r>
                    <a:fld id="{03EEEFB9-66A8-4B2C-AC02-72B672FDAC6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E12-4794-B668-8F2143C79D70}"/>
                </c:ext>
              </c:extLst>
            </c:dLbl>
            <c:dLbl>
              <c:idx val="1"/>
              <c:tx>
                <c:rich>
                  <a:bodyPr/>
                  <a:lstStyle/>
                  <a:p>
                    <a:fld id="{E190AB45-C9F0-4250-B448-7C718355001D}" type="CELLRANGE">
                      <a:rPr lang="en-US"/>
                      <a:pPr/>
                      <a:t>[CELLRANGE]</a:t>
                    </a:fld>
                    <a:r>
                      <a:rPr lang="en-US" baseline="0"/>
                      <a:t>, </a:t>
                    </a:r>
                    <a:fld id="{0F3A8877-C1B1-4FD7-9004-3A71A44D044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13896</c:v>
                </c:pt>
                <c:pt idx="1">
                  <c:v>15584</c:v>
                </c:pt>
              </c:numCache>
            </c:numRef>
          </c:val>
          <c:extLst>
            <c:ext xmlns:c15="http://schemas.microsoft.com/office/drawing/2012/chart" uri="{02D57815-91ED-43cb-92C2-25804820EDAC}">
              <c15:datalabelsRange>
                <c15:f>Healthcare!$E$33:$F$33</c15:f>
                <c15:dlblRangeCache>
                  <c:ptCount val="2"/>
                  <c:pt idx="0">
                    <c:v>20%</c:v>
                  </c:pt>
                  <c:pt idx="1">
                    <c:v>21%</c:v>
                  </c:pt>
                </c15:dlblRangeCache>
              </c15:datalabelsRange>
            </c:ext>
            <c:ext xmlns:c16="http://schemas.microsoft.com/office/drawing/2014/chart" uri="{C3380CC4-5D6E-409C-BE32-E72D297353CC}">
              <c16:uniqueId val="{00000005-6E12-4794-B668-8F2143C79D70}"/>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tx>
                <c:rich>
                  <a:bodyPr/>
                  <a:lstStyle/>
                  <a:p>
                    <a:fld id="{A99F4734-0836-4194-A449-F6F370372DE5}" type="CELLRANGE">
                      <a:rPr lang="en-US"/>
                      <a:pPr/>
                      <a:t>[CELLRANGE]</a:t>
                    </a:fld>
                    <a:r>
                      <a:rPr lang="en-US" baseline="0"/>
                      <a:t>, </a:t>
                    </a:r>
                    <a:fld id="{518B94F0-02BE-44EC-8A28-60059025AB5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E12-4794-B668-8F2143C79D70}"/>
                </c:ext>
              </c:extLst>
            </c:dLbl>
            <c:dLbl>
              <c:idx val="1"/>
              <c:tx>
                <c:rich>
                  <a:bodyPr/>
                  <a:lstStyle/>
                  <a:p>
                    <a:fld id="{4D81FAB6-0DFA-43E0-BFB2-375FC1BB4CE6}" type="CELLRANGE">
                      <a:rPr lang="en-US"/>
                      <a:pPr/>
                      <a:t>[CELLRANGE]</a:t>
                    </a:fld>
                    <a:r>
                      <a:rPr lang="en-US" baseline="0"/>
                      <a:t>, </a:t>
                    </a:r>
                    <a:fld id="{D55350B0-8D29-41F9-99B0-6CBFD0F653B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21731</c:v>
                </c:pt>
                <c:pt idx="1">
                  <c:v>23331</c:v>
                </c:pt>
              </c:numCache>
            </c:numRef>
          </c:val>
          <c:extLst>
            <c:ext xmlns:c15="http://schemas.microsoft.com/office/drawing/2012/chart" uri="{02D57815-91ED-43cb-92C2-25804820EDAC}">
              <c15:datalabelsRange>
                <c15:f>Healthcare!$E$34:$F$34</c15:f>
                <c15:dlblRangeCache>
                  <c:ptCount val="2"/>
                  <c:pt idx="0">
                    <c:v>31%</c:v>
                  </c:pt>
                  <c:pt idx="1">
                    <c:v>31%</c:v>
                  </c:pt>
                </c15:dlblRangeCache>
              </c15:datalabelsRange>
            </c:ext>
            <c:ext xmlns:c16="http://schemas.microsoft.com/office/drawing/2014/chart" uri="{C3380CC4-5D6E-409C-BE32-E72D297353CC}">
              <c16:uniqueId val="{00000008-6E12-4794-B668-8F2143C79D70}"/>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tx>
                <c:rich>
                  <a:bodyPr/>
                  <a:lstStyle/>
                  <a:p>
                    <a:fld id="{D7648D9C-7925-42EA-96D8-75BE4D44BEF4}" type="CELLRANGE">
                      <a:rPr lang="en-US"/>
                      <a:pPr/>
                      <a:t>[CELLRANGE]</a:t>
                    </a:fld>
                    <a:r>
                      <a:rPr lang="en-US" baseline="0"/>
                      <a:t>, </a:t>
                    </a:r>
                    <a:fld id="{7EFF7B09-14A4-46CD-9E1B-9189FD7530E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E12-4794-B668-8F2143C79D70}"/>
                </c:ext>
              </c:extLst>
            </c:dLbl>
            <c:dLbl>
              <c:idx val="1"/>
              <c:tx>
                <c:rich>
                  <a:bodyPr/>
                  <a:lstStyle/>
                  <a:p>
                    <a:fld id="{04678DED-FCF5-4D85-9330-80AF06DD141A}" type="CELLRANGE">
                      <a:rPr lang="en-US"/>
                      <a:pPr/>
                      <a:t>[CELLRANGE]</a:t>
                    </a:fld>
                    <a:r>
                      <a:rPr lang="en-US" baseline="0"/>
                      <a:t>, </a:t>
                    </a:r>
                    <a:fld id="{C8E92849-7B88-4556-972D-785158A7B56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22027</c:v>
                </c:pt>
                <c:pt idx="1">
                  <c:v>23046</c:v>
                </c:pt>
              </c:numCache>
            </c:numRef>
          </c:val>
          <c:extLst>
            <c:ext xmlns:c15="http://schemas.microsoft.com/office/drawing/2012/chart" uri="{02D57815-91ED-43cb-92C2-25804820EDAC}">
              <c15:datalabelsRange>
                <c15:f>Healthcare!$E$35:$F$35</c15:f>
                <c15:dlblRangeCache>
                  <c:ptCount val="2"/>
                  <c:pt idx="0">
                    <c:v>31%</c:v>
                  </c:pt>
                  <c:pt idx="1">
                    <c:v>30%</c:v>
                  </c:pt>
                </c15:dlblRangeCache>
              </c15:datalabelsRange>
            </c:ext>
            <c:ext xmlns:c16="http://schemas.microsoft.com/office/drawing/2014/chart" uri="{C3380CC4-5D6E-409C-BE32-E72D297353CC}">
              <c16:uniqueId val="{0000000B-6E12-4794-B668-8F2143C79D70}"/>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909E046E-4AB3-4E7A-B1AF-C3A2D0EF06F9}" type="CELLRANGE">
                      <a:rPr lang="en-US"/>
                      <a:pPr/>
                      <a:t>[CELLRANGE]</a:t>
                    </a:fld>
                    <a:r>
                      <a:rPr lang="en-US" baseline="0"/>
                      <a:t>, </a:t>
                    </a:r>
                    <a:fld id="{F07DC242-CD9B-47FB-B8A1-DBD3A597F12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E12-4794-B668-8F2143C79D70}"/>
                </c:ext>
              </c:extLst>
            </c:dLbl>
            <c:dLbl>
              <c:idx val="1"/>
              <c:tx>
                <c:rich>
                  <a:bodyPr/>
                  <a:lstStyle/>
                  <a:p>
                    <a:fld id="{08F28CA5-32E2-4FC4-84EF-2DD6AFC1FAD8}" type="CELLRANGE">
                      <a:rPr lang="en-US"/>
                      <a:pPr/>
                      <a:t>[CELLRANGE]</a:t>
                    </a:fld>
                    <a:r>
                      <a:rPr lang="en-US" baseline="0"/>
                      <a:t>, </a:t>
                    </a:r>
                    <a:fld id="{A4F31B15-EFF0-4021-B7FF-467EA5DBEE2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6622</c:v>
                </c:pt>
                <c:pt idx="1">
                  <c:v>7099</c:v>
                </c:pt>
              </c:numCache>
            </c:numRef>
          </c:val>
          <c:extLst>
            <c:ext xmlns:c15="http://schemas.microsoft.com/office/drawing/2012/chart" uri="{02D57815-91ED-43cb-92C2-25804820EDAC}">
              <c15:datalabelsRange>
                <c15:f>Healthcare!$E$36:$F$36</c15:f>
                <c15:dlblRangeCache>
                  <c:ptCount val="2"/>
                  <c:pt idx="0">
                    <c:v>9%</c:v>
                  </c:pt>
                  <c:pt idx="1">
                    <c:v>9%</c:v>
                  </c:pt>
                </c15:dlblRangeCache>
              </c15:datalabelsRange>
            </c:ext>
            <c:ext xmlns:c16="http://schemas.microsoft.com/office/drawing/2014/chart" uri="{C3380CC4-5D6E-409C-BE32-E72D297353CC}">
              <c16:uniqueId val="{0000000E-6E12-4794-B668-8F2143C79D70}"/>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tx>
                <c:rich>
                  <a:bodyPr/>
                  <a:lstStyle/>
                  <a:p>
                    <a:fld id="{968E9021-DD99-40B4-8898-90AB00FACA1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E12-4794-B668-8F2143C79D70}"/>
                </c:ext>
              </c:extLst>
            </c:dLbl>
            <c:dLbl>
              <c:idx val="1"/>
              <c:tx>
                <c:rich>
                  <a:bodyPr/>
                  <a:lstStyle/>
                  <a:p>
                    <a:fld id="{570670E4-08B3-4925-813A-AB3DC280031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E12-4794-B668-8F2143C79D70}"/>
                </c:ext>
              </c:extLst>
            </c:dLbl>
            <c:dLbl>
              <c:idx val="2"/>
              <c:tx>
                <c:rich>
                  <a:bodyPr/>
                  <a:lstStyle/>
                  <a:p>
                    <a:fld id="{EF98CE7D-2D50-4FC1-AAE9-E1A249E33A9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6E12-4794-B668-8F2143C79D70}"/>
                </c:ext>
              </c:extLst>
            </c:dLbl>
            <c:dLbl>
              <c:idx val="3"/>
              <c:tx>
                <c:rich>
                  <a:bodyPr/>
                  <a:lstStyle/>
                  <a:p>
                    <a:fld id="{70284920-E490-4060-8653-308DA31082E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E12-4794-B668-8F2143C79D70}"/>
                </c:ext>
              </c:extLst>
            </c:dLbl>
            <c:dLbl>
              <c:idx val="4"/>
              <c:tx>
                <c:rich>
                  <a:bodyPr/>
                  <a:lstStyle/>
                  <a:p>
                    <a:endParaRPr lang="en-US" dirty="0"/>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8.1100523808270389E-2</c:v>
                </c:pt>
                <c:pt idx="1">
                  <c:v>0.28620173198915533</c:v>
                </c:pt>
                <c:pt idx="2">
                  <c:v>0.5932612987286463</c:v>
                </c:pt>
                <c:pt idx="3">
                  <c:v>0.89656997709983943</c:v>
                </c:pt>
                <c:pt idx="4">
                  <c:v>#N/A</c:v>
                </c:pt>
              </c:numCache>
            </c:numRef>
          </c:yVal>
          <c:smooth val="0"/>
          <c:extLst>
            <c:ext xmlns:c15="http://schemas.microsoft.com/office/drawing/2012/chart" uri="{02D57815-91ED-43cb-92C2-25804820EDAC}">
              <c15:datalabelsRange>
                <c15:f>Healthcare!$H$32:$H$36</c15:f>
                <c15:dlblRangeCache>
                  <c:ptCount val="5"/>
                  <c:pt idx="0">
                    <c:v>+22.2%</c:v>
                  </c:pt>
                  <c:pt idx="1">
                    <c:v>+12.1%</c:v>
                  </c:pt>
                  <c:pt idx="2">
                    <c:v>+7.4%</c:v>
                  </c:pt>
                  <c:pt idx="3">
                    <c:v>+4.6%</c:v>
                  </c:pt>
                  <c:pt idx="4">
                    <c:v>+7.2%</c:v>
                  </c:pt>
                </c15:dlblRangeCache>
              </c15:datalabelsRange>
            </c:ext>
            <c:ext xmlns:c16="http://schemas.microsoft.com/office/drawing/2014/chart" uri="{C3380CC4-5D6E-409C-BE32-E72D297353CC}">
              <c16:uniqueId val="{00000014-6E12-4794-B668-8F2143C79D70}"/>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E12-4794-B668-8F2143C79D70}"/>
                </c:ext>
              </c:extLst>
            </c:dLbl>
            <c:dLbl>
              <c:idx val="1"/>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E12-4794-B668-8F2143C79D70}"/>
                </c:ext>
              </c:extLst>
            </c:dLbl>
            <c:dLbl>
              <c:idx val="2"/>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E12-4794-B668-8F2143C79D70}"/>
                </c:ext>
              </c:extLst>
            </c:dLbl>
            <c:dLbl>
              <c:idx val="3"/>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E12-4794-B668-8F2143C79D70}"/>
                </c:ext>
              </c:extLst>
            </c:dLbl>
            <c:dLbl>
              <c:idx val="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E12-4794-B668-8F2143C79D7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6E12-4794-B668-8F2143C79D70}"/>
            </c:ext>
          </c:extLst>
        </c:ser>
        <c:ser>
          <c:idx val="7"/>
          <c:order val="7"/>
          <c:tx>
            <c:strRef>
              <c:f>Healthcare!$K$13</c:f>
              <c:strCache>
                <c:ptCount val="1"/>
                <c:pt idx="0">
                  <c:v>Share</c:v>
                </c:pt>
              </c:strCache>
            </c:strRef>
          </c:tx>
          <c:spPr>
            <a:ln w="25400" cap="rnd">
              <a:noFill/>
              <a:round/>
            </a:ln>
            <a:effectLst/>
          </c:spPr>
          <c:marker>
            <c:symbol val="none"/>
          </c:marker>
          <c:dLbls>
            <c:dLbl>
              <c:idx val="0"/>
              <c:tx>
                <c:rich>
                  <a:bodyPr/>
                  <a:lstStyle/>
                  <a:p>
                    <a:fld id="{23E2C55F-1854-4BEA-A031-6C96C6F3C5B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E12-4794-B668-8F2143C79D70}"/>
                </c:ext>
              </c:extLst>
            </c:dLbl>
            <c:dLbl>
              <c:idx val="1"/>
              <c:tx>
                <c:rich>
                  <a:bodyPr/>
                  <a:lstStyle/>
                  <a:p>
                    <a:fld id="{500C4534-5775-4818-AAFE-ADF38EB8C51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6E12-4794-B668-8F2143C79D70}"/>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69,942 </c:v>
                  </c:pt>
                  <c:pt idx="1">
                    <c:v> 75,982 </c:v>
                  </c:pt>
                </c15:dlblRangeCache>
              </c15:datalabelsRange>
            </c:ext>
            <c:ext xmlns:c16="http://schemas.microsoft.com/office/drawing/2014/chart" uri="{C3380CC4-5D6E-409C-BE32-E72D297353CC}">
              <c16:uniqueId val="{0000001D-6E12-4794-B668-8F2143C79D70}"/>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876416942447412"/>
          <c:y val="0.36492595437765402"/>
          <c:w val="0.30330033474076612"/>
          <c:h val="0.2870854938864349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5 Industry 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Plastics product manufacturing</c:v>
                </c:pt>
                <c:pt idx="3">
                  <c:v>Printing and related support activities</c:v>
                </c:pt>
                <c:pt idx="4">
                  <c:v>Metalworking machinery manufacturing</c:v>
                </c:pt>
                <c:pt idx="5">
                  <c:v>Other miscellaneous manufacturing</c:v>
                </c:pt>
              </c:strCache>
            </c:strRef>
          </c:cat>
          <c:val>
            <c:numRef>
              <c:f>Manufacturing!$R$18:$R$23</c:f>
              <c:numCache>
                <c:formatCode>#,##0</c:formatCode>
                <c:ptCount val="6"/>
                <c:pt idx="0">
                  <c:v>1001</c:v>
                </c:pt>
                <c:pt idx="1">
                  <c:v>112</c:v>
                </c:pt>
                <c:pt idx="2">
                  <c:v>73</c:v>
                </c:pt>
                <c:pt idx="3">
                  <c:v>65</c:v>
                </c:pt>
                <c:pt idx="4">
                  <c:v>47</c:v>
                </c:pt>
                <c:pt idx="5">
                  <c:v>37</c:v>
                </c:pt>
              </c:numCache>
            </c:numRef>
          </c:val>
          <c:extLst>
            <c:ext xmlns:c16="http://schemas.microsoft.com/office/drawing/2014/chart" uri="{C3380CC4-5D6E-409C-BE32-E72D297353CC}">
              <c16:uniqueId val="{00000000-50FD-4A9F-9895-6186FB6E6CC8}"/>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Plastics product manufacturing</c:v>
                </c:pt>
                <c:pt idx="3">
                  <c:v>Printing and related support activities</c:v>
                </c:pt>
                <c:pt idx="4">
                  <c:v>Metalworking machinery manufacturing</c:v>
                </c:pt>
                <c:pt idx="5">
                  <c:v>Other miscellaneous manufacturing</c:v>
                </c:pt>
              </c:strCache>
            </c:strRef>
          </c:cat>
          <c:val>
            <c:numRef>
              <c:f>Manufacturing!$S$18:$S$23</c:f>
              <c:numCache>
                <c:formatCode>#,##0</c:formatCode>
                <c:ptCount val="6"/>
                <c:pt idx="0">
                  <c:v>986</c:v>
                </c:pt>
                <c:pt idx="1">
                  <c:v>101</c:v>
                </c:pt>
                <c:pt idx="2">
                  <c:v>74</c:v>
                </c:pt>
                <c:pt idx="3">
                  <c:v>71</c:v>
                </c:pt>
                <c:pt idx="4">
                  <c:v>43</c:v>
                </c:pt>
                <c:pt idx="5">
                  <c:v>36</c:v>
                </c:pt>
              </c:numCache>
            </c:numRef>
          </c:val>
          <c:extLst>
            <c:ext xmlns:c16="http://schemas.microsoft.com/office/drawing/2014/chart" uri="{C3380CC4-5D6E-409C-BE32-E72D297353CC}">
              <c16:uniqueId val="{00000001-50FD-4A9F-9895-6186FB6E6CC8}"/>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8661BD5F-BA45-4B40-9C95-C9ACE720E0C0}" type="CELLRANGE">
                      <a:rPr lang="en-US"/>
                      <a:pPr/>
                      <a:t>[CELLRANGE]</a:t>
                    </a:fld>
                    <a:r>
                      <a:rPr lang="en-US" baseline="0"/>
                      <a:t>, </a:t>
                    </a:r>
                    <a:fld id="{21216435-50EB-4AC5-8F82-B3CB3EC59A7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63D-46C5-A27E-0E00510B40E2}"/>
                </c:ext>
              </c:extLst>
            </c:dLbl>
            <c:dLbl>
              <c:idx val="1"/>
              <c:tx>
                <c:rich>
                  <a:bodyPr/>
                  <a:lstStyle/>
                  <a:p>
                    <a:fld id="{D0FC245B-6420-4943-B8AD-70D046A88AE5}" type="CELLRANGE">
                      <a:rPr lang="en-US"/>
                      <a:pPr/>
                      <a:t>[CELLRANGE]</a:t>
                    </a:fld>
                    <a:r>
                      <a:rPr lang="en-US" baseline="0"/>
                      <a:t>, </a:t>
                    </a:r>
                    <a:fld id="{89411835-1337-4E28-BA6E-290D6A9B804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4179</c:v>
                </c:pt>
                <c:pt idx="1">
                  <c:v>4716</c:v>
                </c:pt>
              </c:numCache>
            </c:numRef>
          </c:val>
          <c:extLst>
            <c:ext xmlns:c15="http://schemas.microsoft.com/office/drawing/2012/chart" uri="{02D57815-91ED-43cb-92C2-25804820EDAC}">
              <c15:datalabelsRange>
                <c15:f>Manufacturing!$E$32:$F$32</c15:f>
                <c15:dlblRangeCache>
                  <c:ptCount val="2"/>
                  <c:pt idx="0">
                    <c:v>12%</c:v>
                  </c:pt>
                  <c:pt idx="1">
                    <c:v>13%</c:v>
                  </c:pt>
                </c15:dlblRangeCache>
              </c15:datalabelsRange>
            </c:ext>
            <c:ext xmlns:c16="http://schemas.microsoft.com/office/drawing/2014/chart" uri="{C3380CC4-5D6E-409C-BE32-E72D297353CC}">
              <c16:uniqueId val="{00000002-263D-46C5-A27E-0E00510B40E2}"/>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94A46EAA-6FD5-448A-8209-4F9DA8A343B5}" type="CELLRANGE">
                      <a:rPr lang="en-US"/>
                      <a:pPr/>
                      <a:t>[CELLRANGE]</a:t>
                    </a:fld>
                    <a:r>
                      <a:rPr lang="en-US" baseline="0"/>
                      <a:t>, </a:t>
                    </a:r>
                    <a:fld id="{719AE1D4-2E60-48A9-980C-CB5D98B4BB9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63D-46C5-A27E-0E00510B40E2}"/>
                </c:ext>
              </c:extLst>
            </c:dLbl>
            <c:dLbl>
              <c:idx val="1"/>
              <c:tx>
                <c:rich>
                  <a:bodyPr/>
                  <a:lstStyle/>
                  <a:p>
                    <a:fld id="{107B2851-8226-4FC5-90A0-385E80F97D8B}" type="CELLRANGE">
                      <a:rPr lang="en-US"/>
                      <a:pPr/>
                      <a:t>[CELLRANGE]</a:t>
                    </a:fld>
                    <a:r>
                      <a:rPr lang="en-US" baseline="0"/>
                      <a:t>, </a:t>
                    </a:r>
                    <a:fld id="{F87CD01D-EE1C-4E0A-B974-B60B4DC682E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9887</c:v>
                </c:pt>
                <c:pt idx="1">
                  <c:v>10014</c:v>
                </c:pt>
              </c:numCache>
            </c:numRef>
          </c:val>
          <c:extLst>
            <c:ext xmlns:c15="http://schemas.microsoft.com/office/drawing/2012/chart" uri="{02D57815-91ED-43cb-92C2-25804820EDAC}">
              <c15:datalabelsRange>
                <c15:f>Manufacturing!$E$33:$F$33</c15:f>
                <c15:dlblRangeCache>
                  <c:ptCount val="2"/>
                  <c:pt idx="0">
                    <c:v>28%</c:v>
                  </c:pt>
                  <c:pt idx="1">
                    <c:v>27%</c:v>
                  </c:pt>
                </c15:dlblRangeCache>
              </c15:datalabelsRange>
            </c:ext>
            <c:ext xmlns:c16="http://schemas.microsoft.com/office/drawing/2014/chart" uri="{C3380CC4-5D6E-409C-BE32-E72D297353CC}">
              <c16:uniqueId val="{00000005-263D-46C5-A27E-0E00510B40E2}"/>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F4B488AD-B8C6-4EA9-8D0B-C041F6B19497}" type="CELLRANGE">
                      <a:rPr lang="en-US"/>
                      <a:pPr/>
                      <a:t>[CELLRANGE]</a:t>
                    </a:fld>
                    <a:r>
                      <a:rPr lang="en-US" baseline="0"/>
                      <a:t>, </a:t>
                    </a:r>
                    <a:fld id="{CC71E334-707B-47B0-A2E9-3F7BBD13579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63D-46C5-A27E-0E00510B40E2}"/>
                </c:ext>
              </c:extLst>
            </c:dLbl>
            <c:dLbl>
              <c:idx val="1"/>
              <c:tx>
                <c:rich>
                  <a:bodyPr/>
                  <a:lstStyle/>
                  <a:p>
                    <a:fld id="{55D1BD95-6D78-4252-82CC-6CC3D6018703}" type="CELLRANGE">
                      <a:rPr lang="en-US"/>
                      <a:pPr/>
                      <a:t>[CELLRANGE]</a:t>
                    </a:fld>
                    <a:r>
                      <a:rPr lang="en-US" baseline="0"/>
                      <a:t>, </a:t>
                    </a:r>
                    <a:fld id="{EB75EA74-D762-4C8F-A8F3-BCFC1DC65DE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10147</c:v>
                </c:pt>
                <c:pt idx="1">
                  <c:v>10326</c:v>
                </c:pt>
              </c:numCache>
            </c:numRef>
          </c:val>
          <c:extLst>
            <c:ext xmlns:c15="http://schemas.microsoft.com/office/drawing/2012/chart" uri="{02D57815-91ED-43cb-92C2-25804820EDAC}">
              <c15:datalabelsRange>
                <c15:f>Manufacturing!$E$34:$F$34</c15:f>
                <c15:dlblRangeCache>
                  <c:ptCount val="2"/>
                  <c:pt idx="0">
                    <c:v>29%</c:v>
                  </c:pt>
                  <c:pt idx="1">
                    <c:v>28%</c:v>
                  </c:pt>
                </c15:dlblRangeCache>
              </c15:datalabelsRange>
            </c:ext>
            <c:ext xmlns:c16="http://schemas.microsoft.com/office/drawing/2014/chart" uri="{C3380CC4-5D6E-409C-BE32-E72D297353CC}">
              <c16:uniqueId val="{00000008-263D-46C5-A27E-0E00510B40E2}"/>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0E391E0A-69C9-4C34-9691-E5A2CEEB5CC7}" type="CELLRANGE">
                      <a:rPr lang="en-US"/>
                      <a:pPr/>
                      <a:t>[CELLRANGE]</a:t>
                    </a:fld>
                    <a:r>
                      <a:rPr lang="en-US" baseline="0"/>
                      <a:t>, </a:t>
                    </a:r>
                    <a:fld id="{B750C258-C964-4E25-AB9E-7A508A92FDF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63D-46C5-A27E-0E00510B40E2}"/>
                </c:ext>
              </c:extLst>
            </c:dLbl>
            <c:dLbl>
              <c:idx val="1"/>
              <c:tx>
                <c:rich>
                  <a:bodyPr/>
                  <a:lstStyle/>
                  <a:p>
                    <a:fld id="{F1B569AA-07EF-45FE-89EE-51B3515A7E5A}" type="CELLRANGE">
                      <a:rPr lang="en-US"/>
                      <a:pPr/>
                      <a:t>[CELLRANGE]</a:t>
                    </a:fld>
                    <a:r>
                      <a:rPr lang="en-US" baseline="0"/>
                      <a:t>, </a:t>
                    </a:r>
                    <a:fld id="{EA8A6B55-9A1C-4B47-8282-96F8C5F386C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9043</c:v>
                </c:pt>
                <c:pt idx="1">
                  <c:v>9257</c:v>
                </c:pt>
              </c:numCache>
            </c:numRef>
          </c:val>
          <c:extLst>
            <c:ext xmlns:c15="http://schemas.microsoft.com/office/drawing/2012/chart" uri="{02D57815-91ED-43cb-92C2-25804820EDAC}">
              <c15:datalabelsRange>
                <c15:f>Manufacturing!$E$35:$F$35</c15:f>
                <c15:dlblRangeCache>
                  <c:ptCount val="2"/>
                  <c:pt idx="0">
                    <c:v>26%</c:v>
                  </c:pt>
                  <c:pt idx="1">
                    <c:v>25%</c:v>
                  </c:pt>
                </c15:dlblRangeCache>
              </c15:datalabelsRange>
            </c:ext>
            <c:ext xmlns:c16="http://schemas.microsoft.com/office/drawing/2014/chart" uri="{C3380CC4-5D6E-409C-BE32-E72D297353CC}">
              <c16:uniqueId val="{0000000B-263D-46C5-A27E-0E00510B40E2}"/>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2281D790-096F-4722-A5CC-3A13C43F6854}" type="CELLRANGE">
                      <a:rPr lang="en-US"/>
                      <a:pPr/>
                      <a:t>[CELLRANGE]</a:t>
                    </a:fld>
                    <a:r>
                      <a:rPr lang="en-US" baseline="0"/>
                      <a:t>, </a:t>
                    </a:r>
                    <a:fld id="{32CF8522-865F-4014-A1D3-44B1F719944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263D-46C5-A27E-0E00510B40E2}"/>
                </c:ext>
              </c:extLst>
            </c:dLbl>
            <c:dLbl>
              <c:idx val="1"/>
              <c:tx>
                <c:rich>
                  <a:bodyPr/>
                  <a:lstStyle/>
                  <a:p>
                    <a:fld id="{08A60256-9B93-46EF-98EE-BEFE47E291C4}" type="CELLRANGE">
                      <a:rPr lang="en-US"/>
                      <a:pPr/>
                      <a:t>[CELLRANGE]</a:t>
                    </a:fld>
                    <a:r>
                      <a:rPr lang="en-US" baseline="0"/>
                      <a:t>, </a:t>
                    </a:r>
                    <a:fld id="{D1242AB2-1DC4-4785-B59B-512A071D357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2083</c:v>
                </c:pt>
                <c:pt idx="1">
                  <c:v>2229</c:v>
                </c:pt>
              </c:numCache>
            </c:numRef>
          </c:val>
          <c:extLst>
            <c:ext xmlns:c15="http://schemas.microsoft.com/office/drawing/2012/chart" uri="{02D57815-91ED-43cb-92C2-25804820EDAC}">
              <c15:datalabelsRange>
                <c15:f>Manufacturing!$E$36:$F$36</c15:f>
                <c15:dlblRangeCache>
                  <c:ptCount val="2"/>
                  <c:pt idx="0">
                    <c:v>6%</c:v>
                  </c:pt>
                  <c:pt idx="1">
                    <c:v>6%</c:v>
                  </c:pt>
                </c15:dlblRangeCache>
              </c15:datalabelsRange>
            </c:ext>
            <c:ext xmlns:c16="http://schemas.microsoft.com/office/drawing/2014/chart" uri="{C3380CC4-5D6E-409C-BE32-E72D297353CC}">
              <c16:uniqueId val="{0000000E-263D-46C5-A27E-0E00510B40E2}"/>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11D1E7D9-3294-4C0F-9252-FF70A046F8C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263D-46C5-A27E-0E00510B40E2}"/>
                </c:ext>
              </c:extLst>
            </c:dLbl>
            <c:dLbl>
              <c:idx val="1"/>
              <c:tx>
                <c:rich>
                  <a:bodyPr/>
                  <a:lstStyle/>
                  <a:p>
                    <a:fld id="{3846AE75-8E33-4821-A337-1EDC2A902AE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263D-46C5-A27E-0E00510B40E2}"/>
                </c:ext>
              </c:extLst>
            </c:dLbl>
            <c:dLbl>
              <c:idx val="2"/>
              <c:tx>
                <c:rich>
                  <a:bodyPr/>
                  <a:lstStyle/>
                  <a:p>
                    <a:fld id="{8046D242-A169-44BD-B50C-93F3657E662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263D-46C5-A27E-0E00510B40E2}"/>
                </c:ext>
              </c:extLst>
            </c:dLbl>
            <c:dLbl>
              <c:idx val="3"/>
              <c:tx>
                <c:rich>
                  <a:bodyPr/>
                  <a:lstStyle/>
                  <a:p>
                    <a:fld id="{02369F6E-A3C7-4D42-990C-3F64D8EDC6F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263D-46C5-A27E-0E00510B40E2}"/>
                </c:ext>
              </c:extLst>
            </c:dLbl>
            <c:dLbl>
              <c:idx val="4"/>
              <c:tx>
                <c:rich>
                  <a:bodyPr/>
                  <a:lstStyle/>
                  <a:p>
                    <a:endParaRPr lang="en-US" dirty="0"/>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0.11905697553500082</c:v>
                </c:pt>
                <c:pt idx="1">
                  <c:v>0.39309780526517435</c:v>
                </c:pt>
                <c:pt idx="2">
                  <c:v>0.67567675551420292</c:v>
                </c:pt>
                <c:pt idx="3">
                  <c:v>0.92900169667779542</c:v>
                </c:pt>
                <c:pt idx="4">
                  <c:v>#N/A</c:v>
                </c:pt>
              </c:numCache>
            </c:numRef>
          </c:yVal>
          <c:smooth val="0"/>
          <c:extLst>
            <c:ext xmlns:c15="http://schemas.microsoft.com/office/drawing/2012/chart" uri="{02D57815-91ED-43cb-92C2-25804820EDAC}">
              <c15:datalabelsRange>
                <c15:f>Manufacturing!$H$32:$H$36</c15:f>
                <c15:dlblRangeCache>
                  <c:ptCount val="5"/>
                  <c:pt idx="0">
                    <c:v>+12.8%</c:v>
                  </c:pt>
                  <c:pt idx="1">
                    <c:v>+1.3%</c:v>
                  </c:pt>
                  <c:pt idx="2">
                    <c:v>+1.8%</c:v>
                  </c:pt>
                  <c:pt idx="3">
                    <c:v>+2.4%</c:v>
                  </c:pt>
                  <c:pt idx="4">
                    <c:v>+7.0%</c:v>
                  </c:pt>
                </c15:dlblRangeCache>
              </c15:datalabelsRange>
            </c:ext>
            <c:ext xmlns:c16="http://schemas.microsoft.com/office/drawing/2014/chart" uri="{C3380CC4-5D6E-409C-BE32-E72D297353CC}">
              <c16:uniqueId val="{00000014-263D-46C5-A27E-0E00510B40E2}"/>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63D-46C5-A27E-0E00510B40E2}"/>
                </c:ext>
              </c:extLst>
            </c:dLbl>
            <c:dLbl>
              <c:idx val="1"/>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63D-46C5-A27E-0E00510B40E2}"/>
                </c:ext>
              </c:extLst>
            </c:dLbl>
            <c:dLbl>
              <c:idx val="2"/>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63D-46C5-A27E-0E00510B40E2}"/>
                </c:ext>
              </c:extLst>
            </c:dLbl>
            <c:dLbl>
              <c:idx val="3"/>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63D-46C5-A27E-0E00510B40E2}"/>
                </c:ext>
              </c:extLst>
            </c:dLbl>
            <c:dLbl>
              <c:idx val="4"/>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63D-46C5-A27E-0E00510B40E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263D-46C5-A27E-0E00510B40E2}"/>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350A6772-0951-44A1-A20A-292AD4D8CF7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263D-46C5-A27E-0E00510B40E2}"/>
                </c:ext>
              </c:extLst>
            </c:dLbl>
            <c:dLbl>
              <c:idx val="1"/>
              <c:tx>
                <c:rich>
                  <a:bodyPr/>
                  <a:lstStyle/>
                  <a:p>
                    <a:fld id="{6647882D-DAEE-4CDD-BA97-4BDF04571C3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263D-46C5-A27E-0E00510B40E2}"/>
                </c:ext>
              </c:extLst>
            </c:dLbl>
            <c:spPr>
              <a:noFill/>
              <a:ln>
                <a:noFill/>
              </a:ln>
              <a:effectLst/>
            </c:spPr>
            <c:txPr>
              <a:bodyPr rot="0" spcFirstLastPara="1" vertOverflow="ellipsis" horzOverflow="clip"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35,339 </c:v>
                  </c:pt>
                  <c:pt idx="1">
                    <c:v> 36,542 </c:v>
                  </c:pt>
                </c15:dlblRangeCache>
              </c15:datalabelsRange>
            </c:ext>
            <c:ext xmlns:c16="http://schemas.microsoft.com/office/drawing/2014/chart" uri="{C3380CC4-5D6E-409C-BE32-E72D297353CC}">
              <c16:uniqueId val="{0000001D-263D-46C5-A27E-0E00510B40E2}"/>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ysClr val="windowText" lastClr="000000"/>
                    </a:solidFill>
                  </a:rPr>
                  <a:t>%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876416942447412"/>
          <c:y val="0.36492595437765402"/>
          <c:w val="0.30330033474076612"/>
          <c:h val="0.2870854938864349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5 Industry 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Transportation!$Q$18:$Q$23</c:f>
              <c:strCache>
                <c:ptCount val="6"/>
                <c:pt idx="0">
                  <c:v>Transportation and Warehousing Total</c:v>
                </c:pt>
                <c:pt idx="1">
                  <c:v>General freight trucking</c:v>
                </c:pt>
                <c:pt idx="2">
                  <c:v>Specialized freight trucking</c:v>
                </c:pt>
                <c:pt idx="3">
                  <c:v>Support activities for road transportation</c:v>
                </c:pt>
                <c:pt idx="4">
                  <c:v>Taxi and limousine service</c:v>
                </c:pt>
                <c:pt idx="5">
                  <c:v>Warehousing and storage</c:v>
                </c:pt>
              </c:strCache>
            </c:strRef>
          </c:cat>
          <c:val>
            <c:numRef>
              <c:f>Transportation!$R$18:$R$23</c:f>
              <c:numCache>
                <c:formatCode>#,##0</c:formatCode>
                <c:ptCount val="6"/>
                <c:pt idx="0">
                  <c:v>587</c:v>
                </c:pt>
                <c:pt idx="1">
                  <c:v>162</c:v>
                </c:pt>
                <c:pt idx="2">
                  <c:v>82</c:v>
                </c:pt>
                <c:pt idx="3">
                  <c:v>48</c:v>
                </c:pt>
                <c:pt idx="4">
                  <c:v>42</c:v>
                </c:pt>
                <c:pt idx="5">
                  <c:v>35</c:v>
                </c:pt>
              </c:numCache>
            </c:numRef>
          </c:val>
          <c:extLst>
            <c:ext xmlns:c16="http://schemas.microsoft.com/office/drawing/2014/chart" uri="{C3380CC4-5D6E-409C-BE32-E72D297353CC}">
              <c16:uniqueId val="{00000000-AC6E-4697-A240-D7B7A5E51E7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Transportation!$Q$18:$Q$23</c:f>
              <c:strCache>
                <c:ptCount val="6"/>
                <c:pt idx="0">
                  <c:v>Transportation and Warehousing Total</c:v>
                </c:pt>
                <c:pt idx="1">
                  <c:v>General freight trucking</c:v>
                </c:pt>
                <c:pt idx="2">
                  <c:v>Specialized freight trucking</c:v>
                </c:pt>
                <c:pt idx="3">
                  <c:v>Support activities for road transportation</c:v>
                </c:pt>
                <c:pt idx="4">
                  <c:v>Taxi and limousine service</c:v>
                </c:pt>
                <c:pt idx="5">
                  <c:v>Warehousing and storage</c:v>
                </c:pt>
              </c:strCache>
            </c:strRef>
          </c:cat>
          <c:val>
            <c:numRef>
              <c:f>Transportation!$S$18:$S$23</c:f>
              <c:numCache>
                <c:formatCode>#,##0</c:formatCode>
                <c:ptCount val="6"/>
                <c:pt idx="0">
                  <c:v>582</c:v>
                </c:pt>
                <c:pt idx="1">
                  <c:v>166</c:v>
                </c:pt>
                <c:pt idx="2">
                  <c:v>92</c:v>
                </c:pt>
                <c:pt idx="3">
                  <c:v>46</c:v>
                </c:pt>
                <c:pt idx="4">
                  <c:v>41</c:v>
                </c:pt>
                <c:pt idx="5">
                  <c:v>34</c:v>
                </c:pt>
              </c:numCache>
            </c:numRef>
          </c:val>
          <c:extLst>
            <c:ext xmlns:c16="http://schemas.microsoft.com/office/drawing/2014/chart" uri="{C3380CC4-5D6E-409C-BE32-E72D297353CC}">
              <c16:uniqueId val="{00000001-AC6E-4697-A240-D7B7A5E51E7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Transportation!$B$32</c:f>
              <c:strCache>
                <c:ptCount val="1"/>
                <c:pt idx="0">
                  <c:v>Less than high school</c:v>
                </c:pt>
              </c:strCache>
            </c:strRef>
          </c:tx>
          <c:spPr>
            <a:solidFill>
              <a:schemeClr val="accent1"/>
            </a:solidFill>
            <a:ln>
              <a:noFill/>
            </a:ln>
            <a:effectLst/>
          </c:spPr>
          <c:invertIfNegative val="0"/>
          <c:dLbls>
            <c:dLbl>
              <c:idx val="0"/>
              <c:tx>
                <c:rich>
                  <a:bodyPr/>
                  <a:lstStyle/>
                  <a:p>
                    <a:fld id="{5EB97A5F-7E98-4EDD-9743-2E463007C2BD}" type="CELLRANGE">
                      <a:rPr lang="en-US"/>
                      <a:pPr/>
                      <a:t>[CELLRANGE]</a:t>
                    </a:fld>
                    <a:r>
                      <a:rPr lang="en-US" baseline="0"/>
                      <a:t>, </a:t>
                    </a:r>
                    <a:fld id="{07622903-1C1B-4F76-8818-A0689D212E3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5D8-441D-9E8B-019572F2DBB1}"/>
                </c:ext>
              </c:extLst>
            </c:dLbl>
            <c:dLbl>
              <c:idx val="1"/>
              <c:tx>
                <c:rich>
                  <a:bodyPr/>
                  <a:lstStyle/>
                  <a:p>
                    <a:fld id="{1BC74F81-9BD9-4206-9114-7B6E79F53139}" type="CELLRANGE">
                      <a:rPr lang="en-US"/>
                      <a:pPr/>
                      <a:t>[CELLRANGE]</a:t>
                    </a:fld>
                    <a:r>
                      <a:rPr lang="en-US" baseline="0"/>
                      <a:t>, </a:t>
                    </a:r>
                    <a:fld id="{446F3BE8-C166-4585-A6CF-95E7B38508B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Transportation!$C$31:$D$31</c:f>
              <c:strCache>
                <c:ptCount val="2"/>
                <c:pt idx="0">
                  <c:v>2015</c:v>
                </c:pt>
                <c:pt idx="1">
                  <c:v>2018</c:v>
                </c:pt>
              </c:strCache>
            </c:strRef>
          </c:cat>
          <c:val>
            <c:numRef>
              <c:f>Transportation!$C$32:$D$32</c:f>
              <c:numCache>
                <c:formatCode>#,##0</c:formatCode>
                <c:ptCount val="2"/>
                <c:pt idx="0">
                  <c:v>1450</c:v>
                </c:pt>
                <c:pt idx="1">
                  <c:v>1665</c:v>
                </c:pt>
              </c:numCache>
            </c:numRef>
          </c:val>
          <c:extLst>
            <c:ext xmlns:c15="http://schemas.microsoft.com/office/drawing/2012/chart" uri="{02D57815-91ED-43cb-92C2-25804820EDAC}">
              <c15:datalabelsRange>
                <c15:f>Transportation!$E$32:$F$32</c15:f>
                <c15:dlblRangeCache>
                  <c:ptCount val="2"/>
                  <c:pt idx="0">
                    <c:v>14%</c:v>
                  </c:pt>
                  <c:pt idx="1">
                    <c:v>15%</c:v>
                  </c:pt>
                </c15:dlblRangeCache>
              </c15:datalabelsRange>
            </c:ext>
            <c:ext xmlns:c16="http://schemas.microsoft.com/office/drawing/2014/chart" uri="{C3380CC4-5D6E-409C-BE32-E72D297353CC}">
              <c16:uniqueId val="{00000002-A5D8-441D-9E8B-019572F2DBB1}"/>
            </c:ext>
          </c:extLst>
        </c:ser>
        <c:ser>
          <c:idx val="1"/>
          <c:order val="1"/>
          <c:tx>
            <c:strRef>
              <c:f>Transportation!$B$33</c:f>
              <c:strCache>
                <c:ptCount val="1"/>
                <c:pt idx="0">
                  <c:v>High school or equivalent, no college</c:v>
                </c:pt>
              </c:strCache>
            </c:strRef>
          </c:tx>
          <c:spPr>
            <a:solidFill>
              <a:schemeClr val="accent2"/>
            </a:solidFill>
            <a:ln>
              <a:noFill/>
            </a:ln>
            <a:effectLst/>
          </c:spPr>
          <c:invertIfNegative val="0"/>
          <c:dLbls>
            <c:dLbl>
              <c:idx val="0"/>
              <c:tx>
                <c:rich>
                  <a:bodyPr/>
                  <a:lstStyle/>
                  <a:p>
                    <a:fld id="{56FD095E-F679-420D-B538-56D4C0BFFD62}" type="CELLRANGE">
                      <a:rPr lang="en-US"/>
                      <a:pPr/>
                      <a:t>[CELLRANGE]</a:t>
                    </a:fld>
                    <a:r>
                      <a:rPr lang="en-US" baseline="0"/>
                      <a:t>, </a:t>
                    </a:r>
                    <a:fld id="{7F2D7A15-490B-47C6-8B7F-7322A50AD77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5D8-441D-9E8B-019572F2DBB1}"/>
                </c:ext>
              </c:extLst>
            </c:dLbl>
            <c:dLbl>
              <c:idx val="1"/>
              <c:tx>
                <c:rich>
                  <a:bodyPr/>
                  <a:lstStyle/>
                  <a:p>
                    <a:fld id="{FB2B0C61-719B-462A-AF4E-2841FEC33E99}" type="CELLRANGE">
                      <a:rPr lang="en-US"/>
                      <a:pPr/>
                      <a:t>[CELLRANGE]</a:t>
                    </a:fld>
                    <a:r>
                      <a:rPr lang="en-US" baseline="0"/>
                      <a:t>, </a:t>
                    </a:r>
                    <a:fld id="{C8BCA652-CA6E-4C0F-A791-61BF3896156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Transportation!$C$31:$D$31</c:f>
              <c:strCache>
                <c:ptCount val="2"/>
                <c:pt idx="0">
                  <c:v>2015</c:v>
                </c:pt>
                <c:pt idx="1">
                  <c:v>2018</c:v>
                </c:pt>
              </c:strCache>
            </c:strRef>
          </c:cat>
          <c:val>
            <c:numRef>
              <c:f>Transportation!$C$33:$D$33</c:f>
              <c:numCache>
                <c:formatCode>#,##0</c:formatCode>
                <c:ptCount val="2"/>
                <c:pt idx="0">
                  <c:v>3328</c:v>
                </c:pt>
                <c:pt idx="1">
                  <c:v>3456</c:v>
                </c:pt>
              </c:numCache>
            </c:numRef>
          </c:val>
          <c:extLst>
            <c:ext xmlns:c15="http://schemas.microsoft.com/office/drawing/2012/chart" uri="{02D57815-91ED-43cb-92C2-25804820EDAC}">
              <c15:datalabelsRange>
                <c15:f>Transportation!$E$33:$F$33</c15:f>
                <c15:dlblRangeCache>
                  <c:ptCount val="2"/>
                  <c:pt idx="0">
                    <c:v>31%</c:v>
                  </c:pt>
                  <c:pt idx="1">
                    <c:v>30%</c:v>
                  </c:pt>
                </c15:dlblRangeCache>
              </c15:datalabelsRange>
            </c:ext>
            <c:ext xmlns:c16="http://schemas.microsoft.com/office/drawing/2014/chart" uri="{C3380CC4-5D6E-409C-BE32-E72D297353CC}">
              <c16:uniqueId val="{00000005-A5D8-441D-9E8B-019572F2DBB1}"/>
            </c:ext>
          </c:extLst>
        </c:ser>
        <c:ser>
          <c:idx val="2"/>
          <c:order val="2"/>
          <c:tx>
            <c:strRef>
              <c:f>Transportation!$B$34</c:f>
              <c:strCache>
                <c:ptCount val="1"/>
                <c:pt idx="0">
                  <c:v>Some college or Associate degree</c:v>
                </c:pt>
              </c:strCache>
            </c:strRef>
          </c:tx>
          <c:spPr>
            <a:solidFill>
              <a:schemeClr val="accent3"/>
            </a:solidFill>
            <a:ln>
              <a:noFill/>
            </a:ln>
            <a:effectLst/>
          </c:spPr>
          <c:invertIfNegative val="0"/>
          <c:dLbls>
            <c:dLbl>
              <c:idx val="0"/>
              <c:tx>
                <c:rich>
                  <a:bodyPr/>
                  <a:lstStyle/>
                  <a:p>
                    <a:fld id="{5B979151-7AC0-48E4-986B-9A9FC534A75F}" type="CELLRANGE">
                      <a:rPr lang="en-US"/>
                      <a:pPr/>
                      <a:t>[CELLRANGE]</a:t>
                    </a:fld>
                    <a:r>
                      <a:rPr lang="en-US" baseline="0"/>
                      <a:t>, </a:t>
                    </a:r>
                    <a:fld id="{D69DA683-A2F5-467E-8882-807CD5937E7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5D8-441D-9E8B-019572F2DBB1}"/>
                </c:ext>
              </c:extLst>
            </c:dLbl>
            <c:dLbl>
              <c:idx val="1"/>
              <c:tx>
                <c:rich>
                  <a:bodyPr/>
                  <a:lstStyle/>
                  <a:p>
                    <a:fld id="{06D3A7BA-7C57-44FE-9544-BE5110075D87}" type="CELLRANGE">
                      <a:rPr lang="en-US"/>
                      <a:pPr/>
                      <a:t>[CELLRANGE]</a:t>
                    </a:fld>
                    <a:r>
                      <a:rPr lang="en-US" baseline="0"/>
                      <a:t>, </a:t>
                    </a:r>
                    <a:fld id="{A9030B8E-8EA2-4522-A4F2-2C88DCC5A40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Transportation!$C$31:$D$31</c:f>
              <c:strCache>
                <c:ptCount val="2"/>
                <c:pt idx="0">
                  <c:v>2015</c:v>
                </c:pt>
                <c:pt idx="1">
                  <c:v>2018</c:v>
                </c:pt>
              </c:strCache>
            </c:strRef>
          </c:cat>
          <c:val>
            <c:numRef>
              <c:f>Transportation!$C$34:$D$34</c:f>
              <c:numCache>
                <c:formatCode>#,##0</c:formatCode>
                <c:ptCount val="2"/>
                <c:pt idx="0">
                  <c:v>3043</c:v>
                </c:pt>
                <c:pt idx="1">
                  <c:v>3246</c:v>
                </c:pt>
              </c:numCache>
            </c:numRef>
          </c:val>
          <c:extLst>
            <c:ext xmlns:c15="http://schemas.microsoft.com/office/drawing/2012/chart" uri="{02D57815-91ED-43cb-92C2-25804820EDAC}">
              <c15:datalabelsRange>
                <c15:f>Transportation!$E$34:$F$34</c15:f>
                <c15:dlblRangeCache>
                  <c:ptCount val="2"/>
                  <c:pt idx="0">
                    <c:v>29%</c:v>
                  </c:pt>
                  <c:pt idx="1">
                    <c:v>28%</c:v>
                  </c:pt>
                </c15:dlblRangeCache>
              </c15:datalabelsRange>
            </c:ext>
            <c:ext xmlns:c16="http://schemas.microsoft.com/office/drawing/2014/chart" uri="{C3380CC4-5D6E-409C-BE32-E72D297353CC}">
              <c16:uniqueId val="{00000008-A5D8-441D-9E8B-019572F2DBB1}"/>
            </c:ext>
          </c:extLst>
        </c:ser>
        <c:ser>
          <c:idx val="3"/>
          <c:order val="3"/>
          <c:tx>
            <c:strRef>
              <c:f>Transportation!$B$35</c:f>
              <c:strCache>
                <c:ptCount val="1"/>
                <c:pt idx="0">
                  <c:v>Bachelor's degree or advanced degree</c:v>
                </c:pt>
              </c:strCache>
            </c:strRef>
          </c:tx>
          <c:spPr>
            <a:solidFill>
              <a:schemeClr val="accent4"/>
            </a:solidFill>
            <a:ln>
              <a:noFill/>
            </a:ln>
            <a:effectLst/>
          </c:spPr>
          <c:invertIfNegative val="0"/>
          <c:dLbls>
            <c:dLbl>
              <c:idx val="0"/>
              <c:tx>
                <c:rich>
                  <a:bodyPr/>
                  <a:lstStyle/>
                  <a:p>
                    <a:fld id="{20D6F715-0FD9-4D83-AC75-21033CFFBD46}" type="CELLRANGE">
                      <a:rPr lang="en-US"/>
                      <a:pPr/>
                      <a:t>[CELLRANGE]</a:t>
                    </a:fld>
                    <a:r>
                      <a:rPr lang="en-US" baseline="0"/>
                      <a:t>, </a:t>
                    </a:r>
                    <a:fld id="{5A9BF28B-0048-4A24-9C23-D70A6230340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5D8-441D-9E8B-019572F2DBB1}"/>
                </c:ext>
              </c:extLst>
            </c:dLbl>
            <c:dLbl>
              <c:idx val="1"/>
              <c:tx>
                <c:rich>
                  <a:bodyPr/>
                  <a:lstStyle/>
                  <a:p>
                    <a:fld id="{73358B42-910C-4ACF-A3EA-364C5DA70FFE}" type="CELLRANGE">
                      <a:rPr lang="en-US"/>
                      <a:pPr/>
                      <a:t>[CELLRANGE]</a:t>
                    </a:fld>
                    <a:r>
                      <a:rPr lang="en-US" baseline="0"/>
                      <a:t>, </a:t>
                    </a:r>
                    <a:fld id="{32415F6E-4D28-48D3-962C-8497B4756D6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Transportation!$C$31:$D$31</c:f>
              <c:strCache>
                <c:ptCount val="2"/>
                <c:pt idx="0">
                  <c:v>2015</c:v>
                </c:pt>
                <c:pt idx="1">
                  <c:v>2018</c:v>
                </c:pt>
              </c:strCache>
            </c:strRef>
          </c:cat>
          <c:val>
            <c:numRef>
              <c:f>Transportation!$C$35:$D$35</c:f>
              <c:numCache>
                <c:formatCode>#,##0</c:formatCode>
                <c:ptCount val="2"/>
                <c:pt idx="0">
                  <c:v>2000</c:v>
                </c:pt>
                <c:pt idx="1">
                  <c:v>2232</c:v>
                </c:pt>
              </c:numCache>
            </c:numRef>
          </c:val>
          <c:extLst>
            <c:ext xmlns:c15="http://schemas.microsoft.com/office/drawing/2012/chart" uri="{02D57815-91ED-43cb-92C2-25804820EDAC}">
              <c15:datalabelsRange>
                <c15:f>Transportation!$E$35:$F$35</c15:f>
                <c15:dlblRangeCache>
                  <c:ptCount val="2"/>
                  <c:pt idx="0">
                    <c:v>19%</c:v>
                  </c:pt>
                  <c:pt idx="1">
                    <c:v>20%</c:v>
                  </c:pt>
                </c15:dlblRangeCache>
              </c15:datalabelsRange>
            </c:ext>
            <c:ext xmlns:c16="http://schemas.microsoft.com/office/drawing/2014/chart" uri="{C3380CC4-5D6E-409C-BE32-E72D297353CC}">
              <c16:uniqueId val="{0000000B-A5D8-441D-9E8B-019572F2DBB1}"/>
            </c:ext>
          </c:extLst>
        </c:ser>
        <c:ser>
          <c:idx val="4"/>
          <c:order val="4"/>
          <c:tx>
            <c:strRef>
              <c:f>Transportation!$B$36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45DBCE3D-7256-4867-8C5D-26963C2EA0C3}" type="CELLRANGE">
                      <a:rPr lang="en-US"/>
                      <a:pPr/>
                      <a:t>[CELLRANGE]</a:t>
                    </a:fld>
                    <a:r>
                      <a:rPr lang="en-US" baseline="0"/>
                      <a:t>, </a:t>
                    </a:r>
                    <a:fld id="{FD2DA69E-C0A1-48C1-AC00-1FFFB977208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5D8-441D-9E8B-019572F2DBB1}"/>
                </c:ext>
              </c:extLst>
            </c:dLbl>
            <c:dLbl>
              <c:idx val="1"/>
              <c:tx>
                <c:rich>
                  <a:bodyPr/>
                  <a:lstStyle/>
                  <a:p>
                    <a:fld id="{49530BAD-EEED-4365-92B7-186539834B59}" type="CELLRANGE">
                      <a:rPr lang="en-US"/>
                      <a:pPr/>
                      <a:t>[CELLRANGE]</a:t>
                    </a:fld>
                    <a:r>
                      <a:rPr lang="en-US" baseline="0"/>
                      <a:t>, </a:t>
                    </a:r>
                    <a:fld id="{0675C92F-C29C-47CA-A323-6612CAB0E54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Transportation!$C$31:$D$31</c:f>
              <c:strCache>
                <c:ptCount val="2"/>
                <c:pt idx="0">
                  <c:v>2015</c:v>
                </c:pt>
                <c:pt idx="1">
                  <c:v>2018</c:v>
                </c:pt>
              </c:strCache>
            </c:strRef>
          </c:cat>
          <c:val>
            <c:numRef>
              <c:f>Transportation!$C$36:$D$36</c:f>
              <c:numCache>
                <c:formatCode>#,##0</c:formatCode>
                <c:ptCount val="2"/>
                <c:pt idx="0">
                  <c:v>772</c:v>
                </c:pt>
                <c:pt idx="1">
                  <c:v>842</c:v>
                </c:pt>
              </c:numCache>
            </c:numRef>
          </c:val>
          <c:extLst>
            <c:ext xmlns:c15="http://schemas.microsoft.com/office/drawing/2012/chart" uri="{02D57815-91ED-43cb-92C2-25804820EDAC}">
              <c15:datalabelsRange>
                <c15:f>Transportation!$E$36:$F$36</c15:f>
                <c15:dlblRangeCache>
                  <c:ptCount val="2"/>
                  <c:pt idx="0">
                    <c:v>7%</c:v>
                  </c:pt>
                  <c:pt idx="1">
                    <c:v>7%</c:v>
                  </c:pt>
                </c15:dlblRangeCache>
              </c15:datalabelsRange>
            </c:ext>
            <c:ext xmlns:c16="http://schemas.microsoft.com/office/drawing/2014/chart" uri="{C3380CC4-5D6E-409C-BE32-E72D297353CC}">
              <c16:uniqueId val="{0000000E-A5D8-441D-9E8B-019572F2DBB1}"/>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Transportation!$K$17</c:f>
              <c:strCache>
                <c:ptCount val="1"/>
                <c:pt idx="0">
                  <c:v>Increase</c:v>
                </c:pt>
              </c:strCache>
            </c:strRef>
          </c:tx>
          <c:spPr>
            <a:ln w="25400" cap="rnd">
              <a:noFill/>
              <a:round/>
            </a:ln>
            <a:effectLst/>
          </c:spPr>
          <c:marker>
            <c:symbol val="none"/>
          </c:marker>
          <c:dLbls>
            <c:dLbl>
              <c:idx val="0"/>
              <c:tx>
                <c:rich>
                  <a:bodyPr/>
                  <a:lstStyle/>
                  <a:p>
                    <a:fld id="{9636E10C-390B-4663-8956-5508E026C3C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5D8-441D-9E8B-019572F2DBB1}"/>
                </c:ext>
              </c:extLst>
            </c:dLbl>
            <c:dLbl>
              <c:idx val="1"/>
              <c:tx>
                <c:rich>
                  <a:bodyPr/>
                  <a:lstStyle/>
                  <a:p>
                    <a:fld id="{BB687A18-46FD-4777-9C69-B5C30D500F0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5D8-441D-9E8B-019572F2DBB1}"/>
                </c:ext>
              </c:extLst>
            </c:dLbl>
            <c:dLbl>
              <c:idx val="2"/>
              <c:tx>
                <c:rich>
                  <a:bodyPr/>
                  <a:lstStyle/>
                  <a:p>
                    <a:fld id="{FC278D21-7192-4D47-8044-493FAE3E99F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5D8-441D-9E8B-019572F2DBB1}"/>
                </c:ext>
              </c:extLst>
            </c:dLbl>
            <c:dLbl>
              <c:idx val="3"/>
              <c:tx>
                <c:rich>
                  <a:bodyPr/>
                  <a:lstStyle/>
                  <a:p>
                    <a:fld id="{5CAC4162-0152-433B-BF7A-FE87242201C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A5D8-441D-9E8B-019572F2DBB1}"/>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Transportation!$J$18:$J$22</c:f>
              <c:numCache>
                <c:formatCode>General</c:formatCode>
                <c:ptCount val="5"/>
                <c:pt idx="0">
                  <c:v>1.59</c:v>
                </c:pt>
                <c:pt idx="1">
                  <c:v>1.59</c:v>
                </c:pt>
                <c:pt idx="2">
                  <c:v>1.59</c:v>
                </c:pt>
                <c:pt idx="3">
                  <c:v>1.59</c:v>
                </c:pt>
                <c:pt idx="4">
                  <c:v>1.59</c:v>
                </c:pt>
              </c:numCache>
            </c:numRef>
          </c:xVal>
          <c:yVal>
            <c:numRef>
              <c:f>Transportation!$K$18:$K$22</c:f>
              <c:numCache>
                <c:formatCode>0%</c:formatCode>
                <c:ptCount val="5"/>
                <c:pt idx="0">
                  <c:v>0.13552923695481164</c:v>
                </c:pt>
                <c:pt idx="1">
                  <c:v>0.43760073420155576</c:v>
                </c:pt>
                <c:pt idx="2">
                  <c:v>0.72131719255309845</c:v>
                </c:pt>
                <c:pt idx="3">
                  <c:v>0.91640503452495403</c:v>
                </c:pt>
                <c:pt idx="4">
                  <c:v>#N/A</c:v>
                </c:pt>
              </c:numCache>
            </c:numRef>
          </c:yVal>
          <c:smooth val="0"/>
          <c:extLst>
            <c:ext xmlns:c15="http://schemas.microsoft.com/office/drawing/2012/chart" uri="{02D57815-91ED-43cb-92C2-25804820EDAC}">
              <c15:datalabelsRange>
                <c15:f>Transportation!$H$32:$H$36</c15:f>
                <c15:dlblRangeCache>
                  <c:ptCount val="5"/>
                  <c:pt idx="0">
                    <c:v>+14.8%</c:v>
                  </c:pt>
                  <c:pt idx="1">
                    <c:v>+3.8%</c:v>
                  </c:pt>
                  <c:pt idx="2">
                    <c:v>+6.7%</c:v>
                  </c:pt>
                  <c:pt idx="3">
                    <c:v>+11.6%</c:v>
                  </c:pt>
                  <c:pt idx="4">
                    <c:v>+9.1%</c:v>
                  </c:pt>
                </c15:dlblRangeCache>
              </c15:datalabelsRange>
            </c:ext>
            <c:ext xmlns:c16="http://schemas.microsoft.com/office/drawing/2014/chart" uri="{C3380CC4-5D6E-409C-BE32-E72D297353CC}">
              <c16:uniqueId val="{00000014-A5D8-441D-9E8B-019572F2DBB1}"/>
            </c:ext>
          </c:extLst>
        </c:ser>
        <c:ser>
          <c:idx val="6"/>
          <c:order val="6"/>
          <c:tx>
            <c:strRef>
              <c:f>Transportation!$L$17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5D8-441D-9E8B-019572F2DBB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5D8-441D-9E8B-019572F2DBB1}"/>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5D8-441D-9E8B-019572F2DBB1}"/>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5D8-441D-9E8B-019572F2DBB1}"/>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5D8-441D-9E8B-019572F2DBB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Transportation!$J$18:$J$22</c:f>
              <c:numCache>
                <c:formatCode>General</c:formatCode>
                <c:ptCount val="5"/>
                <c:pt idx="0">
                  <c:v>1.59</c:v>
                </c:pt>
                <c:pt idx="1">
                  <c:v>1.59</c:v>
                </c:pt>
                <c:pt idx="2">
                  <c:v>1.59</c:v>
                </c:pt>
                <c:pt idx="3">
                  <c:v>1.59</c:v>
                </c:pt>
                <c:pt idx="4">
                  <c:v>1.59</c:v>
                </c:pt>
              </c:numCache>
            </c:numRef>
          </c:xVal>
          <c:yVal>
            <c:numRef>
              <c:f>Transportation!$L$18:$L$22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A5D8-441D-9E8B-019572F2DBB1}"/>
            </c:ext>
          </c:extLst>
        </c:ser>
        <c:ser>
          <c:idx val="7"/>
          <c:order val="7"/>
          <c:tx>
            <c:strRef>
              <c:f>Transportation!$K$13</c:f>
              <c:strCache>
                <c:ptCount val="1"/>
                <c:pt idx="0">
                  <c:v>Share</c:v>
                </c:pt>
              </c:strCache>
            </c:strRef>
          </c:tx>
          <c:spPr>
            <a:ln w="25400" cap="rnd">
              <a:noFill/>
              <a:round/>
            </a:ln>
            <a:effectLst/>
          </c:spPr>
          <c:marker>
            <c:symbol val="none"/>
          </c:marker>
          <c:dLbls>
            <c:dLbl>
              <c:idx val="0"/>
              <c:tx>
                <c:rich>
                  <a:bodyPr/>
                  <a:lstStyle/>
                  <a:p>
                    <a:fld id="{D367293F-E671-41F1-8B4C-E5A06BC400A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5D8-441D-9E8B-019572F2DBB1}"/>
                </c:ext>
              </c:extLst>
            </c:dLbl>
            <c:dLbl>
              <c:idx val="1"/>
              <c:tx>
                <c:rich>
                  <a:bodyPr/>
                  <a:lstStyle/>
                  <a:p>
                    <a:fld id="{82B44EB2-6AE1-4EA4-8660-553472E67F0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A5D8-441D-9E8B-019572F2DBB1}"/>
                </c:ext>
              </c:extLst>
            </c:dLbl>
            <c:spPr>
              <a:noFill/>
              <a:ln>
                <a:noFill/>
              </a:ln>
              <a:effectLst/>
            </c:spPr>
            <c:txPr>
              <a:bodyPr rot="0" spcFirstLastPara="1" vertOverflow="ellipsis" horzOverflow="clip"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DataLabelsRange val="1"/>
                <c15:showLeaderLines val="0"/>
              </c:ext>
            </c:extLst>
          </c:dLbls>
          <c:xVal>
            <c:numRef>
              <c:f>Transportation!$J$14:$J$15</c:f>
              <c:numCache>
                <c:formatCode>General</c:formatCode>
                <c:ptCount val="2"/>
                <c:pt idx="0">
                  <c:v>1</c:v>
                </c:pt>
                <c:pt idx="1">
                  <c:v>2</c:v>
                </c:pt>
              </c:numCache>
            </c:numRef>
          </c:xVal>
          <c:yVal>
            <c:numRef>
              <c:f>Transportation!$K$14:$K$15</c:f>
              <c:numCache>
                <c:formatCode>0%</c:formatCode>
                <c:ptCount val="2"/>
                <c:pt idx="0">
                  <c:v>1</c:v>
                </c:pt>
                <c:pt idx="1">
                  <c:v>1</c:v>
                </c:pt>
              </c:numCache>
            </c:numRef>
          </c:yVal>
          <c:smooth val="0"/>
          <c:extLst>
            <c:ext xmlns:c15="http://schemas.microsoft.com/office/drawing/2012/chart" uri="{02D57815-91ED-43cb-92C2-25804820EDAC}">
              <c15:datalabelsRange>
                <c15:f>Transportation!$L$14:$L$15</c15:f>
                <c15:dlblRangeCache>
                  <c:ptCount val="2"/>
                  <c:pt idx="0">
                    <c:v> 10,593 </c:v>
                  </c:pt>
                  <c:pt idx="1">
                    <c:v> 11,441 </c:v>
                  </c:pt>
                </c15:dlblRangeCache>
              </c15:datalabelsRange>
            </c:ext>
            <c:ext xmlns:c16="http://schemas.microsoft.com/office/drawing/2014/chart" uri="{C3380CC4-5D6E-409C-BE32-E72D297353CC}">
              <c16:uniqueId val="{0000001D-A5D8-441D-9E8B-019572F2DBB1}"/>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876416942447412"/>
          <c:y val="0.36492595437765402"/>
          <c:w val="0.30330033474076612"/>
          <c:h val="0.2938605616371124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Supply and Demand Charts.xlsx]Region Occupations, 4-5 stars!PivotTable5</c:name>
    <c:fmtId val="34"/>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4-5 stars'!$B$7</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BAA4-4B0E-A0F6-F6031FEF3899}"/>
              </c:ext>
            </c:extLst>
          </c:dPt>
          <c:cat>
            <c:strRef>
              <c:f>'Region Occupations, 4-5 stars'!$A$8:$A$25</c:f>
              <c:strCache>
                <c:ptCount val="17"/>
                <c:pt idx="0">
                  <c:v>Paralegals and Legal Assistants</c:v>
                </c:pt>
                <c:pt idx="1">
                  <c:v>Heating, Air Conditioning, and Refrigeration Mechanics and Installers</c:v>
                </c:pt>
                <c:pt idx="2">
                  <c:v>Computer User Support Specialists</c:v>
                </c:pt>
                <c:pt idx="3">
                  <c:v>Veterinary Technologists and Technicians</c:v>
                </c:pt>
                <c:pt idx="4">
                  <c:v>First-Line Supervisors of Fire Fighting and Prevention Workers</c:v>
                </c:pt>
                <c:pt idx="5">
                  <c:v>Heavy and Tractor-Trailer Truck Drivers</c:v>
                </c:pt>
                <c:pt idx="6">
                  <c:v>Automotive Service Technicians and Mechanics</c:v>
                </c:pt>
                <c:pt idx="7">
                  <c:v>Bookkeeping, Accounting, and Auditing Clerks</c:v>
                </c:pt>
                <c:pt idx="8">
                  <c:v>Medical Assistants</c:v>
                </c:pt>
                <c:pt idx="9">
                  <c:v>Dental Hygienists</c:v>
                </c:pt>
                <c:pt idx="10">
                  <c:v>Licensed Practical and Licensed Vocational Nurses</c:v>
                </c:pt>
                <c:pt idx="11">
                  <c:v>Medical Records and Health Information Technicians</c:v>
                </c:pt>
                <c:pt idx="12">
                  <c:v>Web Developers</c:v>
                </c:pt>
                <c:pt idx="13">
                  <c:v>Radiologic Technologists</c:v>
                </c:pt>
                <c:pt idx="14">
                  <c:v>Physical Therapist Assistants</c:v>
                </c:pt>
                <c:pt idx="15">
                  <c:v>Firefighters</c:v>
                </c:pt>
                <c:pt idx="16">
                  <c:v>Respiratory Therapists</c:v>
                </c:pt>
              </c:strCache>
            </c:strRef>
          </c:cat>
          <c:val>
            <c:numRef>
              <c:f>'Region Occupations, 4-5 stars'!$B$8:$B$25</c:f>
              <c:numCache>
                <c:formatCode>#,##0.00</c:formatCode>
                <c:ptCount val="17"/>
                <c:pt idx="0">
                  <c:v>0.99016393442622952</c:v>
                </c:pt>
                <c:pt idx="1">
                  <c:v>0.84626865671641793</c:v>
                </c:pt>
                <c:pt idx="2">
                  <c:v>0.80631768953068594</c:v>
                </c:pt>
                <c:pt idx="3">
                  <c:v>0.71848958333333335</c:v>
                </c:pt>
                <c:pt idx="4">
                  <c:v>0.67777777777777781</c:v>
                </c:pt>
                <c:pt idx="5">
                  <c:v>0.61942930426418719</c:v>
                </c:pt>
                <c:pt idx="6">
                  <c:v>0.55707908163265318</c:v>
                </c:pt>
                <c:pt idx="7">
                  <c:v>0.51771826852531189</c:v>
                </c:pt>
                <c:pt idx="8">
                  <c:v>0.4941231343283583</c:v>
                </c:pt>
                <c:pt idx="9">
                  <c:v>0.48161290322580647</c:v>
                </c:pt>
                <c:pt idx="10">
                  <c:v>0.43106267029972756</c:v>
                </c:pt>
                <c:pt idx="11">
                  <c:v>0.41818181818181815</c:v>
                </c:pt>
                <c:pt idx="12">
                  <c:v>0.30108695652173911</c:v>
                </c:pt>
                <c:pt idx="13">
                  <c:v>0.27272727272727271</c:v>
                </c:pt>
                <c:pt idx="14">
                  <c:v>0.24431818181818185</c:v>
                </c:pt>
                <c:pt idx="15">
                  <c:v>0.16390243902439025</c:v>
                </c:pt>
                <c:pt idx="16">
                  <c:v>0.16326530612244897</c:v>
                </c:pt>
              </c:numCache>
            </c:numRef>
          </c:val>
          <c:extLst>
            <c:ext xmlns:c16="http://schemas.microsoft.com/office/drawing/2014/chart" uri="{C3380CC4-5D6E-409C-BE32-E72D297353CC}">
              <c16:uniqueId val="{00000001-BAA4-4B0E-A0F6-F6031FEF3899}"/>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Supply and Demand Charts.xlsx]Region Occupations (3 stars)!PivotTable5</c:name>
    <c:fmtId val="47"/>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4E97-4465-BA93-A7956CBE6D6A}"/>
              </c:ext>
            </c:extLst>
          </c:dPt>
          <c:cat>
            <c:strRef>
              <c:f>'Region Occupations (3 stars)'!$A$7:$A$16</c:f>
              <c:strCache>
                <c:ptCount val="9"/>
                <c:pt idx="0">
                  <c:v>Surgical Technologists</c:v>
                </c:pt>
                <c:pt idx="1">
                  <c:v>Emergency Medical Technicians and Paramedics</c:v>
                </c:pt>
                <c:pt idx="2">
                  <c:v>Phlebotomists</c:v>
                </c:pt>
                <c:pt idx="3">
                  <c:v>Psychiatric Technicians</c:v>
                </c:pt>
                <c:pt idx="4">
                  <c:v>Dental Assistants</c:v>
                </c:pt>
                <c:pt idx="5">
                  <c:v>Dietetic Technicians</c:v>
                </c:pt>
                <c:pt idx="6">
                  <c:v>Industrial Engineering Technicians</c:v>
                </c:pt>
                <c:pt idx="7">
                  <c:v>Medical and Clinical Laboratory Technicians</c:v>
                </c:pt>
                <c:pt idx="8">
                  <c:v>Occupational Therapy Assistants</c:v>
                </c:pt>
              </c:strCache>
            </c:strRef>
          </c:cat>
          <c:val>
            <c:numRef>
              <c:f>'Region Occupations (3 stars)'!$B$7:$B$16</c:f>
              <c:numCache>
                <c:formatCode>#,##0.00</c:formatCode>
                <c:ptCount val="9"/>
                <c:pt idx="0">
                  <c:v>0.72325581395348837</c:v>
                </c:pt>
                <c:pt idx="1">
                  <c:v>0.66217391304347817</c:v>
                </c:pt>
                <c:pt idx="2">
                  <c:v>0.49240506329113931</c:v>
                </c:pt>
                <c:pt idx="3">
                  <c:v>0.49180327868852464</c:v>
                </c:pt>
                <c:pt idx="4">
                  <c:v>0.46580645161290324</c:v>
                </c:pt>
                <c:pt idx="5">
                  <c:v>0.34782608695652173</c:v>
                </c:pt>
                <c:pt idx="6">
                  <c:v>0.32547169811320753</c:v>
                </c:pt>
                <c:pt idx="7">
                  <c:v>0.3007518796992481</c:v>
                </c:pt>
                <c:pt idx="8">
                  <c:v>0.20547945205479454</c:v>
                </c:pt>
              </c:numCache>
            </c:numRef>
          </c:val>
          <c:extLst>
            <c:ext xmlns:c16="http://schemas.microsoft.com/office/drawing/2014/chart" uri="{C3380CC4-5D6E-409C-BE32-E72D297353CC}">
              <c16:uniqueId val="{00000001-4E97-4465-BA93-A7956CBE6D6A}"/>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0A17-40C1-BD1B-CDC0645EDA2B}"/>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'Central 1'!$F$4</c:f>
              <c:strCache>
                <c:ptCount val="1"/>
                <c:pt idx="0">
                  <c:v># of Licenses</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A0A7-464B-98F4-F02E2456F282}"/>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A0A7-464B-98F4-F02E2456F282}"/>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A0A7-464B-98F4-F02E2456F282}"/>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A0A7-464B-98F4-F02E2456F282}"/>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A0A7-464B-98F4-F02E2456F282}"/>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B-A0A7-464B-98F4-F02E2456F282}"/>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D-A0A7-464B-98F4-F02E2456F282}"/>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F-A0A7-464B-98F4-F02E2456F282}"/>
              </c:ext>
            </c:extLst>
          </c:dPt>
          <c:dPt>
            <c:idx val="8"/>
            <c:invertIfNegative val="0"/>
            <c:bubble3D val="0"/>
            <c:spPr>
              <a:solidFill>
                <a:schemeClr val="accent1"/>
              </a:solidFill>
              <a:ln>
                <a:noFill/>
              </a:ln>
              <a:effectLst/>
            </c:spPr>
            <c:extLst>
              <c:ext xmlns:c16="http://schemas.microsoft.com/office/drawing/2014/chart" uri="{C3380CC4-5D6E-409C-BE32-E72D297353CC}">
                <c16:uniqueId val="{00000011-A0A7-464B-98F4-F02E2456F282}"/>
              </c:ext>
            </c:extLst>
          </c:dPt>
          <c:dPt>
            <c:idx val="9"/>
            <c:invertIfNegative val="0"/>
            <c:bubble3D val="0"/>
            <c:spPr>
              <a:solidFill>
                <a:schemeClr val="accent4"/>
              </a:solidFill>
              <a:ln>
                <a:noFill/>
              </a:ln>
              <a:effectLst/>
            </c:spPr>
            <c:extLst>
              <c:ext xmlns:c16="http://schemas.microsoft.com/office/drawing/2014/chart" uri="{C3380CC4-5D6E-409C-BE32-E72D297353CC}">
                <c16:uniqueId val="{00000013-A0A7-464B-98F4-F02E2456F282}"/>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5-A0A7-464B-98F4-F02E2456F282}"/>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7-A0A7-464B-98F4-F02E2456F282}"/>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9-A0A7-464B-98F4-F02E2456F282}"/>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1B-A0A7-464B-98F4-F02E2456F282}"/>
              </c:ext>
            </c:extLst>
          </c:dPt>
          <c:dPt>
            <c:idx val="14"/>
            <c:invertIfNegative val="0"/>
            <c:bubble3D val="0"/>
            <c:spPr>
              <a:solidFill>
                <a:schemeClr val="accent1"/>
              </a:solidFill>
              <a:ln>
                <a:noFill/>
              </a:ln>
              <a:effectLst/>
            </c:spPr>
            <c:extLst>
              <c:ext xmlns:c16="http://schemas.microsoft.com/office/drawing/2014/chart" uri="{C3380CC4-5D6E-409C-BE32-E72D297353CC}">
                <c16:uniqueId val="{0000001D-A0A7-464B-98F4-F02E2456F282}"/>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'Central 1'!$E$5:$E$19</c:f>
              <c:strCache>
                <c:ptCount val="15"/>
                <c:pt idx="0">
                  <c:v>Substance Abuse and Behavioral Disorder Counselors</c:v>
                </c:pt>
                <c:pt idx="1">
                  <c:v>Social and Human Service Assistants</c:v>
                </c:pt>
                <c:pt idx="2">
                  <c:v>Physical Therapists</c:v>
                </c:pt>
                <c:pt idx="3">
                  <c:v>Speech-Language Pathologists</c:v>
                </c:pt>
                <c:pt idx="4">
                  <c:v>Accountants and Auditors</c:v>
                </c:pt>
                <c:pt idx="5">
                  <c:v>Mental Health Counselors</c:v>
                </c:pt>
                <c:pt idx="6">
                  <c:v>Water and Wastewater Treatment Plant and System Operators</c:v>
                </c:pt>
                <c:pt idx="7">
                  <c:v>Engineers</c:v>
                </c:pt>
                <c:pt idx="8">
                  <c:v>Skincare Specialists</c:v>
                </c:pt>
                <c:pt idx="9">
                  <c:v>Social Workers</c:v>
                </c:pt>
                <c:pt idx="10">
                  <c:v>Manicurists and Pedicurists</c:v>
                </c:pt>
                <c:pt idx="11">
                  <c:v>Plumbers, Pipefitters, and Steamfitters</c:v>
                </c:pt>
                <c:pt idx="12">
                  <c:v>Electricians</c:v>
                </c:pt>
                <c:pt idx="13">
                  <c:v>Hairdressers, Hairstylists, and Cosmetologists</c:v>
                </c:pt>
                <c:pt idx="14">
                  <c:v>Real Estate Sales Agents</c:v>
                </c:pt>
              </c:strCache>
            </c:strRef>
          </c:cat>
          <c:val>
            <c:numRef>
              <c:f>'Central 1'!$F$5:$F$19</c:f>
              <c:numCache>
                <c:formatCode>#,##0</c:formatCode>
                <c:ptCount val="15"/>
                <c:pt idx="0">
                  <c:v>416</c:v>
                </c:pt>
                <c:pt idx="1">
                  <c:v>477</c:v>
                </c:pt>
                <c:pt idx="2">
                  <c:v>491</c:v>
                </c:pt>
                <c:pt idx="3">
                  <c:v>512</c:v>
                </c:pt>
                <c:pt idx="4">
                  <c:v>617</c:v>
                </c:pt>
                <c:pt idx="5">
                  <c:v>732</c:v>
                </c:pt>
                <c:pt idx="6">
                  <c:v>892</c:v>
                </c:pt>
                <c:pt idx="7">
                  <c:v>941</c:v>
                </c:pt>
                <c:pt idx="8">
                  <c:v>963</c:v>
                </c:pt>
                <c:pt idx="9">
                  <c:v>1289</c:v>
                </c:pt>
                <c:pt idx="10">
                  <c:v>1625</c:v>
                </c:pt>
                <c:pt idx="11">
                  <c:v>1679</c:v>
                </c:pt>
                <c:pt idx="12">
                  <c:v>1880</c:v>
                </c:pt>
                <c:pt idx="13">
                  <c:v>3320</c:v>
                </c:pt>
                <c:pt idx="14">
                  <c:v>3578</c:v>
                </c:pt>
              </c:numCache>
            </c:numRef>
          </c:val>
          <c:extLst>
            <c:ext xmlns:c16="http://schemas.microsoft.com/office/drawing/2014/chart" uri="{C3380CC4-5D6E-409C-BE32-E72D297353CC}">
              <c16:uniqueId val="{0000001E-A0A7-464B-98F4-F02E2456F282}"/>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Worker Characteristics.xlsx]Age!PivotTable17</c:name>
    <c:fmtId val="2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Age!$AD$7:$AD$14</c:f>
              <c:numCache>
                <c:formatCode>#,##0</c:formatCode>
                <c:ptCount val="8"/>
                <c:pt idx="0">
                  <c:v>7323</c:v>
                </c:pt>
                <c:pt idx="1">
                  <c:v>803</c:v>
                </c:pt>
                <c:pt idx="2">
                  <c:v>1905</c:v>
                </c:pt>
                <c:pt idx="3">
                  <c:v>3080</c:v>
                </c:pt>
                <c:pt idx="4">
                  <c:v>925</c:v>
                </c:pt>
                <c:pt idx="5">
                  <c:v>367</c:v>
                </c:pt>
                <c:pt idx="6">
                  <c:v>6126</c:v>
                </c:pt>
                <c:pt idx="7">
                  <c:v>366</c:v>
                </c:pt>
              </c:numCache>
            </c:numRef>
          </c:val>
          <c:extLst>
            <c:ext xmlns:c16="http://schemas.microsoft.com/office/drawing/2014/chart" uri="{C3380CC4-5D6E-409C-BE32-E72D297353CC}">
              <c16:uniqueId val="{00000000-540F-49F4-A3FC-77175B9AC019}"/>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Age!$AE$7:$AE$14</c:f>
              <c:numCache>
                <c:formatCode>#,##0</c:formatCode>
                <c:ptCount val="8"/>
                <c:pt idx="0">
                  <c:v>9310</c:v>
                </c:pt>
                <c:pt idx="1">
                  <c:v>4736</c:v>
                </c:pt>
                <c:pt idx="2">
                  <c:v>9089</c:v>
                </c:pt>
                <c:pt idx="3">
                  <c:v>20984</c:v>
                </c:pt>
                <c:pt idx="4">
                  <c:v>7796</c:v>
                </c:pt>
                <c:pt idx="5">
                  <c:v>4450</c:v>
                </c:pt>
                <c:pt idx="6">
                  <c:v>11036</c:v>
                </c:pt>
                <c:pt idx="7">
                  <c:v>2459</c:v>
                </c:pt>
              </c:numCache>
            </c:numRef>
          </c:val>
          <c:extLst>
            <c:ext xmlns:c16="http://schemas.microsoft.com/office/drawing/2014/chart" uri="{C3380CC4-5D6E-409C-BE32-E72D297353CC}">
              <c16:uniqueId val="{00000001-540F-49F4-A3FC-77175B9AC019}"/>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Age!$AF$7:$AF$14</c:f>
              <c:numCache>
                <c:formatCode>#,##0</c:formatCode>
                <c:ptCount val="8"/>
                <c:pt idx="0">
                  <c:v>4274</c:v>
                </c:pt>
                <c:pt idx="1">
                  <c:v>3614</c:v>
                </c:pt>
                <c:pt idx="2">
                  <c:v>8122</c:v>
                </c:pt>
                <c:pt idx="3">
                  <c:v>15321</c:v>
                </c:pt>
                <c:pt idx="4">
                  <c:v>6706</c:v>
                </c:pt>
                <c:pt idx="5">
                  <c:v>3399</c:v>
                </c:pt>
                <c:pt idx="6">
                  <c:v>5527</c:v>
                </c:pt>
                <c:pt idx="7">
                  <c:v>2059</c:v>
                </c:pt>
              </c:numCache>
            </c:numRef>
          </c:val>
          <c:extLst>
            <c:ext xmlns:c16="http://schemas.microsoft.com/office/drawing/2014/chart" uri="{C3380CC4-5D6E-409C-BE32-E72D297353CC}">
              <c16:uniqueId val="{00000002-540F-49F4-A3FC-77175B9AC019}"/>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Age!$AG$7:$AG$14</c:f>
              <c:numCache>
                <c:formatCode>#,##0</c:formatCode>
                <c:ptCount val="8"/>
                <c:pt idx="0">
                  <c:v>3760</c:v>
                </c:pt>
                <c:pt idx="1">
                  <c:v>4082</c:v>
                </c:pt>
                <c:pt idx="2">
                  <c:v>9814</c:v>
                </c:pt>
                <c:pt idx="3">
                  <c:v>16739</c:v>
                </c:pt>
                <c:pt idx="4">
                  <c:v>9255</c:v>
                </c:pt>
                <c:pt idx="5">
                  <c:v>3612</c:v>
                </c:pt>
                <c:pt idx="6">
                  <c:v>6121</c:v>
                </c:pt>
                <c:pt idx="7">
                  <c:v>2822</c:v>
                </c:pt>
              </c:numCache>
            </c:numRef>
          </c:val>
          <c:extLst>
            <c:ext xmlns:c16="http://schemas.microsoft.com/office/drawing/2014/chart" uri="{C3380CC4-5D6E-409C-BE32-E72D297353CC}">
              <c16:uniqueId val="{00000003-540F-49F4-A3FC-77175B9AC019}"/>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Age!$AH$7:$AH$14</c:f>
              <c:numCache>
                <c:formatCode>#,##0</c:formatCode>
                <c:ptCount val="8"/>
                <c:pt idx="0">
                  <c:v>2600</c:v>
                </c:pt>
                <c:pt idx="1">
                  <c:v>3004</c:v>
                </c:pt>
                <c:pt idx="2">
                  <c:v>8555</c:v>
                </c:pt>
                <c:pt idx="3">
                  <c:v>15007</c:v>
                </c:pt>
                <c:pt idx="4">
                  <c:v>9678</c:v>
                </c:pt>
                <c:pt idx="5">
                  <c:v>2992</c:v>
                </c:pt>
                <c:pt idx="6">
                  <c:v>5962</c:v>
                </c:pt>
                <c:pt idx="7">
                  <c:v>2592</c:v>
                </c:pt>
              </c:numCache>
            </c:numRef>
          </c:val>
          <c:extLst>
            <c:ext xmlns:c16="http://schemas.microsoft.com/office/drawing/2014/chart" uri="{C3380CC4-5D6E-409C-BE32-E72D297353CC}">
              <c16:uniqueId val="{00000004-540F-49F4-A3FC-77175B9AC019}"/>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Age!$AI$7:$AI$14</c:f>
              <c:numCache>
                <c:formatCode>#,##0</c:formatCode>
                <c:ptCount val="8"/>
                <c:pt idx="0">
                  <c:v>1046</c:v>
                </c:pt>
                <c:pt idx="1">
                  <c:v>890</c:v>
                </c:pt>
                <c:pt idx="2">
                  <c:v>3214</c:v>
                </c:pt>
                <c:pt idx="3">
                  <c:v>4852</c:v>
                </c:pt>
                <c:pt idx="4">
                  <c:v>2181</c:v>
                </c:pt>
                <c:pt idx="5">
                  <c:v>944</c:v>
                </c:pt>
                <c:pt idx="6">
                  <c:v>2990</c:v>
                </c:pt>
                <c:pt idx="7">
                  <c:v>1144</c:v>
                </c:pt>
              </c:numCache>
            </c:numRef>
          </c:val>
          <c:extLst>
            <c:ext xmlns:c16="http://schemas.microsoft.com/office/drawing/2014/chart" uri="{C3380CC4-5D6E-409C-BE32-E72D297353CC}">
              <c16:uniqueId val="{00000005-540F-49F4-A3FC-77175B9AC019}"/>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Worker Characteristics.xlsx]Sex!PivotTable2</c:name>
    <c:fmtId val="4"/>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Sex!$AC$7:$AC$15</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Sex!$AD$7:$AD$15</c:f>
              <c:numCache>
                <c:formatCode>#,##0</c:formatCode>
                <c:ptCount val="8"/>
                <c:pt idx="0">
                  <c:v>12030</c:v>
                </c:pt>
                <c:pt idx="1">
                  <c:v>13773</c:v>
                </c:pt>
                <c:pt idx="2">
                  <c:v>15280</c:v>
                </c:pt>
                <c:pt idx="3">
                  <c:v>17304</c:v>
                </c:pt>
                <c:pt idx="4">
                  <c:v>26094</c:v>
                </c:pt>
                <c:pt idx="5">
                  <c:v>8088</c:v>
                </c:pt>
                <c:pt idx="6">
                  <c:v>20399</c:v>
                </c:pt>
                <c:pt idx="7">
                  <c:v>7646</c:v>
                </c:pt>
              </c:numCache>
            </c:numRef>
          </c:val>
          <c:extLst>
            <c:ext xmlns:c16="http://schemas.microsoft.com/office/drawing/2014/chart" uri="{C3380CC4-5D6E-409C-BE32-E72D297353CC}">
              <c16:uniqueId val="{00000000-56E6-4B83-B3A8-A1C690367A37}"/>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Sex!$AC$7:$AC$15</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Sex!$AE$7:$AE$15</c:f>
              <c:numCache>
                <c:formatCode>#,##0</c:formatCode>
                <c:ptCount val="8"/>
                <c:pt idx="0">
                  <c:v>16284</c:v>
                </c:pt>
                <c:pt idx="1">
                  <c:v>3357</c:v>
                </c:pt>
                <c:pt idx="2">
                  <c:v>25419</c:v>
                </c:pt>
                <c:pt idx="3">
                  <c:v>58679</c:v>
                </c:pt>
                <c:pt idx="4">
                  <c:v>10447</c:v>
                </c:pt>
                <c:pt idx="5">
                  <c:v>7676</c:v>
                </c:pt>
                <c:pt idx="6">
                  <c:v>17362</c:v>
                </c:pt>
                <c:pt idx="7">
                  <c:v>3796</c:v>
                </c:pt>
              </c:numCache>
            </c:numRef>
          </c:val>
          <c:extLst>
            <c:ext xmlns:c16="http://schemas.microsoft.com/office/drawing/2014/chart" uri="{C3380CC4-5D6E-409C-BE32-E72D297353CC}">
              <c16:uniqueId val="{00000001-56E6-4B83-B3A8-A1C690367A37}"/>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Worker Characteristics.xlsx]Educ!PivotTable19</c:name>
    <c:fmtId val="20"/>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Educ!$AD$7:$AD$14</c:f>
              <c:numCache>
                <c:formatCode>#,##0</c:formatCode>
                <c:ptCount val="8"/>
                <c:pt idx="0">
                  <c:v>3269</c:v>
                </c:pt>
                <c:pt idx="1">
                  <c:v>1925</c:v>
                </c:pt>
                <c:pt idx="2">
                  <c:v>2553</c:v>
                </c:pt>
                <c:pt idx="3">
                  <c:v>6922</c:v>
                </c:pt>
                <c:pt idx="4">
                  <c:v>4716</c:v>
                </c:pt>
                <c:pt idx="5">
                  <c:v>1004</c:v>
                </c:pt>
                <c:pt idx="6">
                  <c:v>3905</c:v>
                </c:pt>
                <c:pt idx="7">
                  <c:v>1665</c:v>
                </c:pt>
              </c:numCache>
            </c:numRef>
          </c:val>
          <c:extLst>
            <c:ext xmlns:c16="http://schemas.microsoft.com/office/drawing/2014/chart" uri="{C3380CC4-5D6E-409C-BE32-E72D297353CC}">
              <c16:uniqueId val="{00000000-5202-4A75-B02E-CE55FF1A8B43}"/>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Educ!$AE$7:$AE$14</c:f>
              <c:numCache>
                <c:formatCode>#,##0</c:formatCode>
                <c:ptCount val="8"/>
                <c:pt idx="0">
                  <c:v>5533</c:v>
                </c:pt>
                <c:pt idx="1">
                  <c:v>4961</c:v>
                </c:pt>
                <c:pt idx="2">
                  <c:v>7279</c:v>
                </c:pt>
                <c:pt idx="3">
                  <c:v>15584</c:v>
                </c:pt>
                <c:pt idx="4">
                  <c:v>10014</c:v>
                </c:pt>
                <c:pt idx="5">
                  <c:v>2590</c:v>
                </c:pt>
                <c:pt idx="6">
                  <c:v>9099</c:v>
                </c:pt>
                <c:pt idx="7">
                  <c:v>3456</c:v>
                </c:pt>
              </c:numCache>
            </c:numRef>
          </c:val>
          <c:extLst>
            <c:ext xmlns:c16="http://schemas.microsoft.com/office/drawing/2014/chart" uri="{C3380CC4-5D6E-409C-BE32-E72D297353CC}">
              <c16:uniqueId val="{00000001-5202-4A75-B02E-CE55FF1A8B43}"/>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Educ!$AF$7:$AF$14</c:f>
              <c:numCache>
                <c:formatCode>#,##0</c:formatCode>
                <c:ptCount val="8"/>
                <c:pt idx="0">
                  <c:v>5381</c:v>
                </c:pt>
                <c:pt idx="1">
                  <c:v>4724</c:v>
                </c:pt>
                <c:pt idx="2">
                  <c:v>10309</c:v>
                </c:pt>
                <c:pt idx="3">
                  <c:v>23331</c:v>
                </c:pt>
                <c:pt idx="4">
                  <c:v>10326</c:v>
                </c:pt>
                <c:pt idx="5">
                  <c:v>3936</c:v>
                </c:pt>
                <c:pt idx="6">
                  <c:v>8961</c:v>
                </c:pt>
                <c:pt idx="7">
                  <c:v>3246</c:v>
                </c:pt>
              </c:numCache>
            </c:numRef>
          </c:val>
          <c:extLst>
            <c:ext xmlns:c16="http://schemas.microsoft.com/office/drawing/2014/chart" uri="{C3380CC4-5D6E-409C-BE32-E72D297353CC}">
              <c16:uniqueId val="{00000002-5202-4A75-B02E-CE55FF1A8B43}"/>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Educ!$AG$7:$AG$14</c:f>
              <c:numCache>
                <c:formatCode>#,##0</c:formatCode>
                <c:ptCount val="8"/>
                <c:pt idx="0">
                  <c:v>3907</c:v>
                </c:pt>
                <c:pt idx="1">
                  <c:v>3735</c:v>
                </c:pt>
                <c:pt idx="2">
                  <c:v>16782</c:v>
                </c:pt>
                <c:pt idx="3">
                  <c:v>23046</c:v>
                </c:pt>
                <c:pt idx="4">
                  <c:v>9257</c:v>
                </c:pt>
                <c:pt idx="5">
                  <c:v>7098</c:v>
                </c:pt>
                <c:pt idx="6">
                  <c:v>6544</c:v>
                </c:pt>
                <c:pt idx="7">
                  <c:v>2232</c:v>
                </c:pt>
              </c:numCache>
            </c:numRef>
          </c:val>
          <c:extLst>
            <c:ext xmlns:c16="http://schemas.microsoft.com/office/drawing/2014/chart" uri="{C3380CC4-5D6E-409C-BE32-E72D297353CC}">
              <c16:uniqueId val="{00000003-5202-4A75-B02E-CE55FF1A8B43}"/>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Worker Characteristics.xlsx]Race!PivotTable23</c:name>
    <c:fmtId val="17"/>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Race!$AD$7:$AD$14</c:f>
              <c:numCache>
                <c:formatCode>#,##0</c:formatCode>
                <c:ptCount val="8"/>
                <c:pt idx="0">
                  <c:v>23468</c:v>
                </c:pt>
                <c:pt idx="1">
                  <c:v>16151</c:v>
                </c:pt>
                <c:pt idx="2">
                  <c:v>36753</c:v>
                </c:pt>
                <c:pt idx="3">
                  <c:v>61873</c:v>
                </c:pt>
                <c:pt idx="4">
                  <c:v>30756</c:v>
                </c:pt>
                <c:pt idx="5">
                  <c:v>13104</c:v>
                </c:pt>
                <c:pt idx="6">
                  <c:v>32541</c:v>
                </c:pt>
                <c:pt idx="7">
                  <c:v>9628</c:v>
                </c:pt>
              </c:numCache>
            </c:numRef>
          </c:val>
          <c:extLst>
            <c:ext xmlns:c16="http://schemas.microsoft.com/office/drawing/2014/chart" uri="{C3380CC4-5D6E-409C-BE32-E72D297353CC}">
              <c16:uniqueId val="{00000000-CE62-4C13-9113-9638A67DCD62}"/>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Race!$AE$7:$AE$14</c:f>
              <c:numCache>
                <c:formatCode>#,##0</c:formatCode>
                <c:ptCount val="8"/>
                <c:pt idx="0">
                  <c:v>1892</c:v>
                </c:pt>
                <c:pt idx="1">
                  <c:v>467</c:v>
                </c:pt>
                <c:pt idx="2">
                  <c:v>1863</c:v>
                </c:pt>
                <c:pt idx="3">
                  <c:v>9274</c:v>
                </c:pt>
                <c:pt idx="4">
                  <c:v>1713</c:v>
                </c:pt>
                <c:pt idx="5">
                  <c:v>446</c:v>
                </c:pt>
                <c:pt idx="6">
                  <c:v>2548</c:v>
                </c:pt>
                <c:pt idx="7">
                  <c:v>1003</c:v>
                </c:pt>
              </c:numCache>
            </c:numRef>
          </c:val>
          <c:extLst>
            <c:ext xmlns:c16="http://schemas.microsoft.com/office/drawing/2014/chart" uri="{C3380CC4-5D6E-409C-BE32-E72D297353CC}">
              <c16:uniqueId val="{00000001-CE62-4C13-9113-9638A67DCD62}"/>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Race!$AF$7:$AF$14</c:f>
              <c:numCache>
                <c:formatCode>#,##0</c:formatCode>
                <c:ptCount val="8"/>
                <c:pt idx="0">
                  <c:v>1906</c:v>
                </c:pt>
                <c:pt idx="1">
                  <c:v>221</c:v>
                </c:pt>
                <c:pt idx="2">
                  <c:v>1380</c:v>
                </c:pt>
                <c:pt idx="3">
                  <c:v>2879</c:v>
                </c:pt>
                <c:pt idx="4">
                  <c:v>3301</c:v>
                </c:pt>
                <c:pt idx="5">
                  <c:v>1956</c:v>
                </c:pt>
                <c:pt idx="6">
                  <c:v>1646</c:v>
                </c:pt>
                <c:pt idx="7">
                  <c:v>500</c:v>
                </c:pt>
              </c:numCache>
            </c:numRef>
          </c:val>
          <c:extLst>
            <c:ext xmlns:c16="http://schemas.microsoft.com/office/drawing/2014/chart" uri="{C3380CC4-5D6E-409C-BE32-E72D297353CC}">
              <c16:uniqueId val="{00000002-CE62-4C13-9113-9638A67DCD62}"/>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Race!$AG$7:$AG$14</c:f>
              <c:numCache>
                <c:formatCode>#,##0</c:formatCode>
                <c:ptCount val="8"/>
                <c:pt idx="0">
                  <c:v>1047</c:v>
                </c:pt>
                <c:pt idx="1">
                  <c:v>291</c:v>
                </c:pt>
                <c:pt idx="2">
                  <c:v>703</c:v>
                </c:pt>
                <c:pt idx="3">
                  <c:v>1957</c:v>
                </c:pt>
                <c:pt idx="4">
                  <c:v>772</c:v>
                </c:pt>
                <c:pt idx="5">
                  <c:v>257</c:v>
                </c:pt>
                <c:pt idx="6">
                  <c:v>1026</c:v>
                </c:pt>
                <c:pt idx="7">
                  <c:v>309</c:v>
                </c:pt>
              </c:numCache>
            </c:numRef>
          </c:val>
          <c:extLst>
            <c:ext xmlns:c16="http://schemas.microsoft.com/office/drawing/2014/chart" uri="{C3380CC4-5D6E-409C-BE32-E72D297353CC}">
              <c16:uniqueId val="{00000003-CE62-4C13-9113-9638A67DCD62}"/>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[Central - Worker Characteristics.xlsx]Ethnicity!PivotTable23</c:name>
    <c:fmtId val="33"/>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Ethnicity!$AD$7:$AD$14</c:f>
              <c:numCache>
                <c:formatCode>#,##0</c:formatCode>
                <c:ptCount val="8"/>
                <c:pt idx="0">
                  <c:v>24051</c:v>
                </c:pt>
                <c:pt idx="1">
                  <c:v>16041</c:v>
                </c:pt>
                <c:pt idx="2">
                  <c:v>38461</c:v>
                </c:pt>
                <c:pt idx="3">
                  <c:v>66430</c:v>
                </c:pt>
                <c:pt idx="4">
                  <c:v>31214</c:v>
                </c:pt>
                <c:pt idx="5">
                  <c:v>15048</c:v>
                </c:pt>
                <c:pt idx="6">
                  <c:v>33443</c:v>
                </c:pt>
                <c:pt idx="7">
                  <c:v>9591</c:v>
                </c:pt>
              </c:numCache>
            </c:numRef>
          </c:val>
          <c:extLst>
            <c:ext xmlns:c16="http://schemas.microsoft.com/office/drawing/2014/chart" uri="{C3380CC4-5D6E-409C-BE32-E72D297353CC}">
              <c16:uniqueId val="{00000000-66D9-463E-89F1-5F9A83D27ADA}"/>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Ethnicity!$AC$7:$AC$14</c:f>
              <c:strCache>
                <c:ptCount val="8"/>
                <c:pt idx="0">
                  <c:v>Accommodation and Food Services</c:v>
                </c:pt>
                <c:pt idx="1">
                  <c:v>Construction</c:v>
                </c:pt>
                <c:pt idx="2">
                  <c:v>Educational Services</c:v>
                </c:pt>
                <c:pt idx="3">
                  <c:v>Health Care and Social Assistance</c:v>
                </c:pt>
                <c:pt idx="4">
                  <c:v>Manufacturing</c:v>
                </c:pt>
                <c:pt idx="5">
                  <c:v>Professional, Scientific, and Technical Services</c:v>
                </c:pt>
                <c:pt idx="6">
                  <c:v>Retail Trade</c:v>
                </c:pt>
                <c:pt idx="7">
                  <c:v>Transportation and Warehousing</c:v>
                </c:pt>
              </c:strCache>
            </c:strRef>
          </c:cat>
          <c:val>
            <c:numRef>
              <c:f>Ethnicity!$AE$7:$AE$14</c:f>
              <c:numCache>
                <c:formatCode>#,##0</c:formatCode>
                <c:ptCount val="8"/>
                <c:pt idx="0">
                  <c:v>4263</c:v>
                </c:pt>
                <c:pt idx="1">
                  <c:v>1089</c:v>
                </c:pt>
                <c:pt idx="2">
                  <c:v>2237</c:v>
                </c:pt>
                <c:pt idx="3">
                  <c:v>9553</c:v>
                </c:pt>
                <c:pt idx="4">
                  <c:v>5327</c:v>
                </c:pt>
                <c:pt idx="5">
                  <c:v>717</c:v>
                </c:pt>
                <c:pt idx="6">
                  <c:v>4318</c:v>
                </c:pt>
                <c:pt idx="7">
                  <c:v>1850</c:v>
                </c:pt>
              </c:numCache>
            </c:numRef>
          </c:val>
          <c:extLst>
            <c:ext xmlns:c16="http://schemas.microsoft.com/office/drawing/2014/chart" uri="{C3380CC4-5D6E-409C-BE32-E72D297353CC}">
              <c16:uniqueId val="{00000001-66D9-463E-89F1-5F9A83D27ADA}"/>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min val="0"/>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12A2-4C54-A93E-B0701E39ED46}"/>
              </c:ext>
            </c:extLst>
          </c:dPt>
          <c:dLbls>
            <c:dLbl>
              <c:idx val="0"/>
              <c:tx>
                <c:rich>
                  <a:bodyPr/>
                  <a:lstStyle/>
                  <a:p>
                    <a:fld id="{FFA564C5-46C2-4059-9654-7702C119C8C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2A2-4C54-A93E-B0701E39ED46}"/>
                </c:ext>
              </c:extLst>
            </c:dLbl>
            <c:dLbl>
              <c:idx val="1"/>
              <c:tx>
                <c:rich>
                  <a:bodyPr/>
                  <a:lstStyle/>
                  <a:p>
                    <a:fld id="{68373F37-F1C6-45B1-A659-D882A600D96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2A2-4C54-A93E-B0701E39ED4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1478</c:v>
                </c:pt>
                <c:pt idx="1">
                  <c:v>4562</c:v>
                </c:pt>
              </c:numCache>
            </c:numRef>
          </c:val>
          <c:extLst>
            <c:ext xmlns:c15="http://schemas.microsoft.com/office/drawing/2012/chart" uri="{02D57815-91ED-43cb-92C2-25804820EDAC}">
              <c15:datalabelsRange>
                <c15:f>Healthcare!$N$13:$N$14</c15:f>
                <c15:dlblRangeCache>
                  <c:ptCount val="2"/>
                  <c:pt idx="0">
                    <c:v>+9%</c:v>
                  </c:pt>
                  <c:pt idx="1">
                    <c:v>+8%</c:v>
                  </c:pt>
                </c15:dlblRangeCache>
              </c15:datalabelsRange>
            </c:ext>
            <c:ext xmlns:c16="http://schemas.microsoft.com/office/drawing/2014/chart" uri="{C3380CC4-5D6E-409C-BE32-E72D297353CC}">
              <c16:uniqueId val="{00000003-12A2-4C54-A93E-B0701E39ED46}"/>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17304</c:v>
                </c:pt>
              </c:numCache>
            </c:numRef>
          </c:val>
          <c:extLst>
            <c:ext xmlns:c16="http://schemas.microsoft.com/office/drawing/2014/chart" uri="{C3380CC4-5D6E-409C-BE32-E72D297353CC}">
              <c16:uniqueId val="{00000000-79B5-4BA4-AA81-93B9ABD276FF}"/>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58679</c:v>
                </c:pt>
              </c:numCache>
            </c:numRef>
          </c:val>
          <c:extLst>
            <c:ext xmlns:c16="http://schemas.microsoft.com/office/drawing/2014/chart" uri="{C3380CC4-5D6E-409C-BE32-E72D297353CC}">
              <c16:uniqueId val="{00000001-79B5-4BA4-AA81-93B9ABD276FF}"/>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61873</c:v>
                </c:pt>
              </c:numCache>
            </c:numRef>
          </c:val>
          <c:extLst>
            <c:ext xmlns:c16="http://schemas.microsoft.com/office/drawing/2014/chart" uri="{C3380CC4-5D6E-409C-BE32-E72D297353CC}">
              <c16:uniqueId val="{00000000-02EF-4462-AF76-5F5BC9B67A21}"/>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9274</c:v>
                </c:pt>
              </c:numCache>
            </c:numRef>
          </c:val>
          <c:extLst>
            <c:ext xmlns:c16="http://schemas.microsoft.com/office/drawing/2014/chart" uri="{C3380CC4-5D6E-409C-BE32-E72D297353CC}">
              <c16:uniqueId val="{00000001-02EF-4462-AF76-5F5BC9B67A21}"/>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2879</c:v>
                </c:pt>
              </c:numCache>
            </c:numRef>
          </c:val>
          <c:extLst>
            <c:ext xmlns:c16="http://schemas.microsoft.com/office/drawing/2014/chart" uri="{C3380CC4-5D6E-409C-BE32-E72D297353CC}">
              <c16:uniqueId val="{00000002-02EF-4462-AF76-5F5BC9B67A21}"/>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1957</c:v>
                </c:pt>
              </c:numCache>
            </c:numRef>
          </c:val>
          <c:extLst>
            <c:ext xmlns:c16="http://schemas.microsoft.com/office/drawing/2014/chart" uri="{C3380CC4-5D6E-409C-BE32-E72D297353CC}">
              <c16:uniqueId val="{00000003-02EF-4462-AF76-5F5BC9B67A21}"/>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dirty="0"/>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EBD-4B1A-9A3B-67BEA060645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7EBD-4B1A-9A3B-67BEA060645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EBD-4B1A-9A3B-67BEA0606455}"/>
              </c:ext>
            </c:extLst>
          </c:dPt>
          <c:dLbls>
            <c:dLbl>
              <c:idx val="0"/>
              <c:tx>
                <c:rich>
                  <a:bodyPr/>
                  <a:lstStyle/>
                  <a:p>
                    <a:fld id="{B028878C-BB9F-4C92-8C6E-92DF1529934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EBD-4B1A-9A3B-67BEA0606455}"/>
                </c:ext>
              </c:extLst>
            </c:dLbl>
            <c:dLbl>
              <c:idx val="1"/>
              <c:tx>
                <c:rich>
                  <a:bodyPr/>
                  <a:lstStyle/>
                  <a:p>
                    <a:fld id="{1F20646D-9FF5-4512-9A97-2C02F6B3524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EBD-4B1A-9A3B-67BEA0606455}"/>
                </c:ext>
              </c:extLst>
            </c:dLbl>
            <c:dLbl>
              <c:idx val="2"/>
              <c:tx>
                <c:rich>
                  <a:bodyPr/>
                  <a:lstStyle/>
                  <a:p>
                    <a:fld id="{D801C10E-FA97-434F-A925-8715B0315A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EBD-4B1A-9A3B-67BEA0606455}"/>
                </c:ext>
              </c:extLst>
            </c:dLbl>
            <c:dLbl>
              <c:idx val="3"/>
              <c:tx>
                <c:rich>
                  <a:bodyPr/>
                  <a:lstStyle/>
                  <a:p>
                    <a:fld id="{060FD6FF-05A8-4EDA-8E60-5CF29D459F0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EBD-4B1A-9A3B-67BEA060645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4022</c:v>
                </c:pt>
                <c:pt idx="1">
                  <c:v>1120</c:v>
                </c:pt>
                <c:pt idx="2">
                  <c:v>594</c:v>
                </c:pt>
                <c:pt idx="3">
                  <c:v>304</c:v>
                </c:pt>
              </c:numCache>
            </c:numRef>
          </c:val>
          <c:extLst>
            <c:ext xmlns:c15="http://schemas.microsoft.com/office/drawing/2012/chart" uri="{02D57815-91ED-43cb-92C2-25804820EDAC}">
              <c15:datalabelsRange>
                <c15:f>Healthcare!$O$4:$O$7</c15:f>
                <c15:dlblRangeCache>
                  <c:ptCount val="4"/>
                  <c:pt idx="0">
                    <c:v>+7%</c:v>
                  </c:pt>
                  <c:pt idx="1">
                    <c:v>+14%</c:v>
                  </c:pt>
                  <c:pt idx="2">
                    <c:v>+26%</c:v>
                  </c:pt>
                  <c:pt idx="3">
                    <c:v>+18%</c:v>
                  </c:pt>
                </c15:dlblRangeCache>
              </c15:datalabelsRange>
            </c:ext>
            <c:ext xmlns:c16="http://schemas.microsoft.com/office/drawing/2014/chart" uri="{C3380CC4-5D6E-409C-BE32-E72D297353CC}">
              <c16:uniqueId val="{00000007-7EBD-4B1A-9A3B-67BEA0606455}"/>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B67DEB5D-789A-44C6-8F37-4E86D1CC331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18C-48F7-979C-94DBD42B655D}"/>
                </c:ext>
              </c:extLst>
            </c:dLbl>
            <c:dLbl>
              <c:idx val="1"/>
              <c:tx>
                <c:rich>
                  <a:bodyPr/>
                  <a:lstStyle/>
                  <a:p>
                    <a:fld id="{388B6D58-2BED-47E6-96C9-9B3045D442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18C-48F7-979C-94DBD42B655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1476</c:v>
                </c:pt>
                <c:pt idx="1">
                  <c:v>4564</c:v>
                </c:pt>
              </c:numCache>
            </c:numRef>
          </c:val>
          <c:extLst>
            <c:ext xmlns:c15="http://schemas.microsoft.com/office/drawing/2012/chart" uri="{02D57815-91ED-43cb-92C2-25804820EDAC}">
              <c15:datalabelsRange>
                <c15:f>Healthcare!$O$10:$O$11</c15:f>
                <c15:dlblRangeCache>
                  <c:ptCount val="2"/>
                  <c:pt idx="0">
                    <c:v>+18%</c:v>
                  </c:pt>
                  <c:pt idx="1">
                    <c:v>+7%</c:v>
                  </c:pt>
                </c15:dlblRangeCache>
              </c15:datalabelsRange>
            </c:ext>
            <c:ext xmlns:c16="http://schemas.microsoft.com/office/drawing/2014/chart" uri="{C3380CC4-5D6E-409C-BE32-E72D297353CC}">
              <c16:uniqueId val="{00000002-C18C-48F7-979C-94DBD42B655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8077</c:v>
                      </c:pt>
                      <c:pt idx="1">
                        <c:v>61866</c:v>
                      </c:pt>
                    </c:numCache>
                  </c:numRef>
                </c:val>
                <c:extLst>
                  <c:ext xmlns:c16="http://schemas.microsoft.com/office/drawing/2014/chart" uri="{C3380CC4-5D6E-409C-BE32-E72D297353CC}">
                    <c16:uniqueId val="{00000003-C18C-48F7-979C-94DBD42B655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9553</c:v>
                      </c:pt>
                      <c:pt idx="1">
                        <c:v>66430</c:v>
                      </c:pt>
                    </c:numCache>
                  </c:numRef>
                </c:val>
                <c:extLst xmlns:c15="http://schemas.microsoft.com/office/drawing/2012/chart">
                  <c:ext xmlns:c16="http://schemas.microsoft.com/office/drawing/2014/chart" uri="{C3380CC4-5D6E-409C-BE32-E72D297353CC}">
                    <c16:uniqueId val="{00000004-C18C-48F7-979C-94DBD42B655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dirty="0">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D50-421E-B5EB-7F3294956468}"/>
              </c:ext>
            </c:extLst>
          </c:dPt>
          <c:dLbls>
            <c:dLbl>
              <c:idx val="0"/>
              <c:tx>
                <c:rich>
                  <a:bodyPr/>
                  <a:lstStyle/>
                  <a:p>
                    <a:fld id="{B7E45540-6531-45C1-86C3-69D79B1E3F6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D50-421E-B5EB-7F3294956468}"/>
                </c:ext>
              </c:extLst>
            </c:dLbl>
            <c:dLbl>
              <c:idx val="1"/>
              <c:tx>
                <c:rich>
                  <a:bodyPr/>
                  <a:lstStyle/>
                  <a:p>
                    <a:fld id="{2B07533A-4BB4-48F8-8ADC-6ECBD80AEC3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D50-421E-B5EB-7F329495646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815</c:v>
                </c:pt>
                <c:pt idx="1">
                  <c:v>388</c:v>
                </c:pt>
              </c:numCache>
            </c:numRef>
          </c:val>
          <c:extLst>
            <c:ext xmlns:c15="http://schemas.microsoft.com/office/drawing/2012/chart" uri="{02D57815-91ED-43cb-92C2-25804820EDAC}">
              <c15:datalabelsRange>
                <c15:f>Manufacturing!$N$13:$N$14</c15:f>
                <c15:dlblRangeCache>
                  <c:ptCount val="2"/>
                  <c:pt idx="0">
                    <c:v>+3%</c:v>
                  </c:pt>
                  <c:pt idx="1">
                    <c:v>+4%</c:v>
                  </c:pt>
                </c15:dlblRangeCache>
              </c15:datalabelsRange>
            </c:ext>
            <c:ext xmlns:c16="http://schemas.microsoft.com/office/drawing/2014/chart" uri="{C3380CC4-5D6E-409C-BE32-E72D297353CC}">
              <c16:uniqueId val="{00000003-BD50-421E-B5EB-7F3294956468}"/>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26094</c:v>
                </c:pt>
              </c:numCache>
            </c:numRef>
          </c:val>
          <c:extLst>
            <c:ext xmlns:c16="http://schemas.microsoft.com/office/drawing/2014/chart" uri="{C3380CC4-5D6E-409C-BE32-E72D297353CC}">
              <c16:uniqueId val="{00000000-A90B-4EEA-8E13-A62D8AD0A2E3}"/>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10447</c:v>
                </c:pt>
              </c:numCache>
            </c:numRef>
          </c:val>
          <c:extLst>
            <c:ext xmlns:c16="http://schemas.microsoft.com/office/drawing/2014/chart" uri="{C3380CC4-5D6E-409C-BE32-E72D297353CC}">
              <c16:uniqueId val="{00000001-A90B-4EEA-8E13-A62D8AD0A2E3}"/>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Pt>
            <c:idx val="0"/>
            <c:invertIfNegative val="0"/>
            <c:bubble3D val="0"/>
            <c:sp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extLst>
              <c:ext xmlns:c16="http://schemas.microsoft.com/office/drawing/2014/chart" uri="{C3380CC4-5D6E-409C-BE32-E72D297353CC}">
                <c16:uniqueId val="{00000001-6B33-44F7-921C-07EA6E3AB4E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30756</c:v>
                </c:pt>
              </c:numCache>
            </c:numRef>
          </c:val>
          <c:extLst>
            <c:ext xmlns:c16="http://schemas.microsoft.com/office/drawing/2014/chart" uri="{C3380CC4-5D6E-409C-BE32-E72D297353CC}">
              <c16:uniqueId val="{00000002-6B33-44F7-921C-07EA6E3AB4E5}"/>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1713</c:v>
                </c:pt>
              </c:numCache>
            </c:numRef>
          </c:val>
          <c:extLst>
            <c:ext xmlns:c16="http://schemas.microsoft.com/office/drawing/2014/chart" uri="{C3380CC4-5D6E-409C-BE32-E72D297353CC}">
              <c16:uniqueId val="{00000003-6B33-44F7-921C-07EA6E3AB4E5}"/>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3301</c:v>
                </c:pt>
              </c:numCache>
            </c:numRef>
          </c:val>
          <c:extLst>
            <c:ext xmlns:c16="http://schemas.microsoft.com/office/drawing/2014/chart" uri="{C3380CC4-5D6E-409C-BE32-E72D297353CC}">
              <c16:uniqueId val="{00000004-6B33-44F7-921C-07EA6E3AB4E5}"/>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772</c:v>
                </c:pt>
              </c:numCache>
            </c:numRef>
          </c:val>
          <c:extLst>
            <c:ext xmlns:c16="http://schemas.microsoft.com/office/drawing/2014/chart" uri="{C3380CC4-5D6E-409C-BE32-E72D297353CC}">
              <c16:uniqueId val="{00000005-6B33-44F7-921C-07EA6E3AB4E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784-4B04-BD2A-E229EE6F413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7784-4B04-BD2A-E229EE6F413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784-4B04-BD2A-E229EE6F413D}"/>
              </c:ext>
            </c:extLst>
          </c:dPt>
          <c:dLbls>
            <c:dLbl>
              <c:idx val="0"/>
              <c:tx>
                <c:rich>
                  <a:bodyPr/>
                  <a:lstStyle/>
                  <a:p>
                    <a:fld id="{6936C7EE-4CC5-4CA0-93A0-FEEC967B939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784-4B04-BD2A-E229EE6F413D}"/>
                </c:ext>
              </c:extLst>
            </c:dLbl>
            <c:dLbl>
              <c:idx val="1"/>
              <c:tx>
                <c:rich>
                  <a:bodyPr/>
                  <a:lstStyle/>
                  <a:p>
                    <a:fld id="{CBF033DB-70C6-4AEE-91C9-F4194BF6AE0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784-4B04-BD2A-E229EE6F413D}"/>
                </c:ext>
              </c:extLst>
            </c:dLbl>
            <c:dLbl>
              <c:idx val="2"/>
              <c:tx>
                <c:rich>
                  <a:bodyPr/>
                  <a:lstStyle/>
                  <a:p>
                    <a:fld id="{7E4B35F2-8B63-43AA-8BDA-5204B6950DC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784-4B04-BD2A-E229EE6F413D}"/>
                </c:ext>
              </c:extLst>
            </c:dLbl>
            <c:dLbl>
              <c:idx val="3"/>
              <c:tx>
                <c:rich>
                  <a:bodyPr/>
                  <a:lstStyle/>
                  <a:p>
                    <a:fld id="{7EE9186D-9127-4C1E-A04A-FBBC530CA93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784-4B04-BD2A-E229EE6F413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234</c:v>
                </c:pt>
                <c:pt idx="1">
                  <c:v>335</c:v>
                </c:pt>
                <c:pt idx="2">
                  <c:v>518</c:v>
                </c:pt>
                <c:pt idx="3">
                  <c:v>119</c:v>
                </c:pt>
              </c:numCache>
            </c:numRef>
          </c:val>
          <c:extLst>
            <c:ext xmlns:c15="http://schemas.microsoft.com/office/drawing/2012/chart" uri="{02D57815-91ED-43cb-92C2-25804820EDAC}">
              <c15:datalabelsRange>
                <c15:f>Manufacturing!$O$4:$O$7</c15:f>
                <c15:dlblRangeCache>
                  <c:ptCount val="4"/>
                  <c:pt idx="0">
                    <c:v>+1%</c:v>
                  </c:pt>
                  <c:pt idx="1">
                    <c:v>+24%</c:v>
                  </c:pt>
                  <c:pt idx="2">
                    <c:v>+19%</c:v>
                  </c:pt>
                  <c:pt idx="3">
                    <c:v>+18%</c:v>
                  </c:pt>
                </c15:dlblRangeCache>
              </c15:datalabelsRange>
            </c:ext>
            <c:ext xmlns:c16="http://schemas.microsoft.com/office/drawing/2014/chart" uri="{C3380CC4-5D6E-409C-BE32-E72D297353CC}">
              <c16:uniqueId val="{00000007-7784-4B04-BD2A-E229EE6F413D}"/>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dirty="0">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AE778F31-E8D8-487D-98F3-95BB1B1D123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4CD-49CE-8BE3-93478C37175D}"/>
                </c:ext>
              </c:extLst>
            </c:dLbl>
            <c:dLbl>
              <c:idx val="1"/>
              <c:tx>
                <c:rich>
                  <a:bodyPr/>
                  <a:lstStyle/>
                  <a:p>
                    <a:fld id="{80C8A352-567A-4A87-9B92-F24124BF741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4CD-49CE-8BE3-93478C37175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1072</c:v>
                </c:pt>
                <c:pt idx="1">
                  <c:v>132</c:v>
                </c:pt>
              </c:numCache>
            </c:numRef>
          </c:val>
          <c:extLst>
            <c:ext xmlns:c15="http://schemas.microsoft.com/office/drawing/2012/chart" uri="{02D57815-91ED-43cb-92C2-25804820EDAC}">
              <c15:datalabelsRange>
                <c15:f>Manufacturing!$O$10:$O$11</c15:f>
                <c15:dlblRangeCache>
                  <c:ptCount val="2"/>
                  <c:pt idx="0">
                    <c:v>+25%</c:v>
                  </c:pt>
                  <c:pt idx="1">
                    <c:v>+0%</c:v>
                  </c:pt>
                </c15:dlblRangeCache>
              </c15:datalabelsRange>
            </c:ext>
            <c:ext xmlns:c16="http://schemas.microsoft.com/office/drawing/2014/chart" uri="{C3380CC4-5D6E-409C-BE32-E72D297353CC}">
              <c16:uniqueId val="{00000002-34CD-49CE-8BE3-93478C37175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4255</c:v>
                      </c:pt>
                      <c:pt idx="1">
                        <c:v>31082</c:v>
                      </c:pt>
                    </c:numCache>
                  </c:numRef>
                </c:val>
                <c:extLst>
                  <c:ext xmlns:c16="http://schemas.microsoft.com/office/drawing/2014/chart" uri="{C3380CC4-5D6E-409C-BE32-E72D297353CC}">
                    <c16:uniqueId val="{00000003-34CD-49CE-8BE3-93478C37175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5327</c:v>
                      </c:pt>
                      <c:pt idx="1">
                        <c:v>31214</c:v>
                      </c:pt>
                    </c:numCache>
                  </c:numRef>
                </c:val>
                <c:extLst xmlns:c15="http://schemas.microsoft.com/office/drawing/2012/chart">
                  <c:ext xmlns:c16="http://schemas.microsoft.com/office/drawing/2014/chart" uri="{C3380CC4-5D6E-409C-BE32-E72D297353CC}">
                    <c16:uniqueId val="{00000004-34CD-49CE-8BE3-93478C37175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dirty="0">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Transportation!$M$12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1B0-4138-A850-405AFA94B07A}"/>
              </c:ext>
            </c:extLst>
          </c:dPt>
          <c:dLbls>
            <c:dLbl>
              <c:idx val="0"/>
              <c:tx>
                <c:rich>
                  <a:bodyPr/>
                  <a:lstStyle/>
                  <a:p>
                    <a:fld id="{1ADB4AFC-26D9-460F-8825-363789516C0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B0-4138-A850-405AFA94B07A}"/>
                </c:ext>
              </c:extLst>
            </c:dLbl>
            <c:dLbl>
              <c:idx val="1"/>
              <c:tx>
                <c:rich>
                  <a:bodyPr/>
                  <a:lstStyle/>
                  <a:p>
                    <a:fld id="{510437C9-6BF7-4829-9ED5-4E532A9A176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B0-4138-A850-405AFA94B07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Transportation!$J$13:$J$14</c:f>
              <c:strCache>
                <c:ptCount val="2"/>
                <c:pt idx="0">
                  <c:v>Male</c:v>
                </c:pt>
                <c:pt idx="1">
                  <c:v>Female</c:v>
                </c:pt>
              </c:strCache>
            </c:strRef>
          </c:cat>
          <c:val>
            <c:numRef>
              <c:f>Transportation!$M$13:$M$14</c:f>
              <c:numCache>
                <c:formatCode>\+#,##0;\-#,##0;\ #,##0</c:formatCode>
                <c:ptCount val="2"/>
                <c:pt idx="0">
                  <c:v>510</c:v>
                </c:pt>
                <c:pt idx="1">
                  <c:v>336</c:v>
                </c:pt>
              </c:numCache>
            </c:numRef>
          </c:val>
          <c:extLst>
            <c:ext xmlns:c15="http://schemas.microsoft.com/office/drawing/2012/chart" uri="{02D57815-91ED-43cb-92C2-25804820EDAC}">
              <c15:datalabelsRange>
                <c15:f>Transportation!$N$13:$N$14</c15:f>
                <c15:dlblRangeCache>
                  <c:ptCount val="2"/>
                  <c:pt idx="0">
                    <c:v>+7%</c:v>
                  </c:pt>
                  <c:pt idx="1">
                    <c:v>+10%</c:v>
                  </c:pt>
                </c15:dlblRangeCache>
              </c15:datalabelsRange>
            </c:ext>
            <c:ext xmlns:c16="http://schemas.microsoft.com/office/drawing/2014/chart" uri="{C3380CC4-5D6E-409C-BE32-E72D297353CC}">
              <c16:uniqueId val="{00000003-91B0-4138-A850-405AFA94B07A}"/>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Transportation!$J$13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Transportation!$L$12</c:f>
              <c:strCache>
                <c:ptCount val="1"/>
                <c:pt idx="0">
                  <c:v>2018</c:v>
                </c:pt>
              </c:strCache>
            </c:strRef>
          </c:cat>
          <c:val>
            <c:numRef>
              <c:f>Transportation!$L$13</c:f>
              <c:numCache>
                <c:formatCode>#,##0</c:formatCode>
                <c:ptCount val="1"/>
                <c:pt idx="0">
                  <c:v>7646</c:v>
                </c:pt>
              </c:numCache>
            </c:numRef>
          </c:val>
          <c:extLst>
            <c:ext xmlns:c16="http://schemas.microsoft.com/office/drawing/2014/chart" uri="{C3380CC4-5D6E-409C-BE32-E72D297353CC}">
              <c16:uniqueId val="{00000000-3806-441E-9F6D-37CA9A09163D}"/>
            </c:ext>
          </c:extLst>
        </c:ser>
        <c:ser>
          <c:idx val="1"/>
          <c:order val="1"/>
          <c:tx>
            <c:strRef>
              <c:f>Transportation!$J$14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Transportation!$L$12</c:f>
              <c:strCache>
                <c:ptCount val="1"/>
                <c:pt idx="0">
                  <c:v>2018</c:v>
                </c:pt>
              </c:strCache>
            </c:strRef>
          </c:cat>
          <c:val>
            <c:numRef>
              <c:f>Transportation!$L$14</c:f>
              <c:numCache>
                <c:formatCode>#,##0</c:formatCode>
                <c:ptCount val="1"/>
                <c:pt idx="0">
                  <c:v>3796</c:v>
                </c:pt>
              </c:numCache>
            </c:numRef>
          </c:val>
          <c:extLst>
            <c:ext xmlns:c16="http://schemas.microsoft.com/office/drawing/2014/chart" uri="{C3380CC4-5D6E-409C-BE32-E72D297353CC}">
              <c16:uniqueId val="{00000001-3806-441E-9F6D-37CA9A09163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Transportation!$K$4</c:f>
              <c:strCache>
                <c:ptCount val="1"/>
                <c:pt idx="0">
                  <c:v>White</c:v>
                </c:pt>
              </c:strCache>
            </c:strRef>
          </c:tx>
          <c:sp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Transportation!$M$3</c:f>
              <c:strCache>
                <c:ptCount val="1"/>
                <c:pt idx="0">
                  <c:v>2018</c:v>
                </c:pt>
              </c:strCache>
            </c:strRef>
          </c:cat>
          <c:val>
            <c:numRef>
              <c:f>Transportation!$M$4</c:f>
              <c:numCache>
                <c:formatCode>_(* #,##0_);_(* \(#,##0\);_(* "-"??_);_(@_)</c:formatCode>
                <c:ptCount val="1"/>
                <c:pt idx="0">
                  <c:v>9628</c:v>
                </c:pt>
              </c:numCache>
            </c:numRef>
          </c:val>
          <c:extLst>
            <c:ext xmlns:c16="http://schemas.microsoft.com/office/drawing/2014/chart" uri="{C3380CC4-5D6E-409C-BE32-E72D297353CC}">
              <c16:uniqueId val="{00000000-B654-4EF3-8450-B97AC3697E81}"/>
            </c:ext>
          </c:extLst>
        </c:ser>
        <c:ser>
          <c:idx val="1"/>
          <c:order val="1"/>
          <c:tx>
            <c:strRef>
              <c:f>Transportation!$K$5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Transportation!$M$3</c:f>
              <c:strCache>
                <c:ptCount val="1"/>
                <c:pt idx="0">
                  <c:v>2018</c:v>
                </c:pt>
              </c:strCache>
            </c:strRef>
          </c:cat>
          <c:val>
            <c:numRef>
              <c:f>Transportation!$M$5</c:f>
              <c:numCache>
                <c:formatCode>_(* #,##0_);_(* \(#,##0\);_(* "-"??_);_(@_)</c:formatCode>
                <c:ptCount val="1"/>
                <c:pt idx="0">
                  <c:v>1003</c:v>
                </c:pt>
              </c:numCache>
            </c:numRef>
          </c:val>
          <c:extLst>
            <c:ext xmlns:c16="http://schemas.microsoft.com/office/drawing/2014/chart" uri="{C3380CC4-5D6E-409C-BE32-E72D297353CC}">
              <c16:uniqueId val="{00000001-B654-4EF3-8450-B97AC3697E81}"/>
            </c:ext>
          </c:extLst>
        </c:ser>
        <c:ser>
          <c:idx val="2"/>
          <c:order val="2"/>
          <c:tx>
            <c:strRef>
              <c:f>Transportation!$K$6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Transportation!$M$3</c:f>
              <c:strCache>
                <c:ptCount val="1"/>
                <c:pt idx="0">
                  <c:v>2018</c:v>
                </c:pt>
              </c:strCache>
            </c:strRef>
          </c:cat>
          <c:val>
            <c:numRef>
              <c:f>Transportation!$M$6</c:f>
              <c:numCache>
                <c:formatCode>_(* #,##0_);_(* \(#,##0\);_(* "-"??_);_(@_)</c:formatCode>
                <c:ptCount val="1"/>
                <c:pt idx="0">
                  <c:v>500</c:v>
                </c:pt>
              </c:numCache>
            </c:numRef>
          </c:val>
          <c:extLst>
            <c:ext xmlns:c16="http://schemas.microsoft.com/office/drawing/2014/chart" uri="{C3380CC4-5D6E-409C-BE32-E72D297353CC}">
              <c16:uniqueId val="{00000002-B654-4EF3-8450-B97AC3697E81}"/>
            </c:ext>
          </c:extLst>
        </c:ser>
        <c:ser>
          <c:idx val="3"/>
          <c:order val="3"/>
          <c:tx>
            <c:strRef>
              <c:f>Transportation!$K$7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Transportation!$M$3</c:f>
              <c:strCache>
                <c:ptCount val="1"/>
                <c:pt idx="0">
                  <c:v>2018</c:v>
                </c:pt>
              </c:strCache>
            </c:strRef>
          </c:cat>
          <c:val>
            <c:numRef>
              <c:f>Transportation!$M$7</c:f>
              <c:numCache>
                <c:formatCode>_(* #,##0_);_(* \(#,##0\);_(* "-"??_);_(@_)</c:formatCode>
                <c:ptCount val="1"/>
                <c:pt idx="0">
                  <c:v>309</c:v>
                </c:pt>
              </c:numCache>
            </c:numRef>
          </c:val>
          <c:extLst>
            <c:ext xmlns:c16="http://schemas.microsoft.com/office/drawing/2014/chart" uri="{C3380CC4-5D6E-409C-BE32-E72D297353CC}">
              <c16:uniqueId val="{00000003-B654-4EF3-8450-B97AC3697E81}"/>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Transportation!$N$3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8A1-48C8-8B7A-109D187642B0}"/>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88A1-48C8-8B7A-109D187642B0}"/>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88A1-48C8-8B7A-109D187642B0}"/>
              </c:ext>
            </c:extLst>
          </c:dPt>
          <c:dLbls>
            <c:dLbl>
              <c:idx val="0"/>
              <c:tx>
                <c:rich>
                  <a:bodyPr/>
                  <a:lstStyle/>
                  <a:p>
                    <a:fld id="{2261A027-A29A-469D-8D77-CBD5622494E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8A1-48C8-8B7A-109D187642B0}"/>
                </c:ext>
              </c:extLst>
            </c:dLbl>
            <c:dLbl>
              <c:idx val="1"/>
              <c:tx>
                <c:rich>
                  <a:bodyPr/>
                  <a:lstStyle/>
                  <a:p>
                    <a:fld id="{706D811E-B481-4A3B-A445-813AAC8B8F2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8A1-48C8-8B7A-109D187642B0}"/>
                </c:ext>
              </c:extLst>
            </c:dLbl>
            <c:dLbl>
              <c:idx val="2"/>
              <c:tx>
                <c:rich>
                  <a:bodyPr/>
                  <a:lstStyle/>
                  <a:p>
                    <a:fld id="{6C8B593E-6170-47EB-96AA-AAEF0AF9988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8A1-48C8-8B7A-109D187642B0}"/>
                </c:ext>
              </c:extLst>
            </c:dLbl>
            <c:dLbl>
              <c:idx val="3"/>
              <c:tx>
                <c:rich>
                  <a:bodyPr/>
                  <a:lstStyle/>
                  <a:p>
                    <a:fld id="{F2224126-B0B2-427F-BC75-C4657D10C7D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8A1-48C8-8B7A-109D187642B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Transportation!$K$4:$K$7</c:f>
              <c:strCache>
                <c:ptCount val="4"/>
                <c:pt idx="0">
                  <c:v>White</c:v>
                </c:pt>
                <c:pt idx="1">
                  <c:v>Black or African American</c:v>
                </c:pt>
                <c:pt idx="2">
                  <c:v>Asian</c:v>
                </c:pt>
                <c:pt idx="3">
                  <c:v>Other</c:v>
                </c:pt>
              </c:strCache>
            </c:strRef>
          </c:cat>
          <c:val>
            <c:numRef>
              <c:f>Transportation!$N$4:$N$7</c:f>
              <c:numCache>
                <c:formatCode>\+#,##0;\-#,##0;\ #,##0</c:formatCode>
                <c:ptCount val="4"/>
                <c:pt idx="0">
                  <c:v>524</c:v>
                </c:pt>
                <c:pt idx="1">
                  <c:v>188</c:v>
                </c:pt>
                <c:pt idx="2">
                  <c:v>76</c:v>
                </c:pt>
                <c:pt idx="3">
                  <c:v>55</c:v>
                </c:pt>
              </c:numCache>
            </c:numRef>
          </c:val>
          <c:extLst>
            <c:ext xmlns:c15="http://schemas.microsoft.com/office/drawing/2012/chart" uri="{02D57815-91ED-43cb-92C2-25804820EDAC}">
              <c15:datalabelsRange>
                <c15:f>Transportation!$O$4:$O$7</c15:f>
                <c15:dlblRangeCache>
                  <c:ptCount val="4"/>
                  <c:pt idx="0">
                    <c:v>+6%</c:v>
                  </c:pt>
                  <c:pt idx="1">
                    <c:v>+23%</c:v>
                  </c:pt>
                  <c:pt idx="2">
                    <c:v>+18%</c:v>
                  </c:pt>
                  <c:pt idx="3">
                    <c:v>+22%</c:v>
                  </c:pt>
                </c15:dlblRangeCache>
              </c15:datalabelsRange>
            </c:ext>
            <c:ext xmlns:c16="http://schemas.microsoft.com/office/drawing/2014/chart" uri="{C3380CC4-5D6E-409C-BE32-E72D297353CC}">
              <c16:uniqueId val="{00000007-88A1-48C8-8B7A-109D187642B0}"/>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Transportation!$N$9</c:f>
              <c:strCache>
                <c:ptCount val="1"/>
                <c:pt idx="0">
                  <c:v>Change</c:v>
                </c:pt>
              </c:strCache>
            </c:strRef>
          </c:tx>
          <c:spPr>
            <a:solidFill>
              <a:schemeClr val="accent5"/>
            </a:solidFill>
            <a:ln>
              <a:noFill/>
            </a:ln>
            <a:effectLst/>
          </c:spPr>
          <c:invertIfNegative val="0"/>
          <c:dLbls>
            <c:dLbl>
              <c:idx val="0"/>
              <c:tx>
                <c:rich>
                  <a:bodyPr/>
                  <a:lstStyle/>
                  <a:p>
                    <a:fld id="{4890BDBF-21AA-4FB3-B61E-F27C3C458DD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BD4-407E-8D55-482AF1A8826B}"/>
                </c:ext>
              </c:extLst>
            </c:dLbl>
            <c:dLbl>
              <c:idx val="1"/>
              <c:tx>
                <c:rich>
                  <a:bodyPr/>
                  <a:lstStyle/>
                  <a:p>
                    <a:fld id="{152BEBAF-B54E-46C1-AB45-1CCB68CD35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BD4-407E-8D55-482AF1A8826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Transportation!$K$10:$K$11</c:f>
              <c:strCache>
                <c:ptCount val="2"/>
                <c:pt idx="0">
                  <c:v>Hispanic or Latino</c:v>
                </c:pt>
                <c:pt idx="1">
                  <c:v>Not Hispanic or Latino</c:v>
                </c:pt>
              </c:strCache>
            </c:strRef>
          </c:cat>
          <c:val>
            <c:numRef>
              <c:f>Transportation!$N$10:$N$11</c:f>
              <c:numCache>
                <c:formatCode>\+#,##0;\-#,##0;\ #,##0</c:formatCode>
                <c:ptCount val="2"/>
                <c:pt idx="0">
                  <c:v>444</c:v>
                </c:pt>
                <c:pt idx="1">
                  <c:v>402</c:v>
                </c:pt>
              </c:numCache>
            </c:numRef>
          </c:val>
          <c:extLst>
            <c:ext xmlns:c15="http://schemas.microsoft.com/office/drawing/2012/chart" uri="{02D57815-91ED-43cb-92C2-25804820EDAC}">
              <c15:datalabelsRange>
                <c15:f>Transportation!$O$10:$O$11</c15:f>
                <c15:dlblRangeCache>
                  <c:ptCount val="2"/>
                  <c:pt idx="0">
                    <c:v>+32%</c:v>
                  </c:pt>
                  <c:pt idx="1">
                    <c:v>+4%</c:v>
                  </c:pt>
                </c15:dlblRangeCache>
              </c15:datalabelsRange>
            </c:ext>
            <c:ext xmlns:c16="http://schemas.microsoft.com/office/drawing/2014/chart" uri="{C3380CC4-5D6E-409C-BE32-E72D297353CC}">
              <c16:uniqueId val="{00000002-8BD4-407E-8D55-482AF1A8826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Transportation!$L$9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Transportation!$K$10:$K$11</c15:sqref>
                        </c15:formulaRef>
                      </c:ext>
                    </c:extLst>
                    <c:strCache>
                      <c:ptCount val="2"/>
                      <c:pt idx="0">
                        <c:v>Hispanic or Latino</c:v>
                      </c:pt>
                      <c:pt idx="1">
                        <c:v>Not Hispanic or Latino</c:v>
                      </c:pt>
                    </c:strCache>
                  </c:strRef>
                </c:cat>
                <c:val>
                  <c:numRef>
                    <c:extLst>
                      <c:ext uri="{02D57815-91ED-43cb-92C2-25804820EDAC}">
                        <c15:formulaRef>
                          <c15:sqref>Transportation!$L$10:$L$11</c15:sqref>
                        </c15:formulaRef>
                      </c:ext>
                    </c:extLst>
                    <c:numCache>
                      <c:formatCode>_(* #,##0_);_(* \(#,##0\);_(* "-"??_);_(@_)</c:formatCode>
                      <c:ptCount val="2"/>
                      <c:pt idx="0">
                        <c:v>1406</c:v>
                      </c:pt>
                      <c:pt idx="1">
                        <c:v>9189</c:v>
                      </c:pt>
                    </c:numCache>
                  </c:numRef>
                </c:val>
                <c:extLst>
                  <c:ext xmlns:c16="http://schemas.microsoft.com/office/drawing/2014/chart" uri="{C3380CC4-5D6E-409C-BE32-E72D297353CC}">
                    <c16:uniqueId val="{00000003-8BD4-407E-8D55-482AF1A8826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Transportation!$M$9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Transportation!$K$10:$K$11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Transportation!$M$10:$M$11</c15:sqref>
                        </c15:formulaRef>
                      </c:ext>
                    </c:extLst>
                    <c:numCache>
                      <c:formatCode>_(* #,##0_);_(* \(#,##0\);_(* "-"??_);_(@_)</c:formatCode>
                      <c:ptCount val="2"/>
                      <c:pt idx="0">
                        <c:v>1850</c:v>
                      </c:pt>
                      <c:pt idx="1">
                        <c:v>9591</c:v>
                      </c:pt>
                    </c:numCache>
                  </c:numRef>
                </c:val>
                <c:extLst xmlns:c15="http://schemas.microsoft.com/office/drawing/2012/chart">
                  <c:ext xmlns:c16="http://schemas.microsoft.com/office/drawing/2014/chart" uri="{C3380CC4-5D6E-409C-BE32-E72D297353CC}">
                    <c16:uniqueId val="{00000004-8BD4-407E-8D55-482AF1A8826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a:effectLst/>
              </a:rPr>
              <a:t>Top 5 Industry 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Accounting and bookkeeping services</c:v>
                </c:pt>
                <c:pt idx="5">
                  <c:v>Architectural and engineering services</c:v>
                </c:pt>
              </c:strCache>
            </c:strRef>
          </c:cat>
          <c:val>
            <c:numRef>
              <c:f>Tech!$R$18:$R$23</c:f>
              <c:numCache>
                <c:formatCode>#,##0</c:formatCode>
                <c:ptCount val="6"/>
                <c:pt idx="0">
                  <c:v>2254</c:v>
                </c:pt>
                <c:pt idx="1">
                  <c:v>483</c:v>
                </c:pt>
                <c:pt idx="2">
                  <c:v>373</c:v>
                </c:pt>
                <c:pt idx="3">
                  <c:v>396</c:v>
                </c:pt>
                <c:pt idx="4">
                  <c:v>269</c:v>
                </c:pt>
                <c:pt idx="5">
                  <c:v>266</c:v>
                </c:pt>
              </c:numCache>
            </c:numRef>
          </c:val>
          <c:extLst>
            <c:ext xmlns:c16="http://schemas.microsoft.com/office/drawing/2014/chart" uri="{C3380CC4-5D6E-409C-BE32-E72D297353CC}">
              <c16:uniqueId val="{00000000-E8C2-4657-B40A-6432808C514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Accounting and bookkeeping services</c:v>
                </c:pt>
                <c:pt idx="5">
                  <c:v>Architectural and engineering services</c:v>
                </c:pt>
              </c:strCache>
            </c:strRef>
          </c:cat>
          <c:val>
            <c:numRef>
              <c:f>Tech!$S$18:$S$23</c:f>
              <c:numCache>
                <c:formatCode>#,##0</c:formatCode>
                <c:ptCount val="6"/>
                <c:pt idx="0">
                  <c:v>2220</c:v>
                </c:pt>
                <c:pt idx="1">
                  <c:v>468</c:v>
                </c:pt>
                <c:pt idx="2">
                  <c:v>383</c:v>
                </c:pt>
                <c:pt idx="3">
                  <c:v>380</c:v>
                </c:pt>
                <c:pt idx="4">
                  <c:v>264</c:v>
                </c:pt>
                <c:pt idx="5">
                  <c:v>263</c:v>
                </c:pt>
              </c:numCache>
            </c:numRef>
          </c:val>
          <c:extLst>
            <c:ext xmlns:c16="http://schemas.microsoft.com/office/drawing/2014/chart" uri="{C3380CC4-5D6E-409C-BE32-E72D297353CC}">
              <c16:uniqueId val="{00000001-E8C2-4657-B40A-6432808C514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1B9784BE-CF7F-47E3-9A09-2D3FAFCE3BAE}" type="CELLRANGE">
                      <a:rPr lang="en-US"/>
                      <a:pPr/>
                      <a:t>[CELLRANGE]</a:t>
                    </a:fld>
                    <a:r>
                      <a:rPr lang="en-US" baseline="0"/>
                      <a:t>, </a:t>
                    </a:r>
                    <a:fld id="{3BEF16B2-73C2-4188-AB17-D7A1B48FF98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95D-4536-B868-77AEEBCEF174}"/>
                </c:ext>
              </c:extLst>
            </c:dLbl>
            <c:dLbl>
              <c:idx val="1"/>
              <c:tx>
                <c:rich>
                  <a:bodyPr/>
                  <a:lstStyle/>
                  <a:p>
                    <a:fld id="{B8B43DAB-D5D1-4C97-BC4D-FA5458698CE9}" type="CELLRANGE">
                      <a:rPr lang="en-US"/>
                      <a:pPr/>
                      <a:t>[CELLRANGE]</a:t>
                    </a:fld>
                    <a:r>
                      <a:rPr lang="en-US" baseline="0"/>
                      <a:t>, </a:t>
                    </a:r>
                    <a:fld id="{A3B7081E-D4FD-4950-A685-258C93902F8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900</c:v>
                </c:pt>
                <c:pt idx="1">
                  <c:v>1004</c:v>
                </c:pt>
              </c:numCache>
            </c:numRef>
          </c:val>
          <c:extLst>
            <c:ext xmlns:c15="http://schemas.microsoft.com/office/drawing/2012/chart" uri="{02D57815-91ED-43cb-92C2-25804820EDAC}">
              <c15:datalabelsRange>
                <c15:f>Tech!$E$32:$F$32</c15:f>
                <c15:dlblRangeCache>
                  <c:ptCount val="2"/>
                  <c:pt idx="0">
                    <c:v>6%</c:v>
                  </c:pt>
                  <c:pt idx="1">
                    <c:v>6%</c:v>
                  </c:pt>
                </c15:dlblRangeCache>
              </c15:datalabelsRange>
            </c:ext>
            <c:ext xmlns:c16="http://schemas.microsoft.com/office/drawing/2014/chart" uri="{C3380CC4-5D6E-409C-BE32-E72D297353CC}">
              <c16:uniqueId val="{00000002-C95D-4536-B868-77AEEBCEF174}"/>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6D83BB63-3E0F-4FA5-BF93-8714C897C65E}" type="CELLRANGE">
                      <a:rPr lang="en-US"/>
                      <a:pPr/>
                      <a:t>[CELLRANGE]</a:t>
                    </a:fld>
                    <a:r>
                      <a:rPr lang="en-US" baseline="0"/>
                      <a:t>, </a:t>
                    </a:r>
                    <a:fld id="{6EAE59B5-C5E1-484B-A973-EDE1DA9AF2E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95D-4536-B868-77AEEBCEF174}"/>
                </c:ext>
              </c:extLst>
            </c:dLbl>
            <c:dLbl>
              <c:idx val="1"/>
              <c:tx>
                <c:rich>
                  <a:bodyPr/>
                  <a:lstStyle/>
                  <a:p>
                    <a:fld id="{03CE884D-A282-49A6-89E5-A126DE6AD3D4}" type="CELLRANGE">
                      <a:rPr lang="en-US"/>
                      <a:pPr/>
                      <a:t>[CELLRANGE]</a:t>
                    </a:fld>
                    <a:r>
                      <a:rPr lang="en-US" baseline="0"/>
                      <a:t>, </a:t>
                    </a:r>
                    <a:fld id="{D17394EA-81C2-4F23-92C3-9321CE58CBE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2557</c:v>
                </c:pt>
                <c:pt idx="1">
                  <c:v>2590</c:v>
                </c:pt>
              </c:numCache>
            </c:numRef>
          </c:val>
          <c:extLst>
            <c:ext xmlns:c15="http://schemas.microsoft.com/office/drawing/2012/chart" uri="{02D57815-91ED-43cb-92C2-25804820EDAC}">
              <c15:datalabelsRange>
                <c15:f>Tech!$E$33:$F$33</c15:f>
                <c15:dlblRangeCache>
                  <c:ptCount val="2"/>
                  <c:pt idx="0">
                    <c:v>16%</c:v>
                  </c:pt>
                  <c:pt idx="1">
                    <c:v>16%</c:v>
                  </c:pt>
                </c15:dlblRangeCache>
              </c15:datalabelsRange>
            </c:ext>
            <c:ext xmlns:c16="http://schemas.microsoft.com/office/drawing/2014/chart" uri="{C3380CC4-5D6E-409C-BE32-E72D297353CC}">
              <c16:uniqueId val="{00000005-C95D-4536-B868-77AEEBCEF174}"/>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295FBDB9-A93F-4DDF-B87E-280068CABA1E}" type="CELLRANGE">
                      <a:rPr lang="en-US"/>
                      <a:pPr/>
                      <a:t>[CELLRANGE]</a:t>
                    </a:fld>
                    <a:r>
                      <a:rPr lang="en-US" baseline="0"/>
                      <a:t>, </a:t>
                    </a:r>
                    <a:fld id="{DA022F58-B7A4-42B5-B10C-DDDD9FBF8B8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95D-4536-B868-77AEEBCEF174}"/>
                </c:ext>
              </c:extLst>
            </c:dLbl>
            <c:dLbl>
              <c:idx val="1"/>
              <c:tx>
                <c:rich>
                  <a:bodyPr/>
                  <a:lstStyle/>
                  <a:p>
                    <a:fld id="{9A4246AF-52CF-4ED3-8329-4064F79329BD}" type="CELLRANGE">
                      <a:rPr lang="en-US"/>
                      <a:pPr/>
                      <a:t>[CELLRANGE]</a:t>
                    </a:fld>
                    <a:r>
                      <a:rPr lang="en-US" baseline="0"/>
                      <a:t>, </a:t>
                    </a:r>
                    <a:fld id="{3CFAC512-070B-4CFB-BAAB-D895A871664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3999</c:v>
                </c:pt>
                <c:pt idx="1">
                  <c:v>3936</c:v>
                </c:pt>
              </c:numCache>
            </c:numRef>
          </c:val>
          <c:extLst>
            <c:ext xmlns:c15="http://schemas.microsoft.com/office/drawing/2012/chart" uri="{02D57815-91ED-43cb-92C2-25804820EDAC}">
              <c15:datalabelsRange>
                <c15:f>Tech!$E$34:$F$34</c15:f>
                <c15:dlblRangeCache>
                  <c:ptCount val="2"/>
                  <c:pt idx="0">
                    <c:v>25%</c:v>
                  </c:pt>
                  <c:pt idx="1">
                    <c:v>25%</c:v>
                  </c:pt>
                </c15:dlblRangeCache>
              </c15:datalabelsRange>
            </c:ext>
            <c:ext xmlns:c16="http://schemas.microsoft.com/office/drawing/2014/chart" uri="{C3380CC4-5D6E-409C-BE32-E72D297353CC}">
              <c16:uniqueId val="{00000008-C95D-4536-B868-77AEEBCEF174}"/>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9861ABA6-D92C-49D4-B84A-88B0231DD7D9}" type="CELLRANGE">
                      <a:rPr lang="en-US"/>
                      <a:pPr/>
                      <a:t>[CELLRANGE]</a:t>
                    </a:fld>
                    <a:r>
                      <a:rPr lang="en-US" baseline="0"/>
                      <a:t>, </a:t>
                    </a:r>
                    <a:fld id="{D8A3726D-05C1-47DE-AD64-B89E4E12379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95D-4536-B868-77AEEBCEF174}"/>
                </c:ext>
              </c:extLst>
            </c:dLbl>
            <c:dLbl>
              <c:idx val="1"/>
              <c:tx>
                <c:rich>
                  <a:bodyPr/>
                  <a:lstStyle/>
                  <a:p>
                    <a:fld id="{2D3698CB-F807-4095-8065-4FC951A9EE09}" type="CELLRANGE">
                      <a:rPr lang="en-US"/>
                      <a:pPr/>
                      <a:t>[CELLRANGE]</a:t>
                    </a:fld>
                    <a:r>
                      <a:rPr lang="en-US" baseline="0"/>
                      <a:t>, </a:t>
                    </a:r>
                    <a:fld id="{A777A5CD-1D8D-47E7-A5FC-3A6CF9A23D8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7516</c:v>
                </c:pt>
                <c:pt idx="1">
                  <c:v>7098</c:v>
                </c:pt>
              </c:numCache>
            </c:numRef>
          </c:val>
          <c:extLst>
            <c:ext xmlns:c15="http://schemas.microsoft.com/office/drawing/2012/chart" uri="{02D57815-91ED-43cb-92C2-25804820EDAC}">
              <c15:datalabelsRange>
                <c15:f>Tech!$E$35:$F$35</c15:f>
                <c15:dlblRangeCache>
                  <c:ptCount val="2"/>
                  <c:pt idx="0">
                    <c:v>47%</c:v>
                  </c:pt>
                  <c:pt idx="1">
                    <c:v>45%</c:v>
                  </c:pt>
                </c15:dlblRangeCache>
              </c15:datalabelsRange>
            </c:ext>
            <c:ext xmlns:c16="http://schemas.microsoft.com/office/drawing/2014/chart" uri="{C3380CC4-5D6E-409C-BE32-E72D297353CC}">
              <c16:uniqueId val="{0000000B-C95D-4536-B868-77AEEBCEF174}"/>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22994876-BEDA-4A5A-A088-BBAA1E7E1164}" type="CELLRANGE">
                      <a:rPr lang="en-US"/>
                      <a:pPr/>
                      <a:t>[CELLRANGE]</a:t>
                    </a:fld>
                    <a:r>
                      <a:rPr lang="en-US" baseline="0"/>
                      <a:t>, </a:t>
                    </a:r>
                    <a:fld id="{3F5E4B17-C164-47B4-8DFD-A7AAA4062A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C95D-4536-B868-77AEEBCEF174}"/>
                </c:ext>
              </c:extLst>
            </c:dLbl>
            <c:dLbl>
              <c:idx val="1"/>
              <c:tx>
                <c:rich>
                  <a:bodyPr/>
                  <a:lstStyle/>
                  <a:p>
                    <a:fld id="{6278E43E-DF45-4E0A-9ED7-9773F352628D}" type="CELLRANGE">
                      <a:rPr lang="en-US"/>
                      <a:pPr/>
                      <a:t>[CELLRANGE]</a:t>
                    </a:fld>
                    <a:r>
                      <a:rPr lang="en-US" baseline="0"/>
                      <a:t>, </a:t>
                    </a:r>
                    <a:fld id="{DFCEE370-5024-4117-B882-CD09548F5F1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986</c:v>
                </c:pt>
                <c:pt idx="1">
                  <c:v>1136</c:v>
                </c:pt>
              </c:numCache>
            </c:numRef>
          </c:val>
          <c:extLst>
            <c:ext xmlns:c15="http://schemas.microsoft.com/office/drawing/2012/chart" uri="{02D57815-91ED-43cb-92C2-25804820EDAC}">
              <c15:datalabelsRange>
                <c15:f>Tech!$E$36:$F$36</c15:f>
                <c15:dlblRangeCache>
                  <c:ptCount val="2"/>
                  <c:pt idx="0">
                    <c:v>6%</c:v>
                  </c:pt>
                  <c:pt idx="1">
                    <c:v>7%</c:v>
                  </c:pt>
                </c15:dlblRangeCache>
              </c15:datalabelsRange>
            </c:ext>
            <c:ext xmlns:c16="http://schemas.microsoft.com/office/drawing/2014/chart" uri="{C3380CC4-5D6E-409C-BE32-E72D297353CC}">
              <c16:uniqueId val="{0000000E-C95D-4536-B868-77AEEBCEF174}"/>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8EAD9D20-D5AF-4D4A-86CE-D78F9B4BE3C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C95D-4536-B868-77AEEBCEF174}"/>
                </c:ext>
              </c:extLst>
            </c:dLbl>
            <c:dLbl>
              <c:idx val="1"/>
              <c:tx>
                <c:rich>
                  <a:bodyPr/>
                  <a:lstStyle/>
                  <a:p>
                    <a:fld id="{7475A340-34D8-4386-A53D-0C41A1FE7A1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C95D-4536-B868-77AEEBCEF174}"/>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95D-4536-B868-77AEEBCEF174}"/>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C95D-4536-B868-77AEEBCEF174}"/>
                </c:ext>
              </c:extLst>
            </c:dLbl>
            <c:dLbl>
              <c:idx val="4"/>
              <c:tx>
                <c:rich>
                  <a:bodyPr/>
                  <a:lstStyle/>
                  <a:p>
                    <a:fld id="{5904CF93-4B44-4D37-9B3E-C5CA1D70A94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0.18691321999492513</c:v>
                </c:pt>
                <c:pt idx="2">
                  <c:v>#N/A</c:v>
                </c:pt>
                <c:pt idx="3">
                  <c:v>#N/A</c:v>
                </c:pt>
                <c:pt idx="4">
                  <c:v>0.99</c:v>
                </c:pt>
              </c:numCache>
            </c:numRef>
          </c:yVal>
          <c:smooth val="0"/>
          <c:extLst>
            <c:ext xmlns:c15="http://schemas.microsoft.com/office/drawing/2012/chart" uri="{02D57815-91ED-43cb-92C2-25804820EDAC}">
              <c15:datalabelsRange>
                <c15:f>Tech!$H$32:$H$36</c15:f>
                <c15:dlblRangeCache>
                  <c:ptCount val="5"/>
                  <c:pt idx="0">
                    <c:v>+11.6%</c:v>
                  </c:pt>
                  <c:pt idx="1">
                    <c:v>+1.3%</c:v>
                  </c:pt>
                  <c:pt idx="2">
                    <c:v> -1.6%</c:v>
                  </c:pt>
                  <c:pt idx="3">
                    <c:v> -5.6%</c:v>
                  </c:pt>
                  <c:pt idx="4">
                    <c:v>+15.2%</c:v>
                  </c:pt>
                </c15:dlblRangeCache>
              </c15:datalabelsRange>
            </c:ext>
            <c:ext xmlns:c16="http://schemas.microsoft.com/office/drawing/2014/chart" uri="{C3380CC4-5D6E-409C-BE32-E72D297353CC}">
              <c16:uniqueId val="{00000014-C95D-4536-B868-77AEEBCEF174}"/>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C95D-4536-B868-77AEEBCEF174}"/>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95D-4536-B868-77AEEBCEF174}"/>
                </c:ext>
              </c:extLst>
            </c:dLbl>
            <c:dLbl>
              <c:idx val="2"/>
              <c:tx>
                <c:rich>
                  <a:bodyPr/>
                  <a:lstStyle/>
                  <a:p>
                    <a:fld id="{6DF3AB3B-A2E7-4E3F-90A2-52B89A83020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C95D-4536-B868-77AEEBCEF174}"/>
                </c:ext>
              </c:extLst>
            </c:dLbl>
            <c:dLbl>
              <c:idx val="3"/>
              <c:tx>
                <c:rich>
                  <a:bodyPr/>
                  <a:lstStyle/>
                  <a:p>
                    <a:fld id="{A773389D-2970-4A63-BA5A-B12BFD48CBB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C95D-4536-B868-77AEEBCEF174}"/>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95D-4536-B868-77AEEBCEF17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0.37779751332149197</c:v>
                </c:pt>
                <c:pt idx="3">
                  <c:v>0.74783049987312866</c:v>
                </c:pt>
                <c:pt idx="4">
                  <c:v>#N/A</c:v>
                </c:pt>
              </c:numCache>
            </c:numRef>
          </c:yVal>
          <c:smooth val="0"/>
          <c:extLst>
            <c:ext xmlns:c15="http://schemas.microsoft.com/office/drawing/2012/chart" uri="{02D57815-91ED-43cb-92C2-25804820EDAC}">
              <c15:datalabelsRange>
                <c15:f>Tech!$H$32:$H$36</c15:f>
                <c15:dlblRangeCache>
                  <c:ptCount val="5"/>
                  <c:pt idx="0">
                    <c:v>+11.6%</c:v>
                  </c:pt>
                  <c:pt idx="1">
                    <c:v>+1.3%</c:v>
                  </c:pt>
                  <c:pt idx="2">
                    <c:v> -1.6%</c:v>
                  </c:pt>
                  <c:pt idx="3">
                    <c:v> -5.6%</c:v>
                  </c:pt>
                  <c:pt idx="4">
                    <c:v>+15.2%</c:v>
                  </c:pt>
                </c15:dlblRangeCache>
              </c15:datalabelsRange>
            </c:ext>
            <c:ext xmlns:c16="http://schemas.microsoft.com/office/drawing/2014/chart" uri="{C3380CC4-5D6E-409C-BE32-E72D297353CC}">
              <c16:uniqueId val="{0000001A-C95D-4536-B868-77AEEBCEF174}"/>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B0578037-E13B-4CA4-A21C-83D7F6B1FEB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C95D-4536-B868-77AEEBCEF174}"/>
                </c:ext>
              </c:extLst>
            </c:dLbl>
            <c:dLbl>
              <c:idx val="1"/>
              <c:tx>
                <c:rich>
                  <a:bodyPr/>
                  <a:lstStyle/>
                  <a:p>
                    <a:fld id="{6E62E45E-5374-43AE-B9CF-89E40A8368A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C95D-4536-B868-77AEEBCEF174}"/>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15,958 </c:v>
                  </c:pt>
                  <c:pt idx="1">
                    <c:v> 15,764 </c:v>
                  </c:pt>
                </c15:dlblRangeCache>
              </c15:datalabelsRange>
            </c:ext>
            <c:ext xmlns:c16="http://schemas.microsoft.com/office/drawing/2014/chart" uri="{C3380CC4-5D6E-409C-BE32-E72D297353CC}">
              <c16:uniqueId val="{0000001D-C95D-4536-B868-77AEEBCEF174}"/>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8088</c:v>
                </c:pt>
              </c:numCache>
            </c:numRef>
          </c:val>
          <c:extLst>
            <c:ext xmlns:c16="http://schemas.microsoft.com/office/drawing/2014/chart" uri="{C3380CC4-5D6E-409C-BE32-E72D297353CC}">
              <c16:uniqueId val="{00000000-2B8B-4A3D-B97B-8736B9F6E6D7}"/>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7676</c:v>
                </c:pt>
              </c:numCache>
            </c:numRef>
          </c:val>
          <c:extLst>
            <c:ext xmlns:c16="http://schemas.microsoft.com/office/drawing/2014/chart" uri="{C3380CC4-5D6E-409C-BE32-E72D297353CC}">
              <c16:uniqueId val="{00000001-2B8B-4A3D-B97B-8736B9F6E6D7}"/>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150-42BE-96B8-1D1AF6FC301F}"/>
              </c:ext>
            </c:extLst>
          </c:dPt>
          <c:dLbls>
            <c:dLbl>
              <c:idx val="0"/>
              <c:tx>
                <c:rich>
                  <a:bodyPr/>
                  <a:lstStyle/>
                  <a:p>
                    <a:fld id="{A5770945-7B3B-4AF9-9534-CF810B241E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150-42BE-96B8-1D1AF6FC301F}"/>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5F70B57D-F3DB-4B04-8FCE-D34C5D00629F}"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150-42BE-96B8-1D1AF6FC301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-231</c:v>
                </c:pt>
                <c:pt idx="1">
                  <c:v>36</c:v>
                </c:pt>
              </c:numCache>
            </c:numRef>
          </c:val>
          <c:extLst>
            <c:ext xmlns:c15="http://schemas.microsoft.com/office/drawing/2012/chart" uri="{02D57815-91ED-43cb-92C2-25804820EDAC}">
              <c15:datalabelsRange>
                <c15:f>Tech!$N$13:$N$14</c15:f>
                <c15:dlblRangeCache>
                  <c:ptCount val="2"/>
                  <c:pt idx="0">
                    <c:v> -3%</c:v>
                  </c:pt>
                  <c:pt idx="1">
                    <c:v>+0%</c:v>
                  </c:pt>
                </c15:dlblRangeCache>
              </c15:datalabelsRange>
            </c:ext>
            <c:ext xmlns:c16="http://schemas.microsoft.com/office/drawing/2014/chart" uri="{C3380CC4-5D6E-409C-BE32-E72D297353CC}">
              <c16:uniqueId val="{00000003-4150-42BE-96B8-1D1AF6FC301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1F4-4CEF-BCC4-F025275DAAE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D1F4-4CEF-BCC4-F025275DAAE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D1F4-4CEF-BCC4-F025275DAAE5}"/>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60BAF657-4444-4574-A73B-609B1DCD0EEB}"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1F4-4CEF-BCC4-F025275DAAE5}"/>
                </c:ext>
              </c:extLst>
            </c:dLbl>
            <c:dLbl>
              <c:idx val="1"/>
              <c:tx>
                <c:rich>
                  <a:bodyPr/>
                  <a:lstStyle/>
                  <a:p>
                    <a:fld id="{F15B42C7-6B22-43D3-825D-59814EE2B52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1F4-4CEF-BCC4-F025275DAAE5}"/>
                </c:ext>
              </c:extLst>
            </c:dLbl>
            <c:dLbl>
              <c:idx val="2"/>
              <c:tx>
                <c:rich>
                  <a:bodyPr/>
                  <a:lstStyle/>
                  <a:p>
                    <a:fld id="{82101019-9648-4FA7-9C93-C3D412FB056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1F4-4CEF-BCC4-F025275DAAE5}"/>
                </c:ext>
              </c:extLst>
            </c:dLbl>
            <c:dLbl>
              <c:idx val="3"/>
              <c:tx>
                <c:rich>
                  <a:bodyPr/>
                  <a:lstStyle/>
                  <a:p>
                    <a:fld id="{7D03688B-592A-494E-AD34-344F9694781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1F4-4CEF-BCC4-F025275DAAE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-458</c:v>
                </c:pt>
                <c:pt idx="1">
                  <c:v>3</c:v>
                </c:pt>
                <c:pt idx="2">
                  <c:v>237</c:v>
                </c:pt>
                <c:pt idx="3">
                  <c:v>22</c:v>
                </c:pt>
              </c:numCache>
            </c:numRef>
          </c:val>
          <c:extLst>
            <c:ext xmlns:c15="http://schemas.microsoft.com/office/drawing/2012/chart" uri="{02D57815-91ED-43cb-92C2-25804820EDAC}">
              <c15:datalabelsRange>
                <c15:f>Tech!$O$4:$O$7</c15:f>
                <c15:dlblRangeCache>
                  <c:ptCount val="4"/>
                  <c:pt idx="0">
                    <c:v> -3%</c:v>
                  </c:pt>
                  <c:pt idx="1">
                    <c:v>+1%</c:v>
                  </c:pt>
                  <c:pt idx="2">
                    <c:v>+14%</c:v>
                  </c:pt>
                  <c:pt idx="3">
                    <c:v>+9%</c:v>
                  </c:pt>
                </c15:dlblRangeCache>
              </c15:datalabelsRange>
            </c:ext>
            <c:ext xmlns:c16="http://schemas.microsoft.com/office/drawing/2014/chart" uri="{C3380CC4-5D6E-409C-BE32-E72D297353CC}">
              <c16:uniqueId val="{00000007-D1F4-4CEF-BCC4-F025275DAAE5}"/>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9938BD7B-46ED-4934-8E8C-F2E92DA698B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2EC-4A37-8B9F-3091FD8BBC3F}"/>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2AF5B82-7498-4FBA-A1FB-8AB15E33A88A}"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2EC-4A37-8B9F-3091FD8BBC3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74</c:v>
                </c:pt>
                <c:pt idx="1">
                  <c:v>-268</c:v>
                </c:pt>
              </c:numCache>
            </c:numRef>
          </c:val>
          <c:extLst>
            <c:ext xmlns:c15="http://schemas.microsoft.com/office/drawing/2012/chart" uri="{02D57815-91ED-43cb-92C2-25804820EDAC}">
              <c15:datalabelsRange>
                <c15:f>Tech!$O$10:$O$11</c15:f>
                <c15:dlblRangeCache>
                  <c:ptCount val="2"/>
                  <c:pt idx="0">
                    <c:v>+12%</c:v>
                  </c:pt>
                  <c:pt idx="1">
                    <c:v> -2%</c:v>
                  </c:pt>
                </c15:dlblRangeCache>
              </c15:datalabelsRange>
            </c:ext>
            <c:ext xmlns:c16="http://schemas.microsoft.com/office/drawing/2014/chart" uri="{C3380CC4-5D6E-409C-BE32-E72D297353CC}">
              <c16:uniqueId val="{00000002-F2EC-4A37-8B9F-3091FD8BBC3F}"/>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643</c:v>
                      </c:pt>
                      <c:pt idx="1">
                        <c:v>15316</c:v>
                      </c:pt>
                    </c:numCache>
                  </c:numRef>
                </c:val>
                <c:extLst>
                  <c:ext xmlns:c16="http://schemas.microsoft.com/office/drawing/2014/chart" uri="{C3380CC4-5D6E-409C-BE32-E72D297353CC}">
                    <c16:uniqueId val="{00000003-F2EC-4A37-8B9F-3091FD8BBC3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717</c:v>
                      </c:pt>
                      <c:pt idx="1">
                        <c:v>15048</c:v>
                      </c:pt>
                    </c:numCache>
                  </c:numRef>
                </c:val>
                <c:extLst xmlns:c15="http://schemas.microsoft.com/office/drawing/2012/chart">
                  <c:ext xmlns:c16="http://schemas.microsoft.com/office/drawing/2014/chart" uri="{C3380CC4-5D6E-409C-BE32-E72D297353CC}">
                    <c16:uniqueId val="{00000004-F2EC-4A37-8B9F-3091FD8BBC3F}"/>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13104</c:v>
                </c:pt>
              </c:numCache>
            </c:numRef>
          </c:val>
          <c:extLst>
            <c:ext xmlns:c16="http://schemas.microsoft.com/office/drawing/2014/chart" uri="{C3380CC4-5D6E-409C-BE32-E72D297353CC}">
              <c16:uniqueId val="{00000000-C11B-4DDB-80DF-6AA4346FCBC3}"/>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446</c:v>
                </c:pt>
              </c:numCache>
            </c:numRef>
          </c:val>
          <c:extLst>
            <c:ext xmlns:c16="http://schemas.microsoft.com/office/drawing/2014/chart" uri="{C3380CC4-5D6E-409C-BE32-E72D297353CC}">
              <c16:uniqueId val="{00000001-C11B-4DDB-80DF-6AA4346FCBC3}"/>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1956</c:v>
                </c:pt>
              </c:numCache>
            </c:numRef>
          </c:val>
          <c:extLst>
            <c:ext xmlns:c16="http://schemas.microsoft.com/office/drawing/2014/chart" uri="{C3380CC4-5D6E-409C-BE32-E72D297353CC}">
              <c16:uniqueId val="{00000002-C11B-4DDB-80DF-6AA4346FCBC3}"/>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257</c:v>
                </c:pt>
              </c:numCache>
            </c:numRef>
          </c:val>
          <c:extLst>
            <c:ext xmlns:c16="http://schemas.microsoft.com/office/drawing/2014/chart" uri="{C3380CC4-5D6E-409C-BE32-E72D297353CC}">
              <c16:uniqueId val="{00000003-C11B-4DDB-80DF-6AA4346FCBC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2470</c:v>
                </c:pt>
                <c:pt idx="1">
                  <c:v>628</c:v>
                </c:pt>
                <c:pt idx="2">
                  <c:v>546</c:v>
                </c:pt>
                <c:pt idx="3">
                  <c:v>404</c:v>
                </c:pt>
                <c:pt idx="4">
                  <c:v>371</c:v>
                </c:pt>
                <c:pt idx="5">
                  <c:v>273</c:v>
                </c:pt>
              </c:numCache>
            </c:numRef>
          </c:val>
          <c:extLst>
            <c:ext xmlns:c16="http://schemas.microsoft.com/office/drawing/2014/chart" uri="{C3380CC4-5D6E-409C-BE32-E72D297353CC}">
              <c16:uniqueId val="{00000000-3DED-4CDF-BE9C-4950B7FCC80D}"/>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2579</c:v>
                </c:pt>
                <c:pt idx="1">
                  <c:v>635</c:v>
                </c:pt>
                <c:pt idx="2">
                  <c:v>588</c:v>
                </c:pt>
                <c:pt idx="3">
                  <c:v>438</c:v>
                </c:pt>
                <c:pt idx="4">
                  <c:v>385</c:v>
                </c:pt>
                <c:pt idx="5">
                  <c:v>273</c:v>
                </c:pt>
              </c:numCache>
            </c:numRef>
          </c:val>
          <c:extLst>
            <c:ext xmlns:c16="http://schemas.microsoft.com/office/drawing/2014/chart" uri="{C3380CC4-5D6E-409C-BE32-E72D297353CC}">
              <c16:uniqueId val="{00000001-3DED-4CDF-BE9C-4950B7FCC80D}"/>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7D0BE658-FCE6-48D4-B354-FAB4D2F6B988}" type="CELLRANGE">
                      <a:rPr lang="en-US"/>
                      <a:pPr/>
                      <a:t>[CELLRANGE]</a:t>
                    </a:fld>
                    <a:r>
                      <a:rPr lang="en-US" baseline="0"/>
                      <a:t>, </a:t>
                    </a:r>
                    <a:fld id="{824C689B-5729-4BE5-A7A2-FC2224E8F45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BC2-4868-AFB1-8926087BFD7B}"/>
                </c:ext>
              </c:extLst>
            </c:dLbl>
            <c:dLbl>
              <c:idx val="1"/>
              <c:tx>
                <c:rich>
                  <a:bodyPr/>
                  <a:lstStyle/>
                  <a:p>
                    <a:fld id="{B0EC70AD-65D0-4219-B8C4-AA02F531FF0C}" type="CELLRANGE">
                      <a:rPr lang="en-US"/>
                      <a:pPr/>
                      <a:t>[CELLRANGE]</a:t>
                    </a:fld>
                    <a:r>
                      <a:rPr lang="en-US" baseline="0"/>
                      <a:t>, </a:t>
                    </a:r>
                    <a:fld id="{5D0D71DB-A395-484F-9733-7995E871C6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1623</c:v>
                </c:pt>
                <c:pt idx="1">
                  <c:v>1925</c:v>
                </c:pt>
              </c:numCache>
            </c:numRef>
          </c:val>
          <c:extLst>
            <c:ext xmlns:c15="http://schemas.microsoft.com/office/drawing/2012/chart" uri="{02D57815-91ED-43cb-92C2-25804820EDAC}">
              <c15:datalabelsRange>
                <c15:f>Construction!$E$32:$F$32</c15:f>
                <c15:dlblRangeCache>
                  <c:ptCount val="2"/>
                  <c:pt idx="0">
                    <c:v>11%</c:v>
                  </c:pt>
                  <c:pt idx="1">
                    <c:v>11%</c:v>
                  </c:pt>
                </c15:dlblRangeCache>
              </c15:datalabelsRange>
            </c:ext>
            <c:ext xmlns:c16="http://schemas.microsoft.com/office/drawing/2014/chart" uri="{C3380CC4-5D6E-409C-BE32-E72D297353CC}">
              <c16:uniqueId val="{00000002-5BC2-4868-AFB1-8926087BFD7B}"/>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13571423-B676-4305-90B2-F737E5A4F743}" type="CELLRANGE">
                      <a:rPr lang="en-US"/>
                      <a:pPr/>
                      <a:t>[CELLRANGE]</a:t>
                    </a:fld>
                    <a:r>
                      <a:rPr lang="en-US" baseline="0"/>
                      <a:t>, </a:t>
                    </a:r>
                    <a:fld id="{D40B16DC-FF39-4326-9591-02C6B8A65B9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BC2-4868-AFB1-8926087BFD7B}"/>
                </c:ext>
              </c:extLst>
            </c:dLbl>
            <c:dLbl>
              <c:idx val="1"/>
              <c:tx>
                <c:rich>
                  <a:bodyPr/>
                  <a:lstStyle/>
                  <a:p>
                    <a:fld id="{3DB673E6-DAAB-4CD8-8123-A05FCB869735}" type="CELLRANGE">
                      <a:rPr lang="en-US"/>
                      <a:pPr/>
                      <a:t>[CELLRANGE]</a:t>
                    </a:fld>
                    <a:r>
                      <a:rPr lang="en-US" baseline="0"/>
                      <a:t>, </a:t>
                    </a:r>
                    <a:fld id="{D1936F5E-8331-472C-B495-1565E527448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4442</c:v>
                </c:pt>
                <c:pt idx="1">
                  <c:v>4961</c:v>
                </c:pt>
              </c:numCache>
            </c:numRef>
          </c:val>
          <c:extLst>
            <c:ext xmlns:c15="http://schemas.microsoft.com/office/drawing/2012/chart" uri="{02D57815-91ED-43cb-92C2-25804820EDAC}">
              <c15:datalabelsRange>
                <c15:f>Construction!$E$33:$F$33</c15:f>
                <c15:dlblRangeCache>
                  <c:ptCount val="2"/>
                  <c:pt idx="0">
                    <c:v>29%</c:v>
                  </c:pt>
                  <c:pt idx="1">
                    <c:v>29%</c:v>
                  </c:pt>
                </c15:dlblRangeCache>
              </c15:datalabelsRange>
            </c:ext>
            <c:ext xmlns:c16="http://schemas.microsoft.com/office/drawing/2014/chart" uri="{C3380CC4-5D6E-409C-BE32-E72D297353CC}">
              <c16:uniqueId val="{00000005-5BC2-4868-AFB1-8926087BFD7B}"/>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66E4D82A-C869-4D76-B129-7CB7272D812A}" type="CELLRANGE">
                      <a:rPr lang="en-US"/>
                      <a:pPr/>
                      <a:t>[CELLRANGE]</a:t>
                    </a:fld>
                    <a:r>
                      <a:rPr lang="en-US" baseline="0"/>
                      <a:t>, </a:t>
                    </a:r>
                    <a:fld id="{8B5237CB-3542-4910-B117-944C118F019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BC2-4868-AFB1-8926087BFD7B}"/>
                </c:ext>
              </c:extLst>
            </c:dLbl>
            <c:dLbl>
              <c:idx val="1"/>
              <c:tx>
                <c:rich>
                  <a:bodyPr/>
                  <a:lstStyle/>
                  <a:p>
                    <a:fld id="{624B214B-7B5B-419C-A6B1-8478BC48A355}" type="CELLRANGE">
                      <a:rPr lang="en-US"/>
                      <a:pPr/>
                      <a:t>[CELLRANGE]</a:t>
                    </a:fld>
                    <a:r>
                      <a:rPr lang="en-US" baseline="0"/>
                      <a:t>, </a:t>
                    </a:r>
                    <a:fld id="{C2C0F275-751F-44E9-B1CF-6CFB1F074DB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4186</c:v>
                </c:pt>
                <c:pt idx="1">
                  <c:v>4724</c:v>
                </c:pt>
              </c:numCache>
            </c:numRef>
          </c:val>
          <c:extLst>
            <c:ext xmlns:c15="http://schemas.microsoft.com/office/drawing/2012/chart" uri="{02D57815-91ED-43cb-92C2-25804820EDAC}">
              <c15:datalabelsRange>
                <c15:f>Construction!$E$34:$F$34</c15:f>
                <c15:dlblRangeCache>
                  <c:ptCount val="2"/>
                  <c:pt idx="0">
                    <c:v>28%</c:v>
                  </c:pt>
                  <c:pt idx="1">
                    <c:v>28%</c:v>
                  </c:pt>
                </c15:dlblRangeCache>
              </c15:datalabelsRange>
            </c:ext>
            <c:ext xmlns:c16="http://schemas.microsoft.com/office/drawing/2014/chart" uri="{C3380CC4-5D6E-409C-BE32-E72D297353CC}">
              <c16:uniqueId val="{00000008-5BC2-4868-AFB1-8926087BFD7B}"/>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01E5FD4C-4614-4986-AA70-057480441D4E}" type="CELLRANGE">
                      <a:rPr lang="en-US"/>
                      <a:pPr/>
                      <a:t>[CELLRANGE]</a:t>
                    </a:fld>
                    <a:r>
                      <a:rPr lang="en-US" baseline="0"/>
                      <a:t>, </a:t>
                    </a:r>
                    <a:fld id="{620A68EC-FE12-4717-83CA-48EF9316572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BC2-4868-AFB1-8926087BFD7B}"/>
                </c:ext>
              </c:extLst>
            </c:dLbl>
            <c:dLbl>
              <c:idx val="1"/>
              <c:tx>
                <c:rich>
                  <a:bodyPr/>
                  <a:lstStyle/>
                  <a:p>
                    <a:fld id="{F96347B4-EC89-4896-BDB2-874583A84E6B}" type="CELLRANGE">
                      <a:rPr lang="en-US"/>
                      <a:pPr/>
                      <a:t>[CELLRANGE]</a:t>
                    </a:fld>
                    <a:r>
                      <a:rPr lang="en-US" baseline="0"/>
                      <a:t>, </a:t>
                    </a:r>
                    <a:fld id="{7778B3DD-F25A-40B4-95CC-E23548732C3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3375</c:v>
                </c:pt>
                <c:pt idx="1">
                  <c:v>3735</c:v>
                </c:pt>
              </c:numCache>
            </c:numRef>
          </c:val>
          <c:extLst>
            <c:ext xmlns:c15="http://schemas.microsoft.com/office/drawing/2012/chart" uri="{02D57815-91ED-43cb-92C2-25804820EDAC}">
              <c15:datalabelsRange>
                <c15:f>Construction!$E$35:$F$35</c15:f>
                <c15:dlblRangeCache>
                  <c:ptCount val="2"/>
                  <c:pt idx="0">
                    <c:v>22%</c:v>
                  </c:pt>
                  <c:pt idx="1">
                    <c:v>22%</c:v>
                  </c:pt>
                </c15:dlblRangeCache>
              </c15:datalabelsRange>
            </c:ext>
            <c:ext xmlns:c16="http://schemas.microsoft.com/office/drawing/2014/chart" uri="{C3380CC4-5D6E-409C-BE32-E72D297353CC}">
              <c16:uniqueId val="{0000000B-5BC2-4868-AFB1-8926087BFD7B}"/>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89357BD8-7AD6-4327-9FD0-F443BB58F4C3}" type="CELLRANGE">
                      <a:rPr lang="en-US"/>
                      <a:pPr/>
                      <a:t>[CELLRANGE]</a:t>
                    </a:fld>
                    <a:r>
                      <a:rPr lang="en-US" baseline="0"/>
                      <a:t>, </a:t>
                    </a:r>
                    <a:fld id="{862533CB-3F33-45E0-B42B-5E605367E4B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5BC2-4868-AFB1-8926087BFD7B}"/>
                </c:ext>
              </c:extLst>
            </c:dLbl>
            <c:dLbl>
              <c:idx val="1"/>
              <c:tx>
                <c:rich>
                  <a:bodyPr/>
                  <a:lstStyle/>
                  <a:p>
                    <a:fld id="{CE9E9243-AB4E-450F-9D76-6FA6A4DC3BA6}" type="CELLRANGE">
                      <a:rPr lang="en-US"/>
                      <a:pPr/>
                      <a:t>[CELLRANGE]</a:t>
                    </a:fld>
                    <a:r>
                      <a:rPr lang="en-US" baseline="0"/>
                      <a:t>, </a:t>
                    </a:r>
                    <a:fld id="{6F09138E-65E1-41B6-B75C-3A5FF37F738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1482</c:v>
                </c:pt>
                <c:pt idx="1">
                  <c:v>1783</c:v>
                </c:pt>
              </c:numCache>
            </c:numRef>
          </c:val>
          <c:extLst>
            <c:ext xmlns:c15="http://schemas.microsoft.com/office/drawing/2012/chart" uri="{02D57815-91ED-43cb-92C2-25804820EDAC}">
              <c15:datalabelsRange>
                <c15:f>Construction!$E$36:$F$36</c15:f>
                <c15:dlblRangeCache>
                  <c:ptCount val="2"/>
                  <c:pt idx="0">
                    <c:v>10%</c:v>
                  </c:pt>
                  <c:pt idx="1">
                    <c:v>10%</c:v>
                  </c:pt>
                </c15:dlblRangeCache>
              </c15:datalabelsRange>
            </c:ext>
            <c:ext xmlns:c16="http://schemas.microsoft.com/office/drawing/2014/chart" uri="{C3380CC4-5D6E-409C-BE32-E72D297353CC}">
              <c16:uniqueId val="{0000000E-5BC2-4868-AFB1-8926087BFD7B}"/>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A5EA926F-1A55-4309-98DA-056ED97915F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BC2-4868-AFB1-8926087BFD7B}"/>
                </c:ext>
              </c:extLst>
            </c:dLbl>
            <c:dLbl>
              <c:idx val="1"/>
              <c:tx>
                <c:rich>
                  <a:bodyPr/>
                  <a:lstStyle/>
                  <a:p>
                    <a:fld id="{5C71B2BC-CAF5-4FC3-9858-E4801DEFD33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5BC2-4868-AFB1-8926087BFD7B}"/>
                </c:ext>
              </c:extLst>
            </c:dLbl>
            <c:dLbl>
              <c:idx val="2"/>
              <c:tx>
                <c:rich>
                  <a:bodyPr/>
                  <a:lstStyle/>
                  <a:p>
                    <a:fld id="{D8BFE964-84C5-4AB3-8A48-56F06CFDF59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5BC2-4868-AFB1-8926087BFD7B}"/>
                </c:ext>
              </c:extLst>
            </c:dLbl>
            <c:dLbl>
              <c:idx val="3"/>
              <c:tx>
                <c:rich>
                  <a:bodyPr/>
                  <a:lstStyle/>
                  <a:p>
                    <a:fld id="{99E3542C-DC37-4FE7-919A-798B7F88C60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5BC2-4868-AFB1-8926087BFD7B}"/>
                </c:ext>
              </c:extLst>
            </c:dLbl>
            <c:dLbl>
              <c:idx val="4"/>
              <c:tx>
                <c:rich>
                  <a:bodyPr/>
                  <a:lstStyle/>
                  <a:p>
                    <a:fld id="{CD7E0094-0093-42C9-9C2D-B72D93F112A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0.32962108827650627</c:v>
                </c:pt>
                <c:pt idx="2">
                  <c:v>0.60888603456328816</c:v>
                </c:pt>
                <c:pt idx="3">
                  <c:v>0.84138545072396076</c:v>
                </c:pt>
                <c:pt idx="4">
                  <c:v>0.99</c:v>
                </c:pt>
              </c:numCache>
            </c:numRef>
          </c:yVal>
          <c:smooth val="0"/>
          <c:extLst>
            <c:ext xmlns:c15="http://schemas.microsoft.com/office/drawing/2012/chart" uri="{02D57815-91ED-43cb-92C2-25804820EDAC}">
              <c15:datalabelsRange>
                <c15:f>Construction!$H$32:$H$36</c15:f>
                <c15:dlblRangeCache>
                  <c:ptCount val="5"/>
                  <c:pt idx="0">
                    <c:v>+18.6%</c:v>
                  </c:pt>
                  <c:pt idx="1">
                    <c:v>+11.7%</c:v>
                  </c:pt>
                  <c:pt idx="2">
                    <c:v>+12.9%</c:v>
                  </c:pt>
                  <c:pt idx="3">
                    <c:v>+10.7%</c:v>
                  </c:pt>
                  <c:pt idx="4">
                    <c:v>+20.3%</c:v>
                  </c:pt>
                </c15:dlblRangeCache>
              </c15:datalabelsRange>
            </c:ext>
            <c:ext xmlns:c16="http://schemas.microsoft.com/office/drawing/2014/chart" uri="{C3380CC4-5D6E-409C-BE32-E72D297353CC}">
              <c16:uniqueId val="{00000014-5BC2-4868-AFB1-8926087BFD7B}"/>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BC2-4868-AFB1-8926087BFD7B}"/>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BC2-4868-AFB1-8926087BFD7B}"/>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BC2-4868-AFB1-8926087BFD7B}"/>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5BC2-4868-AFB1-8926087BFD7B}"/>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BC2-4868-AFB1-8926087BFD7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5BC2-4868-AFB1-8926087BFD7B}"/>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18DBB377-8FE2-4CDC-8825-2D61F2BC816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5BC2-4868-AFB1-8926087BFD7B}"/>
                </c:ext>
              </c:extLst>
            </c:dLbl>
            <c:dLbl>
              <c:idx val="1"/>
              <c:tx>
                <c:rich>
                  <a:bodyPr/>
                  <a:lstStyle/>
                  <a:p>
                    <a:fld id="{56992BD2-56B7-41E9-9ECD-8482C360D94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5BC2-4868-AFB1-8926087BFD7B}"/>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15,108 </c:v>
                  </c:pt>
                  <c:pt idx="1">
                    <c:v> 17,128 </c:v>
                  </c:pt>
                </c15:dlblRangeCache>
              </c15:datalabelsRange>
            </c:ext>
            <c:ext xmlns:c16="http://schemas.microsoft.com/office/drawing/2014/chart" uri="{C3380CC4-5D6E-409C-BE32-E72D297353CC}">
              <c16:uniqueId val="{0000001D-5BC2-4868-AFB1-8926087BFD7B}"/>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13773</c:v>
                </c:pt>
              </c:numCache>
            </c:numRef>
          </c:val>
          <c:extLst>
            <c:ext xmlns:c16="http://schemas.microsoft.com/office/drawing/2014/chart" uri="{C3380CC4-5D6E-409C-BE32-E72D297353CC}">
              <c16:uniqueId val="{00000000-6A3C-4407-A5F2-540C22AB0746}"/>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3357</c:v>
                </c:pt>
              </c:numCache>
            </c:numRef>
          </c:val>
          <c:extLst>
            <c:ext xmlns:c16="http://schemas.microsoft.com/office/drawing/2014/chart" uri="{C3380CC4-5D6E-409C-BE32-E72D297353CC}">
              <c16:uniqueId val="{00000001-6A3C-4407-A5F2-540C22AB0746}"/>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7B4-4F7B-ACEC-9566BD4B182D}"/>
              </c:ext>
            </c:extLst>
          </c:dPt>
          <c:dLbls>
            <c:dLbl>
              <c:idx val="0"/>
              <c:tx>
                <c:rich>
                  <a:bodyPr/>
                  <a:lstStyle/>
                  <a:p>
                    <a:fld id="{DBBAF79F-C0F4-4CD4-8806-A4C97A1C31C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7B4-4F7B-ACEC-9566BD4B182D}"/>
                </c:ext>
              </c:extLst>
            </c:dLbl>
            <c:dLbl>
              <c:idx val="1"/>
              <c:tx>
                <c:rich>
                  <a:bodyPr/>
                  <a:lstStyle/>
                  <a:p>
                    <a:fld id="{EC629A24-2A40-4DC6-B4A2-AD03495E536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7B4-4F7B-ACEC-9566BD4B182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1697</c:v>
                </c:pt>
                <c:pt idx="1">
                  <c:v>325</c:v>
                </c:pt>
              </c:numCache>
            </c:numRef>
          </c:val>
          <c:extLst>
            <c:ext xmlns:c15="http://schemas.microsoft.com/office/drawing/2012/chart" uri="{02D57815-91ED-43cb-92C2-25804820EDAC}">
              <c15:datalabelsRange>
                <c15:f>Construction!$N$13:$N$14</c15:f>
                <c15:dlblRangeCache>
                  <c:ptCount val="2"/>
                  <c:pt idx="0">
                    <c:v>+14%</c:v>
                  </c:pt>
                  <c:pt idx="1">
                    <c:v>+11%</c:v>
                  </c:pt>
                </c15:dlblRangeCache>
              </c15:datalabelsRange>
            </c:ext>
            <c:ext xmlns:c16="http://schemas.microsoft.com/office/drawing/2014/chart" uri="{C3380CC4-5D6E-409C-BE32-E72D297353CC}">
              <c16:uniqueId val="{00000003-77B4-4F7B-ACEC-9566BD4B182D}"/>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1AD-441B-9092-7095DC814AF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E1AD-441B-9092-7095DC814AF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E1AD-441B-9092-7095DC814AF6}"/>
              </c:ext>
            </c:extLst>
          </c:dPt>
          <c:dLbls>
            <c:dLbl>
              <c:idx val="0"/>
              <c:tx>
                <c:rich>
                  <a:bodyPr/>
                  <a:lstStyle/>
                  <a:p>
                    <a:fld id="{7390A9E9-E0C4-488B-AE79-C83B99C33A3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1AD-441B-9092-7095DC814AF6}"/>
                </c:ext>
              </c:extLst>
            </c:dLbl>
            <c:dLbl>
              <c:idx val="1"/>
              <c:tx>
                <c:rich>
                  <a:bodyPr/>
                  <a:lstStyle/>
                  <a:p>
                    <a:fld id="{31720BAF-9529-4788-8284-98B9A62E21F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1AD-441B-9092-7095DC814AF6}"/>
                </c:ext>
              </c:extLst>
            </c:dLbl>
            <c:dLbl>
              <c:idx val="2"/>
              <c:tx>
                <c:rich>
                  <a:bodyPr/>
                  <a:lstStyle/>
                  <a:p>
                    <a:fld id="{0F8E399A-D7C2-4286-A19F-FB721EC4A44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1AD-441B-9092-7095DC814AF6}"/>
                </c:ext>
              </c:extLst>
            </c:dLbl>
            <c:dLbl>
              <c:idx val="3"/>
              <c:tx>
                <c:rich>
                  <a:bodyPr/>
                  <a:lstStyle/>
                  <a:p>
                    <a:fld id="{BBD5ED4A-77A2-4E33-AE83-7210B8897F9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1AD-441B-9092-7095DC814AF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1747</c:v>
                </c:pt>
                <c:pt idx="1">
                  <c:v>139</c:v>
                </c:pt>
                <c:pt idx="2">
                  <c:v>50</c:v>
                </c:pt>
                <c:pt idx="3">
                  <c:v>88</c:v>
                </c:pt>
              </c:numCache>
            </c:numRef>
          </c:val>
          <c:extLst>
            <c:ext xmlns:c15="http://schemas.microsoft.com/office/drawing/2012/chart" uri="{02D57815-91ED-43cb-92C2-25804820EDAC}">
              <c15:datalabelsRange>
                <c15:f>Construction!$O$4:$O$7</c15:f>
                <c15:dlblRangeCache>
                  <c:ptCount val="4"/>
                  <c:pt idx="0">
                    <c:v>+12%</c:v>
                  </c:pt>
                  <c:pt idx="1">
                    <c:v>+42%</c:v>
                  </c:pt>
                  <c:pt idx="2">
                    <c:v>+29%</c:v>
                  </c:pt>
                  <c:pt idx="3">
                    <c:v>+43%</c:v>
                  </c:pt>
                </c15:dlblRangeCache>
              </c15:datalabelsRange>
            </c:ext>
            <c:ext xmlns:c16="http://schemas.microsoft.com/office/drawing/2014/chart" uri="{C3380CC4-5D6E-409C-BE32-E72D297353CC}">
              <c16:uniqueId val="{00000007-E1AD-441B-9092-7095DC814AF6}"/>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D3D63A1F-771A-4493-B194-DC7EA3951E2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463-4BFB-BD10-45029C1E1071}"/>
                </c:ext>
              </c:extLst>
            </c:dLbl>
            <c:dLbl>
              <c:idx val="1"/>
              <c:tx>
                <c:rich>
                  <a:bodyPr/>
                  <a:lstStyle/>
                  <a:p>
                    <a:fld id="{26494475-DBBF-4D42-935E-84CA91F4804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463-4BFB-BD10-45029C1E107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282</c:v>
                </c:pt>
                <c:pt idx="1">
                  <c:v>1741</c:v>
                </c:pt>
              </c:numCache>
            </c:numRef>
          </c:val>
          <c:extLst>
            <c:ext xmlns:c15="http://schemas.microsoft.com/office/drawing/2012/chart" uri="{02D57815-91ED-43cb-92C2-25804820EDAC}">
              <c15:datalabelsRange>
                <c15:f>Construction!$O$10:$O$11</c15:f>
                <c15:dlblRangeCache>
                  <c:ptCount val="2"/>
                  <c:pt idx="0">
                    <c:v>+35%</c:v>
                  </c:pt>
                  <c:pt idx="1">
                    <c:v>+12%</c:v>
                  </c:pt>
                </c15:dlblRangeCache>
              </c15:datalabelsRange>
            </c:ext>
            <c:ext xmlns:c16="http://schemas.microsoft.com/office/drawing/2014/chart" uri="{C3380CC4-5D6E-409C-BE32-E72D297353CC}">
              <c16:uniqueId val="{00000002-F463-4BFB-BD10-45029C1E1071}"/>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807</c:v>
                      </c:pt>
                      <c:pt idx="1">
                        <c:v>14300</c:v>
                      </c:pt>
                    </c:numCache>
                  </c:numRef>
                </c:val>
                <c:extLst>
                  <c:ext xmlns:c16="http://schemas.microsoft.com/office/drawing/2014/chart" uri="{C3380CC4-5D6E-409C-BE32-E72D297353CC}">
                    <c16:uniqueId val="{00000003-F463-4BFB-BD10-45029C1E107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1089</c:v>
                      </c:pt>
                      <c:pt idx="1">
                        <c:v>16041</c:v>
                      </c:pt>
                    </c:numCache>
                  </c:numRef>
                </c:val>
                <c:extLst xmlns:c15="http://schemas.microsoft.com/office/drawing/2012/chart">
                  <c:ext xmlns:c16="http://schemas.microsoft.com/office/drawing/2014/chart" uri="{C3380CC4-5D6E-409C-BE32-E72D297353CC}">
                    <c16:uniqueId val="{00000004-F463-4BFB-BD10-45029C1E1071}"/>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16151</c:v>
                </c:pt>
              </c:numCache>
            </c:numRef>
          </c:val>
          <c:extLst>
            <c:ext xmlns:c16="http://schemas.microsoft.com/office/drawing/2014/chart" uri="{C3380CC4-5D6E-409C-BE32-E72D297353CC}">
              <c16:uniqueId val="{00000000-7B9B-4C92-8338-42E5985D3253}"/>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467</c:v>
                </c:pt>
              </c:numCache>
            </c:numRef>
          </c:val>
          <c:extLst>
            <c:ext xmlns:c16="http://schemas.microsoft.com/office/drawing/2014/chart" uri="{C3380CC4-5D6E-409C-BE32-E72D297353CC}">
              <c16:uniqueId val="{00000001-7B9B-4C92-8338-42E5985D3253}"/>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221</c:v>
                </c:pt>
              </c:numCache>
            </c:numRef>
          </c:val>
          <c:extLst>
            <c:ext xmlns:c16="http://schemas.microsoft.com/office/drawing/2014/chart" uri="{C3380CC4-5D6E-409C-BE32-E72D297353CC}">
              <c16:uniqueId val="{00000002-7B9B-4C92-8338-42E5985D3253}"/>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291</c:v>
                </c:pt>
              </c:numCache>
            </c:numRef>
          </c:val>
          <c:extLst>
            <c:ext xmlns:c16="http://schemas.microsoft.com/office/drawing/2014/chart" uri="{C3380CC4-5D6E-409C-BE32-E72D297353CC}">
              <c16:uniqueId val="{00000003-7B9B-4C92-8338-42E5985D325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Retail!$Q$18:$Q$23</c:f>
              <c:strCache>
                <c:ptCount val="6"/>
                <c:pt idx="0">
                  <c:v>Retail Trade Total</c:v>
                </c:pt>
                <c:pt idx="1">
                  <c:v>Grocery stores</c:v>
                </c:pt>
                <c:pt idx="2">
                  <c:v>Gasoline stations</c:v>
                </c:pt>
                <c:pt idx="3">
                  <c:v>Health and personal care stores</c:v>
                </c:pt>
                <c:pt idx="4">
                  <c:v>Beer, wine, and liquor stores</c:v>
                </c:pt>
                <c:pt idx="5">
                  <c:v>Automobile dealers</c:v>
                </c:pt>
              </c:strCache>
            </c:strRef>
          </c:cat>
          <c:val>
            <c:numRef>
              <c:f>Retail!$R$18:$R$23</c:f>
              <c:numCache>
                <c:formatCode>#,##0</c:formatCode>
                <c:ptCount val="6"/>
                <c:pt idx="0">
                  <c:v>2528</c:v>
                </c:pt>
                <c:pt idx="1">
                  <c:v>278</c:v>
                </c:pt>
                <c:pt idx="2">
                  <c:v>257</c:v>
                </c:pt>
                <c:pt idx="3">
                  <c:v>255</c:v>
                </c:pt>
                <c:pt idx="4">
                  <c:v>180</c:v>
                </c:pt>
                <c:pt idx="5">
                  <c:v>150</c:v>
                </c:pt>
              </c:numCache>
            </c:numRef>
          </c:val>
          <c:extLst>
            <c:ext xmlns:c16="http://schemas.microsoft.com/office/drawing/2014/chart" uri="{C3380CC4-5D6E-409C-BE32-E72D297353CC}">
              <c16:uniqueId val="{00000000-8B45-47FF-B779-DCB891A9145A}"/>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Retail!$Q$18:$Q$23</c:f>
              <c:strCache>
                <c:ptCount val="6"/>
                <c:pt idx="0">
                  <c:v>Retail Trade Total</c:v>
                </c:pt>
                <c:pt idx="1">
                  <c:v>Grocery stores</c:v>
                </c:pt>
                <c:pt idx="2">
                  <c:v>Gasoline stations</c:v>
                </c:pt>
                <c:pt idx="3">
                  <c:v>Health and personal care stores</c:v>
                </c:pt>
                <c:pt idx="4">
                  <c:v>Beer, wine, and liquor stores</c:v>
                </c:pt>
                <c:pt idx="5">
                  <c:v>Automobile dealers</c:v>
                </c:pt>
              </c:strCache>
            </c:strRef>
          </c:cat>
          <c:val>
            <c:numRef>
              <c:f>Retail!$S$18:$S$23</c:f>
              <c:numCache>
                <c:formatCode>#,##0</c:formatCode>
                <c:ptCount val="6"/>
                <c:pt idx="0">
                  <c:v>2518</c:v>
                </c:pt>
                <c:pt idx="1">
                  <c:v>296</c:v>
                </c:pt>
                <c:pt idx="2">
                  <c:v>257</c:v>
                </c:pt>
                <c:pt idx="3">
                  <c:v>257</c:v>
                </c:pt>
                <c:pt idx="4">
                  <c:v>177</c:v>
                </c:pt>
                <c:pt idx="5">
                  <c:v>159</c:v>
                </c:pt>
              </c:numCache>
            </c:numRef>
          </c:val>
          <c:extLst>
            <c:ext xmlns:c16="http://schemas.microsoft.com/office/drawing/2014/chart" uri="{C3380CC4-5D6E-409C-BE32-E72D297353CC}">
              <c16:uniqueId val="{00000001-8B45-47FF-B779-DCB891A9145A}"/>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Retail!$B$32</c:f>
              <c:strCache>
                <c:ptCount val="1"/>
                <c:pt idx="0">
                  <c:v>Less than high school</c:v>
                </c:pt>
              </c:strCache>
            </c:strRef>
          </c:tx>
          <c:spPr>
            <a:solidFill>
              <a:schemeClr val="accent1"/>
            </a:solidFill>
            <a:ln>
              <a:noFill/>
            </a:ln>
            <a:effectLst/>
          </c:spPr>
          <c:invertIfNegative val="0"/>
          <c:dLbls>
            <c:dLbl>
              <c:idx val="0"/>
              <c:tx>
                <c:rich>
                  <a:bodyPr/>
                  <a:lstStyle/>
                  <a:p>
                    <a:fld id="{8F170785-75A1-4977-AB74-B069D37C2D20}" type="CELLRANGE">
                      <a:rPr lang="en-US"/>
                      <a:pPr/>
                      <a:t>[CELLRANGE]</a:t>
                    </a:fld>
                    <a:r>
                      <a:rPr lang="en-US" baseline="0"/>
                      <a:t>, </a:t>
                    </a:r>
                    <a:fld id="{65158374-7069-4C14-AC25-44030335879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B93-4E66-A341-74E33B18D945}"/>
                </c:ext>
              </c:extLst>
            </c:dLbl>
            <c:dLbl>
              <c:idx val="1"/>
              <c:tx>
                <c:rich>
                  <a:bodyPr/>
                  <a:lstStyle/>
                  <a:p>
                    <a:fld id="{E71FF975-A231-4B37-B69A-2C1061D96D60}" type="CELLRANGE">
                      <a:rPr lang="en-US"/>
                      <a:pPr/>
                      <a:t>[CELLRANGE]</a:t>
                    </a:fld>
                    <a:r>
                      <a:rPr lang="en-US" baseline="0"/>
                      <a:t>, </a:t>
                    </a:r>
                    <a:fld id="{A93231E0-9E87-4AED-8F73-A601F0DC63F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Retail!$C$32:$D$32</c:f>
              <c:numCache>
                <c:formatCode>#,##0</c:formatCode>
                <c:ptCount val="2"/>
                <c:pt idx="0">
                  <c:v>3608</c:v>
                </c:pt>
                <c:pt idx="1">
                  <c:v>3905</c:v>
                </c:pt>
              </c:numCache>
            </c:numRef>
          </c:val>
          <c:extLst>
            <c:ext xmlns:c15="http://schemas.microsoft.com/office/drawing/2012/chart" uri="{02D57815-91ED-43cb-92C2-25804820EDAC}">
              <c15:datalabelsRange>
                <c15:f>Retail!$E$32:$F$32</c15:f>
                <c15:dlblRangeCache>
                  <c:ptCount val="2"/>
                  <c:pt idx="0">
                    <c:v>10%</c:v>
                  </c:pt>
                  <c:pt idx="1">
                    <c:v>10%</c:v>
                  </c:pt>
                </c15:dlblRangeCache>
              </c15:datalabelsRange>
            </c:ext>
            <c:ext xmlns:c16="http://schemas.microsoft.com/office/drawing/2014/chart" uri="{C3380CC4-5D6E-409C-BE32-E72D297353CC}">
              <c16:uniqueId val="{00000002-2B93-4E66-A341-74E33B18D945}"/>
            </c:ext>
          </c:extLst>
        </c:ser>
        <c:ser>
          <c:idx val="1"/>
          <c:order val="1"/>
          <c:tx>
            <c:strRef>
              <c:f>Retail!$B$33</c:f>
              <c:strCache>
                <c:ptCount val="1"/>
                <c:pt idx="0">
                  <c:v>High school or equivalent, no college</c:v>
                </c:pt>
              </c:strCache>
            </c:strRef>
          </c:tx>
          <c:spPr>
            <a:solidFill>
              <a:schemeClr val="accent2"/>
            </a:solidFill>
            <a:ln>
              <a:noFill/>
            </a:ln>
            <a:effectLst/>
          </c:spPr>
          <c:invertIfNegative val="0"/>
          <c:dLbls>
            <c:dLbl>
              <c:idx val="0"/>
              <c:tx>
                <c:rich>
                  <a:bodyPr/>
                  <a:lstStyle/>
                  <a:p>
                    <a:fld id="{7B880487-31BC-41C3-BA1E-C893C0AD8D74}" type="CELLRANGE">
                      <a:rPr lang="en-US"/>
                      <a:pPr/>
                      <a:t>[CELLRANGE]</a:t>
                    </a:fld>
                    <a:r>
                      <a:rPr lang="en-US" baseline="0"/>
                      <a:t>, </a:t>
                    </a:r>
                    <a:fld id="{4800D731-E54C-42AA-B3C0-E85DF56354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B93-4E66-A341-74E33B18D945}"/>
                </c:ext>
              </c:extLst>
            </c:dLbl>
            <c:dLbl>
              <c:idx val="1"/>
              <c:tx>
                <c:rich>
                  <a:bodyPr/>
                  <a:lstStyle/>
                  <a:p>
                    <a:fld id="{D4F8FEBB-3860-420D-BF3E-9752BB7276DA}" type="CELLRANGE">
                      <a:rPr lang="en-US"/>
                      <a:pPr/>
                      <a:t>[CELLRANGE]</a:t>
                    </a:fld>
                    <a:r>
                      <a:rPr lang="en-US" baseline="0"/>
                      <a:t>, </a:t>
                    </a:r>
                    <a:fld id="{66A9CA82-2555-41D4-9047-4E468C72841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Retail!$C$33:$D$33</c:f>
              <c:numCache>
                <c:formatCode>#,##0</c:formatCode>
                <c:ptCount val="2"/>
                <c:pt idx="0">
                  <c:v>9215</c:v>
                </c:pt>
                <c:pt idx="1">
                  <c:v>9099</c:v>
                </c:pt>
              </c:numCache>
            </c:numRef>
          </c:val>
          <c:extLst>
            <c:ext xmlns:c15="http://schemas.microsoft.com/office/drawing/2012/chart" uri="{02D57815-91ED-43cb-92C2-25804820EDAC}">
              <c15:datalabelsRange>
                <c15:f>Retail!$E$33:$F$33</c15:f>
                <c15:dlblRangeCache>
                  <c:ptCount val="2"/>
                  <c:pt idx="0">
                    <c:v>25%</c:v>
                  </c:pt>
                  <c:pt idx="1">
                    <c:v>24%</c:v>
                  </c:pt>
                </c15:dlblRangeCache>
              </c15:datalabelsRange>
            </c:ext>
            <c:ext xmlns:c16="http://schemas.microsoft.com/office/drawing/2014/chart" uri="{C3380CC4-5D6E-409C-BE32-E72D297353CC}">
              <c16:uniqueId val="{00000005-2B93-4E66-A341-74E33B18D945}"/>
            </c:ext>
          </c:extLst>
        </c:ser>
        <c:ser>
          <c:idx val="2"/>
          <c:order val="2"/>
          <c:tx>
            <c:strRef>
              <c:f>Retail!$B$34</c:f>
              <c:strCache>
                <c:ptCount val="1"/>
                <c:pt idx="0">
                  <c:v>Some college or Associate degree</c:v>
                </c:pt>
              </c:strCache>
            </c:strRef>
          </c:tx>
          <c:spPr>
            <a:solidFill>
              <a:schemeClr val="accent3"/>
            </a:solidFill>
            <a:ln>
              <a:noFill/>
            </a:ln>
            <a:effectLst/>
          </c:spPr>
          <c:invertIfNegative val="0"/>
          <c:dLbls>
            <c:dLbl>
              <c:idx val="0"/>
              <c:tx>
                <c:rich>
                  <a:bodyPr/>
                  <a:lstStyle/>
                  <a:p>
                    <a:fld id="{0029233F-2904-481E-B842-A78F25DD5A67}" type="CELLRANGE">
                      <a:rPr lang="en-US"/>
                      <a:pPr/>
                      <a:t>[CELLRANGE]</a:t>
                    </a:fld>
                    <a:r>
                      <a:rPr lang="en-US" baseline="0"/>
                      <a:t>, </a:t>
                    </a:r>
                    <a:fld id="{7D57B77B-C7CE-4C1C-826F-7E11CE89D17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B93-4E66-A341-74E33B18D945}"/>
                </c:ext>
              </c:extLst>
            </c:dLbl>
            <c:dLbl>
              <c:idx val="1"/>
              <c:tx>
                <c:rich>
                  <a:bodyPr/>
                  <a:lstStyle/>
                  <a:p>
                    <a:fld id="{4A847123-9F6C-410B-898E-CD17B29C11A8}" type="CELLRANGE">
                      <a:rPr lang="en-US"/>
                      <a:pPr/>
                      <a:t>[CELLRANGE]</a:t>
                    </a:fld>
                    <a:r>
                      <a:rPr lang="en-US" baseline="0"/>
                      <a:t>, </a:t>
                    </a:r>
                    <a:fld id="{52341343-05BF-43A2-8F96-738D7E32B71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Retail!$C$34:$D$34</c:f>
              <c:numCache>
                <c:formatCode>#,##0</c:formatCode>
                <c:ptCount val="2"/>
                <c:pt idx="0">
                  <c:v>8805</c:v>
                </c:pt>
                <c:pt idx="1">
                  <c:v>8961</c:v>
                </c:pt>
              </c:numCache>
            </c:numRef>
          </c:val>
          <c:extLst>
            <c:ext xmlns:c15="http://schemas.microsoft.com/office/drawing/2012/chart" uri="{02D57815-91ED-43cb-92C2-25804820EDAC}">
              <c15:datalabelsRange>
                <c15:f>Retail!$E$34:$F$34</c15:f>
                <c15:dlblRangeCache>
                  <c:ptCount val="2"/>
                  <c:pt idx="0">
                    <c:v>23%</c:v>
                  </c:pt>
                  <c:pt idx="1">
                    <c:v>24%</c:v>
                  </c:pt>
                </c15:dlblRangeCache>
              </c15:datalabelsRange>
            </c:ext>
            <c:ext xmlns:c16="http://schemas.microsoft.com/office/drawing/2014/chart" uri="{C3380CC4-5D6E-409C-BE32-E72D297353CC}">
              <c16:uniqueId val="{00000008-2B93-4E66-A341-74E33B18D945}"/>
            </c:ext>
          </c:extLst>
        </c:ser>
        <c:ser>
          <c:idx val="3"/>
          <c:order val="3"/>
          <c:tx>
            <c:strRef>
              <c:f>Retail!$B$35</c:f>
              <c:strCache>
                <c:ptCount val="1"/>
                <c:pt idx="0">
                  <c:v>Bachelor's degree or advanced degree</c:v>
                </c:pt>
              </c:strCache>
            </c:strRef>
          </c:tx>
          <c:spPr>
            <a:solidFill>
              <a:schemeClr val="accent4"/>
            </a:solidFill>
            <a:ln>
              <a:noFill/>
            </a:ln>
            <a:effectLst/>
          </c:spPr>
          <c:invertIfNegative val="0"/>
          <c:dLbls>
            <c:dLbl>
              <c:idx val="0"/>
              <c:tx>
                <c:rich>
                  <a:bodyPr/>
                  <a:lstStyle/>
                  <a:p>
                    <a:fld id="{B3139BAF-9C1A-4A82-A71D-B3D6A8BA34DA}" type="CELLRANGE">
                      <a:rPr lang="en-US"/>
                      <a:pPr/>
                      <a:t>[CELLRANGE]</a:t>
                    </a:fld>
                    <a:r>
                      <a:rPr lang="en-US" baseline="0"/>
                      <a:t>, </a:t>
                    </a:r>
                    <a:fld id="{2DA90F75-DEE0-4BD4-A381-BEDB80FE6D0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B93-4E66-A341-74E33B18D945}"/>
                </c:ext>
              </c:extLst>
            </c:dLbl>
            <c:dLbl>
              <c:idx val="1"/>
              <c:tx>
                <c:rich>
                  <a:bodyPr/>
                  <a:lstStyle/>
                  <a:p>
                    <a:fld id="{9B909323-A8C1-4EE0-B3AC-F19BBF5CE6A6}" type="CELLRANGE">
                      <a:rPr lang="en-US"/>
                      <a:pPr/>
                      <a:t>[CELLRANGE]</a:t>
                    </a:fld>
                    <a:r>
                      <a:rPr lang="en-US" baseline="0"/>
                      <a:t>, </a:t>
                    </a:r>
                    <a:fld id="{545A26E9-BD2F-4F3C-813A-FC2686607F2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Retail!$C$35:$D$35</c:f>
              <c:numCache>
                <c:formatCode>#,##0</c:formatCode>
                <c:ptCount val="2"/>
                <c:pt idx="0">
                  <c:v>6182</c:v>
                </c:pt>
                <c:pt idx="1">
                  <c:v>6544</c:v>
                </c:pt>
              </c:numCache>
            </c:numRef>
          </c:val>
          <c:extLst>
            <c:ext xmlns:c15="http://schemas.microsoft.com/office/drawing/2012/chart" uri="{02D57815-91ED-43cb-92C2-25804820EDAC}">
              <c15:datalabelsRange>
                <c15:f>Retail!$E$35:$F$35</c15:f>
                <c15:dlblRangeCache>
                  <c:ptCount val="2"/>
                  <c:pt idx="0">
                    <c:v>16%</c:v>
                  </c:pt>
                  <c:pt idx="1">
                    <c:v>17%</c:v>
                  </c:pt>
                </c15:dlblRangeCache>
              </c15:datalabelsRange>
            </c:ext>
            <c:ext xmlns:c16="http://schemas.microsoft.com/office/drawing/2014/chart" uri="{C3380CC4-5D6E-409C-BE32-E72D297353CC}">
              <c16:uniqueId val="{0000000B-2B93-4E66-A341-74E33B18D945}"/>
            </c:ext>
          </c:extLst>
        </c:ser>
        <c:ser>
          <c:idx val="4"/>
          <c:order val="4"/>
          <c:tx>
            <c:strRef>
              <c:f>Retail!$B$36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CB518A78-808C-40D0-AAD1-9C4727C37856}" type="CELLRANGE">
                      <a:rPr lang="en-US"/>
                      <a:pPr/>
                      <a:t>[CELLRANGE]</a:t>
                    </a:fld>
                    <a:r>
                      <a:rPr lang="en-US" baseline="0"/>
                      <a:t>, </a:t>
                    </a:r>
                    <a:fld id="{46CC3051-C20F-4566-A3A1-A4B938541A4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2B93-4E66-A341-74E33B18D945}"/>
                </c:ext>
              </c:extLst>
            </c:dLbl>
            <c:dLbl>
              <c:idx val="1"/>
              <c:tx>
                <c:rich>
                  <a:bodyPr/>
                  <a:lstStyle/>
                  <a:p>
                    <a:fld id="{2731EE91-87B0-4E27-AB39-ECCE0D4645A8}" type="CELLRANGE">
                      <a:rPr lang="en-US"/>
                      <a:pPr/>
                      <a:t>[CELLRANGE]</a:t>
                    </a:fld>
                    <a:r>
                      <a:rPr lang="en-US" baseline="0"/>
                      <a:t>, </a:t>
                    </a:r>
                    <a:fld id="{E46BBC57-40AB-4F39-83CE-51740BF5DDD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Retail!$C$31:$D$31</c:f>
              <c:strCache>
                <c:ptCount val="2"/>
                <c:pt idx="0">
                  <c:v>2015</c:v>
                </c:pt>
                <c:pt idx="1">
                  <c:v>2018</c:v>
                </c:pt>
              </c:strCache>
            </c:strRef>
          </c:cat>
          <c:val>
            <c:numRef>
              <c:f>Retail!$C$36:$D$36</c:f>
              <c:numCache>
                <c:formatCode>#,##0</c:formatCode>
                <c:ptCount val="2"/>
                <c:pt idx="0">
                  <c:v>9764</c:v>
                </c:pt>
                <c:pt idx="1">
                  <c:v>9252</c:v>
                </c:pt>
              </c:numCache>
            </c:numRef>
          </c:val>
          <c:extLst>
            <c:ext xmlns:c15="http://schemas.microsoft.com/office/drawing/2012/chart" uri="{02D57815-91ED-43cb-92C2-25804820EDAC}">
              <c15:datalabelsRange>
                <c15:f>Retail!$E$36:$F$36</c15:f>
                <c15:dlblRangeCache>
                  <c:ptCount val="2"/>
                  <c:pt idx="0">
                    <c:v>26%</c:v>
                  </c:pt>
                  <c:pt idx="1">
                    <c:v>25%</c:v>
                  </c:pt>
                </c15:dlblRangeCache>
              </c15:datalabelsRange>
            </c:ext>
            <c:ext xmlns:c16="http://schemas.microsoft.com/office/drawing/2014/chart" uri="{C3380CC4-5D6E-409C-BE32-E72D297353CC}">
              <c16:uniqueId val="{0000000E-2B93-4E66-A341-74E33B18D945}"/>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Retail!$K$17</c:f>
              <c:strCache>
                <c:ptCount val="1"/>
                <c:pt idx="0">
                  <c:v>Increase</c:v>
                </c:pt>
              </c:strCache>
            </c:strRef>
          </c:tx>
          <c:spPr>
            <a:ln w="25400" cap="rnd">
              <a:noFill/>
              <a:round/>
            </a:ln>
            <a:effectLst/>
          </c:spPr>
          <c:marker>
            <c:symbol val="none"/>
          </c:marker>
          <c:dLbls>
            <c:dLbl>
              <c:idx val="0"/>
              <c:tx>
                <c:rich>
                  <a:bodyPr/>
                  <a:lstStyle/>
                  <a:p>
                    <a:fld id="{0EB97FF3-1CBF-451D-8E0A-0CA31A2CA9C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2B93-4E66-A341-74E33B18D945}"/>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B93-4E66-A341-74E33B18D945}"/>
                </c:ext>
              </c:extLst>
            </c:dLbl>
            <c:dLbl>
              <c:idx val="2"/>
              <c:tx>
                <c:rich>
                  <a:bodyPr/>
                  <a:lstStyle/>
                  <a:p>
                    <a:fld id="{49960057-8A61-4646-8AA2-FB8D88CBB7C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2B93-4E66-A341-74E33B18D945}"/>
                </c:ext>
              </c:extLst>
            </c:dLbl>
            <c:dLbl>
              <c:idx val="3"/>
              <c:tx>
                <c:rich>
                  <a:bodyPr/>
                  <a:lstStyle/>
                  <a:p>
                    <a:fld id="{C54D07F5-78CD-4D21-A2F8-5D66CB0642E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2B93-4E66-A341-74E33B18D945}"/>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Retail!$J$18:$J$22</c:f>
              <c:numCache>
                <c:formatCode>General</c:formatCode>
                <c:ptCount val="5"/>
                <c:pt idx="0">
                  <c:v>1.59</c:v>
                </c:pt>
                <c:pt idx="1">
                  <c:v>1.59</c:v>
                </c:pt>
                <c:pt idx="2">
                  <c:v>1.59</c:v>
                </c:pt>
                <c:pt idx="3">
                  <c:v>1.59</c:v>
                </c:pt>
                <c:pt idx="4">
                  <c:v>1.59</c:v>
                </c:pt>
              </c:numCache>
            </c:numRef>
          </c:xVal>
          <c:yVal>
            <c:numRef>
              <c:f>Retail!$K$18:$K$22</c:f>
              <c:numCache>
                <c:formatCode>0%</c:formatCode>
                <c:ptCount val="5"/>
                <c:pt idx="0">
                  <c:v>7.0000000000000007E-2</c:v>
                </c:pt>
                <c:pt idx="1">
                  <c:v>#N/A</c:v>
                </c:pt>
                <c:pt idx="2">
                  <c:v>0.52235772357723576</c:v>
                </c:pt>
                <c:pt idx="3">
                  <c:v>0.71166017849103569</c:v>
                </c:pt>
                <c:pt idx="4">
                  <c:v>#N/A</c:v>
                </c:pt>
              </c:numCache>
            </c:numRef>
          </c:yVal>
          <c:smooth val="0"/>
          <c:extLst>
            <c:ext xmlns:c15="http://schemas.microsoft.com/office/drawing/2012/chart" uri="{02D57815-91ED-43cb-92C2-25804820EDAC}">
              <c15:datalabelsRange>
                <c15:f>Retail!$H$32:$H$36</c15:f>
                <c15:dlblRangeCache>
                  <c:ptCount val="5"/>
                  <c:pt idx="0">
                    <c:v>+8.2%</c:v>
                  </c:pt>
                  <c:pt idx="1">
                    <c:v> -1.3%</c:v>
                  </c:pt>
                  <c:pt idx="2">
                    <c:v>+1.8%</c:v>
                  </c:pt>
                  <c:pt idx="3">
                    <c:v>+5.9%</c:v>
                  </c:pt>
                  <c:pt idx="4">
                    <c:v> -5.2%</c:v>
                  </c:pt>
                </c15:dlblRangeCache>
              </c15:datalabelsRange>
            </c:ext>
            <c:ext xmlns:c16="http://schemas.microsoft.com/office/drawing/2014/chart" uri="{C3380CC4-5D6E-409C-BE32-E72D297353CC}">
              <c16:uniqueId val="{00000014-2B93-4E66-A341-74E33B18D945}"/>
            </c:ext>
          </c:extLst>
        </c:ser>
        <c:ser>
          <c:idx val="6"/>
          <c:order val="6"/>
          <c:tx>
            <c:strRef>
              <c:f>Retail!$L$17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B93-4E66-A341-74E33B18D945}"/>
                </c:ext>
              </c:extLst>
            </c:dLbl>
            <c:dLbl>
              <c:idx val="1"/>
              <c:tx>
                <c:rich>
                  <a:bodyPr/>
                  <a:lstStyle/>
                  <a:p>
                    <a:fld id="{E3594D4B-9545-481F-B6D9-C3E6118E9C8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2B93-4E66-A341-74E33B18D945}"/>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B93-4E66-A341-74E33B18D945}"/>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B93-4E66-A341-74E33B18D945}"/>
                </c:ext>
              </c:extLst>
            </c:dLbl>
            <c:dLbl>
              <c:idx val="4"/>
              <c:tx>
                <c:rich>
                  <a:bodyPr/>
                  <a:lstStyle/>
                  <a:p>
                    <a:fld id="{2E84957C-E5BA-4BC5-9297-36DFB066A9C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2B93-4E66-A341-74E33B18D94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Retail!$J$18:$J$22</c:f>
              <c:numCache>
                <c:formatCode>General</c:formatCode>
                <c:ptCount val="5"/>
                <c:pt idx="0">
                  <c:v>1.59</c:v>
                </c:pt>
                <c:pt idx="1">
                  <c:v>1.59</c:v>
                </c:pt>
                <c:pt idx="2">
                  <c:v>1.59</c:v>
                </c:pt>
                <c:pt idx="3">
                  <c:v>1.59</c:v>
                </c:pt>
                <c:pt idx="4">
                  <c:v>1.59</c:v>
                </c:pt>
              </c:numCache>
            </c:numRef>
          </c:xVal>
          <c:yVal>
            <c:numRef>
              <c:f>Retail!$L$18:$L$22</c:f>
              <c:numCache>
                <c:formatCode>0%</c:formatCode>
                <c:ptCount val="5"/>
                <c:pt idx="0">
                  <c:v>#N/A</c:v>
                </c:pt>
                <c:pt idx="1">
                  <c:v>0.2479913137893594</c:v>
                </c:pt>
                <c:pt idx="2">
                  <c:v>#N/A</c:v>
                </c:pt>
                <c:pt idx="3">
                  <c:v>#N/A</c:v>
                </c:pt>
                <c:pt idx="4">
                  <c:v>0.95</c:v>
                </c:pt>
              </c:numCache>
            </c:numRef>
          </c:yVal>
          <c:smooth val="0"/>
          <c:extLst>
            <c:ext xmlns:c15="http://schemas.microsoft.com/office/drawing/2012/chart" uri="{02D57815-91ED-43cb-92C2-25804820EDAC}">
              <c15:datalabelsRange>
                <c15:f>Retail!$H$32:$H$36</c15:f>
                <c15:dlblRangeCache>
                  <c:ptCount val="5"/>
                  <c:pt idx="0">
                    <c:v>+8.2%</c:v>
                  </c:pt>
                  <c:pt idx="1">
                    <c:v> -1.3%</c:v>
                  </c:pt>
                  <c:pt idx="2">
                    <c:v>+1.8%</c:v>
                  </c:pt>
                  <c:pt idx="3">
                    <c:v>+5.9%</c:v>
                  </c:pt>
                  <c:pt idx="4">
                    <c:v> -5.2%</c:v>
                  </c:pt>
                </c15:dlblRangeCache>
              </c15:datalabelsRange>
            </c:ext>
            <c:ext xmlns:c16="http://schemas.microsoft.com/office/drawing/2014/chart" uri="{C3380CC4-5D6E-409C-BE32-E72D297353CC}">
              <c16:uniqueId val="{0000001A-2B93-4E66-A341-74E33B18D945}"/>
            </c:ext>
          </c:extLst>
        </c:ser>
        <c:ser>
          <c:idx val="7"/>
          <c:order val="7"/>
          <c:tx>
            <c:strRef>
              <c:f>Retail!$K$13</c:f>
              <c:strCache>
                <c:ptCount val="1"/>
                <c:pt idx="0">
                  <c:v>Share</c:v>
                </c:pt>
              </c:strCache>
            </c:strRef>
          </c:tx>
          <c:spPr>
            <a:ln w="25400" cap="rnd">
              <a:noFill/>
              <a:round/>
            </a:ln>
            <a:effectLst/>
          </c:spPr>
          <c:marker>
            <c:symbol val="none"/>
          </c:marker>
          <c:dLbls>
            <c:dLbl>
              <c:idx val="0"/>
              <c:tx>
                <c:rich>
                  <a:bodyPr/>
                  <a:lstStyle/>
                  <a:p>
                    <a:fld id="{AACE4BA1-35A7-477C-A2A6-50B80FD95BD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2B93-4E66-A341-74E33B18D945}"/>
                </c:ext>
              </c:extLst>
            </c:dLbl>
            <c:dLbl>
              <c:idx val="1"/>
              <c:tx>
                <c:rich>
                  <a:bodyPr/>
                  <a:lstStyle/>
                  <a:p>
                    <a:fld id="{7235F58F-1D24-4B13-B35E-A8C4360218E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2B93-4E66-A341-74E33B18D945}"/>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Retail!$J$14:$J$15</c:f>
              <c:numCache>
                <c:formatCode>General</c:formatCode>
                <c:ptCount val="2"/>
                <c:pt idx="0">
                  <c:v>1</c:v>
                </c:pt>
                <c:pt idx="1">
                  <c:v>2</c:v>
                </c:pt>
              </c:numCache>
            </c:numRef>
          </c:xVal>
          <c:yVal>
            <c:numRef>
              <c:f>Retail!$K$14:$K$15</c:f>
              <c:numCache>
                <c:formatCode>0%</c:formatCode>
                <c:ptCount val="2"/>
                <c:pt idx="0">
                  <c:v>1</c:v>
                </c:pt>
                <c:pt idx="1">
                  <c:v>1</c:v>
                </c:pt>
              </c:numCache>
            </c:numRef>
          </c:yVal>
          <c:smooth val="0"/>
          <c:extLst>
            <c:ext xmlns:c15="http://schemas.microsoft.com/office/drawing/2012/chart" uri="{02D57815-91ED-43cb-92C2-25804820EDAC}">
              <c15:datalabelsRange>
                <c15:f>Retail!$L$14:$L$15</c15:f>
                <c15:dlblRangeCache>
                  <c:ptCount val="2"/>
                  <c:pt idx="0">
                    <c:v> 37,574 </c:v>
                  </c:pt>
                  <c:pt idx="1">
                    <c:v> 37,761 </c:v>
                  </c:pt>
                </c15:dlblRangeCache>
              </c15:datalabelsRange>
            </c:ext>
            <c:ext xmlns:c16="http://schemas.microsoft.com/office/drawing/2014/chart" uri="{C3380CC4-5D6E-409C-BE32-E72D297353CC}">
              <c16:uniqueId val="{0000001D-2B93-4E66-A341-74E33B18D945}"/>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Retail!$J$13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Retail!$L$12</c:f>
              <c:strCache>
                <c:ptCount val="1"/>
                <c:pt idx="0">
                  <c:v>2018</c:v>
                </c:pt>
              </c:strCache>
            </c:strRef>
          </c:cat>
          <c:val>
            <c:numRef>
              <c:f>Retail!$L$13</c:f>
              <c:numCache>
                <c:formatCode>#,##0</c:formatCode>
                <c:ptCount val="1"/>
                <c:pt idx="0">
                  <c:v>20399</c:v>
                </c:pt>
              </c:numCache>
            </c:numRef>
          </c:val>
          <c:extLst>
            <c:ext xmlns:c16="http://schemas.microsoft.com/office/drawing/2014/chart" uri="{C3380CC4-5D6E-409C-BE32-E72D297353CC}">
              <c16:uniqueId val="{00000000-D3DD-4E36-8B93-3D0849469A82}"/>
            </c:ext>
          </c:extLst>
        </c:ser>
        <c:ser>
          <c:idx val="1"/>
          <c:order val="1"/>
          <c:tx>
            <c:strRef>
              <c:f>Retail!$J$14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Retail!$L$12</c:f>
              <c:strCache>
                <c:ptCount val="1"/>
                <c:pt idx="0">
                  <c:v>2018</c:v>
                </c:pt>
              </c:strCache>
            </c:strRef>
          </c:cat>
          <c:val>
            <c:numRef>
              <c:f>Retail!$L$14</c:f>
              <c:numCache>
                <c:formatCode>#,##0</c:formatCode>
                <c:ptCount val="1"/>
                <c:pt idx="0">
                  <c:v>17362</c:v>
                </c:pt>
              </c:numCache>
            </c:numRef>
          </c:val>
          <c:extLst>
            <c:ext xmlns:c16="http://schemas.microsoft.com/office/drawing/2014/chart" uri="{C3380CC4-5D6E-409C-BE32-E72D297353CC}">
              <c16:uniqueId val="{00000001-D3DD-4E36-8B93-3D0849469A82}"/>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Retail!$M$12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97E-430B-B07D-D8198D1759CF}"/>
              </c:ext>
            </c:extLst>
          </c:dPt>
          <c:dLbls>
            <c:dLbl>
              <c:idx val="0"/>
              <c:tx>
                <c:rich>
                  <a:bodyPr/>
                  <a:lstStyle/>
                  <a:p>
                    <a:fld id="{DD465F26-1DF5-4F39-8571-F10867F2134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97E-430B-B07D-D8198D1759CF}"/>
                </c:ext>
              </c:extLst>
            </c:dLbl>
            <c:dLbl>
              <c:idx val="1"/>
              <c:tx>
                <c:rich>
                  <a:bodyPr/>
                  <a:lstStyle/>
                  <a:p>
                    <a:fld id="{B09FB86B-58F4-4670-9C9B-C3DDA9F558E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97E-430B-B07D-D8198D1759C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Retail!$J$13:$J$14</c:f>
              <c:strCache>
                <c:ptCount val="2"/>
                <c:pt idx="0">
                  <c:v>Male</c:v>
                </c:pt>
                <c:pt idx="1">
                  <c:v>Female</c:v>
                </c:pt>
              </c:strCache>
            </c:strRef>
          </c:cat>
          <c:val>
            <c:numRef>
              <c:f>Retail!$M$13:$M$14</c:f>
              <c:numCache>
                <c:formatCode>\+#,##0;\-#,##0;\ #,##0</c:formatCode>
                <c:ptCount val="2"/>
                <c:pt idx="0">
                  <c:v>99</c:v>
                </c:pt>
                <c:pt idx="1">
                  <c:v>87</c:v>
                </c:pt>
              </c:numCache>
            </c:numRef>
          </c:val>
          <c:extLst>
            <c:ext xmlns:c15="http://schemas.microsoft.com/office/drawing/2012/chart" uri="{02D57815-91ED-43cb-92C2-25804820EDAC}">
              <c15:datalabelsRange>
                <c15:f>Retail!$N$13:$N$14</c15:f>
                <c15:dlblRangeCache>
                  <c:ptCount val="2"/>
                  <c:pt idx="0">
                    <c:v>+0%</c:v>
                  </c:pt>
                  <c:pt idx="1">
                    <c:v>+1%</c:v>
                  </c:pt>
                </c15:dlblRangeCache>
              </c15:datalabelsRange>
            </c:ext>
            <c:ext xmlns:c16="http://schemas.microsoft.com/office/drawing/2014/chart" uri="{C3380CC4-5D6E-409C-BE32-E72D297353CC}">
              <c16:uniqueId val="{00000003-E97E-430B-B07D-D8198D1759C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Retail!$N$3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048-4804-B607-8C55791E33E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3048-4804-B607-8C55791E33E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3048-4804-B607-8C55791E33E1}"/>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DC7CDA14-E71E-42ED-8FBC-007481A91D8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048-4804-B607-8C55791E33E1}"/>
                </c:ext>
              </c:extLst>
            </c:dLbl>
            <c:dLbl>
              <c:idx val="1"/>
              <c:tx>
                <c:rich>
                  <a:bodyPr/>
                  <a:lstStyle/>
                  <a:p>
                    <a:fld id="{BAE4E0E4-ECFB-4252-A192-FEDD38CE5F9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048-4804-B607-8C55791E33E1}"/>
                </c:ext>
              </c:extLst>
            </c:dLbl>
            <c:dLbl>
              <c:idx val="2"/>
              <c:tx>
                <c:rich>
                  <a:bodyPr/>
                  <a:lstStyle/>
                  <a:p>
                    <a:fld id="{BE606E7C-AFCD-41BD-BE7B-335F05D130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048-4804-B607-8C55791E33E1}"/>
                </c:ext>
              </c:extLst>
            </c:dLbl>
            <c:dLbl>
              <c:idx val="3"/>
              <c:tx>
                <c:rich>
                  <a:bodyPr/>
                  <a:lstStyle/>
                  <a:p>
                    <a:fld id="{5F3639CD-758F-4B5B-A8C8-70CCE9906DC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048-4804-B607-8C55791E33E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Retail!$K$4:$K$7</c:f>
              <c:strCache>
                <c:ptCount val="4"/>
                <c:pt idx="0">
                  <c:v>White</c:v>
                </c:pt>
                <c:pt idx="1">
                  <c:v>Black or African American</c:v>
                </c:pt>
                <c:pt idx="2">
                  <c:v>Asian</c:v>
                </c:pt>
                <c:pt idx="3">
                  <c:v>Other</c:v>
                </c:pt>
              </c:strCache>
            </c:strRef>
          </c:cat>
          <c:val>
            <c:numRef>
              <c:f>Retail!$N$4:$N$7</c:f>
              <c:numCache>
                <c:formatCode>\+#,##0;\-#,##0;\ #,##0</c:formatCode>
                <c:ptCount val="4"/>
                <c:pt idx="0">
                  <c:v>-580</c:v>
                </c:pt>
                <c:pt idx="1">
                  <c:v>367</c:v>
                </c:pt>
                <c:pt idx="2">
                  <c:v>255</c:v>
                </c:pt>
                <c:pt idx="3">
                  <c:v>142</c:v>
                </c:pt>
              </c:numCache>
            </c:numRef>
          </c:val>
          <c:extLst>
            <c:ext xmlns:c15="http://schemas.microsoft.com/office/drawing/2012/chart" uri="{02D57815-91ED-43cb-92C2-25804820EDAC}">
              <c15:datalabelsRange>
                <c15:f>Retail!$O$4:$O$7</c15:f>
                <c15:dlblRangeCache>
                  <c:ptCount val="4"/>
                  <c:pt idx="0">
                    <c:v> -2%</c:v>
                  </c:pt>
                  <c:pt idx="1">
                    <c:v>+17%</c:v>
                  </c:pt>
                  <c:pt idx="2">
                    <c:v>+18%</c:v>
                  </c:pt>
                  <c:pt idx="3">
                    <c:v>+16%</c:v>
                  </c:pt>
                </c15:dlblRangeCache>
              </c15:datalabelsRange>
            </c:ext>
            <c:ext xmlns:c16="http://schemas.microsoft.com/office/drawing/2014/chart" uri="{C3380CC4-5D6E-409C-BE32-E72D297353CC}">
              <c16:uniqueId val="{00000007-3048-4804-B607-8C55791E33E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Retail!$N$9</c:f>
              <c:strCache>
                <c:ptCount val="1"/>
                <c:pt idx="0">
                  <c:v>Change</c:v>
                </c:pt>
              </c:strCache>
            </c:strRef>
          </c:tx>
          <c:spPr>
            <a:solidFill>
              <a:schemeClr val="accent5"/>
            </a:solidFill>
            <a:ln>
              <a:noFill/>
            </a:ln>
            <a:effectLst/>
          </c:spPr>
          <c:invertIfNegative val="0"/>
          <c:dLbls>
            <c:dLbl>
              <c:idx val="0"/>
              <c:tx>
                <c:rich>
                  <a:bodyPr/>
                  <a:lstStyle/>
                  <a:p>
                    <a:fld id="{C3DFFF44-B677-4F72-9800-C20323D28EB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A25-4535-860D-C7B12501C07C}"/>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311762A-07D1-4655-B436-6E15A6153D3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A25-4535-860D-C7B12501C07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Retail!$K$10:$K$11</c:f>
              <c:strCache>
                <c:ptCount val="2"/>
                <c:pt idx="0">
                  <c:v>Hispanic or Latino</c:v>
                </c:pt>
                <c:pt idx="1">
                  <c:v>Not Hispanic or Latino</c:v>
                </c:pt>
              </c:strCache>
            </c:strRef>
          </c:cat>
          <c:val>
            <c:numRef>
              <c:f>Retail!$N$10:$N$11</c:f>
              <c:numCache>
                <c:formatCode>\+#,##0;\-#,##0;\ #,##0</c:formatCode>
                <c:ptCount val="2"/>
                <c:pt idx="0">
                  <c:v>723</c:v>
                </c:pt>
                <c:pt idx="1">
                  <c:v>-538</c:v>
                </c:pt>
              </c:numCache>
            </c:numRef>
          </c:val>
          <c:extLst>
            <c:ext xmlns:c15="http://schemas.microsoft.com/office/drawing/2012/chart" uri="{02D57815-91ED-43cb-92C2-25804820EDAC}">
              <c15:datalabelsRange>
                <c15:f>Retail!$O$10:$O$11</c15:f>
                <c15:dlblRangeCache>
                  <c:ptCount val="2"/>
                  <c:pt idx="0">
                    <c:v>+20%</c:v>
                  </c:pt>
                  <c:pt idx="1">
                    <c:v> -2%</c:v>
                  </c:pt>
                </c15:dlblRangeCache>
              </c15:datalabelsRange>
            </c:ext>
            <c:ext xmlns:c16="http://schemas.microsoft.com/office/drawing/2014/chart" uri="{C3380CC4-5D6E-409C-BE32-E72D297353CC}">
              <c16:uniqueId val="{00000002-8A25-4535-860D-C7B12501C07C}"/>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Retail!$L$9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Retail!$K$10:$K$11</c15:sqref>
                        </c15:formulaRef>
                      </c:ext>
                    </c:extLst>
                    <c:strCache>
                      <c:ptCount val="2"/>
                      <c:pt idx="0">
                        <c:v>Hispanic or Latino</c:v>
                      </c:pt>
                      <c:pt idx="1">
                        <c:v>Not Hispanic or Latino</c:v>
                      </c:pt>
                    </c:strCache>
                  </c:strRef>
                </c:cat>
                <c:val>
                  <c:numRef>
                    <c:extLst>
                      <c:ext uri="{02D57815-91ED-43cb-92C2-25804820EDAC}">
                        <c15:formulaRef>
                          <c15:sqref>Retail!$L$10:$L$11</c15:sqref>
                        </c15:formulaRef>
                      </c:ext>
                    </c:extLst>
                    <c:numCache>
                      <c:formatCode>_(* #,##0_);_(* \(#,##0\);_(* "-"??_);_(@_)</c:formatCode>
                      <c:ptCount val="2"/>
                      <c:pt idx="0">
                        <c:v>3595</c:v>
                      </c:pt>
                      <c:pt idx="1">
                        <c:v>33981</c:v>
                      </c:pt>
                    </c:numCache>
                  </c:numRef>
                </c:val>
                <c:extLst>
                  <c:ext xmlns:c16="http://schemas.microsoft.com/office/drawing/2014/chart" uri="{C3380CC4-5D6E-409C-BE32-E72D297353CC}">
                    <c16:uniqueId val="{00000003-8A25-4535-860D-C7B12501C07C}"/>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Retail!$M$9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Retail!$K$10:$K$11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Retail!$M$10:$M$11</c15:sqref>
                        </c15:formulaRef>
                      </c:ext>
                    </c:extLst>
                    <c:numCache>
                      <c:formatCode>_(* #,##0_);_(* \(#,##0\);_(* "-"??_);_(@_)</c:formatCode>
                      <c:ptCount val="2"/>
                      <c:pt idx="0">
                        <c:v>4318</c:v>
                      </c:pt>
                      <c:pt idx="1">
                        <c:v>33443</c:v>
                      </c:pt>
                    </c:numCache>
                  </c:numRef>
                </c:val>
                <c:extLst xmlns:c15="http://schemas.microsoft.com/office/drawing/2012/chart">
                  <c:ext xmlns:c16="http://schemas.microsoft.com/office/drawing/2014/chart" uri="{C3380CC4-5D6E-409C-BE32-E72D297353CC}">
                    <c16:uniqueId val="{00000004-8A25-4535-860D-C7B12501C07C}"/>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Retail!$K$4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Retail!$M$4</c:f>
              <c:numCache>
                <c:formatCode>_(* #,##0_);_(* \(#,##0\);_(* "-"??_);_(@_)</c:formatCode>
                <c:ptCount val="1"/>
                <c:pt idx="0">
                  <c:v>32541</c:v>
                </c:pt>
              </c:numCache>
            </c:numRef>
          </c:val>
          <c:extLst>
            <c:ext xmlns:c16="http://schemas.microsoft.com/office/drawing/2014/chart" uri="{C3380CC4-5D6E-409C-BE32-E72D297353CC}">
              <c16:uniqueId val="{00000000-949E-4D7D-9E79-62B5186A68F0}"/>
            </c:ext>
          </c:extLst>
        </c:ser>
        <c:ser>
          <c:idx val="1"/>
          <c:order val="1"/>
          <c:tx>
            <c:strRef>
              <c:f>Retail!$K$5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Retail!$M$5</c:f>
              <c:numCache>
                <c:formatCode>_(* #,##0_);_(* \(#,##0\);_(* "-"??_);_(@_)</c:formatCode>
                <c:ptCount val="1"/>
                <c:pt idx="0">
                  <c:v>2548</c:v>
                </c:pt>
              </c:numCache>
            </c:numRef>
          </c:val>
          <c:extLst>
            <c:ext xmlns:c16="http://schemas.microsoft.com/office/drawing/2014/chart" uri="{C3380CC4-5D6E-409C-BE32-E72D297353CC}">
              <c16:uniqueId val="{00000001-949E-4D7D-9E79-62B5186A68F0}"/>
            </c:ext>
          </c:extLst>
        </c:ser>
        <c:ser>
          <c:idx val="2"/>
          <c:order val="2"/>
          <c:tx>
            <c:strRef>
              <c:f>Retail!$K$6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Retail!$M$6</c:f>
              <c:numCache>
                <c:formatCode>_(* #,##0_);_(* \(#,##0\);_(* "-"??_);_(@_)</c:formatCode>
                <c:ptCount val="1"/>
                <c:pt idx="0">
                  <c:v>1646</c:v>
                </c:pt>
              </c:numCache>
            </c:numRef>
          </c:val>
          <c:extLst>
            <c:ext xmlns:c16="http://schemas.microsoft.com/office/drawing/2014/chart" uri="{C3380CC4-5D6E-409C-BE32-E72D297353CC}">
              <c16:uniqueId val="{00000002-949E-4D7D-9E79-62B5186A68F0}"/>
            </c:ext>
          </c:extLst>
        </c:ser>
        <c:ser>
          <c:idx val="3"/>
          <c:order val="3"/>
          <c:tx>
            <c:strRef>
              <c:f>Retail!$K$7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Retail!$M$3</c:f>
              <c:strCache>
                <c:ptCount val="1"/>
                <c:pt idx="0">
                  <c:v>2018</c:v>
                </c:pt>
              </c:strCache>
            </c:strRef>
          </c:cat>
          <c:val>
            <c:numRef>
              <c:f>Retail!$M$7</c:f>
              <c:numCache>
                <c:formatCode>_(* #,##0_);_(* \(#,##0\);_(* "-"??_);_(@_)</c:formatCode>
                <c:ptCount val="1"/>
                <c:pt idx="0">
                  <c:v>1026</c:v>
                </c:pt>
              </c:numCache>
            </c:numRef>
          </c:val>
          <c:extLst>
            <c:ext xmlns:c16="http://schemas.microsoft.com/office/drawing/2014/chart" uri="{C3380CC4-5D6E-409C-BE32-E72D297353CC}">
              <c16:uniqueId val="{00000003-949E-4D7D-9E79-62B5186A68F0}"/>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Drinking places, alcoholic beverages</c:v>
                </c:pt>
                <c:pt idx="3">
                  <c:v>Special food services</c:v>
                </c:pt>
                <c:pt idx="4">
                  <c:v>Traveler accommodation</c:v>
                </c:pt>
                <c:pt idx="5">
                  <c:v>RV parks and recreational camps</c:v>
                </c:pt>
              </c:strCache>
            </c:strRef>
          </c:cat>
          <c:val>
            <c:numRef>
              <c:f>Hospitality!$R$18:$R$23</c:f>
              <c:numCache>
                <c:formatCode>#,##0</c:formatCode>
                <c:ptCount val="6"/>
                <c:pt idx="0">
                  <c:v>1740</c:v>
                </c:pt>
                <c:pt idx="1">
                  <c:v>1420</c:v>
                </c:pt>
                <c:pt idx="2">
                  <c:v>130</c:v>
                </c:pt>
                <c:pt idx="3">
                  <c:v>104</c:v>
                </c:pt>
                <c:pt idx="4">
                  <c:v>63</c:v>
                </c:pt>
                <c:pt idx="5">
                  <c:v>19</c:v>
                </c:pt>
              </c:numCache>
            </c:numRef>
          </c:val>
          <c:extLst>
            <c:ext xmlns:c16="http://schemas.microsoft.com/office/drawing/2014/chart" uri="{C3380CC4-5D6E-409C-BE32-E72D297353CC}">
              <c16:uniqueId val="{00000000-79DF-4588-B019-C00647895691}"/>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Drinking places, alcoholic beverages</c:v>
                </c:pt>
                <c:pt idx="3">
                  <c:v>Special food services</c:v>
                </c:pt>
                <c:pt idx="4">
                  <c:v>Traveler accommodation</c:v>
                </c:pt>
                <c:pt idx="5">
                  <c:v>RV parks and recreational camps</c:v>
                </c:pt>
              </c:strCache>
            </c:strRef>
          </c:cat>
          <c:val>
            <c:numRef>
              <c:f>Hospitality!$S$18:$S$23</c:f>
              <c:numCache>
                <c:formatCode>#,##0</c:formatCode>
                <c:ptCount val="6"/>
                <c:pt idx="0">
                  <c:v>1778</c:v>
                </c:pt>
                <c:pt idx="1">
                  <c:v>1438</c:v>
                </c:pt>
                <c:pt idx="2">
                  <c:v>130</c:v>
                </c:pt>
                <c:pt idx="3">
                  <c:v>122</c:v>
                </c:pt>
                <c:pt idx="4">
                  <c:v>68</c:v>
                </c:pt>
                <c:pt idx="5">
                  <c:v>16</c:v>
                </c:pt>
              </c:numCache>
            </c:numRef>
          </c:val>
          <c:extLst>
            <c:ext xmlns:c16="http://schemas.microsoft.com/office/drawing/2014/chart" uri="{C3380CC4-5D6E-409C-BE32-E72D297353CC}">
              <c16:uniqueId val="{00000001-79DF-4588-B019-C00647895691}"/>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Hospitality!$B$32</c:f>
              <c:strCache>
                <c:ptCount val="1"/>
                <c:pt idx="0">
                  <c:v>Less than high school</c:v>
                </c:pt>
              </c:strCache>
            </c:strRef>
          </c:tx>
          <c:spPr>
            <a:solidFill>
              <a:schemeClr val="accent1"/>
            </a:solidFill>
            <a:ln>
              <a:noFill/>
            </a:ln>
            <a:effectLst/>
          </c:spPr>
          <c:invertIfNegative val="0"/>
          <c:dLbls>
            <c:dLbl>
              <c:idx val="0"/>
              <c:tx>
                <c:rich>
                  <a:bodyPr/>
                  <a:lstStyle/>
                  <a:p>
                    <a:fld id="{9A0BF049-19A0-4440-BC8D-0D41ADF79755}" type="CELLRANGE">
                      <a:rPr lang="en-US"/>
                      <a:pPr/>
                      <a:t>[CELLRANGE]</a:t>
                    </a:fld>
                    <a:r>
                      <a:rPr lang="en-US" baseline="0"/>
                      <a:t>, </a:t>
                    </a:r>
                    <a:fld id="{9483777E-FA69-4501-B0F6-8F7A8C0A284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8F0-4BAB-A001-462CA4A837FC}"/>
                </c:ext>
              </c:extLst>
            </c:dLbl>
            <c:dLbl>
              <c:idx val="1"/>
              <c:tx>
                <c:rich>
                  <a:bodyPr/>
                  <a:lstStyle/>
                  <a:p>
                    <a:fld id="{D9E7833A-55CC-44A3-93D7-80E940F51D8A}" type="CELLRANGE">
                      <a:rPr lang="en-US"/>
                      <a:pPr/>
                      <a:t>[CELLRANGE]</a:t>
                    </a:fld>
                    <a:r>
                      <a:rPr lang="en-US" baseline="0"/>
                      <a:t>, </a:t>
                    </a:r>
                    <a:fld id="{9EAE6B03-E4EC-4E3D-ADB5-19C18B30B77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Hospitality!$C$32:$D$32</c:f>
              <c:numCache>
                <c:formatCode>#,##0</c:formatCode>
                <c:ptCount val="2"/>
                <c:pt idx="0">
                  <c:v>2956</c:v>
                </c:pt>
                <c:pt idx="1">
                  <c:v>3269</c:v>
                </c:pt>
              </c:numCache>
            </c:numRef>
          </c:val>
          <c:extLst>
            <c:ext xmlns:c15="http://schemas.microsoft.com/office/drawing/2012/chart" uri="{02D57815-91ED-43cb-92C2-25804820EDAC}">
              <c15:datalabelsRange>
                <c15:f>Hospitality!$E$32:$F$32</c15:f>
                <c15:dlblRangeCache>
                  <c:ptCount val="2"/>
                  <c:pt idx="0">
                    <c:v>11%</c:v>
                  </c:pt>
                  <c:pt idx="1">
                    <c:v>12%</c:v>
                  </c:pt>
                </c15:dlblRangeCache>
              </c15:datalabelsRange>
            </c:ext>
            <c:ext xmlns:c16="http://schemas.microsoft.com/office/drawing/2014/chart" uri="{C3380CC4-5D6E-409C-BE32-E72D297353CC}">
              <c16:uniqueId val="{00000002-98F0-4BAB-A001-462CA4A837FC}"/>
            </c:ext>
          </c:extLst>
        </c:ser>
        <c:ser>
          <c:idx val="1"/>
          <c:order val="1"/>
          <c:tx>
            <c:strRef>
              <c:f>Hospitality!$B$33</c:f>
              <c:strCache>
                <c:ptCount val="1"/>
                <c:pt idx="0">
                  <c:v>High school or equivalent, no college</c:v>
                </c:pt>
              </c:strCache>
            </c:strRef>
          </c:tx>
          <c:spPr>
            <a:solidFill>
              <a:schemeClr val="accent2"/>
            </a:solidFill>
            <a:ln>
              <a:noFill/>
            </a:ln>
            <a:effectLst/>
          </c:spPr>
          <c:invertIfNegative val="0"/>
          <c:dLbls>
            <c:dLbl>
              <c:idx val="0"/>
              <c:tx>
                <c:rich>
                  <a:bodyPr/>
                  <a:lstStyle/>
                  <a:p>
                    <a:fld id="{3CFC070B-45F0-4850-A7E8-7212B9CDE4E7}" type="CELLRANGE">
                      <a:rPr lang="en-US"/>
                      <a:pPr/>
                      <a:t>[CELLRANGE]</a:t>
                    </a:fld>
                    <a:r>
                      <a:rPr lang="en-US" baseline="0"/>
                      <a:t>, </a:t>
                    </a:r>
                    <a:fld id="{92C06BA6-24DE-431E-9F4D-0F6868720C7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8F0-4BAB-A001-462CA4A837FC}"/>
                </c:ext>
              </c:extLst>
            </c:dLbl>
            <c:dLbl>
              <c:idx val="1"/>
              <c:tx>
                <c:rich>
                  <a:bodyPr/>
                  <a:lstStyle/>
                  <a:p>
                    <a:fld id="{0DD6672E-CE9B-440B-BA49-F473F0A44C42}" type="CELLRANGE">
                      <a:rPr lang="en-US"/>
                      <a:pPr/>
                      <a:t>[CELLRANGE]</a:t>
                    </a:fld>
                    <a:r>
                      <a:rPr lang="en-US" baseline="0"/>
                      <a:t>, </a:t>
                    </a:r>
                    <a:fld id="{5B24FCB2-A38A-4761-BECB-ACFFCC1030B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Hospitality!$C$33:$D$33</c:f>
              <c:numCache>
                <c:formatCode>#,##0</c:formatCode>
                <c:ptCount val="2"/>
                <c:pt idx="0">
                  <c:v>5287</c:v>
                </c:pt>
                <c:pt idx="1">
                  <c:v>5533</c:v>
                </c:pt>
              </c:numCache>
            </c:numRef>
          </c:val>
          <c:extLst>
            <c:ext xmlns:c15="http://schemas.microsoft.com/office/drawing/2012/chart" uri="{02D57815-91ED-43cb-92C2-25804820EDAC}">
              <c15:datalabelsRange>
                <c15:f>Hospitality!$E$33:$F$33</c15:f>
                <c15:dlblRangeCache>
                  <c:ptCount val="2"/>
                  <c:pt idx="0">
                    <c:v>20%</c:v>
                  </c:pt>
                  <c:pt idx="1">
                    <c:v>20%</c:v>
                  </c:pt>
                </c15:dlblRangeCache>
              </c15:datalabelsRange>
            </c:ext>
            <c:ext xmlns:c16="http://schemas.microsoft.com/office/drawing/2014/chart" uri="{C3380CC4-5D6E-409C-BE32-E72D297353CC}">
              <c16:uniqueId val="{00000005-98F0-4BAB-A001-462CA4A837FC}"/>
            </c:ext>
          </c:extLst>
        </c:ser>
        <c:ser>
          <c:idx val="2"/>
          <c:order val="2"/>
          <c:tx>
            <c:strRef>
              <c:f>Hospitality!$B$34</c:f>
              <c:strCache>
                <c:ptCount val="1"/>
                <c:pt idx="0">
                  <c:v>Some college or Associate degree</c:v>
                </c:pt>
              </c:strCache>
            </c:strRef>
          </c:tx>
          <c:spPr>
            <a:solidFill>
              <a:schemeClr val="accent3"/>
            </a:solidFill>
            <a:ln>
              <a:noFill/>
            </a:ln>
            <a:effectLst/>
          </c:spPr>
          <c:invertIfNegative val="0"/>
          <c:dLbls>
            <c:dLbl>
              <c:idx val="0"/>
              <c:tx>
                <c:rich>
                  <a:bodyPr/>
                  <a:lstStyle/>
                  <a:p>
                    <a:fld id="{C191D109-C3E8-454E-B443-22C6DDEE7BA9}" type="CELLRANGE">
                      <a:rPr lang="en-US"/>
                      <a:pPr/>
                      <a:t>[CELLRANGE]</a:t>
                    </a:fld>
                    <a:r>
                      <a:rPr lang="en-US" baseline="0"/>
                      <a:t>, </a:t>
                    </a:r>
                    <a:fld id="{FAC1C6B1-8A86-4239-A2C9-0FD8C9D6480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8F0-4BAB-A001-462CA4A837FC}"/>
                </c:ext>
              </c:extLst>
            </c:dLbl>
            <c:dLbl>
              <c:idx val="1"/>
              <c:tx>
                <c:rich>
                  <a:bodyPr/>
                  <a:lstStyle/>
                  <a:p>
                    <a:fld id="{524CBFE0-4B83-4D54-B461-455532000B5D}" type="CELLRANGE">
                      <a:rPr lang="en-US"/>
                      <a:pPr/>
                      <a:t>[CELLRANGE]</a:t>
                    </a:fld>
                    <a:r>
                      <a:rPr lang="en-US" baseline="0"/>
                      <a:t>, </a:t>
                    </a:r>
                    <a:fld id="{839254EA-C66C-4D80-8BE8-C3213E69E8D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Hospitality!$C$34:$D$34</c:f>
              <c:numCache>
                <c:formatCode>#,##0</c:formatCode>
                <c:ptCount val="2"/>
                <c:pt idx="0">
                  <c:v>5050</c:v>
                </c:pt>
                <c:pt idx="1">
                  <c:v>5381</c:v>
                </c:pt>
              </c:numCache>
            </c:numRef>
          </c:val>
          <c:extLst>
            <c:ext xmlns:c15="http://schemas.microsoft.com/office/drawing/2012/chart" uri="{02D57815-91ED-43cb-92C2-25804820EDAC}">
              <c15:datalabelsRange>
                <c15:f>Hospitality!$E$34:$F$34</c15:f>
                <c15:dlblRangeCache>
                  <c:ptCount val="2"/>
                  <c:pt idx="0">
                    <c:v>19%</c:v>
                  </c:pt>
                  <c:pt idx="1">
                    <c:v>19%</c:v>
                  </c:pt>
                </c15:dlblRangeCache>
              </c15:datalabelsRange>
            </c:ext>
            <c:ext xmlns:c16="http://schemas.microsoft.com/office/drawing/2014/chart" uri="{C3380CC4-5D6E-409C-BE32-E72D297353CC}">
              <c16:uniqueId val="{00000008-98F0-4BAB-A001-462CA4A837FC}"/>
            </c:ext>
          </c:extLst>
        </c:ser>
        <c:ser>
          <c:idx val="3"/>
          <c:order val="3"/>
          <c:tx>
            <c:strRef>
              <c:f>Hospitality!$B$35</c:f>
              <c:strCache>
                <c:ptCount val="1"/>
                <c:pt idx="0">
                  <c:v>Bachelor's degree or advanced degree</c:v>
                </c:pt>
              </c:strCache>
            </c:strRef>
          </c:tx>
          <c:spPr>
            <a:solidFill>
              <a:schemeClr val="accent4"/>
            </a:solidFill>
            <a:ln>
              <a:noFill/>
            </a:ln>
            <a:effectLst/>
          </c:spPr>
          <c:invertIfNegative val="0"/>
          <c:dLbls>
            <c:dLbl>
              <c:idx val="0"/>
              <c:tx>
                <c:rich>
                  <a:bodyPr/>
                  <a:lstStyle/>
                  <a:p>
                    <a:fld id="{BB916999-A569-4D23-A8E4-E2986F881AB8}" type="CELLRANGE">
                      <a:rPr lang="en-US"/>
                      <a:pPr/>
                      <a:t>[CELLRANGE]</a:t>
                    </a:fld>
                    <a:r>
                      <a:rPr lang="en-US" baseline="0"/>
                      <a:t>, </a:t>
                    </a:r>
                    <a:fld id="{28328613-F03B-4A1B-BEAE-6E8AC86D899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8F0-4BAB-A001-462CA4A837FC}"/>
                </c:ext>
              </c:extLst>
            </c:dLbl>
            <c:dLbl>
              <c:idx val="1"/>
              <c:tx>
                <c:rich>
                  <a:bodyPr/>
                  <a:lstStyle/>
                  <a:p>
                    <a:fld id="{C5F3F096-4EFB-40B3-B5EF-C494332B356F}" type="CELLRANGE">
                      <a:rPr lang="en-US"/>
                      <a:pPr/>
                      <a:t>[CELLRANGE]</a:t>
                    </a:fld>
                    <a:r>
                      <a:rPr lang="en-US" baseline="0"/>
                      <a:t>, </a:t>
                    </a:r>
                    <a:fld id="{BF70693E-BB65-4728-B76A-215DEF2FC1F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Hospitality!$C$35:$D$35</c:f>
              <c:numCache>
                <c:formatCode>#,##0</c:formatCode>
                <c:ptCount val="2"/>
                <c:pt idx="0">
                  <c:v>3448</c:v>
                </c:pt>
                <c:pt idx="1">
                  <c:v>3907</c:v>
                </c:pt>
              </c:numCache>
            </c:numRef>
          </c:val>
          <c:extLst>
            <c:ext xmlns:c15="http://schemas.microsoft.com/office/drawing/2012/chart" uri="{02D57815-91ED-43cb-92C2-25804820EDAC}">
              <c15:datalabelsRange>
                <c15:f>Hospitality!$E$35:$F$35</c15:f>
                <c15:dlblRangeCache>
                  <c:ptCount val="2"/>
                  <c:pt idx="0">
                    <c:v>13%</c:v>
                  </c:pt>
                  <c:pt idx="1">
                    <c:v>14%</c:v>
                  </c:pt>
                </c15:dlblRangeCache>
              </c15:datalabelsRange>
            </c:ext>
            <c:ext xmlns:c16="http://schemas.microsoft.com/office/drawing/2014/chart" uri="{C3380CC4-5D6E-409C-BE32-E72D297353CC}">
              <c16:uniqueId val="{0000000B-98F0-4BAB-A001-462CA4A837FC}"/>
            </c:ext>
          </c:extLst>
        </c:ser>
        <c:ser>
          <c:idx val="4"/>
          <c:order val="4"/>
          <c:tx>
            <c:strRef>
              <c:f>Hospitality!$B$36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19755589-0986-49AD-96B6-DE10499329D9}" type="CELLRANGE">
                      <a:rPr lang="en-US"/>
                      <a:pPr/>
                      <a:t>[CELLRANGE]</a:t>
                    </a:fld>
                    <a:r>
                      <a:rPr lang="en-US" baseline="0"/>
                      <a:t>, </a:t>
                    </a:r>
                    <a:fld id="{812DD4F9-B425-4A47-A2DE-4A22BF146F7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8F0-4BAB-A001-462CA4A837FC}"/>
                </c:ext>
              </c:extLst>
            </c:dLbl>
            <c:dLbl>
              <c:idx val="1"/>
              <c:tx>
                <c:rich>
                  <a:bodyPr/>
                  <a:lstStyle/>
                  <a:p>
                    <a:fld id="{AB8255DB-AFFB-450D-826E-5E4DEDD82311}" type="CELLRANGE">
                      <a:rPr lang="en-US"/>
                      <a:pPr/>
                      <a:t>[CELLRANGE]</a:t>
                    </a:fld>
                    <a:r>
                      <a:rPr lang="en-US" baseline="0"/>
                      <a:t>, </a:t>
                    </a:r>
                    <a:fld id="{5B2F8441-D5E9-4436-920F-9872AEA49EE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Hospitality!$C$36:$D$36</c:f>
              <c:numCache>
                <c:formatCode>#,##0</c:formatCode>
                <c:ptCount val="2"/>
                <c:pt idx="0">
                  <c:v>9882</c:v>
                </c:pt>
                <c:pt idx="1">
                  <c:v>10225</c:v>
                </c:pt>
              </c:numCache>
            </c:numRef>
          </c:val>
          <c:extLst>
            <c:ext xmlns:c15="http://schemas.microsoft.com/office/drawing/2012/chart" uri="{02D57815-91ED-43cb-92C2-25804820EDAC}">
              <c15:datalabelsRange>
                <c15:f>Hospitality!$E$36:$F$36</c15:f>
                <c15:dlblRangeCache>
                  <c:ptCount val="2"/>
                  <c:pt idx="0">
                    <c:v>37%</c:v>
                  </c:pt>
                  <c:pt idx="1">
                    <c:v>36%</c:v>
                  </c:pt>
                </c15:dlblRangeCache>
              </c15:datalabelsRange>
            </c:ext>
            <c:ext xmlns:c16="http://schemas.microsoft.com/office/drawing/2014/chart" uri="{C3380CC4-5D6E-409C-BE32-E72D297353CC}">
              <c16:uniqueId val="{0000000E-98F0-4BAB-A001-462CA4A837FC}"/>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Hospitality!$K$17</c:f>
              <c:strCache>
                <c:ptCount val="1"/>
                <c:pt idx="0">
                  <c:v>Increase</c:v>
                </c:pt>
              </c:strCache>
            </c:strRef>
          </c:tx>
          <c:spPr>
            <a:ln w="25400" cap="rnd">
              <a:noFill/>
              <a:round/>
            </a:ln>
            <a:effectLst/>
          </c:spPr>
          <c:marker>
            <c:symbol val="none"/>
          </c:marker>
          <c:dLbls>
            <c:dLbl>
              <c:idx val="0"/>
              <c:tx>
                <c:rich>
                  <a:bodyPr/>
                  <a:lstStyle/>
                  <a:p>
                    <a:fld id="{4C24EAA0-34E2-492F-9778-4CCD02151DD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8F0-4BAB-A001-462CA4A837FC}"/>
                </c:ext>
              </c:extLst>
            </c:dLbl>
            <c:dLbl>
              <c:idx val="1"/>
              <c:tx>
                <c:rich>
                  <a:bodyPr/>
                  <a:lstStyle/>
                  <a:p>
                    <a:fld id="{36BC1C27-735F-467B-983D-B69E52F8EB0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8F0-4BAB-A001-462CA4A837FC}"/>
                </c:ext>
              </c:extLst>
            </c:dLbl>
            <c:dLbl>
              <c:idx val="2"/>
              <c:tx>
                <c:rich>
                  <a:bodyPr/>
                  <a:lstStyle/>
                  <a:p>
                    <a:fld id="{7AD3715D-FF3D-4124-877D-419484481A3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8F0-4BAB-A001-462CA4A837FC}"/>
                </c:ext>
              </c:extLst>
            </c:dLbl>
            <c:dLbl>
              <c:idx val="3"/>
              <c:tx>
                <c:rich>
                  <a:bodyPr/>
                  <a:lstStyle/>
                  <a:p>
                    <a:fld id="{9D4EF784-2BFE-4682-A045-83FE862FCA2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8F0-4BAB-A001-462CA4A837FC}"/>
                </c:ext>
              </c:extLst>
            </c:dLbl>
            <c:dLbl>
              <c:idx val="4"/>
              <c:tx>
                <c:rich>
                  <a:bodyPr/>
                  <a:lstStyle/>
                  <a:p>
                    <a:fld id="{EBCA09B3-A459-4A69-A3EB-6A106A92F32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Hospitality!$K$18:$K$22</c:f>
              <c:numCache>
                <c:formatCode>0%</c:formatCode>
                <c:ptCount val="5"/>
                <c:pt idx="0">
                  <c:v>7.0000000000000007E-2</c:v>
                </c:pt>
                <c:pt idx="1">
                  <c:v>0.26200776973335688</c:v>
                </c:pt>
                <c:pt idx="2">
                  <c:v>0.4533904291011831</c:v>
                </c:pt>
                <c:pt idx="3">
                  <c:v>0.6043881334981458</c:v>
                </c:pt>
                <c:pt idx="4">
                  <c:v>0.99</c:v>
                </c:pt>
              </c:numCache>
            </c:numRef>
          </c:yVal>
          <c:smooth val="0"/>
          <c:extLst>
            <c:ext xmlns:c15="http://schemas.microsoft.com/office/drawing/2012/chart" uri="{02D57815-91ED-43cb-92C2-25804820EDAC}">
              <c15:datalabelsRange>
                <c15:f>Hospitality!$H$32:$H$36</c15:f>
                <c15:dlblRangeCache>
                  <c:ptCount val="5"/>
                  <c:pt idx="0">
                    <c:v>+10.6%</c:v>
                  </c:pt>
                  <c:pt idx="1">
                    <c:v>+4.7%</c:v>
                  </c:pt>
                  <c:pt idx="2">
                    <c:v>+6.6%</c:v>
                  </c:pt>
                  <c:pt idx="3">
                    <c:v>+13.3%</c:v>
                  </c:pt>
                  <c:pt idx="4">
                    <c:v>+3.5%</c:v>
                  </c:pt>
                </c15:dlblRangeCache>
              </c15:datalabelsRange>
            </c:ext>
            <c:ext xmlns:c16="http://schemas.microsoft.com/office/drawing/2014/chart" uri="{C3380CC4-5D6E-409C-BE32-E72D297353CC}">
              <c16:uniqueId val="{00000014-98F0-4BAB-A001-462CA4A837FC}"/>
            </c:ext>
          </c:extLst>
        </c:ser>
        <c:ser>
          <c:idx val="6"/>
          <c:order val="6"/>
          <c:tx>
            <c:strRef>
              <c:f>Hospitality!$L$17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8F0-4BAB-A001-462CA4A837FC}"/>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8F0-4BAB-A001-462CA4A837FC}"/>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98F0-4BAB-A001-462CA4A837FC}"/>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8F0-4BAB-A001-462CA4A837FC}"/>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8F0-4BAB-A001-462CA4A837F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98F0-4BAB-A001-462CA4A837FC}"/>
            </c:ext>
          </c:extLst>
        </c:ser>
        <c:ser>
          <c:idx val="7"/>
          <c:order val="7"/>
          <c:tx>
            <c:strRef>
              <c:f>Hospitality!$K$13</c:f>
              <c:strCache>
                <c:ptCount val="1"/>
                <c:pt idx="0">
                  <c:v>Share</c:v>
                </c:pt>
              </c:strCache>
            </c:strRef>
          </c:tx>
          <c:spPr>
            <a:ln w="25400" cap="rnd">
              <a:noFill/>
              <a:round/>
            </a:ln>
            <a:effectLst/>
          </c:spPr>
          <c:marker>
            <c:symbol val="none"/>
          </c:marker>
          <c:dLbls>
            <c:dLbl>
              <c:idx val="0"/>
              <c:tx>
                <c:rich>
                  <a:bodyPr/>
                  <a:lstStyle/>
                  <a:p>
                    <a:fld id="{4E5D6F13-63CD-4A8B-AF8E-CA456DE0C88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98F0-4BAB-A001-462CA4A837FC}"/>
                </c:ext>
              </c:extLst>
            </c:dLbl>
            <c:dLbl>
              <c:idx val="1"/>
              <c:tx>
                <c:rich>
                  <a:bodyPr/>
                  <a:lstStyle/>
                  <a:p>
                    <a:fld id="{4C2AD035-81C7-4F8E-87B7-AD1C32B1ADD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98F0-4BAB-A001-462CA4A837FC}"/>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Hospitality!$J$14:$J$15</c:f>
              <c:numCache>
                <c:formatCode>General</c:formatCode>
                <c:ptCount val="2"/>
                <c:pt idx="0">
                  <c:v>1</c:v>
                </c:pt>
                <c:pt idx="1">
                  <c:v>2</c:v>
                </c:pt>
              </c:numCache>
            </c:numRef>
          </c:xVal>
          <c:yVal>
            <c:numRef>
              <c:f>Hospitality!$K$14:$K$15</c:f>
              <c:numCache>
                <c:formatCode>0%</c:formatCode>
                <c:ptCount val="2"/>
                <c:pt idx="0">
                  <c:v>1</c:v>
                </c:pt>
                <c:pt idx="1">
                  <c:v>1</c:v>
                </c:pt>
              </c:numCache>
            </c:numRef>
          </c:yVal>
          <c:smooth val="0"/>
          <c:extLst>
            <c:ext xmlns:c15="http://schemas.microsoft.com/office/drawing/2012/chart" uri="{02D57815-91ED-43cb-92C2-25804820EDAC}">
              <c15:datalabelsRange>
                <c15:f>Hospitality!$L$14:$L$15</c15:f>
                <c15:dlblRangeCache>
                  <c:ptCount val="2"/>
                  <c:pt idx="0">
                    <c:v> 26,623 </c:v>
                  </c:pt>
                  <c:pt idx="1">
                    <c:v> 28,315 </c:v>
                  </c:pt>
                </c15:dlblRangeCache>
              </c15:datalabelsRange>
            </c:ext>
            <c:ext xmlns:c16="http://schemas.microsoft.com/office/drawing/2014/chart" uri="{C3380CC4-5D6E-409C-BE32-E72D297353CC}">
              <c16:uniqueId val="{0000001D-98F0-4BAB-A001-462CA4A837FC}"/>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Hospitality!$J$13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Hospitality!$L$13</c:f>
              <c:numCache>
                <c:formatCode>#,##0</c:formatCode>
                <c:ptCount val="1"/>
                <c:pt idx="0">
                  <c:v>12030</c:v>
                </c:pt>
              </c:numCache>
            </c:numRef>
          </c:val>
          <c:extLst>
            <c:ext xmlns:c16="http://schemas.microsoft.com/office/drawing/2014/chart" uri="{C3380CC4-5D6E-409C-BE32-E72D297353CC}">
              <c16:uniqueId val="{00000000-E871-4575-A127-7BC12498C77E}"/>
            </c:ext>
          </c:extLst>
        </c:ser>
        <c:ser>
          <c:idx val="1"/>
          <c:order val="1"/>
          <c:tx>
            <c:strRef>
              <c:f>Hospitality!$J$14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Hospitality!$L$14</c:f>
              <c:numCache>
                <c:formatCode>#,##0</c:formatCode>
                <c:ptCount val="1"/>
                <c:pt idx="0">
                  <c:v>16284</c:v>
                </c:pt>
              </c:numCache>
            </c:numRef>
          </c:val>
          <c:extLst>
            <c:ext xmlns:c16="http://schemas.microsoft.com/office/drawing/2014/chart" uri="{C3380CC4-5D6E-409C-BE32-E72D297353CC}">
              <c16:uniqueId val="{00000001-E871-4575-A127-7BC12498C77E}"/>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DCC7-44D8-A773-7F8EDCD43BEF}"/>
              </c:ext>
            </c:extLst>
          </c:dPt>
          <c:dLbls>
            <c:dLbl>
              <c:idx val="0"/>
              <c:tx>
                <c:rich>
                  <a:bodyPr/>
                  <a:lstStyle/>
                  <a:p>
                    <a:fld id="{C05E4738-7FAA-435E-BB76-5ADDB5146E3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CC7-44D8-A773-7F8EDCD43BEF}"/>
                </c:ext>
              </c:extLst>
            </c:dLbl>
            <c:dLbl>
              <c:idx val="1"/>
              <c:tx>
                <c:rich>
                  <a:bodyPr/>
                  <a:lstStyle/>
                  <a:p>
                    <a:fld id="{F44AAA86-E662-4F52-87DD-AE0EA6A6432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CC7-44D8-A773-7F8EDCD43BE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Hospitality!$J$13:$J$14</c:f>
              <c:strCache>
                <c:ptCount val="2"/>
                <c:pt idx="0">
                  <c:v>Male</c:v>
                </c:pt>
                <c:pt idx="1">
                  <c:v>Female</c:v>
                </c:pt>
              </c:strCache>
            </c:strRef>
          </c:cat>
          <c:val>
            <c:numRef>
              <c:f>Hospitality!$M$13:$M$14</c:f>
              <c:numCache>
                <c:formatCode>\+#,##0;\-#,##0;\ #,##0</c:formatCode>
                <c:ptCount val="2"/>
                <c:pt idx="0">
                  <c:v>674</c:v>
                </c:pt>
                <c:pt idx="1">
                  <c:v>1017</c:v>
                </c:pt>
              </c:numCache>
            </c:numRef>
          </c:val>
          <c:extLst>
            <c:ext xmlns:c15="http://schemas.microsoft.com/office/drawing/2012/chart" uri="{02D57815-91ED-43cb-92C2-25804820EDAC}">
              <c15:datalabelsRange>
                <c15:f>Hospitality!$N$13:$N$14</c15:f>
                <c15:dlblRangeCache>
                  <c:ptCount val="2"/>
                  <c:pt idx="0">
                    <c:v>+6%</c:v>
                  </c:pt>
                  <c:pt idx="1">
                    <c:v>+7%</c:v>
                  </c:pt>
                </c15:dlblRangeCache>
              </c15:datalabelsRange>
            </c:ext>
            <c:ext xmlns:c16="http://schemas.microsoft.com/office/drawing/2014/chart" uri="{C3380CC4-5D6E-409C-BE32-E72D297353CC}">
              <c16:uniqueId val="{00000003-DCC7-44D8-A773-7F8EDCD43BE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9D7-447A-8A16-50E7A1A3ABC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59D7-447A-8A16-50E7A1A3ABC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59D7-447A-8A16-50E7A1A3ABC5}"/>
              </c:ext>
            </c:extLst>
          </c:dPt>
          <c:dLbls>
            <c:dLbl>
              <c:idx val="0"/>
              <c:tx>
                <c:rich>
                  <a:bodyPr/>
                  <a:lstStyle/>
                  <a:p>
                    <a:fld id="{72F084B1-E511-4FCA-903E-040F06E4D97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9D7-447A-8A16-50E7A1A3ABC5}"/>
                </c:ext>
              </c:extLst>
            </c:dLbl>
            <c:dLbl>
              <c:idx val="1"/>
              <c:tx>
                <c:rich>
                  <a:bodyPr/>
                  <a:lstStyle/>
                  <a:p>
                    <a:fld id="{DCB7E721-6D79-489D-9284-ED6F9C355C8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9D7-447A-8A16-50E7A1A3ABC5}"/>
                </c:ext>
              </c:extLst>
            </c:dLbl>
            <c:dLbl>
              <c:idx val="2"/>
              <c:tx>
                <c:rich>
                  <a:bodyPr/>
                  <a:lstStyle/>
                  <a:p>
                    <a:fld id="{30DDD482-E470-4D47-90FA-7D905176D75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9D7-447A-8A16-50E7A1A3ABC5}"/>
                </c:ext>
              </c:extLst>
            </c:dLbl>
            <c:dLbl>
              <c:idx val="3"/>
              <c:tx>
                <c:rich>
                  <a:bodyPr/>
                  <a:lstStyle/>
                  <a:p>
                    <a:fld id="{345AE3AA-F585-4A42-94A3-EB57E486170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9D7-447A-8A16-50E7A1A3ABC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Hospitality!$K$4:$K$7</c:f>
              <c:strCache>
                <c:ptCount val="4"/>
                <c:pt idx="0">
                  <c:v>White</c:v>
                </c:pt>
                <c:pt idx="1">
                  <c:v>Black or African American</c:v>
                </c:pt>
                <c:pt idx="2">
                  <c:v>Asian</c:v>
                </c:pt>
                <c:pt idx="3">
                  <c:v>Other</c:v>
                </c:pt>
              </c:strCache>
            </c:strRef>
          </c:cat>
          <c:val>
            <c:numRef>
              <c:f>Hospitality!$N$4:$N$7</c:f>
              <c:numCache>
                <c:formatCode>\+#,##0;\-#,##0;\ #,##0</c:formatCode>
                <c:ptCount val="4"/>
                <c:pt idx="0">
                  <c:v>979</c:v>
                </c:pt>
                <c:pt idx="1">
                  <c:v>378</c:v>
                </c:pt>
                <c:pt idx="2">
                  <c:v>177</c:v>
                </c:pt>
                <c:pt idx="3">
                  <c:v>155</c:v>
                </c:pt>
              </c:numCache>
            </c:numRef>
          </c:val>
          <c:extLst>
            <c:ext xmlns:c15="http://schemas.microsoft.com/office/drawing/2012/chart" uri="{02D57815-91ED-43cb-92C2-25804820EDAC}">
              <c15:datalabelsRange>
                <c15:f>Hospitality!$O$4:$O$7</c15:f>
                <c15:dlblRangeCache>
                  <c:ptCount val="4"/>
                  <c:pt idx="0">
                    <c:v>+4%</c:v>
                  </c:pt>
                  <c:pt idx="1">
                    <c:v>+25%</c:v>
                  </c:pt>
                  <c:pt idx="2">
                    <c:v>+10%</c:v>
                  </c:pt>
                  <c:pt idx="3">
                    <c:v>+17%</c:v>
                  </c:pt>
                </c15:dlblRangeCache>
              </c15:datalabelsRange>
            </c:ext>
            <c:ext xmlns:c16="http://schemas.microsoft.com/office/drawing/2014/chart" uri="{C3380CC4-5D6E-409C-BE32-E72D297353CC}">
              <c16:uniqueId val="{00000007-59D7-447A-8A16-50E7A1A3ABC5}"/>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Hospitality!$N$9</c:f>
              <c:strCache>
                <c:ptCount val="1"/>
                <c:pt idx="0">
                  <c:v>Change</c:v>
                </c:pt>
              </c:strCache>
            </c:strRef>
          </c:tx>
          <c:spPr>
            <a:solidFill>
              <a:schemeClr val="accent5"/>
            </a:solidFill>
            <a:ln>
              <a:noFill/>
            </a:ln>
            <a:effectLst/>
          </c:spPr>
          <c:invertIfNegative val="0"/>
          <c:dLbls>
            <c:dLbl>
              <c:idx val="0"/>
              <c:tx>
                <c:rich>
                  <a:bodyPr/>
                  <a:lstStyle/>
                  <a:p>
                    <a:fld id="{54F76F53-070E-429D-B6DD-7D87321C7C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58A-453A-B094-62CCD880064D}"/>
                </c:ext>
              </c:extLst>
            </c:dLbl>
            <c:dLbl>
              <c:idx val="1"/>
              <c:tx>
                <c:rich>
                  <a:bodyPr/>
                  <a:lstStyle/>
                  <a:p>
                    <a:fld id="{E1E441B6-01E9-4DB3-94F8-361AD26348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58A-453A-B094-62CCD880064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Hospitality!$K$10:$K$11</c:f>
              <c:strCache>
                <c:ptCount val="2"/>
                <c:pt idx="0">
                  <c:v>Hispanic or Latino</c:v>
                </c:pt>
                <c:pt idx="1">
                  <c:v>Not Hispanic or Latino</c:v>
                </c:pt>
              </c:strCache>
            </c:strRef>
          </c:cat>
          <c:val>
            <c:numRef>
              <c:f>Hospitality!$N$10:$N$11</c:f>
              <c:numCache>
                <c:formatCode>\+#,##0;\-#,##0;\ #,##0</c:formatCode>
                <c:ptCount val="2"/>
                <c:pt idx="0">
                  <c:v>655</c:v>
                </c:pt>
                <c:pt idx="1">
                  <c:v>1036</c:v>
                </c:pt>
              </c:numCache>
            </c:numRef>
          </c:val>
          <c:extLst>
            <c:ext xmlns:c15="http://schemas.microsoft.com/office/drawing/2012/chart" uri="{02D57815-91ED-43cb-92C2-25804820EDAC}">
              <c15:datalabelsRange>
                <c15:f>Hospitality!$O$10:$O$11</c15:f>
                <c15:dlblRangeCache>
                  <c:ptCount val="2"/>
                  <c:pt idx="0">
                    <c:v>+18%</c:v>
                  </c:pt>
                  <c:pt idx="1">
                    <c:v>+5%</c:v>
                  </c:pt>
                </c15:dlblRangeCache>
              </c15:datalabelsRange>
            </c:ext>
            <c:ext xmlns:c16="http://schemas.microsoft.com/office/drawing/2014/chart" uri="{C3380CC4-5D6E-409C-BE32-E72D297353CC}">
              <c16:uniqueId val="{00000002-A58A-453A-B094-62CCD880064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Hospitality!$L$9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Hospitality!$K$10:$K$11</c15:sqref>
                        </c15:formulaRef>
                      </c:ext>
                    </c:extLst>
                    <c:strCache>
                      <c:ptCount val="2"/>
                      <c:pt idx="0">
                        <c:v>Hispanic or Latino</c:v>
                      </c:pt>
                      <c:pt idx="1">
                        <c:v>Not Hispanic or Latino</c:v>
                      </c:pt>
                    </c:strCache>
                  </c:strRef>
                </c:cat>
                <c:val>
                  <c:numRef>
                    <c:extLst>
                      <c:ext uri="{02D57815-91ED-43cb-92C2-25804820EDAC}">
                        <c15:formulaRef>
                          <c15:sqref>Hospitality!$L$10:$L$11</c15:sqref>
                        </c15:formulaRef>
                      </c:ext>
                    </c:extLst>
                    <c:numCache>
                      <c:formatCode>_(* #,##0_);_(* \(#,##0\);_(* "-"??_);_(@_)</c:formatCode>
                      <c:ptCount val="2"/>
                      <c:pt idx="0">
                        <c:v>3608</c:v>
                      </c:pt>
                      <c:pt idx="1">
                        <c:v>23015</c:v>
                      </c:pt>
                    </c:numCache>
                  </c:numRef>
                </c:val>
                <c:extLst>
                  <c:ext xmlns:c16="http://schemas.microsoft.com/office/drawing/2014/chart" uri="{C3380CC4-5D6E-409C-BE32-E72D297353CC}">
                    <c16:uniqueId val="{00000003-A58A-453A-B094-62CCD880064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Hospitality!$M$9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Hospitality!$K$10:$K$11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Hospitality!$M$10:$M$11</c15:sqref>
                        </c15:formulaRef>
                      </c:ext>
                    </c:extLst>
                    <c:numCache>
                      <c:formatCode>_(* #,##0_);_(* \(#,##0\);_(* "-"??_);_(@_)</c:formatCode>
                      <c:ptCount val="2"/>
                      <c:pt idx="0">
                        <c:v>4263</c:v>
                      </c:pt>
                      <c:pt idx="1">
                        <c:v>24051</c:v>
                      </c:pt>
                    </c:numCache>
                  </c:numRef>
                </c:val>
                <c:extLst xmlns:c15="http://schemas.microsoft.com/office/drawing/2012/chart">
                  <c:ext xmlns:c16="http://schemas.microsoft.com/office/drawing/2014/chart" uri="{C3380CC4-5D6E-409C-BE32-E72D297353CC}">
                    <c16:uniqueId val="{00000004-A58A-453A-B094-62CCD880064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Hospitality!$K$4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Hospitality!$M$4</c:f>
              <c:numCache>
                <c:formatCode>_(* #,##0_);_(* \(#,##0\);_(* "-"??_);_(@_)</c:formatCode>
                <c:ptCount val="1"/>
                <c:pt idx="0">
                  <c:v>23468</c:v>
                </c:pt>
              </c:numCache>
            </c:numRef>
          </c:val>
          <c:extLst>
            <c:ext xmlns:c16="http://schemas.microsoft.com/office/drawing/2014/chart" uri="{C3380CC4-5D6E-409C-BE32-E72D297353CC}">
              <c16:uniqueId val="{00000000-905D-45C3-8108-81E8D57EC319}"/>
            </c:ext>
          </c:extLst>
        </c:ser>
        <c:ser>
          <c:idx val="1"/>
          <c:order val="1"/>
          <c:tx>
            <c:strRef>
              <c:f>Hospitality!$K$5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Hospitality!$M$5</c:f>
              <c:numCache>
                <c:formatCode>_(* #,##0_);_(* \(#,##0\);_(* "-"??_);_(@_)</c:formatCode>
                <c:ptCount val="1"/>
                <c:pt idx="0">
                  <c:v>1892</c:v>
                </c:pt>
              </c:numCache>
            </c:numRef>
          </c:val>
          <c:extLst>
            <c:ext xmlns:c16="http://schemas.microsoft.com/office/drawing/2014/chart" uri="{C3380CC4-5D6E-409C-BE32-E72D297353CC}">
              <c16:uniqueId val="{00000001-905D-45C3-8108-81E8D57EC319}"/>
            </c:ext>
          </c:extLst>
        </c:ser>
        <c:ser>
          <c:idx val="2"/>
          <c:order val="2"/>
          <c:tx>
            <c:strRef>
              <c:f>Hospitality!$K$6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Hospitality!$M$6</c:f>
              <c:numCache>
                <c:formatCode>_(* #,##0_);_(* \(#,##0\);_(* "-"??_);_(@_)</c:formatCode>
                <c:ptCount val="1"/>
                <c:pt idx="0">
                  <c:v>1906</c:v>
                </c:pt>
              </c:numCache>
            </c:numRef>
          </c:val>
          <c:extLst>
            <c:ext xmlns:c16="http://schemas.microsoft.com/office/drawing/2014/chart" uri="{C3380CC4-5D6E-409C-BE32-E72D297353CC}">
              <c16:uniqueId val="{00000002-905D-45C3-8108-81E8D57EC319}"/>
            </c:ext>
          </c:extLst>
        </c:ser>
        <c:ser>
          <c:idx val="3"/>
          <c:order val="3"/>
          <c:tx>
            <c:strRef>
              <c:f>Hospitality!$K$7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Hospitality!$M$7</c:f>
              <c:numCache>
                <c:formatCode>_(* #,##0_);_(* \(#,##0\);_(* "-"??_);_(@_)</c:formatCode>
                <c:ptCount val="1"/>
                <c:pt idx="0">
                  <c:v>1047</c:v>
                </c:pt>
              </c:numCache>
            </c:numRef>
          </c:val>
          <c:extLst>
            <c:ext xmlns:c16="http://schemas.microsoft.com/office/drawing/2014/chart" uri="{C3380CC4-5D6E-409C-BE32-E72D297353CC}">
              <c16:uniqueId val="{00000003-905D-45C3-8108-81E8D57EC319}"/>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Other schools and instruction</c:v>
                </c:pt>
                <c:pt idx="2">
                  <c:v>Elementary and secondary schools</c:v>
                </c:pt>
                <c:pt idx="3">
                  <c:v>Educational support services</c:v>
                </c:pt>
                <c:pt idx="4">
                  <c:v>Technical and trade schools</c:v>
                </c:pt>
                <c:pt idx="5">
                  <c:v>Colleges and universities</c:v>
                </c:pt>
              </c:strCache>
            </c:strRef>
          </c:cat>
          <c:val>
            <c:numRef>
              <c:f>Education!$R$18:$R$23</c:f>
              <c:numCache>
                <c:formatCode>#,##0</c:formatCode>
                <c:ptCount val="6"/>
                <c:pt idx="0">
                  <c:v>448</c:v>
                </c:pt>
                <c:pt idx="1">
                  <c:v>180</c:v>
                </c:pt>
                <c:pt idx="2">
                  <c:v>150</c:v>
                </c:pt>
                <c:pt idx="3">
                  <c:v>38</c:v>
                </c:pt>
                <c:pt idx="4">
                  <c:v>25</c:v>
                </c:pt>
                <c:pt idx="5">
                  <c:v>18</c:v>
                </c:pt>
              </c:numCache>
            </c:numRef>
          </c:val>
          <c:extLst>
            <c:ext xmlns:c16="http://schemas.microsoft.com/office/drawing/2014/chart" uri="{C3380CC4-5D6E-409C-BE32-E72D297353CC}">
              <c16:uniqueId val="{00000000-0D19-4920-98BF-83CBDCE66A3E}"/>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Other schools and instruction</c:v>
                </c:pt>
                <c:pt idx="2">
                  <c:v>Elementary and secondary schools</c:v>
                </c:pt>
                <c:pt idx="3">
                  <c:v>Educational support services</c:v>
                </c:pt>
                <c:pt idx="4">
                  <c:v>Technical and trade schools</c:v>
                </c:pt>
                <c:pt idx="5">
                  <c:v>Colleges and universities</c:v>
                </c:pt>
              </c:strCache>
            </c:strRef>
          </c:cat>
          <c:val>
            <c:numRef>
              <c:f>Education!$S$18:$S$23</c:f>
              <c:numCache>
                <c:formatCode>#,##0</c:formatCode>
                <c:ptCount val="6"/>
                <c:pt idx="0">
                  <c:v>449</c:v>
                </c:pt>
                <c:pt idx="1">
                  <c:v>180</c:v>
                </c:pt>
                <c:pt idx="2">
                  <c:v>143</c:v>
                </c:pt>
                <c:pt idx="3">
                  <c:v>48</c:v>
                </c:pt>
                <c:pt idx="4">
                  <c:v>26</c:v>
                </c:pt>
                <c:pt idx="5">
                  <c:v>17</c:v>
                </c:pt>
              </c:numCache>
            </c:numRef>
          </c:val>
          <c:extLst>
            <c:ext xmlns:c16="http://schemas.microsoft.com/office/drawing/2014/chart" uri="{C3380CC4-5D6E-409C-BE32-E72D297353CC}">
              <c16:uniqueId val="{00000001-0D19-4920-98BF-83CBDCE66A3E}"/>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Education!$B$32</c:f>
              <c:strCache>
                <c:ptCount val="1"/>
                <c:pt idx="0">
                  <c:v>Less than high school</c:v>
                </c:pt>
              </c:strCache>
            </c:strRef>
          </c:tx>
          <c:spPr>
            <a:solidFill>
              <a:schemeClr val="accent1"/>
            </a:solidFill>
            <a:ln>
              <a:noFill/>
            </a:ln>
            <a:effectLst/>
          </c:spPr>
          <c:invertIfNegative val="0"/>
          <c:dLbls>
            <c:dLbl>
              <c:idx val="0"/>
              <c:tx>
                <c:rich>
                  <a:bodyPr/>
                  <a:lstStyle/>
                  <a:p>
                    <a:fld id="{0767041D-AF9E-48CF-BDBA-6062332296D4}" type="CELLRANGE">
                      <a:rPr lang="en-US"/>
                      <a:pPr/>
                      <a:t>[CELLRANGE]</a:t>
                    </a:fld>
                    <a:r>
                      <a:rPr lang="en-US" baseline="0"/>
                      <a:t>, </a:t>
                    </a:r>
                    <a:fld id="{B21263E6-D4C9-4F72-B8A6-94FFBDC05F7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43D-4CFC-9F48-C5CE261B1640}"/>
                </c:ext>
              </c:extLst>
            </c:dLbl>
            <c:dLbl>
              <c:idx val="1"/>
              <c:tx>
                <c:rich>
                  <a:bodyPr/>
                  <a:lstStyle/>
                  <a:p>
                    <a:fld id="{A280DAE6-201B-4044-B04F-6B4F08552945}" type="CELLRANGE">
                      <a:rPr lang="en-US"/>
                      <a:pPr/>
                      <a:t>[CELLRANGE]</a:t>
                    </a:fld>
                    <a:r>
                      <a:rPr lang="en-US" baseline="0"/>
                      <a:t>, </a:t>
                    </a:r>
                    <a:fld id="{21DFE829-2A4F-4EB9-971E-231740A37BC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Education!$C$32:$D$32</c:f>
              <c:numCache>
                <c:formatCode>#,##0</c:formatCode>
                <c:ptCount val="2"/>
                <c:pt idx="0">
                  <c:v>4179</c:v>
                </c:pt>
                <c:pt idx="1">
                  <c:v>4716</c:v>
                </c:pt>
              </c:numCache>
            </c:numRef>
          </c:val>
          <c:extLst>
            <c:ext xmlns:c15="http://schemas.microsoft.com/office/drawing/2012/chart" uri="{02D57815-91ED-43cb-92C2-25804820EDAC}">
              <c15:datalabelsRange>
                <c15:f>Education!$E$32:$F$32</c15:f>
                <c15:dlblRangeCache>
                  <c:ptCount val="2"/>
                  <c:pt idx="0">
                    <c:v>12%</c:v>
                  </c:pt>
                  <c:pt idx="1">
                    <c:v>13%</c:v>
                  </c:pt>
                </c15:dlblRangeCache>
              </c15:datalabelsRange>
            </c:ext>
            <c:ext xmlns:c16="http://schemas.microsoft.com/office/drawing/2014/chart" uri="{C3380CC4-5D6E-409C-BE32-E72D297353CC}">
              <c16:uniqueId val="{00000002-D43D-4CFC-9F48-C5CE261B1640}"/>
            </c:ext>
          </c:extLst>
        </c:ser>
        <c:ser>
          <c:idx val="1"/>
          <c:order val="1"/>
          <c:tx>
            <c:strRef>
              <c:f>Education!$B$33</c:f>
              <c:strCache>
                <c:ptCount val="1"/>
                <c:pt idx="0">
                  <c:v>High school or equivalent, no college</c:v>
                </c:pt>
              </c:strCache>
            </c:strRef>
          </c:tx>
          <c:spPr>
            <a:solidFill>
              <a:schemeClr val="accent2"/>
            </a:solidFill>
            <a:ln>
              <a:noFill/>
            </a:ln>
            <a:effectLst/>
          </c:spPr>
          <c:invertIfNegative val="0"/>
          <c:dLbls>
            <c:dLbl>
              <c:idx val="0"/>
              <c:tx>
                <c:rich>
                  <a:bodyPr/>
                  <a:lstStyle/>
                  <a:p>
                    <a:fld id="{A72F8E94-7F3E-4F16-8150-8EA5764D3FFA}" type="CELLRANGE">
                      <a:rPr lang="en-US"/>
                      <a:pPr/>
                      <a:t>[CELLRANGE]</a:t>
                    </a:fld>
                    <a:r>
                      <a:rPr lang="en-US" baseline="0"/>
                      <a:t>, </a:t>
                    </a:r>
                    <a:fld id="{6DC493BF-26CB-4C26-A963-D57D71DC640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43D-4CFC-9F48-C5CE261B1640}"/>
                </c:ext>
              </c:extLst>
            </c:dLbl>
            <c:dLbl>
              <c:idx val="1"/>
              <c:tx>
                <c:rich>
                  <a:bodyPr/>
                  <a:lstStyle/>
                  <a:p>
                    <a:fld id="{7CAB30F3-14D0-4EBE-9040-26026D3D08C3}" type="CELLRANGE">
                      <a:rPr lang="en-US"/>
                      <a:pPr/>
                      <a:t>[CELLRANGE]</a:t>
                    </a:fld>
                    <a:r>
                      <a:rPr lang="en-US" baseline="0"/>
                      <a:t>, </a:t>
                    </a:r>
                    <a:fld id="{E855F908-D72A-4B57-9866-5C40F13469F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Education!$C$33:$D$33</c:f>
              <c:numCache>
                <c:formatCode>#,##0</c:formatCode>
                <c:ptCount val="2"/>
                <c:pt idx="0">
                  <c:v>9887</c:v>
                </c:pt>
                <c:pt idx="1">
                  <c:v>10014</c:v>
                </c:pt>
              </c:numCache>
            </c:numRef>
          </c:val>
          <c:extLst>
            <c:ext xmlns:c15="http://schemas.microsoft.com/office/drawing/2012/chart" uri="{02D57815-91ED-43cb-92C2-25804820EDAC}">
              <c15:datalabelsRange>
                <c15:f>Education!$E$33:$F$33</c15:f>
                <c15:dlblRangeCache>
                  <c:ptCount val="2"/>
                  <c:pt idx="0">
                    <c:v>28%</c:v>
                  </c:pt>
                  <c:pt idx="1">
                    <c:v>27%</c:v>
                  </c:pt>
                </c15:dlblRangeCache>
              </c15:datalabelsRange>
            </c:ext>
            <c:ext xmlns:c16="http://schemas.microsoft.com/office/drawing/2014/chart" uri="{C3380CC4-5D6E-409C-BE32-E72D297353CC}">
              <c16:uniqueId val="{00000005-D43D-4CFC-9F48-C5CE261B1640}"/>
            </c:ext>
          </c:extLst>
        </c:ser>
        <c:ser>
          <c:idx val="2"/>
          <c:order val="2"/>
          <c:tx>
            <c:strRef>
              <c:f>Education!$B$34</c:f>
              <c:strCache>
                <c:ptCount val="1"/>
                <c:pt idx="0">
                  <c:v>Some college or Associate degree</c:v>
                </c:pt>
              </c:strCache>
            </c:strRef>
          </c:tx>
          <c:spPr>
            <a:solidFill>
              <a:schemeClr val="accent3"/>
            </a:solidFill>
            <a:ln>
              <a:noFill/>
            </a:ln>
            <a:effectLst/>
          </c:spPr>
          <c:invertIfNegative val="0"/>
          <c:dLbls>
            <c:dLbl>
              <c:idx val="0"/>
              <c:tx>
                <c:rich>
                  <a:bodyPr/>
                  <a:lstStyle/>
                  <a:p>
                    <a:fld id="{D3C35214-E4BA-4981-9E41-178115D09110}" type="CELLRANGE">
                      <a:rPr lang="en-US"/>
                      <a:pPr/>
                      <a:t>[CELLRANGE]</a:t>
                    </a:fld>
                    <a:r>
                      <a:rPr lang="en-US" baseline="0"/>
                      <a:t>, </a:t>
                    </a:r>
                    <a:fld id="{630967F8-6C5D-42B4-A208-D56BBECD0FA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43D-4CFC-9F48-C5CE261B1640}"/>
                </c:ext>
              </c:extLst>
            </c:dLbl>
            <c:dLbl>
              <c:idx val="1"/>
              <c:tx>
                <c:rich>
                  <a:bodyPr/>
                  <a:lstStyle/>
                  <a:p>
                    <a:fld id="{BB4D06B7-2452-405C-B1A0-635AC13F51C5}" type="CELLRANGE">
                      <a:rPr lang="en-US"/>
                      <a:pPr/>
                      <a:t>[CELLRANGE]</a:t>
                    </a:fld>
                    <a:r>
                      <a:rPr lang="en-US" baseline="0"/>
                      <a:t>, </a:t>
                    </a:r>
                    <a:fld id="{A1E42E88-1B04-48BB-824B-4BCA9F3FC18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Education!$C$34:$D$34</c:f>
              <c:numCache>
                <c:formatCode>#,##0</c:formatCode>
                <c:ptCount val="2"/>
                <c:pt idx="0">
                  <c:v>10147</c:v>
                </c:pt>
                <c:pt idx="1">
                  <c:v>10326</c:v>
                </c:pt>
              </c:numCache>
            </c:numRef>
          </c:val>
          <c:extLst>
            <c:ext xmlns:c15="http://schemas.microsoft.com/office/drawing/2012/chart" uri="{02D57815-91ED-43cb-92C2-25804820EDAC}">
              <c15:datalabelsRange>
                <c15:f>Education!$E$34:$F$34</c15:f>
                <c15:dlblRangeCache>
                  <c:ptCount val="2"/>
                  <c:pt idx="0">
                    <c:v>29%</c:v>
                  </c:pt>
                  <c:pt idx="1">
                    <c:v>28%</c:v>
                  </c:pt>
                </c15:dlblRangeCache>
              </c15:datalabelsRange>
            </c:ext>
            <c:ext xmlns:c16="http://schemas.microsoft.com/office/drawing/2014/chart" uri="{C3380CC4-5D6E-409C-BE32-E72D297353CC}">
              <c16:uniqueId val="{00000008-D43D-4CFC-9F48-C5CE261B1640}"/>
            </c:ext>
          </c:extLst>
        </c:ser>
        <c:ser>
          <c:idx val="3"/>
          <c:order val="3"/>
          <c:tx>
            <c:strRef>
              <c:f>Education!$B$35</c:f>
              <c:strCache>
                <c:ptCount val="1"/>
                <c:pt idx="0">
                  <c:v>Bachelor's degree or advanced degree</c:v>
                </c:pt>
              </c:strCache>
            </c:strRef>
          </c:tx>
          <c:spPr>
            <a:solidFill>
              <a:schemeClr val="accent4"/>
            </a:solidFill>
            <a:ln>
              <a:noFill/>
            </a:ln>
            <a:effectLst/>
          </c:spPr>
          <c:invertIfNegative val="0"/>
          <c:dLbls>
            <c:dLbl>
              <c:idx val="0"/>
              <c:tx>
                <c:rich>
                  <a:bodyPr/>
                  <a:lstStyle/>
                  <a:p>
                    <a:fld id="{E581CBD6-85A2-4F7C-B280-50F4A6EFAB12}" type="CELLRANGE">
                      <a:rPr lang="en-US"/>
                      <a:pPr/>
                      <a:t>[CELLRANGE]</a:t>
                    </a:fld>
                    <a:r>
                      <a:rPr lang="en-US" baseline="0"/>
                      <a:t>, </a:t>
                    </a:r>
                    <a:fld id="{7CB6D3F3-422A-428F-A68B-8E21E4E422A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43D-4CFC-9F48-C5CE261B1640}"/>
                </c:ext>
              </c:extLst>
            </c:dLbl>
            <c:dLbl>
              <c:idx val="1"/>
              <c:tx>
                <c:rich>
                  <a:bodyPr/>
                  <a:lstStyle/>
                  <a:p>
                    <a:fld id="{974C59B4-7B7A-417F-939F-6FFF472149A0}" type="CELLRANGE">
                      <a:rPr lang="en-US"/>
                      <a:pPr/>
                      <a:t>[CELLRANGE]</a:t>
                    </a:fld>
                    <a:r>
                      <a:rPr lang="en-US" baseline="0"/>
                      <a:t>, </a:t>
                    </a:r>
                    <a:fld id="{C0F8129E-FA1D-4CA7-B255-2384E2DAE3D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Education!$C$35:$D$35</c:f>
              <c:numCache>
                <c:formatCode>#,##0</c:formatCode>
                <c:ptCount val="2"/>
                <c:pt idx="0">
                  <c:v>9043</c:v>
                </c:pt>
                <c:pt idx="1">
                  <c:v>9257</c:v>
                </c:pt>
              </c:numCache>
            </c:numRef>
          </c:val>
          <c:extLst>
            <c:ext xmlns:c15="http://schemas.microsoft.com/office/drawing/2012/chart" uri="{02D57815-91ED-43cb-92C2-25804820EDAC}">
              <c15:datalabelsRange>
                <c15:f>Education!$E$35:$F$35</c15:f>
                <c15:dlblRangeCache>
                  <c:ptCount val="2"/>
                  <c:pt idx="0">
                    <c:v>26%</c:v>
                  </c:pt>
                  <c:pt idx="1">
                    <c:v>25%</c:v>
                  </c:pt>
                </c15:dlblRangeCache>
              </c15:datalabelsRange>
            </c:ext>
            <c:ext xmlns:c16="http://schemas.microsoft.com/office/drawing/2014/chart" uri="{C3380CC4-5D6E-409C-BE32-E72D297353CC}">
              <c16:uniqueId val="{0000000B-D43D-4CFC-9F48-C5CE261B1640}"/>
            </c:ext>
          </c:extLst>
        </c:ser>
        <c:ser>
          <c:idx val="4"/>
          <c:order val="4"/>
          <c:tx>
            <c:strRef>
              <c:f>Education!$B$36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BC4311C3-B1BE-406A-97EB-74B39B8FE35D}" type="CELLRANGE">
                      <a:rPr lang="en-US"/>
                      <a:pPr/>
                      <a:t>[CELLRANGE]</a:t>
                    </a:fld>
                    <a:r>
                      <a:rPr lang="en-US" baseline="0"/>
                      <a:t>, </a:t>
                    </a:r>
                    <a:fld id="{5E2E25E3-50C5-4832-8BAE-9741EF7B43B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D43D-4CFC-9F48-C5CE261B1640}"/>
                </c:ext>
              </c:extLst>
            </c:dLbl>
            <c:dLbl>
              <c:idx val="1"/>
              <c:tx>
                <c:rich>
                  <a:bodyPr/>
                  <a:lstStyle/>
                  <a:p>
                    <a:fld id="{51FDF42C-E7CB-4ABC-B29D-4A41FF1666EB}" type="CELLRANGE">
                      <a:rPr lang="en-US"/>
                      <a:pPr/>
                      <a:t>[CELLRANGE]</a:t>
                    </a:fld>
                    <a:r>
                      <a:rPr lang="en-US" baseline="0"/>
                      <a:t>, </a:t>
                    </a:r>
                    <a:fld id="{DDE4FAF3-8BE8-4CC0-BFC8-83F4FA6FAF2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Education!$C$36:$D$36</c:f>
              <c:numCache>
                <c:formatCode>#,##0</c:formatCode>
                <c:ptCount val="2"/>
                <c:pt idx="0">
                  <c:v>2083</c:v>
                </c:pt>
                <c:pt idx="1">
                  <c:v>2229</c:v>
                </c:pt>
              </c:numCache>
            </c:numRef>
          </c:val>
          <c:extLst>
            <c:ext xmlns:c15="http://schemas.microsoft.com/office/drawing/2012/chart" uri="{02D57815-91ED-43cb-92C2-25804820EDAC}">
              <c15:datalabelsRange>
                <c15:f>Education!$E$36:$F$36</c15:f>
                <c15:dlblRangeCache>
                  <c:ptCount val="2"/>
                  <c:pt idx="0">
                    <c:v>6%</c:v>
                  </c:pt>
                  <c:pt idx="1">
                    <c:v>6%</c:v>
                  </c:pt>
                </c15:dlblRangeCache>
              </c15:datalabelsRange>
            </c:ext>
            <c:ext xmlns:c16="http://schemas.microsoft.com/office/drawing/2014/chart" uri="{C3380CC4-5D6E-409C-BE32-E72D297353CC}">
              <c16:uniqueId val="{0000000E-D43D-4CFC-9F48-C5CE261B1640}"/>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Education!$K$17</c:f>
              <c:strCache>
                <c:ptCount val="1"/>
                <c:pt idx="0">
                  <c:v>Increase</c:v>
                </c:pt>
              </c:strCache>
            </c:strRef>
          </c:tx>
          <c:spPr>
            <a:ln w="25400" cap="rnd">
              <a:noFill/>
              <a:round/>
            </a:ln>
            <a:effectLst/>
          </c:spPr>
          <c:marker>
            <c:symbol val="none"/>
          </c:marker>
          <c:dLbls>
            <c:dLbl>
              <c:idx val="0"/>
              <c:tx>
                <c:rich>
                  <a:bodyPr/>
                  <a:lstStyle/>
                  <a:p>
                    <a:fld id="{1B30B2D1-3E60-407C-83A8-34B68D34499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D43D-4CFC-9F48-C5CE261B1640}"/>
                </c:ext>
              </c:extLst>
            </c:dLbl>
            <c:dLbl>
              <c:idx val="1"/>
              <c:tx>
                <c:rich>
                  <a:bodyPr/>
                  <a:lstStyle/>
                  <a:p>
                    <a:fld id="{A769E738-DC71-4DD9-B3A4-6E1D8635211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D43D-4CFC-9F48-C5CE261B1640}"/>
                </c:ext>
              </c:extLst>
            </c:dLbl>
            <c:dLbl>
              <c:idx val="2"/>
              <c:tx>
                <c:rich>
                  <a:bodyPr/>
                  <a:lstStyle/>
                  <a:p>
                    <a:fld id="{6EFE7DC1-F276-4DC1-8E08-BE05647F646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D43D-4CFC-9F48-C5CE261B1640}"/>
                </c:ext>
              </c:extLst>
            </c:dLbl>
            <c:dLbl>
              <c:idx val="3"/>
              <c:tx>
                <c:rich>
                  <a:bodyPr/>
                  <a:lstStyle/>
                  <a:p>
                    <a:fld id="{FD6A650A-FD74-406A-AEDD-BD49383C20B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D43D-4CFC-9F48-C5CE261B1640}"/>
                </c:ext>
              </c:extLst>
            </c:dLbl>
            <c:dLbl>
              <c:idx val="4"/>
              <c:tx>
                <c:rich>
                  <a:bodyPr/>
                  <a:lstStyle/>
                  <a:p>
                    <a:fld id="{967B12D9-969F-407C-A54E-C4DF7273DA2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Education!$K$18:$K$22</c:f>
              <c:numCache>
                <c:formatCode>0%</c:formatCode>
                <c:ptCount val="5"/>
                <c:pt idx="0">
                  <c:v>7.0000000000000007E-2</c:v>
                </c:pt>
                <c:pt idx="1">
                  <c:v>0.33458759783263092</c:v>
                </c:pt>
                <c:pt idx="2">
                  <c:v>0.61503201795194573</c:v>
                </c:pt>
                <c:pt idx="3">
                  <c:v>0.8756704613868973</c:v>
                </c:pt>
                <c:pt idx="4">
                  <c:v>0.99</c:v>
                </c:pt>
              </c:numCache>
            </c:numRef>
          </c:yVal>
          <c:smooth val="0"/>
          <c:extLst>
            <c:ext xmlns:c15="http://schemas.microsoft.com/office/drawing/2012/chart" uri="{02D57815-91ED-43cb-92C2-25804820EDAC}">
              <c15:datalabelsRange>
                <c15:f>Education!$H$32:$H$36</c15:f>
                <c15:dlblRangeCache>
                  <c:ptCount val="5"/>
                  <c:pt idx="0">
                    <c:v>+12.8%</c:v>
                  </c:pt>
                  <c:pt idx="1">
                    <c:v>+1.3%</c:v>
                  </c:pt>
                  <c:pt idx="2">
                    <c:v>+1.8%</c:v>
                  </c:pt>
                  <c:pt idx="3">
                    <c:v>+2.4%</c:v>
                  </c:pt>
                  <c:pt idx="4">
                    <c:v>+7.0%</c:v>
                  </c:pt>
                </c15:dlblRangeCache>
              </c15:datalabelsRange>
            </c:ext>
            <c:ext xmlns:c16="http://schemas.microsoft.com/office/drawing/2014/chart" uri="{C3380CC4-5D6E-409C-BE32-E72D297353CC}">
              <c16:uniqueId val="{00000014-D43D-4CFC-9F48-C5CE261B1640}"/>
            </c:ext>
          </c:extLst>
        </c:ser>
        <c:ser>
          <c:idx val="6"/>
          <c:order val="6"/>
          <c:tx>
            <c:strRef>
              <c:f>Education!$L$17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43D-4CFC-9F48-C5CE261B1640}"/>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D43D-4CFC-9F48-C5CE261B1640}"/>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D43D-4CFC-9F48-C5CE261B1640}"/>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D43D-4CFC-9F48-C5CE261B1640}"/>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D43D-4CFC-9F48-C5CE261B164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D43D-4CFC-9F48-C5CE261B1640}"/>
            </c:ext>
          </c:extLst>
        </c:ser>
        <c:ser>
          <c:idx val="7"/>
          <c:order val="7"/>
          <c:tx>
            <c:strRef>
              <c:f>Education!$K$13</c:f>
              <c:strCache>
                <c:ptCount val="1"/>
                <c:pt idx="0">
                  <c:v>Share</c:v>
                </c:pt>
              </c:strCache>
            </c:strRef>
          </c:tx>
          <c:spPr>
            <a:ln w="25400" cap="rnd">
              <a:noFill/>
              <a:round/>
            </a:ln>
            <a:effectLst/>
          </c:spPr>
          <c:marker>
            <c:symbol val="none"/>
          </c:marker>
          <c:dLbls>
            <c:dLbl>
              <c:idx val="0"/>
              <c:tx>
                <c:rich>
                  <a:bodyPr/>
                  <a:lstStyle/>
                  <a:p>
                    <a:fld id="{B8331BA8-0132-4756-8ED4-59A4E9AE8AF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D43D-4CFC-9F48-C5CE261B1640}"/>
                </c:ext>
              </c:extLst>
            </c:dLbl>
            <c:dLbl>
              <c:idx val="1"/>
              <c:tx>
                <c:rich>
                  <a:bodyPr/>
                  <a:lstStyle/>
                  <a:p>
                    <a:fld id="{647A063A-B144-4258-9A94-2D78D87082E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D43D-4CFC-9F48-C5CE261B1640}"/>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Education!$J$14:$J$15</c:f>
              <c:numCache>
                <c:formatCode>General</c:formatCode>
                <c:ptCount val="2"/>
                <c:pt idx="0">
                  <c:v>1</c:v>
                </c:pt>
                <c:pt idx="1">
                  <c:v>2</c:v>
                </c:pt>
              </c:numCache>
            </c:numRef>
          </c:xVal>
          <c:yVal>
            <c:numRef>
              <c:f>Education!$K$14:$K$15</c:f>
              <c:numCache>
                <c:formatCode>0%</c:formatCode>
                <c:ptCount val="2"/>
                <c:pt idx="0">
                  <c:v>1</c:v>
                </c:pt>
                <c:pt idx="1">
                  <c:v>1</c:v>
                </c:pt>
              </c:numCache>
            </c:numRef>
          </c:yVal>
          <c:smooth val="0"/>
          <c:extLst>
            <c:ext xmlns:c15="http://schemas.microsoft.com/office/drawing/2012/chart" uri="{02D57815-91ED-43cb-92C2-25804820EDAC}">
              <c15:datalabelsRange>
                <c15:f>Education!$L$14:$L$15</c15:f>
                <c15:dlblRangeCache>
                  <c:ptCount val="2"/>
                  <c:pt idx="0">
                    <c:v> 35,339 </c:v>
                  </c:pt>
                  <c:pt idx="1">
                    <c:v> 36,542 </c:v>
                  </c:pt>
                </c15:dlblRangeCache>
              </c15:datalabelsRange>
            </c:ext>
            <c:ext xmlns:c16="http://schemas.microsoft.com/office/drawing/2014/chart" uri="{C3380CC4-5D6E-409C-BE32-E72D297353CC}">
              <c16:uniqueId val="{0000001D-D43D-4CFC-9F48-C5CE261B1640}"/>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Education!$J$13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Education!$L$13</c:f>
              <c:numCache>
                <c:formatCode>#,##0</c:formatCode>
                <c:ptCount val="1"/>
                <c:pt idx="0">
                  <c:v>15280</c:v>
                </c:pt>
              </c:numCache>
            </c:numRef>
          </c:val>
          <c:extLst>
            <c:ext xmlns:c16="http://schemas.microsoft.com/office/drawing/2014/chart" uri="{C3380CC4-5D6E-409C-BE32-E72D297353CC}">
              <c16:uniqueId val="{00000000-5435-4AC0-A47B-FC541F38F7A1}"/>
            </c:ext>
          </c:extLst>
        </c:ser>
        <c:ser>
          <c:idx val="1"/>
          <c:order val="1"/>
          <c:tx>
            <c:strRef>
              <c:f>Education!$J$14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Education!$L$14</c:f>
              <c:numCache>
                <c:formatCode>#,##0</c:formatCode>
                <c:ptCount val="1"/>
                <c:pt idx="0">
                  <c:v>25419</c:v>
                </c:pt>
              </c:numCache>
            </c:numRef>
          </c:val>
          <c:extLst>
            <c:ext xmlns:c16="http://schemas.microsoft.com/office/drawing/2014/chart" uri="{C3380CC4-5D6E-409C-BE32-E72D297353CC}">
              <c16:uniqueId val="{00000001-5435-4AC0-A47B-FC541F38F7A1}"/>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511-41D6-A03B-66D45C188758}"/>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EFCAB6C-52EA-432A-BE0A-3BB95A589BB5}"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511-41D6-A03B-66D45C188758}"/>
                </c:ext>
              </c:extLst>
            </c:dLbl>
            <c:dLbl>
              <c:idx val="1"/>
              <c:tx>
                <c:rich>
                  <a:bodyPr/>
                  <a:lstStyle/>
                  <a:p>
                    <a:fld id="{F4A0CDE3-39C5-406F-98E5-6F54F5B5F0B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511-41D6-A03B-66D45C18875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Education!$J$13:$J$14</c:f>
              <c:strCache>
                <c:ptCount val="2"/>
                <c:pt idx="0">
                  <c:v>Male</c:v>
                </c:pt>
                <c:pt idx="1">
                  <c:v>Female</c:v>
                </c:pt>
              </c:strCache>
            </c:strRef>
          </c:cat>
          <c:val>
            <c:numRef>
              <c:f>Education!$M$13:$M$14</c:f>
              <c:numCache>
                <c:formatCode>\+#,##0;\-#,##0;\ #,##0</c:formatCode>
                <c:ptCount val="2"/>
                <c:pt idx="0">
                  <c:v>-288</c:v>
                </c:pt>
                <c:pt idx="1">
                  <c:v>324</c:v>
                </c:pt>
              </c:numCache>
            </c:numRef>
          </c:val>
          <c:extLst>
            <c:ext xmlns:c15="http://schemas.microsoft.com/office/drawing/2012/chart" uri="{02D57815-91ED-43cb-92C2-25804820EDAC}">
              <c15:datalabelsRange>
                <c15:f>Education!$N$13:$N$14</c15:f>
                <c15:dlblRangeCache>
                  <c:ptCount val="2"/>
                  <c:pt idx="0">
                    <c:v> -2%</c:v>
                  </c:pt>
                  <c:pt idx="1">
                    <c:v>+1%</c:v>
                  </c:pt>
                </c15:dlblRangeCache>
              </c15:datalabelsRange>
            </c:ext>
            <c:ext xmlns:c16="http://schemas.microsoft.com/office/drawing/2014/chart" uri="{C3380CC4-5D6E-409C-BE32-E72D297353CC}">
              <c16:uniqueId val="{00000003-0511-41D6-A03B-66D45C188758}"/>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F45-44C1-9E3E-1A011FC94EC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5F45-44C1-9E3E-1A011FC94EC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5F45-44C1-9E3E-1A011FC94ECA}"/>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C2059128-DF83-4CD5-AB54-AEA218FDA77B}"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F45-44C1-9E3E-1A011FC94ECA}"/>
                </c:ext>
              </c:extLst>
            </c:dLbl>
            <c:dLbl>
              <c:idx val="1"/>
              <c:tx>
                <c:rich>
                  <a:bodyPr/>
                  <a:lstStyle/>
                  <a:p>
                    <a:fld id="{757A96FD-4C03-48CD-B2FF-69527315E16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F45-44C1-9E3E-1A011FC94ECA}"/>
                </c:ext>
              </c:extLst>
            </c:dLbl>
            <c:dLbl>
              <c:idx val="2"/>
              <c:tx>
                <c:rich>
                  <a:bodyPr/>
                  <a:lstStyle/>
                  <a:p>
                    <a:fld id="{EFC3BBF0-B8D7-4E60-9E6F-32A449BB065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F45-44C1-9E3E-1A011FC94ECA}"/>
                </c:ext>
              </c:extLst>
            </c:dLbl>
            <c:dLbl>
              <c:idx val="3"/>
              <c:tx>
                <c:rich>
                  <a:bodyPr/>
                  <a:lstStyle/>
                  <a:p>
                    <a:fld id="{D09E4C54-7412-4DA4-9C66-14BE1C8DE77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F45-44C1-9E3E-1A011FC94EC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Education!$K$4:$K$7</c:f>
              <c:strCache>
                <c:ptCount val="4"/>
                <c:pt idx="0">
                  <c:v>White</c:v>
                </c:pt>
                <c:pt idx="1">
                  <c:v>Black or African American</c:v>
                </c:pt>
                <c:pt idx="2">
                  <c:v>Asian</c:v>
                </c:pt>
                <c:pt idx="3">
                  <c:v>Other</c:v>
                </c:pt>
              </c:strCache>
            </c:strRef>
          </c:cat>
          <c:val>
            <c:numRef>
              <c:f>Education!$N$4:$N$7</c:f>
              <c:numCache>
                <c:formatCode>\+#,##0;\-#,##0;\ #,##0</c:formatCode>
                <c:ptCount val="4"/>
                <c:pt idx="0">
                  <c:v>-356</c:v>
                </c:pt>
                <c:pt idx="1">
                  <c:v>119</c:v>
                </c:pt>
                <c:pt idx="2">
                  <c:v>171</c:v>
                </c:pt>
                <c:pt idx="3">
                  <c:v>101</c:v>
                </c:pt>
              </c:numCache>
            </c:numRef>
          </c:val>
          <c:extLst>
            <c:ext xmlns:c15="http://schemas.microsoft.com/office/drawing/2012/chart" uri="{02D57815-91ED-43cb-92C2-25804820EDAC}">
              <c15:datalabelsRange>
                <c15:f>Education!$O$4:$O$7</c15:f>
                <c15:dlblRangeCache>
                  <c:ptCount val="4"/>
                  <c:pt idx="0">
                    <c:v> -1%</c:v>
                  </c:pt>
                  <c:pt idx="1">
                    <c:v>+7%</c:v>
                  </c:pt>
                  <c:pt idx="2">
                    <c:v>+14%</c:v>
                  </c:pt>
                  <c:pt idx="3">
                    <c:v>+17%</c:v>
                  </c:pt>
                </c15:dlblRangeCache>
              </c15:datalabelsRange>
            </c:ext>
            <c:ext xmlns:c16="http://schemas.microsoft.com/office/drawing/2014/chart" uri="{C3380CC4-5D6E-409C-BE32-E72D297353CC}">
              <c16:uniqueId val="{00000007-5F45-44C1-9E3E-1A011FC94ECA}"/>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Education!$N$9</c:f>
              <c:strCache>
                <c:ptCount val="1"/>
                <c:pt idx="0">
                  <c:v>Change</c:v>
                </c:pt>
              </c:strCache>
            </c:strRef>
          </c:tx>
          <c:spPr>
            <a:solidFill>
              <a:schemeClr val="accent5"/>
            </a:solidFill>
            <a:ln>
              <a:noFill/>
            </a:ln>
            <a:effectLst/>
          </c:spPr>
          <c:invertIfNegative val="0"/>
          <c:dLbls>
            <c:dLbl>
              <c:idx val="0"/>
              <c:tx>
                <c:rich>
                  <a:bodyPr/>
                  <a:lstStyle/>
                  <a:p>
                    <a:fld id="{833B4F18-CA67-4F28-93ED-EA24034F5E3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F2B-48AC-8FEC-BB12684834FD}"/>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D83944F-2F2E-4B02-B302-C77E4566EAF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F2B-48AC-8FEC-BB12684834F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Education!$K$10:$K$11</c:f>
              <c:strCache>
                <c:ptCount val="2"/>
                <c:pt idx="0">
                  <c:v>Hispanic or Latino</c:v>
                </c:pt>
                <c:pt idx="1">
                  <c:v>Not Hispanic or Latino</c:v>
                </c:pt>
              </c:strCache>
            </c:strRef>
          </c:cat>
          <c:val>
            <c:numRef>
              <c:f>Education!$N$10:$N$11</c:f>
              <c:numCache>
                <c:formatCode>\+#,##0;\-#,##0;\ #,##0</c:formatCode>
                <c:ptCount val="2"/>
                <c:pt idx="0">
                  <c:v>314</c:v>
                </c:pt>
                <c:pt idx="1">
                  <c:v>-280</c:v>
                </c:pt>
              </c:numCache>
            </c:numRef>
          </c:val>
          <c:extLst>
            <c:ext xmlns:c15="http://schemas.microsoft.com/office/drawing/2012/chart" uri="{02D57815-91ED-43cb-92C2-25804820EDAC}">
              <c15:datalabelsRange>
                <c15:f>Education!$O$10:$O$11</c15:f>
                <c15:dlblRangeCache>
                  <c:ptCount val="2"/>
                  <c:pt idx="0">
                    <c:v>+16%</c:v>
                  </c:pt>
                  <c:pt idx="1">
                    <c:v> -1%</c:v>
                  </c:pt>
                </c15:dlblRangeCache>
              </c15:datalabelsRange>
            </c:ext>
            <c:ext xmlns:c16="http://schemas.microsoft.com/office/drawing/2014/chart" uri="{C3380CC4-5D6E-409C-BE32-E72D297353CC}">
              <c16:uniqueId val="{00000002-5F2B-48AC-8FEC-BB12684834F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Education!$L$9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Education!$K$10:$K$11</c15:sqref>
                        </c15:formulaRef>
                      </c:ext>
                    </c:extLst>
                    <c:strCache>
                      <c:ptCount val="2"/>
                      <c:pt idx="0">
                        <c:v>Hispanic or Latino</c:v>
                      </c:pt>
                      <c:pt idx="1">
                        <c:v>Not Hispanic or Latino</c:v>
                      </c:pt>
                    </c:strCache>
                  </c:strRef>
                </c:cat>
                <c:val>
                  <c:numRef>
                    <c:extLst>
                      <c:ext uri="{02D57815-91ED-43cb-92C2-25804820EDAC}">
                        <c15:formulaRef>
                          <c15:sqref>Education!$L$10:$L$11</c15:sqref>
                        </c15:formulaRef>
                      </c:ext>
                    </c:extLst>
                    <c:numCache>
                      <c:formatCode>_(* #,##0_);_(* \(#,##0\);_(* "-"??_);_(@_)</c:formatCode>
                      <c:ptCount val="2"/>
                      <c:pt idx="0">
                        <c:v>1923</c:v>
                      </c:pt>
                      <c:pt idx="1">
                        <c:v>38741</c:v>
                      </c:pt>
                    </c:numCache>
                  </c:numRef>
                </c:val>
                <c:extLst>
                  <c:ext xmlns:c16="http://schemas.microsoft.com/office/drawing/2014/chart" uri="{C3380CC4-5D6E-409C-BE32-E72D297353CC}">
                    <c16:uniqueId val="{00000003-5F2B-48AC-8FEC-BB12684834F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Education!$M$9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Education!$K$10:$K$11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Education!$M$10:$M$11</c15:sqref>
                        </c15:formulaRef>
                      </c:ext>
                    </c:extLst>
                    <c:numCache>
                      <c:formatCode>_(* #,##0_);_(* \(#,##0\);_(* "-"??_);_(@_)</c:formatCode>
                      <c:ptCount val="2"/>
                      <c:pt idx="0">
                        <c:v>2237</c:v>
                      </c:pt>
                      <c:pt idx="1">
                        <c:v>38461</c:v>
                      </c:pt>
                    </c:numCache>
                  </c:numRef>
                </c:val>
                <c:extLst xmlns:c15="http://schemas.microsoft.com/office/drawing/2012/chart">
                  <c:ext xmlns:c16="http://schemas.microsoft.com/office/drawing/2014/chart" uri="{C3380CC4-5D6E-409C-BE32-E72D297353CC}">
                    <c16:uniqueId val="{00000004-5F2B-48AC-8FEC-BB12684834F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Education!$K$4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Education!$M$4</c:f>
              <c:numCache>
                <c:formatCode>_(* #,##0_);_(* \(#,##0\);_(* "-"??_);_(@_)</c:formatCode>
                <c:ptCount val="1"/>
                <c:pt idx="0">
                  <c:v>36753</c:v>
                </c:pt>
              </c:numCache>
            </c:numRef>
          </c:val>
          <c:extLst>
            <c:ext xmlns:c16="http://schemas.microsoft.com/office/drawing/2014/chart" uri="{C3380CC4-5D6E-409C-BE32-E72D297353CC}">
              <c16:uniqueId val="{00000000-E2F9-44C6-BA10-C9D0C800098C}"/>
            </c:ext>
          </c:extLst>
        </c:ser>
        <c:ser>
          <c:idx val="1"/>
          <c:order val="1"/>
          <c:tx>
            <c:strRef>
              <c:f>Education!$K$5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Education!$M$5</c:f>
              <c:numCache>
                <c:formatCode>_(* #,##0_);_(* \(#,##0\);_(* "-"??_);_(@_)</c:formatCode>
                <c:ptCount val="1"/>
                <c:pt idx="0">
                  <c:v>1863</c:v>
                </c:pt>
              </c:numCache>
            </c:numRef>
          </c:val>
          <c:extLst>
            <c:ext xmlns:c16="http://schemas.microsoft.com/office/drawing/2014/chart" uri="{C3380CC4-5D6E-409C-BE32-E72D297353CC}">
              <c16:uniqueId val="{00000001-E2F9-44C6-BA10-C9D0C800098C}"/>
            </c:ext>
          </c:extLst>
        </c:ser>
        <c:ser>
          <c:idx val="2"/>
          <c:order val="2"/>
          <c:tx>
            <c:strRef>
              <c:f>Education!$K$6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Education!$M$6</c:f>
              <c:numCache>
                <c:formatCode>_(* #,##0_);_(* \(#,##0\);_(* "-"??_);_(@_)</c:formatCode>
                <c:ptCount val="1"/>
                <c:pt idx="0">
                  <c:v>1380</c:v>
                </c:pt>
              </c:numCache>
            </c:numRef>
          </c:val>
          <c:extLst>
            <c:ext xmlns:c16="http://schemas.microsoft.com/office/drawing/2014/chart" uri="{C3380CC4-5D6E-409C-BE32-E72D297353CC}">
              <c16:uniqueId val="{00000002-E2F9-44C6-BA10-C9D0C800098C}"/>
            </c:ext>
          </c:extLst>
        </c:ser>
        <c:ser>
          <c:idx val="3"/>
          <c:order val="3"/>
          <c:tx>
            <c:strRef>
              <c:f>Education!$K$7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Education!$M$7</c:f>
              <c:numCache>
                <c:formatCode>_(* #,##0_);_(* \(#,##0\);_(* "-"??_);_(@_)</c:formatCode>
                <c:ptCount val="1"/>
                <c:pt idx="0">
                  <c:v>703</c:v>
                </c:pt>
              </c:numCache>
            </c:numRef>
          </c:val>
          <c:extLst>
            <c:ext xmlns:c16="http://schemas.microsoft.com/office/drawing/2014/chart" uri="{C3380CC4-5D6E-409C-BE32-E72D297353CC}">
              <c16:uniqueId val="{00000003-E2F9-44C6-BA10-C9D0C800098C}"/>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10/7/2019</a:t>
            </a:fld>
            <a:endParaRPr lang="en-US"/>
          </a:p>
        </p:txBody>
      </p:sp>
      <p:sp>
        <p:nvSpPr>
          <p:cNvPr id="4" name="Footer Placeholder 3"/>
          <p:cNvSpPr>
            <a:spLocks noGrp="1"/>
          </p:cNvSpPr>
          <p:nvPr>
            <p:ph type="ftr" sz="quarter" idx="2"/>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10/7/2019</a:t>
            </a:fld>
            <a:endParaRPr lang="en-US"/>
          </a:p>
        </p:txBody>
      </p:sp>
      <p:sp>
        <p:nvSpPr>
          <p:cNvPr id="4" name="Slide Image Placeholder 3"/>
          <p:cNvSpPr>
            <a:spLocks noGrp="1" noRot="1" noChangeAspect="1"/>
          </p:cNvSpPr>
          <p:nvPr>
            <p:ph type="sldImg" idx="2"/>
          </p:nvPr>
        </p:nvSpPr>
        <p:spPr>
          <a:xfrm>
            <a:off x="654050" y="1162050"/>
            <a:ext cx="5573713"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8"/>
            <a:ext cx="2982119"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224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2321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3795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5980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177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2182585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5597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8828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3083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3200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2960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7892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8007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6309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8367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1501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8229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25</a:t>
            </a:fld>
            <a:endParaRPr lang="en-US"/>
          </a:p>
        </p:txBody>
      </p:sp>
    </p:spTree>
    <p:extLst>
      <p:ext uri="{BB962C8B-B14F-4D97-AF65-F5344CB8AC3E}">
        <p14:creationId xmlns:p14="http://schemas.microsoft.com/office/powerpoint/2010/main" val="1205384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1430657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8771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1472900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6559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No previously-highlighted occupations have exited the graph.</a:t>
            </a:r>
            <a:endParaRPr lang="en-US" dirty="0"/>
          </a:p>
        </p:txBody>
      </p:sp>
    </p:spTree>
    <p:extLst>
      <p:ext uri="{BB962C8B-B14F-4D97-AF65-F5344CB8AC3E}">
        <p14:creationId xmlns:p14="http://schemas.microsoft.com/office/powerpoint/2010/main" val="3809966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a:t>
            </a:r>
            <a:r>
              <a:rPr lang="en-US" baseline="0" dirty="0" smtClean="0"/>
              <a:t> </a:t>
            </a:r>
            <a:r>
              <a:rPr lang="en-US" dirty="0" smtClean="0"/>
              <a:t>No previously-highlighted occupations have exited the graph.</a:t>
            </a:r>
          </a:p>
        </p:txBody>
      </p:sp>
    </p:spTree>
    <p:extLst>
      <p:ext uri="{BB962C8B-B14F-4D97-AF65-F5344CB8AC3E}">
        <p14:creationId xmlns:p14="http://schemas.microsoft.com/office/powerpoint/2010/main" val="10465235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5087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8597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77123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4706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7841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5966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4356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188400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31193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02832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03440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2115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14306346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84592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9121306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46347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16660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5801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72287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56225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06947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7358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24854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7008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62544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454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6686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76680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14342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54925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34166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9734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09495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98479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77347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33367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56522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08192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19473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88166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03692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61926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966639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93958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92692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24577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72133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60825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499609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17252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39916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15305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8260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792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6183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16251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49217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10/7/2019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10/7/2019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10/7/2019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10/7/2019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5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chart" Target="../charts/chart31.xml"/><Relationship Id="rId4" Type="http://schemas.openxmlformats.org/officeDocument/2006/relationships/chart" Target="../charts/chart3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59.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chart" Target="../charts/chart36.xml"/><Relationship Id="rId4" Type="http://schemas.openxmlformats.org/officeDocument/2006/relationships/chart" Target="../charts/chart3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6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chart" Target="../charts/chart41.xml"/><Relationship Id="rId4" Type="http://schemas.openxmlformats.org/officeDocument/2006/relationships/chart" Target="../charts/chart4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6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chart" Target="../charts/chart48.xml"/><Relationship Id="rId4" Type="http://schemas.openxmlformats.org/officeDocument/2006/relationships/chart" Target="../charts/chart4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chart" Target="../charts/chart52.xml"/></Relationships>
</file>

<file path=ppt/slides/_rels/slide73.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chart" Target="../charts/chart55.xml"/><Relationship Id="rId4" Type="http://schemas.openxmlformats.org/officeDocument/2006/relationships/chart" Target="../charts/chart5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chart" Target="../charts/chart59.xml"/></Relationships>
</file>

<file path=ppt/slides/_rels/slide78.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chart" Target="../charts/chart62.xml"/><Relationship Id="rId4" Type="http://schemas.openxmlformats.org/officeDocument/2006/relationships/chart" Target="../charts/chart6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83.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chart" Target="../charts/chart69.xml"/><Relationship Id="rId4" Type="http://schemas.openxmlformats.org/officeDocument/2006/relationships/chart" Target="../charts/chart6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chart" Target="../charts/chart73.xml"/></Relationships>
</file>

<file path=ppt/slides/_rels/slide88.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chart" Target="../charts/chart76.xml"/><Relationship Id="rId4" Type="http://schemas.openxmlformats.org/officeDocument/2006/relationships/chart" Target="../charts/chart7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Central</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420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dirty="0"/>
          </a:p>
        </p:txBody>
      </p:sp>
    </p:spTree>
    <p:extLst>
      <p:ext uri="{BB962C8B-B14F-4D97-AF65-F5344CB8AC3E}">
        <p14:creationId xmlns:p14="http://schemas.microsoft.com/office/powerpoint/2010/main" val="2758155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85000" lnSpcReduction="20000"/>
          </a:bodyPr>
          <a:lstStyle/>
          <a:p>
            <a:pPr marL="0" lvl="0" indent="0">
              <a:lnSpc>
                <a:spcPct val="100000"/>
              </a:lnSpc>
              <a:spcBef>
                <a:spcPts val="0"/>
              </a:spcBef>
              <a:buNone/>
            </a:pPr>
            <a:r>
              <a:rPr lang="en-US" sz="1600" dirty="0">
                <a:solidFill>
                  <a:prstClr val="black"/>
                </a:solidFill>
              </a:rPr>
              <a:t>Part I: </a:t>
            </a:r>
            <a:r>
              <a:rPr lang="en-US" sz="1600" b="1" dirty="0">
                <a:solidFill>
                  <a:prstClr val="black"/>
                </a:solidFill>
              </a:rPr>
              <a:t>Regional </a:t>
            </a:r>
            <a:r>
              <a:rPr lang="en-US" sz="1600" b="1" dirty="0" smtClean="0">
                <a:solidFill>
                  <a:prstClr val="black"/>
                </a:solidFill>
              </a:rPr>
              <a:t>Context</a:t>
            </a:r>
            <a:endParaRPr lang="en-US" sz="1600" b="1" dirty="0">
              <a:solidFill>
                <a:prstClr val="black"/>
              </a:solidFill>
            </a:endParaRPr>
          </a:p>
          <a:p>
            <a:pPr marL="1257300" lvl="2" indent="-342900">
              <a:lnSpc>
                <a:spcPct val="100000"/>
              </a:lnSpc>
              <a:spcBef>
                <a:spcPts val="0"/>
              </a:spcBef>
              <a:buFont typeface="+mj-lt"/>
              <a:buAutoNum type="romanLcPeriod"/>
            </a:pPr>
            <a:r>
              <a:rPr lang="en-US" sz="1200" dirty="0">
                <a:solidFill>
                  <a:prstClr val="black"/>
                </a:solidFill>
              </a:rPr>
              <a:t>Unemployment Rate</a:t>
            </a:r>
          </a:p>
          <a:p>
            <a:pPr marL="1257300" lvl="2" indent="-342900">
              <a:lnSpc>
                <a:spcPct val="100000"/>
              </a:lnSpc>
              <a:spcBef>
                <a:spcPts val="0"/>
              </a:spcBef>
              <a:buFont typeface="+mj-lt"/>
              <a:buAutoNum type="romanLcPeriod"/>
            </a:pPr>
            <a:r>
              <a:rPr lang="en-US" sz="1200" dirty="0">
                <a:solidFill>
                  <a:prstClr val="black"/>
                </a:solidFill>
              </a:rPr>
              <a:t>Labor Force</a:t>
            </a:r>
          </a:p>
          <a:p>
            <a:pPr marL="1257300" lvl="2" indent="-342900">
              <a:lnSpc>
                <a:spcPct val="100000"/>
              </a:lnSpc>
              <a:spcBef>
                <a:spcPts val="0"/>
              </a:spcBef>
              <a:buFont typeface="+mj-lt"/>
              <a:buAutoNum type="romanLcPeriod"/>
            </a:pPr>
            <a:r>
              <a:rPr lang="en-US" sz="1200" dirty="0">
                <a:solidFill>
                  <a:prstClr val="black"/>
                </a:solidFill>
              </a:rPr>
              <a:t>Educational Requirements for Employment</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II.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IV: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Worker Characteristics</a:t>
            </a:r>
          </a:p>
          <a:p>
            <a:pPr marL="457200" lvl="1" indent="0">
              <a:lnSpc>
                <a:spcPct val="100000"/>
              </a:lnSpc>
              <a:spcBef>
                <a:spcPts val="0"/>
              </a:spcBef>
              <a:buNone/>
            </a:pPr>
            <a:r>
              <a:rPr lang="en-US" sz="1300" dirty="0" smtClean="0">
                <a:solidFill>
                  <a:prstClr val="black"/>
                </a:solidFill>
              </a:rPr>
              <a:t>B: Priority Industry Profiles</a:t>
            </a:r>
            <a:endParaRPr lang="en-US" sz="1300" dirty="0">
              <a:solidFill>
                <a:prstClr val="black"/>
              </a:solidFill>
            </a:endParaRPr>
          </a:p>
          <a:p>
            <a:pPr marL="457200" lvl="1" indent="0">
              <a:lnSpc>
                <a:spcPct val="100000"/>
              </a:lnSpc>
              <a:spcBef>
                <a:spcPts val="0"/>
              </a:spcBef>
              <a:buNone/>
            </a:pPr>
            <a:r>
              <a:rPr lang="en-US" sz="1300" dirty="0">
                <a:solidFill>
                  <a:prstClr val="black"/>
                </a:solidFill>
              </a:rPr>
              <a:t>C</a:t>
            </a:r>
            <a:r>
              <a:rPr lang="en-US" sz="1300" dirty="0" smtClean="0">
                <a:solidFill>
                  <a:prstClr val="black"/>
                </a:solidFill>
              </a:rPr>
              <a:t>: </a:t>
            </a:r>
            <a:r>
              <a:rPr lang="en-US" sz="1300" dirty="0">
                <a:solidFill>
                  <a:prstClr val="black"/>
                </a:solidFill>
              </a:rPr>
              <a:t>Critical Industry </a:t>
            </a:r>
            <a:r>
              <a:rPr lang="en-US" sz="1300" dirty="0" smtClean="0">
                <a:solidFill>
                  <a:prstClr val="black"/>
                </a:solidFill>
              </a:rPr>
              <a:t>Profiles</a:t>
            </a:r>
          </a:p>
          <a:p>
            <a:pPr marL="457200" lvl="1" indent="0">
              <a:lnSpc>
                <a:spcPct val="100000"/>
              </a:lnSpc>
              <a:spcBef>
                <a:spcPts val="0"/>
              </a:spcBef>
              <a:buNone/>
            </a:pPr>
            <a:r>
              <a:rPr lang="en-US" sz="1300" dirty="0" smtClean="0">
                <a:solidFill>
                  <a:prstClr val="black"/>
                </a:solidFill>
              </a:rPr>
              <a:t>D: Professional 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106605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dirty="0"/>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1659501526"/>
              </p:ext>
            </p:extLst>
          </p:nvPr>
        </p:nvGraphicFramePr>
        <p:xfrm>
          <a:off x="609600"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5</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Central MA’s unemployment rate historically tracks with the state average, though slightly higher.</a:t>
            </a:r>
          </a:p>
        </p:txBody>
      </p:sp>
    </p:spTree>
    <p:extLst>
      <p:ext uri="{BB962C8B-B14F-4D97-AF65-F5344CB8AC3E}">
        <p14:creationId xmlns:p14="http://schemas.microsoft.com/office/powerpoint/2010/main" val="3881263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26124043"/>
              </p:ext>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fewer unemployed workers in Central MA as of May 2019 than the prior year. The overall labor force has also increased, as some people who previously were no longer looking for work have returned to the labor market and are having success finding employment.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76122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798058910"/>
              </p:ext>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Central MA’s median annual wage has increased since 2015, but is still lower than the state average, Greater Boston and Northeast.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06780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2139966794"/>
              </p:ext>
            </p:extLst>
          </p:nvPr>
        </p:nvGraphicFramePr>
        <p:xfrm>
          <a:off x="6663877"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3868821837"/>
              </p:ext>
            </p:extLst>
          </p:nvPr>
        </p:nvGraphicFramePr>
        <p:xfrm>
          <a:off x="745341"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8</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Central MA is projected to have similar shares of jobs that require BA+; 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p>
          <a:p>
            <a:pPr algn="ctr"/>
            <a:r>
              <a:rPr lang="en-US" sz="1000" b="1" dirty="0" smtClean="0">
                <a:latin typeface="Helvetica" panose="020B0604020202020204" pitchFamily="34" charset="0"/>
                <a:cs typeface="Helvetica" panose="020B0604020202020204" pitchFamily="34" charset="0"/>
              </a:rPr>
              <a:t>327,444</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350,688</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59255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dirty="0"/>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16389293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dirty="0"/>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1182807381"/>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dirty="0"/>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is the largest industry in Central MA and has grown 5% since 2016. Half as many workers are employed by Retail and Manufacturing, the next two largest industries in the region by employment. </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6611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849809704"/>
              </p:ext>
            </p:extLst>
          </p:nvPr>
        </p:nvGraphicFramePr>
        <p:xfrm>
          <a:off x="699613" y="1849329"/>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dirty="0"/>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sp>
        <p:nvSpPr>
          <p:cNvPr id="18" name="Rectangle 17"/>
          <p:cNvSpPr/>
          <p:nvPr/>
        </p:nvSpPr>
        <p:spPr>
          <a:xfrm>
            <a:off x="611029" y="1287587"/>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and Manufacturing paid the highest total wages in Central MA, followed by Educational Services. </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10875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dirty="0"/>
          </a:p>
        </p:txBody>
      </p:sp>
    </p:spTree>
    <p:extLst>
      <p:ext uri="{BB962C8B-B14F-4D97-AF65-F5344CB8AC3E}">
        <p14:creationId xmlns:p14="http://schemas.microsoft.com/office/powerpoint/2010/main" val="16094548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06685"/>
            <a:ext cx="7040880" cy="3587128"/>
            <a:chOff x="631082" y="2606685"/>
            <a:chExt cx="7040880" cy="3587128"/>
          </a:xfrm>
        </p:grpSpPr>
        <p:graphicFrame>
          <p:nvGraphicFramePr>
            <p:cNvPr id="17" name="Chart 16"/>
            <p:cNvGraphicFramePr>
              <a:graphicFrameLocks/>
            </p:cNvGraphicFramePr>
            <p:nvPr>
              <p:extLst>
                <p:ext uri="{D42A27DB-BD31-4B8C-83A1-F6EECF244321}">
                  <p14:modId xmlns:p14="http://schemas.microsoft.com/office/powerpoint/2010/main" val="1092545266"/>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2981"/>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graphicFrame>
        <p:nvGraphicFramePr>
          <p:cNvPr id="21" name="Table 20"/>
          <p:cNvGraphicFramePr>
            <a:graphicFrameLocks noGrp="1"/>
          </p:cNvGraphicFramePr>
          <p:nvPr>
            <p:extLst>
              <p:ext uri="{D42A27DB-BD31-4B8C-83A1-F6EECF244321}">
                <p14:modId xmlns:p14="http://schemas.microsoft.com/office/powerpoint/2010/main" val="2472308454"/>
              </p:ext>
            </p:extLst>
          </p:nvPr>
        </p:nvGraphicFramePr>
        <p:xfrm>
          <a:off x="7923373" y="3432164"/>
          <a:ext cx="3657600" cy="1568361"/>
        </p:xfrm>
        <a:graphic>
          <a:graphicData uri="http://schemas.openxmlformats.org/drawingml/2006/table">
            <a:tbl>
              <a:tblPr firstRow="1">
                <a:tableStyleId>{3B4B98B0-60AC-42C2-AFA5-B58CD77FA1E5}</a:tableStyleId>
              </a:tblPr>
              <a:tblGrid>
                <a:gridCol w="2578286">
                  <a:extLst>
                    <a:ext uri="{9D8B030D-6E8A-4147-A177-3AD203B41FA5}">
                      <a16:colId xmlns:a16="http://schemas.microsoft.com/office/drawing/2014/main" val="2354080455"/>
                    </a:ext>
                  </a:extLst>
                </a:gridCol>
                <a:gridCol w="1079314">
                  <a:extLst>
                    <a:ext uri="{9D8B030D-6E8A-4147-A177-3AD203B41FA5}">
                      <a16:colId xmlns:a16="http://schemas.microsoft.com/office/drawing/2014/main" val="2062974140"/>
                    </a:ext>
                  </a:extLst>
                </a:gridCol>
              </a:tblGrid>
              <a:tr h="209006">
                <a:tc>
                  <a:txBody>
                    <a:bodyPr/>
                    <a:lstStyle/>
                    <a:p>
                      <a:pPr algn="ctr" fontAlgn="b"/>
                      <a:r>
                        <a:rPr lang="en-US" sz="1000" u="none" strike="noStrike" dirty="0">
                          <a:effectLst/>
                          <a:latin typeface="Helvetica" panose="020B0604020202020204" pitchFamily="34" charset="0"/>
                          <a:cs typeface="Helvetica" panose="020B0604020202020204" pitchFamily="34" charset="0"/>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6">
                <a:tc>
                  <a:txBody>
                    <a:bodyPr/>
                    <a:lstStyle/>
                    <a:p>
                      <a:pPr algn="ctr" fontAlgn="b"/>
                      <a:r>
                        <a:rPr lang="en-US" sz="1000" b="0" i="0" u="none" strike="noStrike" dirty="0">
                          <a:effectLst/>
                          <a:latin typeface="Helvetica" panose="020B0604020202020204" pitchFamily="34" charset="0"/>
                        </a:rPr>
                        <a:t>University of Massachusetts Memorial Healthcare</a:t>
                      </a:r>
                    </a:p>
                  </a:txBody>
                  <a:tcPr marL="9525" marR="9525" marT="9525" marB="0" anchor="ctr"/>
                </a:tc>
                <a:tc>
                  <a:txBody>
                    <a:bodyPr/>
                    <a:lstStyle/>
                    <a:p>
                      <a:pPr algn="ctr" fontAlgn="b"/>
                      <a:r>
                        <a:rPr lang="en-US" sz="1000" b="0" i="0" u="none" strike="noStrike" dirty="0">
                          <a:effectLst/>
                          <a:latin typeface="Helvetica" panose="020B0604020202020204" pitchFamily="34" charset="0"/>
                        </a:rPr>
                        <a:t>1,848</a:t>
                      </a:r>
                    </a:p>
                  </a:txBody>
                  <a:tcPr marL="9525" marR="9525" marT="9525" marB="0" anchor="ctr"/>
                </a:tc>
                <a:extLst>
                  <a:ext uri="{0D108BD9-81ED-4DB2-BD59-A6C34878D82A}">
                    <a16:rowId xmlns:a16="http://schemas.microsoft.com/office/drawing/2014/main" val="2094299416"/>
                  </a:ext>
                </a:extLst>
              </a:tr>
              <a:tr h="209006">
                <a:tc>
                  <a:txBody>
                    <a:bodyPr/>
                    <a:lstStyle/>
                    <a:p>
                      <a:pPr algn="ctr" fontAlgn="b"/>
                      <a:r>
                        <a:rPr lang="en-US" sz="1000" b="0" i="0" u="none" strike="noStrike" dirty="0">
                          <a:effectLst/>
                          <a:latin typeface="Helvetica" panose="020B0604020202020204" pitchFamily="34" charset="0"/>
                        </a:rPr>
                        <a:t>Tenet Health System</a:t>
                      </a:r>
                    </a:p>
                  </a:txBody>
                  <a:tcPr marL="9525" marR="9525" marT="9525" marB="0" anchor="ctr"/>
                </a:tc>
                <a:tc>
                  <a:txBody>
                    <a:bodyPr/>
                    <a:lstStyle/>
                    <a:p>
                      <a:pPr algn="ctr" fontAlgn="b"/>
                      <a:r>
                        <a:rPr lang="en-US" sz="1000" b="0" i="0" u="none" strike="noStrike" dirty="0">
                          <a:effectLst/>
                          <a:latin typeface="Helvetica" panose="020B0604020202020204" pitchFamily="34" charset="0"/>
                        </a:rPr>
                        <a:t>893</a:t>
                      </a:r>
                    </a:p>
                  </a:txBody>
                  <a:tcPr marL="9525" marR="9525" marT="9525" marB="0" anchor="ctr"/>
                </a:tc>
                <a:extLst>
                  <a:ext uri="{0D108BD9-81ED-4DB2-BD59-A6C34878D82A}">
                    <a16:rowId xmlns:a16="http://schemas.microsoft.com/office/drawing/2014/main" val="1311406487"/>
                  </a:ext>
                </a:extLst>
              </a:tr>
              <a:tr h="209006">
                <a:tc>
                  <a:txBody>
                    <a:bodyPr/>
                    <a:lstStyle/>
                    <a:p>
                      <a:pPr algn="ctr" fontAlgn="b"/>
                      <a:r>
                        <a:rPr lang="en-US" sz="1000" b="0" i="0" u="none" strike="noStrike" dirty="0">
                          <a:effectLst/>
                          <a:latin typeface="Helvetica" panose="020B0604020202020204" pitchFamily="34" charset="0"/>
                        </a:rPr>
                        <a:t>Seven Hills Foundation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868</a:t>
                      </a:r>
                    </a:p>
                  </a:txBody>
                  <a:tcPr marL="9525" marR="9525" marT="9525" marB="0" anchor="ctr"/>
                </a:tc>
                <a:extLst>
                  <a:ext uri="{0D108BD9-81ED-4DB2-BD59-A6C34878D82A}">
                    <a16:rowId xmlns:a16="http://schemas.microsoft.com/office/drawing/2014/main" val="1699668475"/>
                  </a:ext>
                </a:extLst>
              </a:tr>
              <a:tr h="209006">
                <a:tc>
                  <a:txBody>
                    <a:bodyPr/>
                    <a:lstStyle/>
                    <a:p>
                      <a:pPr algn="ctr" fontAlgn="b"/>
                      <a:r>
                        <a:rPr lang="en-US" sz="1000" b="0" i="0" u="none" strike="noStrike" dirty="0">
                          <a:effectLst/>
                          <a:latin typeface="Helvetica" panose="020B0604020202020204" pitchFamily="34" charset="0"/>
                        </a:rPr>
                        <a:t>Reliant Medical</a:t>
                      </a:r>
                    </a:p>
                  </a:txBody>
                  <a:tcPr marL="9525" marR="9525" marT="9525" marB="0" anchor="ctr"/>
                </a:tc>
                <a:tc>
                  <a:txBody>
                    <a:bodyPr/>
                    <a:lstStyle/>
                    <a:p>
                      <a:pPr algn="ctr" fontAlgn="b"/>
                      <a:r>
                        <a:rPr lang="en-US" sz="1000" b="0" i="0" u="none" strike="noStrike" dirty="0">
                          <a:effectLst/>
                          <a:latin typeface="Helvetica" panose="020B0604020202020204" pitchFamily="34" charset="0"/>
                        </a:rPr>
                        <a:t>615</a:t>
                      </a:r>
                    </a:p>
                  </a:txBody>
                  <a:tcPr marL="9525" marR="9525" marT="9525" marB="0" anchor="ctr"/>
                </a:tc>
                <a:extLst>
                  <a:ext uri="{0D108BD9-81ED-4DB2-BD59-A6C34878D82A}">
                    <a16:rowId xmlns:a16="http://schemas.microsoft.com/office/drawing/2014/main" val="4041789653"/>
                  </a:ext>
                </a:extLst>
              </a:tr>
              <a:tr h="209006">
                <a:tc>
                  <a:txBody>
                    <a:bodyPr/>
                    <a:lstStyle/>
                    <a:p>
                      <a:pPr algn="ctr" fontAlgn="b"/>
                      <a:r>
                        <a:rPr lang="en-US" sz="1000" b="0" i="0" u="none" strike="noStrike" dirty="0">
                          <a:effectLst/>
                          <a:latin typeface="Helvetica" panose="020B0604020202020204" pitchFamily="34" charset="0"/>
                        </a:rPr>
                        <a:t>Saint Vincent Hospital</a:t>
                      </a:r>
                    </a:p>
                  </a:txBody>
                  <a:tcPr marL="9525" marR="9525" marT="9525" marB="0" anchor="ctr"/>
                </a:tc>
                <a:tc>
                  <a:txBody>
                    <a:bodyPr/>
                    <a:lstStyle/>
                    <a:p>
                      <a:pPr algn="ctr" fontAlgn="b"/>
                      <a:r>
                        <a:rPr lang="en-US" sz="1000" b="0" i="0" u="none" strike="noStrike" dirty="0">
                          <a:effectLst/>
                          <a:latin typeface="Helvetica" panose="020B0604020202020204" pitchFamily="34" charset="0"/>
                        </a:rPr>
                        <a:t>451</a:t>
                      </a:r>
                    </a:p>
                  </a:txBody>
                  <a:tcPr marL="9525" marR="9525" marT="9525" marB="0" anchor="ctr"/>
                </a:tc>
                <a:extLst>
                  <a:ext uri="{0D108BD9-81ED-4DB2-BD59-A6C34878D82A}">
                    <a16:rowId xmlns:a16="http://schemas.microsoft.com/office/drawing/2014/main" val="3358173353"/>
                  </a:ext>
                </a:extLst>
              </a:tr>
              <a:tr h="209006">
                <a:tc>
                  <a:txBody>
                    <a:bodyPr/>
                    <a:lstStyle/>
                    <a:p>
                      <a:pPr algn="ctr" fontAlgn="b"/>
                      <a:r>
                        <a:rPr lang="en-US" sz="1000" b="0" i="0" u="none" strike="noStrike" dirty="0">
                          <a:effectLst/>
                          <a:latin typeface="Helvetica" panose="020B0604020202020204" pitchFamily="34" charset="0"/>
                        </a:rPr>
                        <a:t>Milford Regional Medical Center</a:t>
                      </a:r>
                    </a:p>
                  </a:txBody>
                  <a:tcPr marL="9525" marR="9525" marT="9525" marB="0" anchor="ctr"/>
                </a:tc>
                <a:tc>
                  <a:txBody>
                    <a:bodyPr/>
                    <a:lstStyle/>
                    <a:p>
                      <a:pPr algn="ctr" fontAlgn="b"/>
                      <a:r>
                        <a:rPr lang="en-US" sz="1000" b="0" i="0" u="none" strike="noStrike" dirty="0">
                          <a:effectLst/>
                          <a:latin typeface="Helvetica" panose="020B0604020202020204" pitchFamily="34" charset="0"/>
                        </a:rPr>
                        <a:t>427</a:t>
                      </a:r>
                    </a:p>
                  </a:txBody>
                  <a:tcPr marL="9525" marR="9525" marT="9525" marB="0" anchor="ctr"/>
                </a:tc>
                <a:extLst>
                  <a:ext uri="{0D108BD9-81ED-4DB2-BD59-A6C34878D82A}">
                    <a16:rowId xmlns:a16="http://schemas.microsoft.com/office/drawing/2014/main" val="872586986"/>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grpSp>
        <p:nvGrpSpPr>
          <p:cNvPr id="5" name="Group 4"/>
          <p:cNvGrpSpPr/>
          <p:nvPr/>
        </p:nvGrpSpPr>
        <p:grpSpPr>
          <a:xfrm>
            <a:off x="7923373" y="3068916"/>
            <a:ext cx="3657600" cy="2189538"/>
            <a:chOff x="7864642" y="3021203"/>
            <a:chExt cx="3657600" cy="2189538"/>
          </a:xfrm>
        </p:grpSpPr>
        <p:sp>
          <p:nvSpPr>
            <p:cNvPr id="9" name="TextBox 8"/>
            <p:cNvSpPr txBox="1"/>
            <p:nvPr/>
          </p:nvSpPr>
          <p:spPr>
            <a:xfrm>
              <a:off x="7864642" y="3021203"/>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14" name="Rectangle 13"/>
            <p:cNvSpPr/>
            <p:nvPr/>
          </p:nvSpPr>
          <p:spPr>
            <a:xfrm>
              <a:off x="8846900" y="4979909"/>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3" name="Rectangle 22"/>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1,000 Health Care and Social Assistance establishments were added in Central MA between 2016 and 2018, driven primarily </a:t>
            </a:r>
            <a:r>
              <a:rPr lang="en-US" sz="1400" dirty="0">
                <a:latin typeface="Helvetica" panose="020B0604020202020204" pitchFamily="34" charset="0"/>
                <a:cs typeface="Helvetica" panose="020B0604020202020204" pitchFamily="34" charset="0"/>
              </a:rPr>
              <a:t>by the increase </a:t>
            </a:r>
            <a:r>
              <a:rPr lang="en-US" sz="1400" dirty="0" smtClean="0">
                <a:latin typeface="Helvetica" panose="020B0604020202020204" pitchFamily="34" charset="0"/>
                <a:cs typeface="Helvetica" panose="020B0604020202020204" pitchFamily="34" charset="0"/>
              </a:rPr>
              <a:t>in Individual </a:t>
            </a:r>
            <a:r>
              <a:rPr lang="en-US" sz="1400" dirty="0">
                <a:latin typeface="Helvetica" panose="020B0604020202020204" pitchFamily="34" charset="0"/>
                <a:cs typeface="Helvetica" panose="020B0604020202020204" pitchFamily="34" charset="0"/>
              </a:rPr>
              <a:t>and Family </a:t>
            </a:r>
            <a:r>
              <a:rPr lang="en-US" sz="1400" dirty="0" smtClean="0">
                <a:latin typeface="Helvetica" panose="020B0604020202020204" pitchFamily="34" charset="0"/>
                <a:cs typeface="Helvetica" panose="020B0604020202020204" pitchFamily="34" charset="0"/>
              </a:rPr>
              <a:t>Services. Over the last 12 months, </a:t>
            </a:r>
            <a:r>
              <a:rPr lang="en-US" sz="1400" dirty="0">
                <a:latin typeface="Helvetica" panose="020B0604020202020204" pitchFamily="34" charset="0"/>
                <a:cs typeface="Helvetica" panose="020B0604020202020204" pitchFamily="34" charset="0"/>
              </a:rPr>
              <a:t>UMass Memorial Healthcare posted the most jobs in Central MA (1,848), followed by Tenet Health System (893), and Seven Hills Foundation (868). </a:t>
            </a:r>
          </a:p>
        </p:txBody>
      </p:sp>
    </p:spTree>
    <p:extLst>
      <p:ext uri="{BB962C8B-B14F-4D97-AF65-F5344CB8AC3E}">
        <p14:creationId xmlns:p14="http://schemas.microsoft.com/office/powerpoint/2010/main" val="2334204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10" name="Rectangle 9"/>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61% of workers in Healthcare and Social Assistance have some college or higher level of education. </a:t>
            </a:r>
            <a:endParaRPr lang="en-US" sz="1400" dirty="0"/>
          </a:p>
        </p:txBody>
      </p:sp>
      <p:grpSp>
        <p:nvGrpSpPr>
          <p:cNvPr id="6" name="Group 5"/>
          <p:cNvGrpSpPr/>
          <p:nvPr/>
        </p:nvGrpSpPr>
        <p:grpSpPr>
          <a:xfrm>
            <a:off x="1889760" y="2019081"/>
            <a:ext cx="8412480" cy="4387785"/>
            <a:chOff x="1889761" y="2019081"/>
            <a:chExt cx="8412480" cy="4387785"/>
          </a:xfrm>
        </p:grpSpPr>
        <p:graphicFrame>
          <p:nvGraphicFramePr>
            <p:cNvPr id="12" name="Chart 11"/>
            <p:cNvGraphicFramePr>
              <a:graphicFrameLocks/>
            </p:cNvGraphicFramePr>
            <p:nvPr>
              <p:extLst>
                <p:ext uri="{D42A27DB-BD31-4B8C-83A1-F6EECF244321}">
                  <p14:modId xmlns:p14="http://schemas.microsoft.com/office/powerpoint/2010/main" val="4016897813"/>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19081"/>
              <a:ext cx="8229600" cy="4387785"/>
              <a:chOff x="2072641" y="1900126"/>
              <a:chExt cx="8229600" cy="3969737"/>
            </a:xfrm>
          </p:grpSpPr>
          <p:sp>
            <p:nvSpPr>
              <p:cNvPr id="13" name="Rectangle 12"/>
              <p:cNvSpPr/>
              <p:nvPr/>
            </p:nvSpPr>
            <p:spPr>
              <a:xfrm>
                <a:off x="2072641" y="5632908"/>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00126"/>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329378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06685"/>
            <a:ext cx="7040880" cy="3591688"/>
            <a:chOff x="631082" y="2606685"/>
            <a:chExt cx="7040880" cy="3591688"/>
          </a:xfrm>
        </p:grpSpPr>
        <p:graphicFrame>
          <p:nvGraphicFramePr>
            <p:cNvPr id="14" name="Chart 13"/>
            <p:cNvGraphicFramePr>
              <a:graphicFrameLocks/>
            </p:cNvGraphicFramePr>
            <p:nvPr>
              <p:extLst>
                <p:ext uri="{D42A27DB-BD31-4B8C-83A1-F6EECF244321}">
                  <p14:modId xmlns:p14="http://schemas.microsoft.com/office/powerpoint/2010/main" val="3173225936"/>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7541"/>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159410341"/>
              </p:ext>
            </p:extLst>
          </p:nvPr>
        </p:nvGraphicFramePr>
        <p:xfrm>
          <a:off x="7997281" y="3432164"/>
          <a:ext cx="3657600" cy="1463042"/>
        </p:xfrm>
        <a:graphic>
          <a:graphicData uri="http://schemas.openxmlformats.org/drawingml/2006/table">
            <a:tbl>
              <a:tblPr firstRow="1">
                <a:tableStyleId>{D27102A9-8310-4765-A935-A1911B00CA55}</a:tableStyleId>
              </a:tblPr>
              <a:tblGrid>
                <a:gridCol w="2671388">
                  <a:extLst>
                    <a:ext uri="{9D8B030D-6E8A-4147-A177-3AD203B41FA5}">
                      <a16:colId xmlns:a16="http://schemas.microsoft.com/office/drawing/2014/main" val="59116263"/>
                    </a:ext>
                  </a:extLst>
                </a:gridCol>
                <a:gridCol w="986212">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Helvetica" panose="020B0604020202020204" pitchFamily="34" charset="0"/>
                          <a:cs typeface="Helvetica" panose="020B0604020202020204" pitchFamily="34" charset="0"/>
                        </a:rPr>
                        <a:t>Employer</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Job Postings</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dirty="0">
                          <a:effectLst/>
                          <a:latin typeface="Helvetica" panose="020B0604020202020204" pitchFamily="34" charset="0"/>
                        </a:rPr>
                        <a:t>Waters Corporation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740</a:t>
                      </a: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b="0" i="0" u="none" strike="noStrike" dirty="0">
                          <a:effectLst/>
                          <a:latin typeface="Helvetica" panose="020B0604020202020204" pitchFamily="34" charset="0"/>
                        </a:rPr>
                        <a:t>Jabil Circuit</a:t>
                      </a:r>
                    </a:p>
                  </a:txBody>
                  <a:tcPr marL="9525" marR="9525" marT="9525" marB="0" anchor="ctr"/>
                </a:tc>
                <a:tc>
                  <a:txBody>
                    <a:bodyPr/>
                    <a:lstStyle/>
                    <a:p>
                      <a:pPr algn="ctr" fontAlgn="b"/>
                      <a:r>
                        <a:rPr lang="en-US" sz="1000" b="0" i="0" u="none" strike="noStrike" dirty="0">
                          <a:effectLst/>
                          <a:latin typeface="Helvetica" panose="020B0604020202020204" pitchFamily="34" charset="0"/>
                        </a:rPr>
                        <a:t>211</a:t>
                      </a: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b="0" i="0" u="none" strike="noStrike" dirty="0">
                          <a:effectLst/>
                          <a:latin typeface="Helvetica" panose="020B0604020202020204" pitchFamily="34" charset="0"/>
                        </a:rPr>
                        <a:t>Bristol-Myers Squibb</a:t>
                      </a:r>
                    </a:p>
                  </a:txBody>
                  <a:tcPr marL="9525" marR="9525" marT="9525" marB="0" anchor="ctr"/>
                </a:tc>
                <a:tc>
                  <a:txBody>
                    <a:bodyPr/>
                    <a:lstStyle/>
                    <a:p>
                      <a:pPr algn="ctr" fontAlgn="b"/>
                      <a:r>
                        <a:rPr lang="en-US" sz="1000" b="0" i="0" u="none" strike="noStrike" dirty="0">
                          <a:effectLst/>
                          <a:latin typeface="Helvetica" panose="020B0604020202020204" pitchFamily="34" charset="0"/>
                        </a:rPr>
                        <a:t>204</a:t>
                      </a: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b="0" i="0" u="none" strike="noStrike" dirty="0">
                          <a:effectLst/>
                          <a:latin typeface="Helvetica" panose="020B0604020202020204" pitchFamily="34" charset="0"/>
                        </a:rPr>
                        <a:t>Pall Corporation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129</a:t>
                      </a: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b="0" i="0" u="none" strike="noStrike" dirty="0">
                          <a:effectLst/>
                          <a:latin typeface="Helvetica" panose="020B0604020202020204" pitchFamily="34" charset="0"/>
                        </a:rPr>
                        <a:t>Danaher Corporation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124</a:t>
                      </a: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b="0" i="0" u="none" strike="noStrike" dirty="0">
                          <a:effectLst/>
                          <a:latin typeface="Helvetica" panose="020B0604020202020204" pitchFamily="34" charset="0"/>
                        </a:rPr>
                        <a:t>Johnson Controls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119</a:t>
                      </a:r>
                    </a:p>
                  </a:txBody>
                  <a:tcPr marL="9525" marR="9525" marT="9525" marB="0" anchor="ctr"/>
                </a:tc>
                <a:extLst>
                  <a:ext uri="{0D108BD9-81ED-4DB2-BD59-A6C34878D82A}">
                    <a16:rowId xmlns:a16="http://schemas.microsoft.com/office/drawing/2014/main" val="528235191"/>
                  </a:ext>
                </a:extLst>
              </a:tr>
            </a:tbl>
          </a:graphicData>
        </a:graphic>
      </p:graphicFrame>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047752"/>
            <a:ext cx="3657600" cy="2231866"/>
            <a:chOff x="8089098" y="3027885"/>
            <a:chExt cx="3657600" cy="2231866"/>
          </a:xfrm>
        </p:grpSpPr>
        <p:sp>
          <p:nvSpPr>
            <p:cNvPr id="10" name="Rectangle 9"/>
            <p:cNvSpPr/>
            <p:nvPr/>
          </p:nvSpPr>
          <p:spPr>
            <a:xfrm>
              <a:off x="9071356" y="5028919"/>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89098" y="3027885"/>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number of Manufacturing </a:t>
            </a:r>
            <a:r>
              <a:rPr lang="en-US" sz="1400" dirty="0">
                <a:latin typeface="Helvetica" panose="020B0604020202020204" pitchFamily="34" charset="0"/>
                <a:cs typeface="Helvetica" panose="020B0604020202020204" pitchFamily="34" charset="0"/>
              </a:rPr>
              <a:t>establishments in </a:t>
            </a:r>
            <a:r>
              <a:rPr lang="en-US" sz="1400" dirty="0" smtClean="0">
                <a:latin typeface="Helvetica" panose="020B0604020202020204" pitchFamily="34" charset="0"/>
                <a:cs typeface="Helvetica" panose="020B0604020202020204" pitchFamily="34" charset="0"/>
              </a:rPr>
              <a:t>Central MA declined slightly between 2016 and 2018. In the last year, Waters Corporation was responsible for the largest number of job postings in Central MA (740),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Jabil Circuit (211), and Bristol-Myers Squibb (204).</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53144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40% of workers in Manufacturing in Central MA have a high school diploma or less. More than a quarter of workers in Manufacturing have some college or an Associate Degree and 25% have a Bachelor’s degree or higher. This mix has been relatively stable since 2015.</a:t>
            </a:r>
          </a:p>
        </p:txBody>
      </p:sp>
      <p:grpSp>
        <p:nvGrpSpPr>
          <p:cNvPr id="3" name="Group 2"/>
          <p:cNvGrpSpPr/>
          <p:nvPr/>
        </p:nvGrpSpPr>
        <p:grpSpPr>
          <a:xfrm>
            <a:off x="1889761" y="2210944"/>
            <a:ext cx="8412480" cy="4424201"/>
            <a:chOff x="1889761" y="1994376"/>
            <a:chExt cx="8412480" cy="4424201"/>
          </a:xfrm>
        </p:grpSpPr>
        <p:graphicFrame>
          <p:nvGraphicFramePr>
            <p:cNvPr id="11" name="Chart 10"/>
            <p:cNvGraphicFramePr>
              <a:graphicFrameLocks/>
            </p:cNvGraphicFramePr>
            <p:nvPr>
              <p:extLst>
                <p:ext uri="{D42A27DB-BD31-4B8C-83A1-F6EECF244321}">
                  <p14:modId xmlns:p14="http://schemas.microsoft.com/office/powerpoint/2010/main" val="2656752331"/>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1994376"/>
              <a:ext cx="8229600" cy="4424201"/>
              <a:chOff x="2072641" y="1877775"/>
              <a:chExt cx="8229600" cy="4002683"/>
            </a:xfrm>
          </p:grpSpPr>
          <p:sp>
            <p:nvSpPr>
              <p:cNvPr id="13" name="Rectangle 12"/>
              <p:cNvSpPr/>
              <p:nvPr/>
            </p:nvSpPr>
            <p:spPr>
              <a:xfrm>
                <a:off x="2072641" y="5643503"/>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77775"/>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1109688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Transportation and Warehousing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dirty="0"/>
          </a:p>
        </p:txBody>
      </p:sp>
    </p:spTree>
    <p:extLst>
      <p:ext uri="{BB962C8B-B14F-4D97-AF65-F5344CB8AC3E}">
        <p14:creationId xmlns:p14="http://schemas.microsoft.com/office/powerpoint/2010/main" val="16405453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2036867525"/>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08454476"/>
              </p:ext>
            </p:extLst>
          </p:nvPr>
        </p:nvGraphicFramePr>
        <p:xfrm>
          <a:off x="7997281" y="3432167"/>
          <a:ext cx="3657600" cy="1463035"/>
        </p:xfrm>
        <a:graphic>
          <a:graphicData uri="http://schemas.openxmlformats.org/drawingml/2006/table">
            <a:tbl>
              <a:tblPr firstRow="1">
                <a:tableStyleId>{5FD0F851-EC5A-4D38-B0AD-8093EC10F338}</a:tableStyleId>
              </a:tblPr>
              <a:tblGrid>
                <a:gridCol w="2449359">
                  <a:extLst>
                    <a:ext uri="{9D8B030D-6E8A-4147-A177-3AD203B41FA5}">
                      <a16:colId xmlns:a16="http://schemas.microsoft.com/office/drawing/2014/main" val="2354080455"/>
                    </a:ext>
                  </a:extLst>
                </a:gridCol>
                <a:gridCol w="1208241">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United Parcel Service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218</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FedEx</a:t>
                      </a:r>
                    </a:p>
                  </a:txBody>
                  <a:tcPr marL="9525" marR="9525" marT="9525" marB="0" anchor="ctr"/>
                </a:tc>
                <a:tc>
                  <a:txBody>
                    <a:bodyPr/>
                    <a:lstStyle/>
                    <a:p>
                      <a:pPr algn="ctr" fontAlgn="b"/>
                      <a:r>
                        <a:rPr lang="en-US" sz="1000" b="0" i="0" u="none" strike="noStrike" dirty="0">
                          <a:effectLst/>
                          <a:latin typeface="Helvetica" panose="020B0604020202020204" pitchFamily="34" charset="0"/>
                        </a:rPr>
                        <a:t>178</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PGT Trucking</a:t>
                      </a:r>
                    </a:p>
                  </a:txBody>
                  <a:tcPr marL="9525" marR="9525" marT="9525" marB="0" anchor="ctr"/>
                </a:tc>
                <a:tc>
                  <a:txBody>
                    <a:bodyPr/>
                    <a:lstStyle/>
                    <a:p>
                      <a:pPr algn="ctr" fontAlgn="b"/>
                      <a:r>
                        <a:rPr lang="en-US" sz="1000" b="0" i="0" u="none" strike="noStrike" dirty="0">
                          <a:effectLst/>
                          <a:latin typeface="Helvetica" panose="020B0604020202020204" pitchFamily="34" charset="0"/>
                        </a:rPr>
                        <a:t>101</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dirty="0">
                          <a:effectLst/>
                          <a:latin typeface="Helvetica" panose="020B0604020202020204" pitchFamily="34" charset="0"/>
                        </a:rPr>
                        <a:t>Global Partners </a:t>
                      </a:r>
                      <a:r>
                        <a:rPr lang="en-US" sz="1000" b="0" i="0" u="none" strike="noStrike" dirty="0" err="1">
                          <a:effectLst/>
                          <a:latin typeface="Helvetica" panose="020B0604020202020204" pitchFamily="34" charset="0"/>
                        </a:rPr>
                        <a:t>Lp</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b="0" i="0" u="none" strike="noStrike">
                          <a:effectLst/>
                          <a:latin typeface="Helvetica" panose="020B0604020202020204" pitchFamily="34" charset="0"/>
                        </a:rPr>
                        <a:t>97</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dirty="0">
                          <a:effectLst/>
                          <a:latin typeface="Helvetica" panose="020B0604020202020204" pitchFamily="34" charset="0"/>
                        </a:rPr>
                        <a:t>Roehl Transport</a:t>
                      </a:r>
                    </a:p>
                  </a:txBody>
                  <a:tcPr marL="9525" marR="9525" marT="9525" marB="0" anchor="ctr"/>
                </a:tc>
                <a:tc>
                  <a:txBody>
                    <a:bodyPr/>
                    <a:lstStyle/>
                    <a:p>
                      <a:pPr algn="ctr" fontAlgn="b"/>
                      <a:r>
                        <a:rPr lang="en-US" sz="1000" b="0" i="0" u="none" strike="noStrike">
                          <a:effectLst/>
                          <a:latin typeface="Helvetica" panose="020B0604020202020204" pitchFamily="34" charset="0"/>
                        </a:rPr>
                        <a:t>66</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dirty="0">
                          <a:effectLst/>
                          <a:latin typeface="Helvetica" panose="020B0604020202020204" pitchFamily="34" charset="0"/>
                        </a:rPr>
                        <a:t>Schneider National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61</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Transportation and Warehousing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379488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Transportation and Warehousing</a:t>
            </a:r>
            <a:endParaRPr lang="en-US" sz="1200" dirty="0"/>
          </a:p>
        </p:txBody>
      </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Transportation and warehousing includes freight trucking and taxi and limo services, among others. UPS had the largest number of job postings in the past year in this industry in Central MA, followed by FedEx.</a:t>
            </a:r>
          </a:p>
        </p:txBody>
      </p:sp>
      <p:grpSp>
        <p:nvGrpSpPr>
          <p:cNvPr id="5" name="Group 4"/>
          <p:cNvGrpSpPr/>
          <p:nvPr/>
        </p:nvGrpSpPr>
        <p:grpSpPr>
          <a:xfrm>
            <a:off x="7997281" y="3041779"/>
            <a:ext cx="3657600" cy="2243812"/>
            <a:chOff x="7863840" y="2992513"/>
            <a:chExt cx="3657600" cy="2243812"/>
          </a:xfrm>
        </p:grpSpPr>
        <p:sp>
          <p:nvSpPr>
            <p:cNvPr id="15" name="Rectangle 14"/>
            <p:cNvSpPr/>
            <p:nvPr/>
          </p:nvSpPr>
          <p:spPr>
            <a:xfrm>
              <a:off x="8846098" y="5005493"/>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7863840" y="2992513"/>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598243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23</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Transportation and Warehousing </a:t>
            </a:r>
            <a:r>
              <a:rPr lang="en-US" sz="3200" dirty="0" smtClean="0"/>
              <a:t>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79488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Transportation and Warehousing</a:t>
            </a:r>
            <a:endParaRPr lang="en-US" sz="1200" dirty="0"/>
          </a:p>
        </p:txBody>
      </p:sp>
      <p:sp>
        <p:nvSpPr>
          <p:cNvPr id="10" name="Rectangle 9"/>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45% of </a:t>
            </a:r>
            <a:r>
              <a:rPr lang="en-US" sz="1400" dirty="0">
                <a:latin typeface="Helvetica" panose="020B0604020202020204" pitchFamily="34" charset="0"/>
                <a:cs typeface="Helvetica" panose="020B0604020202020204" pitchFamily="34" charset="0"/>
              </a:rPr>
              <a:t>the workers in the Transportation and Warehousing sector have a high school diploma or less.</a:t>
            </a:r>
          </a:p>
        </p:txBody>
      </p:sp>
      <p:grpSp>
        <p:nvGrpSpPr>
          <p:cNvPr id="3" name="Group 2"/>
          <p:cNvGrpSpPr/>
          <p:nvPr/>
        </p:nvGrpSpPr>
        <p:grpSpPr>
          <a:xfrm>
            <a:off x="1889761" y="2036331"/>
            <a:ext cx="8412480" cy="4406630"/>
            <a:chOff x="1889760" y="2000237"/>
            <a:chExt cx="8412480" cy="4406630"/>
          </a:xfrm>
        </p:grpSpPr>
        <p:graphicFrame>
          <p:nvGraphicFramePr>
            <p:cNvPr id="11" name="Chart 10"/>
            <p:cNvGraphicFramePr>
              <a:graphicFrameLocks/>
            </p:cNvGraphicFramePr>
            <p:nvPr>
              <p:extLst>
                <p:ext uri="{D42A27DB-BD31-4B8C-83A1-F6EECF244321}">
                  <p14:modId xmlns:p14="http://schemas.microsoft.com/office/powerpoint/2010/main" val="1756683155"/>
                </p:ext>
              </p:extLst>
            </p:nvPr>
          </p:nvGraphicFramePr>
          <p:xfrm>
            <a:off x="1889760"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0" y="2000237"/>
              <a:ext cx="8229600" cy="4406630"/>
              <a:chOff x="2072640" y="1883078"/>
              <a:chExt cx="8229600" cy="3986786"/>
            </a:xfrm>
          </p:grpSpPr>
          <p:sp>
            <p:nvSpPr>
              <p:cNvPr id="13" name="Rectangle 12"/>
              <p:cNvSpPr/>
              <p:nvPr/>
            </p:nvSpPr>
            <p:spPr>
              <a:xfrm>
                <a:off x="2072640" y="56329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0" y="1883078"/>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27668238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24</a:t>
            </a:fld>
            <a:endParaRPr lang="en-US" dirty="0"/>
          </a:p>
        </p:txBody>
      </p:sp>
    </p:spTree>
    <p:extLst>
      <p:ext uri="{BB962C8B-B14F-4D97-AF65-F5344CB8AC3E}">
        <p14:creationId xmlns:p14="http://schemas.microsoft.com/office/powerpoint/2010/main" val="543700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1581287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26</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046171"/>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graphicFrame>
        <p:nvGraphicFramePr>
          <p:cNvPr id="5" name="Table 4"/>
          <p:cNvGraphicFramePr>
            <a:graphicFrameLocks noGrp="1"/>
          </p:cNvGraphicFramePr>
          <p:nvPr>
            <p:extLst>
              <p:ext uri="{D42A27DB-BD31-4B8C-83A1-F6EECF244321}">
                <p14:modId xmlns:p14="http://schemas.microsoft.com/office/powerpoint/2010/main" val="2460803593"/>
              </p:ext>
            </p:extLst>
          </p:nvPr>
        </p:nvGraphicFramePr>
        <p:xfrm>
          <a:off x="655320" y="1243766"/>
          <a:ext cx="10881361" cy="2522056"/>
        </p:xfrm>
        <a:graphic>
          <a:graphicData uri="http://schemas.openxmlformats.org/drawingml/2006/table">
            <a:tbl>
              <a:tblPr/>
              <a:tblGrid>
                <a:gridCol w="1375385">
                  <a:extLst>
                    <a:ext uri="{9D8B030D-6E8A-4147-A177-3AD203B41FA5}">
                      <a16:colId xmlns:a16="http://schemas.microsoft.com/office/drawing/2014/main" val="3835268921"/>
                    </a:ext>
                  </a:extLst>
                </a:gridCol>
                <a:gridCol w="1095439">
                  <a:extLst>
                    <a:ext uri="{9D8B030D-6E8A-4147-A177-3AD203B41FA5}">
                      <a16:colId xmlns:a16="http://schemas.microsoft.com/office/drawing/2014/main" val="3903845506"/>
                    </a:ext>
                  </a:extLst>
                </a:gridCol>
                <a:gridCol w="3286317">
                  <a:extLst>
                    <a:ext uri="{9D8B030D-6E8A-4147-A177-3AD203B41FA5}">
                      <a16:colId xmlns:a16="http://schemas.microsoft.com/office/drawing/2014/main" val="3347943950"/>
                    </a:ext>
                  </a:extLst>
                </a:gridCol>
                <a:gridCol w="1923104">
                  <a:extLst>
                    <a:ext uri="{9D8B030D-6E8A-4147-A177-3AD203B41FA5}">
                      <a16:colId xmlns:a16="http://schemas.microsoft.com/office/drawing/2014/main" val="3736073349"/>
                    </a:ext>
                  </a:extLst>
                </a:gridCol>
                <a:gridCol w="1095439">
                  <a:extLst>
                    <a:ext uri="{9D8B030D-6E8A-4147-A177-3AD203B41FA5}">
                      <a16:colId xmlns:a16="http://schemas.microsoft.com/office/drawing/2014/main" val="3799582331"/>
                    </a:ext>
                  </a:extLst>
                </a:gridCol>
                <a:gridCol w="645092">
                  <a:extLst>
                    <a:ext uri="{9D8B030D-6E8A-4147-A177-3AD203B41FA5}">
                      <a16:colId xmlns:a16="http://schemas.microsoft.com/office/drawing/2014/main" val="3824108767"/>
                    </a:ext>
                  </a:extLst>
                </a:gridCol>
                <a:gridCol w="1460585">
                  <a:extLst>
                    <a:ext uri="{9D8B030D-6E8A-4147-A177-3AD203B41FA5}">
                      <a16:colId xmlns:a16="http://schemas.microsoft.com/office/drawing/2014/main" val="2497772535"/>
                    </a:ext>
                  </a:extLst>
                </a:gridCol>
              </a:tblGrid>
              <a:tr h="194080">
                <a:tc>
                  <a:txBody>
                    <a:bodyPr/>
                    <a:lstStyle/>
                    <a:p>
                      <a:pPr algn="l" fontAlgn="ctr"/>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8822" marR="8822" marT="882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 Statewide</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a:solidFill>
                            <a:srgbClr val="FA7D00"/>
                          </a:solidFill>
                          <a:effectLst/>
                          <a:latin typeface="+mn-lt"/>
                        </a:rPr>
                        <a:t>All Industries, Regional</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181718862"/>
                  </a:ext>
                </a:extLst>
              </a:tr>
              <a:tr h="352872">
                <a:tc>
                  <a:txBody>
                    <a:bodyPr/>
                    <a:lstStyle/>
                    <a:p>
                      <a:pPr algn="ctr" fontAlgn="ctr"/>
                      <a:r>
                        <a:rPr lang="en-US" sz="900" b="1" i="0" u="none" strike="noStrike" dirty="0">
                          <a:solidFill>
                            <a:srgbClr val="FFFFFF"/>
                          </a:solidFill>
                          <a:effectLst/>
                          <a:latin typeface="+mn-lt"/>
                        </a:rPr>
                        <a:t>Industry</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350878729"/>
                  </a:ext>
                </a:extLst>
              </a:tr>
              <a:tr h="164592">
                <a:tc rowSpan="12">
                  <a:txBody>
                    <a:bodyPr/>
                    <a:lstStyle/>
                    <a:p>
                      <a:pPr algn="ctr" fontAlgn="ctr"/>
                      <a:r>
                        <a:rPr lang="en-US" sz="900" b="0" i="0" u="none" strike="noStrike" dirty="0">
                          <a:solidFill>
                            <a:srgbClr val="000000"/>
                          </a:solidFill>
                          <a:effectLst/>
                          <a:latin typeface="+mn-lt"/>
                        </a:rPr>
                        <a:t>Health Care and Social Assistance</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mn-lt"/>
                        </a:rPr>
                        <a:t>29-2021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Dental Hygienists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5,360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$85,367</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66454289"/>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Radiologic Technologists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4,100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$69,662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58367577"/>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31-2021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Physical Therapist Assistants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2,510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$57,215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4225634"/>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29-1126</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Respiratory Therapists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2,250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$75,493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25922992"/>
                  </a:ext>
                </a:extLst>
              </a:tr>
              <a:tr h="164592">
                <a:tc vMerge="1">
                  <a:txBody>
                    <a:bodyPr/>
                    <a:lstStyle/>
                    <a:p>
                      <a:pPr algn="ctr" fontAlgn="ctr"/>
                      <a:endParaRPr lang="en-US" sz="900" b="0" i="0" u="none" strike="noStrike">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$55,056</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6742166"/>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Paralegals and Legal Assistants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$113,320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22956469"/>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14,000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$57,084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60292127"/>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13,300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$39,983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4276852"/>
                  </a:ext>
                </a:extLst>
              </a:tr>
              <a:tr h="164592">
                <a:tc vMerge="1">
                  <a:txBody>
                    <a:bodyPr/>
                    <a:lstStyle/>
                    <a:p>
                      <a:pPr algn="ctr" fontAlgn="ctr"/>
                      <a:endParaRPr lang="en-US" sz="900" b="0" i="0" u="none" strike="noStrike">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Records and Health Information Technicians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4,220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$46,510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36320551"/>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210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$53,992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97395139"/>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$44,122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21202572"/>
                  </a:ext>
                </a:extLst>
              </a:tr>
              <a:tr h="164592">
                <a:tc vMerge="1">
                  <a:txBody>
                    <a:bodyPr/>
                    <a:lstStyle/>
                    <a:p>
                      <a:pPr algn="ctr" fontAlgn="ctr"/>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820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$52,664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134875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532692602"/>
              </p:ext>
            </p:extLst>
          </p:nvPr>
        </p:nvGraphicFramePr>
        <p:xfrm>
          <a:off x="655319" y="3836148"/>
          <a:ext cx="10881362" cy="1152144"/>
        </p:xfrm>
        <a:graphic>
          <a:graphicData uri="http://schemas.openxmlformats.org/drawingml/2006/table">
            <a:tbl>
              <a:tblPr/>
              <a:tblGrid>
                <a:gridCol w="1375385">
                  <a:extLst>
                    <a:ext uri="{9D8B030D-6E8A-4147-A177-3AD203B41FA5}">
                      <a16:colId xmlns:a16="http://schemas.microsoft.com/office/drawing/2014/main" val="4247628614"/>
                    </a:ext>
                  </a:extLst>
                </a:gridCol>
                <a:gridCol w="1095439">
                  <a:extLst>
                    <a:ext uri="{9D8B030D-6E8A-4147-A177-3AD203B41FA5}">
                      <a16:colId xmlns:a16="http://schemas.microsoft.com/office/drawing/2014/main" val="1068267375"/>
                    </a:ext>
                  </a:extLst>
                </a:gridCol>
                <a:gridCol w="3286316">
                  <a:extLst>
                    <a:ext uri="{9D8B030D-6E8A-4147-A177-3AD203B41FA5}">
                      <a16:colId xmlns:a16="http://schemas.microsoft.com/office/drawing/2014/main" val="3147586353"/>
                    </a:ext>
                  </a:extLst>
                </a:gridCol>
                <a:gridCol w="1923105">
                  <a:extLst>
                    <a:ext uri="{9D8B030D-6E8A-4147-A177-3AD203B41FA5}">
                      <a16:colId xmlns:a16="http://schemas.microsoft.com/office/drawing/2014/main" val="1017433960"/>
                    </a:ext>
                  </a:extLst>
                </a:gridCol>
                <a:gridCol w="1095439">
                  <a:extLst>
                    <a:ext uri="{9D8B030D-6E8A-4147-A177-3AD203B41FA5}">
                      <a16:colId xmlns:a16="http://schemas.microsoft.com/office/drawing/2014/main" val="1240074409"/>
                    </a:ext>
                  </a:extLst>
                </a:gridCol>
                <a:gridCol w="645092">
                  <a:extLst>
                    <a:ext uri="{9D8B030D-6E8A-4147-A177-3AD203B41FA5}">
                      <a16:colId xmlns:a16="http://schemas.microsoft.com/office/drawing/2014/main" val="1341445432"/>
                    </a:ext>
                  </a:extLst>
                </a:gridCol>
                <a:gridCol w="1460586">
                  <a:extLst>
                    <a:ext uri="{9D8B030D-6E8A-4147-A177-3AD203B41FA5}">
                      <a16:colId xmlns:a16="http://schemas.microsoft.com/office/drawing/2014/main" val="1444752300"/>
                    </a:ext>
                  </a:extLst>
                </a:gridCol>
              </a:tblGrid>
              <a:tr h="164592">
                <a:tc rowSpan="7">
                  <a:txBody>
                    <a:bodyPr/>
                    <a:lstStyle/>
                    <a:p>
                      <a:pPr algn="ctr" fontAlgn="ctr"/>
                      <a:r>
                        <a:rPr lang="en-US" sz="900" b="0" i="0" u="none" strike="noStrike" dirty="0">
                          <a:solidFill>
                            <a:srgbClr val="000000"/>
                          </a:solidFill>
                          <a:effectLst/>
                          <a:latin typeface="+mn-lt"/>
                        </a:rPr>
                        <a:t>Manufacturing</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2CC"/>
                    </a:solidFill>
                  </a:tcPr>
                </a:tc>
                <a:tc>
                  <a:txBody>
                    <a:bodyPr/>
                    <a:lstStyle/>
                    <a:p>
                      <a:pPr algn="ctr" fontAlgn="ctr"/>
                      <a:r>
                        <a:rPr lang="en-US" sz="900" b="0" i="0" u="none" strike="noStrike">
                          <a:solidFill>
                            <a:srgbClr val="000000"/>
                          </a:solidFill>
                          <a:effectLst/>
                          <a:latin typeface="+mn-lt"/>
                        </a:rPr>
                        <a:t>17-3023</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Electrical and Electronics Engineering Technicians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2,310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$58,036</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313736"/>
                  </a:ext>
                </a:extLst>
              </a:tr>
              <a:tr h="164592">
                <a:tc vMerge="1">
                  <a:txBody>
                    <a:bodyPr/>
                    <a:lstStyle/>
                    <a:p>
                      <a:endParaRPr lang="en-US" dirty="0"/>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$55,056</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6823042"/>
                  </a:ext>
                </a:extLst>
              </a:tr>
              <a:tr h="164592">
                <a:tc vMerge="1">
                  <a:txBody>
                    <a:bodyPr/>
                    <a:lstStyle/>
                    <a:p>
                      <a:endParaRPr lang="en-US" dirty="0"/>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Paralegals and Legal Assistants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$113,320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7708223"/>
                  </a:ext>
                </a:extLst>
              </a:tr>
              <a:tr h="164592">
                <a:tc vMerge="1">
                  <a:txBody>
                    <a:bodyPr/>
                    <a:lstStyle/>
                    <a:p>
                      <a:endParaRPr lang="en-US"/>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Heavy and Tractor-Trailer Truck Drivers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1,560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$48,410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00126513"/>
                  </a:ext>
                </a:extLst>
              </a:tr>
              <a:tr h="164592">
                <a:tc vMerge="1">
                  <a:txBody>
                    <a:bodyPr/>
                    <a:lstStyle/>
                    <a:p>
                      <a:endParaRPr lang="en-US" dirty="0"/>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$53,992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36848037"/>
                  </a:ext>
                </a:extLst>
              </a:tr>
              <a:tr h="164592">
                <a:tc vMerge="1">
                  <a:txBody>
                    <a:bodyPr/>
                    <a:lstStyle/>
                    <a:p>
                      <a:endParaRPr lang="en-US" dirty="0"/>
                    </a:p>
                  </a:txBody>
                  <a:tcPr marL="8822" marR="8822" marT="8822" marB="0" anchor="ctr">
                    <a:lnL>
                      <a:noFill/>
                    </a:lnL>
                    <a:lnR>
                      <a:noFill/>
                    </a:lnR>
                    <a:lnT>
                      <a:noFill/>
                    </a:lnT>
                    <a:lnB>
                      <a:noFill/>
                    </a:lnB>
                    <a:solidFill>
                      <a:srgbClr val="FFF2CC"/>
                    </a:solidFill>
                  </a:tcPr>
                </a:tc>
                <a:tc>
                  <a:txBody>
                    <a:bodyPr/>
                    <a:lstStyle/>
                    <a:p>
                      <a:pPr algn="ctr" fontAlgn="ctr"/>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$44,122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82713664"/>
                  </a:ext>
                </a:extLst>
              </a:tr>
              <a:tr h="164592">
                <a:tc vMerge="1">
                  <a:txBody>
                    <a:bodyPr/>
                    <a:lstStyle/>
                    <a:p>
                      <a:endParaRPr lang="en-US" dirty="0"/>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1,220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$52,664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3548592"/>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147255290"/>
              </p:ext>
            </p:extLst>
          </p:nvPr>
        </p:nvGraphicFramePr>
        <p:xfrm>
          <a:off x="655318" y="5058619"/>
          <a:ext cx="10881364" cy="987552"/>
        </p:xfrm>
        <a:graphic>
          <a:graphicData uri="http://schemas.openxmlformats.org/drawingml/2006/table">
            <a:tbl>
              <a:tblPr/>
              <a:tblGrid>
                <a:gridCol w="1375385">
                  <a:extLst>
                    <a:ext uri="{9D8B030D-6E8A-4147-A177-3AD203B41FA5}">
                      <a16:colId xmlns:a16="http://schemas.microsoft.com/office/drawing/2014/main" val="3904005395"/>
                    </a:ext>
                  </a:extLst>
                </a:gridCol>
                <a:gridCol w="1095439">
                  <a:extLst>
                    <a:ext uri="{9D8B030D-6E8A-4147-A177-3AD203B41FA5}">
                      <a16:colId xmlns:a16="http://schemas.microsoft.com/office/drawing/2014/main" val="4114804949"/>
                    </a:ext>
                  </a:extLst>
                </a:gridCol>
                <a:gridCol w="3286318">
                  <a:extLst>
                    <a:ext uri="{9D8B030D-6E8A-4147-A177-3AD203B41FA5}">
                      <a16:colId xmlns:a16="http://schemas.microsoft.com/office/drawing/2014/main" val="3318435248"/>
                    </a:ext>
                  </a:extLst>
                </a:gridCol>
                <a:gridCol w="1923105">
                  <a:extLst>
                    <a:ext uri="{9D8B030D-6E8A-4147-A177-3AD203B41FA5}">
                      <a16:colId xmlns:a16="http://schemas.microsoft.com/office/drawing/2014/main" val="1806246582"/>
                    </a:ext>
                  </a:extLst>
                </a:gridCol>
                <a:gridCol w="1095439">
                  <a:extLst>
                    <a:ext uri="{9D8B030D-6E8A-4147-A177-3AD203B41FA5}">
                      <a16:colId xmlns:a16="http://schemas.microsoft.com/office/drawing/2014/main" val="3858164754"/>
                    </a:ext>
                  </a:extLst>
                </a:gridCol>
                <a:gridCol w="645092">
                  <a:extLst>
                    <a:ext uri="{9D8B030D-6E8A-4147-A177-3AD203B41FA5}">
                      <a16:colId xmlns:a16="http://schemas.microsoft.com/office/drawing/2014/main" val="2477512693"/>
                    </a:ext>
                  </a:extLst>
                </a:gridCol>
                <a:gridCol w="1460586">
                  <a:extLst>
                    <a:ext uri="{9D8B030D-6E8A-4147-A177-3AD203B41FA5}">
                      <a16:colId xmlns:a16="http://schemas.microsoft.com/office/drawing/2014/main" val="3322757396"/>
                    </a:ext>
                  </a:extLst>
                </a:gridCol>
              </a:tblGrid>
              <a:tr h="164592">
                <a:tc rowSpan="6">
                  <a:txBody>
                    <a:bodyPr/>
                    <a:lstStyle/>
                    <a:p>
                      <a:pPr algn="ctr" fontAlgn="ctr"/>
                      <a:r>
                        <a:rPr lang="en-US" sz="900" b="0" i="0" u="none" strike="noStrike" dirty="0">
                          <a:solidFill>
                            <a:srgbClr val="000000"/>
                          </a:solidFill>
                          <a:effectLst/>
                          <a:latin typeface="+mn-lt"/>
                        </a:rPr>
                        <a:t>Transportation and Warehousing</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2EFDA"/>
                    </a:solidFill>
                  </a:tcPr>
                </a:tc>
                <a:tc>
                  <a:txBody>
                    <a:bodyPr/>
                    <a:lstStyle/>
                    <a:p>
                      <a:pPr algn="ctr" fontAlgn="ctr"/>
                      <a:r>
                        <a:rPr lang="en-US" sz="900" b="0" i="0" u="none" strike="noStrike">
                          <a:solidFill>
                            <a:srgbClr val="000000"/>
                          </a:solidFill>
                          <a:effectLst/>
                          <a:latin typeface="+mn-lt"/>
                        </a:rPr>
                        <a:t>17-3023</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Electrical and Electronics Engineering Technicians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140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$58,036</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698770"/>
                  </a:ext>
                </a:extLst>
              </a:tr>
              <a:tr h="164592">
                <a:tc vMerge="1">
                  <a:txBody>
                    <a:bodyPr/>
                    <a:lstStyle/>
                    <a:p>
                      <a:endParaRPr lang="en-US"/>
                    </a:p>
                  </a:txBody>
                  <a:tcPr marL="8822" marR="8822" marT="8822" marB="0" anchor="ctr">
                    <a:lnL>
                      <a:noFill/>
                    </a:lnL>
                    <a:lnR>
                      <a:noFill/>
                    </a:lnR>
                    <a:lnT>
                      <a:noFill/>
                    </a:lnT>
                    <a:lnB>
                      <a:noFill/>
                    </a:lnB>
                    <a:solidFill>
                      <a:srgbClr val="E2EFDA"/>
                    </a:solidFill>
                  </a:tcPr>
                </a:tc>
                <a:tc>
                  <a:txBody>
                    <a:bodyPr/>
                    <a:lstStyle/>
                    <a:p>
                      <a:pPr algn="ctr" fontAlgn="ctr"/>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Heavy and Tractor-Trailer Truck Drivers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11,090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$48,410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70079031"/>
                  </a:ext>
                </a:extLst>
              </a:tr>
              <a:tr h="164592">
                <a:tc vMerge="1">
                  <a:txBody>
                    <a:bodyPr/>
                    <a:lstStyle/>
                    <a:p>
                      <a:endParaRPr lang="en-US"/>
                    </a:p>
                  </a:txBody>
                  <a:tcPr marL="8822" marR="8822" marT="8822" marB="0" anchor="ctr">
                    <a:lnL>
                      <a:noFill/>
                    </a:lnL>
                    <a:lnR>
                      <a:noFill/>
                    </a:lnR>
                    <a:lnT>
                      <a:noFill/>
                    </a:lnT>
                    <a:lnB>
                      <a:noFill/>
                    </a:lnB>
                    <a:solidFill>
                      <a:srgbClr val="E2EFDA"/>
                    </a:solidFill>
                  </a:tcPr>
                </a:tc>
                <a:tc>
                  <a:txBody>
                    <a:bodyPr/>
                    <a:lstStyle/>
                    <a:p>
                      <a:pPr algn="ctr" fontAlgn="ctr"/>
                      <a:r>
                        <a:rPr lang="en-US" sz="900" b="0" i="0" u="none" strike="noStrike">
                          <a:solidFill>
                            <a:srgbClr val="000000"/>
                          </a:solidFill>
                          <a:effectLst/>
                          <a:latin typeface="+mn-lt"/>
                        </a:rPr>
                        <a:t>49-3023</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Automotive Service Technicians and Mechanics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410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$42,200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83202447"/>
                  </a:ext>
                </a:extLst>
              </a:tr>
              <a:tr h="164592">
                <a:tc vMerge="1">
                  <a:txBody>
                    <a:bodyPr/>
                    <a:lstStyle/>
                    <a:p>
                      <a:endParaRPr lang="en-US"/>
                    </a:p>
                  </a:txBody>
                  <a:tcPr marL="8822" marR="8822" marT="8822" marB="0" anchor="ctr">
                    <a:lnL>
                      <a:noFill/>
                    </a:lnL>
                    <a:lnR>
                      <a:noFill/>
                    </a:lnR>
                    <a:lnT>
                      <a:noFill/>
                    </a:lnT>
                    <a:lnB>
                      <a:noFill/>
                    </a:lnB>
                    <a:solidFill>
                      <a:srgbClr val="E2EFDA"/>
                    </a:solidFill>
                  </a:tcPr>
                </a:tc>
                <a:tc>
                  <a:txBody>
                    <a:bodyPr/>
                    <a:lstStyle/>
                    <a:p>
                      <a:pPr algn="ctr" fontAlgn="ctr"/>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$53,992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6391893"/>
                  </a:ext>
                </a:extLst>
              </a:tr>
              <a:tr h="164592">
                <a:tc vMerge="1">
                  <a:txBody>
                    <a:bodyPr/>
                    <a:lstStyle/>
                    <a:p>
                      <a:endParaRPr lang="en-US" dirty="0"/>
                    </a:p>
                  </a:txBody>
                  <a:tcPr marL="8822" marR="8822" marT="8822" marB="0" anchor="ctr">
                    <a:lnL>
                      <a:noFill/>
                    </a:lnL>
                    <a:lnR>
                      <a:noFill/>
                    </a:lnR>
                    <a:lnT>
                      <a:noFill/>
                    </a:lnT>
                    <a:lnB>
                      <a:noFill/>
                    </a:lnB>
                    <a:solidFill>
                      <a:srgbClr val="E2EFDA"/>
                    </a:solidFill>
                  </a:tcPr>
                </a:tc>
                <a:tc>
                  <a:txBody>
                    <a:bodyPr/>
                    <a:lstStyle/>
                    <a:p>
                      <a:pPr algn="ctr" fontAlgn="ctr"/>
                      <a:r>
                        <a:rPr lang="en-US" sz="900" b="0" i="0" u="none" strike="noStrike" dirty="0">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910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$44,122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28525507"/>
                  </a:ext>
                </a:extLst>
              </a:tr>
              <a:tr h="16459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50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dirty="0">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$52,664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5000157"/>
                  </a:ext>
                </a:extLst>
              </a:tr>
            </a:tbl>
          </a:graphicData>
        </a:graphic>
      </p:graphicFrame>
    </p:spTree>
    <p:extLst>
      <p:ext uri="{BB962C8B-B14F-4D97-AF65-F5344CB8AC3E}">
        <p14:creationId xmlns:p14="http://schemas.microsoft.com/office/powerpoint/2010/main" val="41329663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891248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28</a:t>
            </a:fld>
            <a:endParaRPr lang="en-US"/>
          </a:p>
        </p:txBody>
      </p:sp>
    </p:spTree>
    <p:extLst>
      <p:ext uri="{BB962C8B-B14F-4D97-AF65-F5344CB8AC3E}">
        <p14:creationId xmlns:p14="http://schemas.microsoft.com/office/powerpoint/2010/main" val="21727731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29</a:t>
            </a:fld>
            <a:endParaRPr lang="en-US"/>
          </a:p>
        </p:txBody>
      </p:sp>
    </p:spTree>
    <p:extLst>
      <p:ext uri="{BB962C8B-B14F-4D97-AF65-F5344CB8AC3E}">
        <p14:creationId xmlns:p14="http://schemas.microsoft.com/office/powerpoint/2010/main" val="6327437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4+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4- and 5-star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30</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10" name="Group 9"/>
          <p:cNvGrpSpPr/>
          <p:nvPr/>
        </p:nvGrpSpPr>
        <p:grpSpPr>
          <a:xfrm>
            <a:off x="1066799" y="1919871"/>
            <a:ext cx="10058401" cy="4021500"/>
            <a:chOff x="1101310" y="1934622"/>
            <a:chExt cx="10058401" cy="4021500"/>
          </a:xfrm>
        </p:grpSpPr>
        <p:graphicFrame>
          <p:nvGraphicFramePr>
            <p:cNvPr id="25" name="Chart 24"/>
            <p:cNvGraphicFramePr>
              <a:graphicFrameLocks/>
            </p:cNvGraphicFramePr>
            <p:nvPr>
              <p:extLst>
                <p:ext uri="{D42A27DB-BD31-4B8C-83A1-F6EECF244321}">
                  <p14:modId xmlns:p14="http://schemas.microsoft.com/office/powerpoint/2010/main" val="3731665005"/>
                </p:ext>
              </p:extLst>
            </p:nvPr>
          </p:nvGraphicFramePr>
          <p:xfrm>
            <a:off x="1101310"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1101311"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4913595" y="210940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5468007" y="26400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6597753" y="351528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534623" y="421538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9131487" y="49179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pSp>
    </p:spTree>
    <p:extLst>
      <p:ext uri="{BB962C8B-B14F-4D97-AF65-F5344CB8AC3E}">
        <p14:creationId xmlns:p14="http://schemas.microsoft.com/office/powerpoint/2010/main" val="6775461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3-star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31</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11" name="Group 10"/>
          <p:cNvGrpSpPr/>
          <p:nvPr/>
        </p:nvGrpSpPr>
        <p:grpSpPr>
          <a:xfrm>
            <a:off x="1066800" y="1978249"/>
            <a:ext cx="10058400" cy="4021500"/>
            <a:chOff x="1064735" y="1934622"/>
            <a:chExt cx="10058400" cy="4021500"/>
          </a:xfrm>
        </p:grpSpPr>
        <p:graphicFrame>
          <p:nvGraphicFramePr>
            <p:cNvPr id="26" name="Chart 25"/>
            <p:cNvGraphicFramePr>
              <a:graphicFrameLocks/>
            </p:cNvGraphicFramePr>
            <p:nvPr>
              <p:extLst>
                <p:ext uri="{D42A27DB-BD31-4B8C-83A1-F6EECF244321}">
                  <p14:modId xmlns:p14="http://schemas.microsoft.com/office/powerpoint/2010/main" val="322775316"/>
                </p:ext>
              </p:extLst>
            </p:nvPr>
          </p:nvGraphicFramePr>
          <p:xfrm>
            <a:off x="1064735" y="1934622"/>
            <a:ext cx="10058400"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1064735"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4918890" y="219314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7242906" y="350635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467878" y="417509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8985154" y="45017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cxnSp>
          <p:nvCxnSpPr>
            <p:cNvPr id="27" name="Straight Arrow Connector 26"/>
            <p:cNvCxnSpPr/>
            <p:nvPr/>
          </p:nvCxnSpPr>
          <p:spPr>
            <a:xfrm flipH="1">
              <a:off x="10201656" y="4888217"/>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p:nvPr/>
          </p:nvCxnSpPr>
          <p:spPr>
            <a:xfrm flipH="1">
              <a:off x="6857623" y="323192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p:cNvCxnSpPr/>
            <p:nvPr/>
          </p:nvCxnSpPr>
          <p:spPr>
            <a:xfrm flipH="1">
              <a:off x="8134255" y="388532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41425697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32</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4301178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33</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36637591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IV: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Tree>
    <p:extLst>
      <p:ext uri="{BB962C8B-B14F-4D97-AF65-F5344CB8AC3E}">
        <p14:creationId xmlns:p14="http://schemas.microsoft.com/office/powerpoint/2010/main" val="19758767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Tree>
    <p:extLst>
      <p:ext uri="{BB962C8B-B14F-4D97-AF65-F5344CB8AC3E}">
        <p14:creationId xmlns:p14="http://schemas.microsoft.com/office/powerpoint/2010/main" val="41827202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417094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37</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7320193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4240897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10450112"/>
              </p:ext>
            </p:extLst>
          </p:nvPr>
        </p:nvGraphicFramePr>
        <p:xfrm>
          <a:off x="611029" y="2450787"/>
          <a:ext cx="10868371" cy="2475876"/>
        </p:xfrm>
        <a:graphic>
          <a:graphicData uri="http://schemas.openxmlformats.org/drawingml/2006/table">
            <a:tbl>
              <a:tblPr/>
              <a:tblGrid>
                <a:gridCol w="6069928">
                  <a:extLst>
                    <a:ext uri="{9D8B030D-6E8A-4147-A177-3AD203B41FA5}">
                      <a16:colId xmlns:a16="http://schemas.microsoft.com/office/drawing/2014/main" val="234163749"/>
                    </a:ext>
                  </a:extLst>
                </a:gridCol>
                <a:gridCol w="1454262">
                  <a:extLst>
                    <a:ext uri="{9D8B030D-6E8A-4147-A177-3AD203B41FA5}">
                      <a16:colId xmlns:a16="http://schemas.microsoft.com/office/drawing/2014/main" val="627430400"/>
                    </a:ext>
                  </a:extLst>
                </a:gridCol>
                <a:gridCol w="1692665">
                  <a:extLst>
                    <a:ext uri="{9D8B030D-6E8A-4147-A177-3AD203B41FA5}">
                      <a16:colId xmlns:a16="http://schemas.microsoft.com/office/drawing/2014/main" val="1369436053"/>
                    </a:ext>
                  </a:extLst>
                </a:gridCol>
                <a:gridCol w="1651516">
                  <a:extLst>
                    <a:ext uri="{9D8B030D-6E8A-4147-A177-3AD203B41FA5}">
                      <a16:colId xmlns:a16="http://schemas.microsoft.com/office/drawing/2014/main" val="1747643478"/>
                    </a:ext>
                  </a:extLst>
                </a:gridCol>
              </a:tblGrid>
              <a:tr h="399756">
                <a:tc>
                  <a:txBody>
                    <a:bodyPr/>
                    <a:lstStyle/>
                    <a:p>
                      <a:pPr algn="ctr" fontAlgn="ctr"/>
                      <a:r>
                        <a:rPr lang="en-US" sz="1200" b="1" i="0" u="none" strike="noStrike" dirty="0">
                          <a:solidFill>
                            <a:srgbClr val="FFFFFF"/>
                          </a:solidFill>
                          <a:effectLst/>
                          <a:latin typeface="+mj-lt"/>
                        </a:rPr>
                        <a:t>Occupation Title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j-lt"/>
                        </a:rPr>
                        <a:t>STAR Ranking</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j-lt"/>
                        </a:rPr>
                        <a:t>Apprentices</a:t>
                      </a:r>
                      <a:endParaRPr lang="en-US" sz="1200" b="1" i="0" u="none" strike="noStrike" dirty="0">
                        <a:solidFill>
                          <a:srgbClr val="FFFFFF"/>
                        </a:solidFill>
                        <a:effectLst/>
                        <a:latin typeface="+mj-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j-lt"/>
                        </a:rPr>
                        <a:t>Demand</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936442275"/>
                  </a:ext>
                </a:extLst>
              </a:tr>
              <a:tr h="230680">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a:solidFill>
                            <a:srgbClr val="000000"/>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221</a:t>
                      </a:r>
                    </a:p>
                  </a:txBody>
                  <a:tcPr marL="9525" marR="9525" marT="9525" marB="0" anchor="ctr">
                    <a:lnL w="6350" cap="flat" cmpd="sng" algn="ctr">
                      <a:solidFill>
                        <a:srgbClr val="000000"/>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212</a:t>
                      </a: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192458317"/>
                  </a:ext>
                </a:extLst>
              </a:tr>
              <a:tr h="230680">
                <a:tc>
                  <a:txBody>
                    <a:bodyPr/>
                    <a:lstStyle/>
                    <a:p>
                      <a:pPr algn="l" fontAlgn="ctr"/>
                      <a:r>
                        <a:rPr lang="en-US" sz="1100" b="0" i="0" u="none" strike="noStrike">
                          <a:solidFill>
                            <a:srgbClr val="000000"/>
                          </a:solidFill>
                          <a:effectLst/>
                          <a:latin typeface="+mn-lt"/>
                        </a:rPr>
                        <a:t>Plumbers, Pipefitters, and Steamfitters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166</a:t>
                      </a:r>
                    </a:p>
                  </a:txBody>
                  <a:tcPr marL="9525" marR="9525" marT="9525" marB="0" anchor="ctr">
                    <a:lnL>
                      <a:noFill/>
                    </a:lnL>
                    <a:lnR>
                      <a:noFill/>
                    </a:lnR>
                    <a:lnT>
                      <a:noFill/>
                    </a:lnT>
                    <a:lnB>
                      <a:noFill/>
                    </a:lnB>
                  </a:tcPr>
                </a:tc>
                <a:extLst>
                  <a:ext uri="{0D108BD9-81ED-4DB2-BD59-A6C34878D82A}">
                    <a16:rowId xmlns:a16="http://schemas.microsoft.com/office/drawing/2014/main" val="244321914"/>
                  </a:ext>
                </a:extLst>
              </a:tr>
              <a:tr h="230680">
                <a:tc>
                  <a:txBody>
                    <a:bodyPr/>
                    <a:lstStyle/>
                    <a:p>
                      <a:pPr algn="l" fontAlgn="ctr"/>
                      <a:r>
                        <a:rPr lang="en-US" sz="1100" b="0" i="0" u="none" strike="noStrike" dirty="0">
                          <a:solidFill>
                            <a:srgbClr val="000000"/>
                          </a:solidFill>
                          <a:effectLst/>
                          <a:latin typeface="+mn-lt"/>
                        </a:rPr>
                        <a:t>Carpenters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86</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404</a:t>
                      </a:r>
                    </a:p>
                  </a:txBody>
                  <a:tcPr marL="9525" marR="9525" marT="9525" marB="0" anchor="ctr">
                    <a:lnL>
                      <a:noFill/>
                    </a:lnL>
                    <a:lnR>
                      <a:noFill/>
                    </a:lnR>
                    <a:lnT>
                      <a:noFill/>
                    </a:lnT>
                    <a:lnB>
                      <a:noFill/>
                    </a:lnB>
                  </a:tcPr>
                </a:tc>
                <a:extLst>
                  <a:ext uri="{0D108BD9-81ED-4DB2-BD59-A6C34878D82A}">
                    <a16:rowId xmlns:a16="http://schemas.microsoft.com/office/drawing/2014/main" val="2591980521"/>
                  </a:ext>
                </a:extLst>
              </a:tr>
              <a:tr h="230680">
                <a:tc>
                  <a:txBody>
                    <a:bodyPr/>
                    <a:lstStyle/>
                    <a:p>
                      <a:pPr algn="l" fontAlgn="ctr"/>
                      <a:r>
                        <a:rPr lang="en-US" sz="1100" b="0" i="0" u="none" strike="noStrike" dirty="0">
                          <a:solidFill>
                            <a:srgbClr val="000000"/>
                          </a:solidFill>
                          <a:effectLst/>
                          <a:latin typeface="+mn-lt"/>
                        </a:rPr>
                        <a:t>Roofers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65</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73</a:t>
                      </a:r>
                    </a:p>
                  </a:txBody>
                  <a:tcPr marL="9525" marR="9525" marT="9525" marB="0" anchor="ctr">
                    <a:lnL>
                      <a:noFill/>
                    </a:lnL>
                    <a:lnR>
                      <a:noFill/>
                    </a:lnR>
                    <a:lnT>
                      <a:noFill/>
                    </a:lnT>
                    <a:lnB>
                      <a:noFill/>
                    </a:lnB>
                  </a:tcPr>
                </a:tc>
                <a:extLst>
                  <a:ext uri="{0D108BD9-81ED-4DB2-BD59-A6C34878D82A}">
                    <a16:rowId xmlns:a16="http://schemas.microsoft.com/office/drawing/2014/main" val="1400892795"/>
                  </a:ext>
                </a:extLst>
              </a:tr>
              <a:tr h="230680">
                <a:tc>
                  <a:txBody>
                    <a:bodyPr/>
                    <a:lstStyle/>
                    <a:p>
                      <a:pPr algn="l" fontAlgn="ctr"/>
                      <a:r>
                        <a:rPr lang="en-US" sz="1100" b="0" i="0" u="none" strike="noStrike">
                          <a:solidFill>
                            <a:srgbClr val="000000"/>
                          </a:solidFill>
                          <a:effectLst/>
                          <a:latin typeface="+mn-lt"/>
                        </a:rPr>
                        <a:t>Construction Laborers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48</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456</a:t>
                      </a:r>
                    </a:p>
                  </a:txBody>
                  <a:tcPr marL="9525" marR="9525" marT="9525" marB="0" anchor="ctr">
                    <a:lnL>
                      <a:noFill/>
                    </a:lnL>
                    <a:lnR>
                      <a:noFill/>
                    </a:lnR>
                    <a:lnT>
                      <a:noFill/>
                    </a:lnT>
                    <a:lnB>
                      <a:noFill/>
                    </a:lnB>
                  </a:tcPr>
                </a:tc>
                <a:extLst>
                  <a:ext uri="{0D108BD9-81ED-4DB2-BD59-A6C34878D82A}">
                    <a16:rowId xmlns:a16="http://schemas.microsoft.com/office/drawing/2014/main" val="2234726091"/>
                  </a:ext>
                </a:extLst>
              </a:tr>
              <a:tr h="230680">
                <a:tc>
                  <a:txBody>
                    <a:bodyPr/>
                    <a:lstStyle/>
                    <a:p>
                      <a:pPr algn="l" fontAlgn="ctr"/>
                      <a:r>
                        <a:rPr lang="en-US" sz="1100" b="0" i="0" u="none" strike="noStrike">
                          <a:solidFill>
                            <a:srgbClr val="000000"/>
                          </a:solidFill>
                          <a:effectLst/>
                          <a:latin typeface="+mn-lt"/>
                        </a:rPr>
                        <a:t>Heating, Air Conditioning, and Refrigeration Mechanics and Installers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123</a:t>
                      </a:r>
                    </a:p>
                  </a:txBody>
                  <a:tcPr marL="9525" marR="9525" marT="9525" marB="0" anchor="ctr">
                    <a:lnL>
                      <a:noFill/>
                    </a:lnL>
                    <a:lnR>
                      <a:noFill/>
                    </a:lnR>
                    <a:lnT>
                      <a:noFill/>
                    </a:lnT>
                    <a:lnB>
                      <a:noFill/>
                    </a:lnB>
                  </a:tcPr>
                </a:tc>
                <a:extLst>
                  <a:ext uri="{0D108BD9-81ED-4DB2-BD59-A6C34878D82A}">
                    <a16:rowId xmlns:a16="http://schemas.microsoft.com/office/drawing/2014/main" val="2073795286"/>
                  </a:ext>
                </a:extLst>
              </a:tr>
              <a:tr h="230680">
                <a:tc>
                  <a:txBody>
                    <a:bodyPr/>
                    <a:lstStyle/>
                    <a:p>
                      <a:pPr algn="l" fontAlgn="ctr"/>
                      <a:r>
                        <a:rPr lang="en-US" sz="1100" b="0" i="0" u="none" strike="noStrike" dirty="0">
                          <a:solidFill>
                            <a:srgbClr val="000000"/>
                          </a:solidFill>
                          <a:effectLst/>
                          <a:latin typeface="+mn-lt"/>
                        </a:rPr>
                        <a:t>Electrical Power-Line Installers and Repairers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44</a:t>
                      </a:r>
                    </a:p>
                  </a:txBody>
                  <a:tcPr marL="9525" marR="9525" marT="9525" marB="0" anchor="ctr">
                    <a:lnL>
                      <a:noFill/>
                    </a:lnL>
                    <a:lnR>
                      <a:noFill/>
                    </a:lnR>
                    <a:lnT>
                      <a:noFill/>
                    </a:lnT>
                    <a:lnB>
                      <a:noFill/>
                    </a:lnB>
                  </a:tcPr>
                </a:tc>
                <a:extLst>
                  <a:ext uri="{0D108BD9-81ED-4DB2-BD59-A6C34878D82A}">
                    <a16:rowId xmlns:a16="http://schemas.microsoft.com/office/drawing/2014/main" val="3202029721"/>
                  </a:ext>
                </a:extLst>
              </a:tr>
              <a:tr h="230680">
                <a:tc>
                  <a:txBody>
                    <a:bodyPr/>
                    <a:lstStyle/>
                    <a:p>
                      <a:pPr algn="l" fontAlgn="ctr"/>
                      <a:r>
                        <a:rPr lang="en-US" sz="1100" b="0" i="0" u="none" strike="noStrike" dirty="0">
                          <a:solidFill>
                            <a:srgbClr val="000000"/>
                          </a:solidFill>
                          <a:effectLst/>
                          <a:latin typeface="+mn-lt"/>
                        </a:rPr>
                        <a:t>First-Line Supervisors of Production and Operating Workers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268</a:t>
                      </a:r>
                    </a:p>
                  </a:txBody>
                  <a:tcPr marL="9525" marR="9525" marT="9525" marB="0" anchor="ctr">
                    <a:lnL>
                      <a:noFill/>
                    </a:lnL>
                    <a:lnR>
                      <a:noFill/>
                    </a:lnR>
                    <a:lnT>
                      <a:noFill/>
                    </a:lnT>
                    <a:lnB>
                      <a:noFill/>
                    </a:lnB>
                  </a:tcPr>
                </a:tc>
                <a:extLst>
                  <a:ext uri="{0D108BD9-81ED-4DB2-BD59-A6C34878D82A}">
                    <a16:rowId xmlns:a16="http://schemas.microsoft.com/office/drawing/2014/main" val="2447737280"/>
                  </a:ext>
                </a:extLst>
              </a:tr>
              <a:tr h="230680">
                <a:tc>
                  <a:txBody>
                    <a:bodyPr/>
                    <a:lstStyle/>
                    <a:p>
                      <a:pPr algn="l" fontAlgn="ctr"/>
                      <a:r>
                        <a:rPr lang="en-US" sz="1100" b="0" i="0" u="none" strike="noStrike" dirty="0">
                          <a:solidFill>
                            <a:srgbClr val="000000"/>
                          </a:solidFill>
                          <a:effectLst/>
                          <a:latin typeface="+mn-lt"/>
                        </a:rPr>
                        <a:t>Sheet Metal Workers</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100" b="0" i="0" u="none" strike="noStrike">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35</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8251728"/>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702557" y="5134612"/>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Central MA, the most popular occupations for apprentices (Electricians, Plumbers, Pipefitters, and Steamfitters, and Carpenters) are ranked 4 or 5 stars, indicating high wages and strong projected employer demand.</a:t>
            </a:r>
            <a:endParaRPr lang="en-US" sz="1400" dirty="0"/>
          </a:p>
        </p:txBody>
      </p:sp>
    </p:spTree>
    <p:extLst>
      <p:ext uri="{BB962C8B-B14F-4D97-AF65-F5344CB8AC3E}">
        <p14:creationId xmlns:p14="http://schemas.microsoft.com/office/powerpoint/2010/main" val="6963387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dirty="0"/>
          </a:p>
        </p:txBody>
      </p:sp>
    </p:spTree>
    <p:extLst>
      <p:ext uri="{BB962C8B-B14F-4D97-AF65-F5344CB8AC3E}">
        <p14:creationId xmlns:p14="http://schemas.microsoft.com/office/powerpoint/2010/main" val="26893647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ext uri="{D42A27DB-BD31-4B8C-83A1-F6EECF244321}">
                <p14:modId xmlns:p14="http://schemas.microsoft.com/office/powerpoint/2010/main" val="524022902"/>
              </p:ext>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p:cNvGraphicFramePr>
            <a:graphicFrameLocks/>
          </p:cNvGraphicFramePr>
          <p:nvPr>
            <p:extLst>
              <p:ext uri="{D42A27DB-BD31-4B8C-83A1-F6EECF244321}">
                <p14:modId xmlns:p14="http://schemas.microsoft.com/office/powerpoint/2010/main" val="1590891678"/>
              </p:ext>
            </p:extLst>
          </p:nvPr>
        </p:nvGraphicFramePr>
        <p:xfrm>
          <a:off x="727794" y="2337573"/>
          <a:ext cx="5074920" cy="33832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t>15</a:t>
            </a:r>
            <a:r>
              <a:rPr lang="en-US" sz="3200" dirty="0" smtClean="0">
                <a:latin typeface="Helvetica" panose="020B0604020202020204" pitchFamily="34" charset="0"/>
                <a:cs typeface="Helvetica" panose="020B0604020202020204" pitchFamily="34" charset="0"/>
              </a:rPr>
              <a:t>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Professional Licensing</a:t>
            </a:r>
            <a:endParaRPr lang="en-US" sz="1200" dirty="0"/>
          </a:p>
        </p:txBody>
      </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 majority of the top occupations in Central by number of Division of Professional Licensure licenses are 4- or 5-star occupations.</a:t>
            </a:r>
            <a:endParaRPr lang="en-US" sz="1400" dirty="0"/>
          </a:p>
        </p:txBody>
      </p:sp>
      <p:sp>
        <p:nvSpPr>
          <p:cNvPr id="16" name="Rectangle 15"/>
          <p:cNvSpPr/>
          <p:nvPr/>
        </p:nvSpPr>
        <p:spPr>
          <a:xfrm>
            <a:off x="727794" y="6338857"/>
            <a:ext cx="10240134"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0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000" i="1" dirty="0"/>
          </a:p>
        </p:txBody>
      </p:sp>
      <p:grpSp>
        <p:nvGrpSpPr>
          <p:cNvPr id="5" name="Group 4"/>
          <p:cNvGrpSpPr/>
          <p:nvPr/>
        </p:nvGrpSpPr>
        <p:grpSpPr>
          <a:xfrm>
            <a:off x="2003639" y="1814322"/>
            <a:ext cx="9723964" cy="4342589"/>
            <a:chOff x="2003639" y="1814322"/>
            <a:chExt cx="9723964" cy="4342589"/>
          </a:xfrm>
        </p:grpSpPr>
        <p:grpSp>
          <p:nvGrpSpPr>
            <p:cNvPr id="8" name="Group 7"/>
            <p:cNvGrpSpPr/>
            <p:nvPr/>
          </p:nvGrpSpPr>
          <p:grpSpPr>
            <a:xfrm>
              <a:off x="2003639" y="2015888"/>
              <a:ext cx="8305125" cy="4141023"/>
              <a:chOff x="2000830" y="1880319"/>
              <a:chExt cx="8305125" cy="4141023"/>
            </a:xfrm>
          </p:grpSpPr>
          <p:grpSp>
            <p:nvGrpSpPr>
              <p:cNvPr id="7" name="Group 6"/>
              <p:cNvGrpSpPr/>
              <p:nvPr/>
            </p:nvGrpSpPr>
            <p:grpSpPr>
              <a:xfrm>
                <a:off x="2000830" y="1885353"/>
                <a:ext cx="2532975" cy="4135989"/>
                <a:chOff x="2000830" y="1885353"/>
                <a:chExt cx="2532975" cy="4135989"/>
              </a:xfrm>
            </p:grpSpPr>
            <p:sp>
              <p:nvSpPr>
                <p:cNvPr id="18" name="Rectangle 17"/>
                <p:cNvSpPr/>
                <p:nvPr/>
              </p:nvSpPr>
              <p:spPr>
                <a:xfrm>
                  <a:off x="2923253" y="1885353"/>
                  <a:ext cx="678392" cy="276999"/>
                </a:xfrm>
                <a:prstGeom prst="rect">
                  <a:avLst/>
                </a:prstGeom>
              </p:spPr>
              <p:txBody>
                <a:bodyPr wrap="none">
                  <a:spAutoFit/>
                </a:bodyPr>
                <a:lstStyle/>
                <a:p>
                  <a:pPr algn="ctr"/>
                  <a:r>
                    <a:rPr lang="en-US" sz="1200" dirty="0" smtClean="0">
                      <a:latin typeface="Helvetica" panose="020B0604020202020204" pitchFamily="34" charset="0"/>
                      <a:cs typeface="Helvetica" panose="020B0604020202020204" pitchFamily="34" charset="0"/>
                    </a:rPr>
                    <a:t>Central</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4084" y="1814322"/>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31260229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898340776"/>
              </p:ext>
            </p:extLst>
          </p:nvPr>
        </p:nvGraphicFramePr>
        <p:xfrm>
          <a:off x="1075201" y="2304081"/>
          <a:ext cx="10041598" cy="3665266"/>
        </p:xfrm>
        <a:graphic>
          <a:graphicData uri="http://schemas.openxmlformats.org/drawingml/2006/table">
            <a:tbl>
              <a:tblPr/>
              <a:tblGrid>
                <a:gridCol w="4011989">
                  <a:extLst>
                    <a:ext uri="{9D8B030D-6E8A-4147-A177-3AD203B41FA5}">
                      <a16:colId xmlns:a16="http://schemas.microsoft.com/office/drawing/2014/main" val="1558482932"/>
                    </a:ext>
                  </a:extLst>
                </a:gridCol>
                <a:gridCol w="1647731">
                  <a:extLst>
                    <a:ext uri="{9D8B030D-6E8A-4147-A177-3AD203B41FA5}">
                      <a16:colId xmlns:a16="http://schemas.microsoft.com/office/drawing/2014/main" val="4155306862"/>
                    </a:ext>
                  </a:extLst>
                </a:gridCol>
                <a:gridCol w="2190939">
                  <a:extLst>
                    <a:ext uri="{9D8B030D-6E8A-4147-A177-3AD203B41FA5}">
                      <a16:colId xmlns:a16="http://schemas.microsoft.com/office/drawing/2014/main" val="469245118"/>
                    </a:ext>
                  </a:extLst>
                </a:gridCol>
                <a:gridCol w="2190939">
                  <a:extLst>
                    <a:ext uri="{9D8B030D-6E8A-4147-A177-3AD203B41FA5}">
                      <a16:colId xmlns:a16="http://schemas.microsoft.com/office/drawing/2014/main" val="1938350534"/>
                    </a:ext>
                  </a:extLst>
                </a:gridCol>
              </a:tblGrid>
              <a:tr h="91440">
                <a:tc>
                  <a:txBody>
                    <a:bodyPr/>
                    <a:lstStyle/>
                    <a:p>
                      <a:pPr algn="ctr" fontAlgn="b"/>
                      <a:r>
                        <a:rPr lang="en-US" sz="1050" b="0" i="0" u="none" strike="noStrike" dirty="0" smtClean="0">
                          <a:solidFill>
                            <a:srgbClr val="FFFFFF"/>
                          </a:solidFill>
                          <a:effectLst/>
                          <a:latin typeface="+mn-lt"/>
                        </a:rPr>
                        <a:t>DPL Board / License Type</a:t>
                      </a:r>
                      <a:endParaRPr lang="en-US" sz="1050" b="0"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STARS</a:t>
                      </a:r>
                      <a:endParaRPr lang="en-US" sz="1050" b="0"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2018 Employment</a:t>
                      </a:r>
                      <a:endParaRPr lang="en-US" sz="1050" b="0"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129821283"/>
                  </a:ext>
                </a:extLst>
              </a:tr>
              <a:tr h="91440">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2334384967"/>
                  </a:ext>
                </a:extLst>
              </a:tr>
              <a:tr h="91440">
                <a:tc>
                  <a:txBody>
                    <a:bodyPr/>
                    <a:lstStyle/>
                    <a:p>
                      <a:pPr algn="l" fontAlgn="b"/>
                      <a:r>
                        <a:rPr lang="en-US" sz="1050" b="0" i="0" u="none" strike="noStrike" dirty="0" smtClean="0">
                          <a:solidFill>
                            <a:srgbClr val="000000"/>
                          </a:solidFill>
                          <a:effectLst/>
                          <a:latin typeface="+mn-lt"/>
                        </a:rPr>
                        <a:t>Occupational Therapy Assistant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161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189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528172208"/>
                  </a:ext>
                </a:extLst>
              </a:tr>
              <a:tr h="91440">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193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303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665142056"/>
                  </a:ext>
                </a:extLst>
              </a:tr>
              <a:tr h="91440">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741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292186717"/>
                  </a:ext>
                </a:extLst>
              </a:tr>
              <a:tr h="91440">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416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846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2392337420"/>
                  </a:ext>
                </a:extLst>
              </a:tr>
              <a:tr h="91440">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491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1,021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3208721773"/>
                  </a:ext>
                </a:extLst>
              </a:tr>
              <a:tr h="91440">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732</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1,571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333709311"/>
                  </a:ext>
                </a:extLst>
              </a:tr>
              <a:tr h="91440">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4049696928"/>
                  </a:ext>
                </a:extLst>
              </a:tr>
              <a:tr h="91440">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3,320</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1,179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565661087"/>
                  </a:ext>
                </a:extLst>
              </a:tr>
              <a:tr h="91440">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2056374754"/>
                  </a:ext>
                </a:extLst>
              </a:tr>
              <a:tr h="91440">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1,880</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1,257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915430251"/>
                  </a:ext>
                </a:extLst>
              </a:tr>
              <a:tr h="91440">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2424699"/>
                  </a:ext>
                </a:extLst>
              </a:tr>
              <a:tr h="91440">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941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3,329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936411989"/>
                  </a:ext>
                </a:extLst>
              </a:tr>
              <a:tr h="91440">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2339764779"/>
                  </a:ext>
                </a:extLst>
              </a:tr>
              <a:tr h="91440">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1,679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1,039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489858376"/>
                  </a:ext>
                </a:extLst>
              </a:tr>
              <a:tr h="91440">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456055272"/>
                  </a:ext>
                </a:extLst>
              </a:tr>
              <a:tr h="91440">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617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2,406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2850074756"/>
                  </a:ext>
                </a:extLst>
              </a:tr>
              <a:tr h="91440">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3604329569"/>
                  </a:ext>
                </a:extLst>
              </a:tr>
              <a:tr h="91440">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3,578</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294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4174289517"/>
                  </a:ext>
                </a:extLst>
              </a:tr>
              <a:tr h="91440">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021585426"/>
                  </a:ext>
                </a:extLst>
              </a:tr>
              <a:tr h="91440">
                <a:tc>
                  <a:txBody>
                    <a:bodyPr/>
                    <a:lstStyle/>
                    <a:p>
                      <a:pPr algn="l" fontAlgn="b"/>
                      <a:r>
                        <a:rPr lang="en-US" sz="1050" b="0" i="0" u="none" strike="noStrike" dirty="0" smtClean="0">
                          <a:solidFill>
                            <a:srgbClr val="000000"/>
                          </a:solidFill>
                          <a:effectLst/>
                          <a:latin typeface="+mn-lt"/>
                        </a:rPr>
                        <a:t>Social Worker, Licensed</a:t>
                      </a:r>
                      <a:endParaRPr lang="en-US" sz="1050" b="0" i="0" u="none" strike="noStrike" dirty="0">
                        <a:solidFill>
                          <a:srgbClr val="000000"/>
                        </a:solidFill>
                        <a:effectLst/>
                        <a:latin typeface="+mn-lt"/>
                      </a:endParaRPr>
                    </a:p>
                  </a:txBody>
                  <a:tcPr marL="59247" marR="6583" marT="658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1,289</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3,633</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417088"/>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Professional Licensing</a:t>
            </a:r>
            <a:endParaRPr lang="en-US" sz="1200" dirty="0"/>
          </a:p>
        </p:txBody>
      </p:sp>
      <p:sp>
        <p:nvSpPr>
          <p:cNvPr id="22" name="Rectangle 21"/>
          <p:cNvSpPr/>
          <p:nvPr/>
        </p:nvSpPr>
        <p:spPr>
          <a:xfrm>
            <a:off x="2817352" y="5972079"/>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occupations </a:t>
            </a:r>
            <a:r>
              <a:rPr lang="en-US" sz="1000" i="1" dirty="0">
                <a:latin typeface="Helvetica" panose="020B0604020202020204" pitchFamily="34" charset="0"/>
                <a:cs typeface="Helvetica" panose="020B0604020202020204" pitchFamily="34" charset="0"/>
              </a:rPr>
              <a:t>ranked 3+ 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greatly exceeds total employment for some occupations, such as Cosmetologists, for others, such as Mental Health Counselors, the number of jobs (1,571) outstrips the supply of licenses (732).</a:t>
            </a:r>
          </a:p>
        </p:txBody>
      </p:sp>
    </p:spTree>
    <p:extLst>
      <p:ext uri="{BB962C8B-B14F-4D97-AF65-F5344CB8AC3E}">
        <p14:creationId xmlns:p14="http://schemas.microsoft.com/office/powerpoint/2010/main" val="36078534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Tree>
    <p:extLst>
      <p:ext uri="{BB962C8B-B14F-4D97-AF65-F5344CB8AC3E}">
        <p14:creationId xmlns:p14="http://schemas.microsoft.com/office/powerpoint/2010/main" val="23698651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44</a:t>
            </a:fld>
            <a:endParaRPr lang="en-US" dirty="0"/>
          </a:p>
        </p:txBody>
      </p:sp>
    </p:spTree>
    <p:extLst>
      <p:ext uri="{BB962C8B-B14F-4D97-AF65-F5344CB8AC3E}">
        <p14:creationId xmlns:p14="http://schemas.microsoft.com/office/powerpoint/2010/main" val="1441263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31561702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46</a:t>
            </a:fld>
            <a:endParaRPr lang="en-US" dirty="0"/>
          </a:p>
        </p:txBody>
      </p:sp>
    </p:spTree>
    <p:extLst>
      <p:ext uri="{BB962C8B-B14F-4D97-AF65-F5344CB8AC3E}">
        <p14:creationId xmlns:p14="http://schemas.microsoft.com/office/powerpoint/2010/main" val="18368943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a:p>
        </p:txBody>
      </p:sp>
    </p:spTree>
    <p:extLst>
      <p:ext uri="{BB962C8B-B14F-4D97-AF65-F5344CB8AC3E}">
        <p14:creationId xmlns:p14="http://schemas.microsoft.com/office/powerpoint/2010/main" val="784057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760211108"/>
              </p:ext>
            </p:extLst>
          </p:nvPr>
        </p:nvGraphicFramePr>
        <p:xfrm>
          <a:off x="707136"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Priority and Critical Industries by Age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16987917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ext uri="{D42A27DB-BD31-4B8C-83A1-F6EECF244321}">
                <p14:modId xmlns:p14="http://schemas.microsoft.com/office/powerpoint/2010/main" val="2450651006"/>
              </p:ext>
            </p:extLst>
          </p:nvPr>
        </p:nvGraphicFramePr>
        <p:xfrm>
          <a:off x="707136"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Gender</a:t>
            </a:r>
          </a:p>
        </p:txBody>
      </p:sp>
      <p:sp>
        <p:nvSpPr>
          <p:cNvPr id="8" name="Rectangle 7"/>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8530429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1036458048"/>
              </p:ext>
            </p:extLst>
          </p:nvPr>
        </p:nvGraphicFramePr>
        <p:xfrm>
          <a:off x="707136"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17359129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noChangeAspect="1"/>
          </p:cNvGraphicFramePr>
          <p:nvPr>
            <p:extLst>
              <p:ext uri="{D42A27DB-BD31-4B8C-83A1-F6EECF244321}">
                <p14:modId xmlns:p14="http://schemas.microsoft.com/office/powerpoint/2010/main" val="1337554686"/>
              </p:ext>
            </p:extLst>
          </p:nvPr>
        </p:nvGraphicFramePr>
        <p:xfrm>
          <a:off x="707136"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3811183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ChangeAspect="1"/>
          </p:cNvGraphicFramePr>
          <p:nvPr>
            <p:extLst>
              <p:ext uri="{D42A27DB-BD31-4B8C-83A1-F6EECF244321}">
                <p14:modId xmlns:p14="http://schemas.microsoft.com/office/powerpoint/2010/main" val="2943554725"/>
              </p:ext>
            </p:extLst>
          </p:nvPr>
        </p:nvGraphicFramePr>
        <p:xfrm>
          <a:off x="707136"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by </a:t>
            </a:r>
            <a:r>
              <a:rPr lang="en-US" sz="3200" dirty="0" smtClean="0">
                <a:latin typeface="Helvetica" panose="020B0604020202020204" pitchFamily="34" charset="0"/>
                <a:cs typeface="Helvetica" panose="020B0604020202020204" pitchFamily="34" charset="0"/>
              </a:rPr>
              <a:t>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5333090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dirty="0"/>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dirty="0"/>
          </a:p>
        </p:txBody>
      </p:sp>
    </p:spTree>
    <p:extLst>
      <p:ext uri="{BB962C8B-B14F-4D97-AF65-F5344CB8AC3E}">
        <p14:creationId xmlns:p14="http://schemas.microsoft.com/office/powerpoint/2010/main" val="41831518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dirty="0"/>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71149436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dirty="0"/>
          </a:p>
        </p:txBody>
      </p:sp>
      <p:grpSp>
        <p:nvGrpSpPr>
          <p:cNvPr id="9" name="Group 8"/>
          <p:cNvGrpSpPr/>
          <p:nvPr/>
        </p:nvGrpSpPr>
        <p:grpSpPr>
          <a:xfrm>
            <a:off x="611029" y="2429032"/>
            <a:ext cx="3512582" cy="3767298"/>
            <a:chOff x="611029" y="2429032"/>
            <a:chExt cx="3512582" cy="3767298"/>
          </a:xfrm>
        </p:grpSpPr>
        <p:graphicFrame>
          <p:nvGraphicFramePr>
            <p:cNvPr id="27" name="Chart 26"/>
            <p:cNvGraphicFramePr>
              <a:graphicFrameLocks/>
            </p:cNvGraphicFramePr>
            <p:nvPr>
              <p:extLst/>
            </p:nvPr>
          </p:nvGraphicFramePr>
          <p:xfrm>
            <a:off x="629960"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most workers in the Healthcare and Social Assistance sector are white, since 2015, growth in employment has been greater for black or African American, Asian, and Hispanic or Latino populations.</a:t>
            </a:r>
          </a:p>
        </p:txBody>
      </p:sp>
      <p:grpSp>
        <p:nvGrpSpPr>
          <p:cNvPr id="12" name="Group 11"/>
          <p:cNvGrpSpPr/>
          <p:nvPr/>
        </p:nvGrpSpPr>
        <p:grpSpPr>
          <a:xfrm>
            <a:off x="4889623" y="2427883"/>
            <a:ext cx="6797676" cy="3768447"/>
            <a:chOff x="4889623" y="2427883"/>
            <a:chExt cx="6797676" cy="3768447"/>
          </a:xfrm>
        </p:grpSpPr>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11" name="Group 10"/>
            <p:cNvGrpSpPr/>
            <p:nvPr/>
          </p:nvGrpSpPr>
          <p:grpSpPr>
            <a:xfrm>
              <a:off x="4889623" y="2790695"/>
              <a:ext cx="6797676" cy="2930962"/>
              <a:chOff x="4783297" y="2790695"/>
              <a:chExt cx="6797676" cy="2930962"/>
            </a:xfrm>
          </p:grpSpPr>
          <p:graphicFrame>
            <p:nvGraphicFramePr>
              <p:cNvPr id="22" name="Chart 21"/>
              <p:cNvGraphicFramePr>
                <a:graphicFrameLocks/>
              </p:cNvGraphicFramePr>
              <p:nvPr>
                <p:extLst/>
              </p:nvPr>
            </p:nvGraphicFramePr>
            <p:xfrm>
              <a:off x="4783297" y="2790695"/>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p:cNvGraphicFramePr>
              <p:nvPr>
                <p:extLst/>
              </p:nvPr>
            </p:nvGraphicFramePr>
            <p:xfrm>
              <a:off x="9116566" y="2795578"/>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8299924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dirty="0"/>
          </a:p>
        </p:txBody>
      </p:sp>
    </p:spTree>
    <p:extLst>
      <p:ext uri="{BB962C8B-B14F-4D97-AF65-F5344CB8AC3E}">
        <p14:creationId xmlns:p14="http://schemas.microsoft.com/office/powerpoint/2010/main" val="4177199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1496612" y="2795577"/>
          <a:ext cx="34747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dirty="0"/>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are predominantly male, although since 2015 the number of female workers has grown 4 percent and makes up nearly 30% of workers.</a:t>
            </a:r>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5151330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grpSp>
        <p:nvGrpSpPr>
          <p:cNvPr id="3" name="Group 2"/>
          <p:cNvGrpSpPr/>
          <p:nvPr/>
        </p:nvGrpSpPr>
        <p:grpSpPr>
          <a:xfrm>
            <a:off x="611029" y="2427883"/>
            <a:ext cx="3512582" cy="3768447"/>
            <a:chOff x="611029" y="2427883"/>
            <a:chExt cx="3512582" cy="3768447"/>
          </a:xfrm>
        </p:grpSpPr>
        <p:graphicFrame>
          <p:nvGraphicFramePr>
            <p:cNvPr id="19" name="Chart 18"/>
            <p:cNvGraphicFramePr>
              <a:graphicFrameLocks noChangeAspect="1"/>
            </p:cNvGraphicFramePr>
            <p:nvPr>
              <p:extLst>
                <p:ext uri="{D42A27DB-BD31-4B8C-83A1-F6EECF244321}">
                  <p14:modId xmlns:p14="http://schemas.microsoft.com/office/powerpoint/2010/main" val="3224424900"/>
                </p:ext>
              </p:extLst>
            </p:nvPr>
          </p:nvGraphicFramePr>
          <p:xfrm>
            <a:off x="629960" y="2791234"/>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8" name="Rectangle 27"/>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a:t>
            </a:r>
            <a:r>
              <a:rPr lang="en-US" sz="1400" dirty="0">
                <a:latin typeface="Helvetica" panose="020B0604020202020204" pitchFamily="34" charset="0"/>
                <a:cs typeface="Helvetica" panose="020B0604020202020204" pitchFamily="34" charset="0"/>
              </a:rPr>
              <a:t>Manufacturing workforce in Central MA is slowly becoming more diverse, though the greatest share of workers are white. </a:t>
            </a:r>
          </a:p>
        </p:txBody>
      </p:sp>
      <p:grpSp>
        <p:nvGrpSpPr>
          <p:cNvPr id="12" name="Group 11"/>
          <p:cNvGrpSpPr/>
          <p:nvPr/>
        </p:nvGrpSpPr>
        <p:grpSpPr>
          <a:xfrm>
            <a:off x="4898801" y="2427883"/>
            <a:ext cx="6797676" cy="3768447"/>
            <a:chOff x="4898801" y="2427883"/>
            <a:chExt cx="6797676"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11" name="Group 10"/>
            <p:cNvGrpSpPr/>
            <p:nvPr/>
          </p:nvGrpSpPr>
          <p:grpSpPr>
            <a:xfrm>
              <a:off x="4898801" y="2791234"/>
              <a:ext cx="6797676" cy="2930962"/>
              <a:chOff x="4513355" y="1961744"/>
              <a:chExt cx="6797676" cy="2930962"/>
            </a:xfrm>
          </p:grpSpPr>
          <p:graphicFrame>
            <p:nvGraphicFramePr>
              <p:cNvPr id="21" name="Chart 20"/>
              <p:cNvGraphicFramePr>
                <a:graphicFrameLocks/>
              </p:cNvGraphicFramePr>
              <p:nvPr>
                <p:extLst/>
              </p:nvPr>
            </p:nvGraphicFramePr>
            <p:xfrm>
              <a:off x="4513355" y="1961744"/>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p:cNvGraphicFramePr>
              <p:nvPr>
                <p:extLst/>
              </p:nvPr>
            </p:nvGraphicFramePr>
            <p:xfrm>
              <a:off x="8846624" y="1966627"/>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20" name="Rectangle 19"/>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724443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Transportation and Warehousing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dirty="0"/>
          </a:p>
        </p:txBody>
      </p:sp>
    </p:spTree>
    <p:extLst>
      <p:ext uri="{BB962C8B-B14F-4D97-AF65-F5344CB8AC3E}">
        <p14:creationId xmlns:p14="http://schemas.microsoft.com/office/powerpoint/2010/main" val="32437984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a:p>
        </p:txBody>
      </p:sp>
      <p:grpSp>
        <p:nvGrpSpPr>
          <p:cNvPr id="5" name="Group 4"/>
          <p:cNvGrpSpPr/>
          <p:nvPr/>
        </p:nvGrpSpPr>
        <p:grpSpPr>
          <a:xfrm>
            <a:off x="1477682" y="2429032"/>
            <a:ext cx="3512582" cy="3767298"/>
            <a:chOff x="1477682" y="2429032"/>
            <a:chExt cx="3512582" cy="3767298"/>
          </a:xfrm>
        </p:grpSpPr>
        <p:sp>
          <p:nvSpPr>
            <p:cNvPr id="16" name="Rectangle 15"/>
            <p:cNvSpPr/>
            <p:nvPr/>
          </p:nvSpPr>
          <p:spPr>
            <a:xfrm>
              <a:off x="2082857"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1477682"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r>
              <a:rPr lang="en-US" sz="3200" dirty="0" smtClean="0"/>
              <a:t>Transportation and Warehousing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79488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Transportation and Warehousing</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Two-thirds of the workers in the Transportation and Warehousing sector are male, although the number of female workers has grown by 10 percent since 2015.</a:t>
            </a:r>
          </a:p>
        </p:txBody>
      </p:sp>
      <p:grpSp>
        <p:nvGrpSpPr>
          <p:cNvPr id="2" name="Group 1"/>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4533516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grpSp>
        <p:nvGrpSpPr>
          <p:cNvPr id="9" name="Group 8"/>
          <p:cNvGrpSpPr/>
          <p:nvPr/>
        </p:nvGrpSpPr>
        <p:grpSpPr>
          <a:xfrm>
            <a:off x="611029" y="2427883"/>
            <a:ext cx="3512582" cy="3768447"/>
            <a:chOff x="611029" y="2427883"/>
            <a:chExt cx="3512582" cy="3768447"/>
          </a:xfrm>
        </p:grpSpPr>
        <p:graphicFrame>
          <p:nvGraphicFramePr>
            <p:cNvPr id="24" name="Chart 23"/>
            <p:cNvGraphicFramePr>
              <a:graphicFrameLocks noChangeAspect="1"/>
            </p:cNvGraphicFramePr>
            <p:nvPr>
              <p:extLst>
                <p:ext uri="{D42A27DB-BD31-4B8C-83A1-F6EECF244321}">
                  <p14:modId xmlns:p14="http://schemas.microsoft.com/office/powerpoint/2010/main" val="2873313175"/>
                </p:ext>
              </p:extLst>
            </p:nvPr>
          </p:nvGraphicFramePr>
          <p:xfrm>
            <a:off x="629960" y="2782473"/>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Transportation and Warehousing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79488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Transportation and Warehousing</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Transportation and Warehousing sector is predominantly white, though numbers of Black or African American, Asian and Hispanic or Latino workers are increasing since 2015.</a:t>
            </a:r>
          </a:p>
        </p:txBody>
      </p:sp>
      <p:grpSp>
        <p:nvGrpSpPr>
          <p:cNvPr id="6" name="Group 5"/>
          <p:cNvGrpSpPr/>
          <p:nvPr/>
        </p:nvGrpSpPr>
        <p:grpSpPr>
          <a:xfrm>
            <a:off x="4886780" y="2427883"/>
            <a:ext cx="6797676" cy="3768447"/>
            <a:chOff x="4886780" y="2427883"/>
            <a:chExt cx="6797676" cy="3768447"/>
          </a:xfrm>
        </p:grpSpPr>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5" name="Group 4"/>
            <p:cNvGrpSpPr/>
            <p:nvPr/>
          </p:nvGrpSpPr>
          <p:grpSpPr>
            <a:xfrm>
              <a:off x="4886780" y="2782473"/>
              <a:ext cx="6797676" cy="2930962"/>
              <a:chOff x="2697162" y="1963519"/>
              <a:chExt cx="6797676" cy="2930962"/>
            </a:xfrm>
          </p:grpSpPr>
          <p:graphicFrame>
            <p:nvGraphicFramePr>
              <p:cNvPr id="23" name="Chart 22"/>
              <p:cNvGraphicFramePr>
                <a:graphicFrameLocks noChangeAspect="1"/>
              </p:cNvGraphicFramePr>
              <p:nvPr>
                <p:extLst/>
              </p:nvPr>
            </p:nvGraphicFramePr>
            <p:xfrm>
              <a:off x="2697162" y="1963519"/>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noChangeAspect="1"/>
              </p:cNvGraphicFramePr>
              <p:nvPr>
                <p:extLst/>
              </p:nvPr>
            </p:nvGraphicFramePr>
            <p:xfrm>
              <a:off x="7030431" y="1968401"/>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gr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3887377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dirty="0"/>
          </a:p>
        </p:txBody>
      </p:sp>
    </p:spTree>
    <p:extLst>
      <p:ext uri="{BB962C8B-B14F-4D97-AF65-F5344CB8AC3E}">
        <p14:creationId xmlns:p14="http://schemas.microsoft.com/office/powerpoint/2010/main" val="29179942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253892917"/>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126739520"/>
              </p:ext>
            </p:extLst>
          </p:nvPr>
        </p:nvGraphicFramePr>
        <p:xfrm>
          <a:off x="7997281" y="3539889"/>
          <a:ext cx="3657600" cy="1463035"/>
        </p:xfrm>
        <a:graphic>
          <a:graphicData uri="http://schemas.openxmlformats.org/drawingml/2006/table">
            <a:tbl>
              <a:tblPr firstRow="1">
                <a:tableStyleId>{0E3FDE45-AF77-4B5C-9715-49D594BDF05E}</a:tableStyleId>
              </a:tblPr>
              <a:tblGrid>
                <a:gridCol w="2335439">
                  <a:extLst>
                    <a:ext uri="{9D8B030D-6E8A-4147-A177-3AD203B41FA5}">
                      <a16:colId xmlns:a16="http://schemas.microsoft.com/office/drawing/2014/main" val="2354080455"/>
                    </a:ext>
                  </a:extLst>
                </a:gridCol>
                <a:gridCol w="1322161">
                  <a:extLst>
                    <a:ext uri="{9D8B030D-6E8A-4147-A177-3AD203B41FA5}">
                      <a16:colId xmlns:a16="http://schemas.microsoft.com/office/drawing/2014/main" val="2062974140"/>
                    </a:ext>
                  </a:extLst>
                </a:gridCol>
              </a:tblGrid>
              <a:tr h="209005">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H&amp;R Block</a:t>
                      </a:r>
                    </a:p>
                  </a:txBody>
                  <a:tcPr marL="9525" marR="9525" marT="9525" marB="0" anchor="ctr"/>
                </a:tc>
                <a:tc>
                  <a:txBody>
                    <a:bodyPr/>
                    <a:lstStyle/>
                    <a:p>
                      <a:pPr algn="ctr" fontAlgn="b"/>
                      <a:r>
                        <a:rPr lang="en-US" sz="1000" b="0" i="0" u="none" strike="noStrike" dirty="0">
                          <a:effectLst/>
                          <a:latin typeface="Helvetica" panose="020B0604020202020204" pitchFamily="34" charset="0"/>
                        </a:rPr>
                        <a:t>169</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Charles River Laboratories</a:t>
                      </a:r>
                    </a:p>
                  </a:txBody>
                  <a:tcPr marL="9525" marR="9525" marT="9525" marB="0" anchor="ctr"/>
                </a:tc>
                <a:tc>
                  <a:txBody>
                    <a:bodyPr/>
                    <a:lstStyle/>
                    <a:p>
                      <a:pPr algn="ctr" fontAlgn="b"/>
                      <a:r>
                        <a:rPr lang="en-US" sz="1000" b="0" i="0" u="none" strike="noStrike" dirty="0">
                          <a:effectLst/>
                          <a:latin typeface="Helvetica" panose="020B0604020202020204" pitchFamily="34" charset="0"/>
                        </a:rPr>
                        <a:t>109</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Advantage Sales &amp; Marketing</a:t>
                      </a:r>
                    </a:p>
                  </a:txBody>
                  <a:tcPr marL="9525" marR="9525" marT="9525" marB="0" anchor="ctr"/>
                </a:tc>
                <a:tc>
                  <a:txBody>
                    <a:bodyPr/>
                    <a:lstStyle/>
                    <a:p>
                      <a:pPr algn="ctr" fontAlgn="b"/>
                      <a:r>
                        <a:rPr lang="en-US" sz="1000" b="0" i="0" u="none" strike="noStrike" dirty="0">
                          <a:effectLst/>
                          <a:latin typeface="Helvetica" panose="020B0604020202020204" pitchFamily="34" charset="0"/>
                        </a:rPr>
                        <a:t>94</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dirty="0">
                          <a:effectLst/>
                          <a:latin typeface="Helvetica" panose="020B0604020202020204" pitchFamily="34" charset="0"/>
                        </a:rPr>
                        <a:t>IDEXX Laboratories,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69</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dirty="0">
                          <a:effectLst/>
                          <a:latin typeface="Helvetica" panose="020B0604020202020204" pitchFamily="34" charset="0"/>
                        </a:rPr>
                        <a:t>Booz Allen Hamilton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67</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dirty="0" err="1">
                          <a:effectLst/>
                          <a:latin typeface="Helvetica" panose="020B0604020202020204" pitchFamily="34" charset="0"/>
                        </a:rPr>
                        <a:t>Clearesult</a:t>
                      </a:r>
                      <a:r>
                        <a:rPr lang="en-US" sz="1000" b="0" i="0" u="none" strike="noStrike" dirty="0">
                          <a:effectLst/>
                          <a:latin typeface="Helvetica" panose="020B0604020202020204" pitchFamily="34" charset="0"/>
                        </a:rPr>
                        <a:t> Consulting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66</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200731"/>
            <a:ext cx="3657600" cy="2188122"/>
            <a:chOff x="8151973" y="3015930"/>
            <a:chExt cx="3657600" cy="2188122"/>
          </a:xfrm>
        </p:grpSpPr>
        <p:sp>
          <p:nvSpPr>
            <p:cNvPr id="15" name="Rectangle 14"/>
            <p:cNvSpPr/>
            <p:nvPr/>
          </p:nvSpPr>
          <p:spPr>
            <a:xfrm>
              <a:off x="9134231" y="497322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151973" y="301593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0" name="Rectangle 19"/>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Central MA is home to more than 2,000 establishments in the Professional </a:t>
            </a:r>
            <a:r>
              <a:rPr lang="en-US" sz="1400" dirty="0">
                <a:latin typeface="Helvetica" panose="020B0604020202020204" pitchFamily="34" charset="0"/>
                <a:cs typeface="Helvetica" panose="020B0604020202020204" pitchFamily="34" charset="0"/>
              </a:rPr>
              <a:t>and Technical Services </a:t>
            </a:r>
            <a:r>
              <a:rPr lang="en-US" sz="1400" dirty="0" smtClean="0">
                <a:latin typeface="Helvetica" panose="020B0604020202020204" pitchFamily="34" charset="0"/>
                <a:cs typeface="Helvetica" panose="020B0604020202020204" pitchFamily="34" charset="0"/>
              </a:rPr>
              <a:t>sector, which includes </a:t>
            </a:r>
            <a:r>
              <a:rPr lang="en-US" sz="1400" dirty="0">
                <a:latin typeface="Helvetica" panose="020B0604020202020204" pitchFamily="34" charset="0"/>
                <a:cs typeface="Helvetica" panose="020B0604020202020204" pitchFamily="34" charset="0"/>
              </a:rPr>
              <a:t>computer systems </a:t>
            </a:r>
            <a:r>
              <a:rPr lang="en-US" sz="1400" dirty="0" smtClean="0">
                <a:latin typeface="Helvetica" panose="020B0604020202020204" pitchFamily="34" charset="0"/>
                <a:cs typeface="Helvetica" panose="020B0604020202020204" pitchFamily="34" charset="0"/>
              </a:rPr>
              <a:t>design, management and technical consulting, legal, and accounting and bookkeeping services.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the last year, H&amp;R Block had </a:t>
            </a:r>
            <a:r>
              <a:rPr lang="en-US" sz="1400" dirty="0">
                <a:latin typeface="Helvetica" panose="020B0604020202020204" pitchFamily="34" charset="0"/>
                <a:cs typeface="Helvetica" panose="020B0604020202020204" pitchFamily="34" charset="0"/>
              </a:rPr>
              <a:t>the most job postings </a:t>
            </a:r>
            <a:r>
              <a:rPr lang="en-US" sz="1400" dirty="0" smtClean="0">
                <a:latin typeface="Helvetica" panose="020B0604020202020204" pitchFamily="34" charset="0"/>
                <a:cs typeface="Helvetica" panose="020B0604020202020204" pitchFamily="34" charset="0"/>
              </a:rPr>
              <a:t>in Central MA (169), followed by Charles River Laboratories (109) and Advantage Sales &amp; Marketing (94).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34804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10" name="Rectangle 9"/>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45</a:t>
            </a:r>
            <a:r>
              <a:rPr lang="en-US" sz="1400" dirty="0">
                <a:latin typeface="Helvetica" panose="020B0604020202020204" pitchFamily="34" charset="0"/>
                <a:cs typeface="Helvetica" panose="020B0604020202020204" pitchFamily="34" charset="0"/>
              </a:rPr>
              <a:t>% of workers in Professional and Technical Services in Central MA have a Bachelor’s degree or higher.</a:t>
            </a:r>
          </a:p>
        </p:txBody>
      </p:sp>
      <p:grpSp>
        <p:nvGrpSpPr>
          <p:cNvPr id="3" name="Group 2"/>
          <p:cNvGrpSpPr/>
          <p:nvPr/>
        </p:nvGrpSpPr>
        <p:grpSpPr>
          <a:xfrm>
            <a:off x="1889761" y="2054444"/>
            <a:ext cx="8412480" cy="4388518"/>
            <a:chOff x="1889761" y="2054444"/>
            <a:chExt cx="8412480" cy="4388518"/>
          </a:xfrm>
        </p:grpSpPr>
        <p:graphicFrame>
          <p:nvGraphicFramePr>
            <p:cNvPr id="14" name="Chart 13"/>
            <p:cNvGraphicFramePr>
              <a:graphicFrameLocks/>
            </p:cNvGraphicFramePr>
            <p:nvPr>
              <p:extLst>
                <p:ext uri="{D42A27DB-BD31-4B8C-83A1-F6EECF244321}">
                  <p14:modId xmlns:p14="http://schemas.microsoft.com/office/powerpoint/2010/main" val="2032161034"/>
                </p:ext>
              </p:extLst>
            </p:nvPr>
          </p:nvGraphicFramePr>
          <p:xfrm>
            <a:off x="1889761" y="2400243"/>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54444"/>
              <a:ext cx="8229600" cy="4388518"/>
              <a:chOff x="2072641" y="1899465"/>
              <a:chExt cx="8229600" cy="3970399"/>
            </a:xfrm>
          </p:grpSpPr>
          <p:sp>
            <p:nvSpPr>
              <p:cNvPr id="13" name="Rectangle 12"/>
              <p:cNvSpPr/>
              <p:nvPr/>
            </p:nvSpPr>
            <p:spPr>
              <a:xfrm>
                <a:off x="2072641" y="56329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9465"/>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22373768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Professional and Technical Services sector is fairly evenly split between male and female workers. </a:t>
            </a:r>
          </a:p>
        </p:txBody>
      </p:sp>
      <p:grpSp>
        <p:nvGrpSpPr>
          <p:cNvPr id="2" name="Group 1"/>
          <p:cNvGrpSpPr/>
          <p:nvPr/>
        </p:nvGrpSpPr>
        <p:grpSpPr>
          <a:xfrm>
            <a:off x="1477682" y="2427883"/>
            <a:ext cx="10103291" cy="3768447"/>
            <a:chOff x="1477682" y="2427883"/>
            <a:chExt cx="10103291" cy="3768447"/>
          </a:xfrm>
        </p:grpSpPr>
        <p:grpSp>
          <p:nvGrpSpPr>
            <p:cNvPr id="17" name="Group 16"/>
            <p:cNvGrpSpPr/>
            <p:nvPr/>
          </p:nvGrpSpPr>
          <p:grpSpPr>
            <a:xfrm>
              <a:off x="1491436" y="2795577"/>
              <a:ext cx="8897302" cy="2926080"/>
              <a:chOff x="0" y="0"/>
              <a:chExt cx="8897302" cy="2926080"/>
            </a:xfrm>
          </p:grpSpPr>
          <p:graphicFrame>
            <p:nvGraphicFramePr>
              <p:cNvPr id="22" name="Chart 21"/>
              <p:cNvGraphicFramePr>
                <a:graphicFrameLocks/>
              </p:cNvGraphicFramePr>
              <p:nvPr>
                <p:extLst>
                  <p:ext uri="{D42A27DB-BD31-4B8C-83A1-F6EECF244321}">
                    <p14:modId xmlns:p14="http://schemas.microsoft.com/office/powerpoint/2010/main" val="121349842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3462376443"/>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1348482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percent of workers in the Professional and Technical Services Sector in Central MA are white, though the numbers of Asian and Hispanic or Latino workers are growing somewhat.</a:t>
            </a:r>
          </a:p>
        </p:txBody>
      </p:sp>
      <p:grpSp>
        <p:nvGrpSpPr>
          <p:cNvPr id="6" name="Group 5"/>
          <p:cNvGrpSpPr/>
          <p:nvPr/>
        </p:nvGrpSpPr>
        <p:grpSpPr>
          <a:xfrm>
            <a:off x="611029" y="2427883"/>
            <a:ext cx="11073427" cy="3768447"/>
            <a:chOff x="611029" y="2427883"/>
            <a:chExt cx="11073427" cy="3768447"/>
          </a:xfrm>
        </p:grpSpPr>
        <p:grpSp>
          <p:nvGrpSpPr>
            <p:cNvPr id="19" name="Group 18"/>
            <p:cNvGrpSpPr/>
            <p:nvPr/>
          </p:nvGrpSpPr>
          <p:grpSpPr>
            <a:xfrm>
              <a:off x="635269" y="2782473"/>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576987737"/>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1029634892"/>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noChangeAspect="1"/>
              </p:cNvGraphicFramePr>
              <p:nvPr>
                <p:extLst>
                  <p:ext uri="{D42A27DB-BD31-4B8C-83A1-F6EECF244321}">
                    <p14:modId xmlns:p14="http://schemas.microsoft.com/office/powerpoint/2010/main" val="3747614419"/>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5" name="Group 4"/>
            <p:cNvGrpSpPr/>
            <p:nvPr/>
          </p:nvGrpSpPr>
          <p:grpSpPr>
            <a:xfrm>
              <a:off x="611029" y="2427883"/>
              <a:ext cx="10969944" cy="3768447"/>
              <a:chOff x="611029" y="2427883"/>
              <a:chExt cx="10969944" cy="3768447"/>
            </a:xfrm>
          </p:grpSpPr>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4" name="Rectangle 23"/>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53414662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dirty="0"/>
          </a:p>
        </p:txBody>
      </p:sp>
    </p:spTree>
    <p:extLst>
      <p:ext uri="{BB962C8B-B14F-4D97-AF65-F5344CB8AC3E}">
        <p14:creationId xmlns:p14="http://schemas.microsoft.com/office/powerpoint/2010/main" val="740018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3811580472"/>
              </p:ext>
            </p:extLst>
          </p:nvPr>
        </p:nvGraphicFramePr>
        <p:xfrm>
          <a:off x="7998593" y="3539890"/>
          <a:ext cx="3656287" cy="1463035"/>
        </p:xfrm>
        <a:graphic>
          <a:graphicData uri="http://schemas.openxmlformats.org/drawingml/2006/table">
            <a:tbl>
              <a:tblPr firstRow="1">
                <a:tableStyleId>{D27102A9-8310-4765-A935-A1911B00CA55}</a:tableStyleId>
              </a:tblPr>
              <a:tblGrid>
                <a:gridCol w="2343271">
                  <a:extLst>
                    <a:ext uri="{9D8B030D-6E8A-4147-A177-3AD203B41FA5}">
                      <a16:colId xmlns:a16="http://schemas.microsoft.com/office/drawing/2014/main" val="2354080455"/>
                    </a:ext>
                  </a:extLst>
                </a:gridCol>
                <a:gridCol w="1313016">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rPr>
                        <a:t>R H White Companies, </a:t>
                      </a:r>
                      <a:r>
                        <a:rPr lang="en-US" sz="1000" u="none" strike="noStrike" dirty="0" smtClean="0">
                          <a:effectLst/>
                        </a:rPr>
                        <a:t>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48</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u="none" strike="noStrike" dirty="0">
                          <a:effectLst/>
                        </a:rPr>
                        <a:t>Toll </a:t>
                      </a:r>
                      <a:r>
                        <a:rPr lang="en-US" sz="1000" u="none" strike="noStrike" dirty="0" smtClean="0">
                          <a:effectLst/>
                        </a:rPr>
                        <a:t>Brothers.</a:t>
                      </a:r>
                      <a:r>
                        <a:rPr lang="en-US" sz="1000" u="none" strike="noStrike" baseline="0" dirty="0" smtClean="0">
                          <a:effectLst/>
                        </a:rPr>
                        <a:t>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27</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u="none" strike="noStrike" dirty="0" err="1">
                          <a:effectLst/>
                        </a:rPr>
                        <a:t>Fre</a:t>
                      </a:r>
                      <a:r>
                        <a:rPr lang="en-US" sz="1000" u="none" strike="noStrike" dirty="0">
                          <a:effectLst/>
                        </a:rPr>
                        <a:t> Building </a:t>
                      </a:r>
                      <a:r>
                        <a:rPr lang="en-US" sz="1000" u="none" strike="noStrike" dirty="0" smtClean="0">
                          <a:effectLst/>
                        </a:rPr>
                        <a:t>Company,</a:t>
                      </a:r>
                      <a:r>
                        <a:rPr lang="en-US" sz="1000" u="none" strike="noStrike" baseline="0" dirty="0" smtClean="0">
                          <a:effectLst/>
                        </a:rPr>
                        <a:t>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19</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u="none" strike="noStrike" dirty="0">
                          <a:effectLst/>
                        </a:rPr>
                        <a:t>Community </a:t>
                      </a:r>
                      <a:r>
                        <a:rPr lang="en-US" sz="1000" u="none" strike="noStrike" dirty="0" smtClean="0">
                          <a:effectLst/>
                        </a:rPr>
                        <a:t>Builder,</a:t>
                      </a:r>
                      <a:r>
                        <a:rPr lang="en-US" sz="1000" u="none" strike="noStrike" baseline="0" dirty="0" smtClean="0">
                          <a:effectLst/>
                        </a:rPr>
                        <a:t>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16</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u="none" strike="noStrike" dirty="0">
                          <a:effectLst/>
                        </a:rPr>
                        <a:t>Larkin </a:t>
                      </a:r>
                      <a:r>
                        <a:rPr lang="en-US" sz="1000" u="none" strike="noStrike" dirty="0" smtClean="0">
                          <a:effectLst/>
                        </a:rPr>
                        <a:t>Contractors,</a:t>
                      </a:r>
                      <a:r>
                        <a:rPr lang="en-US" sz="1000" u="none" strike="noStrike" baseline="0" dirty="0" smtClean="0">
                          <a:effectLst/>
                        </a:rPr>
                        <a:t>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14</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u="none" strike="noStrike" dirty="0" err="1">
                          <a:effectLst/>
                        </a:rPr>
                        <a:t>Consigli</a:t>
                      </a:r>
                      <a:r>
                        <a:rPr lang="en-US" sz="1000" u="none" strike="noStrike" dirty="0">
                          <a:effectLst/>
                        </a:rPr>
                        <a:t> </a:t>
                      </a:r>
                      <a:r>
                        <a:rPr lang="en-US" sz="1000" u="none" strike="noStrike" dirty="0" smtClean="0">
                          <a:effectLst/>
                        </a:rPr>
                        <a:t>Construction,</a:t>
                      </a:r>
                      <a:r>
                        <a:rPr lang="en-US" sz="1000" u="none" strike="noStrike" baseline="0" dirty="0" smtClean="0">
                          <a:effectLst/>
                        </a:rPr>
                        <a:t>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12</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number of Construction </a:t>
            </a:r>
            <a:r>
              <a:rPr lang="en-US" sz="1400" dirty="0">
                <a:latin typeface="Helvetica" panose="020B0604020202020204" pitchFamily="34" charset="0"/>
                <a:cs typeface="Helvetica" panose="020B0604020202020204" pitchFamily="34" charset="0"/>
              </a:rPr>
              <a:t>establishments </a:t>
            </a:r>
            <a:r>
              <a:rPr lang="en-US" sz="1400" dirty="0" smtClean="0">
                <a:latin typeface="Helvetica" panose="020B0604020202020204" pitchFamily="34" charset="0"/>
                <a:cs typeface="Helvetica" panose="020B0604020202020204" pitchFamily="34" charset="0"/>
              </a:rPr>
              <a:t>in Central MA grew by nearly 200 between 2016 and 2018, </a:t>
            </a:r>
            <a:r>
              <a:rPr lang="en-US" sz="1400" dirty="0">
                <a:latin typeface="Helvetica" panose="020B0604020202020204" pitchFamily="34" charset="0"/>
                <a:cs typeface="Helvetica" panose="020B0604020202020204" pitchFamily="34" charset="0"/>
              </a:rPr>
              <a:t>with growth across several types of contractors. In the last year, </a:t>
            </a:r>
            <a:r>
              <a:rPr lang="en-US" sz="1400" dirty="0" smtClean="0">
                <a:latin typeface="Helvetica" panose="020B0604020202020204" pitchFamily="34" charset="0"/>
                <a:cs typeface="Helvetica" panose="020B0604020202020204" pitchFamily="34" charset="0"/>
              </a:rPr>
              <a:t>R H White Companies, Inc. was </a:t>
            </a:r>
            <a:r>
              <a:rPr lang="en-US" sz="1400" dirty="0">
                <a:latin typeface="Helvetica" panose="020B0604020202020204" pitchFamily="34" charset="0"/>
                <a:cs typeface="Helvetica" panose="020B0604020202020204" pitchFamily="34" charset="0"/>
              </a:rPr>
              <a:t>responsible for </a:t>
            </a:r>
            <a:r>
              <a:rPr lang="en-US" sz="1400" dirty="0" smtClean="0">
                <a:latin typeface="Helvetica" panose="020B0604020202020204" pitchFamily="34" charset="0"/>
                <a:cs typeface="Helvetica" panose="020B0604020202020204" pitchFamily="34" charset="0"/>
              </a:rPr>
              <a:t>the largest number of public online </a:t>
            </a:r>
            <a:r>
              <a:rPr lang="en-US" sz="1400" dirty="0">
                <a:latin typeface="Helvetica" panose="020B0604020202020204" pitchFamily="34" charset="0"/>
                <a:cs typeface="Helvetica" panose="020B0604020202020204" pitchFamily="34" charset="0"/>
              </a:rPr>
              <a:t>job postings in the </a:t>
            </a:r>
            <a:r>
              <a:rPr lang="en-US" sz="1400" dirty="0" smtClean="0">
                <a:latin typeface="Helvetica" panose="020B0604020202020204" pitchFamily="34" charset="0"/>
                <a:cs typeface="Helvetica" panose="020B0604020202020204" pitchFamily="34" charset="0"/>
              </a:rPr>
              <a:t>Central MA, with 48, </a:t>
            </a:r>
            <a:r>
              <a:rPr lang="en-US" sz="1400" dirty="0">
                <a:latin typeface="Helvetica" panose="020B0604020202020204" pitchFamily="34" charset="0"/>
                <a:cs typeface="Helvetica" panose="020B0604020202020204" pitchFamily="34" charset="0"/>
              </a:rPr>
              <a:t>followed by Toll </a:t>
            </a:r>
            <a:r>
              <a:rPr lang="en-US" sz="1400" dirty="0" smtClean="0">
                <a:latin typeface="Helvetica" panose="020B0604020202020204" pitchFamily="34" charset="0"/>
                <a:cs typeface="Helvetica" panose="020B0604020202020204" pitchFamily="34" charset="0"/>
              </a:rPr>
              <a:t>Brothers, </a:t>
            </a:r>
            <a:r>
              <a:rPr lang="en-US" sz="1400" dirty="0">
                <a:latin typeface="Helvetica" panose="020B0604020202020204" pitchFamily="34" charset="0"/>
                <a:cs typeface="Helvetica" panose="020B0604020202020204" pitchFamily="34" charset="0"/>
              </a:rPr>
              <a:t>Inc. </a:t>
            </a:r>
            <a:r>
              <a:rPr lang="en-US" sz="1400" dirty="0" smtClean="0">
                <a:latin typeface="Helvetica" panose="020B0604020202020204" pitchFamily="34" charset="0"/>
                <a:cs typeface="Helvetica" panose="020B0604020202020204" pitchFamily="34" charset="0"/>
              </a:rPr>
              <a:t>(27)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Free Building Company, Inc. (19).</a:t>
            </a:r>
            <a:endParaRPr lang="en-US" sz="1400" dirty="0">
              <a:latin typeface="Helvetica" panose="020B0604020202020204" pitchFamily="34" charset="0"/>
              <a:cs typeface="Helvetica" panose="020B0604020202020204" pitchFamily="34" charset="0"/>
            </a:endParaRPr>
          </a:p>
        </p:txBody>
      </p:sp>
      <p:grpSp>
        <p:nvGrpSpPr>
          <p:cNvPr id="2" name="Group 1"/>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1790714793"/>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40309828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6" name="Group 5"/>
          <p:cNvGrpSpPr/>
          <p:nvPr/>
        </p:nvGrpSpPr>
        <p:grpSpPr>
          <a:xfrm>
            <a:off x="1892970" y="2142101"/>
            <a:ext cx="8412480" cy="4396811"/>
            <a:chOff x="1892970"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1273626915"/>
                </p:ext>
              </p:extLst>
            </p:nvPr>
          </p:nvGraphicFramePr>
          <p:xfrm>
            <a:off x="189297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50%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Construction workers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Central MA </a:t>
            </a:r>
            <a:r>
              <a:rPr lang="en-US" sz="1400" dirty="0">
                <a:latin typeface="Helvetica" panose="020B0604020202020204" pitchFamily="34" charset="0"/>
                <a:cs typeface="Helvetica" panose="020B0604020202020204" pitchFamily="34" charset="0"/>
              </a:rPr>
              <a:t>have some college or higher level of education. </a:t>
            </a:r>
            <a:endParaRPr lang="en-US" sz="1400" dirty="0"/>
          </a:p>
        </p:txBody>
      </p:sp>
    </p:spTree>
    <p:extLst>
      <p:ext uri="{BB962C8B-B14F-4D97-AF65-F5344CB8AC3E}">
        <p14:creationId xmlns:p14="http://schemas.microsoft.com/office/powerpoint/2010/main" val="213532233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7" name="Group 16"/>
            <p:cNvGrpSpPr/>
            <p:nvPr/>
          </p:nvGrpSpPr>
          <p:grpSpPr>
            <a:xfrm>
              <a:off x="1496613" y="2795577"/>
              <a:ext cx="8897302" cy="2926080"/>
              <a:chOff x="0" y="0"/>
              <a:chExt cx="8897302" cy="2926080"/>
            </a:xfrm>
          </p:grpSpPr>
          <p:graphicFrame>
            <p:nvGraphicFramePr>
              <p:cNvPr id="21" name="Chart 20"/>
              <p:cNvGraphicFramePr>
                <a:graphicFrameLocks/>
              </p:cNvGraphicFramePr>
              <p:nvPr>
                <p:extLst>
                  <p:ext uri="{D42A27DB-BD31-4B8C-83A1-F6EECF244321}">
                    <p14:modId xmlns:p14="http://schemas.microsoft.com/office/powerpoint/2010/main" val="1024650269"/>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ext uri="{D42A27DB-BD31-4B8C-83A1-F6EECF244321}">
                    <p14:modId xmlns:p14="http://schemas.microsoft.com/office/powerpoint/2010/main" val="2411912151"/>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Approximately 80% of Construction workers in Central MA are male. </a:t>
            </a:r>
            <a:endParaRPr lang="en-US" sz="1400" dirty="0">
              <a:latin typeface="Helvetica" panose="020B0604020202020204" pitchFamily="34" charset="0"/>
              <a:cs typeface="Helvetica" panose="020B0604020202020204" pitchFamily="34" charset="0"/>
            </a:endParaRPr>
          </a:p>
        </p:txBody>
      </p:sp>
      <p:sp>
        <p:nvSpPr>
          <p:cNvPr id="23" name="Rectangle 22"/>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4401697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2" name="Group 1"/>
          <p:cNvGrpSpPr/>
          <p:nvPr/>
        </p:nvGrpSpPr>
        <p:grpSpPr>
          <a:xfrm>
            <a:off x="611029" y="2427883"/>
            <a:ext cx="11085448" cy="3768447"/>
            <a:chOff x="611029" y="2427883"/>
            <a:chExt cx="11085448" cy="3768447"/>
          </a:xfrm>
        </p:grpSpPr>
        <p:grpSp>
          <p:nvGrpSpPr>
            <p:cNvPr id="21" name="Group 20"/>
            <p:cNvGrpSpPr/>
            <p:nvPr/>
          </p:nvGrpSpPr>
          <p:grpSpPr>
            <a:xfrm>
              <a:off x="647290" y="2806490"/>
              <a:ext cx="11049187" cy="2926080"/>
              <a:chOff x="0" y="0"/>
              <a:chExt cx="11049187" cy="2926080"/>
            </a:xfrm>
          </p:grpSpPr>
          <p:graphicFrame>
            <p:nvGraphicFramePr>
              <p:cNvPr id="26" name="Chart 25"/>
              <p:cNvGraphicFramePr>
                <a:graphicFrameLocks noChangeAspect="1"/>
              </p:cNvGraphicFramePr>
              <p:nvPr>
                <p:extLst>
                  <p:ext uri="{D42A27DB-BD31-4B8C-83A1-F6EECF244321}">
                    <p14:modId xmlns:p14="http://schemas.microsoft.com/office/powerpoint/2010/main" val="1489405697"/>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noChangeAspect="1"/>
              </p:cNvGraphicFramePr>
              <p:nvPr>
                <p:extLst>
                  <p:ext uri="{D42A27DB-BD31-4B8C-83A1-F6EECF244321}">
                    <p14:modId xmlns:p14="http://schemas.microsoft.com/office/powerpoint/2010/main" val="3573899629"/>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379668285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 5"/>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5" name="Rectangle 24"/>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Nearly 95% of Construction workers in Central MA are white, although the share of non-white workers has grown since 2015.</a:t>
            </a:r>
            <a:endParaRPr lang="en-US" sz="1400" dirty="0">
              <a:latin typeface="Helvetica" panose="020B0604020202020204" pitchFamily="34" charset="0"/>
              <a:cs typeface="Helvetica" panose="020B0604020202020204" pitchFamily="34" charset="0"/>
            </a:endParaRP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8410505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Retail Trade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dirty="0"/>
          </a:p>
        </p:txBody>
      </p:sp>
    </p:spTree>
    <p:extLst>
      <p:ext uri="{BB962C8B-B14F-4D97-AF65-F5344CB8AC3E}">
        <p14:creationId xmlns:p14="http://schemas.microsoft.com/office/powerpoint/2010/main" val="22495501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31082" y="2610190"/>
            <a:ext cx="7040880" cy="3587128"/>
            <a:chOff x="631082" y="2610190"/>
            <a:chExt cx="7040880" cy="3587128"/>
          </a:xfrm>
        </p:grpSpPr>
        <p:graphicFrame>
          <p:nvGraphicFramePr>
            <p:cNvPr id="20" name="Chart 19"/>
            <p:cNvGraphicFramePr>
              <a:graphicFrameLocks/>
            </p:cNvGraphicFramePr>
            <p:nvPr>
              <p:extLst>
                <p:ext uri="{D42A27DB-BD31-4B8C-83A1-F6EECF244321}">
                  <p14:modId xmlns:p14="http://schemas.microsoft.com/office/powerpoint/2010/main" val="1760795648"/>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3930052327"/>
              </p:ext>
            </p:extLst>
          </p:nvPr>
        </p:nvGraphicFramePr>
        <p:xfrm>
          <a:off x="7998593" y="3539890"/>
          <a:ext cx="3656287" cy="1463035"/>
        </p:xfrm>
        <a:graphic>
          <a:graphicData uri="http://schemas.openxmlformats.org/drawingml/2006/table">
            <a:tbl>
              <a:tblPr firstRow="1">
                <a:tableStyleId>{5FD0F851-EC5A-4D38-B0AD-8093EC10F338}</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rPr>
                        <a:t>BJ's Wholesale Club, 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587</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u="none" strike="noStrike" dirty="0">
                          <a:effectLst/>
                        </a:rPr>
                        <a:t>CVS Health</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486</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u="none" strike="noStrike" dirty="0">
                          <a:effectLst/>
                        </a:rPr>
                        <a:t>Lowe's Companies, </a:t>
                      </a:r>
                      <a:r>
                        <a:rPr lang="en-US" sz="1000" u="none" strike="noStrike" dirty="0" err="1">
                          <a:effectLst/>
                        </a:rPr>
                        <a:t>Inc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240</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u="none" strike="noStrike" dirty="0">
                          <a:effectLst/>
                        </a:rPr>
                        <a:t>Target</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236</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u="none" strike="noStrike" dirty="0">
                          <a:effectLst/>
                        </a:rPr>
                        <a:t>Dick's Sporting Goods Incorporated</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216</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u="none" strike="noStrike">
                          <a:effectLst/>
                        </a:rPr>
                        <a:t>Amazon</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214</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Retail </a:t>
            </a:r>
            <a:r>
              <a:rPr lang="en-US" sz="1400" dirty="0">
                <a:latin typeface="Helvetica" panose="020B0604020202020204" pitchFamily="34" charset="0"/>
                <a:cs typeface="Helvetica" panose="020B0604020202020204" pitchFamily="34" charset="0"/>
              </a:rPr>
              <a:t>establishments in </a:t>
            </a:r>
            <a:r>
              <a:rPr lang="en-US" sz="1400" dirty="0" smtClean="0">
                <a:latin typeface="Helvetica" panose="020B0604020202020204" pitchFamily="34" charset="0"/>
                <a:cs typeface="Helvetica" panose="020B0604020202020204" pitchFamily="34" charset="0"/>
              </a:rPr>
              <a:t>Central MA has remained fairly stable </a:t>
            </a:r>
            <a:r>
              <a:rPr lang="en-US" sz="1400" dirty="0">
                <a:latin typeface="Helvetica" panose="020B0604020202020204" pitchFamily="34" charset="0"/>
                <a:cs typeface="Helvetica" panose="020B0604020202020204" pitchFamily="34" charset="0"/>
              </a:rPr>
              <a:t>since </a:t>
            </a:r>
            <a:r>
              <a:rPr lang="en-US" sz="1400" dirty="0" smtClean="0">
                <a:latin typeface="Helvetica" panose="020B0604020202020204" pitchFamily="34" charset="0"/>
                <a:cs typeface="Helvetica" panose="020B0604020202020204" pitchFamily="34" charset="0"/>
              </a:rPr>
              <a:t>2016. </a:t>
            </a:r>
            <a:r>
              <a:rPr lang="en-US" sz="1400" dirty="0">
                <a:latin typeface="Helvetica" panose="020B0604020202020204" pitchFamily="34" charset="0"/>
                <a:cs typeface="Helvetica" panose="020B0604020202020204" pitchFamily="34" charset="0"/>
              </a:rPr>
              <a:t>In the last year, </a:t>
            </a:r>
            <a:r>
              <a:rPr lang="en-US" sz="1400" dirty="0" smtClean="0">
                <a:latin typeface="Helvetica" panose="020B0604020202020204" pitchFamily="34" charset="0"/>
                <a:cs typeface="Helvetica" panose="020B0604020202020204" pitchFamily="34" charset="0"/>
              </a:rPr>
              <a:t>BJ’s Wholesale Club, Inc. was </a:t>
            </a:r>
            <a:r>
              <a:rPr lang="en-US" sz="1400" dirty="0">
                <a:latin typeface="Helvetica" panose="020B0604020202020204" pitchFamily="34" charset="0"/>
                <a:cs typeface="Helvetica" panose="020B0604020202020204" pitchFamily="34" charset="0"/>
              </a:rPr>
              <a:t>responsible for the most online job postings in </a:t>
            </a:r>
            <a:r>
              <a:rPr lang="en-US" sz="1400" dirty="0" smtClean="0">
                <a:latin typeface="Helvetica" panose="020B0604020202020204" pitchFamily="34" charset="0"/>
                <a:cs typeface="Helvetica" panose="020B0604020202020204" pitchFamily="34" charset="0"/>
              </a:rPr>
              <a:t>Central MA (587),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CVS Health (486).</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9696511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6" name="Group 5"/>
          <p:cNvGrpSpPr/>
          <p:nvPr/>
        </p:nvGrpSpPr>
        <p:grpSpPr>
          <a:xfrm>
            <a:off x="1889760" y="2142101"/>
            <a:ext cx="8412480" cy="4396811"/>
            <a:chOff x="1889760"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1175099155"/>
                </p:ext>
              </p:extLst>
            </p:nvPr>
          </p:nvGraphicFramePr>
          <p:xfrm>
            <a:off x="188976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25% of Retail workers are less than 24 years old. Of those aged 24 or older, 54% have some college or higher level of education.</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752882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0070" y="2795577"/>
              <a:ext cx="8897302" cy="2926080"/>
              <a:chOff x="0" y="0"/>
              <a:chExt cx="8897302" cy="2926080"/>
            </a:xfrm>
          </p:grpSpPr>
          <p:graphicFrame>
            <p:nvGraphicFramePr>
              <p:cNvPr id="22" name="Chart 21"/>
              <p:cNvGraphicFramePr/>
              <p:nvPr>
                <p:extLst>
                  <p:ext uri="{D42A27DB-BD31-4B8C-83A1-F6EECF244321}">
                    <p14:modId xmlns:p14="http://schemas.microsoft.com/office/powerpoint/2010/main" val="4031643947"/>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p:cNvGraphicFramePr/>
              <p:nvPr>
                <p:extLst>
                  <p:ext uri="{D42A27DB-BD31-4B8C-83A1-F6EECF244321}">
                    <p14:modId xmlns:p14="http://schemas.microsoft.com/office/powerpoint/2010/main" val="2400853232"/>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a:t>
            </a:r>
            <a:r>
              <a:rPr lang="en-US" sz="1400" dirty="0" smtClean="0">
                <a:latin typeface="Helvetica" panose="020B0604020202020204" pitchFamily="34" charset="0"/>
                <a:cs typeface="Helvetica" panose="020B0604020202020204" pitchFamily="34" charset="0"/>
              </a:rPr>
              <a:t>Retail Trade sector </a:t>
            </a:r>
            <a:r>
              <a:rPr lang="en-US" sz="1400" dirty="0">
                <a:latin typeface="Helvetica" panose="020B0604020202020204" pitchFamily="34" charset="0"/>
                <a:cs typeface="Helvetica" panose="020B0604020202020204" pitchFamily="34" charset="0"/>
              </a:rPr>
              <a:t>is fairly evenly split between male and female workers. </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9103128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Retail Trade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0277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Retail Trade</a:t>
            </a:r>
            <a:endParaRPr lang="en-US" sz="1200" dirty="0"/>
          </a:p>
        </p:txBody>
      </p:sp>
      <p:grpSp>
        <p:nvGrpSpPr>
          <p:cNvPr id="2" name="Group 1"/>
          <p:cNvGrpSpPr/>
          <p:nvPr/>
        </p:nvGrpSpPr>
        <p:grpSpPr>
          <a:xfrm>
            <a:off x="611029" y="2427883"/>
            <a:ext cx="11087049" cy="3768447"/>
            <a:chOff x="611029" y="2427883"/>
            <a:chExt cx="11087049" cy="3768447"/>
          </a:xfrm>
        </p:grpSpPr>
        <p:grpSp>
          <p:nvGrpSpPr>
            <p:cNvPr id="19" name="Group 18"/>
            <p:cNvGrpSpPr/>
            <p:nvPr/>
          </p:nvGrpSpPr>
          <p:grpSpPr>
            <a:xfrm>
              <a:off x="648891" y="2795721"/>
              <a:ext cx="11049187" cy="2926080"/>
              <a:chOff x="0" y="0"/>
              <a:chExt cx="11049187" cy="2926080"/>
            </a:xfrm>
          </p:grpSpPr>
          <p:graphicFrame>
            <p:nvGraphicFramePr>
              <p:cNvPr id="21" name="Chart 20"/>
              <p:cNvGraphicFramePr>
                <a:graphicFrameLocks noChangeAspect="1"/>
              </p:cNvGraphicFramePr>
              <p:nvPr>
                <p:extLst>
                  <p:ext uri="{D42A27DB-BD31-4B8C-83A1-F6EECF244321}">
                    <p14:modId xmlns:p14="http://schemas.microsoft.com/office/powerpoint/2010/main" val="3337362351"/>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noChangeAspect="1"/>
              </p:cNvGraphicFramePr>
              <p:nvPr>
                <p:extLst>
                  <p:ext uri="{D42A27DB-BD31-4B8C-83A1-F6EECF244321}">
                    <p14:modId xmlns:p14="http://schemas.microsoft.com/office/powerpoint/2010/main" val="4216512806"/>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174438755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 5"/>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85%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Retail Trade </a:t>
            </a:r>
            <a:r>
              <a:rPr lang="en-US" sz="1400" dirty="0">
                <a:latin typeface="Helvetica" panose="020B0604020202020204" pitchFamily="34" charset="0"/>
                <a:cs typeface="Helvetica" panose="020B0604020202020204" pitchFamily="34" charset="0"/>
              </a:rPr>
              <a:t>workers </a:t>
            </a:r>
            <a:r>
              <a:rPr lang="en-US" sz="1400" dirty="0" smtClean="0">
                <a:latin typeface="Helvetica" panose="020B0604020202020204" pitchFamily="34" charset="0"/>
                <a:cs typeface="Helvetica" panose="020B0604020202020204" pitchFamily="34" charset="0"/>
              </a:rPr>
              <a:t>in Central MA are white. </a:t>
            </a:r>
            <a:r>
              <a:rPr lang="en-US" sz="1400" dirty="0">
                <a:latin typeface="Helvetica" panose="020B0604020202020204" pitchFamily="34" charset="0"/>
                <a:cs typeface="Helvetica" panose="020B0604020202020204" pitchFamily="34" charset="0"/>
              </a:rPr>
              <a:t>There has been </a:t>
            </a:r>
            <a:r>
              <a:rPr lang="en-US" sz="1400" dirty="0" smtClean="0">
                <a:latin typeface="Helvetica" panose="020B0604020202020204" pitchFamily="34" charset="0"/>
                <a:cs typeface="Helvetica" panose="020B0604020202020204" pitchFamily="34" charset="0"/>
              </a:rPr>
              <a:t>some growth in </a:t>
            </a:r>
            <a:r>
              <a:rPr lang="en-US" sz="1400" dirty="0">
                <a:latin typeface="Helvetica" panose="020B0604020202020204" pitchFamily="34" charset="0"/>
                <a:cs typeface="Helvetica" panose="020B0604020202020204" pitchFamily="34" charset="0"/>
              </a:rPr>
              <a:t>the number of Hispanic or Latino, Black or African American, and Asian </a:t>
            </a:r>
            <a:r>
              <a:rPr lang="en-US" sz="1400" dirty="0" smtClean="0">
                <a:latin typeface="Helvetica" panose="020B0604020202020204" pitchFamily="34" charset="0"/>
                <a:cs typeface="Helvetica" panose="020B0604020202020204" pitchFamily="34" charset="0"/>
              </a:rPr>
              <a:t>workers</a:t>
            </a:r>
            <a:r>
              <a:rPr lang="en-US" sz="1400" dirty="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since 2015.</a:t>
            </a:r>
            <a:endParaRPr lang="en-US" sz="1400" dirty="0">
              <a:latin typeface="Helvetica" panose="020B0604020202020204" pitchFamily="34" charset="0"/>
              <a:cs typeface="Helvetica" panose="020B0604020202020204" pitchFamily="34" charset="0"/>
            </a:endParaRPr>
          </a:p>
        </p:txBody>
      </p:sp>
      <p:sp>
        <p:nvSpPr>
          <p:cNvPr id="24" name="Rectangle 23"/>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2252005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79</a:t>
            </a:fld>
            <a:endParaRPr lang="en-US" dirty="0"/>
          </a:p>
        </p:txBody>
      </p:sp>
    </p:spTree>
    <p:extLst>
      <p:ext uri="{BB962C8B-B14F-4D97-AF65-F5344CB8AC3E}">
        <p14:creationId xmlns:p14="http://schemas.microsoft.com/office/powerpoint/2010/main" val="38444894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2232526661"/>
              </p:ext>
            </p:extLst>
          </p:nvPr>
        </p:nvGraphicFramePr>
        <p:xfrm>
          <a:off x="7998593" y="3539890"/>
          <a:ext cx="3656287" cy="1463035"/>
        </p:xfrm>
        <a:graphic>
          <a:graphicData uri="http://schemas.openxmlformats.org/drawingml/2006/table">
            <a:tbl>
              <a:tblPr firstRow="1">
                <a:tableStyleId>{3B4B98B0-60AC-42C2-AFA5-B58CD77FA1E5}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Chipotle Mexican Grill</a:t>
                      </a:r>
                    </a:p>
                  </a:txBody>
                  <a:tcPr marL="9525" marR="9525" marT="9525" marB="0" anchor="ctr"/>
                </a:tc>
                <a:tc>
                  <a:txBody>
                    <a:bodyPr/>
                    <a:lstStyle/>
                    <a:p>
                      <a:pPr algn="ctr" fontAlgn="b"/>
                      <a:r>
                        <a:rPr lang="en-US" sz="1000" b="0" i="0" u="none" strike="noStrike">
                          <a:effectLst/>
                          <a:latin typeface="Helvetica" panose="020B0604020202020204" pitchFamily="34" charset="0"/>
                        </a:rPr>
                        <a:t>155</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Sodexo</a:t>
                      </a:r>
                    </a:p>
                  </a:txBody>
                  <a:tcPr marL="9525" marR="9525" marT="9525" marB="0" anchor="ctr"/>
                </a:tc>
                <a:tc>
                  <a:txBody>
                    <a:bodyPr/>
                    <a:lstStyle/>
                    <a:p>
                      <a:pPr algn="ctr" fontAlgn="b"/>
                      <a:r>
                        <a:rPr lang="en-US" sz="1000" b="0" i="0" u="none" strike="noStrike">
                          <a:effectLst/>
                          <a:latin typeface="Helvetica" panose="020B0604020202020204" pitchFamily="34" charset="0"/>
                        </a:rPr>
                        <a:t>148</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Great Wolf Resorts</a:t>
                      </a:r>
                    </a:p>
                  </a:txBody>
                  <a:tcPr marL="9525" marR="9525" marT="9525" marB="0" anchor="ctr"/>
                </a:tc>
                <a:tc>
                  <a:txBody>
                    <a:bodyPr/>
                    <a:lstStyle/>
                    <a:p>
                      <a:pPr algn="ctr" fontAlgn="b"/>
                      <a:r>
                        <a:rPr lang="en-US" sz="1000" b="0" i="0" u="none" strike="noStrike" dirty="0">
                          <a:effectLst/>
                          <a:latin typeface="Helvetica" panose="020B0604020202020204" pitchFamily="34" charset="0"/>
                        </a:rPr>
                        <a:t>109</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Compass Group Plc United States</a:t>
                      </a:r>
                    </a:p>
                  </a:txBody>
                  <a:tcPr marL="9525" marR="9525" marT="9525" marB="0" anchor="ctr"/>
                </a:tc>
                <a:tc>
                  <a:txBody>
                    <a:bodyPr/>
                    <a:lstStyle/>
                    <a:p>
                      <a:pPr algn="ctr" fontAlgn="b"/>
                      <a:r>
                        <a:rPr lang="en-US" sz="1000" b="0" i="0" u="none" strike="noStrike" dirty="0">
                          <a:effectLst/>
                          <a:latin typeface="Helvetica" panose="020B0604020202020204" pitchFamily="34" charset="0"/>
                        </a:rPr>
                        <a:t>101</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Panera Bread</a:t>
                      </a:r>
                    </a:p>
                  </a:txBody>
                  <a:tcPr marL="9525" marR="9525" marT="9525" marB="0" anchor="ctr"/>
                </a:tc>
                <a:tc>
                  <a:txBody>
                    <a:bodyPr/>
                    <a:lstStyle/>
                    <a:p>
                      <a:pPr algn="ctr" fontAlgn="b"/>
                      <a:r>
                        <a:rPr lang="en-US" sz="1000" b="0" i="0" u="none" strike="noStrike" dirty="0">
                          <a:effectLst/>
                          <a:latin typeface="Helvetica" panose="020B0604020202020204" pitchFamily="34" charset="0"/>
                        </a:rPr>
                        <a:t>85</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Marriott International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81</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Hospitality-related establishments in </a:t>
            </a:r>
            <a:r>
              <a:rPr lang="en-US" sz="1400" dirty="0" smtClean="0">
                <a:latin typeface="Helvetica" panose="020B0604020202020204" pitchFamily="34" charset="0"/>
                <a:cs typeface="Helvetica" panose="020B0604020202020204" pitchFamily="34" charset="0"/>
              </a:rPr>
              <a:t>Central MA grew slightly between </a:t>
            </a:r>
            <a:r>
              <a:rPr lang="en-US" sz="1400" dirty="0">
                <a:latin typeface="Helvetica" panose="020B0604020202020204" pitchFamily="34" charset="0"/>
                <a:cs typeface="Helvetica" panose="020B0604020202020204" pitchFamily="34" charset="0"/>
              </a:rPr>
              <a:t>2016 and </a:t>
            </a:r>
            <a:r>
              <a:rPr lang="en-US" sz="1400" dirty="0" smtClean="0">
                <a:latin typeface="Helvetica" panose="020B0604020202020204" pitchFamily="34" charset="0"/>
                <a:cs typeface="Helvetica" panose="020B0604020202020204" pitchFamily="34" charset="0"/>
              </a:rPr>
              <a:t>2018. </a:t>
            </a:r>
            <a:r>
              <a:rPr lang="en-US" sz="1400" dirty="0">
                <a:latin typeface="Helvetica" panose="020B0604020202020204" pitchFamily="34" charset="0"/>
                <a:cs typeface="Helvetica" panose="020B0604020202020204" pitchFamily="34" charset="0"/>
              </a:rPr>
              <a:t>In the last year, </a:t>
            </a:r>
            <a:r>
              <a:rPr lang="en-US" sz="1400" dirty="0" smtClean="0">
                <a:latin typeface="Helvetica" panose="020B0604020202020204" pitchFamily="34" charset="0"/>
                <a:cs typeface="Helvetica" panose="020B0604020202020204" pitchFamily="34" charset="0"/>
              </a:rPr>
              <a:t>Chipotle Mexican Grill was </a:t>
            </a:r>
            <a:r>
              <a:rPr lang="en-US" sz="1400" dirty="0">
                <a:latin typeface="Helvetica" panose="020B0604020202020204" pitchFamily="34" charset="0"/>
                <a:cs typeface="Helvetica" panose="020B0604020202020204" pitchFamily="34" charset="0"/>
              </a:rPr>
              <a:t>responsible for the most online job postings in the </a:t>
            </a:r>
            <a:r>
              <a:rPr lang="en-US" sz="1400" dirty="0" smtClean="0">
                <a:latin typeface="Helvetica" panose="020B0604020202020204" pitchFamily="34" charset="0"/>
                <a:cs typeface="Helvetica" panose="020B0604020202020204" pitchFamily="34" charset="0"/>
              </a:rPr>
              <a:t>region (155),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Sodexo (148)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Great Wolf Resorts (109).</a:t>
            </a:r>
            <a:endParaRPr lang="en-US" sz="1400" dirty="0">
              <a:latin typeface="Helvetica" panose="020B0604020202020204" pitchFamily="34" charset="0"/>
              <a:cs typeface="Helvetica" panose="020B0604020202020204" pitchFamily="34" charset="0"/>
            </a:endParaRPr>
          </a:p>
        </p:txBody>
      </p:sp>
      <p:grpSp>
        <p:nvGrpSpPr>
          <p:cNvPr id="3" name="Group 2"/>
          <p:cNvGrpSpPr/>
          <p:nvPr/>
        </p:nvGrpSpPr>
        <p:grpSpPr>
          <a:xfrm>
            <a:off x="631082" y="2610190"/>
            <a:ext cx="7040880" cy="3587128"/>
            <a:chOff x="631082" y="2610190"/>
            <a:chExt cx="7040880" cy="3587128"/>
          </a:xfrm>
        </p:grpSpPr>
        <p:graphicFrame>
          <p:nvGraphicFramePr>
            <p:cNvPr id="20" name="Chart 19"/>
            <p:cNvGraphicFramePr>
              <a:graphicFrameLocks/>
            </p:cNvGraphicFramePr>
            <p:nvPr>
              <p:extLst>
                <p:ext uri="{D42A27DB-BD31-4B8C-83A1-F6EECF244321}">
                  <p14:modId xmlns:p14="http://schemas.microsoft.com/office/powerpoint/2010/main" val="2474163567"/>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39036262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6" name="Group 5"/>
          <p:cNvGrpSpPr/>
          <p:nvPr/>
        </p:nvGrpSpPr>
        <p:grpSpPr>
          <a:xfrm>
            <a:off x="1889760" y="2142101"/>
            <a:ext cx="8412480" cy="4396811"/>
            <a:chOff x="1889760"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2614842985"/>
                </p:ext>
              </p:extLst>
            </p:nvPr>
          </p:nvGraphicFramePr>
          <p:xfrm>
            <a:off x="188976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36%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Hospitality workers are </a:t>
            </a:r>
            <a:r>
              <a:rPr lang="en-US" sz="1400" dirty="0">
                <a:latin typeface="Helvetica" panose="020B0604020202020204" pitchFamily="34" charset="0"/>
                <a:cs typeface="Helvetica" panose="020B0604020202020204" pitchFamily="34" charset="0"/>
              </a:rPr>
              <a:t>less than 24 years old. Of those aged 24 or older, </a:t>
            </a:r>
            <a:r>
              <a:rPr lang="en-US" sz="1400" dirty="0" smtClean="0">
                <a:latin typeface="Helvetica" panose="020B0604020202020204" pitchFamily="34" charset="0"/>
                <a:cs typeface="Helvetica" panose="020B0604020202020204" pitchFamily="34" charset="0"/>
              </a:rPr>
              <a:t>49% </a:t>
            </a:r>
            <a:r>
              <a:rPr lang="en-US" sz="1400" dirty="0">
                <a:latin typeface="Helvetica" panose="020B0604020202020204" pitchFamily="34" charset="0"/>
                <a:cs typeface="Helvetica" panose="020B0604020202020204" pitchFamily="34" charset="0"/>
              </a:rPr>
              <a:t>have </a:t>
            </a:r>
            <a:r>
              <a:rPr lang="en-US" sz="1400" dirty="0" smtClean="0">
                <a:latin typeface="Helvetica" panose="020B0604020202020204" pitchFamily="34" charset="0"/>
                <a:cs typeface="Helvetica" panose="020B0604020202020204" pitchFamily="34" charset="0"/>
              </a:rPr>
              <a:t>a high school diploma or less.</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348766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8787" y="2795433"/>
              <a:ext cx="8889951" cy="2926080"/>
              <a:chOff x="0" y="0"/>
              <a:chExt cx="8889951" cy="2926080"/>
            </a:xfrm>
          </p:grpSpPr>
          <p:graphicFrame>
            <p:nvGraphicFramePr>
              <p:cNvPr id="22" name="Chart 21"/>
              <p:cNvGraphicFramePr>
                <a:graphicFrameLocks/>
              </p:cNvGraphicFramePr>
              <p:nvPr>
                <p:extLst>
                  <p:ext uri="{D42A27DB-BD31-4B8C-83A1-F6EECF244321}">
                    <p14:modId xmlns:p14="http://schemas.microsoft.com/office/powerpoint/2010/main" val="79938763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1094210216"/>
                  </p:ext>
                </p:extLst>
              </p:nvPr>
            </p:nvGraphicFramePr>
            <p:xfrm>
              <a:off x="46837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
        <p:nvSpPr>
          <p:cNvPr id="24" name="Rectangle 2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a:t>
            </a:r>
            <a:r>
              <a:rPr lang="en-US" sz="1400" dirty="0" smtClean="0">
                <a:latin typeface="Helvetica" panose="020B0604020202020204" pitchFamily="34" charset="0"/>
                <a:cs typeface="Helvetica" panose="020B0604020202020204" pitchFamily="34" charset="0"/>
              </a:rPr>
              <a:t>Retail Trade sector </a:t>
            </a:r>
            <a:r>
              <a:rPr lang="en-US" sz="1400" dirty="0">
                <a:latin typeface="Helvetica" panose="020B0604020202020204" pitchFamily="34" charset="0"/>
                <a:cs typeface="Helvetica" panose="020B0604020202020204" pitchFamily="34" charset="0"/>
              </a:rPr>
              <a:t>is fairly evenly split between male and female workers. </a:t>
            </a:r>
          </a:p>
        </p:txBody>
      </p:sp>
    </p:spTree>
    <p:extLst>
      <p:ext uri="{BB962C8B-B14F-4D97-AF65-F5344CB8AC3E}">
        <p14:creationId xmlns:p14="http://schemas.microsoft.com/office/powerpoint/2010/main" val="22148651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11029" y="2427883"/>
            <a:ext cx="11087049" cy="3768447"/>
            <a:chOff x="611029" y="2427883"/>
            <a:chExt cx="11087049" cy="3768447"/>
          </a:xfrm>
        </p:grpSpPr>
        <p:grpSp>
          <p:nvGrpSpPr>
            <p:cNvPr id="19" name="Group 18"/>
            <p:cNvGrpSpPr/>
            <p:nvPr/>
          </p:nvGrpSpPr>
          <p:grpSpPr>
            <a:xfrm>
              <a:off x="648891" y="2806490"/>
              <a:ext cx="11049187" cy="2926080"/>
              <a:chOff x="0" y="0"/>
              <a:chExt cx="11049187" cy="2926080"/>
            </a:xfrm>
          </p:grpSpPr>
          <p:graphicFrame>
            <p:nvGraphicFramePr>
              <p:cNvPr id="21" name="Chart 20"/>
              <p:cNvGraphicFramePr>
                <a:graphicFrameLocks noChangeAspect="1"/>
              </p:cNvGraphicFramePr>
              <p:nvPr>
                <p:extLst>
                  <p:ext uri="{D42A27DB-BD31-4B8C-83A1-F6EECF244321}">
                    <p14:modId xmlns:p14="http://schemas.microsoft.com/office/powerpoint/2010/main" val="168516428"/>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noChangeAspect="1"/>
              </p:cNvGraphicFramePr>
              <p:nvPr>
                <p:extLst>
                  <p:ext uri="{D42A27DB-BD31-4B8C-83A1-F6EECF244321}">
                    <p14:modId xmlns:p14="http://schemas.microsoft.com/office/powerpoint/2010/main" val="928130706"/>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10680127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9" name="Group 8"/>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4" name="Slide Number Placeholder 3"/>
          <p:cNvSpPr>
            <a:spLocks noGrp="1"/>
          </p:cNvSpPr>
          <p:nvPr>
            <p:ph type="sldNum" sz="quarter" idx="12"/>
          </p:nvPr>
        </p:nvSpPr>
        <p:spPr/>
        <p:txBody>
          <a:bodyPr/>
          <a:lstStyle/>
          <a:p>
            <a:fld id="{103F95D0-111C-45BF-9CB9-32C5136DAE99}" type="slidenum">
              <a:rPr lang="en-US" smtClean="0"/>
              <a:t>83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24" name="Rectangle 23"/>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80%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Hospitality workers in Central MA are white. </a:t>
            </a:r>
            <a:r>
              <a:rPr lang="en-US" sz="1400" dirty="0">
                <a:latin typeface="Helvetica" panose="020B0604020202020204" pitchFamily="34" charset="0"/>
                <a:cs typeface="Helvetica" panose="020B0604020202020204" pitchFamily="34" charset="0"/>
              </a:rPr>
              <a:t>There has been </a:t>
            </a:r>
            <a:r>
              <a:rPr lang="en-US" sz="1400" dirty="0" smtClean="0">
                <a:latin typeface="Helvetica" panose="020B0604020202020204" pitchFamily="34" charset="0"/>
                <a:cs typeface="Helvetica" panose="020B0604020202020204" pitchFamily="34" charset="0"/>
              </a:rPr>
              <a:t>some growth in </a:t>
            </a:r>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Black </a:t>
            </a:r>
            <a:r>
              <a:rPr lang="en-US" sz="1400" dirty="0">
                <a:latin typeface="Helvetica" panose="020B0604020202020204" pitchFamily="34" charset="0"/>
                <a:cs typeface="Helvetica" panose="020B0604020202020204" pitchFamily="34" charset="0"/>
              </a:rPr>
              <a:t>or African American, </a:t>
            </a:r>
            <a:r>
              <a:rPr lang="en-US" sz="1400" dirty="0" smtClean="0">
                <a:latin typeface="Helvetica" panose="020B0604020202020204" pitchFamily="34" charset="0"/>
                <a:cs typeface="Helvetica" panose="020B0604020202020204" pitchFamily="34" charset="0"/>
              </a:rPr>
              <a:t>Asian, and Hispanic or Latino workers</a:t>
            </a:r>
            <a:r>
              <a:rPr lang="en-US" sz="1400" dirty="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5567208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Educational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84</a:t>
            </a:fld>
            <a:endParaRPr lang="en-US" dirty="0"/>
          </a:p>
        </p:txBody>
      </p:sp>
    </p:spTree>
    <p:extLst>
      <p:ext uri="{BB962C8B-B14F-4D97-AF65-F5344CB8AC3E}">
        <p14:creationId xmlns:p14="http://schemas.microsoft.com/office/powerpoint/2010/main" val="22053862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06685"/>
            <a:ext cx="7041055" cy="3590633"/>
            <a:chOff x="631082" y="2606685"/>
            <a:chExt cx="7041055" cy="3590633"/>
          </a:xfrm>
        </p:grpSpPr>
        <p:graphicFrame>
          <p:nvGraphicFramePr>
            <p:cNvPr id="20" name="Chart 19"/>
            <p:cNvGraphicFramePr>
              <a:graphicFrameLocks/>
            </p:cNvGraphicFramePr>
            <p:nvPr>
              <p:extLst>
                <p:ext uri="{D42A27DB-BD31-4B8C-83A1-F6EECF244321}">
                  <p14:modId xmlns:p14="http://schemas.microsoft.com/office/powerpoint/2010/main" val="3424146531"/>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85</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682696800"/>
              </p:ext>
            </p:extLst>
          </p:nvPr>
        </p:nvGraphicFramePr>
        <p:xfrm>
          <a:off x="7997281" y="3475366"/>
          <a:ext cx="3657600" cy="1569840"/>
        </p:xfrm>
        <a:graphic>
          <a:graphicData uri="http://schemas.openxmlformats.org/drawingml/2006/table">
            <a:tbl>
              <a:tblPr firstRow="1">
                <a:tableStyleId>{68D230F3-CF80-4859-8CE7-A43EE81993B5}</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u="none" strike="noStrike" dirty="0">
                          <a:effectLst/>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dirty="0">
                          <a:effectLst/>
                          <a:latin typeface="Helvetica" panose="020B0604020202020204" pitchFamily="34" charset="0"/>
                        </a:rPr>
                        <a:t>University of Massachusetts Medical School</a:t>
                      </a:r>
                    </a:p>
                  </a:txBody>
                  <a:tcPr marL="9525" marR="9525" marT="9525" marB="0" anchor="ctr"/>
                </a:tc>
                <a:tc>
                  <a:txBody>
                    <a:bodyPr/>
                    <a:lstStyle/>
                    <a:p>
                      <a:pPr algn="ctr" fontAlgn="b"/>
                      <a:r>
                        <a:rPr lang="en-US" sz="1000" b="0" i="0" u="none" strike="noStrike">
                          <a:effectLst/>
                          <a:latin typeface="Helvetica" panose="020B0604020202020204" pitchFamily="34" charset="0"/>
                        </a:rPr>
                        <a:t>1,070</a:t>
                      </a:r>
                    </a:p>
                  </a:txBody>
                  <a:tcPr marL="9525" marR="9525" marT="9525" marB="0" anchor="ctr"/>
                </a:tc>
                <a:extLst>
                  <a:ext uri="{0D108BD9-81ED-4DB2-BD59-A6C34878D82A}">
                    <a16:rowId xmlns:a16="http://schemas.microsoft.com/office/drawing/2014/main" val="2094299416"/>
                  </a:ext>
                </a:extLst>
              </a:tr>
              <a:tr h="207523">
                <a:tc>
                  <a:txBody>
                    <a:bodyPr/>
                    <a:lstStyle/>
                    <a:p>
                      <a:pPr algn="ctr" fontAlgn="b"/>
                      <a:r>
                        <a:rPr lang="en-US" sz="1000" b="0" i="0" u="none" strike="noStrike" dirty="0">
                          <a:effectLst/>
                          <a:latin typeface="Helvetica" panose="020B0604020202020204" pitchFamily="34" charset="0"/>
                        </a:rPr>
                        <a:t>University of Massachusetts</a:t>
                      </a:r>
                    </a:p>
                  </a:txBody>
                  <a:tcPr marL="9525" marR="9525" marT="9525" marB="0" anchor="ctr"/>
                </a:tc>
                <a:tc>
                  <a:txBody>
                    <a:bodyPr/>
                    <a:lstStyle/>
                    <a:p>
                      <a:pPr algn="ctr" fontAlgn="b"/>
                      <a:r>
                        <a:rPr lang="en-US" sz="1000" b="0" i="0" u="none" strike="noStrike">
                          <a:effectLst/>
                          <a:latin typeface="Helvetica" panose="020B0604020202020204" pitchFamily="34" charset="0"/>
                        </a:rPr>
                        <a:t>992</a:t>
                      </a:r>
                    </a:p>
                  </a:txBody>
                  <a:tcPr marL="9525" marR="9525" marT="9525" marB="0" anchor="ctr"/>
                </a:tc>
                <a:extLst>
                  <a:ext uri="{0D108BD9-81ED-4DB2-BD59-A6C34878D82A}">
                    <a16:rowId xmlns:a16="http://schemas.microsoft.com/office/drawing/2014/main" val="1311406487"/>
                  </a:ext>
                </a:extLst>
              </a:tr>
              <a:tr h="207523">
                <a:tc>
                  <a:txBody>
                    <a:bodyPr/>
                    <a:lstStyle/>
                    <a:p>
                      <a:pPr algn="ctr" fontAlgn="b"/>
                      <a:r>
                        <a:rPr lang="en-US" sz="1000" b="0" i="0" u="none" strike="noStrike" dirty="0">
                          <a:effectLst/>
                          <a:latin typeface="Helvetica" panose="020B0604020202020204" pitchFamily="34" charset="0"/>
                        </a:rPr>
                        <a:t>Mount </a:t>
                      </a:r>
                      <a:r>
                        <a:rPr lang="en-US" sz="1000" b="0" i="0" u="none" strike="noStrike" dirty="0" err="1">
                          <a:effectLst/>
                          <a:latin typeface="Helvetica" panose="020B0604020202020204" pitchFamily="34" charset="0"/>
                        </a:rPr>
                        <a:t>Wachusett</a:t>
                      </a:r>
                      <a:r>
                        <a:rPr lang="en-US" sz="1000" b="0" i="0" u="none" strike="noStrike" dirty="0">
                          <a:effectLst/>
                          <a:latin typeface="Helvetica" panose="020B0604020202020204" pitchFamily="34" charset="0"/>
                        </a:rPr>
                        <a:t> Community College</a:t>
                      </a:r>
                    </a:p>
                  </a:txBody>
                  <a:tcPr marL="9525" marR="9525" marT="9525" marB="0" anchor="ctr"/>
                </a:tc>
                <a:tc>
                  <a:txBody>
                    <a:bodyPr/>
                    <a:lstStyle/>
                    <a:p>
                      <a:pPr algn="ctr" fontAlgn="b"/>
                      <a:r>
                        <a:rPr lang="en-US" sz="1000" b="0" i="0" u="none" strike="noStrike">
                          <a:effectLst/>
                          <a:latin typeface="Helvetica" panose="020B0604020202020204" pitchFamily="34" charset="0"/>
                        </a:rPr>
                        <a:t>351</a:t>
                      </a:r>
                    </a:p>
                  </a:txBody>
                  <a:tcPr marL="9525" marR="9525" marT="9525" marB="0" anchor="ctr"/>
                </a:tc>
                <a:extLst>
                  <a:ext uri="{0D108BD9-81ED-4DB2-BD59-A6C34878D82A}">
                    <a16:rowId xmlns:a16="http://schemas.microsoft.com/office/drawing/2014/main" val="1699668475"/>
                  </a:ext>
                </a:extLst>
              </a:tr>
              <a:tr h="207523">
                <a:tc>
                  <a:txBody>
                    <a:bodyPr/>
                    <a:lstStyle/>
                    <a:p>
                      <a:pPr algn="ctr" fontAlgn="b"/>
                      <a:r>
                        <a:rPr lang="en-US" sz="1000" b="0" i="0" u="none" strike="noStrike">
                          <a:effectLst/>
                          <a:latin typeface="Helvetica" panose="020B0604020202020204" pitchFamily="34" charset="0"/>
                        </a:rPr>
                        <a:t>Sylvan Learning</a:t>
                      </a:r>
                    </a:p>
                  </a:txBody>
                  <a:tcPr marL="9525" marR="9525" marT="9525" marB="0" anchor="ctr"/>
                </a:tc>
                <a:tc>
                  <a:txBody>
                    <a:bodyPr/>
                    <a:lstStyle/>
                    <a:p>
                      <a:pPr algn="ctr" fontAlgn="b"/>
                      <a:r>
                        <a:rPr lang="en-US" sz="1000" b="0" i="0" u="none" strike="noStrike" dirty="0">
                          <a:effectLst/>
                          <a:latin typeface="Helvetica" panose="020B0604020202020204" pitchFamily="34" charset="0"/>
                        </a:rPr>
                        <a:t>336</a:t>
                      </a:r>
                    </a:p>
                  </a:txBody>
                  <a:tcPr marL="9525" marR="9525" marT="9525" marB="0" anchor="ctr"/>
                </a:tc>
                <a:extLst>
                  <a:ext uri="{0D108BD9-81ED-4DB2-BD59-A6C34878D82A}">
                    <a16:rowId xmlns:a16="http://schemas.microsoft.com/office/drawing/2014/main" val="4041789653"/>
                  </a:ext>
                </a:extLst>
              </a:tr>
              <a:tr h="207523">
                <a:tc>
                  <a:txBody>
                    <a:bodyPr/>
                    <a:lstStyle/>
                    <a:p>
                      <a:pPr algn="ctr" fontAlgn="b"/>
                      <a:r>
                        <a:rPr lang="en-US" sz="1000" b="0" i="0" u="none" strike="noStrike">
                          <a:effectLst/>
                          <a:latin typeface="Helvetica" panose="020B0604020202020204" pitchFamily="34" charset="0"/>
                        </a:rPr>
                        <a:t>Worcester State University</a:t>
                      </a:r>
                    </a:p>
                  </a:txBody>
                  <a:tcPr marL="9525" marR="9525" marT="9525" marB="0" anchor="ctr"/>
                </a:tc>
                <a:tc>
                  <a:txBody>
                    <a:bodyPr/>
                    <a:lstStyle/>
                    <a:p>
                      <a:pPr algn="ctr" fontAlgn="b"/>
                      <a:r>
                        <a:rPr lang="en-US" sz="1000" b="0" i="0" u="none" strike="noStrike" dirty="0">
                          <a:effectLst/>
                          <a:latin typeface="Helvetica" panose="020B0604020202020204" pitchFamily="34" charset="0"/>
                        </a:rPr>
                        <a:t>271</a:t>
                      </a:r>
                    </a:p>
                  </a:txBody>
                  <a:tcPr marL="9525" marR="9525" marT="9525" marB="0" anchor="ctr"/>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College Holy Cross</a:t>
                      </a:r>
                    </a:p>
                  </a:txBody>
                  <a:tcPr marL="9525" marR="9525" marT="9525" marB="0" anchor="ctr"/>
                </a:tc>
                <a:tc>
                  <a:txBody>
                    <a:bodyPr/>
                    <a:lstStyle/>
                    <a:p>
                      <a:pPr algn="ctr" fontAlgn="b"/>
                      <a:r>
                        <a:rPr lang="en-US" sz="1000" b="0" i="0" u="none" strike="noStrike" dirty="0">
                          <a:effectLst/>
                          <a:latin typeface="Helvetica" panose="020B0604020202020204" pitchFamily="34" charset="0"/>
                        </a:rPr>
                        <a:t>208</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2" name="Rectangle 21"/>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Educational Services establishments </a:t>
            </a:r>
            <a:r>
              <a:rPr lang="en-US" sz="1400" dirty="0" smtClean="0">
                <a:latin typeface="Helvetica" panose="020B0604020202020204" pitchFamily="34" charset="0"/>
                <a:cs typeface="Helvetica" panose="020B0604020202020204" pitchFamily="34" charset="0"/>
              </a:rPr>
              <a:t>in Central MA remained stable between 2016 and 2018</a:t>
            </a:r>
            <a:r>
              <a:rPr lang="en-US" sz="1400" dirty="0">
                <a:latin typeface="Helvetica" panose="020B0604020202020204" pitchFamily="34" charset="0"/>
                <a:cs typeface="Helvetica" panose="020B0604020202020204" pitchFamily="34" charset="0"/>
              </a:rPr>
              <a:t>. Over the last 12 months, the employer with the most </a:t>
            </a:r>
            <a:r>
              <a:rPr lang="en-US" sz="1400" dirty="0" smtClean="0">
                <a:latin typeface="Helvetica" panose="020B0604020202020204" pitchFamily="34" charset="0"/>
                <a:cs typeface="Helvetica" panose="020B0604020202020204" pitchFamily="34" charset="0"/>
              </a:rPr>
              <a:t>online job </a:t>
            </a:r>
            <a:r>
              <a:rPr lang="en-US" sz="1400" dirty="0">
                <a:latin typeface="Helvetica" panose="020B0604020202020204" pitchFamily="34" charset="0"/>
                <a:cs typeface="Helvetica" panose="020B0604020202020204" pitchFamily="34" charset="0"/>
              </a:rPr>
              <a:t>postings in </a:t>
            </a:r>
            <a:r>
              <a:rPr lang="en-US" sz="1400" dirty="0" smtClean="0">
                <a:latin typeface="Helvetica" panose="020B0604020202020204" pitchFamily="34" charset="0"/>
                <a:cs typeface="Helvetica" panose="020B0604020202020204" pitchFamily="34" charset="0"/>
              </a:rPr>
              <a:t>the region was </a:t>
            </a:r>
            <a:r>
              <a:rPr lang="en-US" sz="1400" dirty="0">
                <a:latin typeface="Helvetica" panose="020B0604020202020204" pitchFamily="34" charset="0"/>
                <a:cs typeface="Helvetica" panose="020B0604020202020204" pitchFamily="34" charset="0"/>
              </a:rPr>
              <a:t>UMass </a:t>
            </a:r>
            <a:r>
              <a:rPr lang="en-US" sz="1400" dirty="0" smtClean="0">
                <a:latin typeface="Helvetica" panose="020B0604020202020204" pitchFamily="34" charset="0"/>
                <a:cs typeface="Helvetica" panose="020B0604020202020204" pitchFamily="34" charset="0"/>
              </a:rPr>
              <a:t>Medical School, </a:t>
            </a:r>
            <a:r>
              <a:rPr lang="en-US" sz="1400" dirty="0">
                <a:latin typeface="Helvetica" panose="020B0604020202020204" pitchFamily="34" charset="0"/>
                <a:cs typeface="Helvetica" panose="020B0604020202020204" pitchFamily="34" charset="0"/>
              </a:rPr>
              <a:t>with </a:t>
            </a:r>
            <a:r>
              <a:rPr lang="en-US" sz="1400" dirty="0" smtClean="0">
                <a:latin typeface="Helvetica" panose="020B0604020202020204" pitchFamily="34" charset="0"/>
                <a:cs typeface="Helvetica" panose="020B0604020202020204" pitchFamily="34" charset="0"/>
              </a:rPr>
              <a:t>1,070.</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7096722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86</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a:t>
            </a:r>
            <a:r>
              <a:rPr lang="en-US" sz="3200" dirty="0">
                <a:latin typeface="Helvetica" panose="020B0604020202020204" pitchFamily="34" charset="0"/>
                <a:cs typeface="Helvetica" panose="020B0604020202020204" pitchFamily="34" charset="0"/>
              </a:rPr>
              <a:t>Education</a:t>
            </a:r>
          </a:p>
        </p:txBody>
      </p:sp>
      <p:grpSp>
        <p:nvGrpSpPr>
          <p:cNvPr id="3" name="Group 2"/>
          <p:cNvGrpSpPr/>
          <p:nvPr/>
        </p:nvGrpSpPr>
        <p:grpSpPr>
          <a:xfrm>
            <a:off x="1889761" y="2041379"/>
            <a:ext cx="8412480" cy="4366913"/>
            <a:chOff x="1889761" y="2041379"/>
            <a:chExt cx="8412480" cy="4366913"/>
          </a:xfrm>
        </p:grpSpPr>
        <p:graphicFrame>
          <p:nvGraphicFramePr>
            <p:cNvPr id="12" name="Chart 11"/>
            <p:cNvGraphicFramePr>
              <a:graphicFrameLocks/>
            </p:cNvGraphicFramePr>
            <p:nvPr>
              <p:extLst>
                <p:ext uri="{D42A27DB-BD31-4B8C-83A1-F6EECF244321}">
                  <p14:modId xmlns:p14="http://schemas.microsoft.com/office/powerpoint/2010/main" val="710441811"/>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53% </a:t>
            </a:r>
            <a:r>
              <a:rPr lang="en-US" sz="1400" dirty="0">
                <a:latin typeface="Helvetica" panose="020B0604020202020204" pitchFamily="34" charset="0"/>
                <a:cs typeface="Helvetica" panose="020B0604020202020204" pitchFamily="34" charset="0"/>
              </a:rPr>
              <a:t>of workers in </a:t>
            </a:r>
            <a:r>
              <a:rPr lang="en-US" sz="1400" dirty="0" smtClean="0">
                <a:latin typeface="Helvetica" panose="020B0604020202020204" pitchFamily="34" charset="0"/>
                <a:cs typeface="Helvetica" panose="020B0604020202020204" pitchFamily="34" charset="0"/>
              </a:rPr>
              <a:t>the Educational Services sector </a:t>
            </a:r>
            <a:r>
              <a:rPr lang="en-US" sz="1400" dirty="0">
                <a:latin typeface="Helvetica" panose="020B0604020202020204" pitchFamily="34" charset="0"/>
                <a:cs typeface="Helvetica" panose="020B0604020202020204" pitchFamily="34" charset="0"/>
              </a:rPr>
              <a:t>in Central MA have </a:t>
            </a:r>
            <a:r>
              <a:rPr lang="en-US" sz="1400" dirty="0" smtClean="0">
                <a:latin typeface="Helvetica" panose="020B0604020202020204" pitchFamily="34" charset="0"/>
                <a:cs typeface="Helvetica" panose="020B0604020202020204" pitchFamily="34" charset="0"/>
              </a:rPr>
              <a:t>at least some college education.</a:t>
            </a:r>
            <a:endParaRPr lang="en-US" sz="1400" dirty="0">
              <a:latin typeface="Helvetica" panose="020B0604020202020204" pitchFamily="34" charset="0"/>
              <a:cs typeface="Helvetica" panose="020B0604020202020204" pitchFamily="34" charset="0"/>
            </a:endParaRPr>
          </a:p>
        </p:txBody>
      </p:sp>
      <p:sp>
        <p:nvSpPr>
          <p:cNvPr id="15" name="Rectangle 14"/>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86055273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87</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Gender</a:t>
            </a:r>
            <a:endParaRPr lang="en-US" sz="3200" dirty="0">
              <a:latin typeface="Helvetica" panose="020B0604020202020204" pitchFamily="34" charset="0"/>
              <a:cs typeface="Helvetica" panose="020B0604020202020204" pitchFamily="34" charset="0"/>
            </a:endParaRPr>
          </a:p>
        </p:txBody>
      </p:sp>
      <p:grpSp>
        <p:nvGrpSpPr>
          <p:cNvPr id="5" name="Group 4"/>
          <p:cNvGrpSpPr/>
          <p:nvPr/>
        </p:nvGrpSpPr>
        <p:grpSpPr>
          <a:xfrm>
            <a:off x="1477682" y="2427883"/>
            <a:ext cx="10103291" cy="3768447"/>
            <a:chOff x="1477682" y="2427883"/>
            <a:chExt cx="10103291" cy="3768447"/>
          </a:xfrm>
        </p:grpSpPr>
        <p:grpSp>
          <p:nvGrpSpPr>
            <p:cNvPr id="22" name="Group 21"/>
            <p:cNvGrpSpPr/>
            <p:nvPr/>
          </p:nvGrpSpPr>
          <p:grpSpPr>
            <a:xfrm>
              <a:off x="1496612" y="2794428"/>
              <a:ext cx="8892126" cy="2926080"/>
              <a:chOff x="14701" y="0"/>
              <a:chExt cx="8892126" cy="2926080"/>
            </a:xfrm>
          </p:grpSpPr>
          <p:graphicFrame>
            <p:nvGraphicFramePr>
              <p:cNvPr id="25" name="Chart 24"/>
              <p:cNvGraphicFramePr>
                <a:graphicFrameLocks/>
              </p:cNvGraphicFramePr>
              <p:nvPr>
                <p:extLst>
                  <p:ext uri="{D42A27DB-BD31-4B8C-83A1-F6EECF244321}">
                    <p14:modId xmlns:p14="http://schemas.microsoft.com/office/powerpoint/2010/main" val="2496284746"/>
                  </p:ext>
                </p:extLst>
              </p:nvPr>
            </p:nvGraphicFramePr>
            <p:xfrm>
              <a:off x="14701"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p:cNvGraphicFramePr>
                <a:graphicFrameLocks/>
              </p:cNvGraphicFramePr>
              <p:nvPr>
                <p:extLst>
                  <p:ext uri="{D42A27DB-BD31-4B8C-83A1-F6EECF244321}">
                    <p14:modId xmlns:p14="http://schemas.microsoft.com/office/powerpoint/2010/main" val="3065721284"/>
                  </p:ext>
                </p:extLst>
              </p:nvPr>
            </p:nvGraphicFramePr>
            <p:xfrm>
              <a:off x="4700587"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60% of Educational Services workers are female.</a:t>
            </a:r>
            <a:endParaRPr lang="en-US" sz="1400" dirty="0">
              <a:latin typeface="Helvetica" panose="020B0604020202020204" pitchFamily="34" charset="0"/>
              <a:cs typeface="Helvetica" panose="020B0604020202020204" pitchFamily="34" charset="0"/>
            </a:endParaRP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84923327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88</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latin typeface="Helvetica" panose="020B0604020202020204" pitchFamily="34" charset="0"/>
                <a:cs typeface="Helvetica" panose="020B0604020202020204" pitchFamily="34" charset="0"/>
              </a:rPr>
              <a:t>by Race/Ethnicity</a:t>
            </a:r>
            <a:endParaRPr lang="en-US" sz="3200" dirty="0">
              <a:latin typeface="Helvetica" panose="020B0604020202020204" pitchFamily="34" charset="0"/>
              <a:cs typeface="Helvetica" panose="020B0604020202020204" pitchFamily="34" charset="0"/>
            </a:endParaRPr>
          </a:p>
        </p:txBody>
      </p:sp>
      <p:grpSp>
        <p:nvGrpSpPr>
          <p:cNvPr id="9" name="Group 8"/>
          <p:cNvGrpSpPr/>
          <p:nvPr/>
        </p:nvGrpSpPr>
        <p:grpSpPr>
          <a:xfrm>
            <a:off x="611029" y="2427883"/>
            <a:ext cx="11068118" cy="3768447"/>
            <a:chOff x="611029" y="2427883"/>
            <a:chExt cx="11068118" cy="3768447"/>
          </a:xfrm>
        </p:grpSpPr>
        <p:grpSp>
          <p:nvGrpSpPr>
            <p:cNvPr id="20" name="Group 19"/>
            <p:cNvGrpSpPr/>
            <p:nvPr/>
          </p:nvGrpSpPr>
          <p:grpSpPr>
            <a:xfrm>
              <a:off x="629960" y="2787355"/>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3449859944"/>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2034371249"/>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23887645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2" name="Group 1"/>
            <p:cNvGrpSpPr/>
            <p:nvPr/>
          </p:nvGrpSpPr>
          <p:grpSpPr>
            <a:xfrm>
              <a:off x="611029" y="2427883"/>
              <a:ext cx="10969944" cy="3768447"/>
              <a:chOff x="611029" y="2427883"/>
              <a:chExt cx="10969944" cy="3768447"/>
            </a:xfrm>
          </p:grpSpPr>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6" name="Rectangle 25"/>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90% of Educational Services workers are white, although the share of Black or African American, Asian, and Hispanic or Latino workers in the sector has increased since 2015.</a:t>
            </a:r>
            <a:endParaRPr lang="en-US" sz="1400" dirty="0">
              <a:latin typeface="Helvetica" panose="020B0604020202020204" pitchFamily="34" charset="0"/>
              <a:cs typeface="Helvetica" panose="020B0604020202020204" pitchFamily="34" charset="0"/>
            </a:endParaRP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55935360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89</a:t>
            </a:fld>
            <a:endParaRPr lang="en-US"/>
          </a:p>
        </p:txBody>
      </p:sp>
    </p:spTree>
    <p:extLst>
      <p:ext uri="{BB962C8B-B14F-4D97-AF65-F5344CB8AC3E}">
        <p14:creationId xmlns:p14="http://schemas.microsoft.com/office/powerpoint/2010/main" val="104890646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78622266"/>
              </p:ext>
            </p:extLst>
          </p:nvPr>
        </p:nvGraphicFramePr>
        <p:xfrm>
          <a:off x="523797" y="1496713"/>
          <a:ext cx="5920115" cy="3831869"/>
        </p:xfrm>
        <a:graphic>
          <a:graphicData uri="http://schemas.openxmlformats.org/drawingml/2006/table">
            <a:tbl>
              <a:tblPr/>
              <a:tblGrid>
                <a:gridCol w="2845045">
                  <a:extLst>
                    <a:ext uri="{9D8B030D-6E8A-4147-A177-3AD203B41FA5}">
                      <a16:colId xmlns:a16="http://schemas.microsoft.com/office/drawing/2014/main" val="1558482932"/>
                    </a:ext>
                  </a:extLst>
                </a:gridCol>
                <a:gridCol w="794084">
                  <a:extLst>
                    <a:ext uri="{9D8B030D-6E8A-4147-A177-3AD203B41FA5}">
                      <a16:colId xmlns:a16="http://schemas.microsoft.com/office/drawing/2014/main" val="4155306862"/>
                    </a:ext>
                  </a:extLst>
                </a:gridCol>
                <a:gridCol w="890337">
                  <a:extLst>
                    <a:ext uri="{9D8B030D-6E8A-4147-A177-3AD203B41FA5}">
                      <a16:colId xmlns:a16="http://schemas.microsoft.com/office/drawing/2014/main" val="469245118"/>
                    </a:ext>
                  </a:extLst>
                </a:gridCol>
                <a:gridCol w="1390649">
                  <a:extLst>
                    <a:ext uri="{9D8B030D-6E8A-4147-A177-3AD203B41FA5}">
                      <a16:colId xmlns:a16="http://schemas.microsoft.com/office/drawing/2014/main" val="1938350534"/>
                    </a:ext>
                  </a:extLst>
                </a:gridCol>
              </a:tblGrid>
              <a:tr h="138242">
                <a:tc>
                  <a:txBody>
                    <a:bodyPr/>
                    <a:lstStyle/>
                    <a:p>
                      <a:pPr algn="ctr" fontAlgn="b"/>
                      <a:r>
                        <a:rPr lang="en-US" sz="1050" b="1" i="0" u="none" strike="noStrike" dirty="0" smtClean="0">
                          <a:solidFill>
                            <a:srgbClr val="FFFFFF"/>
                          </a:solidFill>
                          <a:effectLst/>
                          <a:latin typeface="+mn-lt"/>
                        </a:rPr>
                        <a:t>DPL Board / License Type</a:t>
                      </a:r>
                      <a:endParaRPr lang="en-US" sz="1050" b="1"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1" i="0" u="none" strike="noStrike" dirty="0" smtClean="0">
                          <a:solidFill>
                            <a:srgbClr val="FFFFFF"/>
                          </a:solidFill>
                          <a:effectLst/>
                          <a:latin typeface="+mn-lt"/>
                        </a:rPr>
                        <a:t>STARS</a:t>
                      </a:r>
                      <a:endParaRPr lang="en-US" sz="1050" b="1"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1" i="0" u="none" strike="noStrike" dirty="0" smtClean="0">
                          <a:solidFill>
                            <a:srgbClr val="FFFFFF"/>
                          </a:solidFill>
                          <a:effectLst/>
                          <a:latin typeface="+mn-lt"/>
                        </a:rPr>
                        <a:t>Licenses</a:t>
                      </a:r>
                      <a:endParaRPr lang="en-US" sz="1050" b="1"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1" i="0" u="none" strike="noStrike" dirty="0" smtClean="0">
                          <a:solidFill>
                            <a:srgbClr val="FFFFFF"/>
                          </a:solidFill>
                          <a:effectLst/>
                          <a:latin typeface="+mn-lt"/>
                        </a:rPr>
                        <a:t>2018 Employment</a:t>
                      </a:r>
                      <a:endParaRPr lang="en-US" sz="1050" b="1" i="0" u="none" strike="noStrike" dirty="0">
                        <a:solidFill>
                          <a:srgbClr val="FFFFFF"/>
                        </a:solidFill>
                        <a:effectLst/>
                        <a:latin typeface="+mn-lt"/>
                      </a:endParaRPr>
                    </a:p>
                  </a:txBody>
                  <a:tcPr marL="6583" marR="6583" marT="6583"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129821283"/>
                  </a:ext>
                </a:extLst>
              </a:tr>
              <a:tr h="131659">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2334384967"/>
                  </a:ext>
                </a:extLst>
              </a:tr>
              <a:tr h="131659">
                <a:tc>
                  <a:txBody>
                    <a:bodyPr/>
                    <a:lstStyle/>
                    <a:p>
                      <a:pPr algn="l" fontAlgn="b"/>
                      <a:r>
                        <a:rPr lang="en-US" sz="1050" b="0" i="0" u="none" strike="noStrike" dirty="0" smtClean="0">
                          <a:solidFill>
                            <a:srgbClr val="000000"/>
                          </a:solidFill>
                          <a:effectLst/>
                          <a:latin typeface="+mn-lt"/>
                        </a:rPr>
                        <a:t>Occupational Therapy Assistant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161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189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528172208"/>
                  </a:ext>
                </a:extLst>
              </a:tr>
              <a:tr h="131659">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193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303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665142056"/>
                  </a:ext>
                </a:extLst>
              </a:tr>
              <a:tr h="131659">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741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292186717"/>
                  </a:ext>
                </a:extLst>
              </a:tr>
              <a:tr h="131659">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416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846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2392337420"/>
                  </a:ext>
                </a:extLst>
              </a:tr>
              <a:tr h="131659">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491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1,021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3208721773"/>
                  </a:ext>
                </a:extLst>
              </a:tr>
              <a:tr h="131659">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732</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1,571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333709311"/>
                  </a:ext>
                </a:extLst>
              </a:tr>
              <a:tr h="131659">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179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604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611311606"/>
                  </a:ext>
                </a:extLst>
              </a:tr>
              <a:tr h="131659">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4049696928"/>
                  </a:ext>
                </a:extLst>
              </a:tr>
              <a:tr h="131659">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3,320</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1,179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565661087"/>
                  </a:ext>
                </a:extLst>
              </a:tr>
              <a:tr h="131659">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2056374754"/>
                  </a:ext>
                </a:extLst>
              </a:tr>
              <a:tr h="131659">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1,880</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1,257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915430251"/>
                  </a:ext>
                </a:extLst>
              </a:tr>
              <a:tr h="131659">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2424699"/>
                  </a:ext>
                </a:extLst>
              </a:tr>
              <a:tr h="131659">
                <a:tc>
                  <a:txBody>
                    <a:bodyPr/>
                    <a:lstStyle/>
                    <a:p>
                      <a:pPr algn="l" fontAlgn="b"/>
                      <a:r>
                        <a:rPr lang="en-US" sz="1050" b="1" i="1" u="none" strike="noStrike" dirty="0" smtClean="0">
                          <a:solidFill>
                            <a:srgbClr val="000000"/>
                          </a:solidFill>
                          <a:effectLst/>
                          <a:latin typeface="+mn-lt"/>
                        </a:rPr>
                        <a:t>Engineer*</a:t>
                      </a:r>
                      <a:endParaRPr lang="en-US" sz="1050" b="1" i="1"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941</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3,329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1936411989"/>
                  </a:ext>
                </a:extLst>
              </a:tr>
              <a:tr h="131659">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2339764779"/>
                  </a:ext>
                </a:extLst>
              </a:tr>
              <a:tr h="131659">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1,679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1,039</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489858376"/>
                  </a:ext>
                </a:extLst>
              </a:tr>
              <a:tr h="131659">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456055272"/>
                  </a:ext>
                </a:extLst>
              </a:tr>
              <a:tr h="131659">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617</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2,406</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2850074756"/>
                  </a:ext>
                </a:extLst>
              </a:tr>
              <a:tr h="131659">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3604329569"/>
                  </a:ext>
                </a:extLst>
              </a:tr>
              <a:tr h="131659">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59247" marR="6583" marT="6583"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3,578</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294</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tcPr>
                </a:tc>
                <a:extLst>
                  <a:ext uri="{0D108BD9-81ED-4DB2-BD59-A6C34878D82A}">
                    <a16:rowId xmlns:a16="http://schemas.microsoft.com/office/drawing/2014/main" val="4174289517"/>
                  </a:ext>
                </a:extLst>
              </a:tr>
              <a:tr h="131659">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6583" marR="6583" marT="6583" marB="0" anchor="ctr">
                    <a:lnL>
                      <a:noFill/>
                    </a:lnL>
                    <a:lnR>
                      <a:noFill/>
                    </a:lnR>
                    <a:lnT>
                      <a:noFill/>
                    </a:lnT>
                    <a:lnB>
                      <a:noFill/>
                    </a:lnB>
                    <a:solidFill>
                      <a:srgbClr val="DDEBF7"/>
                    </a:solidFill>
                  </a:tcPr>
                </a:tc>
                <a:extLst>
                  <a:ext uri="{0D108BD9-81ED-4DB2-BD59-A6C34878D82A}">
                    <a16:rowId xmlns:a16="http://schemas.microsoft.com/office/drawing/2014/main" val="1021585426"/>
                  </a:ext>
                </a:extLst>
              </a:tr>
              <a:tr h="131659">
                <a:tc>
                  <a:txBody>
                    <a:bodyPr/>
                    <a:lstStyle/>
                    <a:p>
                      <a:pPr algn="l" fontAlgn="b"/>
                      <a:r>
                        <a:rPr lang="en-US" sz="1050" b="1" i="1" u="none" strike="noStrike" dirty="0" smtClean="0">
                          <a:solidFill>
                            <a:srgbClr val="000000"/>
                          </a:solidFill>
                          <a:effectLst/>
                          <a:latin typeface="+mn-lt"/>
                        </a:rPr>
                        <a:t>Social Worker, Licensed*</a:t>
                      </a:r>
                      <a:endParaRPr lang="en-US" sz="1050" b="1" i="1" u="none" strike="noStrike" dirty="0">
                        <a:solidFill>
                          <a:srgbClr val="000000"/>
                        </a:solidFill>
                        <a:effectLst/>
                        <a:latin typeface="+mn-lt"/>
                      </a:endParaRPr>
                    </a:p>
                  </a:txBody>
                  <a:tcPr marL="59247" marR="6583" marT="658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1,289</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3,633</a:t>
                      </a:r>
                      <a:endParaRPr lang="en-US" sz="1050" b="0" i="0" u="none" strike="noStrike" dirty="0">
                        <a:solidFill>
                          <a:srgbClr val="000000"/>
                        </a:solidFill>
                        <a:effectLst/>
                        <a:latin typeface="+mn-lt"/>
                      </a:endParaRPr>
                    </a:p>
                  </a:txBody>
                  <a:tcPr marL="6583" marR="6583" marT="6583"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417088"/>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90</a:t>
            </a:fld>
            <a:endParaRPr lang="en-US" dirty="0"/>
          </a:p>
        </p:txBody>
      </p:sp>
      <p:sp>
        <p:nvSpPr>
          <p:cNvPr id="12" name="Title 1"/>
          <p:cNvSpPr>
            <a:spLocks noGrp="1"/>
          </p:cNvSpPr>
          <p:nvPr>
            <p:ph type="title"/>
          </p:nvPr>
        </p:nvSpPr>
        <p:spPr>
          <a:xfrm>
            <a:off x="611030" y="609600"/>
            <a:ext cx="10969943" cy="808038"/>
          </a:xfrm>
        </p:spPr>
        <p:txBody>
          <a:bodyPr>
            <a:normAutofit fontScale="90000"/>
          </a:bodyPr>
          <a:lstStyle/>
          <a:p>
            <a:r>
              <a:rPr lang="en-US" sz="3200" dirty="0">
                <a:solidFill>
                  <a:srgbClr val="00B050"/>
                </a:solidFill>
              </a:rPr>
              <a:t>Regional </a:t>
            </a:r>
            <a:r>
              <a:rPr lang="en-US" sz="3200" dirty="0" smtClean="0"/>
              <a:t>Occupation Demand and DPL Licensing: Deep Dive</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2313454"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Licensing Deep Dive</a:t>
            </a:r>
            <a:endParaRPr lang="en-US" sz="1200" dirty="0"/>
          </a:p>
        </p:txBody>
      </p:sp>
      <p:sp>
        <p:nvSpPr>
          <p:cNvPr id="22" name="Rectangle 21"/>
          <p:cNvSpPr/>
          <p:nvPr/>
        </p:nvSpPr>
        <p:spPr>
          <a:xfrm>
            <a:off x="205205" y="5617686"/>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aphicFrame>
        <p:nvGraphicFramePr>
          <p:cNvPr id="27" name="Table 26"/>
          <p:cNvGraphicFramePr>
            <a:graphicFrameLocks noGrp="1"/>
          </p:cNvGraphicFramePr>
          <p:nvPr>
            <p:extLst/>
          </p:nvPr>
        </p:nvGraphicFramePr>
        <p:xfrm>
          <a:off x="6689380" y="2149991"/>
          <a:ext cx="5029379" cy="3048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1,178</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7,480</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u="none" strike="noStrike" dirty="0">
                          <a:effectLst/>
                        </a:rPr>
                        <a:t>Industrial Engineers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2,198</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u="none" strike="noStrike" dirty="0">
                          <a:effectLst/>
                        </a:rPr>
                        <a:t>Mechanical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1,756</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23262001"/>
                  </a:ext>
                </a:extLst>
              </a:tr>
              <a:tr h="190500">
                <a:tc>
                  <a:txBody>
                    <a:bodyPr/>
                    <a:lstStyle/>
                    <a:p>
                      <a:pPr algn="l" fontAlgn="b"/>
                      <a:r>
                        <a:rPr lang="en-US" sz="900" u="none" strike="noStrike" dirty="0">
                          <a:effectLst/>
                        </a:rPr>
                        <a:t>Electrical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1,405</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32276712"/>
                  </a:ext>
                </a:extLst>
              </a:tr>
              <a:tr h="190500">
                <a:tc>
                  <a:txBody>
                    <a:bodyPr/>
                    <a:lstStyle/>
                    <a:p>
                      <a:pPr algn="l" fontAlgn="b"/>
                      <a:r>
                        <a:rPr lang="en-US" sz="900" u="none" strike="noStrike" dirty="0">
                          <a:effectLst/>
                        </a:rPr>
                        <a:t>Civil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874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8390515"/>
                  </a:ext>
                </a:extLst>
              </a:tr>
              <a:tr h="190500">
                <a:tc>
                  <a:txBody>
                    <a:bodyPr/>
                    <a:lstStyle/>
                    <a:p>
                      <a:pPr algn="l" fontAlgn="b"/>
                      <a:r>
                        <a:rPr lang="en-US" sz="900" u="none" strike="noStrike" dirty="0">
                          <a:effectLst/>
                        </a:rPr>
                        <a:t>Computer Hardware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443</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08204739"/>
                  </a:ext>
                </a:extLst>
              </a:tr>
              <a:tr h="190500">
                <a:tc>
                  <a:txBody>
                    <a:bodyPr/>
                    <a:lstStyle/>
                    <a:p>
                      <a:pPr algn="l" fontAlgn="b"/>
                      <a:r>
                        <a:rPr lang="en-US" sz="900" u="none" strike="noStrike" dirty="0">
                          <a:effectLst/>
                        </a:rPr>
                        <a:t>Electronics Engineers, Except Computer</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370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4707972"/>
                  </a:ext>
                </a:extLst>
              </a:tr>
              <a:tr h="190500">
                <a:tc>
                  <a:txBody>
                    <a:bodyPr/>
                    <a:lstStyle/>
                    <a:p>
                      <a:pPr algn="l" fontAlgn="b"/>
                      <a:r>
                        <a:rPr lang="en-US" sz="900" u="none" strike="noStrike" dirty="0">
                          <a:effectLst/>
                        </a:rPr>
                        <a:t>Environmental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294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916836281"/>
                  </a:ext>
                </a:extLst>
              </a:tr>
              <a:tr h="190500">
                <a:tc>
                  <a:txBody>
                    <a:bodyPr/>
                    <a:lstStyle/>
                    <a:p>
                      <a:pPr algn="l" fontAlgn="b"/>
                      <a:r>
                        <a:rPr lang="en-US" sz="900" u="none" strike="noStrike" dirty="0">
                          <a:effectLst/>
                        </a:rPr>
                        <a:t>Chemical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315213522"/>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1,909</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3,938</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u="none" strike="noStrike" dirty="0">
                          <a:effectLst/>
                        </a:rPr>
                        <a:t>Healthcare Social Workers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1,776</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u="none" strike="noStrike" dirty="0">
                          <a:effectLst/>
                        </a:rPr>
                        <a:t>Child, Family, and School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1,104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81357728"/>
                  </a:ext>
                </a:extLst>
              </a:tr>
              <a:tr h="190500">
                <a:tc>
                  <a:txBody>
                    <a:bodyPr/>
                    <a:lstStyle/>
                    <a:p>
                      <a:pPr algn="l" fontAlgn="b"/>
                      <a:r>
                        <a:rPr lang="en-US" sz="900" u="none" strike="noStrike" dirty="0">
                          <a:effectLst/>
                        </a:rPr>
                        <a:t>Mental Health and Substance Abuse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1,058</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220233058"/>
                  </a:ext>
                </a:extLst>
              </a:tr>
            </a:tbl>
          </a:graphicData>
        </a:graphic>
      </p:graphicFrame>
      <p:sp>
        <p:nvSpPr>
          <p:cNvPr id="28" name="Rectangle 27"/>
          <p:cNvSpPr/>
          <p:nvPr/>
        </p:nvSpPr>
        <p:spPr>
          <a:xfrm>
            <a:off x="523797" y="5314642"/>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953696" y="1801083"/>
            <a:ext cx="4675383" cy="276999"/>
          </a:xfrm>
          <a:prstGeom prst="rect">
            <a:avLst/>
          </a:prstGeom>
          <a:noFill/>
        </p:spPr>
        <p:txBody>
          <a:bodyPr wrap="non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5634703" y="5300750"/>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cxnSp>
        <p:nvCxnSpPr>
          <p:cNvPr id="32" name="Straight Arrow Connector 31"/>
          <p:cNvCxnSpPr/>
          <p:nvPr/>
        </p:nvCxnSpPr>
        <p:spPr>
          <a:xfrm flipH="1">
            <a:off x="5943600" y="2683042"/>
            <a:ext cx="745780" cy="1187817"/>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5943600" y="4557127"/>
            <a:ext cx="745780" cy="654739"/>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spTree>
    <p:extLst>
      <p:ext uri="{BB962C8B-B14F-4D97-AF65-F5344CB8AC3E}">
        <p14:creationId xmlns:p14="http://schemas.microsoft.com/office/powerpoint/2010/main" val="402514489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91</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94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37261</TotalTime>
  <Words>7538</Words>
  <Application>Microsoft Office PowerPoint</Application>
  <PresentationFormat>Widescreen</PresentationFormat>
  <Paragraphs>1287</Paragraphs>
  <Slides>94</Slides>
  <Notes>92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Arial</vt:lpstr>
      <vt:lpstr>Calibri</vt:lpstr>
      <vt:lpstr>Cambria Math</vt:lpstr>
      <vt:lpstr>Helvetica</vt:lpstr>
      <vt:lpstr>Wingdings</vt:lpstr>
      <vt:lpstr>Office Theme</vt:lpstr>
      <vt:lpstr>Central 2019 Data Package Update</vt:lpstr>
      <vt:lpstr>Objectives</vt:lpstr>
      <vt:lpstr>Table of Contents</vt:lpstr>
      <vt:lpstr>Part I: Regional Context</vt:lpstr>
      <vt:lpstr>Unemployment Rate</vt:lpstr>
      <vt:lpstr>Unemployed v. Employed in Labor Force</vt:lpstr>
      <vt:lpstr>Median Annual Wage</vt:lpstr>
      <vt:lpstr>Educational Requirements for Employment</vt:lpstr>
      <vt:lpstr>Part II: Regional Industry Overview and Profiles</vt:lpstr>
      <vt:lpstr>Terminology</vt:lpstr>
      <vt:lpstr>II.A: Regional Industry Overview</vt:lpstr>
      <vt:lpstr>Sector Makeup by Total Employment</vt:lpstr>
      <vt:lpstr>Sector Makeup by Total Wages</vt:lpstr>
      <vt:lpstr>II.B: Priority Industry Profiles</vt:lpstr>
      <vt:lpstr>Healthcare and Social Assistance</vt:lpstr>
      <vt:lpstr>Healthcare and Social Assistance Groups and Employers</vt:lpstr>
      <vt:lpstr>Healthcare and Social Assistance by Education</vt:lpstr>
      <vt:lpstr>Manufacturing</vt:lpstr>
      <vt:lpstr>Manufacturing Groups and Employers</vt:lpstr>
      <vt:lpstr>Manufacturing by Education</vt:lpstr>
      <vt:lpstr>Transportation and Warehousing</vt:lpstr>
      <vt:lpstr>Transportation and Warehousing Groups and Employers</vt:lpstr>
      <vt:lpstr>Transportation and Warehousing by Education</vt:lpstr>
      <vt:lpstr>Occupations</vt:lpstr>
      <vt:lpstr>Terminology</vt:lpstr>
      <vt:lpstr>Selected Sub-BA Occupations Associated with Priority Industries</vt:lpstr>
      <vt:lpstr>Part III: Supply Gap Analysis</vt:lpstr>
      <vt:lpstr>How do we calculate a supply gap ratio?</vt:lpstr>
      <vt:lpstr>How do we calculate demand and supply?</vt:lpstr>
      <vt:lpstr>More Openings than Qualified: Regional Sub-BA Occupations, 4+ Stars</vt:lpstr>
      <vt:lpstr>More Openings than Qualified: Regional Sub-BA Occupations, 3 Stars</vt:lpstr>
      <vt:lpstr>State Supply Gap Overview: BA+ Clusters</vt:lpstr>
      <vt:lpstr>More Openings than Qualified: State BA+ Occupations</vt:lpstr>
      <vt:lpstr>Part IV: Workforce Supply Analysis</vt:lpstr>
      <vt:lpstr>IV. A: Apprenticeships</vt:lpstr>
      <vt:lpstr>Top 15 State Occupations by Apprenticeships</vt:lpstr>
      <vt:lpstr>How do we calculate demand and supply?</vt:lpstr>
      <vt:lpstr>State Supply Gap Overview: Apprenticeships</vt:lpstr>
      <vt:lpstr>Regional Occupation Demand and Supply of Apprentices</vt:lpstr>
      <vt:lpstr>IV. B: Professional Licensing</vt:lpstr>
      <vt:lpstr>Top 15 Occupations by DPL Professional Licensing</vt:lpstr>
      <vt:lpstr>Regional Occupation Demand and DPL Licensing</vt:lpstr>
      <vt:lpstr>Part V: New Data Tools</vt:lpstr>
      <vt:lpstr>Dynamic Data Tools</vt:lpstr>
      <vt:lpstr>Education Program Supply</vt:lpstr>
      <vt:lpstr>Discussion Questions</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Manufacturing</vt:lpstr>
      <vt:lpstr>Manufacturing by Gender</vt:lpstr>
      <vt:lpstr>Manufacturing by Race/Ethnicity</vt:lpstr>
      <vt:lpstr>Transportation and Warehousing</vt:lpstr>
      <vt:lpstr>Transportation and Warehousing by Gender</vt:lpstr>
      <vt:lpstr>Transportation and Warehousing by Race/Ethnicity</vt:lpstr>
      <vt:lpstr>Appendix: Critical Industry Profiles</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Construction</vt:lpstr>
      <vt:lpstr>Construction Groups and Employers</vt:lpstr>
      <vt:lpstr>Construction by Education</vt:lpstr>
      <vt:lpstr>Construction by Gender</vt:lpstr>
      <vt:lpstr>Construction by Race/Ethnicity</vt:lpstr>
      <vt:lpstr>Retail Trade</vt:lpstr>
      <vt:lpstr>Retail Trade Groups and Employers</vt:lpstr>
      <vt:lpstr>Retail Trade by Education</vt:lpstr>
      <vt:lpstr>Retail Trade by Gender</vt:lpstr>
      <vt:lpstr>Retail Trade by Race/Ethnicity</vt:lpstr>
      <vt:lpstr>Hospitality</vt:lpstr>
      <vt:lpstr>Hospitality Groups and Employers</vt:lpstr>
      <vt:lpstr>Hospitality by Education</vt:lpstr>
      <vt:lpstr>Hospitality by Gender</vt:lpstr>
      <vt:lpstr>Hospitality by Race/Ethnicity</vt:lpstr>
      <vt:lpstr>Educational Services</vt:lpstr>
      <vt:lpstr>Educational Services Groups and Employers</vt:lpstr>
      <vt:lpstr>Educational Services by Education</vt:lpstr>
      <vt:lpstr>Educational Services by Gender</vt:lpstr>
      <vt:lpstr>Educational Services by Race/Ethnicity</vt:lpstr>
      <vt:lpstr>Appendix: Professional Licensing</vt:lpstr>
      <vt:lpstr>Regional Occupation Demand and DPL Licensing: Deep Dive</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790</cp:revision>
  <cp:lastPrinted>2019-07-12T16:21:50Z</cp:lastPrinted>
  <dcterms:created xsi:type="dcterms:W3CDTF">2019-05-10T18:43:22Z</dcterms:created>
  <dcterms:modified xsi:type="dcterms:W3CDTF">2019-10-07T15:36:04Z</dcterms:modified>
</cp:coreProperties>
</file>